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4" r:id="rId1"/>
  </p:sldMasterIdLst>
  <p:notesMasterIdLst>
    <p:notesMasterId r:id="rId23"/>
  </p:notesMasterIdLst>
  <p:sldIdLst>
    <p:sldId id="316" r:id="rId2"/>
    <p:sldId id="332" r:id="rId3"/>
    <p:sldId id="297" r:id="rId4"/>
    <p:sldId id="293" r:id="rId5"/>
    <p:sldId id="272" r:id="rId6"/>
    <p:sldId id="333" r:id="rId7"/>
    <p:sldId id="275" r:id="rId8"/>
    <p:sldId id="294" r:id="rId9"/>
    <p:sldId id="311" r:id="rId10"/>
    <p:sldId id="334" r:id="rId11"/>
    <p:sldId id="308" r:id="rId12"/>
    <p:sldId id="312" r:id="rId13"/>
    <p:sldId id="300" r:id="rId14"/>
    <p:sldId id="335" r:id="rId15"/>
    <p:sldId id="306" r:id="rId16"/>
    <p:sldId id="279" r:id="rId17"/>
    <p:sldId id="302" r:id="rId18"/>
    <p:sldId id="301" r:id="rId19"/>
    <p:sldId id="329" r:id="rId20"/>
    <p:sldId id="313" r:id="rId21"/>
    <p:sldId id="287" r:id="rId22"/>
  </p:sldIdLst>
  <p:sldSz cx="9144000" cy="6858000" type="screen4x3"/>
  <p:notesSz cx="6858000" cy="9144000"/>
  <p:custDataLst>
    <p:tags r:id="rId24"/>
  </p:custDataLst>
  <p:defaultTextStyle>
    <a:defPPr>
      <a:defRPr lang="vi-V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807CC"/>
    <a:srgbClr val="006600"/>
    <a:srgbClr val="33CCFF"/>
    <a:srgbClr val="4943C5"/>
    <a:srgbClr val="FFFF00"/>
    <a:srgbClr val="FF10FF"/>
    <a:srgbClr val="FCFFFF"/>
    <a:srgbClr val="E11F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20501" autoAdjust="0"/>
    <p:restoredTop sz="94660"/>
  </p:normalViewPr>
  <p:slideViewPr>
    <p:cSldViewPr>
      <p:cViewPr>
        <p:scale>
          <a:sx n="66" d="100"/>
          <a:sy n="66" d="100"/>
        </p:scale>
        <p:origin x="-1254" y="-1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vi-VN" alt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vi-VN" altLang="en-US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94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vi-VN" altLang="en-US" noProof="0"/>
              <a:t>Click to edit Master text styles</a:t>
            </a:r>
          </a:p>
          <a:p>
            <a:pPr lvl="1"/>
            <a:r>
              <a:rPr lang="vi-VN" altLang="en-US" noProof="0"/>
              <a:t>Second level</a:t>
            </a:r>
          </a:p>
          <a:p>
            <a:pPr lvl="2"/>
            <a:r>
              <a:rPr lang="vi-VN" altLang="en-US" noProof="0"/>
              <a:t>Third level</a:t>
            </a:r>
          </a:p>
          <a:p>
            <a:pPr lvl="3"/>
            <a:r>
              <a:rPr lang="vi-VN" altLang="en-US" noProof="0"/>
              <a:t>Fourth level</a:t>
            </a:r>
          </a:p>
          <a:p>
            <a:pPr lvl="4"/>
            <a:r>
              <a:rPr lang="vi-VN" altLang="en-US" noProof="0"/>
              <a:t>Fifth level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vi-VN" altLang="en-US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30577E6-D84F-4477-B472-CA36B9E0C789}" type="slidenum">
              <a:rPr lang="vi-VN" altLang="en-US"/>
              <a:pPr/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414399342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B380DB8-28AB-4FD9-8B9B-4EE7A8FC883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55786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F76701-3C46-465F-8116-1CE19F4D72B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833749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F3CF7AC-03D1-4B52-8F15-0BFB4FE5D4A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40683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860328-FA2B-401F-9A03-17415532284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88011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AB25648-C69B-4470-8877-D4A32F1D108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0924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81A5BA4-7D78-40CA-BEA9-F08E3BC8623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441853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9EAFB24-695A-4C56-8085-EBDED77A1E0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744838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3B0EBB-712F-4C31-9F26-4DC4C66817B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26600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E1D5BD-56F5-43C6-84D3-5C5C95B803A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881514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882E8FE-D5CA-4008-B18A-07EE7F7EB1D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58019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356AFD-3C63-4F63-A5EC-EC13B33AA4A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416336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65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FFCC29C-B8FB-45B9-B684-1C816F4B25C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19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2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png"/><Relationship Id="rId4" Type="http://schemas.openxmlformats.org/officeDocument/2006/relationships/image" Target="../media/image8.gi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5.png"/><Relationship Id="rId4" Type="http://schemas.openxmlformats.org/officeDocument/2006/relationships/image" Target="../media/image4.w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0268"/>
            <a:ext cx="9144000" cy="6858000"/>
          </a:xfrm>
          <a:prstGeom prst="rect">
            <a:avLst/>
          </a:prstGeom>
        </p:spPr>
      </p:pic>
      <p:sp>
        <p:nvSpPr>
          <p:cNvPr id="84997" name="WordArt 5"/>
          <p:cNvSpPr>
            <a:spLocks noChangeArrowheads="1" noChangeShapeType="1" noTextEdit="1"/>
          </p:cNvSpPr>
          <p:nvPr/>
        </p:nvSpPr>
        <p:spPr bwMode="auto">
          <a:xfrm>
            <a:off x="973138" y="3933057"/>
            <a:ext cx="7343775" cy="95644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kern="10" dirty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 5: TIA</a:t>
            </a:r>
          </a:p>
        </p:txBody>
      </p:sp>
      <p:sp>
        <p:nvSpPr>
          <p:cNvPr id="85000" name="WordArt 8"/>
          <p:cNvSpPr>
            <a:spLocks noChangeArrowheads="1" noChangeShapeType="1" noTextEdit="1"/>
          </p:cNvSpPr>
          <p:nvPr/>
        </p:nvSpPr>
        <p:spPr bwMode="auto">
          <a:xfrm>
            <a:off x="2773362" y="2565400"/>
            <a:ext cx="3743325" cy="863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HÌNH HỌC 6</a:t>
            </a:r>
          </a:p>
        </p:txBody>
      </p:sp>
      <p:pic>
        <p:nvPicPr>
          <p:cNvPr id="2053" name="Picture 19" descr="n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0" y="0"/>
            <a:ext cx="914400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20" descr="n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0" y="6697042"/>
            <a:ext cx="914400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849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849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0"/>
                                        <p:tgtEl>
                                          <p:spTgt spid="84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1" presetID="19" presetClass="entr" presetSubtype="1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0" fill="hold"/>
                                        <p:tgtEl>
                                          <p:spTgt spid="850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850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7" name="Text Box 13"/>
          <p:cNvSpPr txBox="1">
            <a:spLocks noChangeArrowheads="1"/>
          </p:cNvSpPr>
          <p:nvPr/>
        </p:nvSpPr>
        <p:spPr bwMode="auto">
          <a:xfrm>
            <a:off x="0" y="131575"/>
            <a:ext cx="80010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altLang="en-US" sz="3600" b="1" i="1">
                <a:latin typeface="Times New Roman" pitchFamily="18" charset="0"/>
                <a:cs typeface="Times New Roman" pitchFamily="18" charset="0"/>
              </a:rPr>
              <a:t>Hai tia </a:t>
            </a:r>
            <a:r>
              <a:rPr lang="vi-VN" altLang="en-US" sz="3600" b="1" i="1">
                <a:latin typeface="Times New Roman" pitchFamily="18" charset="0"/>
                <a:cs typeface="Times New Roman" pitchFamily="18" charset="0"/>
              </a:rPr>
              <a:t>đư</a:t>
            </a:r>
            <a:r>
              <a:rPr lang="en-US" altLang="en-US" sz="3600" b="1" i="1">
                <a:latin typeface="Times New Roman" pitchFamily="18" charset="0"/>
                <a:cs typeface="Times New Roman" pitchFamily="18" charset="0"/>
              </a:rPr>
              <a:t>ợc gọi là</a:t>
            </a:r>
            <a:r>
              <a:rPr lang="en-US" altLang="en-US" sz="3600" b="1">
                <a:solidFill>
                  <a:srgbClr val="3366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 tia </a:t>
            </a:r>
            <a:r>
              <a:rPr lang="vi-VN" alt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alt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ối nhau</a:t>
            </a:r>
            <a:r>
              <a:rPr lang="en-US" altLang="en-US" sz="3600" b="1">
                <a:solidFill>
                  <a:srgbClr val="3366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i="1">
                <a:latin typeface="Times New Roman" pitchFamily="18" charset="0"/>
                <a:cs typeface="Times New Roman" pitchFamily="18" charset="0"/>
              </a:rPr>
              <a:t>khi:</a:t>
            </a:r>
          </a:p>
        </p:txBody>
      </p:sp>
      <p:sp>
        <p:nvSpPr>
          <p:cNvPr id="6158" name="Text Box 14"/>
          <p:cNvSpPr txBox="1">
            <a:spLocks noChangeArrowheads="1"/>
          </p:cNvSpPr>
          <p:nvPr/>
        </p:nvSpPr>
        <p:spPr bwMode="auto">
          <a:xfrm>
            <a:off x="381000" y="830589"/>
            <a:ext cx="71677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Chung gốc.</a:t>
            </a:r>
          </a:p>
        </p:txBody>
      </p:sp>
      <p:sp>
        <p:nvSpPr>
          <p:cNvPr id="6159" name="Text Box 15"/>
          <p:cNvSpPr txBox="1">
            <a:spLocks noChangeArrowheads="1"/>
          </p:cNvSpPr>
          <p:nvPr/>
        </p:nvSpPr>
        <p:spPr bwMode="auto">
          <a:xfrm>
            <a:off x="386206" y="1502411"/>
            <a:ext cx="87630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Cùng tạo thành một </a:t>
            </a:r>
            <a:r>
              <a:rPr lang="vi-VN" alt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</a:t>
            </a:r>
            <a:r>
              <a:rPr lang="en-US" alt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ờng thẳng.</a:t>
            </a:r>
          </a:p>
        </p:txBody>
      </p:sp>
    </p:spTree>
    <p:extLst>
      <p:ext uri="{BB962C8B-B14F-4D97-AF65-F5344CB8AC3E}">
        <p14:creationId xmlns:p14="http://schemas.microsoft.com/office/powerpoint/2010/main" val="3488984841"/>
      </p:ext>
    </p:extLst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7" grpId="0"/>
      <p:bldP spid="6158" grpId="0"/>
      <p:bldP spid="615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2" name="Group 2"/>
          <p:cNvGrpSpPr>
            <a:grpSpLocks/>
          </p:cNvGrpSpPr>
          <p:nvPr/>
        </p:nvGrpSpPr>
        <p:grpSpPr bwMode="auto">
          <a:xfrm>
            <a:off x="684213" y="2349500"/>
            <a:ext cx="7000875" cy="720725"/>
            <a:chOff x="576" y="1797"/>
            <a:chExt cx="4320" cy="454"/>
          </a:xfrm>
        </p:grpSpPr>
        <p:sp>
          <p:nvSpPr>
            <p:cNvPr id="10253" name="Text Box 3"/>
            <p:cNvSpPr txBox="1">
              <a:spLocks noChangeArrowheads="1"/>
            </p:cNvSpPr>
            <p:nvPr/>
          </p:nvSpPr>
          <p:spPr bwMode="auto">
            <a:xfrm>
              <a:off x="672" y="1797"/>
              <a:ext cx="41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b="1">
                  <a:latin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10254" name="Text Box 4"/>
            <p:cNvSpPr txBox="1">
              <a:spLocks noChangeArrowheads="1"/>
            </p:cNvSpPr>
            <p:nvPr/>
          </p:nvSpPr>
          <p:spPr bwMode="auto">
            <a:xfrm>
              <a:off x="1904" y="1825"/>
              <a:ext cx="41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b="1">
                  <a:latin typeface="Times New Roman" panose="02020603050405020304" pitchFamily="18" charset="0"/>
                </a:rPr>
                <a:t> A</a:t>
              </a:r>
            </a:p>
          </p:txBody>
        </p:sp>
        <p:sp>
          <p:nvSpPr>
            <p:cNvPr id="10255" name="Line 5"/>
            <p:cNvSpPr>
              <a:spLocks noChangeShapeType="1"/>
            </p:cNvSpPr>
            <p:nvPr/>
          </p:nvSpPr>
          <p:spPr bwMode="auto">
            <a:xfrm>
              <a:off x="576" y="2203"/>
              <a:ext cx="4320" cy="0"/>
            </a:xfrm>
            <a:prstGeom prst="line">
              <a:avLst/>
            </a:prstGeom>
            <a:noFill/>
            <a:ln w="57150">
              <a:solidFill>
                <a:srgbClr val="33CC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56" name="Text Box 6"/>
            <p:cNvSpPr txBox="1">
              <a:spLocks noChangeArrowheads="1"/>
            </p:cNvSpPr>
            <p:nvPr/>
          </p:nvSpPr>
          <p:spPr bwMode="auto">
            <a:xfrm>
              <a:off x="4416" y="1839"/>
              <a:ext cx="41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b="1">
                  <a:latin typeface="Times New Roman" panose="02020603050405020304" pitchFamily="18" charset="0"/>
                </a:rPr>
                <a:t>  y</a:t>
              </a:r>
            </a:p>
          </p:txBody>
        </p:sp>
        <p:sp>
          <p:nvSpPr>
            <p:cNvPr id="10257" name="Oval 7"/>
            <p:cNvSpPr>
              <a:spLocks noChangeArrowheads="1"/>
            </p:cNvSpPr>
            <p:nvPr/>
          </p:nvSpPr>
          <p:spPr bwMode="auto">
            <a:xfrm>
              <a:off x="2076" y="2155"/>
              <a:ext cx="82" cy="82"/>
            </a:xfrm>
            <a:prstGeom prst="ellipse">
              <a:avLst/>
            </a:prstGeom>
            <a:solidFill>
              <a:srgbClr val="CC3300"/>
            </a:solidFill>
            <a:ln w="9525">
              <a:solidFill>
                <a:srgbClr val="CC33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0258" name="Text Box 8"/>
            <p:cNvSpPr txBox="1">
              <a:spLocks noChangeArrowheads="1"/>
            </p:cNvSpPr>
            <p:nvPr/>
          </p:nvSpPr>
          <p:spPr bwMode="auto">
            <a:xfrm>
              <a:off x="3552" y="1839"/>
              <a:ext cx="41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b="1">
                  <a:latin typeface="Times New Roman" panose="02020603050405020304" pitchFamily="18" charset="0"/>
                </a:rPr>
                <a:t> B</a:t>
              </a:r>
            </a:p>
          </p:txBody>
        </p:sp>
        <p:sp>
          <p:nvSpPr>
            <p:cNvPr id="10259" name="Oval 9"/>
            <p:cNvSpPr>
              <a:spLocks noChangeArrowheads="1"/>
            </p:cNvSpPr>
            <p:nvPr/>
          </p:nvSpPr>
          <p:spPr bwMode="auto">
            <a:xfrm>
              <a:off x="3724" y="2169"/>
              <a:ext cx="82" cy="82"/>
            </a:xfrm>
            <a:prstGeom prst="ellipse">
              <a:avLst/>
            </a:prstGeom>
            <a:solidFill>
              <a:srgbClr val="CC3300"/>
            </a:solidFill>
            <a:ln w="9525">
              <a:solidFill>
                <a:srgbClr val="CC33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latin typeface="Times New Roman" panose="02020603050405020304" pitchFamily="18" charset="0"/>
              </a:endParaRPr>
            </a:p>
          </p:txBody>
        </p:sp>
      </p:grpSp>
      <p:sp>
        <p:nvSpPr>
          <p:cNvPr id="10243" name="Text Box 11"/>
          <p:cNvSpPr txBox="1">
            <a:spLocks noChangeArrowheads="1"/>
          </p:cNvSpPr>
          <p:nvPr/>
        </p:nvSpPr>
        <p:spPr bwMode="auto">
          <a:xfrm>
            <a:off x="1182002" y="73819"/>
            <a:ext cx="730091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0807CC"/>
                </a:solidFill>
                <a:latin typeface="Times New Roman" panose="02020603050405020304" pitchFamily="18" charset="0"/>
              </a:rPr>
              <a:t>Trên đường thẳng xy lấy 2 điểm A và B</a:t>
            </a:r>
            <a:endParaRPr lang="vi-VN" altLang="en-US" sz="2800" b="1">
              <a:solidFill>
                <a:srgbClr val="0807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69644" name="Text Box 12"/>
          <p:cNvSpPr txBox="1">
            <a:spLocks noChangeArrowheads="1"/>
          </p:cNvSpPr>
          <p:nvPr/>
        </p:nvSpPr>
        <p:spPr bwMode="auto">
          <a:xfrm>
            <a:off x="179512" y="592931"/>
            <a:ext cx="8748712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0807CC"/>
                </a:solidFill>
                <a:latin typeface="Times New Roman" panose="02020603050405020304" pitchFamily="18" charset="0"/>
              </a:rPr>
              <a:t>a) Tại sao hai tia Ax và By không phải là hai tia đối nhau?</a:t>
            </a:r>
            <a:endParaRPr lang="vi-VN" altLang="en-US" sz="2800" b="1">
              <a:solidFill>
                <a:srgbClr val="0807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69645" name="Text Box 13"/>
          <p:cNvSpPr txBox="1">
            <a:spLocks noChangeArrowheads="1"/>
          </p:cNvSpPr>
          <p:nvPr/>
        </p:nvSpPr>
        <p:spPr bwMode="auto">
          <a:xfrm>
            <a:off x="179388" y="1541736"/>
            <a:ext cx="842486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0807CC"/>
                </a:solidFill>
                <a:latin typeface="Times New Roman" panose="02020603050405020304" pitchFamily="18" charset="0"/>
              </a:rPr>
              <a:t>b) Trên hình vẽ có những tia nào đối nhau?</a:t>
            </a:r>
            <a:endParaRPr lang="vi-VN" altLang="en-US" sz="2800" b="1">
              <a:solidFill>
                <a:srgbClr val="0807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69646" name="Text Box 14"/>
          <p:cNvSpPr txBox="1">
            <a:spLocks noChangeArrowheads="1"/>
          </p:cNvSpPr>
          <p:nvPr/>
        </p:nvSpPr>
        <p:spPr bwMode="auto">
          <a:xfrm>
            <a:off x="295275" y="3548063"/>
            <a:ext cx="80645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0000CC"/>
                </a:solidFill>
                <a:latin typeface="Times New Roman" panose="02020603050405020304" pitchFamily="18" charset="0"/>
              </a:rPr>
              <a:t>a)</a:t>
            </a:r>
            <a:r>
              <a:rPr lang="en-US" altLang="en-US" sz="2800" b="1">
                <a:latin typeface="Times New Roman" panose="02020603050405020304" pitchFamily="18" charset="0"/>
              </a:rPr>
              <a:t>  Hai tia Ax và By không phải là hai tia đối nhau   vì chúng </a:t>
            </a: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</a:rPr>
              <a:t>không có chung gốc</a:t>
            </a:r>
            <a:r>
              <a:rPr lang="en-US" altLang="en-US" sz="2800" b="1">
                <a:latin typeface="Times New Roman" panose="02020603050405020304" pitchFamily="18" charset="0"/>
              </a:rPr>
              <a:t>.</a:t>
            </a:r>
            <a:endParaRPr lang="vi-VN" altLang="en-US" sz="2800" b="1">
              <a:latin typeface="Times New Roman" panose="02020603050405020304" pitchFamily="18" charset="0"/>
            </a:endParaRPr>
          </a:p>
        </p:txBody>
      </p:sp>
      <p:sp>
        <p:nvSpPr>
          <p:cNvPr id="69647" name="Text Box 15"/>
          <p:cNvSpPr txBox="1">
            <a:spLocks noChangeArrowheads="1"/>
          </p:cNvSpPr>
          <p:nvPr/>
        </p:nvSpPr>
        <p:spPr bwMode="auto">
          <a:xfrm>
            <a:off x="251520" y="4572000"/>
            <a:ext cx="748823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0000CC"/>
                </a:solidFill>
                <a:latin typeface="Times New Roman" panose="02020603050405020304" pitchFamily="18" charset="0"/>
              </a:rPr>
              <a:t>b)</a:t>
            </a:r>
            <a:r>
              <a:rPr lang="en-US" altLang="en-US" sz="2800" b="1">
                <a:latin typeface="Times New Roman" panose="02020603050405020304" pitchFamily="18" charset="0"/>
              </a:rPr>
              <a:t> Các  tia đối nhau có trên hình vẽ là:</a:t>
            </a:r>
            <a:endParaRPr lang="vi-VN" altLang="en-US" sz="2800" b="1">
              <a:latin typeface="Times New Roman" panose="02020603050405020304" pitchFamily="18" charset="0"/>
            </a:endParaRPr>
          </a:p>
        </p:txBody>
      </p:sp>
      <p:sp>
        <p:nvSpPr>
          <p:cNvPr id="69648" name="Text Box 16"/>
          <p:cNvSpPr txBox="1">
            <a:spLocks noChangeArrowheads="1"/>
          </p:cNvSpPr>
          <p:nvPr/>
        </p:nvSpPr>
        <p:spPr bwMode="auto">
          <a:xfrm>
            <a:off x="928688" y="5207000"/>
            <a:ext cx="43211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latin typeface="Times New Roman" panose="02020603050405020304" pitchFamily="18" charset="0"/>
              </a:rPr>
              <a:t>Tia </a:t>
            </a: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</a:rPr>
              <a:t>Ax</a:t>
            </a:r>
            <a:r>
              <a:rPr lang="en-US" altLang="en-US" sz="2800" b="1">
                <a:latin typeface="Times New Roman" panose="02020603050405020304" pitchFamily="18" charset="0"/>
              </a:rPr>
              <a:t> và tia </a:t>
            </a: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</a:rPr>
              <a:t>Ay</a:t>
            </a:r>
            <a:endParaRPr lang="vi-VN" altLang="en-US" sz="2800" b="1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9649" name="Text Box 17"/>
          <p:cNvSpPr txBox="1">
            <a:spLocks noChangeArrowheads="1"/>
          </p:cNvSpPr>
          <p:nvPr/>
        </p:nvSpPr>
        <p:spPr bwMode="auto">
          <a:xfrm>
            <a:off x="914400" y="5853113"/>
            <a:ext cx="43211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latin typeface="Times New Roman" panose="02020603050405020304" pitchFamily="18" charset="0"/>
              </a:rPr>
              <a:t>Tia </a:t>
            </a: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</a:rPr>
              <a:t>Bx</a:t>
            </a:r>
            <a:r>
              <a:rPr lang="en-US" altLang="en-US" sz="2800" b="1">
                <a:latin typeface="Times New Roman" panose="02020603050405020304" pitchFamily="18" charset="0"/>
              </a:rPr>
              <a:t> và tia </a:t>
            </a: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</a:rPr>
              <a:t>By</a:t>
            </a:r>
            <a:endParaRPr lang="vi-VN" altLang="en-US" sz="2800" b="1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250" name="Text Box 18"/>
          <p:cNvSpPr txBox="1">
            <a:spLocks noChangeArrowheads="1"/>
          </p:cNvSpPr>
          <p:nvPr/>
        </p:nvSpPr>
        <p:spPr bwMode="auto">
          <a:xfrm>
            <a:off x="0" y="333375"/>
            <a:ext cx="11160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10251" name="Text Box 19"/>
          <p:cNvSpPr txBox="1">
            <a:spLocks noChangeArrowheads="1"/>
          </p:cNvSpPr>
          <p:nvPr/>
        </p:nvSpPr>
        <p:spPr bwMode="auto">
          <a:xfrm>
            <a:off x="144463" y="73819"/>
            <a:ext cx="1403350" cy="51911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</a:rPr>
              <a:t>Bài </a:t>
            </a:r>
            <a:r>
              <a:rPr lang="en-US" altLang="en-US" sz="2800" b="1" smtClean="0">
                <a:solidFill>
                  <a:srgbClr val="FF0000"/>
                </a:solidFill>
                <a:latin typeface="Times New Roman" panose="02020603050405020304" pitchFamily="18" charset="0"/>
              </a:rPr>
              <a:t>1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69653" name="Text Box 21"/>
          <p:cNvSpPr txBox="1">
            <a:spLocks noChangeArrowheads="1"/>
          </p:cNvSpPr>
          <p:nvPr/>
        </p:nvSpPr>
        <p:spPr bwMode="auto">
          <a:xfrm>
            <a:off x="0" y="3068638"/>
            <a:ext cx="197971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</a:rPr>
              <a:t>Trả lời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96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96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7" dur="500"/>
                                        <p:tgtEl>
                                          <p:spTgt spid="69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696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696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69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0" fill="hold"/>
                                        <p:tgtEl>
                                          <p:spTgt spid="696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0" fill="hold"/>
                                        <p:tgtEl>
                                          <p:spTgt spid="696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3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0" fill="hold"/>
                                        <p:tgtEl>
                                          <p:spTgt spid="696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0" fill="hold"/>
                                        <p:tgtEl>
                                          <p:spTgt spid="696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44" grpId="0"/>
      <p:bldP spid="69646" grpId="0"/>
      <p:bldP spid="69647" grpId="0"/>
      <p:bldP spid="69648" grpId="0"/>
      <p:bldP spid="69649" grpId="0"/>
      <p:bldP spid="6965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45"/>
          <p:cNvSpPr>
            <a:spLocks noChangeArrowheads="1"/>
          </p:cNvSpPr>
          <p:nvPr/>
        </p:nvSpPr>
        <p:spPr bwMode="auto">
          <a:xfrm>
            <a:off x="0" y="2249488"/>
            <a:ext cx="1841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b="1">
              <a:latin typeface="Times New Roman" panose="02020603050405020304" pitchFamily="18" charset="0"/>
            </a:endParaRPr>
          </a:p>
        </p:txBody>
      </p:sp>
      <p:sp>
        <p:nvSpPr>
          <p:cNvPr id="11267" name="Rectangle 53"/>
          <p:cNvSpPr>
            <a:spLocks noChangeArrowheads="1"/>
          </p:cNvSpPr>
          <p:nvPr/>
        </p:nvSpPr>
        <p:spPr bwMode="auto">
          <a:xfrm>
            <a:off x="0" y="-292100"/>
            <a:ext cx="1841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b="1">
              <a:latin typeface="Times New Roman" panose="02020603050405020304" pitchFamily="18" charset="0"/>
            </a:endParaRPr>
          </a:p>
        </p:txBody>
      </p:sp>
      <p:sp>
        <p:nvSpPr>
          <p:cNvPr id="11268" name="Text Box 16"/>
          <p:cNvSpPr txBox="1">
            <a:spLocks noChangeArrowheads="1"/>
          </p:cNvSpPr>
          <p:nvPr/>
        </p:nvSpPr>
        <p:spPr bwMode="auto">
          <a:xfrm>
            <a:off x="0" y="1147832"/>
            <a:ext cx="9144000" cy="2677656"/>
          </a:xfrm>
          <a:prstGeom prst="rect">
            <a:avLst/>
          </a:prstGeom>
          <a:noFill/>
          <a:ln w="38100">
            <a:solidFill>
              <a:srgbClr val="FF66CC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800" b="1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Nhận xét</a:t>
            </a:r>
            <a:r>
              <a:rPr lang="en-US" altLang="en-US" sz="4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: </a:t>
            </a:r>
            <a:endParaRPr lang="vi-VN" altLang="en-US" sz="4800" b="1">
              <a:solidFill>
                <a:srgbClr val="FF0000"/>
              </a:solidFill>
              <a:latin typeface="Times New Roman" panose="02020603050405020304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800" b="1" i="1">
                <a:solidFill>
                  <a:srgbClr val="0807CC"/>
                </a:solidFill>
                <a:latin typeface="Times New Roman" pitchFamily="18" charset="0"/>
                <a:cs typeface="Times New Roman" pitchFamily="18" charset="0"/>
              </a:rPr>
              <a:t>Mỗi </a:t>
            </a:r>
            <a:r>
              <a:rPr lang="vi-VN" altLang="en-US" sz="4800" b="1" i="1">
                <a:solidFill>
                  <a:srgbClr val="0807CC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altLang="en-US" sz="4800" b="1" i="1">
                <a:solidFill>
                  <a:srgbClr val="0807CC"/>
                </a:solidFill>
                <a:latin typeface="Times New Roman" pitchFamily="18" charset="0"/>
                <a:cs typeface="Times New Roman" pitchFamily="18" charset="0"/>
              </a:rPr>
              <a:t>iểm trên </a:t>
            </a:r>
            <a:r>
              <a:rPr lang="vi-VN" altLang="en-US" sz="4800" b="1" i="1">
                <a:solidFill>
                  <a:srgbClr val="0807CC"/>
                </a:solidFill>
                <a:latin typeface="Times New Roman" pitchFamily="18" charset="0"/>
                <a:cs typeface="Times New Roman" pitchFamily="18" charset="0"/>
              </a:rPr>
              <a:t>đư</a:t>
            </a:r>
            <a:r>
              <a:rPr lang="en-US" altLang="en-US" sz="4800" b="1" i="1">
                <a:solidFill>
                  <a:srgbClr val="0807CC"/>
                </a:solidFill>
                <a:latin typeface="Times New Roman" pitchFamily="18" charset="0"/>
                <a:cs typeface="Times New Roman" pitchFamily="18" charset="0"/>
              </a:rPr>
              <a:t>ờng thẳng là</a:t>
            </a:r>
            <a:r>
              <a:rPr lang="en-US" altLang="en-US" sz="48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gốc chung </a:t>
            </a:r>
            <a:r>
              <a:rPr lang="en-US" altLang="en-US" sz="4800" b="1" i="1">
                <a:solidFill>
                  <a:srgbClr val="0807CC"/>
                </a:solidFill>
                <a:latin typeface="Times New Roman" pitchFamily="18" charset="0"/>
                <a:cs typeface="Times New Roman" pitchFamily="18" charset="0"/>
              </a:rPr>
              <a:t>của hai tia </a:t>
            </a:r>
            <a:r>
              <a:rPr lang="vi-VN" altLang="en-US" sz="4800" b="1" i="1">
                <a:solidFill>
                  <a:srgbClr val="0807CC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altLang="en-US" sz="4800" b="1" i="1">
                <a:solidFill>
                  <a:srgbClr val="0807CC"/>
                </a:solidFill>
                <a:latin typeface="Times New Roman" pitchFamily="18" charset="0"/>
                <a:cs typeface="Times New Roman" pitchFamily="18" charset="0"/>
              </a:rPr>
              <a:t>ối nhau.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9"/>
          <p:cNvSpPr txBox="1">
            <a:spLocks noChangeArrowheads="1"/>
          </p:cNvSpPr>
          <p:nvPr/>
        </p:nvSpPr>
        <p:spPr bwMode="auto">
          <a:xfrm>
            <a:off x="3635375" y="1916659"/>
            <a:ext cx="100806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    </a:t>
            </a:r>
            <a:endParaRPr lang="en-US" altLang="en-US" sz="2800" b="1">
              <a:latin typeface="Times New Roman" panose="02020603050405020304" pitchFamily="18" charset="0"/>
            </a:endParaRPr>
          </a:p>
        </p:txBody>
      </p:sp>
      <p:sp>
        <p:nvSpPr>
          <p:cNvPr id="5145" name="Text Box 25"/>
          <p:cNvSpPr txBox="1">
            <a:spLocks noChangeArrowheads="1"/>
          </p:cNvSpPr>
          <p:nvPr/>
        </p:nvSpPr>
        <p:spPr bwMode="auto">
          <a:xfrm>
            <a:off x="4140200" y="1556296"/>
            <a:ext cx="936625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en-US" altLang="en-US" sz="3300" b="1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</a:rPr>
              <a:t> </a:t>
            </a:r>
          </a:p>
          <a:p>
            <a:pPr>
              <a:defRPr/>
            </a:pPr>
            <a:endParaRPr lang="en-US" altLang="en-US" sz="4000" b="1">
              <a:solidFill>
                <a:srgbClr val="0000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/>
            </a:endParaRPr>
          </a:p>
        </p:txBody>
      </p:sp>
      <p:sp>
        <p:nvSpPr>
          <p:cNvPr id="12292" name="Line 22"/>
          <p:cNvSpPr>
            <a:spLocks noChangeShapeType="1"/>
          </p:cNvSpPr>
          <p:nvPr/>
        </p:nvSpPr>
        <p:spPr bwMode="auto">
          <a:xfrm flipV="1">
            <a:off x="1476375" y="2564359"/>
            <a:ext cx="6551613" cy="1587"/>
          </a:xfrm>
          <a:prstGeom prst="line">
            <a:avLst/>
          </a:prstGeom>
          <a:noFill/>
          <a:ln w="38100">
            <a:solidFill>
              <a:srgbClr val="0807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40" name="Rectangle 20"/>
          <p:cNvSpPr>
            <a:spLocks noChangeArrowheads="1"/>
          </p:cNvSpPr>
          <p:nvPr/>
        </p:nvSpPr>
        <p:spPr bwMode="auto">
          <a:xfrm>
            <a:off x="69850" y="2648636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en-US" altLang="en-US" sz="40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Hai tia Ax và AB là hai tia trùng nhau.</a:t>
            </a:r>
          </a:p>
        </p:txBody>
      </p:sp>
      <p:sp>
        <p:nvSpPr>
          <p:cNvPr id="5141" name="Rectangle 21"/>
          <p:cNvSpPr>
            <a:spLocks noChangeArrowheads="1"/>
          </p:cNvSpPr>
          <p:nvPr/>
        </p:nvSpPr>
        <p:spPr bwMode="auto">
          <a:xfrm>
            <a:off x="106363" y="116632"/>
            <a:ext cx="4535487" cy="616136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</a:rPr>
              <a:t>3</a:t>
            </a:r>
            <a:r>
              <a:rPr lang="en-US" altLang="en-US" b="1" smtClean="0">
                <a:solidFill>
                  <a:srgbClr val="FF0000"/>
                </a:solidFill>
                <a:latin typeface="Times New Roman" panose="02020603050405020304" pitchFamily="18" charset="0"/>
              </a:rPr>
              <a:t>. </a:t>
            </a:r>
            <a:r>
              <a:rPr lang="en-US" altLang="en-US" b="1" u="sng" smtClean="0">
                <a:solidFill>
                  <a:srgbClr val="FF0000"/>
                </a:solidFill>
                <a:latin typeface="Times New Roman" panose="02020603050405020304" pitchFamily="18" charset="0"/>
              </a:rPr>
              <a:t>Hai </a:t>
            </a:r>
            <a:r>
              <a:rPr lang="en-US" altLang="en-US" b="1" u="sng">
                <a:solidFill>
                  <a:srgbClr val="FF0000"/>
                </a:solidFill>
                <a:latin typeface="Times New Roman" panose="02020603050405020304" pitchFamily="18" charset="0"/>
              </a:rPr>
              <a:t>tia trùng nhau:</a:t>
            </a:r>
          </a:p>
        </p:txBody>
      </p:sp>
      <p:sp>
        <p:nvSpPr>
          <p:cNvPr id="2" name="Line 22"/>
          <p:cNvSpPr>
            <a:spLocks noChangeShapeType="1"/>
          </p:cNvSpPr>
          <p:nvPr/>
        </p:nvSpPr>
        <p:spPr bwMode="auto">
          <a:xfrm flipV="1">
            <a:off x="1476375" y="2564359"/>
            <a:ext cx="6551613" cy="1587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43" name="Text Box 23"/>
          <p:cNvSpPr txBox="1">
            <a:spLocks noChangeArrowheads="1"/>
          </p:cNvSpPr>
          <p:nvPr/>
        </p:nvSpPr>
        <p:spPr bwMode="auto">
          <a:xfrm>
            <a:off x="1331913" y="2061121"/>
            <a:ext cx="10080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50000"/>
              </a:lnSpc>
              <a:defRPr/>
            </a:pPr>
            <a:r>
              <a:rPr lang="en-US" altLang="en-US" sz="3300" b="1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</a:rPr>
              <a:t>A</a:t>
            </a:r>
          </a:p>
          <a:p>
            <a:pPr>
              <a:lnSpc>
                <a:spcPct val="50000"/>
              </a:lnSpc>
              <a:defRPr/>
            </a:pPr>
            <a:r>
              <a:rPr lang="en-US" altLang="en-US" sz="4000" b="1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</a:rPr>
              <a:t>.</a:t>
            </a:r>
            <a:endParaRPr lang="en-US" altLang="en-US" sz="4000">
              <a:solidFill>
                <a:srgbClr val="0000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/>
            </a:endParaRPr>
          </a:p>
        </p:txBody>
      </p:sp>
      <p:sp>
        <p:nvSpPr>
          <p:cNvPr id="5144" name="Text Box 24"/>
          <p:cNvSpPr txBox="1">
            <a:spLocks noChangeArrowheads="1"/>
          </p:cNvSpPr>
          <p:nvPr/>
        </p:nvSpPr>
        <p:spPr bwMode="auto">
          <a:xfrm>
            <a:off x="7308850" y="1916659"/>
            <a:ext cx="630238" cy="636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en-US" altLang="en-US" sz="3200" b="1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</a:rPr>
              <a:t>x</a:t>
            </a:r>
          </a:p>
        </p:txBody>
      </p:sp>
      <p:sp>
        <p:nvSpPr>
          <p:cNvPr id="3" name="Text Box 25"/>
          <p:cNvSpPr txBox="1">
            <a:spLocks noChangeArrowheads="1"/>
          </p:cNvSpPr>
          <p:nvPr/>
        </p:nvSpPr>
        <p:spPr bwMode="auto">
          <a:xfrm>
            <a:off x="4067175" y="1556296"/>
            <a:ext cx="936625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en-US" altLang="en-US" sz="3300" b="1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</a:rPr>
              <a:t> </a:t>
            </a:r>
          </a:p>
          <a:p>
            <a:pPr>
              <a:defRPr/>
            </a:pPr>
            <a:r>
              <a:rPr lang="en-US" altLang="en-US" sz="4000" b="1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</a:rPr>
              <a:t>.</a:t>
            </a:r>
          </a:p>
        </p:txBody>
      </p:sp>
      <p:sp>
        <p:nvSpPr>
          <p:cNvPr id="59403" name="Text Box 11"/>
          <p:cNvSpPr txBox="1">
            <a:spLocks noChangeArrowheads="1"/>
          </p:cNvSpPr>
          <p:nvPr/>
        </p:nvSpPr>
        <p:spPr bwMode="auto">
          <a:xfrm>
            <a:off x="-36513" y="3483847"/>
            <a:ext cx="9144000" cy="25853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5400">
                <a:latin typeface="Times New Roman" pitchFamily="18" charset="0"/>
                <a:cs typeface="Times New Roman" pitchFamily="18" charset="0"/>
              </a:rPr>
              <a:t>* Hai tia trùng nhau có </a:t>
            </a:r>
            <a:r>
              <a:rPr lang="en-US" altLang="en-US" sz="5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chung gốc</a:t>
            </a:r>
            <a:r>
              <a:rPr lang="en-US" altLang="en-US" sz="5400">
                <a:latin typeface="Times New Roman" pitchFamily="18" charset="0"/>
                <a:cs typeface="Times New Roman" pitchFamily="18" charset="0"/>
              </a:rPr>
              <a:t> và </a:t>
            </a:r>
            <a:r>
              <a:rPr lang="en-US" altLang="en-US" sz="5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tạo thành nửa đường thẳng(Nằm về một phía).</a:t>
            </a:r>
            <a:endParaRPr lang="vi-VN" altLang="en-US" sz="54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9412" name="Text Box 20"/>
          <p:cNvSpPr txBox="1">
            <a:spLocks noChangeArrowheads="1"/>
          </p:cNvSpPr>
          <p:nvPr/>
        </p:nvSpPr>
        <p:spPr bwMode="auto">
          <a:xfrm>
            <a:off x="3563938" y="1916659"/>
            <a:ext cx="100806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    </a:t>
            </a:r>
            <a:r>
              <a:rPr lang="en-US" altLang="en-US" sz="2800" b="1">
                <a:latin typeface="Times New Roman" panose="02020603050405020304" pitchFamily="18" charset="0"/>
              </a:rPr>
              <a:t>B</a:t>
            </a:r>
          </a:p>
        </p:txBody>
      </p:sp>
      <p:sp>
        <p:nvSpPr>
          <p:cNvPr id="59415" name="AutoShape 23"/>
          <p:cNvSpPr>
            <a:spLocks noChangeArrowheads="1"/>
          </p:cNvSpPr>
          <p:nvPr/>
        </p:nvSpPr>
        <p:spPr bwMode="auto">
          <a:xfrm>
            <a:off x="-188117" y="2924722"/>
            <a:ext cx="7812086" cy="2994788"/>
          </a:xfrm>
          <a:prstGeom prst="cloudCallout">
            <a:avLst>
              <a:gd name="adj1" fmla="val 64648"/>
              <a:gd name="adj2" fmla="val -49162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400">
                <a:solidFill>
                  <a:srgbClr val="9E004F"/>
                </a:solidFill>
                <a:latin typeface="Times New Roman" pitchFamily="18" charset="0"/>
                <a:cs typeface="Times New Roman" pitchFamily="18" charset="0"/>
              </a:rPr>
              <a:t>Vậy hai tia trùng nhau có đặc điểm như thế nào ?</a:t>
            </a:r>
          </a:p>
        </p:txBody>
      </p:sp>
      <p:sp>
        <p:nvSpPr>
          <p:cNvPr id="59423" name="AutoShape 31"/>
          <p:cNvSpPr>
            <a:spLocks noChangeArrowheads="1"/>
          </p:cNvSpPr>
          <p:nvPr/>
        </p:nvSpPr>
        <p:spPr bwMode="auto">
          <a:xfrm>
            <a:off x="6084888" y="692696"/>
            <a:ext cx="2735262" cy="719138"/>
          </a:xfrm>
          <a:prstGeom prst="wedgeRectCallout">
            <a:avLst>
              <a:gd name="adj1" fmla="val -214653"/>
              <a:gd name="adj2" fmla="val 199889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</a:rPr>
              <a:t>CHUNG GỐC</a:t>
            </a:r>
            <a:r>
              <a:rPr lang="en-US" altLang="en-US" sz="1800" b="1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59424" name="AutoShape 32"/>
          <p:cNvSpPr>
            <a:spLocks noChangeArrowheads="1"/>
          </p:cNvSpPr>
          <p:nvPr/>
        </p:nvSpPr>
        <p:spPr bwMode="auto">
          <a:xfrm>
            <a:off x="4139406" y="4157484"/>
            <a:ext cx="4608513" cy="1849299"/>
          </a:xfrm>
          <a:prstGeom prst="wedgeRectCallout">
            <a:avLst>
              <a:gd name="adj1" fmla="val -35558"/>
              <a:gd name="adj2" fmla="val -130916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0807CC"/>
                </a:solidFill>
                <a:latin typeface="Times New Roman" pitchFamily="18" charset="0"/>
                <a:cs typeface="Times New Roman" pitchFamily="18" charset="0"/>
              </a:rPr>
              <a:t>Hợp thành nửa đường thẳng (Nằm về một phía)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9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9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5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5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94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94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594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594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5" presetClass="emph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7" dur="1000" fill="hold"/>
                                        <p:tgtEl>
                                          <p:spTgt spid="5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9" presetClass="entr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94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94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1000"/>
                                        <p:tgtEl>
                                          <p:spTgt spid="59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7" presetClass="entr" presetSubtype="8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594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594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8" dur="500"/>
                                        <p:tgtEl>
                                          <p:spTgt spid="594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/>
                                        <p:tgtEl>
                                          <p:spTgt spid="594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2" presetClass="exit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594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/>
                                        <p:tgtEl>
                                          <p:spTgt spid="594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6" dur="500"/>
                                        <p:tgtEl>
                                          <p:spTgt spid="594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/>
                                        <p:tgtEl>
                                          <p:spTgt spid="594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3" dur="500"/>
                                        <p:tgtEl>
                                          <p:spTgt spid="59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40" grpId="0"/>
      <p:bldP spid="5141" grpId="0"/>
      <p:bldP spid="5143" grpId="0"/>
      <p:bldP spid="3" grpId="0"/>
      <p:bldP spid="59412" grpId="0"/>
      <p:bldP spid="59423" grpId="0" animBg="1"/>
      <p:bldP spid="59423" grpId="1" animBg="1"/>
      <p:bldP spid="59423" grpId="2" animBg="1"/>
      <p:bldP spid="59424" grpId="0" animBg="1"/>
      <p:bldP spid="59424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9"/>
          <p:cNvSpPr txBox="1">
            <a:spLocks noChangeArrowheads="1"/>
          </p:cNvSpPr>
          <p:nvPr/>
        </p:nvSpPr>
        <p:spPr bwMode="auto">
          <a:xfrm>
            <a:off x="3635375" y="2420938"/>
            <a:ext cx="100806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    </a:t>
            </a:r>
            <a:endParaRPr lang="en-US" altLang="en-US" sz="2800" b="1">
              <a:latin typeface="Times New Roman" panose="02020603050405020304" pitchFamily="18" charset="0"/>
            </a:endParaRPr>
          </a:p>
        </p:txBody>
      </p:sp>
      <p:sp>
        <p:nvSpPr>
          <p:cNvPr id="5145" name="Text Box 25"/>
          <p:cNvSpPr txBox="1">
            <a:spLocks noChangeArrowheads="1"/>
          </p:cNvSpPr>
          <p:nvPr/>
        </p:nvSpPr>
        <p:spPr bwMode="auto">
          <a:xfrm>
            <a:off x="4140200" y="2060575"/>
            <a:ext cx="936625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en-US" altLang="en-US" sz="3300" b="1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</a:rPr>
              <a:t> </a:t>
            </a:r>
          </a:p>
          <a:p>
            <a:pPr>
              <a:defRPr/>
            </a:pPr>
            <a:endParaRPr lang="en-US" altLang="en-US" sz="4000" b="1">
              <a:solidFill>
                <a:srgbClr val="0000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/>
            </a:endParaRPr>
          </a:p>
        </p:txBody>
      </p:sp>
      <p:sp>
        <p:nvSpPr>
          <p:cNvPr id="5148" name="Rectangle 28"/>
          <p:cNvSpPr>
            <a:spLocks noChangeArrowheads="1"/>
          </p:cNvSpPr>
          <p:nvPr/>
        </p:nvSpPr>
        <p:spPr bwMode="auto">
          <a:xfrm>
            <a:off x="0" y="1231614"/>
            <a:ext cx="9144000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rgbClr val="0807CC"/>
                </a:solidFill>
                <a:latin typeface="Times New Roman" panose="02020603050405020304" pitchFamily="18" charset="0"/>
              </a:rPr>
              <a:t>* Hai tia không trùng nhau còn được gọi là hai tia phân biệt.</a:t>
            </a:r>
          </a:p>
        </p:txBody>
      </p:sp>
      <p:sp>
        <p:nvSpPr>
          <p:cNvPr id="59425" name="Rectangle 33"/>
          <p:cNvSpPr>
            <a:spLocks noChangeArrowheads="1"/>
          </p:cNvSpPr>
          <p:nvPr/>
        </p:nvSpPr>
        <p:spPr bwMode="auto">
          <a:xfrm>
            <a:off x="3635375" y="260648"/>
            <a:ext cx="1999065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400" b="1" u="sng">
                <a:solidFill>
                  <a:srgbClr val="FF0000"/>
                </a:solidFill>
                <a:latin typeface="Times New Roman" panose="02020603050405020304" pitchFamily="18" charset="0"/>
              </a:rPr>
              <a:t>Chú ý:</a:t>
            </a:r>
          </a:p>
        </p:txBody>
      </p:sp>
    </p:spTree>
    <p:extLst>
      <p:ext uri="{BB962C8B-B14F-4D97-AF65-F5344CB8AC3E}">
        <p14:creationId xmlns:p14="http://schemas.microsoft.com/office/powerpoint/2010/main" val="314007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9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14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48" grpId="0"/>
      <p:bldP spid="5942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7589" name="Group 5"/>
          <p:cNvGrpSpPr>
            <a:grpSpLocks/>
          </p:cNvGrpSpPr>
          <p:nvPr/>
        </p:nvGrpSpPr>
        <p:grpSpPr bwMode="auto">
          <a:xfrm rot="369315">
            <a:off x="1042988" y="2133600"/>
            <a:ext cx="5273675" cy="2908300"/>
            <a:chOff x="672" y="1824"/>
            <a:chExt cx="2544" cy="1468"/>
          </a:xfrm>
        </p:grpSpPr>
        <p:sp>
          <p:nvSpPr>
            <p:cNvPr id="13322" name="Line 6"/>
            <p:cNvSpPr>
              <a:spLocks noChangeShapeType="1"/>
            </p:cNvSpPr>
            <p:nvPr/>
          </p:nvSpPr>
          <p:spPr bwMode="auto">
            <a:xfrm flipH="1" flipV="1">
              <a:off x="672" y="1824"/>
              <a:ext cx="1296" cy="748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23" name="Line 7"/>
            <p:cNvSpPr>
              <a:spLocks noChangeShapeType="1"/>
            </p:cNvSpPr>
            <p:nvPr/>
          </p:nvSpPr>
          <p:spPr bwMode="auto">
            <a:xfrm flipH="1" flipV="1">
              <a:off x="1920" y="2544"/>
              <a:ext cx="1296" cy="748"/>
            </a:xfrm>
            <a:prstGeom prst="line">
              <a:avLst/>
            </a:prstGeom>
            <a:noFill/>
            <a:ln w="3175" cap="rnd">
              <a:solidFill>
                <a:srgbClr val="CC99FF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7586" name="Group 2"/>
          <p:cNvGrpSpPr>
            <a:grpSpLocks/>
          </p:cNvGrpSpPr>
          <p:nvPr/>
        </p:nvGrpSpPr>
        <p:grpSpPr bwMode="auto">
          <a:xfrm>
            <a:off x="3581400" y="3505200"/>
            <a:ext cx="4191000" cy="152400"/>
            <a:chOff x="2160" y="2736"/>
            <a:chExt cx="2640" cy="96"/>
          </a:xfrm>
        </p:grpSpPr>
        <p:sp>
          <p:nvSpPr>
            <p:cNvPr id="13320" name="Line 3"/>
            <p:cNvSpPr>
              <a:spLocks noChangeShapeType="1"/>
            </p:cNvSpPr>
            <p:nvPr/>
          </p:nvSpPr>
          <p:spPr bwMode="auto">
            <a:xfrm>
              <a:off x="2256" y="2784"/>
              <a:ext cx="2544" cy="0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21" name="Oval 4"/>
            <p:cNvSpPr>
              <a:spLocks noChangeArrowheads="1"/>
            </p:cNvSpPr>
            <p:nvPr/>
          </p:nvSpPr>
          <p:spPr bwMode="auto">
            <a:xfrm>
              <a:off x="2160" y="2736"/>
              <a:ext cx="96" cy="9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rgbClr val="0000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latin typeface="Times New Roman" panose="02020603050405020304" pitchFamily="18" charset="0"/>
              </a:endParaRPr>
            </a:p>
          </p:txBody>
        </p:sp>
      </p:grpSp>
      <p:sp>
        <p:nvSpPr>
          <p:cNvPr id="67592" name="Text Box 8"/>
          <p:cNvSpPr txBox="1">
            <a:spLocks noChangeArrowheads="1"/>
          </p:cNvSpPr>
          <p:nvPr/>
        </p:nvSpPr>
        <p:spPr bwMode="auto">
          <a:xfrm>
            <a:off x="3124200" y="3360991"/>
            <a:ext cx="53340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8000">
                <a:latin typeface="Times New Roman" panose="02020603050405020304" pitchFamily="18" charset="0"/>
              </a:rPr>
              <a:t>O</a:t>
            </a:r>
          </a:p>
        </p:txBody>
      </p:sp>
      <p:sp>
        <p:nvSpPr>
          <p:cNvPr id="67593" name="Text Box 9"/>
          <p:cNvSpPr txBox="1">
            <a:spLocks noChangeArrowheads="1"/>
          </p:cNvSpPr>
          <p:nvPr/>
        </p:nvSpPr>
        <p:spPr bwMode="auto">
          <a:xfrm>
            <a:off x="7185991" y="2037552"/>
            <a:ext cx="38100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8000">
                <a:latin typeface="Times New Roman" panose="02020603050405020304" pitchFamily="18" charset="0"/>
              </a:rPr>
              <a:t>y</a:t>
            </a:r>
          </a:p>
        </p:txBody>
      </p:sp>
      <p:sp>
        <p:nvSpPr>
          <p:cNvPr id="67594" name="Text Box 10"/>
          <p:cNvSpPr txBox="1">
            <a:spLocks noChangeArrowheads="1"/>
          </p:cNvSpPr>
          <p:nvPr/>
        </p:nvSpPr>
        <p:spPr bwMode="auto">
          <a:xfrm>
            <a:off x="628650" y="1197533"/>
            <a:ext cx="68580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8000">
                <a:solidFill>
                  <a:srgbClr val="0000FF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67595" name="AutoShape 11"/>
          <p:cNvSpPr>
            <a:spLocks noChangeArrowheads="1"/>
          </p:cNvSpPr>
          <p:nvPr/>
        </p:nvSpPr>
        <p:spPr bwMode="auto">
          <a:xfrm rot="5400000">
            <a:off x="4057650" y="870086"/>
            <a:ext cx="1066800" cy="7924800"/>
          </a:xfrm>
          <a:prstGeom prst="verticalScroll">
            <a:avLst>
              <a:gd name="adj" fmla="val 12500"/>
            </a:avLst>
          </a:prstGeom>
          <a:solidFill>
            <a:srgbClr val="9E004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vert="eaVert"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rgbClr val="FFFF00"/>
                </a:solidFill>
                <a:latin typeface="Times New Roman" panose="02020603050405020304" pitchFamily="18" charset="0"/>
              </a:rPr>
              <a:t>Hai tia Ox và Oy trùng nhau.</a:t>
            </a:r>
            <a:endParaRPr lang="en-US" altLang="en-US" sz="3600">
              <a:solidFill>
                <a:srgbClr val="FFFF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67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67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67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" dur="500"/>
                                        <p:tgtEl>
                                          <p:spTgt spid="67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4" dur="500"/>
                                        <p:tgtEl>
                                          <p:spTgt spid="67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8700000">
                                      <p:cBhvr>
                                        <p:cTn id="28" dur="1000" fill="hold"/>
                                        <p:tgtEl>
                                          <p:spTgt spid="6758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9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472 -0.05803 C 0.1257 -0.02682 0.33768 0.00647 0.44427 0.04462 C 0.55035 0.08301 0.55139 0.12694 0.55313 0.17272 " pathEditMode="relative" rAng="0" ptsTypes="aaA">
                                      <p:cBhvr>
                                        <p:cTn id="30" dur="2000" fill="hold"/>
                                        <p:tgtEl>
                                          <p:spTgt spid="675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892" y="115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75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75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92" grpId="0" autoUpdateAnimBg="0"/>
      <p:bldP spid="67593" grpId="0" autoUpdateAnimBg="0"/>
      <p:bldP spid="67594" grpId="0" autoUpdateAnimBg="0"/>
      <p:bldP spid="67594" grpId="1"/>
      <p:bldP spid="6759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5" name="Line 5"/>
          <p:cNvSpPr>
            <a:spLocks noChangeShapeType="1"/>
          </p:cNvSpPr>
          <p:nvPr/>
        </p:nvSpPr>
        <p:spPr bwMode="auto">
          <a:xfrm>
            <a:off x="3995738" y="2349500"/>
            <a:ext cx="4419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6" name="Line 6"/>
          <p:cNvSpPr>
            <a:spLocks noChangeShapeType="1"/>
          </p:cNvSpPr>
          <p:nvPr/>
        </p:nvSpPr>
        <p:spPr bwMode="auto">
          <a:xfrm flipV="1">
            <a:off x="4014788" y="120650"/>
            <a:ext cx="3886200" cy="2209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7" name="Rectangle 7"/>
          <p:cNvSpPr>
            <a:spLocks noChangeArrowheads="1"/>
          </p:cNvSpPr>
          <p:nvPr/>
        </p:nvSpPr>
        <p:spPr bwMode="auto">
          <a:xfrm>
            <a:off x="3779838" y="2066925"/>
            <a:ext cx="504825" cy="831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rgbClr val="FF66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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rgbClr val="FF6600"/>
                </a:solidFill>
                <a:latin typeface="Times New Roman" panose="02020603050405020304" pitchFamily="18" charset="0"/>
              </a:rPr>
              <a:t>O</a:t>
            </a:r>
            <a:endParaRPr lang="en-US" altLang="en-US" sz="2400">
              <a:solidFill>
                <a:srgbClr val="FF66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28" name="Rectangle 8"/>
          <p:cNvSpPr>
            <a:spLocks noChangeArrowheads="1"/>
          </p:cNvSpPr>
          <p:nvPr/>
        </p:nvSpPr>
        <p:spPr bwMode="auto">
          <a:xfrm>
            <a:off x="6669088" y="2084388"/>
            <a:ext cx="400050" cy="831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rgbClr val="FF66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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rgbClr val="FF6600"/>
                </a:solidFill>
                <a:latin typeface="Times New Roman" panose="02020603050405020304" pitchFamily="18" charset="0"/>
              </a:rPr>
              <a:t>A</a:t>
            </a:r>
          </a:p>
        </p:txBody>
      </p:sp>
      <p:sp>
        <p:nvSpPr>
          <p:cNvPr id="30729" name="Rectangle 9"/>
          <p:cNvSpPr>
            <a:spLocks noChangeArrowheads="1"/>
          </p:cNvSpPr>
          <p:nvPr/>
        </p:nvSpPr>
        <p:spPr bwMode="auto">
          <a:xfrm>
            <a:off x="6110288" y="658813"/>
            <a:ext cx="766762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rgbClr val="FF66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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rgbClr val="FF6600"/>
                </a:solidFill>
                <a:latin typeface="Times New Roman" panose="02020603050405020304" pitchFamily="18" charset="0"/>
              </a:rPr>
              <a:t>  B</a:t>
            </a:r>
          </a:p>
        </p:txBody>
      </p:sp>
      <p:sp>
        <p:nvSpPr>
          <p:cNvPr id="30730" name="Rectangle 10"/>
          <p:cNvSpPr>
            <a:spLocks noChangeArrowheads="1"/>
          </p:cNvSpPr>
          <p:nvPr/>
        </p:nvSpPr>
        <p:spPr bwMode="auto">
          <a:xfrm>
            <a:off x="7967663" y="2424113"/>
            <a:ext cx="339725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rgbClr val="FF66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x</a:t>
            </a:r>
            <a:endParaRPr lang="en-US" altLang="en-US" sz="2400" b="1">
              <a:solidFill>
                <a:srgbClr val="FF66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31" name="Rectangle 11"/>
          <p:cNvSpPr>
            <a:spLocks noChangeArrowheads="1"/>
          </p:cNvSpPr>
          <p:nvPr/>
        </p:nvSpPr>
        <p:spPr bwMode="auto">
          <a:xfrm>
            <a:off x="7605713" y="187325"/>
            <a:ext cx="339725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rgbClr val="FF66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y</a:t>
            </a:r>
            <a:endParaRPr lang="en-US" altLang="en-US" sz="2400" b="1">
              <a:solidFill>
                <a:srgbClr val="FF66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4345" name="Rectangle 20"/>
          <p:cNvSpPr>
            <a:spLocks noChangeArrowheads="1"/>
          </p:cNvSpPr>
          <p:nvPr/>
        </p:nvSpPr>
        <p:spPr bwMode="auto">
          <a:xfrm>
            <a:off x="0" y="188913"/>
            <a:ext cx="1350963" cy="51911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</a:rPr>
              <a:t>Bài </a:t>
            </a:r>
            <a:r>
              <a:rPr lang="en-US" altLang="en-US" sz="2800" b="1" smtClean="0">
                <a:solidFill>
                  <a:srgbClr val="FF0000"/>
                </a:solidFill>
                <a:latin typeface="Times New Roman" panose="02020603050405020304" pitchFamily="18" charset="0"/>
              </a:rPr>
              <a:t> 2:</a:t>
            </a:r>
            <a:endParaRPr lang="vi-VN" altLang="en-US" sz="280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4346" name="Text Box 21"/>
          <p:cNvSpPr txBox="1">
            <a:spLocks noChangeArrowheads="1"/>
          </p:cNvSpPr>
          <p:nvPr/>
        </p:nvSpPr>
        <p:spPr bwMode="auto">
          <a:xfrm>
            <a:off x="1162277" y="188913"/>
            <a:ext cx="25209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0807CC"/>
                </a:solidFill>
                <a:latin typeface="Times New Roman" panose="02020603050405020304" pitchFamily="18" charset="0"/>
              </a:rPr>
              <a:t>Cho hình vẽ:</a:t>
            </a:r>
            <a:endParaRPr lang="vi-VN" altLang="en-US" sz="2800" b="1">
              <a:solidFill>
                <a:srgbClr val="0807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43" name="AutoShape 23"/>
          <p:cNvSpPr>
            <a:spLocks noChangeArrowheads="1"/>
          </p:cNvSpPr>
          <p:nvPr/>
        </p:nvSpPr>
        <p:spPr bwMode="auto">
          <a:xfrm>
            <a:off x="971550" y="3357563"/>
            <a:ext cx="7345363" cy="1009650"/>
          </a:xfrm>
          <a:prstGeom prst="wedgeRoundRectCallout">
            <a:avLst>
              <a:gd name="adj1" fmla="val -41593"/>
              <a:gd name="adj2" fmla="val -130190"/>
              <a:gd name="adj3" fmla="val 16667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solidFill>
                  <a:schemeClr val="bg1"/>
                </a:solidFill>
                <a:latin typeface="Times New Roman" panose="02020603050405020304" pitchFamily="18" charset="0"/>
              </a:rPr>
              <a:t>Ta thấy hai tia Ox và OA trùng nhau, còn tia OB trùng với tia nào?</a:t>
            </a:r>
            <a:endParaRPr lang="vi-VN" altLang="en-US" sz="2800" b="1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44" name="AutoShape 24"/>
          <p:cNvSpPr>
            <a:spLocks noChangeArrowheads="1"/>
          </p:cNvSpPr>
          <p:nvPr/>
        </p:nvSpPr>
        <p:spPr bwMode="auto">
          <a:xfrm>
            <a:off x="7596188" y="4437063"/>
            <a:ext cx="1296987" cy="1152525"/>
          </a:xfrm>
          <a:prstGeom prst="smileyFace">
            <a:avLst>
              <a:gd name="adj" fmla="val 4653"/>
            </a:avLst>
          </a:prstGeom>
          <a:solidFill>
            <a:srgbClr val="FF0000"/>
          </a:solidFill>
          <a:ln w="3175">
            <a:solidFill>
              <a:schemeClr val="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360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45" name="AutoShape 25"/>
          <p:cNvSpPr>
            <a:spLocks noChangeArrowheads="1"/>
          </p:cNvSpPr>
          <p:nvPr/>
        </p:nvSpPr>
        <p:spPr bwMode="auto">
          <a:xfrm>
            <a:off x="2627313" y="4508500"/>
            <a:ext cx="4392612" cy="792163"/>
          </a:xfrm>
          <a:prstGeom prst="wedgeRoundRectCallout">
            <a:avLst>
              <a:gd name="adj1" fmla="val 61819"/>
              <a:gd name="adj2" fmla="val 38778"/>
              <a:gd name="adj3" fmla="val 16667"/>
            </a:avLst>
          </a:prstGeom>
          <a:solidFill>
            <a:srgbClr val="F9F54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latin typeface="Times New Roman" panose="02020603050405020304" pitchFamily="18" charset="0"/>
              </a:rPr>
              <a:t>Tia OB trùng với tia Oy</a:t>
            </a:r>
            <a:endParaRPr lang="vi-VN" altLang="en-US" sz="2800" b="1">
              <a:latin typeface="Times New Roman" panose="02020603050405020304" pitchFamily="18" charset="0"/>
            </a:endParaRPr>
          </a:p>
        </p:txBody>
      </p:sp>
      <p:sp>
        <p:nvSpPr>
          <p:cNvPr id="30746" name="AutoShape 26"/>
          <p:cNvSpPr>
            <a:spLocks noChangeArrowheads="1"/>
          </p:cNvSpPr>
          <p:nvPr/>
        </p:nvSpPr>
        <p:spPr bwMode="auto">
          <a:xfrm>
            <a:off x="2268538" y="3429000"/>
            <a:ext cx="5256212" cy="1079500"/>
          </a:xfrm>
          <a:prstGeom prst="wedgeRectCallout">
            <a:avLst>
              <a:gd name="adj1" fmla="val -60750"/>
              <a:gd name="adj2" fmla="val -132500"/>
            </a:avLst>
          </a:prstGeom>
          <a:solidFill>
            <a:srgbClr val="FF66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Hai tia Ox và Ax có trùng nhau không? Vì sao?</a:t>
            </a:r>
            <a:endParaRPr lang="vi-VN" altLang="en-US" sz="2800">
              <a:latin typeface="Times New Roman" panose="02020603050405020304" pitchFamily="18" charset="0"/>
            </a:endParaRPr>
          </a:p>
        </p:txBody>
      </p:sp>
      <p:sp>
        <p:nvSpPr>
          <p:cNvPr id="30747" name="AutoShape 27"/>
          <p:cNvSpPr>
            <a:spLocks noChangeArrowheads="1"/>
          </p:cNvSpPr>
          <p:nvPr/>
        </p:nvSpPr>
        <p:spPr bwMode="auto">
          <a:xfrm>
            <a:off x="611188" y="4868863"/>
            <a:ext cx="6048375" cy="1152525"/>
          </a:xfrm>
          <a:prstGeom prst="wedgeRectCallout">
            <a:avLst>
              <a:gd name="adj1" fmla="val 65301"/>
              <a:gd name="adj2" fmla="val -15153"/>
            </a:avLst>
          </a:prstGeom>
          <a:solidFill>
            <a:srgbClr val="F9F54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</a:rPr>
              <a:t>Hai tia Ox và Ax không trùng nhau vì chúng không có chung gốc.</a:t>
            </a:r>
            <a:endParaRPr lang="vi-VN" altLang="en-US" sz="280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49" name="AutoShape 29"/>
          <p:cNvSpPr>
            <a:spLocks noChangeArrowheads="1"/>
          </p:cNvSpPr>
          <p:nvPr/>
        </p:nvSpPr>
        <p:spPr bwMode="auto">
          <a:xfrm>
            <a:off x="1979613" y="3141663"/>
            <a:ext cx="6696075" cy="1295400"/>
          </a:xfrm>
          <a:prstGeom prst="wedgeEllipseCallout">
            <a:avLst>
              <a:gd name="adj1" fmla="val -53843"/>
              <a:gd name="adj2" fmla="val -8321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latin typeface="Times New Roman" panose="02020603050405020304" pitchFamily="18" charset="0"/>
              </a:rPr>
              <a:t>Tại sao hai tia chung gốc Ox, Oy không đối nhau?</a:t>
            </a:r>
            <a:endParaRPr lang="vi-VN" altLang="en-US" sz="2800" b="1">
              <a:latin typeface="Times New Roman" panose="02020603050405020304" pitchFamily="18" charset="0"/>
            </a:endParaRPr>
          </a:p>
        </p:txBody>
      </p:sp>
      <p:sp>
        <p:nvSpPr>
          <p:cNvPr id="30750" name="AutoShape 30"/>
          <p:cNvSpPr>
            <a:spLocks noChangeArrowheads="1"/>
          </p:cNvSpPr>
          <p:nvPr/>
        </p:nvSpPr>
        <p:spPr bwMode="auto">
          <a:xfrm>
            <a:off x="755650" y="4652963"/>
            <a:ext cx="5903913" cy="1871662"/>
          </a:xfrm>
          <a:prstGeom prst="wedgeEllipseCallout">
            <a:avLst>
              <a:gd name="adj1" fmla="val 64787"/>
              <a:gd name="adj2" fmla="val -11745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rgbClr val="F9F541"/>
                </a:solidFill>
                <a:latin typeface="Times New Roman" panose="02020603050405020304" pitchFamily="18" charset="0"/>
              </a:rPr>
              <a:t>Hai tia chung gốc Ox, Oy không đối nhau vì chúng không tạo thành đường thẳng.</a:t>
            </a:r>
            <a:endParaRPr lang="vi-VN" altLang="en-US" sz="2400" b="1">
              <a:solidFill>
                <a:srgbClr val="F9F541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07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07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307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07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07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307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07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07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" decel="100000" fill="hold"/>
                                        <p:tgtEl>
                                          <p:spTgt spid="307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07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07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07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307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07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07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07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900" decel="100000" fill="hold"/>
                                        <p:tgtEl>
                                          <p:spTgt spid="307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07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07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07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900" decel="100000" fill="hold"/>
                                        <p:tgtEl>
                                          <p:spTgt spid="307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07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30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4" dur="500"/>
                                        <p:tgtEl>
                                          <p:spTgt spid="307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59" dur="500"/>
                                        <p:tgtEl>
                                          <p:spTgt spid="307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" dur="500"/>
                                        <p:tgtEl>
                                          <p:spTgt spid="307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" dur="500"/>
                                        <p:tgtEl>
                                          <p:spTgt spid="307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30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7" dur="500"/>
                                        <p:tgtEl>
                                          <p:spTgt spid="30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1" dur="500"/>
                                        <p:tgtEl>
                                          <p:spTgt spid="307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4" dur="500"/>
                                        <p:tgtEl>
                                          <p:spTgt spid="307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0" dur="500"/>
                                        <p:tgtEl>
                                          <p:spTgt spid="30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95" dur="500"/>
                                        <p:tgtEl>
                                          <p:spTgt spid="30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7" grpId="0"/>
      <p:bldP spid="30728" grpId="0"/>
      <p:bldP spid="30729" grpId="0"/>
      <p:bldP spid="30730" grpId="0"/>
      <p:bldP spid="30731" grpId="0"/>
      <p:bldP spid="30743" grpId="0" animBg="1"/>
      <p:bldP spid="30743" grpId="1" animBg="1"/>
      <p:bldP spid="30744" grpId="0" animBg="1"/>
      <p:bldP spid="30745" grpId="0" animBg="1"/>
      <p:bldP spid="30745" grpId="1" animBg="1"/>
      <p:bldP spid="30746" grpId="0" animBg="1"/>
      <p:bldP spid="30746" grpId="1" animBg="1"/>
      <p:bldP spid="30747" grpId="0" animBg="1"/>
      <p:bldP spid="30747" grpId="1" animBg="1"/>
      <p:bldP spid="30749" grpId="0" animBg="1"/>
      <p:bldP spid="30750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2501" name="Group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6043262"/>
              </p:ext>
            </p:extLst>
          </p:nvPr>
        </p:nvGraphicFramePr>
        <p:xfrm>
          <a:off x="611188" y="2349500"/>
          <a:ext cx="7962900" cy="4251324"/>
        </p:xfrm>
        <a:graphic>
          <a:graphicData uri="http://schemas.openxmlformats.org/drawingml/2006/table">
            <a:tbl>
              <a:tblPr/>
              <a:tblGrid>
                <a:gridCol w="61722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3981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5088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51823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Câu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Đúng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Sai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5732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a/Tia Mx và tia Ny  là hai tia đối nhau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5732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b/Các tia NM, NP, Ny trùng nhau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5732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807CC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c/Các tia PM, PN, Py trùng nhau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94502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d/Trong các tia PM, MP, NM không có hai tia nào đối nhau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81609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e/Tia Px và Mx  là hai tia phân biệt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sp>
        <p:nvSpPr>
          <p:cNvPr id="9267" name="Text Box 51"/>
          <p:cNvSpPr txBox="1">
            <a:spLocks noChangeArrowheads="1"/>
          </p:cNvSpPr>
          <p:nvPr/>
        </p:nvSpPr>
        <p:spPr bwMode="auto">
          <a:xfrm>
            <a:off x="539750" y="549275"/>
            <a:ext cx="8243888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altLang="en-US" sz="3000">
                <a:solidFill>
                  <a:srgbClr val="0000FF"/>
                </a:solidFill>
                <a:latin typeface="Times New Roman" panose="02020603050405020304" pitchFamily="18" charset="0"/>
              </a:rPr>
              <a:t>Cho điểm M thuộc đường thẳng xy, điểm N thuộc tia Mx, điểm P thuộc tia My. Hãy vẽ hình và điền dấu x vào ô trống trong bảng  dưới đây:</a:t>
            </a:r>
          </a:p>
        </p:txBody>
      </p:sp>
      <p:sp>
        <p:nvSpPr>
          <p:cNvPr id="9268" name="Text Box 52"/>
          <p:cNvSpPr txBox="1">
            <a:spLocks noChangeArrowheads="1"/>
          </p:cNvSpPr>
          <p:nvPr/>
        </p:nvSpPr>
        <p:spPr bwMode="auto">
          <a:xfrm>
            <a:off x="7867650" y="2827338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endParaRPr lang="en-US" sz="24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cs typeface="+mn-cs"/>
            </a:endParaRPr>
          </a:p>
        </p:txBody>
      </p:sp>
      <p:sp>
        <p:nvSpPr>
          <p:cNvPr id="18466" name="WordArt 64"/>
          <p:cNvSpPr>
            <a:spLocks noChangeArrowheads="1" noChangeShapeType="1" noTextEdit="1"/>
          </p:cNvSpPr>
          <p:nvPr/>
        </p:nvSpPr>
        <p:spPr bwMode="auto">
          <a:xfrm>
            <a:off x="2438400" y="0"/>
            <a:ext cx="38862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2700" cap="sq">
                  <a:solidFill>
                    <a:srgbClr val="800000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tập: HOẠT ĐỘNG NHÓM</a:t>
            </a:r>
          </a:p>
        </p:txBody>
      </p:sp>
      <p:sp>
        <p:nvSpPr>
          <p:cNvPr id="62499" name="Text Box 35"/>
          <p:cNvSpPr txBox="1">
            <a:spLocks noChangeArrowheads="1"/>
          </p:cNvSpPr>
          <p:nvPr/>
        </p:nvSpPr>
        <p:spPr bwMode="auto">
          <a:xfrm>
            <a:off x="611188" y="1700213"/>
            <a:ext cx="223361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</a:rPr>
              <a:t>Hình vẽ: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62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67" grpId="0" autoUpdateAnimBg="0"/>
      <p:bldP spid="62499" grpId="0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314" name="Group 98"/>
          <p:cNvGraphicFramePr>
            <a:graphicFrameLocks noGrp="1"/>
          </p:cNvGraphicFramePr>
          <p:nvPr/>
        </p:nvGraphicFramePr>
        <p:xfrm>
          <a:off x="900113" y="2549525"/>
          <a:ext cx="7962900" cy="4251328"/>
        </p:xfrm>
        <a:graphic>
          <a:graphicData uri="http://schemas.openxmlformats.org/drawingml/2006/table">
            <a:tbl>
              <a:tblPr/>
              <a:tblGrid>
                <a:gridCol w="61722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3981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5088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65716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Câu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Đúng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Sai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5716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a/Tia Mx và tia Ny  là hai tia đối nhau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5716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b/Các tia NM, NP, Ny trùng nhau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5716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807CC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c/Các tia PM, PN, Py trùng nhau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94486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d/Trong các tia PM, MP, NM không có hai tia nào đối nhau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6778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e/Tia Px và Mx  là hai tia phân biệt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sp>
        <p:nvSpPr>
          <p:cNvPr id="9268" name="Text Box 52"/>
          <p:cNvSpPr txBox="1">
            <a:spLocks noChangeArrowheads="1"/>
          </p:cNvSpPr>
          <p:nvPr/>
        </p:nvSpPr>
        <p:spPr bwMode="auto">
          <a:xfrm>
            <a:off x="7867650" y="2827338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endParaRPr lang="en-US" sz="2400">
              <a:effectLst>
                <a:outerShdw blurRad="38100" dist="38100" dir="2700000" algn="tl">
                  <a:srgbClr val="C0C0C0"/>
                </a:outerShdw>
              </a:effectLst>
              <a:latin typeface="Times New Roman"/>
              <a:cs typeface="+mn-cs"/>
            </a:endParaRPr>
          </a:p>
        </p:txBody>
      </p:sp>
      <p:sp>
        <p:nvSpPr>
          <p:cNvPr id="9269" name="Text Box 53"/>
          <p:cNvSpPr txBox="1">
            <a:spLocks noChangeArrowheads="1"/>
          </p:cNvSpPr>
          <p:nvPr/>
        </p:nvSpPr>
        <p:spPr bwMode="auto">
          <a:xfrm>
            <a:off x="8316913" y="3213100"/>
            <a:ext cx="3873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3200" b="1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+mn-cs"/>
              </a:rPr>
              <a:t>x</a:t>
            </a:r>
          </a:p>
        </p:txBody>
      </p:sp>
      <p:sp>
        <p:nvSpPr>
          <p:cNvPr id="9270" name="Text Box 54"/>
          <p:cNvSpPr txBox="1">
            <a:spLocks noChangeArrowheads="1"/>
          </p:cNvSpPr>
          <p:nvPr/>
        </p:nvSpPr>
        <p:spPr bwMode="auto">
          <a:xfrm>
            <a:off x="8388350" y="4581525"/>
            <a:ext cx="3873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b="1">
                <a:solidFill>
                  <a:srgbClr val="0066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+mn-cs"/>
              </a:rPr>
              <a:t>x</a:t>
            </a:r>
          </a:p>
        </p:txBody>
      </p:sp>
      <p:sp>
        <p:nvSpPr>
          <p:cNvPr id="9271" name="Text Box 55"/>
          <p:cNvSpPr txBox="1">
            <a:spLocks noChangeArrowheads="1"/>
          </p:cNvSpPr>
          <p:nvPr/>
        </p:nvSpPr>
        <p:spPr bwMode="auto">
          <a:xfrm>
            <a:off x="7380288" y="3789363"/>
            <a:ext cx="3873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b="1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+mn-cs"/>
              </a:rPr>
              <a:t>x</a:t>
            </a:r>
          </a:p>
        </p:txBody>
      </p:sp>
      <p:sp>
        <p:nvSpPr>
          <p:cNvPr id="9272" name="Text Box 56"/>
          <p:cNvSpPr txBox="1">
            <a:spLocks noChangeArrowheads="1"/>
          </p:cNvSpPr>
          <p:nvPr/>
        </p:nvSpPr>
        <p:spPr bwMode="auto">
          <a:xfrm>
            <a:off x="7524750" y="5229225"/>
            <a:ext cx="3873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b="1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+mn-cs"/>
              </a:rPr>
              <a:t>x</a:t>
            </a:r>
          </a:p>
        </p:txBody>
      </p:sp>
      <p:sp>
        <p:nvSpPr>
          <p:cNvPr id="9273" name="Text Box 57"/>
          <p:cNvSpPr txBox="1">
            <a:spLocks noChangeArrowheads="1"/>
          </p:cNvSpPr>
          <p:nvPr/>
        </p:nvSpPr>
        <p:spPr bwMode="auto">
          <a:xfrm>
            <a:off x="7451725" y="6092825"/>
            <a:ext cx="3873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b="1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+mn-cs"/>
              </a:rPr>
              <a:t>x</a:t>
            </a:r>
          </a:p>
        </p:txBody>
      </p:sp>
      <p:sp>
        <p:nvSpPr>
          <p:cNvPr id="9274" name="Line 58"/>
          <p:cNvSpPr>
            <a:spLocks noChangeShapeType="1"/>
          </p:cNvSpPr>
          <p:nvPr/>
        </p:nvSpPr>
        <p:spPr bwMode="auto">
          <a:xfrm flipV="1">
            <a:off x="1143000" y="2087563"/>
            <a:ext cx="7821613" cy="6350"/>
          </a:xfrm>
          <a:prstGeom prst="line">
            <a:avLst/>
          </a:prstGeom>
          <a:noFill/>
          <a:ln w="38100">
            <a:solidFill>
              <a:srgbClr val="8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75" name="Text Box 59"/>
          <p:cNvSpPr txBox="1">
            <a:spLocks noChangeArrowheads="1"/>
          </p:cNvSpPr>
          <p:nvPr/>
        </p:nvSpPr>
        <p:spPr bwMode="auto">
          <a:xfrm>
            <a:off x="1116013" y="1773238"/>
            <a:ext cx="33855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50000"/>
              </a:lnSpc>
              <a:defRPr/>
            </a:pPr>
            <a:r>
              <a:rPr lang="en-US" sz="2400" b="1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x</a:t>
            </a:r>
          </a:p>
        </p:txBody>
      </p:sp>
      <p:sp>
        <p:nvSpPr>
          <p:cNvPr id="9276" name="Text Box 60"/>
          <p:cNvSpPr txBox="1">
            <a:spLocks noChangeArrowheads="1"/>
          </p:cNvSpPr>
          <p:nvPr/>
        </p:nvSpPr>
        <p:spPr bwMode="auto">
          <a:xfrm>
            <a:off x="8532813" y="1700213"/>
            <a:ext cx="33855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50000"/>
              </a:lnSpc>
              <a:defRPr/>
            </a:pPr>
            <a:r>
              <a:rPr lang="en-US" sz="2400" b="1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y</a:t>
            </a:r>
          </a:p>
        </p:txBody>
      </p:sp>
      <p:sp>
        <p:nvSpPr>
          <p:cNvPr id="9277" name="Text Box 61"/>
          <p:cNvSpPr txBox="1">
            <a:spLocks noChangeArrowheads="1"/>
          </p:cNvSpPr>
          <p:nvPr/>
        </p:nvSpPr>
        <p:spPr bwMode="auto">
          <a:xfrm>
            <a:off x="3563938" y="1700213"/>
            <a:ext cx="79216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50000"/>
              </a:lnSpc>
              <a:defRPr/>
            </a:pPr>
            <a:r>
              <a:rPr lang="en-US" altLang="en-US" sz="2000" b="1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 M</a:t>
            </a:r>
          </a:p>
          <a:p>
            <a:pPr>
              <a:lnSpc>
                <a:spcPct val="50000"/>
              </a:lnSpc>
              <a:defRPr/>
            </a:pPr>
            <a:r>
              <a:rPr lang="en-US" altLang="en-US" sz="3200" b="1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9278" name="Text Box 62"/>
          <p:cNvSpPr txBox="1">
            <a:spLocks noChangeArrowheads="1"/>
          </p:cNvSpPr>
          <p:nvPr/>
        </p:nvSpPr>
        <p:spPr bwMode="auto">
          <a:xfrm>
            <a:off x="1979613" y="1700213"/>
            <a:ext cx="57626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50000"/>
              </a:lnSpc>
              <a:defRPr/>
            </a:pPr>
            <a:r>
              <a:rPr lang="en-GB" altLang="en-US" sz="2000" b="1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 N</a:t>
            </a:r>
            <a:endParaRPr lang="en-US" altLang="en-US" sz="2000" b="1">
              <a:solidFill>
                <a:srgbClr val="990099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50000"/>
              </a:lnSpc>
              <a:defRPr/>
            </a:pPr>
            <a:r>
              <a:rPr lang="en-US" altLang="en-US" sz="3600" b="1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 .</a:t>
            </a:r>
          </a:p>
        </p:txBody>
      </p:sp>
      <p:sp>
        <p:nvSpPr>
          <p:cNvPr id="9279" name="Text Box 63"/>
          <p:cNvSpPr txBox="1">
            <a:spLocks noChangeArrowheads="1"/>
          </p:cNvSpPr>
          <p:nvPr/>
        </p:nvSpPr>
        <p:spPr bwMode="auto">
          <a:xfrm>
            <a:off x="5219700" y="1703388"/>
            <a:ext cx="7207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50000"/>
              </a:lnSpc>
              <a:defRPr/>
            </a:pPr>
            <a:r>
              <a:rPr lang="en-GB" altLang="en-US" sz="2000" b="1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 P</a:t>
            </a:r>
            <a:endParaRPr lang="en-US" altLang="en-US" sz="2000" b="1">
              <a:solidFill>
                <a:srgbClr val="990099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50000"/>
              </a:lnSpc>
              <a:defRPr/>
            </a:pPr>
            <a:r>
              <a:rPr lang="en-US" altLang="en-US" sz="3200" b="1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9500" name="WordArt 64"/>
          <p:cNvSpPr>
            <a:spLocks noChangeArrowheads="1" noChangeShapeType="1" noTextEdit="1"/>
          </p:cNvSpPr>
          <p:nvPr/>
        </p:nvSpPr>
        <p:spPr bwMode="auto">
          <a:xfrm>
            <a:off x="2915816" y="188640"/>
            <a:ext cx="3357736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2700" cap="sq">
                  <a:solidFill>
                    <a:srgbClr val="800000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Đáp án</a:t>
            </a:r>
          </a:p>
        </p:txBody>
      </p:sp>
      <p:sp>
        <p:nvSpPr>
          <p:cNvPr id="19501" name="Text Box 46"/>
          <p:cNvSpPr txBox="1">
            <a:spLocks noChangeArrowheads="1"/>
          </p:cNvSpPr>
          <p:nvPr/>
        </p:nvSpPr>
        <p:spPr bwMode="auto">
          <a:xfrm>
            <a:off x="900113" y="908050"/>
            <a:ext cx="1727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</a:rPr>
              <a:t>Hình vẽ: </a:t>
            </a:r>
          </a:p>
        </p:txBody>
      </p:sp>
      <p:sp>
        <p:nvSpPr>
          <p:cNvPr id="19502" name="AutoShape 48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79388" y="6381750"/>
            <a:ext cx="504825" cy="476250"/>
          </a:xfrm>
          <a:prstGeom prst="actionButtonReturn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9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9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9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9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9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9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9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9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9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9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9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92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92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92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92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69" grpId="0" autoUpdateAnimBg="0"/>
      <p:bldP spid="9270" grpId="0" autoUpdateAnimBg="0"/>
      <p:bldP spid="9271" grpId="0" autoUpdateAnimBg="0"/>
      <p:bldP spid="9272" grpId="0" autoUpdateAnimBg="0"/>
      <p:bldP spid="9273" grpId="0" autoUpdateAnimBg="0"/>
      <p:bldP spid="9275" grpId="0" autoUpdateAnimBg="0"/>
      <p:bldP spid="9276" grpId="0" autoUpdateAnimBg="0"/>
      <p:bldP spid="9277" grpId="0" autoUpdateAnimBg="0"/>
      <p:bldP spid="9278" grpId="0" autoUpdateAnimBg="0"/>
      <p:bldP spid="9279" grpId="0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3" name="Text Box 28"/>
          <p:cNvSpPr txBox="1">
            <a:spLocks noChangeArrowheads="1"/>
          </p:cNvSpPr>
          <p:nvPr/>
        </p:nvSpPr>
        <p:spPr bwMode="auto">
          <a:xfrm>
            <a:off x="219100" y="260648"/>
            <a:ext cx="8655025" cy="1570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</a:rPr>
              <a:t>Bài 5: Cho hai tia Ox và Oy. Lấy điểm A thuộc tia Ox, điểm B thuộc tia Oy. Hãy nhận xét vị trí ba điểm A,O,B.</a:t>
            </a:r>
          </a:p>
        </p:txBody>
      </p:sp>
      <p:sp>
        <p:nvSpPr>
          <p:cNvPr id="22534" name="AutoShape 30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04250" y="6381750"/>
            <a:ext cx="539750" cy="476250"/>
          </a:xfrm>
          <a:prstGeom prst="actionButtonReturn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2262150" y="1856152"/>
            <a:ext cx="4568924" cy="641386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 smtClean="0">
                <a:solidFill>
                  <a:srgbClr val="006600"/>
                </a:solidFill>
                <a:latin typeface="Times New Roman" panose="02020603050405020304" pitchFamily="18" charset="0"/>
              </a:rPr>
              <a:t>Đáp án</a:t>
            </a:r>
            <a:endParaRPr lang="en-US" altLang="en-US" b="1">
              <a:solidFill>
                <a:srgbClr val="0066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226988" y="2636912"/>
            <a:ext cx="8712188" cy="3024336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 eaLnBrk="1" hangingPunct="1">
              <a:buNone/>
            </a:pPr>
            <a:r>
              <a:rPr lang="en-US" altLang="en-US" b="1" smtClean="0">
                <a:solidFill>
                  <a:srgbClr val="0807CC"/>
                </a:solidFill>
                <a:latin typeface="Times New Roman" panose="02020603050405020304" pitchFamily="18" charset="0"/>
              </a:rPr>
              <a:t>Có ba trường hợp xảy ra:</a:t>
            </a:r>
          </a:p>
          <a:p>
            <a:pPr marL="0" indent="0" eaLnBrk="1" hangingPunct="1">
              <a:buNone/>
            </a:pPr>
            <a:r>
              <a:rPr lang="en-US" altLang="en-US" b="1" smtClean="0">
                <a:solidFill>
                  <a:srgbClr val="0807CC"/>
                </a:solidFill>
                <a:latin typeface="Times New Roman" panose="02020603050405020304" pitchFamily="18" charset="0"/>
              </a:rPr>
              <a:t>TH1: Ba điểm A,O,B không thẳng hàng</a:t>
            </a:r>
          </a:p>
          <a:p>
            <a:pPr marL="0" indent="0" eaLnBrk="1" hangingPunct="1">
              <a:buNone/>
            </a:pPr>
            <a:r>
              <a:rPr lang="en-US" altLang="en-US" b="1" smtClean="0">
                <a:solidFill>
                  <a:srgbClr val="0807CC"/>
                </a:solidFill>
                <a:latin typeface="Times New Roman" panose="02020603050405020304" pitchFamily="18" charset="0"/>
              </a:rPr>
              <a:t>TH2: Điểm O nằm giữa điểm A và B</a:t>
            </a:r>
          </a:p>
          <a:p>
            <a:pPr marL="0" indent="0" eaLnBrk="1" hangingPunct="1">
              <a:buNone/>
            </a:pPr>
            <a:r>
              <a:rPr lang="en-US" altLang="en-US" b="1" smtClean="0">
                <a:solidFill>
                  <a:srgbClr val="0807CC"/>
                </a:solidFill>
                <a:latin typeface="Times New Roman" panose="02020603050405020304" pitchFamily="18" charset="0"/>
              </a:rPr>
              <a:t>TH3: Điểm A và điểm B cùng nằm trên một tia gốc O.</a:t>
            </a:r>
            <a:endParaRPr lang="en-US" altLang="en-US" b="1">
              <a:solidFill>
                <a:srgbClr val="0807CC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6" name="Text Box 6"/>
          <p:cNvSpPr txBox="1">
            <a:spLocks noChangeArrowheads="1"/>
          </p:cNvSpPr>
          <p:nvPr/>
        </p:nvSpPr>
        <p:spPr bwMode="auto">
          <a:xfrm>
            <a:off x="4038600" y="5029200"/>
            <a:ext cx="449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56347" name="Oval 27"/>
          <p:cNvSpPr>
            <a:spLocks noChangeArrowheads="1"/>
          </p:cNvSpPr>
          <p:nvPr/>
        </p:nvSpPr>
        <p:spPr bwMode="auto">
          <a:xfrm>
            <a:off x="4356100" y="3213100"/>
            <a:ext cx="144463" cy="144463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56348" name="Line 28"/>
          <p:cNvSpPr>
            <a:spLocks noChangeShapeType="1"/>
          </p:cNvSpPr>
          <p:nvPr/>
        </p:nvSpPr>
        <p:spPr bwMode="auto">
          <a:xfrm flipV="1">
            <a:off x="1187450" y="3276600"/>
            <a:ext cx="7042150" cy="7938"/>
          </a:xfrm>
          <a:prstGeom prst="line">
            <a:avLst/>
          </a:prstGeom>
          <a:noFill/>
          <a:ln w="762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49" name="Text Box 29"/>
          <p:cNvSpPr txBox="1">
            <a:spLocks noChangeArrowheads="1"/>
          </p:cNvSpPr>
          <p:nvPr/>
        </p:nvSpPr>
        <p:spPr bwMode="auto">
          <a:xfrm>
            <a:off x="4140200" y="3284538"/>
            <a:ext cx="601663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800" b="1">
                <a:latin typeface="Times New Roman" panose="02020603050405020304" pitchFamily="18" charset="0"/>
              </a:rPr>
              <a:t>O</a:t>
            </a:r>
          </a:p>
        </p:txBody>
      </p:sp>
      <p:sp>
        <p:nvSpPr>
          <p:cNvPr id="56350" name="Line 30"/>
          <p:cNvSpPr>
            <a:spLocks noChangeShapeType="1"/>
          </p:cNvSpPr>
          <p:nvPr/>
        </p:nvSpPr>
        <p:spPr bwMode="auto">
          <a:xfrm flipH="1">
            <a:off x="1116013" y="3284538"/>
            <a:ext cx="3240087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51" name="Line 31"/>
          <p:cNvSpPr>
            <a:spLocks noChangeShapeType="1"/>
          </p:cNvSpPr>
          <p:nvPr/>
        </p:nvSpPr>
        <p:spPr bwMode="auto">
          <a:xfrm>
            <a:off x="4419600" y="3276600"/>
            <a:ext cx="3810000" cy="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52" name="Text Box 32"/>
          <p:cNvSpPr txBox="1">
            <a:spLocks noChangeArrowheads="1"/>
          </p:cNvSpPr>
          <p:nvPr/>
        </p:nvSpPr>
        <p:spPr bwMode="auto">
          <a:xfrm>
            <a:off x="1258888" y="3213100"/>
            <a:ext cx="3810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4800" b="1"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56353" name="Text Box 33"/>
          <p:cNvSpPr txBox="1">
            <a:spLocks noChangeArrowheads="1"/>
          </p:cNvSpPr>
          <p:nvPr/>
        </p:nvSpPr>
        <p:spPr bwMode="auto">
          <a:xfrm>
            <a:off x="7752522" y="2459772"/>
            <a:ext cx="396116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4800" b="1">
                <a:latin typeface="Times New Roman" panose="02020603050405020304" pitchFamily="18" charset="0"/>
              </a:rPr>
              <a:t>   y</a:t>
            </a:r>
          </a:p>
        </p:txBody>
      </p:sp>
      <p:sp>
        <p:nvSpPr>
          <p:cNvPr id="56354" name="Line 34"/>
          <p:cNvSpPr>
            <a:spLocks noChangeShapeType="1"/>
          </p:cNvSpPr>
          <p:nvPr/>
        </p:nvSpPr>
        <p:spPr bwMode="auto">
          <a:xfrm flipV="1">
            <a:off x="2771775" y="1125538"/>
            <a:ext cx="0" cy="43180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55" name="Text Box 35"/>
          <p:cNvSpPr txBox="1">
            <a:spLocks noChangeArrowheads="1"/>
          </p:cNvSpPr>
          <p:nvPr/>
        </p:nvSpPr>
        <p:spPr bwMode="auto">
          <a:xfrm>
            <a:off x="1116013" y="1628775"/>
            <a:ext cx="5824813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4800" b="1">
                <a:solidFill>
                  <a:srgbClr val="FF0000"/>
                </a:solidFill>
                <a:latin typeface="Times New Roman" panose="02020603050405020304" pitchFamily="18" charset="0"/>
              </a:rPr>
              <a:t>Hình này gọi là gì?</a:t>
            </a:r>
          </a:p>
        </p:txBody>
      </p:sp>
      <p:sp>
        <p:nvSpPr>
          <p:cNvPr id="56356" name="Text Box 36"/>
          <p:cNvSpPr txBox="1">
            <a:spLocks noChangeArrowheads="1"/>
          </p:cNvSpPr>
          <p:nvPr/>
        </p:nvSpPr>
        <p:spPr bwMode="auto">
          <a:xfrm>
            <a:off x="3290231" y="4128906"/>
            <a:ext cx="573218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4800" b="1">
                <a:solidFill>
                  <a:srgbClr val="0000FF"/>
                </a:solidFill>
                <a:latin typeface="Times New Roman" panose="02020603050405020304" pitchFamily="18" charset="0"/>
              </a:rPr>
              <a:t>Hình này gọi là gì?</a:t>
            </a:r>
          </a:p>
        </p:txBody>
      </p:sp>
      <p:sp>
        <p:nvSpPr>
          <p:cNvPr id="56357" name="Oval 37"/>
          <p:cNvSpPr>
            <a:spLocks noChangeArrowheads="1"/>
          </p:cNvSpPr>
          <p:nvPr/>
        </p:nvSpPr>
        <p:spPr bwMode="auto">
          <a:xfrm>
            <a:off x="4343400" y="3200400"/>
            <a:ext cx="152400" cy="152400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56358" name="Text Box 38"/>
          <p:cNvSpPr txBox="1">
            <a:spLocks noChangeArrowheads="1"/>
          </p:cNvSpPr>
          <p:nvPr/>
        </p:nvSpPr>
        <p:spPr bwMode="auto">
          <a:xfrm>
            <a:off x="4152899" y="3292475"/>
            <a:ext cx="576263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800" b="1">
                <a:latin typeface="Times New Roman" panose="02020603050405020304" pitchFamily="18" charset="0"/>
              </a:rPr>
              <a:t>O</a:t>
            </a:r>
          </a:p>
        </p:txBody>
      </p:sp>
      <p:sp>
        <p:nvSpPr>
          <p:cNvPr id="56359" name="Line 39"/>
          <p:cNvSpPr>
            <a:spLocks noChangeShapeType="1"/>
          </p:cNvSpPr>
          <p:nvPr/>
        </p:nvSpPr>
        <p:spPr bwMode="auto">
          <a:xfrm flipV="1">
            <a:off x="6156325" y="3429000"/>
            <a:ext cx="0" cy="43180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4" name="Picture 88">
            <a:extLst>
              <a:ext uri="{FF2B5EF4-FFF2-40B4-BE49-F238E27FC236}">
                <a16:creationId xmlns:a16="http://schemas.microsoft.com/office/drawing/2014/main" xmlns="" id="{C2CCACA9-EA8B-3C4B-9AE6-82BBA60DD3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7988" y="5661025"/>
            <a:ext cx="1116012" cy="1196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00486584"/>
      </p:ext>
    </p:extLst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563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563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63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63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63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63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63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63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63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63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63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63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56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7" presetClass="entr" presetSubtype="2" repeatCount="5000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63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63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63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63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7" presetClass="entr" presetSubtype="8" repeatCount="5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563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563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563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563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295  E" pathEditMode="relative" ptsTypes="">
                                      <p:cBhvr>
                                        <p:cTn id="62" dur="2000" fill="hold"/>
                                        <p:tgtEl>
                                          <p:spTgt spid="563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3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295  E" pathEditMode="relative" ptsTypes="">
                                      <p:cBhvr>
                                        <p:cTn id="64" dur="2000" fill="hold"/>
                                        <p:tgtEl>
                                          <p:spTgt spid="563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5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295  E" pathEditMode="relative" ptsTypes="">
                                      <p:cBhvr>
                                        <p:cTn id="66" dur="2000" fill="hold"/>
                                        <p:tgtEl>
                                          <p:spTgt spid="563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7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295  E" pathEditMode="relative" ptsTypes="">
                                      <p:cBhvr>
                                        <p:cTn id="68" dur="2000" fill="hold"/>
                                        <p:tgtEl>
                                          <p:spTgt spid="563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0" presetID="1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71" dur="500"/>
                                        <p:tgtEl>
                                          <p:spTgt spid="563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563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563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563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563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563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563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563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563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6" grpId="0"/>
      <p:bldP spid="56347" grpId="0" animBg="1"/>
      <p:bldP spid="56347" grpId="1" animBg="1"/>
      <p:bldP spid="56352" grpId="0"/>
      <p:bldP spid="56353" grpId="0"/>
      <p:bldP spid="56356" grpId="0"/>
      <p:bldP spid="56357" grpId="0" animBg="1"/>
      <p:bldP spid="56358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883"/>
            <a:ext cx="9144000" cy="6842234"/>
          </a:xfrm>
          <a:prstGeom prst="rect">
            <a:avLst/>
          </a:prstGeom>
        </p:spPr>
      </p:pic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3419872" y="764704"/>
            <a:ext cx="4679950" cy="719138"/>
          </a:xfrm>
          <a:noFill/>
        </p:spPr>
        <p:txBody>
          <a:bodyPr/>
          <a:lstStyle/>
          <a:p>
            <a:pPr eaLnBrk="1" hangingPunct="1"/>
            <a:r>
              <a:rPr lang="vi-VN" altLang="en-US" sz="2800" b="1">
                <a:solidFill>
                  <a:srgbClr val="FF0000"/>
                </a:solidFill>
                <a:latin typeface="Times New Roman" panose="02020603050405020304" pitchFamily="18" charset="0"/>
              </a:rPr>
              <a:t>HƯỚNG DẪN VỀ NHÀ</a:t>
            </a:r>
          </a:p>
        </p:txBody>
      </p:sp>
      <p:sp>
        <p:nvSpPr>
          <p:cNvPr id="80900" name="Text Box 4"/>
          <p:cNvSpPr txBox="1">
            <a:spLocks noChangeArrowheads="1"/>
          </p:cNvSpPr>
          <p:nvPr/>
        </p:nvSpPr>
        <p:spPr bwMode="auto">
          <a:xfrm>
            <a:off x="3051109" y="1484784"/>
            <a:ext cx="5472608" cy="1373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 </a:t>
            </a: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</a:rPr>
              <a:t>Học thuộc bài với những nội dung đã tổng kết trong tiết học (Kết hợp vở ghi và SGK)</a:t>
            </a:r>
          </a:p>
        </p:txBody>
      </p:sp>
      <p:sp>
        <p:nvSpPr>
          <p:cNvPr id="80902" name="Text Box 6"/>
          <p:cNvSpPr txBox="1">
            <a:spLocks noChangeArrowheads="1"/>
          </p:cNvSpPr>
          <p:nvPr/>
        </p:nvSpPr>
        <p:spPr bwMode="auto">
          <a:xfrm>
            <a:off x="3076328" y="2857971"/>
            <a:ext cx="5689252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None/>
            </a:pPr>
            <a:r>
              <a:rPr lang="en-US" altLang="en-US" sz="2800" b="1">
                <a:latin typeface="Times New Roman" panose="02020603050405020304" pitchFamily="18" charset="0"/>
              </a:rPr>
              <a:t> </a:t>
            </a: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</a:rPr>
              <a:t>Làm các bài tập</a:t>
            </a: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</a:rPr>
              <a:t>22;</a:t>
            </a: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vi-VN" altLang="en-US" sz="2800" b="1">
                <a:solidFill>
                  <a:srgbClr val="0000FF"/>
                </a:solidFill>
                <a:latin typeface="Times New Roman" panose="02020603050405020304" pitchFamily="18" charset="0"/>
              </a:rPr>
              <a:t>23, 24, 25(SGK trang 113</a:t>
            </a:r>
            <a:r>
              <a:rPr lang="en-US" altLang="en-US" sz="2800" b="1" smtClean="0">
                <a:solidFill>
                  <a:srgbClr val="0000FF"/>
                </a:solidFill>
                <a:latin typeface="Times New Roman" panose="02020603050405020304" pitchFamily="18" charset="0"/>
              </a:rPr>
              <a:t>)</a:t>
            </a:r>
            <a:endParaRPr lang="en-US" altLang="en-US" sz="2800" b="1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80906" name="Text Box 10"/>
          <p:cNvSpPr txBox="1">
            <a:spLocks noChangeArrowheads="1"/>
          </p:cNvSpPr>
          <p:nvPr/>
        </p:nvSpPr>
        <p:spPr bwMode="auto">
          <a:xfrm>
            <a:off x="3203848" y="3832148"/>
            <a:ext cx="4032051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None/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</a:rPr>
              <a:t>Tiết sau luyện tập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09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09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09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09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09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09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900" grpId="0"/>
      <p:bldP spid="80902" grpId="0"/>
      <p:bldP spid="8090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WordArt 2"/>
          <p:cNvSpPr>
            <a:spLocks noChangeArrowheads="1" noChangeShapeType="1" noTextEdit="1"/>
          </p:cNvSpPr>
          <p:nvPr/>
        </p:nvSpPr>
        <p:spPr bwMode="auto">
          <a:xfrm>
            <a:off x="1600200" y="1752600"/>
            <a:ext cx="6248400" cy="1600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CẢM ƠN QUÍ THẦY CÔ !</a:t>
            </a:r>
            <a:endParaRPr lang="en-US" sz="3600" b="1" kern="1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603" name="WordArt 3"/>
          <p:cNvSpPr>
            <a:spLocks noChangeArrowheads="1" noChangeShapeType="1" noTextEdit="1"/>
          </p:cNvSpPr>
          <p:nvPr/>
        </p:nvSpPr>
        <p:spPr bwMode="auto">
          <a:xfrm>
            <a:off x="1600200" y="3200400"/>
            <a:ext cx="6086475" cy="17764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CHÚC CÁC EM HỌC TỐT </a:t>
            </a:r>
          </a:p>
        </p:txBody>
      </p:sp>
      <p:pic>
        <p:nvPicPr>
          <p:cNvPr id="25604" name="Picture 4" descr="dozen ros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5049157"/>
            <a:ext cx="19812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5" name="Picture 5" descr="dozen ros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5049157"/>
            <a:ext cx="17526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6" name="Picture 6" descr="cayuoncong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5325382"/>
            <a:ext cx="2209800" cy="151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7" name="Picture 7" descr="canary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4338" y="4936445"/>
            <a:ext cx="8096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992" name="AutoShape 8"/>
          <p:cNvSpPr>
            <a:spLocks noChangeArrowheads="1"/>
          </p:cNvSpPr>
          <p:nvPr/>
        </p:nvSpPr>
        <p:spPr bwMode="auto">
          <a:xfrm>
            <a:off x="1066800" y="304800"/>
            <a:ext cx="990600" cy="838200"/>
          </a:xfrm>
          <a:prstGeom prst="star5">
            <a:avLst/>
          </a:prstGeom>
          <a:noFill/>
          <a:ln w="57150">
            <a:solidFill>
              <a:srgbClr val="FF0066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/>
              <a:cs typeface="Arial" charset="0"/>
            </a:endParaRPr>
          </a:p>
        </p:txBody>
      </p:sp>
      <p:sp>
        <p:nvSpPr>
          <p:cNvPr id="41993" name="AutoShape 9"/>
          <p:cNvSpPr>
            <a:spLocks noChangeArrowheads="1"/>
          </p:cNvSpPr>
          <p:nvPr/>
        </p:nvSpPr>
        <p:spPr bwMode="auto">
          <a:xfrm>
            <a:off x="304800" y="1981200"/>
            <a:ext cx="990600" cy="838200"/>
          </a:xfrm>
          <a:prstGeom prst="star5">
            <a:avLst/>
          </a:prstGeom>
          <a:noFill/>
          <a:ln w="57150">
            <a:solidFill>
              <a:srgbClr val="FF0066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/>
              <a:cs typeface="Arial" charset="0"/>
            </a:endParaRPr>
          </a:p>
        </p:txBody>
      </p:sp>
      <p:sp>
        <p:nvSpPr>
          <p:cNvPr id="41994" name="AutoShape 10"/>
          <p:cNvSpPr>
            <a:spLocks noChangeArrowheads="1"/>
          </p:cNvSpPr>
          <p:nvPr/>
        </p:nvSpPr>
        <p:spPr bwMode="auto">
          <a:xfrm>
            <a:off x="7772400" y="228600"/>
            <a:ext cx="990600" cy="838200"/>
          </a:xfrm>
          <a:prstGeom prst="star5">
            <a:avLst/>
          </a:prstGeom>
          <a:noFill/>
          <a:ln w="57150">
            <a:solidFill>
              <a:srgbClr val="FF0066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/>
              <a:cs typeface="Arial" charset="0"/>
            </a:endParaRPr>
          </a:p>
        </p:txBody>
      </p:sp>
      <p:sp>
        <p:nvSpPr>
          <p:cNvPr id="41995" name="AutoShape 11"/>
          <p:cNvSpPr>
            <a:spLocks noChangeArrowheads="1"/>
          </p:cNvSpPr>
          <p:nvPr/>
        </p:nvSpPr>
        <p:spPr bwMode="auto">
          <a:xfrm>
            <a:off x="7772400" y="2743200"/>
            <a:ext cx="990600" cy="838200"/>
          </a:xfrm>
          <a:prstGeom prst="star5">
            <a:avLst/>
          </a:prstGeom>
          <a:noFill/>
          <a:ln w="57150">
            <a:solidFill>
              <a:srgbClr val="FF0066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/>
              <a:cs typeface="Arial" charset="0"/>
            </a:endParaRPr>
          </a:p>
        </p:txBody>
      </p:sp>
      <p:sp>
        <p:nvSpPr>
          <p:cNvPr id="41996" name="AutoShape 12"/>
          <p:cNvSpPr>
            <a:spLocks noChangeArrowheads="1"/>
          </p:cNvSpPr>
          <p:nvPr/>
        </p:nvSpPr>
        <p:spPr bwMode="auto">
          <a:xfrm>
            <a:off x="4273550" y="187325"/>
            <a:ext cx="990600" cy="838200"/>
          </a:xfrm>
          <a:prstGeom prst="star5">
            <a:avLst/>
          </a:prstGeom>
          <a:noFill/>
          <a:ln w="57150">
            <a:solidFill>
              <a:srgbClr val="FF0066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/>
              <a:cs typeface="Arial" charset="0"/>
            </a:endParaRPr>
          </a:p>
        </p:txBody>
      </p:sp>
    </p:spTree>
  </p:cSld>
  <p:clrMapOvr>
    <a:masterClrMapping/>
  </p:clrMapOvr>
  <p:transition spd="slow">
    <p:wheel spokes="8"/>
    <p:sndAc>
      <p:stSnd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23" name="Oval 15"/>
          <p:cNvSpPr>
            <a:spLocks noChangeArrowheads="1"/>
          </p:cNvSpPr>
          <p:nvPr/>
        </p:nvSpPr>
        <p:spPr bwMode="auto">
          <a:xfrm>
            <a:off x="1115616" y="1700808"/>
            <a:ext cx="6840165" cy="3871912"/>
          </a:xfrm>
          <a:prstGeom prst="ellipse">
            <a:avLst/>
          </a:prstGeom>
          <a:gradFill rotWithShape="1">
            <a:gsLst>
              <a:gs pos="0">
                <a:srgbClr val="006666"/>
              </a:gs>
              <a:gs pos="100000">
                <a:srgbClr val="003300"/>
              </a:gs>
            </a:gsLst>
            <a:lin ang="5400000" scaled="1"/>
          </a:gradFill>
          <a:ln w="57150">
            <a:solidFill>
              <a:srgbClr val="00330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b="1">
              <a:latin typeface="Times New Roman" panose="02020603050405020304" pitchFamily="18" charset="0"/>
            </a:endParaRPr>
          </a:p>
        </p:txBody>
      </p:sp>
      <p:sp>
        <p:nvSpPr>
          <p:cNvPr id="17424" name="WordArt 16"/>
          <p:cNvSpPr>
            <a:spLocks noChangeArrowheads="1" noChangeShapeType="1" noTextEdit="1"/>
          </p:cNvSpPr>
          <p:nvPr/>
        </p:nvSpPr>
        <p:spPr bwMode="auto">
          <a:xfrm>
            <a:off x="3059286" y="2511797"/>
            <a:ext cx="2736850" cy="156527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27745"/>
              </a:avLst>
            </a:prstTxWarp>
          </a:bodyPr>
          <a:lstStyle/>
          <a:p>
            <a:pPr algn="ctr"/>
            <a:r>
              <a:rPr lang="en-US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TIA</a:t>
            </a:r>
          </a:p>
        </p:txBody>
      </p:sp>
      <p:sp>
        <p:nvSpPr>
          <p:cNvPr id="17512" name="Line 104"/>
          <p:cNvSpPr>
            <a:spLocks noChangeShapeType="1"/>
          </p:cNvSpPr>
          <p:nvPr/>
        </p:nvSpPr>
        <p:spPr bwMode="auto">
          <a:xfrm>
            <a:off x="4454525" y="4537075"/>
            <a:ext cx="1981200" cy="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513" name="Line 105"/>
          <p:cNvSpPr>
            <a:spLocks noChangeShapeType="1"/>
          </p:cNvSpPr>
          <p:nvPr/>
        </p:nvSpPr>
        <p:spPr bwMode="auto">
          <a:xfrm>
            <a:off x="2268538" y="4508500"/>
            <a:ext cx="1981200" cy="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514" name="Oval 106"/>
          <p:cNvSpPr>
            <a:spLocks noChangeArrowheads="1"/>
          </p:cNvSpPr>
          <p:nvPr/>
        </p:nvSpPr>
        <p:spPr bwMode="auto">
          <a:xfrm>
            <a:off x="4267200" y="4419600"/>
            <a:ext cx="228600" cy="228600"/>
          </a:xfrm>
          <a:prstGeom prst="ellipse">
            <a:avLst/>
          </a:prstGeom>
          <a:solidFill>
            <a:srgbClr val="FF3300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b="1">
              <a:latin typeface="Times New Roman" panose="02020603050405020304" pitchFamily="18" charset="0"/>
            </a:endParaRPr>
          </a:p>
        </p:txBody>
      </p:sp>
      <p:sp>
        <p:nvSpPr>
          <p:cNvPr id="17515" name="Line 107"/>
          <p:cNvSpPr>
            <a:spLocks noChangeShapeType="1"/>
          </p:cNvSpPr>
          <p:nvPr/>
        </p:nvSpPr>
        <p:spPr bwMode="auto">
          <a:xfrm rot="-5400000">
            <a:off x="3388519" y="5644356"/>
            <a:ext cx="1981200" cy="1588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516" name="Line 108"/>
          <p:cNvSpPr>
            <a:spLocks noChangeShapeType="1"/>
          </p:cNvSpPr>
          <p:nvPr/>
        </p:nvSpPr>
        <p:spPr bwMode="auto">
          <a:xfrm rot="-5400000">
            <a:off x="3394869" y="3401219"/>
            <a:ext cx="1981200" cy="1588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517" name="Line 109"/>
          <p:cNvSpPr>
            <a:spLocks noChangeShapeType="1"/>
          </p:cNvSpPr>
          <p:nvPr/>
        </p:nvSpPr>
        <p:spPr bwMode="auto">
          <a:xfrm>
            <a:off x="4460875" y="4606925"/>
            <a:ext cx="1752600" cy="175260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518" name="Line 110"/>
          <p:cNvSpPr>
            <a:spLocks noChangeShapeType="1"/>
          </p:cNvSpPr>
          <p:nvPr/>
        </p:nvSpPr>
        <p:spPr bwMode="auto">
          <a:xfrm>
            <a:off x="2535238" y="2687638"/>
            <a:ext cx="1752600" cy="175260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519" name="Line 111"/>
          <p:cNvSpPr>
            <a:spLocks noChangeShapeType="1"/>
          </p:cNvSpPr>
          <p:nvPr/>
        </p:nvSpPr>
        <p:spPr bwMode="auto">
          <a:xfrm rot="5400000">
            <a:off x="4454525" y="2687638"/>
            <a:ext cx="1752600" cy="1752600"/>
          </a:xfrm>
          <a:prstGeom prst="line">
            <a:avLst/>
          </a:prstGeom>
          <a:noFill/>
          <a:ln w="28575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520" name="Line 112"/>
          <p:cNvSpPr>
            <a:spLocks noChangeShapeType="1"/>
          </p:cNvSpPr>
          <p:nvPr/>
        </p:nvSpPr>
        <p:spPr bwMode="auto">
          <a:xfrm rot="-5400000">
            <a:off x="2535238" y="4613275"/>
            <a:ext cx="1752600" cy="1752600"/>
          </a:xfrm>
          <a:prstGeom prst="line">
            <a:avLst/>
          </a:prstGeom>
          <a:noFill/>
          <a:ln w="28575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521" name="Line 113"/>
          <p:cNvSpPr>
            <a:spLocks noChangeShapeType="1"/>
          </p:cNvSpPr>
          <p:nvPr/>
        </p:nvSpPr>
        <p:spPr bwMode="auto">
          <a:xfrm flipV="1">
            <a:off x="4495800" y="4038600"/>
            <a:ext cx="1143000" cy="457200"/>
          </a:xfrm>
          <a:prstGeom prst="line">
            <a:avLst/>
          </a:prstGeom>
          <a:noFill/>
          <a:ln w="28575">
            <a:solidFill>
              <a:srgbClr val="66FF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522" name="Line 114"/>
          <p:cNvSpPr>
            <a:spLocks noChangeShapeType="1"/>
          </p:cNvSpPr>
          <p:nvPr/>
        </p:nvSpPr>
        <p:spPr bwMode="auto">
          <a:xfrm rot="16200000" flipV="1">
            <a:off x="4076700" y="4970463"/>
            <a:ext cx="1143000" cy="457200"/>
          </a:xfrm>
          <a:prstGeom prst="line">
            <a:avLst/>
          </a:prstGeom>
          <a:noFill/>
          <a:ln w="28575">
            <a:solidFill>
              <a:srgbClr val="00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523" name="Line 115"/>
          <p:cNvSpPr>
            <a:spLocks noChangeShapeType="1"/>
          </p:cNvSpPr>
          <p:nvPr/>
        </p:nvSpPr>
        <p:spPr bwMode="auto">
          <a:xfrm rot="10800000" flipV="1">
            <a:off x="3124200" y="4586288"/>
            <a:ext cx="1143000" cy="457200"/>
          </a:xfrm>
          <a:prstGeom prst="line">
            <a:avLst/>
          </a:prstGeom>
          <a:noFill/>
          <a:ln w="28575">
            <a:solidFill>
              <a:srgbClr val="66FF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524" name="Line 116"/>
          <p:cNvSpPr>
            <a:spLocks noChangeShapeType="1"/>
          </p:cNvSpPr>
          <p:nvPr/>
        </p:nvSpPr>
        <p:spPr bwMode="auto">
          <a:xfrm rot="16200000" flipV="1">
            <a:off x="3522663" y="3605213"/>
            <a:ext cx="1143000" cy="457200"/>
          </a:xfrm>
          <a:prstGeom prst="line">
            <a:avLst/>
          </a:prstGeom>
          <a:noFill/>
          <a:ln w="28575">
            <a:solidFill>
              <a:srgbClr val="00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525" name="Line 117"/>
          <p:cNvSpPr>
            <a:spLocks noChangeShapeType="1"/>
          </p:cNvSpPr>
          <p:nvPr/>
        </p:nvSpPr>
        <p:spPr bwMode="auto">
          <a:xfrm>
            <a:off x="4495800" y="4572000"/>
            <a:ext cx="1143000" cy="45720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526" name="Line 118"/>
          <p:cNvSpPr>
            <a:spLocks noChangeShapeType="1"/>
          </p:cNvSpPr>
          <p:nvPr/>
        </p:nvSpPr>
        <p:spPr bwMode="auto">
          <a:xfrm rot="-5400000">
            <a:off x="4076700" y="3619500"/>
            <a:ext cx="1143000" cy="4572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527" name="Line 119"/>
          <p:cNvSpPr>
            <a:spLocks noChangeShapeType="1"/>
          </p:cNvSpPr>
          <p:nvPr/>
        </p:nvSpPr>
        <p:spPr bwMode="auto">
          <a:xfrm rot="10800000">
            <a:off x="3124200" y="4038600"/>
            <a:ext cx="1143000" cy="45720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528" name="Line 120"/>
          <p:cNvSpPr>
            <a:spLocks noChangeShapeType="1"/>
          </p:cNvSpPr>
          <p:nvPr/>
        </p:nvSpPr>
        <p:spPr bwMode="auto">
          <a:xfrm rot="5400000">
            <a:off x="3529013" y="4978400"/>
            <a:ext cx="1143000" cy="4572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529" name="Line 121"/>
          <p:cNvSpPr>
            <a:spLocks noChangeShapeType="1"/>
          </p:cNvSpPr>
          <p:nvPr/>
        </p:nvSpPr>
        <p:spPr bwMode="auto">
          <a:xfrm>
            <a:off x="2432050" y="4689475"/>
            <a:ext cx="1981200" cy="0"/>
          </a:xfrm>
          <a:prstGeom prst="line">
            <a:avLst/>
          </a:prstGeom>
          <a:noFill/>
          <a:ln w="28575">
            <a:solidFill>
              <a:srgbClr val="9966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530" name="Line 122"/>
          <p:cNvSpPr>
            <a:spLocks noChangeShapeType="1"/>
          </p:cNvSpPr>
          <p:nvPr/>
        </p:nvSpPr>
        <p:spPr bwMode="auto">
          <a:xfrm>
            <a:off x="228600" y="4683125"/>
            <a:ext cx="1981200" cy="0"/>
          </a:xfrm>
          <a:prstGeom prst="line">
            <a:avLst/>
          </a:prstGeom>
          <a:noFill/>
          <a:ln w="28575">
            <a:solidFill>
              <a:srgbClr val="9966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531" name="Oval 123"/>
          <p:cNvSpPr>
            <a:spLocks noChangeArrowheads="1"/>
          </p:cNvSpPr>
          <p:nvPr/>
        </p:nvSpPr>
        <p:spPr bwMode="auto">
          <a:xfrm>
            <a:off x="2268538" y="4581525"/>
            <a:ext cx="228600" cy="228600"/>
          </a:xfrm>
          <a:prstGeom prst="ellipse">
            <a:avLst/>
          </a:prstGeom>
          <a:solidFill>
            <a:srgbClr val="FF3300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b="1">
              <a:latin typeface="Times New Roman" panose="02020603050405020304" pitchFamily="18" charset="0"/>
            </a:endParaRPr>
          </a:p>
        </p:txBody>
      </p:sp>
      <p:sp>
        <p:nvSpPr>
          <p:cNvPr id="17532" name="Line 124"/>
          <p:cNvSpPr>
            <a:spLocks noChangeShapeType="1"/>
          </p:cNvSpPr>
          <p:nvPr/>
        </p:nvSpPr>
        <p:spPr bwMode="auto">
          <a:xfrm rot="-5400000">
            <a:off x="1366044" y="5796756"/>
            <a:ext cx="1981200" cy="1588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533" name="Line 125"/>
          <p:cNvSpPr>
            <a:spLocks noChangeShapeType="1"/>
          </p:cNvSpPr>
          <p:nvPr/>
        </p:nvSpPr>
        <p:spPr bwMode="auto">
          <a:xfrm rot="-5400000">
            <a:off x="1372394" y="3553619"/>
            <a:ext cx="1981200" cy="1588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534" name="Line 126"/>
          <p:cNvSpPr>
            <a:spLocks noChangeShapeType="1"/>
          </p:cNvSpPr>
          <p:nvPr/>
        </p:nvSpPr>
        <p:spPr bwMode="auto">
          <a:xfrm>
            <a:off x="2438400" y="4759325"/>
            <a:ext cx="1752600" cy="175260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535" name="Line 127"/>
          <p:cNvSpPr>
            <a:spLocks noChangeShapeType="1"/>
          </p:cNvSpPr>
          <p:nvPr/>
        </p:nvSpPr>
        <p:spPr bwMode="auto">
          <a:xfrm>
            <a:off x="512763" y="2840038"/>
            <a:ext cx="1752600" cy="175260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536" name="Line 128"/>
          <p:cNvSpPr>
            <a:spLocks noChangeShapeType="1"/>
          </p:cNvSpPr>
          <p:nvPr/>
        </p:nvSpPr>
        <p:spPr bwMode="auto">
          <a:xfrm rot="5400000">
            <a:off x="2432050" y="2840038"/>
            <a:ext cx="1752600" cy="17526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537" name="Line 129"/>
          <p:cNvSpPr>
            <a:spLocks noChangeShapeType="1"/>
          </p:cNvSpPr>
          <p:nvPr/>
        </p:nvSpPr>
        <p:spPr bwMode="auto">
          <a:xfrm rot="-5400000">
            <a:off x="512763" y="4765675"/>
            <a:ext cx="1752600" cy="17526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538" name="Line 130"/>
          <p:cNvSpPr>
            <a:spLocks noChangeShapeType="1"/>
          </p:cNvSpPr>
          <p:nvPr/>
        </p:nvSpPr>
        <p:spPr bwMode="auto">
          <a:xfrm flipV="1">
            <a:off x="2473325" y="4191000"/>
            <a:ext cx="1143000" cy="457200"/>
          </a:xfrm>
          <a:prstGeom prst="line">
            <a:avLst/>
          </a:prstGeom>
          <a:noFill/>
          <a:ln w="28575">
            <a:solidFill>
              <a:srgbClr val="66FF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539" name="Line 131"/>
          <p:cNvSpPr>
            <a:spLocks noChangeShapeType="1"/>
          </p:cNvSpPr>
          <p:nvPr/>
        </p:nvSpPr>
        <p:spPr bwMode="auto">
          <a:xfrm rot="16200000" flipV="1">
            <a:off x="2054225" y="5122863"/>
            <a:ext cx="1143000" cy="457200"/>
          </a:xfrm>
          <a:prstGeom prst="line">
            <a:avLst/>
          </a:prstGeom>
          <a:noFill/>
          <a:ln w="28575">
            <a:solidFill>
              <a:srgbClr val="FF99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540" name="Line 132"/>
          <p:cNvSpPr>
            <a:spLocks noChangeShapeType="1"/>
          </p:cNvSpPr>
          <p:nvPr/>
        </p:nvSpPr>
        <p:spPr bwMode="auto">
          <a:xfrm rot="10800000" flipV="1">
            <a:off x="1101725" y="4738688"/>
            <a:ext cx="1143000" cy="457200"/>
          </a:xfrm>
          <a:prstGeom prst="line">
            <a:avLst/>
          </a:prstGeom>
          <a:noFill/>
          <a:ln w="28575">
            <a:solidFill>
              <a:srgbClr val="66FF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541" name="Line 133"/>
          <p:cNvSpPr>
            <a:spLocks noChangeShapeType="1"/>
          </p:cNvSpPr>
          <p:nvPr/>
        </p:nvSpPr>
        <p:spPr bwMode="auto">
          <a:xfrm rot="16200000" flipV="1">
            <a:off x="1492250" y="3771900"/>
            <a:ext cx="1143000" cy="457200"/>
          </a:xfrm>
          <a:prstGeom prst="line">
            <a:avLst/>
          </a:prstGeom>
          <a:noFill/>
          <a:ln w="28575">
            <a:solidFill>
              <a:srgbClr val="FF99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542" name="Line 134"/>
          <p:cNvSpPr>
            <a:spLocks noChangeShapeType="1"/>
          </p:cNvSpPr>
          <p:nvPr/>
        </p:nvSpPr>
        <p:spPr bwMode="auto">
          <a:xfrm>
            <a:off x="2473325" y="4724400"/>
            <a:ext cx="1143000" cy="45720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543" name="Line 135"/>
          <p:cNvSpPr>
            <a:spLocks noChangeShapeType="1"/>
          </p:cNvSpPr>
          <p:nvPr/>
        </p:nvSpPr>
        <p:spPr bwMode="auto">
          <a:xfrm rot="-5400000">
            <a:off x="2054225" y="3771900"/>
            <a:ext cx="1143000" cy="4572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544" name="Line 136"/>
          <p:cNvSpPr>
            <a:spLocks noChangeShapeType="1"/>
          </p:cNvSpPr>
          <p:nvPr/>
        </p:nvSpPr>
        <p:spPr bwMode="auto">
          <a:xfrm rot="10800000">
            <a:off x="1101725" y="4191000"/>
            <a:ext cx="1143000" cy="45720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545" name="Line 137"/>
          <p:cNvSpPr>
            <a:spLocks noChangeShapeType="1"/>
          </p:cNvSpPr>
          <p:nvPr/>
        </p:nvSpPr>
        <p:spPr bwMode="auto">
          <a:xfrm rot="5400000">
            <a:off x="1506538" y="5130800"/>
            <a:ext cx="1143000" cy="4572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Hộp Văn bản 1">
            <a:extLst>
              <a:ext uri="{FF2B5EF4-FFF2-40B4-BE49-F238E27FC236}">
                <a16:creationId xmlns:a16="http://schemas.microsoft.com/office/drawing/2014/main" xmlns="" id="{6A170487-3FC5-C140-B442-0F603A6DDEB3}"/>
              </a:ext>
            </a:extLst>
          </p:cNvPr>
          <p:cNvSpPr txBox="1"/>
          <p:nvPr/>
        </p:nvSpPr>
        <p:spPr>
          <a:xfrm>
            <a:off x="3295650" y="576600"/>
            <a:ext cx="31623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vi-VN" sz="6000" b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5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742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9" dur="2000"/>
                                        <p:tgtEl>
                                          <p:spTgt spid="17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75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75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7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7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7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7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7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7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7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7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2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8" dur="500"/>
                                        <p:tgtEl>
                                          <p:spTgt spid="17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2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1" dur="500"/>
                                        <p:tgtEl>
                                          <p:spTgt spid="17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2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4" dur="500"/>
                                        <p:tgtEl>
                                          <p:spTgt spid="17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2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500"/>
                                        <p:tgtEl>
                                          <p:spTgt spid="17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2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0" dur="500"/>
                                        <p:tgtEl>
                                          <p:spTgt spid="17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2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3" dur="500"/>
                                        <p:tgtEl>
                                          <p:spTgt spid="17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2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6" dur="500"/>
                                        <p:tgtEl>
                                          <p:spTgt spid="17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4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17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1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17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6736 0.00323 L -0.0651 -0.28473 L 0.4651 -0.28172 L 0.47205 0.01872 L 0.25122 0.01548 " pathEditMode="relative" ptsTypes="AAAAAA">
                                      <p:cBhvr>
                                        <p:cTn id="64" dur="2000" fill="hold"/>
                                        <p:tgtEl>
                                          <p:spTgt spid="175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6736 0.00323 L -0.0651 -0.28473 L 0.4651 -0.28172 L 0.47205 0.01872 L 0.25122 0.01548 " pathEditMode="relative" ptsTypes="AAAAAA">
                                      <p:cBhvr>
                                        <p:cTn id="66" dur="2000" fill="hold"/>
                                        <p:tgtEl>
                                          <p:spTgt spid="175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7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6736 0.00323 L -0.0651 -0.28473 L 0.4651 -0.28172 L 0.47205 0.01872 L 0.25122 0.01548 " pathEditMode="relative" ptsTypes="AAAAAA">
                                      <p:cBhvr>
                                        <p:cTn id="68" dur="2000" fill="hold"/>
                                        <p:tgtEl>
                                          <p:spTgt spid="175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6736 0.00323 L -0.0651 -0.28473 L 0.4651 -0.28172 L 0.47205 0.01872 L 0.25122 0.01548 " pathEditMode="relative" ptsTypes="AAAAAA">
                                      <p:cBhvr>
                                        <p:cTn id="70" dur="2000" fill="hold"/>
                                        <p:tgtEl>
                                          <p:spTgt spid="175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6736 0.00323 L -0.0651 -0.28473 L 0.4651 -0.28172 L 0.47205 0.01872 L 0.25122 0.01548 " pathEditMode="relative" ptsTypes="AAAAAA">
                                      <p:cBhvr>
                                        <p:cTn id="72" dur="2000" fill="hold"/>
                                        <p:tgtEl>
                                          <p:spTgt spid="175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6736 0.00323 L -0.0651 -0.28473 L 0.4651 -0.28172 L 0.47205 0.01872 L 0.25122 0.01548 " pathEditMode="relative" ptsTypes="AAAAAA">
                                      <p:cBhvr>
                                        <p:cTn id="74" dur="2000" fill="hold"/>
                                        <p:tgtEl>
                                          <p:spTgt spid="175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6736 0.00323 L -0.0651 -0.28473 L 0.4651 -0.28172 L 0.47205 0.01872 L 0.25122 0.01548 " pathEditMode="relative" ptsTypes="AAAAAA">
                                      <p:cBhvr>
                                        <p:cTn id="76" dur="2000" fill="hold"/>
                                        <p:tgtEl>
                                          <p:spTgt spid="175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6736 0.00323 L -0.0651 -0.28473 L 0.4651 -0.28172 L 0.47205 0.01872 L 0.25122 0.01548 " pathEditMode="relative" ptsTypes="AAAAAA">
                                      <p:cBhvr>
                                        <p:cTn id="78" dur="2000" fill="hold"/>
                                        <p:tgtEl>
                                          <p:spTgt spid="175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6736 0.00323 L -0.0651 -0.28473 L 0.4651 -0.28172 L 0.47205 0.01872 L 0.25122 0.01548 " pathEditMode="relative" ptsTypes="AAAAAA">
                                      <p:cBhvr>
                                        <p:cTn id="80" dur="2000" fill="hold"/>
                                        <p:tgtEl>
                                          <p:spTgt spid="175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6736 0.00323 L -0.0651 -0.28473 L 0.4651 -0.28172 L 0.47205 0.01872 L 0.25122 0.01548 " pathEditMode="relative" ptsTypes="AAAAAA">
                                      <p:cBhvr>
                                        <p:cTn id="82" dur="2000" fill="hold"/>
                                        <p:tgtEl>
                                          <p:spTgt spid="175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6736 0.00323 L -0.0651 -0.28473 L 0.4651 -0.28172 L 0.47205 0.01872 L 0.25122 0.01548 " pathEditMode="relative" ptsTypes="AAAAAA">
                                      <p:cBhvr>
                                        <p:cTn id="84" dur="2000" fill="hold"/>
                                        <p:tgtEl>
                                          <p:spTgt spid="175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6736 0.00323 L -0.0651 -0.28473 L 0.4651 -0.28172 L 0.47205 0.01872 L 0.25122 0.01548 " pathEditMode="relative" ptsTypes="AAAAAA">
                                      <p:cBhvr>
                                        <p:cTn id="86" dur="2000" fill="hold"/>
                                        <p:tgtEl>
                                          <p:spTgt spid="175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6736 0.00323 L -0.0651 -0.28473 L 0.4651 -0.28172 L 0.47205 0.01872 L 0.25122 0.01548 " pathEditMode="relative" ptsTypes="AAAAAA">
                                      <p:cBhvr>
                                        <p:cTn id="88" dur="2000" fill="hold"/>
                                        <p:tgtEl>
                                          <p:spTgt spid="175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003 -0.04 L -0.03733 -0.03677 L -0.03507 -0.32463 L 0.49514 -0.32162 L 0.50208 -0.02128 L 0.28125 -0.02451 " pathEditMode="relative" rAng="0" ptsTypes="AAAAAA">
                                      <p:cBhvr>
                                        <p:cTn id="90" dur="2000" fill="hold"/>
                                        <p:tgtEl>
                                          <p:spTgt spid="175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226" y="-13295"/>
                                    </p:animMotion>
                                  </p:childTnLst>
                                </p:cTn>
                              </p:par>
                              <p:par>
                                <p:cTn id="9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6736 0.00323 L -0.0651 -0.28473 L 0.4651 -0.28172 L 0.47205 0.01872 L 0.25122 0.01548 " pathEditMode="relative" ptsTypes="AAAAAA">
                                      <p:cBhvr>
                                        <p:cTn id="92" dur="2000" fill="hold"/>
                                        <p:tgtEl>
                                          <p:spTgt spid="175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6736 0.00323 L -0.0651 -0.28473 L 0.4651 -0.28172 L 0.47205 0.01872 L 0.25122 0.01548 " pathEditMode="relative" ptsTypes="AAAAAA">
                                      <p:cBhvr>
                                        <p:cTn id="94" dur="2000" fill="hold"/>
                                        <p:tgtEl>
                                          <p:spTgt spid="175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6736 0.00323 L -0.0651 -0.28473 L 0.4651 -0.28172 L 0.47205 0.01872 L 0.25122 0.01548 " pathEditMode="relative" ptsTypes="AAAAAA">
                                      <p:cBhvr>
                                        <p:cTn id="96" dur="2000" fill="hold"/>
                                        <p:tgtEl>
                                          <p:spTgt spid="175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7" presetID="53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175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175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17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22" presetClass="entr" presetSubtype="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17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22" presetClass="entr" presetSubtype="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17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22" presetClass="entr" presetSubtype="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500"/>
                                        <p:tgtEl>
                                          <p:spTgt spid="17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22" presetClass="entr" presetSubtype="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500"/>
                                        <p:tgtEl>
                                          <p:spTgt spid="17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22" presetClass="entr" presetSubtype="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500"/>
                                        <p:tgtEl>
                                          <p:spTgt spid="17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22" presetClass="entr" presetSubtype="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9" dur="500"/>
                                        <p:tgtEl>
                                          <p:spTgt spid="17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22" presetClass="entr" presetSubtype="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500"/>
                                        <p:tgtEl>
                                          <p:spTgt spid="17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22" presetClass="entr" presetSubtype="2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5" dur="500"/>
                                        <p:tgtEl>
                                          <p:spTgt spid="17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22" presetClass="entr" presetSubtype="2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8" dur="500"/>
                                        <p:tgtEl>
                                          <p:spTgt spid="17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22" presetClass="entr" presetSubtype="2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1" dur="500"/>
                                        <p:tgtEl>
                                          <p:spTgt spid="17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22" presetClass="entr" presetSubtype="2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4" dur="500"/>
                                        <p:tgtEl>
                                          <p:spTgt spid="17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22" presetClass="entr" presetSubtype="2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7" dur="500"/>
                                        <p:tgtEl>
                                          <p:spTgt spid="17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22" presetClass="entr" presetSubtype="2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0" dur="500"/>
                                        <p:tgtEl>
                                          <p:spTgt spid="17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22" presetClass="entr" presetSubtype="2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3" dur="500"/>
                                        <p:tgtEl>
                                          <p:spTgt spid="17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22" presetClass="entr" presetSubtype="4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6" dur="500"/>
                                        <p:tgtEl>
                                          <p:spTgt spid="17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22" presetClass="entr" presetSubtype="1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9" dur="500"/>
                                        <p:tgtEl>
                                          <p:spTgt spid="17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6736 0.00323 L -0.0651 -0.28473 L 0.4651 -0.28172 L 0.47205 0.01872 L 0.25122 0.01548 " pathEditMode="relative" ptsTypes="AAAAAA">
                                      <p:cBhvr>
                                        <p:cTn id="151" dur="2000" fill="hold"/>
                                        <p:tgtEl>
                                          <p:spTgt spid="175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2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6736 0.00323 L -0.0651 -0.28473 L 0.4651 -0.28172 L 0.47205 0.01872 L 0.25122 0.01548 " pathEditMode="relative" ptsTypes="AAAAAA">
                                      <p:cBhvr>
                                        <p:cTn id="153" dur="2000" fill="hold"/>
                                        <p:tgtEl>
                                          <p:spTgt spid="175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4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6736 0.00323 L -0.0651 -0.28473 L 0.4651 -0.28172 L 0.47205 0.01872 L 0.25122 0.01548 " pathEditMode="relative" ptsTypes="AAAAAA">
                                      <p:cBhvr>
                                        <p:cTn id="155" dur="2000" fill="hold"/>
                                        <p:tgtEl>
                                          <p:spTgt spid="175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6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6736 0.00323 L -0.0651 -0.28473 L 0.4651 -0.28172 L 0.47205 0.01872 L 0.25122 0.01548 " pathEditMode="relative" ptsTypes="AAAAAA">
                                      <p:cBhvr>
                                        <p:cTn id="157" dur="2000" fill="hold"/>
                                        <p:tgtEl>
                                          <p:spTgt spid="175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8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6736 0.00323 L -0.0651 -0.28473 L 0.4651 -0.28172 L 0.47205 0.01872 L 0.25122 0.01548 " pathEditMode="relative" ptsTypes="AAAAAA">
                                      <p:cBhvr>
                                        <p:cTn id="159" dur="2000" fill="hold"/>
                                        <p:tgtEl>
                                          <p:spTgt spid="175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6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6736 0.00323 L -0.0651 -0.28473 L 0.4651 -0.28172 L 0.47205 0.01872 L 0.25122 0.01548 " pathEditMode="relative" ptsTypes="AAAAAA">
                                      <p:cBhvr>
                                        <p:cTn id="161" dur="2000" fill="hold"/>
                                        <p:tgtEl>
                                          <p:spTgt spid="175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62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6736 0.00323 L -0.0651 -0.28473 L 0.4651 -0.28172 L 0.47205 0.01872 L 0.25122 0.01548 " pathEditMode="relative" ptsTypes="AAAAAA">
                                      <p:cBhvr>
                                        <p:cTn id="163" dur="2000" fill="hold"/>
                                        <p:tgtEl>
                                          <p:spTgt spid="175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64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6736 0.00323 L -0.0651 -0.28473 L 0.4651 -0.28172 L 0.47205 0.01872 L 0.25122 0.01548 " pathEditMode="relative" ptsTypes="AAAAAA">
                                      <p:cBhvr>
                                        <p:cTn id="165" dur="2000" fill="hold"/>
                                        <p:tgtEl>
                                          <p:spTgt spid="175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66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6736 0.00323 L -0.0651 -0.28473 L 0.4651 -0.28172 L 0.47205 0.01872 L 0.25122 0.01548 " pathEditMode="relative" ptsTypes="AAAAAA">
                                      <p:cBhvr>
                                        <p:cTn id="167" dur="2000" fill="hold"/>
                                        <p:tgtEl>
                                          <p:spTgt spid="175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68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6736 0.00323 L -0.0651 -0.28473 L 0.4651 -0.28172 L 0.47205 0.01872 L 0.25122 0.01548 " pathEditMode="relative" ptsTypes="AAAAAA">
                                      <p:cBhvr>
                                        <p:cTn id="169" dur="2000" fill="hold"/>
                                        <p:tgtEl>
                                          <p:spTgt spid="175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7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6736 0.00323 L -0.0651 -0.28473 L 0.4651 -0.28172 L 0.47205 0.01872 L 0.25122 0.01548 " pathEditMode="relative" ptsTypes="AAAAAA">
                                      <p:cBhvr>
                                        <p:cTn id="171" dur="2000" fill="hold"/>
                                        <p:tgtEl>
                                          <p:spTgt spid="175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72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6736 0.00323 L -0.0651 -0.28473 L 0.4651 -0.28172 L 0.47205 0.01872 L 0.25122 0.01548 " pathEditMode="relative" ptsTypes="AAAAAA">
                                      <p:cBhvr>
                                        <p:cTn id="173" dur="2000" fill="hold"/>
                                        <p:tgtEl>
                                          <p:spTgt spid="175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74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6736 0.00323 L -0.0651 -0.28473 L 0.4651 -0.28172 L 0.47205 0.01872 L 0.25122 0.01548 " pathEditMode="relative" ptsTypes="AAAAAA">
                                      <p:cBhvr>
                                        <p:cTn id="175" dur="2000" fill="hold"/>
                                        <p:tgtEl>
                                          <p:spTgt spid="175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76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6736 0.00323 L -0.0651 -0.28473 L 0.4651 -0.28172 L 0.47205 0.01872 L 0.25122 0.01548 " pathEditMode="relative" ptsTypes="AAAAAA">
                                      <p:cBhvr>
                                        <p:cTn id="177" dur="2000" fill="hold"/>
                                        <p:tgtEl>
                                          <p:spTgt spid="175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78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6736 0.00323 L -0.0651 -0.28473 L 0.4651 -0.28172 L 0.47205 0.01872 L 0.25122 0.01548 " pathEditMode="relative" ptsTypes="AAAAAA">
                                      <p:cBhvr>
                                        <p:cTn id="179" dur="2000" fill="hold"/>
                                        <p:tgtEl>
                                          <p:spTgt spid="175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8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6736 0.00323 L -0.0651 -0.28473 L 0.4651 -0.28172 L 0.47205 0.01872 L 0.25122 0.01548 " pathEditMode="relative" ptsTypes="AAAAAA">
                                      <p:cBhvr>
                                        <p:cTn id="181" dur="2000" fill="hold"/>
                                        <p:tgtEl>
                                          <p:spTgt spid="175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82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6736 0.00323 L -0.0651 -0.28473 L 0.4651 -0.28172 L 0.47205 0.01872 L 0.25122 0.01548 " pathEditMode="relative" ptsTypes="AAAAAA">
                                      <p:cBhvr>
                                        <p:cTn id="183" dur="2000" fill="hold"/>
                                        <p:tgtEl>
                                          <p:spTgt spid="175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23" grpId="0" animBg="1"/>
      <p:bldP spid="17514" grpId="0" animBg="1"/>
      <p:bldP spid="17514" grpId="1" animBg="1"/>
      <p:bldP spid="17531" grpId="0" animBg="1"/>
      <p:bldP spid="17531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Oval 2"/>
          <p:cNvSpPr>
            <a:spLocks noChangeArrowheads="1"/>
          </p:cNvSpPr>
          <p:nvPr/>
        </p:nvSpPr>
        <p:spPr bwMode="auto">
          <a:xfrm>
            <a:off x="3400747" y="3032125"/>
            <a:ext cx="2689225" cy="14224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131" name="WordArt 3"/>
          <p:cNvSpPr>
            <a:spLocks noChangeArrowheads="1" noChangeShapeType="1" noTextEdit="1"/>
          </p:cNvSpPr>
          <p:nvPr/>
        </p:nvSpPr>
        <p:spPr bwMode="auto">
          <a:xfrm>
            <a:off x="3972247" y="3463925"/>
            <a:ext cx="1593850" cy="4492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itchFamily="18" charset="0"/>
                <a:cs typeface="Times New Roman" panose="02020603050405020304" pitchFamily="18" charset="0"/>
              </a:rPr>
              <a:t>TIA</a:t>
            </a:r>
          </a:p>
        </p:txBody>
      </p:sp>
      <p:sp>
        <p:nvSpPr>
          <p:cNvPr id="48132" name="Line 4"/>
          <p:cNvSpPr>
            <a:spLocks noChangeShapeType="1"/>
          </p:cNvSpPr>
          <p:nvPr/>
        </p:nvSpPr>
        <p:spPr bwMode="auto">
          <a:xfrm>
            <a:off x="5864547" y="4149725"/>
            <a:ext cx="1289050" cy="842963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133" name="Line 5"/>
          <p:cNvSpPr>
            <a:spLocks noChangeShapeType="1"/>
          </p:cNvSpPr>
          <p:nvPr/>
        </p:nvSpPr>
        <p:spPr bwMode="auto">
          <a:xfrm flipH="1">
            <a:off x="2264097" y="4149725"/>
            <a:ext cx="1339850" cy="884238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134" name="Line 6"/>
          <p:cNvSpPr>
            <a:spLocks noChangeShapeType="1"/>
          </p:cNvSpPr>
          <p:nvPr/>
        </p:nvSpPr>
        <p:spPr bwMode="auto">
          <a:xfrm flipV="1">
            <a:off x="4712022" y="1700213"/>
            <a:ext cx="28575" cy="130175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135" name="Rectangle 7"/>
          <p:cNvSpPr>
            <a:spLocks noChangeArrowheads="1"/>
          </p:cNvSpPr>
          <p:nvPr/>
        </p:nvSpPr>
        <p:spPr bwMode="auto">
          <a:xfrm>
            <a:off x="2479997" y="836613"/>
            <a:ext cx="4419600" cy="847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>
                <a:latin typeface="Times New Roman" panose="02020603050405020304" pitchFamily="18" charset="0"/>
                <a:cs typeface="Times New Roman" pitchFamily="18" charset="0"/>
              </a:rPr>
              <a:t>TIA</a:t>
            </a:r>
          </a:p>
        </p:txBody>
      </p:sp>
      <p:sp>
        <p:nvSpPr>
          <p:cNvPr id="48136" name="Rectangle 8"/>
          <p:cNvSpPr>
            <a:spLocks noChangeArrowheads="1"/>
          </p:cNvSpPr>
          <p:nvPr/>
        </p:nvSpPr>
        <p:spPr bwMode="auto">
          <a:xfrm>
            <a:off x="4705672" y="5046663"/>
            <a:ext cx="4114800" cy="990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latin typeface="Times New Roman" pitchFamily="18" charset="0"/>
                <a:cs typeface="Times New Roman" pitchFamily="18" charset="0"/>
              </a:rPr>
              <a:t>HAI TIA TRÙNG NHAU</a:t>
            </a:r>
          </a:p>
        </p:txBody>
      </p:sp>
      <p:sp>
        <p:nvSpPr>
          <p:cNvPr id="48137" name="Rectangle 9"/>
          <p:cNvSpPr>
            <a:spLocks noChangeArrowheads="1"/>
          </p:cNvSpPr>
          <p:nvPr/>
        </p:nvSpPr>
        <p:spPr bwMode="auto">
          <a:xfrm>
            <a:off x="382910" y="5060950"/>
            <a:ext cx="3962400" cy="990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latin typeface="Times New Roman" pitchFamily="18" charset="0"/>
                <a:cs typeface="Times New Roman" pitchFamily="18" charset="0"/>
              </a:rPr>
              <a:t>HAI TIA ĐỐI NHAU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5000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4813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8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8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81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481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48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8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8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481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481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48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8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8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8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2000"/>
                                        <p:tgtEl>
                                          <p:spTgt spid="48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5" grpId="0" animBg="1"/>
      <p:bldP spid="48136" grpId="0" animBg="1"/>
      <p:bldP spid="4813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22" name="Object 12"/>
          <p:cNvGraphicFramePr>
            <a:graphicFrameLocks noChangeAspect="1"/>
          </p:cNvGraphicFramePr>
          <p:nvPr/>
        </p:nvGraphicFramePr>
        <p:xfrm>
          <a:off x="3276600" y="189230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Equation" r:id="rId4" imgW="435285" imgH="677109" progId="Equation.DSMT4">
                  <p:embed/>
                </p:oleObj>
              </mc:Choice>
              <mc:Fallback>
                <p:oleObj name="Equation" r:id="rId4" imgW="435285" imgH="677109" progId="Equation.DSMT4">
                  <p:embed/>
                  <p:pic>
                    <p:nvPicPr>
                      <p:cNvPr id="5122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892300"/>
                        <a:ext cx="914400" cy="198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47" name="Line 43"/>
          <p:cNvSpPr>
            <a:spLocks noChangeShapeType="1"/>
          </p:cNvSpPr>
          <p:nvPr/>
        </p:nvSpPr>
        <p:spPr bwMode="auto">
          <a:xfrm flipV="1">
            <a:off x="611184" y="1801978"/>
            <a:ext cx="7505704" cy="22061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48" name="Text Box 44"/>
          <p:cNvSpPr txBox="1">
            <a:spLocks noChangeArrowheads="1"/>
          </p:cNvSpPr>
          <p:nvPr/>
        </p:nvSpPr>
        <p:spPr bwMode="auto">
          <a:xfrm>
            <a:off x="4114800" y="1198942"/>
            <a:ext cx="601663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800" b="1">
                <a:latin typeface="Times New Roman" panose="02020603050405020304" pitchFamily="18" charset="0"/>
              </a:rPr>
              <a:t> O</a:t>
            </a:r>
          </a:p>
        </p:txBody>
      </p:sp>
      <p:sp>
        <p:nvSpPr>
          <p:cNvPr id="21549" name="Line 45"/>
          <p:cNvSpPr>
            <a:spLocks noChangeShapeType="1"/>
          </p:cNvSpPr>
          <p:nvPr/>
        </p:nvSpPr>
        <p:spPr bwMode="auto">
          <a:xfrm flipH="1" flipV="1">
            <a:off x="611182" y="1801978"/>
            <a:ext cx="3846517" cy="34871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50" name="Line 46"/>
          <p:cNvSpPr>
            <a:spLocks noChangeShapeType="1"/>
          </p:cNvSpPr>
          <p:nvPr/>
        </p:nvSpPr>
        <p:spPr bwMode="auto">
          <a:xfrm flipV="1">
            <a:off x="4440236" y="1816521"/>
            <a:ext cx="3676652" cy="34334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51" name="Text Box 47"/>
          <p:cNvSpPr txBox="1">
            <a:spLocks noChangeArrowheads="1"/>
          </p:cNvSpPr>
          <p:nvPr/>
        </p:nvSpPr>
        <p:spPr bwMode="auto">
          <a:xfrm>
            <a:off x="523461" y="1859926"/>
            <a:ext cx="3810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4800" b="1"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1552" name="Text Box 48"/>
          <p:cNvSpPr txBox="1">
            <a:spLocks noChangeArrowheads="1"/>
          </p:cNvSpPr>
          <p:nvPr/>
        </p:nvSpPr>
        <p:spPr bwMode="auto">
          <a:xfrm>
            <a:off x="7794488" y="1744627"/>
            <a:ext cx="3048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4800" b="1">
                <a:latin typeface="Times New Roman" panose="02020603050405020304" pitchFamily="18" charset="0"/>
              </a:rPr>
              <a:t>y</a:t>
            </a:r>
          </a:p>
        </p:txBody>
      </p:sp>
      <p:sp>
        <p:nvSpPr>
          <p:cNvPr id="21553" name="Line 49"/>
          <p:cNvSpPr>
            <a:spLocks noChangeShapeType="1"/>
          </p:cNvSpPr>
          <p:nvPr/>
        </p:nvSpPr>
        <p:spPr bwMode="auto">
          <a:xfrm flipH="1" flipV="1">
            <a:off x="1987825" y="1892298"/>
            <a:ext cx="16566" cy="69123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54" name="Line 50"/>
          <p:cNvSpPr>
            <a:spLocks noChangeShapeType="1"/>
          </p:cNvSpPr>
          <p:nvPr/>
        </p:nvSpPr>
        <p:spPr bwMode="auto">
          <a:xfrm flipH="1" flipV="1">
            <a:off x="6156158" y="1900221"/>
            <a:ext cx="41405" cy="66401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55" name="Text Box 51"/>
          <p:cNvSpPr txBox="1">
            <a:spLocks noChangeArrowheads="1"/>
          </p:cNvSpPr>
          <p:nvPr/>
        </p:nvSpPr>
        <p:spPr bwMode="auto">
          <a:xfrm>
            <a:off x="-762001" y="2708920"/>
            <a:ext cx="5499651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</a:rPr>
              <a:t>Tia Ox</a:t>
            </a:r>
          </a:p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</a:rPr>
              <a:t>(Nửa đường thẳng Ox)</a:t>
            </a:r>
          </a:p>
        </p:txBody>
      </p:sp>
      <p:sp>
        <p:nvSpPr>
          <p:cNvPr id="21556" name="Text Box 52"/>
          <p:cNvSpPr txBox="1">
            <a:spLocks noChangeArrowheads="1"/>
          </p:cNvSpPr>
          <p:nvPr/>
        </p:nvSpPr>
        <p:spPr bwMode="auto">
          <a:xfrm>
            <a:off x="3851275" y="2717118"/>
            <a:ext cx="4522788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b="1">
                <a:solidFill>
                  <a:srgbClr val="0000FF"/>
                </a:solidFill>
                <a:latin typeface="Times New Roman" panose="02020603050405020304" pitchFamily="18" charset="0"/>
              </a:rPr>
              <a:t>Tia Oy</a:t>
            </a:r>
          </a:p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b="1">
                <a:solidFill>
                  <a:srgbClr val="0000FF"/>
                </a:solidFill>
                <a:latin typeface="Times New Roman" panose="02020603050405020304" pitchFamily="18" charset="0"/>
              </a:rPr>
              <a:t>(Nửa đường thẳng Oy)</a:t>
            </a:r>
          </a:p>
        </p:txBody>
      </p:sp>
      <p:sp>
        <p:nvSpPr>
          <p:cNvPr id="21557" name="Oval 53"/>
          <p:cNvSpPr>
            <a:spLocks noChangeArrowheads="1"/>
          </p:cNvSpPr>
          <p:nvPr/>
        </p:nvSpPr>
        <p:spPr bwMode="auto">
          <a:xfrm>
            <a:off x="4287836" y="1762126"/>
            <a:ext cx="152400" cy="152400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21558" name="Text Box 54"/>
          <p:cNvSpPr txBox="1">
            <a:spLocks noChangeArrowheads="1"/>
          </p:cNvSpPr>
          <p:nvPr/>
        </p:nvSpPr>
        <p:spPr bwMode="auto">
          <a:xfrm>
            <a:off x="293688" y="852972"/>
            <a:ext cx="4164012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800" b="1">
                <a:solidFill>
                  <a:srgbClr val="0000CC"/>
                </a:solidFill>
                <a:latin typeface="Times New Roman" panose="02020603050405020304" pitchFamily="18" charset="0"/>
              </a:rPr>
              <a:t>a) Khái niệm:</a:t>
            </a:r>
            <a:endParaRPr lang="vi-VN" altLang="en-US" sz="4800" b="1">
              <a:solidFill>
                <a:srgbClr val="0000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21559" name="Text Box 55"/>
          <p:cNvSpPr txBox="1">
            <a:spLocks noChangeArrowheads="1"/>
          </p:cNvSpPr>
          <p:nvPr/>
        </p:nvSpPr>
        <p:spPr bwMode="auto">
          <a:xfrm>
            <a:off x="1" y="14038"/>
            <a:ext cx="1763688" cy="5847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</a:rPr>
              <a:t>1</a:t>
            </a:r>
            <a:r>
              <a:rPr lang="en-US" altLang="en-US" b="1" smtClean="0">
                <a:solidFill>
                  <a:srgbClr val="FF0000"/>
                </a:solidFill>
                <a:latin typeface="Times New Roman" panose="02020603050405020304" pitchFamily="18" charset="0"/>
              </a:rPr>
              <a:t>. </a:t>
            </a:r>
            <a:r>
              <a:rPr lang="en-US" altLang="en-US" b="1" u="sng" smtClean="0">
                <a:solidFill>
                  <a:srgbClr val="FF0000"/>
                </a:solidFill>
                <a:latin typeface="Times New Roman" panose="02020603050405020304" pitchFamily="18" charset="0"/>
              </a:rPr>
              <a:t>TIA</a:t>
            </a:r>
            <a:r>
              <a:rPr lang="vi-VN" altLang="en-US" b="1" u="sng">
                <a:solidFill>
                  <a:srgbClr val="FF0000"/>
                </a:solidFill>
                <a:latin typeface="Times New Roman" panose="02020603050405020304" pitchFamily="18" charset="0"/>
              </a:rPr>
              <a:t>:</a:t>
            </a:r>
            <a:endParaRPr lang="en-US" altLang="en-US" b="1" u="sng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1593" name="Text Box 89"/>
          <p:cNvSpPr txBox="1">
            <a:spLocks noChangeArrowheads="1"/>
          </p:cNvSpPr>
          <p:nvPr/>
        </p:nvSpPr>
        <p:spPr bwMode="auto">
          <a:xfrm>
            <a:off x="1" y="4077072"/>
            <a:ext cx="8973483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solidFill>
                  <a:srgbClr val="0807CC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altLang="en-US" b="1">
                <a:solidFill>
                  <a:srgbClr val="0807CC"/>
                </a:solidFill>
                <a:latin typeface="Times New Roman" pitchFamily="18" charset="0"/>
                <a:cs typeface="Times New Roman" pitchFamily="18" charset="0"/>
              </a:rPr>
              <a:t>Tia là hình gồm: </a:t>
            </a:r>
            <a:r>
              <a:rPr lang="vi-VN" altLang="en-US" b="1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 điểm và một phần đường thẳng bị chia ra bởi điểm đó</a:t>
            </a:r>
            <a:r>
              <a:rPr lang="vi-VN" altLang="en-US" b="1">
                <a:solidFill>
                  <a:srgbClr val="0807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1594" name="Text Box 90"/>
          <p:cNvSpPr txBox="1">
            <a:spLocks noChangeArrowheads="1"/>
          </p:cNvSpPr>
          <p:nvPr/>
        </p:nvSpPr>
        <p:spPr bwMode="auto">
          <a:xfrm>
            <a:off x="0" y="5154290"/>
            <a:ext cx="720612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solidFill>
                  <a:srgbClr val="0807CC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altLang="en-US" b="1">
                <a:solidFill>
                  <a:srgbClr val="0807CC"/>
                </a:solidFill>
                <a:latin typeface="Times New Roman" pitchFamily="18" charset="0"/>
                <a:cs typeface="Times New Roman" pitchFamily="18" charset="0"/>
              </a:rPr>
              <a:t>Điểm đó được gọi là: </a:t>
            </a:r>
            <a:r>
              <a:rPr lang="vi-VN" altLang="en-US" b="1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Gốc của tia</a:t>
            </a:r>
            <a:r>
              <a:rPr lang="vi-VN" altLang="en-US" b="1">
                <a:solidFill>
                  <a:srgbClr val="0807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vi-VN" altLang="en-US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5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5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5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5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15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15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5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15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15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15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15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15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15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15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7" presetClass="entr" presetSubtype="2" repeatCount="5000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15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15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15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15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6" presetID="35" presetClass="emph" presetSubtype="0" repeatCount="500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7" dur="1000" fill="hold"/>
                                        <p:tgtEl>
                                          <p:spTgt spid="21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15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15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15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15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7" presetClass="entr" presetSubtype="8" repeatCount="5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15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15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15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15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6" presetID="35" presetClass="emph" presetSubtype="0" repeatCount="5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7" dur="1000" fill="hold"/>
                                        <p:tgtEl>
                                          <p:spTgt spid="21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1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1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15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15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1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1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1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48" grpId="0"/>
      <p:bldP spid="21551" grpId="0"/>
      <p:bldP spid="21552" grpId="0"/>
      <p:bldP spid="21555" grpId="0"/>
      <p:bldP spid="21556" grpId="0"/>
      <p:bldP spid="21557" grpId="0" animBg="1"/>
      <p:bldP spid="21557" grpId="1" animBg="1"/>
      <p:bldP spid="21557" grpId="2" animBg="1"/>
      <p:bldP spid="21558" grpId="0"/>
      <p:bldP spid="21559" grpId="0"/>
      <p:bldP spid="21593" grpId="0"/>
      <p:bldP spid="2159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22" name="Object 12"/>
          <p:cNvGraphicFramePr>
            <a:graphicFrameLocks noChangeAspect="1"/>
          </p:cNvGraphicFramePr>
          <p:nvPr/>
        </p:nvGraphicFramePr>
        <p:xfrm>
          <a:off x="3276600" y="189230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Equation" r:id="rId3" imgW="435285" imgH="677109" progId="Equation.DSMT4">
                  <p:embed/>
                </p:oleObj>
              </mc:Choice>
              <mc:Fallback>
                <p:oleObj name="Equation" r:id="rId3" imgW="435285" imgH="677109" progId="Equation.DSMT4">
                  <p:embed/>
                  <p:pic>
                    <p:nvPicPr>
                      <p:cNvPr id="5122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892300"/>
                        <a:ext cx="914400" cy="198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23" name="Text Box 19"/>
          <p:cNvSpPr txBox="1">
            <a:spLocks noChangeArrowheads="1"/>
          </p:cNvSpPr>
          <p:nvPr/>
        </p:nvSpPr>
        <p:spPr bwMode="auto">
          <a:xfrm>
            <a:off x="2179638" y="1700808"/>
            <a:ext cx="5014912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>
                <a:solidFill>
                  <a:srgbClr val="0000FF"/>
                </a:solidFill>
                <a:latin typeface="Times New Roman" panose="02020603050405020304" pitchFamily="18" charset="0"/>
              </a:rPr>
              <a:t>Tia Ax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>
                <a:solidFill>
                  <a:srgbClr val="0000FF"/>
                </a:solidFill>
                <a:latin typeface="Times New Roman" panose="02020603050405020304" pitchFamily="18" charset="0"/>
              </a:rPr>
              <a:t>(Nửa đường thẳng Ax)</a:t>
            </a:r>
          </a:p>
        </p:txBody>
      </p:sp>
      <p:pic>
        <p:nvPicPr>
          <p:cNvPr id="21583" name="Picture 7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9538" y="2306370"/>
            <a:ext cx="6859587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85" name="Oval 81"/>
          <p:cNvSpPr>
            <a:spLocks noChangeArrowheads="1"/>
          </p:cNvSpPr>
          <p:nvPr/>
        </p:nvSpPr>
        <p:spPr bwMode="auto">
          <a:xfrm>
            <a:off x="1379538" y="2255709"/>
            <a:ext cx="152400" cy="1524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21586" name="Line 82"/>
          <p:cNvSpPr>
            <a:spLocks noChangeShapeType="1"/>
          </p:cNvSpPr>
          <p:nvPr/>
        </p:nvSpPr>
        <p:spPr bwMode="auto">
          <a:xfrm>
            <a:off x="1401073" y="2290577"/>
            <a:ext cx="49530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87" name="Text Box 83"/>
          <p:cNvSpPr txBox="1">
            <a:spLocks noChangeArrowheads="1"/>
          </p:cNvSpPr>
          <p:nvPr/>
        </p:nvSpPr>
        <p:spPr bwMode="auto">
          <a:xfrm>
            <a:off x="1189038" y="2331909"/>
            <a:ext cx="3810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6000" b="1">
                <a:latin typeface="Times New Roman" panose="02020603050405020304" pitchFamily="18" charset="0"/>
              </a:rPr>
              <a:t>A</a:t>
            </a:r>
          </a:p>
        </p:txBody>
      </p:sp>
      <p:sp>
        <p:nvSpPr>
          <p:cNvPr id="21588" name="Text Box 84"/>
          <p:cNvSpPr txBox="1">
            <a:spLocks noChangeArrowheads="1"/>
          </p:cNvSpPr>
          <p:nvPr/>
        </p:nvSpPr>
        <p:spPr bwMode="auto">
          <a:xfrm>
            <a:off x="6040369" y="2118010"/>
            <a:ext cx="3810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6000" b="1"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1589" name="Text Box 85"/>
          <p:cNvSpPr txBox="1">
            <a:spLocks noChangeArrowheads="1"/>
          </p:cNvSpPr>
          <p:nvPr/>
        </p:nvSpPr>
        <p:spPr bwMode="auto">
          <a:xfrm>
            <a:off x="25524" y="46365"/>
            <a:ext cx="2818284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 b="1" smtClean="0">
                <a:solidFill>
                  <a:srgbClr val="FF0000"/>
                </a:solidFill>
                <a:latin typeface="Times New Roman" panose="02020603050405020304" pitchFamily="18" charset="0"/>
              </a:rPr>
              <a:t>b</a:t>
            </a:r>
            <a:r>
              <a:rPr lang="en-US" altLang="en-US" sz="3600" b="1">
                <a:solidFill>
                  <a:srgbClr val="FF0000"/>
                </a:solidFill>
                <a:latin typeface="Times New Roman" panose="02020603050405020304" pitchFamily="18" charset="0"/>
              </a:rPr>
              <a:t>) </a:t>
            </a:r>
            <a:r>
              <a:rPr lang="en-US" altLang="en-US" sz="3600" b="1" u="sng">
                <a:solidFill>
                  <a:srgbClr val="FF0000"/>
                </a:solidFill>
                <a:latin typeface="Times New Roman" panose="02020603050405020304" pitchFamily="18" charset="0"/>
              </a:rPr>
              <a:t>Chú ý: </a:t>
            </a:r>
            <a:endParaRPr lang="en-US" altLang="en-US" sz="3600" u="sng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1590" name="Line 86"/>
          <p:cNvSpPr>
            <a:spLocks noChangeShapeType="1"/>
          </p:cNvSpPr>
          <p:nvPr/>
        </p:nvSpPr>
        <p:spPr bwMode="auto">
          <a:xfrm>
            <a:off x="6029325" y="2290577"/>
            <a:ext cx="2209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93" name="Text Box 89"/>
          <p:cNvSpPr txBox="1">
            <a:spLocks noChangeArrowheads="1"/>
          </p:cNvSpPr>
          <p:nvPr/>
        </p:nvSpPr>
        <p:spPr bwMode="auto">
          <a:xfrm>
            <a:off x="0" y="1067171"/>
            <a:ext cx="9144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solidFill>
                  <a:srgbClr val="0807CC"/>
                </a:solidFill>
                <a:latin typeface="+mj-lt"/>
                <a:cs typeface="Times New Roman" panose="02020603050405020304" pitchFamily="18" charset="0"/>
              </a:rPr>
              <a:t>- Gốc của tia được đọc</a:t>
            </a:r>
            <a:r>
              <a:rPr lang="vi-VN" altLang="en-US" b="1">
                <a:solidFill>
                  <a:srgbClr val="0807CC"/>
                </a:solidFill>
                <a:latin typeface="+mj-lt"/>
                <a:cs typeface="Times New Roman" panose="02020603050405020304" pitchFamily="18" charset="0"/>
              </a:rPr>
              <a:t> hoặc</a:t>
            </a:r>
            <a:r>
              <a:rPr lang="en-US" altLang="en-US" b="1">
                <a:solidFill>
                  <a:srgbClr val="0807CC"/>
                </a:solidFill>
                <a:latin typeface="+mj-lt"/>
                <a:cs typeface="Times New Roman" panose="02020603050405020304" pitchFamily="18" charset="0"/>
              </a:rPr>
              <a:t> (viết) trước</a:t>
            </a:r>
            <a:endParaRPr lang="vi-VN" altLang="en-US" b="1">
              <a:solidFill>
                <a:srgbClr val="0807CC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21594" name="Text Box 90"/>
          <p:cNvSpPr txBox="1">
            <a:spLocks noChangeArrowheads="1"/>
          </p:cNvSpPr>
          <p:nvPr/>
        </p:nvSpPr>
        <p:spPr bwMode="auto">
          <a:xfrm>
            <a:off x="0" y="4731724"/>
            <a:ext cx="8532812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6000">
                <a:solidFill>
                  <a:srgbClr val="0807CC"/>
                </a:solidFill>
                <a:latin typeface="+mj-lt"/>
              </a:rPr>
              <a:t>- Tia</a:t>
            </a:r>
            <a:r>
              <a:rPr lang="en-US" altLang="en-US" sz="6000">
                <a:latin typeface="+mj-lt"/>
              </a:rPr>
              <a:t> </a:t>
            </a:r>
            <a:r>
              <a:rPr lang="en-US" altLang="en-US" sz="6000">
                <a:solidFill>
                  <a:srgbClr val="FF0000"/>
                </a:solidFill>
                <a:latin typeface="+mj-lt"/>
              </a:rPr>
              <a:t>Ax</a:t>
            </a:r>
            <a:r>
              <a:rPr lang="en-US" altLang="en-US" sz="6000">
                <a:solidFill>
                  <a:srgbClr val="CC0000"/>
                </a:solidFill>
                <a:latin typeface="+mj-lt"/>
              </a:rPr>
              <a:t> </a:t>
            </a:r>
            <a:r>
              <a:rPr lang="en-US" altLang="en-US" sz="6000">
                <a:solidFill>
                  <a:srgbClr val="0807CC"/>
                </a:solidFill>
                <a:latin typeface="+mj-lt"/>
              </a:rPr>
              <a:t>không bị giới hạn về phía</a:t>
            </a:r>
            <a:r>
              <a:rPr lang="en-US" altLang="en-US" sz="6000">
                <a:latin typeface="+mj-lt"/>
              </a:rPr>
              <a:t> </a:t>
            </a:r>
            <a:r>
              <a:rPr lang="en-US" altLang="en-US" sz="6000">
                <a:solidFill>
                  <a:srgbClr val="FF0000"/>
                </a:solidFill>
                <a:latin typeface="+mj-lt"/>
              </a:rPr>
              <a:t>x</a:t>
            </a:r>
            <a:endParaRPr lang="vi-VN" altLang="en-US" sz="600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21595" name="Text Box 91"/>
          <p:cNvSpPr txBox="1">
            <a:spLocks noChangeArrowheads="1"/>
          </p:cNvSpPr>
          <p:nvPr/>
        </p:nvSpPr>
        <p:spPr bwMode="auto">
          <a:xfrm>
            <a:off x="1722438" y="2393849"/>
            <a:ext cx="4856231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4800" b="1">
                <a:latin typeface="Times New Roman" panose="02020603050405020304" pitchFamily="18" charset="0"/>
              </a:rPr>
              <a:t>Tia Ax</a:t>
            </a:r>
          </a:p>
        </p:txBody>
      </p:sp>
    </p:spTree>
    <p:extLst>
      <p:ext uri="{BB962C8B-B14F-4D97-AF65-F5344CB8AC3E}">
        <p14:creationId xmlns:p14="http://schemas.microsoft.com/office/powerpoint/2010/main" val="3845177546"/>
      </p:ext>
    </p:extLst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21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1000"/>
                                        <p:tgtEl>
                                          <p:spTgt spid="21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21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21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21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21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15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15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6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5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15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215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215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7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0" fill="hold"/>
                                        <p:tgtEl>
                                          <p:spTgt spid="215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0" fill="hold"/>
                                        <p:tgtEl>
                                          <p:spTgt spid="215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0" fill="hold"/>
                                        <p:tgtEl>
                                          <p:spTgt spid="215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0" fill="hold"/>
                                        <p:tgtEl>
                                          <p:spTgt spid="215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44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5" dur="1000"/>
                                        <p:tgtEl>
                                          <p:spTgt spid="215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1000"/>
                                        <p:tgtEl>
                                          <p:spTgt spid="215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49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15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15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54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6" dur="2000"/>
                                        <p:tgtEl>
                                          <p:spTgt spid="21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9" dur="80"/>
                                        <p:tgtEl>
                                          <p:spTgt spid="215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0000FF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FF0000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0" dur="80"/>
                                        <p:tgtEl>
                                          <p:spTgt spid="215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80"/>
                                        <p:tgtEl>
                                          <p:spTgt spid="215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21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7" presetClass="entr" presetSubtype="8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15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15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15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15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76" presetID="17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7" dur="500"/>
                                        <p:tgtEl>
                                          <p:spTgt spid="215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/>
                                        <p:tgtEl>
                                          <p:spTgt spid="215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215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/>
                                        <p:tgtEl>
                                          <p:spTgt spid="215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21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23" grpId="0" build="allAtOnce"/>
      <p:bldP spid="21585" grpId="0" animBg="1"/>
      <p:bldP spid="21587" grpId="0"/>
      <p:bldP spid="21588" grpId="0"/>
      <p:bldP spid="21589" grpId="0"/>
      <p:bldP spid="21593" grpId="0"/>
      <p:bldP spid="2159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8" name="Line 4"/>
          <p:cNvSpPr>
            <a:spLocks noChangeShapeType="1"/>
          </p:cNvSpPr>
          <p:nvPr/>
        </p:nvSpPr>
        <p:spPr bwMode="auto">
          <a:xfrm>
            <a:off x="2125664" y="3678109"/>
            <a:ext cx="4586287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1621144" y="3108750"/>
            <a:ext cx="441146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0807CC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6491377" y="2853730"/>
            <a:ext cx="441146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E11F77"/>
                </a:solidFill>
                <a:latin typeface="Times New Roman" panose="02020603050405020304" pitchFamily="18" charset="0"/>
              </a:rPr>
              <a:t>y</a:t>
            </a:r>
          </a:p>
        </p:txBody>
      </p:sp>
      <p:sp>
        <p:nvSpPr>
          <p:cNvPr id="26631" name="Rectangle 7"/>
          <p:cNvSpPr>
            <a:spLocks noChangeArrowheads="1"/>
          </p:cNvSpPr>
          <p:nvPr/>
        </p:nvSpPr>
        <p:spPr bwMode="auto">
          <a:xfrm>
            <a:off x="5121318" y="1684874"/>
            <a:ext cx="412292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latin typeface="Times New Roman" panose="02020603050405020304" pitchFamily="18" charset="0"/>
              </a:rPr>
              <a:t>z</a:t>
            </a:r>
          </a:p>
        </p:txBody>
      </p:sp>
      <p:sp>
        <p:nvSpPr>
          <p:cNvPr id="26632" name="Line 8"/>
          <p:cNvSpPr>
            <a:spLocks noChangeShapeType="1"/>
          </p:cNvSpPr>
          <p:nvPr/>
        </p:nvSpPr>
        <p:spPr bwMode="auto">
          <a:xfrm flipV="1">
            <a:off x="4197350" y="2255225"/>
            <a:ext cx="775977" cy="1439244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3" name="Rectangle 9"/>
          <p:cNvSpPr>
            <a:spLocks noChangeArrowheads="1"/>
          </p:cNvSpPr>
          <p:nvPr/>
        </p:nvSpPr>
        <p:spPr bwMode="auto">
          <a:xfrm>
            <a:off x="2125664" y="3816636"/>
            <a:ext cx="1699824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0807CC"/>
                </a:solidFill>
                <a:latin typeface="Times New Roman" panose="02020603050405020304" pitchFamily="18" charset="0"/>
              </a:rPr>
              <a:t>Tia Ox</a:t>
            </a:r>
          </a:p>
        </p:txBody>
      </p:sp>
      <p:sp>
        <p:nvSpPr>
          <p:cNvPr id="26634" name="Rectangle 10"/>
          <p:cNvSpPr>
            <a:spLocks noChangeArrowheads="1"/>
          </p:cNvSpPr>
          <p:nvPr/>
        </p:nvSpPr>
        <p:spPr bwMode="auto">
          <a:xfrm>
            <a:off x="5049044" y="3768242"/>
            <a:ext cx="1699824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FF0000"/>
                </a:solidFill>
                <a:latin typeface="Times New Roman" panose="02020603050405020304" pitchFamily="18" charset="0"/>
              </a:rPr>
              <a:t>Tia Oy</a:t>
            </a:r>
          </a:p>
        </p:txBody>
      </p:sp>
      <p:sp>
        <p:nvSpPr>
          <p:cNvPr id="26635" name="Rectangle 11"/>
          <p:cNvSpPr>
            <a:spLocks noChangeArrowheads="1"/>
          </p:cNvSpPr>
          <p:nvPr/>
        </p:nvSpPr>
        <p:spPr bwMode="auto">
          <a:xfrm>
            <a:off x="3103615" y="2022312"/>
            <a:ext cx="167097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chemeClr val="hlink"/>
                </a:solidFill>
                <a:latin typeface="Times New Roman" panose="02020603050405020304" pitchFamily="18" charset="0"/>
              </a:rPr>
              <a:t>Tia Oz</a:t>
            </a:r>
          </a:p>
        </p:txBody>
      </p:sp>
      <p:sp>
        <p:nvSpPr>
          <p:cNvPr id="26636" name="Line 12"/>
          <p:cNvSpPr>
            <a:spLocks noChangeShapeType="1"/>
          </p:cNvSpPr>
          <p:nvPr/>
        </p:nvSpPr>
        <p:spPr bwMode="auto">
          <a:xfrm>
            <a:off x="2070101" y="3678109"/>
            <a:ext cx="2590800" cy="0"/>
          </a:xfrm>
          <a:prstGeom prst="line">
            <a:avLst/>
          </a:prstGeom>
          <a:noFill/>
          <a:ln w="38100">
            <a:solidFill>
              <a:srgbClr val="0000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7" name="Line 13"/>
          <p:cNvSpPr>
            <a:spLocks noChangeShapeType="1"/>
          </p:cNvSpPr>
          <p:nvPr/>
        </p:nvSpPr>
        <p:spPr bwMode="auto">
          <a:xfrm>
            <a:off x="4197350" y="3678109"/>
            <a:ext cx="25146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8" name="Line 14"/>
          <p:cNvSpPr>
            <a:spLocks noChangeShapeType="1"/>
          </p:cNvSpPr>
          <p:nvPr/>
        </p:nvSpPr>
        <p:spPr bwMode="auto">
          <a:xfrm flipV="1">
            <a:off x="4227202" y="2255225"/>
            <a:ext cx="746125" cy="1406525"/>
          </a:xfrm>
          <a:prstGeom prst="line">
            <a:avLst/>
          </a:prstGeom>
          <a:noFill/>
          <a:ln w="38100">
            <a:solidFill>
              <a:srgbClr val="66FF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9" name="Rectangle 15"/>
          <p:cNvSpPr>
            <a:spLocks noChangeArrowheads="1"/>
          </p:cNvSpPr>
          <p:nvPr/>
        </p:nvSpPr>
        <p:spPr bwMode="auto">
          <a:xfrm>
            <a:off x="4004237" y="3265662"/>
            <a:ext cx="460375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latin typeface="Times New Roman" panose="02020603050405020304" pitchFamily="18" charset="0"/>
                <a:sym typeface="Symbol" panose="05050102010706020507" pitchFamily="18" charset="2"/>
              </a:rPr>
              <a:t>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latin typeface="Times New Roman" panose="02020603050405020304" pitchFamily="18" charset="0"/>
              </a:rPr>
              <a:t>O</a:t>
            </a:r>
          </a:p>
        </p:txBody>
      </p:sp>
      <p:sp>
        <p:nvSpPr>
          <p:cNvPr id="7182" name="Text Box 18"/>
          <p:cNvSpPr txBox="1">
            <a:spLocks noChangeArrowheads="1"/>
          </p:cNvSpPr>
          <p:nvPr/>
        </p:nvSpPr>
        <p:spPr bwMode="auto">
          <a:xfrm>
            <a:off x="321858" y="853032"/>
            <a:ext cx="82804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>
                <a:solidFill>
                  <a:srgbClr val="0807CC"/>
                </a:solidFill>
                <a:latin typeface="Times New Roman" panose="02020603050405020304" pitchFamily="18" charset="0"/>
              </a:rPr>
              <a:t>Đọc tên các tia có trên hình vẽ sau?</a:t>
            </a:r>
            <a:endParaRPr lang="vi-VN" altLang="en-US" sz="3600" b="1">
              <a:solidFill>
                <a:srgbClr val="0807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7183" name="Rectangle 19"/>
          <p:cNvSpPr>
            <a:spLocks noChangeArrowheads="1"/>
          </p:cNvSpPr>
          <p:nvPr/>
        </p:nvSpPr>
        <p:spPr bwMode="auto">
          <a:xfrm>
            <a:off x="315525" y="188640"/>
            <a:ext cx="1763688" cy="5847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</a:rPr>
              <a:t>Bài tập: </a:t>
            </a:r>
            <a:endParaRPr lang="vi-VN" altLang="en-US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26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1000"/>
                                        <p:tgtEl>
                                          <p:spTgt spid="26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1000"/>
                                        <p:tgtEl>
                                          <p:spTgt spid="26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9" dur="1000"/>
                                        <p:tgtEl>
                                          <p:spTgt spid="26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26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1000"/>
                                        <p:tgtEl>
                                          <p:spTgt spid="26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66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66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35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3" dur="500" fill="hold"/>
                                        <p:tgtEl>
                                          <p:spTgt spid="26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18" presetClass="entr" presetSubtype="12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6" dur="2000"/>
                                        <p:tgtEl>
                                          <p:spTgt spid="2663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66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66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35" presetClass="emph" presetSubtype="0" repeatCount="3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4" dur="500" fill="hold"/>
                                        <p:tgtEl>
                                          <p:spTgt spid="26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7" dur="500"/>
                                        <p:tgtEl>
                                          <p:spTgt spid="266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8" presetID="18" presetClass="entr" presetSubtype="6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0" dur="500"/>
                                        <p:tgtEl>
                                          <p:spTgt spid="26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66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66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35" presetClass="emph" presetSubtype="0" repeatCount="3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8" dur="500" fill="hold"/>
                                        <p:tgtEl>
                                          <p:spTgt spid="26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18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61" dur="500"/>
                                        <p:tgtEl>
                                          <p:spTgt spid="266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2" presetID="18" presetClass="entr" presetSubtype="3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64" dur="500"/>
                                        <p:tgtEl>
                                          <p:spTgt spid="26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9" grpId="0"/>
      <p:bldP spid="26630" grpId="0"/>
      <p:bldP spid="26631" grpId="0"/>
      <p:bldP spid="26633" grpId="0"/>
      <p:bldP spid="26634" grpId="0"/>
      <p:bldP spid="26635" grpId="0"/>
      <p:bldP spid="26639" grpId="0"/>
      <p:bldP spid="26639" grpId="1"/>
      <p:bldP spid="26639" grpId="2"/>
      <p:bldP spid="26639" grpId="3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AutoShape 5"/>
          <p:cNvSpPr>
            <a:spLocks noChangeAspect="1" noChangeArrowheads="1" noTextEdit="1"/>
          </p:cNvSpPr>
          <p:nvPr/>
        </p:nvSpPr>
        <p:spPr bwMode="auto">
          <a:xfrm>
            <a:off x="152400" y="1052513"/>
            <a:ext cx="8991600" cy="148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0" name="Line 6"/>
          <p:cNvSpPr>
            <a:spLocks noChangeShapeType="1"/>
          </p:cNvSpPr>
          <p:nvPr/>
        </p:nvSpPr>
        <p:spPr bwMode="auto">
          <a:xfrm>
            <a:off x="539750" y="1038325"/>
            <a:ext cx="7745413" cy="1587"/>
          </a:xfrm>
          <a:prstGeom prst="line">
            <a:avLst/>
          </a:prstGeom>
          <a:noFill/>
          <a:ln w="889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0807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51" name="Line 7"/>
          <p:cNvSpPr>
            <a:spLocks noChangeShapeType="1"/>
          </p:cNvSpPr>
          <p:nvPr/>
        </p:nvSpPr>
        <p:spPr bwMode="auto">
          <a:xfrm>
            <a:off x="539750" y="1038325"/>
            <a:ext cx="3709988" cy="1587"/>
          </a:xfrm>
          <a:prstGeom prst="line">
            <a:avLst/>
          </a:prstGeom>
          <a:noFill/>
          <a:ln w="88900">
            <a:solidFill>
              <a:srgbClr val="F600A4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0807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0" y="142876"/>
            <a:ext cx="4788024" cy="5847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solidFill>
                  <a:srgbClr val="FF3300"/>
                </a:solidFill>
                <a:latin typeface="Times New Roman" panose="02020603050405020304" pitchFamily="18" charset="0"/>
              </a:rPr>
              <a:t>2.</a:t>
            </a:r>
            <a:r>
              <a:rPr lang="en-US" altLang="en-US" b="1" u="sng">
                <a:solidFill>
                  <a:srgbClr val="FF3300"/>
                </a:solidFill>
                <a:latin typeface="Times New Roman" panose="02020603050405020304" pitchFamily="18" charset="0"/>
              </a:rPr>
              <a:t> HAI TIA ĐỐI NHAU:</a:t>
            </a:r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auto">
          <a:xfrm>
            <a:off x="7812088" y="893862"/>
            <a:ext cx="204787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en-US" altLang="en-US" sz="3200" b="1">
                <a:solidFill>
                  <a:srgbClr val="0807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y</a:t>
            </a:r>
            <a:endParaRPr lang="en-US" altLang="en-US" sz="3200">
              <a:solidFill>
                <a:srgbClr val="0807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53" name="Rectangle 9"/>
          <p:cNvSpPr>
            <a:spLocks noChangeArrowheads="1"/>
          </p:cNvSpPr>
          <p:nvPr/>
        </p:nvSpPr>
        <p:spPr bwMode="auto">
          <a:xfrm>
            <a:off x="755650" y="893862"/>
            <a:ext cx="204788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en-US" altLang="en-US" sz="3200" b="1">
                <a:solidFill>
                  <a:srgbClr val="0807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</a:t>
            </a:r>
            <a:endParaRPr lang="en-US" altLang="en-US" sz="3200">
              <a:solidFill>
                <a:srgbClr val="0807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54" name="Oval 10"/>
          <p:cNvSpPr>
            <a:spLocks noChangeArrowheads="1"/>
          </p:cNvSpPr>
          <p:nvPr/>
        </p:nvSpPr>
        <p:spPr bwMode="auto">
          <a:xfrm>
            <a:off x="4162425" y="958950"/>
            <a:ext cx="149225" cy="147637"/>
          </a:xfrm>
          <a:prstGeom prst="ellipse">
            <a:avLst/>
          </a:prstGeom>
          <a:solidFill>
            <a:srgbClr val="FF8000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rgbClr val="0807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55" name="Rectangle 11"/>
          <p:cNvSpPr>
            <a:spLocks noChangeArrowheads="1"/>
          </p:cNvSpPr>
          <p:nvPr/>
        </p:nvSpPr>
        <p:spPr bwMode="auto">
          <a:xfrm>
            <a:off x="4073525" y="1095475"/>
            <a:ext cx="368300" cy="569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700" b="1">
                <a:solidFill>
                  <a:srgbClr val="0807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</a:t>
            </a:r>
            <a:endParaRPr lang="en-US" altLang="en-US" sz="1800">
              <a:solidFill>
                <a:srgbClr val="0807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6156" name="Text Box 12"/>
          <p:cNvSpPr txBox="1">
            <a:spLocks noChangeArrowheads="1"/>
          </p:cNvSpPr>
          <p:nvPr/>
        </p:nvSpPr>
        <p:spPr bwMode="auto">
          <a:xfrm>
            <a:off x="36512" y="1757462"/>
            <a:ext cx="91440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vi-VN" altLang="en-US" sz="3600" b="1" i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Hai tia đối nhau là hai tia: </a:t>
            </a:r>
            <a:r>
              <a:rPr lang="vi-VN" altLang="en-US" sz="3600" b="1" i="1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 chung một gốc </a:t>
            </a:r>
            <a:r>
              <a:rPr lang="vi-VN" altLang="en-US" sz="3600" b="1" i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và </a:t>
            </a:r>
            <a:r>
              <a:rPr lang="vi-VN" altLang="en-US" sz="3600" b="1" i="1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cùng tạo thành một đường thẳng. </a:t>
            </a:r>
            <a:endParaRPr lang="en-US" altLang="en-US" sz="3600" b="1" i="1" u="sng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Line 6"/>
          <p:cNvSpPr>
            <a:spLocks noChangeShapeType="1"/>
          </p:cNvSpPr>
          <p:nvPr/>
        </p:nvSpPr>
        <p:spPr bwMode="auto">
          <a:xfrm>
            <a:off x="539750" y="965300"/>
            <a:ext cx="7745413" cy="1587"/>
          </a:xfrm>
          <a:prstGeom prst="line">
            <a:avLst/>
          </a:prstGeom>
          <a:noFill/>
          <a:ln w="889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0807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Line 7"/>
          <p:cNvSpPr>
            <a:spLocks noChangeShapeType="1"/>
          </p:cNvSpPr>
          <p:nvPr/>
        </p:nvSpPr>
        <p:spPr bwMode="auto">
          <a:xfrm>
            <a:off x="539750" y="965300"/>
            <a:ext cx="3709988" cy="1587"/>
          </a:xfrm>
          <a:prstGeom prst="line">
            <a:avLst/>
          </a:prstGeom>
          <a:noFill/>
          <a:ln w="88900">
            <a:solidFill>
              <a:srgbClr val="F600A4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0807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7805738" y="836712"/>
            <a:ext cx="204787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en-US" altLang="en-US" sz="3200" b="1">
                <a:solidFill>
                  <a:srgbClr val="0807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y</a:t>
            </a:r>
            <a:endParaRPr lang="en-US" altLang="en-US" sz="3200">
              <a:solidFill>
                <a:srgbClr val="0807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9"/>
          <p:cNvSpPr>
            <a:spLocks noChangeArrowheads="1"/>
          </p:cNvSpPr>
          <p:nvPr/>
        </p:nvSpPr>
        <p:spPr bwMode="auto">
          <a:xfrm>
            <a:off x="749300" y="871154"/>
            <a:ext cx="204788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en-US" altLang="en-US" sz="3200" b="1">
                <a:solidFill>
                  <a:srgbClr val="0807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</a:t>
            </a:r>
            <a:endParaRPr lang="en-US" altLang="en-US" sz="3200">
              <a:solidFill>
                <a:srgbClr val="0807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Oval 10"/>
          <p:cNvSpPr>
            <a:spLocks noChangeArrowheads="1"/>
          </p:cNvSpPr>
          <p:nvPr/>
        </p:nvSpPr>
        <p:spPr bwMode="auto">
          <a:xfrm>
            <a:off x="4156075" y="901800"/>
            <a:ext cx="149225" cy="147637"/>
          </a:xfrm>
          <a:prstGeom prst="ellipse">
            <a:avLst/>
          </a:prstGeom>
          <a:solidFill>
            <a:srgbClr val="FF8000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rgbClr val="0807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11"/>
          <p:cNvSpPr>
            <a:spLocks noChangeArrowheads="1"/>
          </p:cNvSpPr>
          <p:nvPr/>
        </p:nvSpPr>
        <p:spPr bwMode="auto">
          <a:xfrm>
            <a:off x="4067175" y="1038325"/>
            <a:ext cx="368300" cy="569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700" b="1">
                <a:solidFill>
                  <a:srgbClr val="0807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</a:t>
            </a:r>
            <a:endParaRPr lang="en-US" altLang="en-US" sz="1800">
              <a:solidFill>
                <a:srgbClr val="0807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18" dur="1000" fill="hold"/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20" dur="10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5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24" dur="10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5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26" dur="10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28" dur="10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30" dur="10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4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7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3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6" dur="5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9" dur="5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/>
      <p:bldP spid="6152" grpId="0"/>
      <p:bldP spid="6152" grpId="1"/>
      <p:bldP spid="6153" grpId="0"/>
      <p:bldP spid="6153" grpId="1"/>
      <p:bldP spid="6154" grpId="0" animBg="1"/>
      <p:bldP spid="6154" grpId="1" animBg="1"/>
      <p:bldP spid="6155" grpId="0"/>
      <p:bldP spid="6155" grpId="1"/>
      <p:bldP spid="6156" grpId="0"/>
      <p:bldP spid="4" grpId="0"/>
      <p:bldP spid="5" grpId="0"/>
      <p:bldP spid="6" grpId="0" animBg="1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826" name="Group 2"/>
          <p:cNvGrpSpPr>
            <a:grpSpLocks/>
          </p:cNvGrpSpPr>
          <p:nvPr/>
        </p:nvGrpSpPr>
        <p:grpSpPr bwMode="auto">
          <a:xfrm rot="328034">
            <a:off x="1547813" y="2781300"/>
            <a:ext cx="4113212" cy="2330450"/>
            <a:chOff x="672" y="1824"/>
            <a:chExt cx="2544" cy="1468"/>
          </a:xfrm>
        </p:grpSpPr>
        <p:sp>
          <p:nvSpPr>
            <p:cNvPr id="9227" name="Line 3"/>
            <p:cNvSpPr>
              <a:spLocks noChangeShapeType="1"/>
            </p:cNvSpPr>
            <p:nvPr/>
          </p:nvSpPr>
          <p:spPr bwMode="auto">
            <a:xfrm flipH="1" flipV="1">
              <a:off x="672" y="1824"/>
              <a:ext cx="1296" cy="748"/>
            </a:xfrm>
            <a:prstGeom prst="line">
              <a:avLst/>
            </a:prstGeom>
            <a:noFill/>
            <a:ln w="57150">
              <a:solidFill>
                <a:srgbClr val="33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  <p:sp>
          <p:nvSpPr>
            <p:cNvPr id="9228" name="Line 4"/>
            <p:cNvSpPr>
              <a:spLocks noChangeShapeType="1"/>
            </p:cNvSpPr>
            <p:nvPr/>
          </p:nvSpPr>
          <p:spPr bwMode="auto">
            <a:xfrm flipH="1" flipV="1">
              <a:off x="1920" y="2544"/>
              <a:ext cx="1296" cy="748"/>
            </a:xfrm>
            <a:prstGeom prst="line">
              <a:avLst/>
            </a:prstGeom>
            <a:noFill/>
            <a:ln w="9525">
              <a:solidFill>
                <a:srgbClr val="33CC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b="1"/>
            </a:p>
          </p:txBody>
        </p:sp>
      </p:grpSp>
      <p:grpSp>
        <p:nvGrpSpPr>
          <p:cNvPr id="77829" name="Group 5"/>
          <p:cNvGrpSpPr>
            <a:grpSpLocks/>
          </p:cNvGrpSpPr>
          <p:nvPr/>
        </p:nvGrpSpPr>
        <p:grpSpPr bwMode="auto">
          <a:xfrm>
            <a:off x="3563938" y="3860800"/>
            <a:ext cx="4191000" cy="152400"/>
            <a:chOff x="2160" y="2736"/>
            <a:chExt cx="2640" cy="96"/>
          </a:xfrm>
        </p:grpSpPr>
        <p:sp>
          <p:nvSpPr>
            <p:cNvPr id="9225" name="Line 6"/>
            <p:cNvSpPr>
              <a:spLocks noChangeShapeType="1"/>
            </p:cNvSpPr>
            <p:nvPr/>
          </p:nvSpPr>
          <p:spPr bwMode="auto">
            <a:xfrm>
              <a:off x="2256" y="2784"/>
              <a:ext cx="2544" cy="0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26" name="Oval 7"/>
            <p:cNvSpPr>
              <a:spLocks noChangeArrowheads="1"/>
            </p:cNvSpPr>
            <p:nvPr/>
          </p:nvSpPr>
          <p:spPr bwMode="auto">
            <a:xfrm>
              <a:off x="2160" y="2736"/>
              <a:ext cx="96" cy="9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rgbClr val="FFFF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latin typeface="Times New Roman" panose="02020603050405020304" pitchFamily="18" charset="0"/>
              </a:endParaRPr>
            </a:p>
          </p:txBody>
        </p:sp>
      </p:grpSp>
      <p:sp>
        <p:nvSpPr>
          <p:cNvPr id="77832" name="Text Box 8"/>
          <p:cNvSpPr txBox="1">
            <a:spLocks noChangeArrowheads="1"/>
          </p:cNvSpPr>
          <p:nvPr/>
        </p:nvSpPr>
        <p:spPr bwMode="auto">
          <a:xfrm>
            <a:off x="3348038" y="3933825"/>
            <a:ext cx="533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O</a:t>
            </a:r>
          </a:p>
        </p:txBody>
      </p:sp>
      <p:sp>
        <p:nvSpPr>
          <p:cNvPr id="77833" name="Text Box 9"/>
          <p:cNvSpPr txBox="1">
            <a:spLocks noChangeArrowheads="1"/>
          </p:cNvSpPr>
          <p:nvPr/>
        </p:nvSpPr>
        <p:spPr bwMode="auto">
          <a:xfrm>
            <a:off x="7340577" y="2814044"/>
            <a:ext cx="3810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6000" b="1">
                <a:latin typeface="Times New Roman" panose="02020603050405020304" pitchFamily="18" charset="0"/>
              </a:rPr>
              <a:t>y</a:t>
            </a:r>
          </a:p>
        </p:txBody>
      </p:sp>
      <p:sp>
        <p:nvSpPr>
          <p:cNvPr id="77834" name="Text Box 10"/>
          <p:cNvSpPr txBox="1">
            <a:spLocks noChangeArrowheads="1"/>
          </p:cNvSpPr>
          <p:nvPr/>
        </p:nvSpPr>
        <p:spPr bwMode="auto">
          <a:xfrm>
            <a:off x="1775653" y="1560703"/>
            <a:ext cx="6858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6000" b="1"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77836" name="AutoShape 12"/>
          <p:cNvSpPr>
            <a:spLocks noChangeArrowheads="1"/>
          </p:cNvSpPr>
          <p:nvPr/>
        </p:nvSpPr>
        <p:spPr bwMode="auto">
          <a:xfrm rot="5400000">
            <a:off x="4329113" y="1152525"/>
            <a:ext cx="1066800" cy="7924800"/>
          </a:xfrm>
          <a:prstGeom prst="verticalScroll">
            <a:avLst>
              <a:gd name="adj" fmla="val 12500"/>
            </a:avLst>
          </a:prstGeom>
          <a:solidFill>
            <a:srgbClr val="9E004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vert="eaVert"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5400" b="1">
                <a:solidFill>
                  <a:srgbClr val="FFFF00"/>
                </a:solidFill>
                <a:latin typeface="Times New Roman" panose="02020603050405020304" pitchFamily="18" charset="0"/>
              </a:rPr>
              <a:t>Hai tia Ox và Oy đối nhau.</a:t>
            </a:r>
            <a:endParaRPr lang="en-US" altLang="en-US" sz="5400">
              <a:solidFill>
                <a:srgbClr val="FFFF0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77835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3962400"/>
            <a:ext cx="6859588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778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778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778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" dur="500"/>
                                        <p:tgtEl>
                                          <p:spTgt spid="778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4" dur="500"/>
                                        <p:tgtEl>
                                          <p:spTgt spid="77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2100000">
                                      <p:cBhvr>
                                        <p:cTn id="28" dur="2000" fill="hold"/>
                                        <p:tgtEl>
                                          <p:spTgt spid="778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0" presetID="51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834 -0.00439 L -0.07396 0.04574 C -0.07743 0.05636 -0.07917 0.0723 -0.07917 0.0887 C -0.07917 0.10741 -0.07743 0.12266 -0.07396 0.13305 L -0.05834 0.1841 " pathEditMode="relative" rAng="0" ptsTypes="FffFF">
                                      <p:cBhvr>
                                        <p:cTn id="31" dur="2000" fill="hold"/>
                                        <p:tgtEl>
                                          <p:spTgt spid="778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2" y="942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3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78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78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" dur="500"/>
                                        <p:tgtEl>
                                          <p:spTgt spid="778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78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778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32" grpId="0" autoUpdateAnimBg="0"/>
      <p:bldP spid="77833" grpId="0" autoUpdateAnimBg="0"/>
      <p:bldP spid="77834" grpId="0" autoUpdateAnimBg="0"/>
      <p:bldP spid="77834" grpId="1"/>
      <p:bldP spid="77836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OUTPUT_FILE_NAME" val="5"/>
  <p:tag name="GENSWF_MOVIE_ONCLICK_URL" val="http://"/>
  <p:tag name="GENSWF_MOVIE_PRESENTATION_END_URL" val="http://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2323</TotalTime>
  <Words>852</Words>
  <Application>Microsoft Office PowerPoint</Application>
  <PresentationFormat>On-screen Show (4:3)</PresentationFormat>
  <Paragraphs>157</Paragraphs>
  <Slides>21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3" baseType="lpstr">
      <vt:lpstr>Default Design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HƯỚNG DẪN VỀ NHÀ</vt:lpstr>
      <vt:lpstr>PowerPoint Presentation</vt:lpstr>
    </vt:vector>
  </TitlesOfParts>
  <Company>X7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Chuong I 5 Tia</dc:title>
  <dc:creator>NHT</dc:creator>
  <cp:lastModifiedBy>Admin</cp:lastModifiedBy>
  <cp:revision>252</cp:revision>
  <dcterms:created xsi:type="dcterms:W3CDTF">2011-09-20T23:20:01Z</dcterms:created>
  <dcterms:modified xsi:type="dcterms:W3CDTF">2009-01-01T08:17:18Z</dcterms:modified>
</cp:coreProperties>
</file>