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3" r:id="rId2"/>
    <p:sldId id="263" r:id="rId3"/>
    <p:sldId id="291" r:id="rId4"/>
    <p:sldId id="292" r:id="rId5"/>
    <p:sldId id="30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57" r:id="rId16"/>
    <p:sldId id="275" r:id="rId17"/>
    <p:sldId id="276" r:id="rId18"/>
    <p:sldId id="277" r:id="rId19"/>
    <p:sldId id="278" r:id="rId20"/>
    <p:sldId id="279" r:id="rId21"/>
    <p:sldId id="282" r:id="rId22"/>
    <p:sldId id="274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FF"/>
    <a:srgbClr val="00FFCC"/>
    <a:srgbClr val="FF33CC"/>
    <a:srgbClr val="305480"/>
    <a:srgbClr val="0070C0"/>
    <a:srgbClr val="FF0066"/>
    <a:srgbClr val="0000CC"/>
    <a:srgbClr val="00569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0B574-D068-4625-916E-E9C9DBDAB1E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EA587-91E6-4A5D-B465-0AF29AAE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9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9D6201-F23D-4D07-9743-F4BDA61A79E4}" type="slidenum">
              <a:rPr lang="tr-TR" smtClean="0"/>
              <a:pPr eaLnBrk="1" hangingPunct="1"/>
              <a:t>3</a:t>
            </a:fld>
            <a:endParaRPr lang="tr-T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F506-43CB-44D2-8D20-EDEC56CA09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97EE37-40A0-4A8D-B5FE-252C23810967}" type="slidenum">
              <a:rPr lang="tr-TR" smtClean="0"/>
              <a:pPr eaLnBrk="1" hangingPunct="1"/>
              <a:t>4</a:t>
            </a:fld>
            <a:endParaRPr lang="tr-T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3CA6C1-041D-4519-9FD2-9D0F971DE3E7}" type="slidenum">
              <a:rPr lang="tr-TR" smtClean="0"/>
              <a:pPr eaLnBrk="1" hangingPunct="1"/>
              <a:t>6</a:t>
            </a:fld>
            <a:endParaRPr lang="tr-T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FF9D14-96CE-4E1D-9F52-BBE549ED6DD3}" type="slidenum">
              <a:rPr lang="tr-TR" smtClean="0"/>
              <a:pPr eaLnBrk="1" hangingPunct="1"/>
              <a:t>7</a:t>
            </a:fld>
            <a:endParaRPr lang="tr-T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21D774-1179-4E09-8D39-83338590413B}" type="slidenum">
              <a:rPr lang="tr-TR" smtClean="0"/>
              <a:pPr eaLnBrk="1" hangingPunct="1"/>
              <a:t>8</a:t>
            </a:fld>
            <a:endParaRPr lang="tr-T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2D365C-6D00-4B41-9B74-2ABDE6D5D69F}" type="slidenum">
              <a:rPr lang="tr-TR" smtClean="0"/>
              <a:pPr eaLnBrk="1" hangingPunct="1"/>
              <a:t>9</a:t>
            </a:fld>
            <a:endParaRPr lang="tr-T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10BEBB-2D78-4398-8F52-F9ED8D0015F0}" type="slidenum">
              <a:rPr lang="tr-TR" smtClean="0"/>
              <a:pPr eaLnBrk="1" hangingPunct="1"/>
              <a:t>10</a:t>
            </a:fld>
            <a:endParaRPr lang="tr-T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F49912-0D3A-4BA2-8DE0-D0D8DE8BCA2F}" type="slidenum">
              <a:rPr lang="tr-TR" smtClean="0"/>
              <a:pPr eaLnBrk="1" hangingPunct="1"/>
              <a:t>11</a:t>
            </a:fld>
            <a:endParaRPr lang="tr-T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A587-91E6-4A5D-B465-0AF29AAE87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3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3523-56EC-4CFB-81F1-A81EBE6F342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5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1447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Unit 8. Sports and games</a:t>
            </a:r>
          </a:p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</a:rPr>
              <a:t>Lesson 3. A closer look 2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8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35274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3"/>
              </a:avLst>
            </a:prstTxWarp>
          </a:bodyPr>
          <a:lstStyle/>
          <a:p>
            <a:pPr algn="ctr">
              <a:defRPr/>
            </a:pP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ritannic Bold"/>
              </a:rPr>
              <a:t>II. </a:t>
            </a:r>
            <a:r>
              <a:rPr lang="en-US" sz="32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ritannic Bold"/>
              </a:rPr>
              <a:t>USES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44016" y="836613"/>
            <a:ext cx="889248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tr-TR" sz="3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WE USE SİMPLE PAST TENSE</a:t>
            </a:r>
            <a:r>
              <a:rPr lang="en-US" sz="3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TO TALK ABOUT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4925" y="1557338"/>
            <a:ext cx="9074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Completed </a:t>
            </a:r>
            <a:r>
              <a:rPr lang="tr-TR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actions in the past</a:t>
            </a:r>
            <a:r>
              <a:rPr lang="tr-T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39551" y="2543770"/>
            <a:ext cx="85695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 mom </a:t>
            </a:r>
            <a:r>
              <a:rPr lang="tr-TR" sz="36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made</a:t>
            </a:r>
            <a:r>
              <a:rPr lang="tr-TR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pancake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us </a:t>
            </a:r>
            <a:r>
              <a:rPr lang="tr-T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6933" y="4076700"/>
            <a:ext cx="90021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3600" b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pc="-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sz="3600" b="1" u="sng" spc="-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tr-TR" sz="3600" b="1" u="sng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series of completed actions in the past</a:t>
            </a:r>
            <a:r>
              <a:rPr lang="tr-TR" sz="3600" b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66973" y="4946650"/>
            <a:ext cx="86415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600" b="1" spc="-21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en-US" sz="3600" b="1" spc="-2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2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spc="-2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tr-TR" sz="3600" b="1" u="sng" spc="-21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finished</a:t>
            </a:r>
            <a:r>
              <a:rPr lang="tr-TR" sz="3600" b="1" spc="-2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spc="-2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 work, </a:t>
            </a:r>
            <a:r>
              <a:rPr lang="tr-TR" sz="3600" b="1" u="sng" spc="-21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walked</a:t>
            </a:r>
            <a:r>
              <a:rPr lang="tr-TR" sz="3600" b="1" spc="-2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spc="-2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the beach, and </a:t>
            </a:r>
            <a:r>
              <a:rPr lang="tr-TR" sz="3600" b="1" u="sng" spc="-21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found</a:t>
            </a:r>
            <a:r>
              <a:rPr lang="tr-TR" sz="3600" b="1" spc="-2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spc="-2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nice place to swim.</a:t>
            </a:r>
          </a:p>
        </p:txBody>
      </p:sp>
      <p:pic>
        <p:nvPicPr>
          <p:cNvPr id="1028" name="Picture 4" descr="Kết quả hình ảnh cho panca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15365" r="15429" b="7326"/>
          <a:stretch/>
        </p:blipFill>
        <p:spPr bwMode="auto">
          <a:xfrm>
            <a:off x="5436096" y="513190"/>
            <a:ext cx="3029712" cy="205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13322" grpId="0"/>
      <p:bldP spid="13325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10033" y="5489575"/>
            <a:ext cx="85264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tr-T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always </a:t>
            </a:r>
            <a:r>
              <a:rPr lang="en-US" sz="40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went</a:t>
            </a:r>
            <a:r>
              <a:rPr lang="tr-T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the beach </a:t>
            </a:r>
            <a:r>
              <a:rPr lang="en-US" sz="4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I lived in </a:t>
            </a:r>
            <a:r>
              <a:rPr lang="en-US" sz="40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</a:t>
            </a:r>
            <a:r>
              <a:rPr lang="en-US" sz="4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 years ago</a:t>
            </a:r>
            <a:r>
              <a:rPr lang="tr-T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331" name="Picture 19" descr="cartoon_b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29013"/>
            <a:ext cx="2620963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35274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3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ritannic Bold"/>
              </a:rPr>
              <a:t>II. USES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79512" y="786770"/>
            <a:ext cx="89644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tr-TR" sz="3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WE USE SİMPLE PAST TENSE</a:t>
            </a:r>
            <a:r>
              <a:rPr lang="en-US" sz="3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TO TALK ABOUT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4925" y="1557338"/>
            <a:ext cx="91090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0850" indent="-450850">
              <a:defRPr/>
            </a:pPr>
            <a:r>
              <a:rPr lang="en-US" sz="36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spc="-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u="sng" spc="-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Habitual </a:t>
            </a:r>
            <a:r>
              <a:rPr lang="en-US" sz="3600" b="1" u="sng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 repeated a</a:t>
            </a:r>
            <a:r>
              <a:rPr lang="tr-TR" sz="3600" b="1" u="sng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ctions in the past</a:t>
            </a:r>
            <a:r>
              <a:rPr lang="en-US" sz="36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often </a:t>
            </a:r>
            <a:r>
              <a:rPr lang="en-US" sz="3600" b="1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goes </a:t>
            </a:r>
            <a:r>
              <a:rPr lang="en-US" sz="36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Adverbs of frequency (always, usually, often, sometimes, seldom, never).</a:t>
            </a:r>
            <a:endParaRPr lang="tr-TR" sz="3600" b="1" spc="-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6513" y="44450"/>
            <a:ext cx="9072562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marL="2574925" indent="-2574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0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Markers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Dấu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hiệu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nhận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biết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thì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quá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khứ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đơn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30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</a:t>
            </a: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 (night / week / month / year / Christmas / Sunday / …)</a:t>
            </a: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Ago</a:t>
            </a: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+ past year  (in </a:t>
            </a:r>
            <a:r>
              <a:rPr lang="en-US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2010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past</a:t>
            </a: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Since + </a:t>
            </a:r>
            <a:r>
              <a:rPr lang="en-US" sz="3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+ </a:t>
            </a:r>
            <a:r>
              <a:rPr lang="en-US" sz="36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(since I </a:t>
            </a:r>
            <a:r>
              <a:rPr lang="en-US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young)</a:t>
            </a: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/ while + Short actions in the past</a:t>
            </a:r>
          </a:p>
          <a:p>
            <a:pPr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(When I </a:t>
            </a:r>
            <a:r>
              <a:rPr lang="en-US" sz="3600" b="1" u="sng" spc="-1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saw</a:t>
            </a:r>
            <a:r>
              <a:rPr lang="en-US" sz="36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him, he was eating an apple)</a:t>
            </a:r>
            <a:endParaRPr lang="tr-TR" sz="3600" b="1" spc="-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3600"/>
          </a:xfrm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RULES FOR ADDING –ed</a:t>
            </a:r>
            <a:r>
              <a:rPr lang="en-US" sz="40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–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most verbs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Drop the “e” and add “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to verbs that end with “mute -e”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(smile = smiled)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 the “y” to “i” and add –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verbs that end with a consonant and “y” (vowel) 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(carry = carried, study = studied).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Double the consonant and add –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verbs that end with one vowel and one consonant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dr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g= dra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ed, st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p= sto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ed).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 careful with verbs like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x, F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Fix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ed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08" y="44624"/>
            <a:ext cx="9037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ways to pronounce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the end of ordinary verbs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01515"/>
              </p:ext>
            </p:extLst>
          </p:nvPr>
        </p:nvGraphicFramePr>
        <p:xfrm>
          <a:off x="29496" y="1761192"/>
          <a:ext cx="9072000" cy="483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8288"/>
                <a:gridCol w="3456384"/>
                <a:gridCol w="3017328"/>
              </a:tblGrid>
              <a:tr h="48887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3000" b="1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Âm</a:t>
                      </a:r>
                      <a:r>
                        <a:rPr lang="en-US" sz="3000" b="1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cuối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Ví</a:t>
                      </a:r>
                      <a:r>
                        <a:rPr lang="en-US" sz="3000" b="1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dụ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978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7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30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800" b="1" spc="-1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7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800" b="1" baseline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800" b="1" baseline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800" b="1" baseline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800" b="1" baseline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800" b="1" baseline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01936" y="3557036"/>
            <a:ext cx="1167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ɪd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81" y="4277116"/>
            <a:ext cx="2633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36425" y="3557036"/>
            <a:ext cx="9236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d, 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2" y="4214980"/>
            <a:ext cx="1269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đạn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ịt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92688" y="3658540"/>
            <a:ext cx="2951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isited, needed, mended, wanted</a:t>
            </a:r>
            <a:endParaRPr lang="en-US" sz="2400" b="1" spc="-1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589" y="4997196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7504" y="5573260"/>
            <a:ext cx="2487755" cy="400110"/>
          </a:xfrm>
          <a:prstGeom prst="rect">
            <a:avLst/>
          </a:prstGeom>
        </p:spPr>
        <p:txBody>
          <a:bodyPr wrap="square" lIns="36000" rIns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27784" y="4853180"/>
            <a:ext cx="35168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k, x, s, 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p,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7784" y="5501252"/>
            <a:ext cx="3516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sông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chừng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e) </a:t>
            </a:r>
            <a:r>
              <a:rPr lang="en-US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té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alls)]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44353" y="4853180"/>
            <a:ext cx="2821640" cy="156966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looked, faxed, passed, stopped, watched, washed, laughed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8764" y="2400692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08" y="2980972"/>
            <a:ext cx="2611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59832" y="2404908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b="1" spc="-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2688" y="2409100"/>
            <a:ext cx="2873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answered, played, begged, allowed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01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92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spc="-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 the sentences with </a:t>
            </a:r>
            <a:r>
              <a:rPr lang="en-US" sz="3200" b="1" i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did, was, </a:t>
            </a:r>
            <a:r>
              <a:rPr lang="en-US" sz="3200" b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3200" b="1" i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n-US" sz="3200" b="1" i="1" spc="-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spc="-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48" y="692696"/>
            <a:ext cx="91292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The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 Olympic Games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held in 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London.</a:t>
            </a:r>
          </a:p>
          <a:p>
            <a:pPr marL="442913" indent="-4429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- Who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first man on the Moon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429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Neil Armstrong.</a:t>
            </a:r>
          </a:p>
          <a:p>
            <a:pPr marL="442913" indent="-4429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- I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 the gym last Sunday, but 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see you there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29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No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 my aunt’s 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house.</a:t>
            </a:r>
          </a:p>
          <a:p>
            <a:pPr marL="633413" indent="-6334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-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climb Mount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Fansipan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when 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Sapa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429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Yes, I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It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tiring, but very interesting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2492" y="650184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1412785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2926685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0312" y="2926685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4163828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01" y="4942909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1468" y="5373216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were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2629" y="61320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0512" y="6119534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929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Write the correct form of the verbs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conversation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spc="-1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8720"/>
            <a:ext cx="9144000" cy="6223820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Nick: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 there.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Sonny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Hello, Nick. Did you have a nice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weekend?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Nick: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Yeah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it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1. be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OK. I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2. not do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much. </a:t>
            </a:r>
            <a:r>
              <a:rPr lang="en-US" sz="28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just (</a:t>
            </a:r>
            <a:r>
              <a:rPr lang="en-US" sz="2800" b="1" spc="-5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3. sit</a:t>
            </a:r>
            <a:r>
              <a:rPr lang="en-US" sz="28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</a:t>
            </a:r>
            <a:r>
              <a:rPr lang="en-US" sz="2800" b="1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 home </a:t>
            </a:r>
            <a:r>
              <a:rPr lang="en-US" sz="28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(</a:t>
            </a:r>
            <a:r>
              <a:rPr lang="en-US" sz="2800" b="1" spc="-5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4. watch</a:t>
            </a:r>
            <a:r>
              <a:rPr lang="en-US" sz="2800" b="1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________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TV. On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Saturday afternoon, I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5. go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fishing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my dad. How about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you?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Sonny: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6. have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good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weekend.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Nick: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Really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What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7. do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do?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Sonny: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8. visit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museum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my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family. </a:t>
            </a:r>
            <a:r>
              <a:rPr lang="en-US" sz="28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Then we (</a:t>
            </a:r>
            <a:r>
              <a:rPr lang="en-US" sz="2800" b="1" spc="-3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9. eat</a:t>
            </a:r>
            <a:r>
              <a:rPr lang="en-US" sz="28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spc="-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 </a:t>
            </a:r>
            <a:r>
              <a:rPr lang="en-US" sz="2800" b="1" spc="-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8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 </a:t>
            </a:r>
            <a:r>
              <a:rPr lang="en-US" sz="2800" b="1" spc="-3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favourite</a:t>
            </a:r>
            <a:r>
              <a:rPr lang="en-US" sz="28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-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restaurant.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Nick: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watch football on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Sunday?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Sonny: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yeah. The player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10. score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________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fantastic goal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896" y="1846556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6296" y="1846556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didn’t do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2300220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753164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watched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6403" y="3193812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went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7735" y="368898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853" y="410253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3808" y="4585312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visited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4547" y="5038256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3475" y="5972628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scored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929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 in groups. Ask and answer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last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weekend.</a:t>
            </a:r>
            <a:endParaRPr lang="en-US" sz="3200" b="1" spc="-1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48" y="1150873"/>
            <a:ext cx="9129252" cy="23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600"/>
              </a:lnSpc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Now let’s make a survey to find out what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members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your group did last weekend, then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I’ll call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of you to report your survey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3752166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Examples: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Did you do any sport last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weekend?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Oh yes, and I was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exhausted.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Really? What did you do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9296"/>
            <a:ext cx="9129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Then make a table like this to take notes.</a:t>
            </a:r>
            <a:endParaRPr lang="en-US" sz="3600" b="1" spc="-1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29030"/>
              </p:ext>
            </p:extLst>
          </p:nvPr>
        </p:nvGraphicFramePr>
        <p:xfrm>
          <a:off x="323528" y="764704"/>
          <a:ext cx="8496944" cy="3995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  <a:gridCol w="5400600"/>
              </a:tblGrid>
              <a:tr h="4540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Name </a:t>
                      </a: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Yesterday’s activities</a:t>
                      </a:r>
                      <a:endParaRPr lang="en-US" sz="28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 Le Van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Teo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Stayed at home</a:t>
                      </a:r>
                    </a:p>
                    <a:p>
                      <a:pPr>
                        <a:lnSpc>
                          <a:spcPts val="3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Did the homework</a:t>
                      </a:r>
                    </a:p>
                    <a:p>
                      <a:pPr>
                        <a:lnSpc>
                          <a:spcPts val="3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Helped mum with cooking</a:t>
                      </a:r>
                    </a:p>
                    <a:p>
                      <a:pPr>
                        <a:lnSpc>
                          <a:spcPts val="3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Played chess</a:t>
                      </a:r>
                    </a:p>
                    <a:p>
                      <a:pPr>
                        <a:lnSpc>
                          <a:spcPts val="3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….</a:t>
                      </a:r>
                      <a:endParaRPr lang="en-US" sz="28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14" y="4869160"/>
            <a:ext cx="9142286" cy="195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Model report: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ask Le Van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what he did last weekend. He told me that he stayed at home. He did his homework, helped his mum with cooking and played chess with his brother.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8720"/>
            <a:ext cx="2123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5520134"/>
            <a:ext cx="7704855" cy="1077218"/>
          </a:xfrm>
          <a:prstGeom prst="rect">
            <a:avLst/>
          </a:prstGeom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3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imperatives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tell someone to do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something, or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give a direct order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2127" y="116632"/>
            <a:ext cx="7164289" cy="76944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IMPERATIVES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mệnh</a:t>
            </a:r>
            <a:r>
              <a:rPr lang="en-US" sz="2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3785"/>
            <a:ext cx="2088232" cy="156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0445" y="975499"/>
            <a:ext cx="4155637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It’s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chewing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gum.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Chew it.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Don’t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swallow it.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39" y="2564904"/>
            <a:ext cx="2874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a) Formation: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568" y="3276273"/>
            <a:ext cx="8136904" cy="584775"/>
          </a:xfrm>
          <a:prstGeom prst="rect">
            <a:avLst/>
          </a:prstGeom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Verb + (Object / Complement).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568" y="3996353"/>
            <a:ext cx="8136904" cy="584775"/>
          </a:xfrm>
          <a:prstGeom prst="rect">
            <a:avLst/>
          </a:prstGeom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Don’t + Verb + (Object / Complement).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83" y="4797152"/>
            <a:ext cx="2072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Usage: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6562"/>
            <a:ext cx="8766082" cy="27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60032" y="975499"/>
            <a:ext cx="4155637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It’s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chewing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gum.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Chew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it.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Don’t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swallow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it.</a:t>
            </a:r>
          </a:p>
        </p:txBody>
      </p:sp>
    </p:spTree>
    <p:extLst>
      <p:ext uri="{BB962C8B-B14F-4D97-AF65-F5344CB8AC3E}">
        <p14:creationId xmlns:p14="http://schemas.microsoft.com/office/powerpoint/2010/main" val="34875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8" grpId="0"/>
      <p:bldP spid="11" grpId="0" animBg="1"/>
      <p:bldP spid="12" grpId="0" animBg="1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8" y="67271"/>
            <a:ext cx="2915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Grammar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2756" y="1488911"/>
            <a:ext cx="6552728" cy="92333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PAST SIMPLE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8" y="3068960"/>
            <a:ext cx="90719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Minh went to school yesterday.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Peter didn’t do his homework last night.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 you tell him about the picnic?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3083708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went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7399" y="3934797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didn’t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35" y="4797152"/>
            <a:ext cx="266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 you tell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Write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sentences to tell your friends what to</a:t>
            </a:r>
            <a:b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or not to do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4" y="1165722"/>
            <a:ext cx="1916145" cy="1710108"/>
          </a:xfrm>
          <a:prstGeom prst="roundRect">
            <a:avLst>
              <a:gd name="adj" fmla="val 16667"/>
            </a:avLst>
          </a:prstGeom>
          <a:ln w="38100">
            <a:solidFill>
              <a:srgbClr val="00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36" y="1170979"/>
            <a:ext cx="1905842" cy="1730710"/>
          </a:xfrm>
          <a:prstGeom prst="roundRect">
            <a:avLst>
              <a:gd name="adj" fmla="val 16667"/>
            </a:avLst>
          </a:prstGeom>
          <a:ln w="38100">
            <a:solidFill>
              <a:srgbClr val="00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64" y="1135187"/>
            <a:ext cx="1926445" cy="1761616"/>
          </a:xfrm>
          <a:prstGeom prst="roundRect">
            <a:avLst>
              <a:gd name="adj" fmla="val 16667"/>
            </a:avLst>
          </a:prstGeom>
          <a:ln w="38100">
            <a:solidFill>
              <a:srgbClr val="00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45" y="4149080"/>
            <a:ext cx="1957352" cy="1741013"/>
          </a:xfrm>
          <a:prstGeom prst="roundRect">
            <a:avLst>
              <a:gd name="adj" fmla="val 16667"/>
            </a:avLst>
          </a:prstGeom>
          <a:ln w="38100">
            <a:solidFill>
              <a:srgbClr val="00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18" y="4087166"/>
            <a:ext cx="2653061" cy="1676587"/>
          </a:xfrm>
          <a:prstGeom prst="roundRect">
            <a:avLst>
              <a:gd name="adj" fmla="val 16667"/>
            </a:avLst>
          </a:prstGeom>
          <a:ln w="38100">
            <a:solidFill>
              <a:srgbClr val="00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6512" y="3140968"/>
            <a:ext cx="33843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It’s raining.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umbrella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872" y="3212976"/>
            <a:ext cx="27363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Please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_______.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8184" y="3165012"/>
            <a:ext cx="2952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It’s late now.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Please____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897" y="5877272"/>
            <a:ext cx="41956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Exercising is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good but _________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too hard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3666" y="5877272"/>
            <a:ext cx="38548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It’s cold.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your coat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6330" y="3142700"/>
            <a:ext cx="9675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77673" y="3195093"/>
            <a:ext cx="10344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on’t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0037" y="3600710"/>
            <a:ext cx="979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litter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18944" y="3530504"/>
            <a:ext cx="68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3608" y="6246604"/>
            <a:ext cx="18242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on’t train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53171" y="5877272"/>
            <a:ext cx="9675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put</a:t>
            </a:r>
          </a:p>
        </p:txBody>
      </p:sp>
    </p:spTree>
    <p:extLst>
      <p:ext uri="{BB962C8B-B14F-4D97-AF65-F5344CB8AC3E}">
        <p14:creationId xmlns:p14="http://schemas.microsoft.com/office/powerpoint/2010/main" val="19132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768" y="-34949"/>
            <a:ext cx="9158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Tell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your friends what to do and what not</a:t>
            </a:r>
            <a:b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do at the gym.</a:t>
            </a:r>
          </a:p>
        </p:txBody>
      </p:sp>
      <p:sp>
        <p:nvSpPr>
          <p:cNvPr id="3" name="Rectangle 2"/>
          <p:cNvSpPr/>
          <p:nvPr/>
        </p:nvSpPr>
        <p:spPr>
          <a:xfrm>
            <a:off x="8630" y="971044"/>
            <a:ext cx="85958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Examples: </a:t>
            </a:r>
            <a:r>
              <a:rPr lang="en-US" sz="32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Change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clothes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241935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Don’t talk loudly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512" y="2276872"/>
            <a:ext cx="8964488" cy="4509120"/>
            <a:chOff x="179512" y="2348881"/>
            <a:chExt cx="8964488" cy="45091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48881"/>
              <a:ext cx="8964488" cy="4509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52128" y="3355245"/>
              <a:ext cx="730830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Pay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fee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first.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Put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on your trainers/ sports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shoes.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Listen to the instructor carefully.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Don‛t litter.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Don‛t eat or drink at the gym.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08112" y="2708920"/>
              <a:ext cx="56521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Some 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possible sentences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3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780928"/>
            <a:ext cx="8352928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lesson we can now know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to use the Past Simple, when to Imperatives to make orders or rules.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2068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Please tell me what you have learnt today.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FLOWE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-70926"/>
            <a:ext cx="9525000" cy="7162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399998" cy="18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VNI-Revue" pitchFamily="2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179512" y="188640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WordArt 9"/>
          <p:cNvSpPr>
            <a:spLocks noChangeArrowheads="1" noChangeShapeType="1" noTextEdit="1"/>
          </p:cNvSpPr>
          <p:nvPr/>
        </p:nvSpPr>
        <p:spPr bwMode="auto">
          <a:xfrm>
            <a:off x="2483768" y="620688"/>
            <a:ext cx="4824536" cy="864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00FF"/>
                </a:solidFill>
                <a:effectLst>
                  <a:outerShdw dist="35921" dir="2700000" algn="ctr" rotWithShape="0">
                    <a:srgbClr val="00FF00">
                      <a:alpha val="80000"/>
                    </a:srgbClr>
                  </a:outerShdw>
                </a:effectLst>
                <a:latin typeface="Impact"/>
              </a:rPr>
              <a:t> HOMEWORK </a:t>
            </a:r>
            <a:endParaRPr lang="en-US" sz="3600" kern="10" dirty="0">
              <a:solidFill>
                <a:srgbClr val="FF00FF"/>
              </a:solidFill>
              <a:effectLst>
                <a:outerShdw dist="35921" dir="2700000" algn="ctr" rotWithShape="0">
                  <a:srgbClr val="00FF0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899593" y="2068974"/>
            <a:ext cx="7776863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Revise the grammatical points: </a:t>
            </a:r>
          </a:p>
          <a:p>
            <a:pPr marL="442913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The Past Simple.</a:t>
            </a:r>
          </a:p>
          <a:p>
            <a:pPr marL="442913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Imperatives.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Do exercise B1–7 (pages 10,11,12) in workbook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Unit 8: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COMMUNICATION.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  <p:bldLst>
      <p:bldP spid="1710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</a:t>
            </a:r>
            <a:r>
              <a:rPr lang="en-US" sz="6600" b="1" spc="400" dirty="0" smtClean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again!</a:t>
            </a:r>
            <a:endParaRPr lang="en-US" sz="6600" b="1" spc="400" dirty="0">
              <a:ln w="28575">
                <a:solidFill>
                  <a:schemeClr val="bg1"/>
                </a:solidFill>
              </a:ln>
              <a:solidFill>
                <a:srgbClr val="00FF00"/>
              </a:solidFill>
              <a:latin typeface=".VnAvantH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eaLnBrk="0" hangingPunct="0">
              <a:defRPr/>
            </a:pP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77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9"/>
          <p:cNvSpPr>
            <a:spLocks noChangeArrowheads="1" noChangeShapeType="1" noTextEdit="1"/>
          </p:cNvSpPr>
          <p:nvPr/>
        </p:nvSpPr>
        <p:spPr bwMode="auto">
          <a:xfrm>
            <a:off x="3130699" y="224696"/>
            <a:ext cx="4033589" cy="46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a) TO BE (WAS / WERE 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898973"/>
              </p:ext>
            </p:extLst>
          </p:nvPr>
        </p:nvGraphicFramePr>
        <p:xfrm>
          <a:off x="34925" y="837362"/>
          <a:ext cx="9074149" cy="583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02"/>
                <a:gridCol w="1944733"/>
                <a:gridCol w="2592288"/>
                <a:gridCol w="4105026"/>
              </a:tblGrid>
              <a:tr h="1079928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32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tr-TR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tr-TR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</a:t>
                      </a:r>
                      <a:r>
                        <a:rPr lang="en-US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</a:t>
                      </a:r>
                    </a:p>
                    <a:p>
                      <a:r>
                        <a:rPr lang="tr-TR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She</a:t>
                      </a:r>
                      <a:r>
                        <a:rPr lang="en-US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tr-TR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It</a:t>
                      </a:r>
                    </a:p>
                  </a:txBody>
                  <a:tcPr marL="91452" marR="91452" marT="45714" marB="45714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w</a:t>
                      </a:r>
                      <a:r>
                        <a:rPr lang="tr-TR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endParaRPr lang="en-US" sz="3200" b="1" spc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-23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3200" b="1" spc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at school</a:t>
                      </a:r>
                      <a:r>
                        <a:rPr lang="en-US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3200" b="1" spc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yesterday.</a:t>
                      </a:r>
                      <a:endParaRPr lang="en-US" sz="3200" b="1" spc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9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3200" b="1" kern="1200" spc="-1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 / You </a:t>
                      </a:r>
                      <a:r>
                        <a:rPr lang="en-US" sz="3200" b="1" kern="1200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They</a:t>
                      </a:r>
                      <a:endParaRPr lang="tr-TR" sz="3200" b="1" spc="0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were</a:t>
                      </a:r>
                      <a:endParaRPr lang="en-US" sz="3200" spc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4958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32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spc="-15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3200" b="1" spc="-15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tr-TR" sz="3200" b="1" spc="-15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</a:t>
                      </a:r>
                      <a:r>
                        <a:rPr lang="en-US" sz="3200" b="1" spc="-15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spc="-15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She</a:t>
                      </a:r>
                      <a:r>
                        <a:rPr lang="en-US" sz="3200" b="1" spc="-15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tr-TR" sz="3200" b="1" spc="-15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It</a:t>
                      </a:r>
                    </a:p>
                  </a:txBody>
                  <a:tcPr marL="91452" marR="91452" marT="45714" marB="45714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was</a:t>
                      </a:r>
                      <a:r>
                        <a:rPr lang="en-US" sz="32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not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(w</a:t>
                      </a:r>
                      <a:r>
                        <a:rPr lang="tr-TR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asn’t</a:t>
                      </a:r>
                      <a:r>
                        <a:rPr lang="en-US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3200" spc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at the beach last week.</a:t>
                      </a:r>
                      <a:endParaRPr lang="en-US" sz="3200" b="1" spc="0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4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-22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 / You / They</a:t>
                      </a:r>
                    </a:p>
                  </a:txBody>
                  <a:tcPr marL="91452" marR="91452" marT="45714" marB="45714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were</a:t>
                      </a:r>
                      <a:r>
                        <a:rPr lang="en-US" sz="32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not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(were</a:t>
                      </a:r>
                      <a:r>
                        <a:rPr lang="tr-TR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n’t</a:t>
                      </a:r>
                      <a:r>
                        <a:rPr lang="en-US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3200" spc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111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-13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91452" marR="91452" marT="45714" marB="45714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-13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tr-TR" sz="3200" b="1" spc="-13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endParaRPr lang="en-US" sz="3200" b="1" spc="-13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3200" b="1" spc="-12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3200" b="1" spc="-12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h</a:t>
                      </a:r>
                      <a:r>
                        <a:rPr lang="tr-TR" sz="3200" b="1" spc="-12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3200" b="1" spc="-12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s</a:t>
                      </a:r>
                      <a:r>
                        <a:rPr lang="tr-TR" sz="3200" b="1" spc="-12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</a:t>
                      </a:r>
                      <a:r>
                        <a:rPr lang="en-US" sz="3200" b="1" spc="-12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i</a:t>
                      </a:r>
                      <a:r>
                        <a:rPr lang="tr-TR" sz="3200" b="1" spc="-12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hungry?</a:t>
                      </a: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113">
                <a:tc vMerge="1">
                  <a:txBody>
                    <a:bodyPr/>
                    <a:lstStyle/>
                    <a:p>
                      <a:endParaRPr lang="tr-TR" sz="3600" b="1" dirty="0" smtClean="0">
                        <a:solidFill>
                          <a:srgbClr val="007E39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spc="-13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Were</a:t>
                      </a:r>
                      <a:endParaRPr lang="tr-TR" sz="3200" b="1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-22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 / you / they</a:t>
                      </a: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spc="-310" baseline="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52" marR="91452" marT="45715" marB="45715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131" name="TextBox 2"/>
          <p:cNvSpPr txBox="1">
            <a:spLocks noChangeArrowheads="1"/>
          </p:cNvSpPr>
          <p:nvPr/>
        </p:nvSpPr>
        <p:spPr bwMode="auto">
          <a:xfrm>
            <a:off x="6660232" y="5150693"/>
            <a:ext cx="237579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400" b="1" dirty="0">
                <a:solidFill>
                  <a:srgbClr val="E3DE00"/>
                </a:solidFill>
              </a:rPr>
              <a:t>Yes, he was</a:t>
            </a:r>
          </a:p>
          <a:p>
            <a:pPr eaLnBrk="1" hangingPunct="1">
              <a:buFontTx/>
              <a:buChar char="-"/>
            </a:pPr>
            <a:r>
              <a:rPr lang="en-US" sz="2400" b="1" dirty="0">
                <a:solidFill>
                  <a:srgbClr val="E3DE00"/>
                </a:solidFill>
              </a:rPr>
              <a:t>No, he wasn’t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704" y="5909518"/>
            <a:ext cx="2591816" cy="831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Tx/>
              <a:buChar char="-"/>
              <a:defRPr/>
            </a:pPr>
            <a:r>
              <a:rPr lang="en-US" sz="2400" b="1" dirty="0">
                <a:solidFill>
                  <a:srgbClr val="FF0000"/>
                </a:solidFill>
              </a:rPr>
              <a:t>Yes, they were</a:t>
            </a:r>
          </a:p>
          <a:p>
            <a:pPr marL="177800" indent="-177800">
              <a:buFontTx/>
              <a:buChar char="-"/>
              <a:defRPr/>
            </a:pPr>
            <a:r>
              <a:rPr lang="en-US" sz="2400" b="1" spc="-100" dirty="0">
                <a:solidFill>
                  <a:srgbClr val="FF0000"/>
                </a:solidFill>
              </a:rPr>
              <a:t>No, they weren’t</a:t>
            </a:r>
          </a:p>
        </p:txBody>
      </p:sp>
      <p:sp>
        <p:nvSpPr>
          <p:cNvPr id="5156" name="Rectangle 9"/>
          <p:cNvSpPr>
            <a:spLocks noChangeArrowheads="1"/>
          </p:cNvSpPr>
          <p:nvPr/>
        </p:nvSpPr>
        <p:spPr bwMode="auto">
          <a:xfrm>
            <a:off x="70693" y="200253"/>
            <a:ext cx="29891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FORMATION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19"/>
          <p:cNvSpPr>
            <a:spLocks noChangeArrowheads="1" noChangeShapeType="1" noTextEdit="1"/>
          </p:cNvSpPr>
          <p:nvPr/>
        </p:nvSpPr>
        <p:spPr bwMode="auto">
          <a:xfrm>
            <a:off x="2339975" y="144463"/>
            <a:ext cx="4392613" cy="39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FFFF00"/>
                </a:solidFill>
                <a:latin typeface="Arial"/>
                <a:cs typeface="Arial"/>
              </a:rPr>
              <a:t>b) ORDINARY VERBS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30948"/>
              </p:ext>
            </p:extLst>
          </p:nvPr>
        </p:nvGraphicFramePr>
        <p:xfrm>
          <a:off x="395288" y="1700213"/>
          <a:ext cx="8532812" cy="165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480"/>
                <a:gridCol w="5142488"/>
                <a:gridCol w="2051844"/>
              </a:tblGrid>
              <a:tr h="86470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 +</a:t>
                      </a:r>
                      <a:endParaRPr lang="en-US" sz="4000" b="1" spc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47" marB="45747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Regular </a:t>
                      </a:r>
                      <a:r>
                        <a:rPr lang="en-US" sz="40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VERB </a:t>
                      </a:r>
                      <a:r>
                        <a:rPr lang="en-US" sz="4000" b="1" u="non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(-</a:t>
                      </a:r>
                      <a:r>
                        <a:rPr lang="en-US" sz="4000" b="1" u="none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ed</a:t>
                      </a:r>
                      <a:r>
                        <a:rPr lang="en-US" sz="40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4000" b="1" spc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47" marB="45747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spc="-22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….</a:t>
                      </a:r>
                      <a:endParaRPr lang="en-US" sz="4000" b="1" spc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47" marB="45747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646">
                <a:tc vMerge="1">
                  <a:txBody>
                    <a:bodyPr/>
                    <a:lstStyle/>
                    <a:p>
                      <a:pPr algn="ctr"/>
                      <a:endParaRPr lang="tr-TR" sz="4400" b="1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Irregular </a:t>
                      </a:r>
                      <a:r>
                        <a:rPr lang="en-US" sz="40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VERB (</a:t>
                      </a:r>
                      <a:r>
                        <a:rPr lang="en-US" sz="4000" b="1" u="non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en-US" sz="40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4000" b="1" spc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47" marB="45747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950" y="5180013"/>
            <a:ext cx="58322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3600" b="1">
                <a:solidFill>
                  <a:schemeClr val="bg1"/>
                </a:solidFill>
                <a:latin typeface="+mj-lt"/>
              </a:rPr>
              <a:t>He</a:t>
            </a:r>
            <a:r>
              <a:rPr lang="en-US" sz="36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u="sng">
                <a:solidFill>
                  <a:srgbClr val="FFFF00"/>
                </a:solidFill>
                <a:latin typeface="+mj-lt"/>
              </a:rPr>
              <a:t>went</a:t>
            </a:r>
            <a:r>
              <a:rPr lang="en-US" sz="3600" b="1">
                <a:solidFill>
                  <a:srgbClr val="FFFF00"/>
                </a:solidFill>
                <a:latin typeface="+mj-lt"/>
              </a:rPr>
              <a:t> </a:t>
            </a:r>
            <a:r>
              <a:rPr lang="tr-TR" sz="3600" b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3600" b="1">
                <a:solidFill>
                  <a:schemeClr val="bg1"/>
                </a:solidFill>
                <a:latin typeface="+mj-lt"/>
              </a:rPr>
              <a:t>o</a:t>
            </a:r>
            <a:r>
              <a:rPr lang="tr-TR" sz="3600" b="1">
                <a:solidFill>
                  <a:schemeClr val="bg1"/>
                </a:solidFill>
                <a:latin typeface="+mj-lt"/>
              </a:rPr>
              <a:t> school</a:t>
            </a:r>
            <a:r>
              <a:rPr lang="en-US" sz="3600" b="1">
                <a:solidFill>
                  <a:schemeClr val="bg1"/>
                </a:solidFill>
                <a:latin typeface="+mj-lt"/>
              </a:rPr>
              <a:t> </a:t>
            </a:r>
            <a:r>
              <a:rPr lang="tr-TR" sz="3600" b="1" u="sng">
                <a:solidFill>
                  <a:schemeClr val="bg1"/>
                </a:solidFill>
                <a:latin typeface="+mj-lt"/>
              </a:rPr>
              <a:t>yesterday</a:t>
            </a:r>
            <a:r>
              <a:rPr lang="tr-TR" sz="3600" b="1">
                <a:solidFill>
                  <a:schemeClr val="bg1"/>
                </a:solidFill>
                <a:latin typeface="+mj-lt"/>
              </a:rPr>
              <a:t>.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25" y="4310063"/>
            <a:ext cx="7633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They  </a:t>
            </a:r>
            <a:r>
              <a:rPr lang="en-US" sz="36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work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Calibri" pitchFamily="34" charset="0"/>
              </a:rPr>
              <a:t>ed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  in the garden </a:t>
            </a:r>
            <a:r>
              <a:rPr lang="en-US" sz="3600" b="1" u="sng" dirty="0">
                <a:solidFill>
                  <a:schemeClr val="bg1"/>
                </a:solidFill>
                <a:latin typeface="+mj-lt"/>
                <a:cs typeface="Calibri" pitchFamily="34" charset="0"/>
              </a:rPr>
              <a:t>yesterday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25" y="3540125"/>
            <a:ext cx="1220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Ex: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950" y="5972175"/>
            <a:ext cx="7344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00" dirty="0">
                <a:solidFill>
                  <a:schemeClr val="bg1"/>
                </a:solidFill>
                <a:latin typeface="+mj-lt"/>
                <a:cs typeface="Calibri" pitchFamily="34" charset="0"/>
              </a:rPr>
              <a:t>I  </a:t>
            </a:r>
            <a:r>
              <a:rPr lang="en-US" sz="3600" b="1" u="sng" spc="-100" dirty="0">
                <a:solidFill>
                  <a:srgbClr val="FFFF00"/>
                </a:solidFill>
                <a:latin typeface="+mj-lt"/>
                <a:cs typeface="Calibri" pitchFamily="34" charset="0"/>
              </a:rPr>
              <a:t>bought</a:t>
            </a:r>
            <a:r>
              <a:rPr lang="en-US" sz="3600" b="1" spc="-100" dirty="0">
                <a:solidFill>
                  <a:schemeClr val="bg1"/>
                </a:solidFill>
                <a:latin typeface="+mj-lt"/>
                <a:cs typeface="Calibri" pitchFamily="34" charset="0"/>
              </a:rPr>
              <a:t>  a new pair of shoes </a:t>
            </a:r>
            <a:r>
              <a:rPr lang="en-US" sz="3600" b="1" u="sng" spc="-100" dirty="0">
                <a:solidFill>
                  <a:schemeClr val="bg1"/>
                </a:solidFill>
                <a:latin typeface="+mj-lt"/>
                <a:cs typeface="Calibri" pitchFamily="34" charset="0"/>
              </a:rPr>
              <a:t>last night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.</a:t>
            </a:r>
            <a:endParaRPr lang="en-US" sz="3600" b="1" spc="-22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20688"/>
            <a:ext cx="35062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j-lt"/>
              </a:rPr>
              <a:t>* </a:t>
            </a:r>
            <a:r>
              <a:rPr lang="en-US" sz="4000" b="1" u="sng" dirty="0">
                <a:solidFill>
                  <a:srgbClr val="FFFFFF"/>
                </a:solidFill>
                <a:latin typeface="+mj-lt"/>
              </a:rPr>
              <a:t>Affirmative</a:t>
            </a:r>
            <a:r>
              <a:rPr lang="en-US" sz="4000" b="1" dirty="0">
                <a:solidFill>
                  <a:srgbClr val="FFFFFF"/>
                </a:solidFill>
                <a:latin typeface="+mj-lt"/>
              </a:rPr>
              <a:t>: </a:t>
            </a:r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53140" y="1412776"/>
            <a:ext cx="6156325" cy="2369880"/>
          </a:xfrm>
          <a:prstGeom prst="rect">
            <a:avLst/>
          </a:prstGeom>
          <a:noFill/>
          <a:ln w="476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 – work</a:t>
            </a:r>
            <a:r>
              <a:rPr lang="en-US" sz="36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– work</a:t>
            </a:r>
            <a:r>
              <a:rPr lang="en-US" sz="36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      –  went      – gone</a:t>
            </a:r>
            <a:endParaRPr lang="en-US" sz="3600" b="1" u="sng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Buy    – bought   – bought</a:t>
            </a:r>
          </a:p>
        </p:txBody>
      </p:sp>
    </p:spTree>
    <p:extLst>
      <p:ext uri="{BB962C8B-B14F-4D97-AF65-F5344CB8AC3E}">
        <p14:creationId xmlns:p14="http://schemas.microsoft.com/office/powerpoint/2010/main" val="42591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79533" cy="559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3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411451"/>
              </p:ext>
            </p:extLst>
          </p:nvPr>
        </p:nvGraphicFramePr>
        <p:xfrm>
          <a:off x="107950" y="1747838"/>
          <a:ext cx="9001126" cy="171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682"/>
                <a:gridCol w="1224616"/>
                <a:gridCol w="1439680"/>
                <a:gridCol w="3456384"/>
                <a:gridCol w="1728764"/>
              </a:tblGrid>
              <a:tr h="889306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 + </a:t>
                      </a:r>
                      <a:endParaRPr lang="tr-TR" sz="3200" b="1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698" marB="45698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Did </a:t>
                      </a:r>
                      <a:endParaRPr lang="en-US" sz="3200" b="1" spc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698" marB="45698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+ NOT</a:t>
                      </a:r>
                      <a:endParaRPr lang="en-US" sz="3200" b="1" spc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698" marB="45698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+ Verb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(in simple form)</a:t>
                      </a:r>
                    </a:p>
                  </a:txBody>
                  <a:tcPr marL="91453" marR="91453" marT="45698" marB="45698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-22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O / C</a:t>
                      </a:r>
                      <a:endParaRPr lang="en-US" sz="3200" b="1" spc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698" marB="45698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8369">
                <a:tc vMerge="1">
                  <a:txBody>
                    <a:bodyPr/>
                    <a:lstStyle/>
                    <a:p>
                      <a:pPr algn="ctr"/>
                      <a:endParaRPr lang="tr-TR" sz="4400" b="1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didn’t</a:t>
                      </a:r>
                    </a:p>
                  </a:txBody>
                  <a:tcPr marL="91453" marR="91453" marT="45698" marB="45698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spc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950" y="5084763"/>
            <a:ext cx="74163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didn’t go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school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25" y="4237038"/>
            <a:ext cx="8328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3600" b="1" u="sng" spc="-19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didn’t work</a:t>
            </a:r>
            <a:r>
              <a:rPr lang="en-US" sz="3600" b="1" spc="-19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spc="-1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garden </a:t>
            </a:r>
            <a:r>
              <a:rPr lang="en-US" sz="3600" b="1" u="sng" spc="-1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en-US" sz="3600" b="1" spc="-1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25" y="3574757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Ex: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951" y="5972175"/>
            <a:ext cx="8280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2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 </a:t>
            </a:r>
            <a:r>
              <a:rPr lang="en-US" sz="3600" b="1" u="sng" spc="-23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didn’t buy</a:t>
            </a:r>
            <a:r>
              <a:rPr lang="en-US" sz="3600" b="1" spc="-23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spc="-2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new pair of shoes </a:t>
            </a:r>
            <a:r>
              <a:rPr lang="en-US" sz="3600" b="1" u="sng" spc="-2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 night</a:t>
            </a:r>
            <a:r>
              <a:rPr lang="en-US" sz="3600" b="1" spc="-2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65175"/>
            <a:ext cx="2698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6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2384603" y="1240959"/>
            <a:ext cx="431801" cy="2502831"/>
          </a:xfrm>
          <a:prstGeom prst="leftBrace">
            <a:avLst>
              <a:gd name="adj1" fmla="val 24136"/>
              <a:gd name="adj2" fmla="val 4891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2339975" y="144463"/>
            <a:ext cx="4392613" cy="39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FFFF00"/>
                </a:solidFill>
                <a:latin typeface="Arial"/>
                <a:cs typeface="Arial"/>
              </a:rPr>
              <a:t>b) ORDINARY VERBS</a:t>
            </a:r>
          </a:p>
        </p:txBody>
      </p:sp>
    </p:spTree>
    <p:extLst>
      <p:ext uri="{BB962C8B-B14F-4D97-AF65-F5344CB8AC3E}">
        <p14:creationId xmlns:p14="http://schemas.microsoft.com/office/powerpoint/2010/main" val="28330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8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" y="3667894"/>
            <a:ext cx="8713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tr-TR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school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25" y="4512444"/>
            <a:ext cx="91090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en-US" sz="36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3600" b="1" u="sng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en-US" sz="36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garden </a:t>
            </a:r>
            <a:r>
              <a:rPr lang="en-US" sz="3600" b="1" u="sng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25" y="2924944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Ex: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25" y="5445894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en-US" sz="36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</a:t>
            </a:r>
            <a:r>
              <a:rPr lang="en-US" sz="3600" b="1" u="sng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buy</a:t>
            </a:r>
            <a:r>
              <a:rPr lang="en-US" sz="36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pair of shoes </a:t>
            </a:r>
            <a:r>
              <a:rPr lang="en-US" sz="3600" b="1" u="sng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 night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65175"/>
            <a:ext cx="3570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6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Interrogative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45106"/>
              </p:ext>
            </p:extLst>
          </p:nvPr>
        </p:nvGraphicFramePr>
        <p:xfrm>
          <a:off x="107950" y="1628800"/>
          <a:ext cx="8928101" cy="125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698"/>
                <a:gridCol w="1368152"/>
                <a:gridCol w="864096"/>
                <a:gridCol w="3384376"/>
                <a:gridCol w="2015779"/>
              </a:tblGrid>
              <a:tr h="1250950"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3200" b="1" spc="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Wh</a:t>
                      </a:r>
                      <a:r>
                        <a:rPr lang="en-US" sz="3200" b="1" spc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32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sz="3200" b="1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86" marB="45686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Did +</a:t>
                      </a:r>
                      <a:endParaRPr lang="tr-TR" sz="3200" b="1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86" marB="45686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 </a:t>
                      </a:r>
                      <a:r>
                        <a:rPr lang="en-US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1443" marR="91443" marT="45686" marB="45686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Verb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(in simple form)</a:t>
                      </a:r>
                    </a:p>
                  </a:txBody>
                  <a:tcPr marL="91443" marR="91443" marT="45686" marB="45686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-22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O / C ...?</a:t>
                      </a:r>
                      <a:endParaRPr lang="en-US" sz="3200" b="1" spc="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86" marB="45686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2339975" y="144463"/>
            <a:ext cx="4392613" cy="39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FFFF00"/>
                </a:solidFill>
                <a:latin typeface="Arial"/>
                <a:cs typeface="Arial"/>
              </a:rPr>
              <a:t>b) ORDINARY VERBS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25" y="6136176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spc="-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did</a:t>
            </a:r>
            <a:r>
              <a:rPr lang="en-US" sz="3600" b="1" spc="-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</a:t>
            </a:r>
            <a:r>
              <a:rPr lang="en-US" sz="3600" b="1" u="sng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buy</a:t>
            </a:r>
            <a:r>
              <a:rPr lang="en-US" sz="36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 </a:t>
            </a:r>
            <a:r>
              <a:rPr lang="en-US" sz="3600" b="1" u="sng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night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6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014413" y="1628775"/>
            <a:ext cx="7374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tr-TR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school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4925" y="1628775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Ex: 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4138" y="5013325"/>
            <a:ext cx="9059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8925" indent="-288925">
              <a:buFontTx/>
              <a:buChar char="-"/>
            </a:pPr>
            <a:r>
              <a:rPr lang="en-US" sz="3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No,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 didn’t.</a:t>
            </a:r>
          </a:p>
          <a:p>
            <a:pPr marL="288925" indent="-288925">
              <a:buFontTx/>
              <a:buChar char="-"/>
            </a:pPr>
            <a:r>
              <a:rPr lang="en-US" sz="3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 </a:t>
            </a:r>
            <a:r>
              <a:rPr lang="en-US" sz="3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didn’t go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school yesterday.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765175"/>
            <a:ext cx="3570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600" b="1" u="sng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Interrogative</a:t>
            </a:r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925" y="2390775"/>
            <a:ext cx="2133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Answer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14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150" y="3213100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0838" indent="-350838">
              <a:buFontTx/>
              <a:buChar char="-"/>
            </a:pPr>
            <a:r>
              <a:rPr lang="en-US" sz="36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Yes,</a:t>
            </a:r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 did.</a:t>
            </a:r>
          </a:p>
          <a:p>
            <a:pPr marL="350838" indent="-350838">
              <a:buFontTx/>
              <a:buChar char="-"/>
            </a:pP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Yes,</a:t>
            </a:r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 </a:t>
            </a:r>
            <a:r>
              <a:rPr lang="en-US" sz="36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went</a:t>
            </a:r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school yesterday.</a:t>
            </a:r>
          </a:p>
        </p:txBody>
      </p:sp>
      <p:sp>
        <p:nvSpPr>
          <p:cNvPr id="12" name="WordArt 19"/>
          <p:cNvSpPr>
            <a:spLocks noChangeArrowheads="1" noChangeShapeType="1" noTextEdit="1"/>
          </p:cNvSpPr>
          <p:nvPr/>
        </p:nvSpPr>
        <p:spPr bwMode="auto">
          <a:xfrm>
            <a:off x="2339975" y="144463"/>
            <a:ext cx="4392613" cy="39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FFFF00"/>
                </a:solidFill>
                <a:latin typeface="Arial"/>
                <a:cs typeface="Arial"/>
              </a:rPr>
              <a:t>b) ORDINARY VERBS</a:t>
            </a:r>
          </a:p>
        </p:txBody>
      </p:sp>
    </p:spTree>
    <p:extLst>
      <p:ext uri="{BB962C8B-B14F-4D97-AF65-F5344CB8AC3E}">
        <p14:creationId xmlns:p14="http://schemas.microsoft.com/office/powerpoint/2010/main" val="29390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24809"/>
              </p:ext>
            </p:extLst>
          </p:nvPr>
        </p:nvGraphicFramePr>
        <p:xfrm>
          <a:off x="107950" y="5564188"/>
          <a:ext cx="8928101" cy="124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698"/>
                <a:gridCol w="1296144"/>
                <a:gridCol w="936104"/>
                <a:gridCol w="3456384"/>
                <a:gridCol w="1943771"/>
              </a:tblGrid>
              <a:tr h="1249362"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3200" b="1" spc="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Wh</a:t>
                      </a:r>
                      <a:r>
                        <a:rPr lang="en-US" sz="3200" b="1" spc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sz="32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10" marB="45610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Did </a:t>
                      </a:r>
                      <a:r>
                        <a:rPr lang="en-US" sz="3200" b="1" spc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32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10" marB="4561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 +</a:t>
                      </a:r>
                      <a:endParaRPr lang="en-US" sz="3200" b="1" spc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10" marB="4561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Verb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(in simple form)</a:t>
                      </a:r>
                    </a:p>
                  </a:txBody>
                  <a:tcPr marL="91443" marR="91443" marT="45610" marB="4561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-22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O / C ...?</a:t>
                      </a:r>
                      <a:endParaRPr lang="en-US" sz="3200" b="1" spc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10" marB="4561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56" name="Rectangle 7"/>
          <p:cNvSpPr>
            <a:spLocks noChangeArrowheads="1"/>
          </p:cNvSpPr>
          <p:nvPr/>
        </p:nvSpPr>
        <p:spPr bwMode="auto">
          <a:xfrm>
            <a:off x="0" y="-26988"/>
            <a:ext cx="25097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SUMMARY</a:t>
            </a:r>
            <a:r>
              <a:rPr 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84837"/>
              </p:ext>
            </p:extLst>
          </p:nvPr>
        </p:nvGraphicFramePr>
        <p:xfrm>
          <a:off x="107950" y="3284538"/>
          <a:ext cx="8928100" cy="1719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666"/>
                <a:gridCol w="1368362"/>
                <a:gridCol w="1151918"/>
                <a:gridCol w="3744416"/>
                <a:gridCol w="1655738"/>
              </a:tblGrid>
              <a:tr h="890128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 +</a:t>
                      </a:r>
                      <a:endParaRPr lang="tr-TR" sz="3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41" marB="45741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DID +</a:t>
                      </a:r>
                      <a:endParaRPr lang="en-US" sz="3600" b="1" spc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41" marB="45741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endParaRPr lang="en-US" sz="3600" b="1" spc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41" marB="45741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Verb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(in simple form)</a:t>
                      </a:r>
                    </a:p>
                  </a:txBody>
                  <a:tcPr marL="91443" marR="91443" marT="45741" marB="45741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spc="-22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O / C</a:t>
                      </a:r>
                      <a:endParaRPr lang="en-US" sz="3600" b="1" spc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41" marB="45741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9134">
                <a:tc vMerge="1">
                  <a:txBody>
                    <a:bodyPr/>
                    <a:lstStyle/>
                    <a:p>
                      <a:pPr algn="ctr"/>
                      <a:endParaRPr lang="tr-TR" sz="4400" b="1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didn’t</a:t>
                      </a:r>
                    </a:p>
                  </a:txBody>
                  <a:tcPr marL="91443" marR="91443" marT="45741" marB="45741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spc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2087851" y="2960823"/>
            <a:ext cx="431800" cy="2232247"/>
          </a:xfrm>
          <a:prstGeom prst="leftBrace">
            <a:avLst>
              <a:gd name="adj1" fmla="val 49421"/>
              <a:gd name="adj2" fmla="val 4891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23476"/>
              </p:ext>
            </p:extLst>
          </p:nvPr>
        </p:nvGraphicFramePr>
        <p:xfrm>
          <a:off x="71438" y="1125538"/>
          <a:ext cx="8964612" cy="165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78"/>
                <a:gridCol w="5813788"/>
                <a:gridCol w="1727746"/>
              </a:tblGrid>
              <a:tr h="86387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   +</a:t>
                      </a:r>
                      <a:endParaRPr lang="en-US" sz="3600" b="1" spc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03" marB="45703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Regular </a:t>
                      </a:r>
                      <a:r>
                        <a:rPr lang="en-US" sz="3600" b="1" spc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VERB </a:t>
                      </a:r>
                      <a:r>
                        <a:rPr lang="en-US" sz="3600" b="1" u="non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(-</a:t>
                      </a:r>
                      <a:r>
                        <a:rPr lang="en-US" sz="3600" b="1" u="none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ed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3600" b="1" spc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03" marB="45703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spc="-22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O / C</a:t>
                      </a:r>
                      <a:endParaRPr lang="en-US" sz="3600" b="1" spc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03" marB="45703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1886">
                <a:tc vMerge="1">
                  <a:txBody>
                    <a:bodyPr/>
                    <a:lstStyle/>
                    <a:p>
                      <a:pPr algn="ctr"/>
                      <a:endParaRPr lang="tr-TR" sz="4400" b="1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Irregular </a:t>
                      </a:r>
                      <a:r>
                        <a:rPr lang="en-US" sz="3600" b="1" spc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VERB (</a:t>
                      </a:r>
                      <a:r>
                        <a:rPr lang="en-US" sz="3600" b="1" u="non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3600" b="1" spc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03" marB="45703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86" name="Rectangle 13"/>
          <p:cNvSpPr>
            <a:spLocks noChangeArrowheads="1"/>
          </p:cNvSpPr>
          <p:nvPr/>
        </p:nvSpPr>
        <p:spPr bwMode="auto">
          <a:xfrm>
            <a:off x="227013" y="530225"/>
            <a:ext cx="2183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Affirmative:</a:t>
            </a:r>
            <a:endParaRPr lang="en-US" sz="2800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7" name="Rectangle 14"/>
          <p:cNvSpPr>
            <a:spLocks noChangeArrowheads="1"/>
          </p:cNvSpPr>
          <p:nvPr/>
        </p:nvSpPr>
        <p:spPr bwMode="auto">
          <a:xfrm>
            <a:off x="227013" y="2762250"/>
            <a:ext cx="1805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Negative:</a:t>
            </a:r>
            <a:endParaRPr lang="en-US" sz="2800" u="sng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8" name="Rectangle 15"/>
          <p:cNvSpPr>
            <a:spLocks noChangeArrowheads="1"/>
          </p:cNvSpPr>
          <p:nvPr/>
        </p:nvSpPr>
        <p:spPr bwMode="auto">
          <a:xfrm>
            <a:off x="158750" y="5013325"/>
            <a:ext cx="2483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Interrogative:</a:t>
            </a:r>
            <a:endParaRPr lang="en-US" sz="2800" u="sng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WordArt 19"/>
          <p:cNvSpPr>
            <a:spLocks noChangeArrowheads="1" noChangeShapeType="1" noTextEdit="1"/>
          </p:cNvSpPr>
          <p:nvPr/>
        </p:nvSpPr>
        <p:spPr bwMode="auto">
          <a:xfrm>
            <a:off x="2699792" y="144463"/>
            <a:ext cx="3888432" cy="385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smtClean="0">
                <a:solidFill>
                  <a:srgbClr val="FFFF00"/>
                </a:solidFill>
                <a:latin typeface="Arial"/>
                <a:cs typeface="Arial"/>
              </a:rPr>
              <a:t>ORDINARY </a:t>
            </a:r>
            <a:r>
              <a:rPr lang="en-US" sz="1600" b="1" kern="10" dirty="0">
                <a:solidFill>
                  <a:srgbClr val="FFFF00"/>
                </a:solidFill>
                <a:latin typeface="Arial"/>
                <a:cs typeface="Arial"/>
              </a:rPr>
              <a:t>VERBS</a:t>
            </a:r>
          </a:p>
        </p:txBody>
      </p:sp>
    </p:spTree>
    <p:extLst>
      <p:ext uri="{BB962C8B-B14F-4D97-AF65-F5344CB8AC3E}">
        <p14:creationId xmlns:p14="http://schemas.microsoft.com/office/powerpoint/2010/main" val="42193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1390</Words>
  <Application>Microsoft Office PowerPoint</Application>
  <PresentationFormat>On-screen Show (4:3)</PresentationFormat>
  <Paragraphs>266</Paragraphs>
  <Slides>24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FOR ADDING –ed: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MTC</cp:lastModifiedBy>
  <cp:revision>171</cp:revision>
  <dcterms:created xsi:type="dcterms:W3CDTF">2016-11-10T08:24:54Z</dcterms:created>
  <dcterms:modified xsi:type="dcterms:W3CDTF">2021-02-22T16:48:20Z</dcterms:modified>
</cp:coreProperties>
</file>