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7418A81-0FC8-4915-97CD-730B3765EF81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8380B-1359-4A66-B98D-2B02CE61BEF4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16838-0243-426E-AA45-87ED68D0D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5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16838-0243-426E-AA45-87ED68D0DC7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6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7554A9D-DC8E-44B8-A7BC-C79C43B3B99B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4AFDFF-9FF0-4A55-B4F8-221BA01CB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gif"/><Relationship Id="rId5" Type="http://schemas.openxmlformats.org/officeDocument/2006/relationships/image" Target="../media/image19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963613" y="141288"/>
            <a:ext cx="7219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94" tIns="39997" rIns="79994" bIns="39997" anchor="ctr" anchorCtr="1"/>
          <a:lstStyle/>
          <a:p>
            <a:pPr algn="ctr"/>
            <a:r>
              <a:rPr lang="en-US" sz="4400" b="1">
                <a:solidFill>
                  <a:schemeClr val="tx2"/>
                </a:solidFill>
              </a:rPr>
              <a:t>Kiểm tra bài cũ</a:t>
            </a: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427038" y="1023938"/>
            <a:ext cx="871696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94" tIns="39997" rIns="79994" bIns="39997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?Viết công thức cấu tạo của các chất có công thức phân tử sau: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806450" y="1370013"/>
            <a:ext cx="7391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b="1">
                <a:latin typeface="Times New Roman" pitchFamily="18" charset="0"/>
              </a:rPr>
              <a:t>CH</a:t>
            </a:r>
            <a:r>
              <a:rPr lang="en-US" sz="2100" b="1" baseline="-25000">
                <a:latin typeface="Times New Roman" pitchFamily="18" charset="0"/>
              </a:rPr>
              <a:t>3</a:t>
            </a:r>
            <a:r>
              <a:rPr lang="en-US" sz="2100" b="1">
                <a:latin typeface="Times New Roman" pitchFamily="18" charset="0"/>
              </a:rPr>
              <a:t>Cl,    CH</a:t>
            </a:r>
            <a:r>
              <a:rPr lang="en-US" sz="2100" b="1" baseline="-25000">
                <a:latin typeface="Times New Roman" pitchFamily="18" charset="0"/>
              </a:rPr>
              <a:t>4</a:t>
            </a:r>
            <a:r>
              <a:rPr lang="en-US" sz="2100" b="1">
                <a:latin typeface="Times New Roman" pitchFamily="18" charset="0"/>
              </a:rPr>
              <a:t>O,    C</a:t>
            </a:r>
            <a:r>
              <a:rPr lang="en-US" sz="2100" b="1" baseline="-25000">
                <a:latin typeface="Times New Roman" pitchFamily="18" charset="0"/>
              </a:rPr>
              <a:t>2</a:t>
            </a:r>
            <a:r>
              <a:rPr lang="en-US" sz="2100" b="1">
                <a:latin typeface="Times New Roman" pitchFamily="18" charset="0"/>
              </a:rPr>
              <a:t>H</a:t>
            </a:r>
            <a:r>
              <a:rPr lang="en-US" sz="2100" b="1" baseline="-25000">
                <a:latin typeface="Times New Roman" pitchFamily="18" charset="0"/>
              </a:rPr>
              <a:t>6</a:t>
            </a: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427038" y="1752600"/>
            <a:ext cx="8716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dirty="0">
                <a:latin typeface="Times New Roman" pitchFamily="18" charset="0"/>
              </a:rPr>
              <a:t>Cho biết các chất trên đâu là hiđrocacbon? </a:t>
            </a:r>
            <a:r>
              <a:rPr lang="en-US" sz="2100" dirty="0" err="1" smtClean="0">
                <a:latin typeface="VNI-Times" pitchFamily="2" charset="0"/>
              </a:rPr>
              <a:t>Đ</a:t>
            </a:r>
            <a:r>
              <a:rPr lang="en-US" sz="2100" dirty="0" err="1" smtClean="0">
                <a:latin typeface="Times New Roman" pitchFamily="18" charset="0"/>
              </a:rPr>
              <a:t>âu</a:t>
            </a:r>
            <a:r>
              <a:rPr lang="en-US" sz="2100" dirty="0" smtClean="0">
                <a:latin typeface="Times New Roman" pitchFamily="18" charset="0"/>
              </a:rPr>
              <a:t> </a:t>
            </a:r>
            <a:r>
              <a:rPr lang="en-US" sz="2100" dirty="0">
                <a:latin typeface="Times New Roman" pitchFamily="18" charset="0"/>
              </a:rPr>
              <a:t>là dẫn xuất của hiđrocacbon? 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525463" y="511175"/>
            <a:ext cx="1201737" cy="460375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FFFF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5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3255963" y="2209800"/>
            <a:ext cx="2652712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500" b="1">
                <a:latin typeface="Times New Roman" pitchFamily="18" charset="0"/>
              </a:rPr>
              <a:t>Đáp án: </a:t>
            </a:r>
          </a:p>
        </p:txBody>
      </p:sp>
      <p:sp>
        <p:nvSpPr>
          <p:cNvPr id="108552" name="AutoShape 8"/>
          <p:cNvSpPr>
            <a:spLocks/>
          </p:cNvSpPr>
          <p:nvPr/>
        </p:nvSpPr>
        <p:spPr bwMode="auto">
          <a:xfrm rot="-5400000">
            <a:off x="2201862" y="4427538"/>
            <a:ext cx="252413" cy="3284538"/>
          </a:xfrm>
          <a:prstGeom prst="leftBrace">
            <a:avLst>
              <a:gd name="adj1" fmla="val 108438"/>
              <a:gd name="adj2" fmla="val 51282"/>
            </a:avLst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lIns="80010" tIns="40005" rIns="80010" bIns="40005" anchor="ctr"/>
          <a:lstStyle/>
          <a:p>
            <a:pPr algn="ctr" defTabSz="831850"/>
            <a:endParaRPr lang="en-US" sz="2900">
              <a:latin typeface="VNI-Times" pitchFamily="2" charset="0"/>
            </a:endParaRP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0" y="5257800"/>
            <a:ext cx="4170363" cy="137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dirty="0">
                <a:latin typeface="Times New Roman" pitchFamily="18" charset="0"/>
              </a:rPr>
              <a:t>Viết </a:t>
            </a:r>
            <a:r>
              <a:rPr lang="en-US" sz="2100" dirty="0" smtClean="0">
                <a:latin typeface="Times New Roman" pitchFamily="18" charset="0"/>
              </a:rPr>
              <a:t>gọn</a:t>
            </a:r>
            <a:r>
              <a:rPr lang="en-US" sz="2100" dirty="0">
                <a:latin typeface="Times New Roman" pitchFamily="18" charset="0"/>
              </a:rPr>
              <a:t>: CH</a:t>
            </a:r>
            <a:r>
              <a:rPr lang="en-US" sz="2100" baseline="-25000" dirty="0">
                <a:latin typeface="Times New Roman" pitchFamily="18" charset="0"/>
              </a:rPr>
              <a:t>3</a:t>
            </a:r>
            <a:r>
              <a:rPr lang="en-US" sz="2100" dirty="0">
                <a:latin typeface="Times New Roman" pitchFamily="18" charset="0"/>
              </a:rPr>
              <a:t>Cl    Viết gọn: CH</a:t>
            </a:r>
            <a:r>
              <a:rPr lang="en-US" sz="2100" baseline="-25000" dirty="0">
                <a:latin typeface="Times New Roman" pitchFamily="18" charset="0"/>
              </a:rPr>
              <a:t>3</a:t>
            </a:r>
            <a:r>
              <a:rPr lang="en-US" sz="2100" dirty="0">
                <a:latin typeface="Times New Roman" pitchFamily="18" charset="0"/>
              </a:rPr>
              <a:t>OH</a:t>
            </a:r>
          </a:p>
          <a:p>
            <a:pPr algn="ctr">
              <a:spcBef>
                <a:spcPct val="50000"/>
              </a:spcBef>
            </a:pPr>
            <a:endParaRPr lang="en-US" sz="210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itchFamily="18" charset="0"/>
              </a:rPr>
              <a:t>Dẫn xuất của Hiđrocacbon</a:t>
            </a:r>
          </a:p>
        </p:txBody>
      </p:sp>
      <p:sp>
        <p:nvSpPr>
          <p:cNvPr id="108554" name="Text Box 10"/>
          <p:cNvSpPr txBox="1">
            <a:spLocks noChangeArrowheads="1"/>
          </p:cNvSpPr>
          <p:nvPr/>
        </p:nvSpPr>
        <p:spPr bwMode="auto">
          <a:xfrm>
            <a:off x="4953000" y="5181600"/>
            <a:ext cx="40386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79994" tIns="39997" rIns="79994" bIns="39997">
            <a:spAutoFit/>
          </a:bodyPr>
          <a:lstStyle>
            <a:lvl1pPr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01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Viết gọn:CH</a:t>
            </a:r>
            <a:r>
              <a:rPr lang="en-US" sz="2500" baseline="-25000">
                <a:latin typeface="Times New Roman" pitchFamily="18" charset="0"/>
              </a:rPr>
              <a:t>3</a:t>
            </a:r>
            <a:r>
              <a:rPr lang="en-US" sz="2500">
                <a:latin typeface="Times New Roman" pitchFamily="18" charset="0"/>
              </a:rPr>
              <a:t>-CH</a:t>
            </a:r>
            <a:r>
              <a:rPr lang="en-US" sz="2500" baseline="-25000">
                <a:latin typeface="Times New Roman" pitchFamily="18" charset="0"/>
              </a:rPr>
              <a:t>3</a:t>
            </a:r>
            <a:endParaRPr lang="en-US" sz="250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aseline="-25000">
                <a:latin typeface="Times New Roman" pitchFamily="18" charset="0"/>
              </a:rPr>
              <a:t>         </a:t>
            </a:r>
          </a:p>
          <a:p>
            <a:pPr algn="ctr">
              <a:spcBef>
                <a:spcPct val="50000"/>
              </a:spcBef>
            </a:pPr>
            <a:r>
              <a:rPr lang="en-US" sz="3200" baseline="-25000">
                <a:latin typeface="Times New Roman" pitchFamily="18" charset="0"/>
              </a:rPr>
              <a:t>Hiđrocacbon</a:t>
            </a:r>
          </a:p>
        </p:txBody>
      </p:sp>
      <p:sp>
        <p:nvSpPr>
          <p:cNvPr id="108555" name="AutoShape 11"/>
          <p:cNvSpPr>
            <a:spLocks/>
          </p:cNvSpPr>
          <p:nvPr/>
        </p:nvSpPr>
        <p:spPr bwMode="auto">
          <a:xfrm rot="-5400000">
            <a:off x="6922293" y="4888707"/>
            <a:ext cx="176213" cy="1676400"/>
          </a:xfrm>
          <a:prstGeom prst="leftBrace">
            <a:avLst>
              <a:gd name="adj1" fmla="val 79279"/>
              <a:gd name="adj2" fmla="val 51282"/>
            </a:avLst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lIns="80010" tIns="40005" rIns="80010" bIns="40005" anchor="ctr"/>
          <a:lstStyle/>
          <a:p>
            <a:pPr algn="ctr" defTabSz="831850"/>
            <a:endParaRPr lang="en-US" sz="2900">
              <a:latin typeface="VNI-Times" pitchFamily="2" charset="0"/>
            </a:endParaRPr>
          </a:p>
        </p:txBody>
      </p:sp>
      <p:sp>
        <p:nvSpPr>
          <p:cNvPr id="108556" name="Line 12"/>
          <p:cNvSpPr>
            <a:spLocks noChangeShapeType="1"/>
          </p:cNvSpPr>
          <p:nvPr/>
        </p:nvSpPr>
        <p:spPr bwMode="auto">
          <a:xfrm>
            <a:off x="4438650" y="3295650"/>
            <a:ext cx="31750" cy="24907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8557" name="Object 13"/>
          <p:cNvGraphicFramePr>
            <a:graphicFrameLocks noChangeAspect="1"/>
          </p:cNvGraphicFramePr>
          <p:nvPr/>
        </p:nvGraphicFramePr>
        <p:xfrm>
          <a:off x="895350" y="3960813"/>
          <a:ext cx="1198563" cy="146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CS ChemDraw Drawing" r:id="rId3" imgW="660315" imgH="810940" progId="">
                  <p:embed/>
                </p:oleObj>
              </mc:Choice>
              <mc:Fallback>
                <p:oleObj name="CS ChemDraw Drawing" r:id="rId3" imgW="660315" imgH="810940" progId="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3960813"/>
                        <a:ext cx="1198563" cy="146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8" name="Object 14"/>
          <p:cNvGraphicFramePr>
            <a:graphicFrameLocks noChangeAspect="1"/>
          </p:cNvGraphicFramePr>
          <p:nvPr/>
        </p:nvGraphicFramePr>
        <p:xfrm>
          <a:off x="2501900" y="4027488"/>
          <a:ext cx="1466850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CS ChemDraw Drawing" r:id="rId5" imgW="865713" imgH="820069" progId="">
                  <p:embed/>
                </p:oleObj>
              </mc:Choice>
              <mc:Fallback>
                <p:oleObj name="CS ChemDraw Drawing" r:id="rId5" imgW="865713" imgH="820069" progId="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027488"/>
                        <a:ext cx="1466850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9" name="Object 15"/>
          <p:cNvGraphicFramePr>
            <a:graphicFrameLocks noChangeAspect="1"/>
          </p:cNvGraphicFramePr>
          <p:nvPr/>
        </p:nvGraphicFramePr>
        <p:xfrm>
          <a:off x="5775325" y="3963988"/>
          <a:ext cx="1671638" cy="139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CS ChemDraw Drawing" r:id="rId7" imgW="855063" imgH="813983" progId="">
                  <p:embed/>
                </p:oleObj>
              </mc:Choice>
              <mc:Fallback>
                <p:oleObj name="CS ChemDraw Drawing" r:id="rId7" imgW="855063" imgH="813983" progId="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325" y="3963988"/>
                        <a:ext cx="1671638" cy="139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762000" y="3228975"/>
            <a:ext cx="1270000" cy="46196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9994" tIns="39997" rIns="79994" bIns="39997">
            <a:spAutoFit/>
          </a:bodyPr>
          <a:lstStyle>
            <a:lvl1pPr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CH</a:t>
            </a:r>
            <a:r>
              <a:rPr lang="en-US" sz="2500" baseline="-25000">
                <a:latin typeface="Times New Roman" pitchFamily="18" charset="0"/>
              </a:rPr>
              <a:t>3</a:t>
            </a:r>
            <a:r>
              <a:rPr lang="en-US" sz="2500">
                <a:latin typeface="Times New Roman" pitchFamily="18" charset="0"/>
              </a:rPr>
              <a:t>Cl</a:t>
            </a:r>
          </a:p>
        </p:txBody>
      </p:sp>
      <p:sp>
        <p:nvSpPr>
          <p:cNvPr id="108561" name="Text Box 17"/>
          <p:cNvSpPr txBox="1">
            <a:spLocks noChangeArrowheads="1"/>
          </p:cNvSpPr>
          <p:nvPr/>
        </p:nvSpPr>
        <p:spPr bwMode="auto">
          <a:xfrm>
            <a:off x="2500313" y="3228975"/>
            <a:ext cx="1203325" cy="46196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9994" tIns="39997" rIns="79994" bIns="39997">
            <a:spAutoFit/>
          </a:bodyPr>
          <a:lstStyle>
            <a:lvl1pPr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CH</a:t>
            </a:r>
            <a:r>
              <a:rPr lang="en-US" sz="2500" baseline="-25000">
                <a:latin typeface="Times New Roman" pitchFamily="18" charset="0"/>
              </a:rPr>
              <a:t>4</a:t>
            </a:r>
            <a:r>
              <a:rPr lang="en-US" sz="2500">
                <a:latin typeface="Times New Roman" pitchFamily="18" charset="0"/>
              </a:rPr>
              <a:t>O</a:t>
            </a:r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5908675" y="3228975"/>
            <a:ext cx="1136650" cy="46196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9994" tIns="39997" rIns="79994" bIns="39997">
            <a:spAutoFit/>
          </a:bodyPr>
          <a:lstStyle>
            <a:lvl1pPr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318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31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C</a:t>
            </a:r>
            <a:r>
              <a:rPr lang="en-US" sz="2500" baseline="-25000">
                <a:latin typeface="Times New Roman" pitchFamily="18" charset="0"/>
              </a:rPr>
              <a:t>2</a:t>
            </a:r>
            <a:r>
              <a:rPr lang="en-US" sz="2500">
                <a:latin typeface="Times New Roman" pitchFamily="18" charset="0"/>
              </a:rPr>
              <a:t>H</a:t>
            </a:r>
            <a:r>
              <a:rPr lang="en-US" sz="2500" baseline="-25000">
                <a:latin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60672943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085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0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8" grpId="0"/>
      <p:bldP spid="108549" grpId="0"/>
      <p:bldP spid="108550" grpId="0" animBg="1"/>
      <p:bldP spid="108551" grpId="0"/>
      <p:bldP spid="108552" grpId="0" animBg="1"/>
      <p:bldP spid="108553" grpId="0"/>
      <p:bldP spid="108554" grpId="0"/>
      <p:bldP spid="108555" grpId="0" animBg="1"/>
      <p:bldP spid="108556" grpId="0" animBg="1"/>
      <p:bldP spid="108560" grpId="0" animBg="1"/>
      <p:bldP spid="108561" grpId="0" animBg="1"/>
      <p:bldP spid="10856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Trạng thái tự nhiên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Tính chất vật lí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II- CẤU TẠO PHÂN TỬ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0070C0"/>
                </a:solidFill>
              </a:rPr>
              <a:t>III- TÍNH CHẤT HÓA HỌC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7030A0"/>
                </a:solidFill>
              </a:rPr>
              <a:t>1.  Tác dụng với oxi</a:t>
            </a:r>
          </a:p>
          <a:p>
            <a:pPr marL="0" indent="0">
              <a:buNone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25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13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86375" y="2000250"/>
            <a:ext cx="152400" cy="381000"/>
            <a:chOff x="1584" y="-144"/>
            <a:chExt cx="1200" cy="1824"/>
          </a:xfrm>
        </p:grpSpPr>
        <p:sp>
          <p:nvSpPr>
            <p:cNvPr id="10311" name="Arc 3"/>
            <p:cNvSpPr>
              <a:spLocks/>
            </p:cNvSpPr>
            <p:nvPr/>
          </p:nvSpPr>
          <p:spPr bwMode="auto">
            <a:xfrm rot="5400000">
              <a:off x="1831" y="755"/>
              <a:ext cx="699" cy="1152"/>
            </a:xfrm>
            <a:custGeom>
              <a:avLst/>
              <a:gdLst>
                <a:gd name="T0" fmla="*/ 0 w 23628"/>
                <a:gd name="T1" fmla="*/ 0 h 43200"/>
                <a:gd name="T2" fmla="*/ 0 w 23628"/>
                <a:gd name="T3" fmla="*/ 0 h 43200"/>
                <a:gd name="T4" fmla="*/ 0 w 23628"/>
                <a:gd name="T5" fmla="*/ 0 h 43200"/>
                <a:gd name="T6" fmla="*/ 0 60000 65536"/>
                <a:gd name="T7" fmla="*/ 0 60000 65536"/>
                <a:gd name="T8" fmla="*/ 0 60000 65536"/>
                <a:gd name="T9" fmla="*/ 0 w 23628"/>
                <a:gd name="T10" fmla="*/ 0 h 43200"/>
                <a:gd name="T11" fmla="*/ 23628 w 2362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28" h="43200" fill="none" extrusionOk="0">
                  <a:moveTo>
                    <a:pt x="2027" y="0"/>
                  </a:moveTo>
                  <a:cubicBezTo>
                    <a:pt x="13957" y="0"/>
                    <a:pt x="23628" y="9670"/>
                    <a:pt x="23628" y="21600"/>
                  </a:cubicBezTo>
                  <a:cubicBezTo>
                    <a:pt x="23628" y="33529"/>
                    <a:pt x="13957" y="43200"/>
                    <a:pt x="2028" y="43200"/>
                  </a:cubicBezTo>
                  <a:cubicBezTo>
                    <a:pt x="1350" y="43200"/>
                    <a:pt x="674" y="43168"/>
                    <a:pt x="0" y="43104"/>
                  </a:cubicBezTo>
                </a:path>
                <a:path w="23628" h="43200" stroke="0" extrusionOk="0">
                  <a:moveTo>
                    <a:pt x="2027" y="0"/>
                  </a:moveTo>
                  <a:cubicBezTo>
                    <a:pt x="13957" y="0"/>
                    <a:pt x="23628" y="9670"/>
                    <a:pt x="23628" y="21600"/>
                  </a:cubicBezTo>
                  <a:cubicBezTo>
                    <a:pt x="23628" y="33529"/>
                    <a:pt x="13957" y="43200"/>
                    <a:pt x="2028" y="43200"/>
                  </a:cubicBezTo>
                  <a:cubicBezTo>
                    <a:pt x="1350" y="43200"/>
                    <a:pt x="674" y="43168"/>
                    <a:pt x="0" y="43104"/>
                  </a:cubicBezTo>
                  <a:lnTo>
                    <a:pt x="2028" y="21600"/>
                  </a:lnTo>
                  <a:lnTo>
                    <a:pt x="202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Line 4"/>
            <p:cNvSpPr>
              <a:spLocks noChangeShapeType="1"/>
            </p:cNvSpPr>
            <p:nvPr/>
          </p:nvSpPr>
          <p:spPr bwMode="auto">
            <a:xfrm flipV="1">
              <a:off x="1584" y="-144"/>
              <a:ext cx="624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Line 5"/>
            <p:cNvSpPr>
              <a:spLocks noChangeShapeType="1"/>
            </p:cNvSpPr>
            <p:nvPr/>
          </p:nvSpPr>
          <p:spPr bwMode="auto">
            <a:xfrm flipH="1" flipV="1">
              <a:off x="2208" y="-144"/>
              <a:ext cx="576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 flipH="1">
            <a:off x="4609899" y="4461743"/>
            <a:ext cx="1108075" cy="1679575"/>
            <a:chOff x="2160" y="1680"/>
            <a:chExt cx="1490" cy="2256"/>
          </a:xfrm>
        </p:grpSpPr>
        <p:sp>
          <p:nvSpPr>
            <p:cNvPr id="10309" name="Rectangle 7"/>
            <p:cNvSpPr>
              <a:spLocks noChangeArrowheads="1"/>
            </p:cNvSpPr>
            <p:nvPr/>
          </p:nvSpPr>
          <p:spPr bwMode="auto">
            <a:xfrm>
              <a:off x="2160" y="1680"/>
              <a:ext cx="1488" cy="1440"/>
            </a:xfrm>
            <a:prstGeom prst="rect">
              <a:avLst/>
            </a:prstGeom>
            <a:solidFill>
              <a:srgbClr val="E2E1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  <p:sp>
          <p:nvSpPr>
            <p:cNvPr id="10310" name="Oval 8"/>
            <p:cNvSpPr>
              <a:spLocks noChangeArrowheads="1"/>
            </p:cNvSpPr>
            <p:nvPr/>
          </p:nvSpPr>
          <p:spPr bwMode="auto">
            <a:xfrm>
              <a:off x="2161" y="2400"/>
              <a:ext cx="1489" cy="1536"/>
            </a:xfrm>
            <a:prstGeom prst="ellipse">
              <a:avLst/>
            </a:prstGeom>
            <a:solidFill>
              <a:srgbClr val="E2E1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10800000">
            <a:off x="990600" y="1447800"/>
            <a:ext cx="1084263" cy="3354388"/>
            <a:chOff x="1848" y="1248"/>
            <a:chExt cx="683" cy="2545"/>
          </a:xfrm>
        </p:grpSpPr>
        <p:sp>
          <p:nvSpPr>
            <p:cNvPr id="10306" name="Arc 10"/>
            <p:cNvSpPr>
              <a:spLocks/>
            </p:cNvSpPr>
            <p:nvPr/>
          </p:nvSpPr>
          <p:spPr bwMode="auto">
            <a:xfrm rot="16200000" flipH="1">
              <a:off x="2007" y="3268"/>
              <a:ext cx="366" cy="683"/>
            </a:xfrm>
            <a:custGeom>
              <a:avLst/>
              <a:gdLst>
                <a:gd name="T0" fmla="*/ 0 w 23181"/>
                <a:gd name="T1" fmla="*/ 0 h 43200"/>
                <a:gd name="T2" fmla="*/ 0 w 23181"/>
                <a:gd name="T3" fmla="*/ 0 h 43200"/>
                <a:gd name="T4" fmla="*/ 0 w 23181"/>
                <a:gd name="T5" fmla="*/ 0 h 43200"/>
                <a:gd name="T6" fmla="*/ 0 60000 65536"/>
                <a:gd name="T7" fmla="*/ 0 60000 65536"/>
                <a:gd name="T8" fmla="*/ 0 60000 65536"/>
                <a:gd name="T9" fmla="*/ 0 w 23181"/>
                <a:gd name="T10" fmla="*/ 0 h 43200"/>
                <a:gd name="T11" fmla="*/ 23181 w 23181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181" h="43200" fill="none" extrusionOk="0">
                  <a:moveTo>
                    <a:pt x="1580" y="0"/>
                  </a:moveTo>
                  <a:cubicBezTo>
                    <a:pt x="13510" y="0"/>
                    <a:pt x="23181" y="9670"/>
                    <a:pt x="23181" y="21600"/>
                  </a:cubicBezTo>
                  <a:cubicBezTo>
                    <a:pt x="23181" y="33529"/>
                    <a:pt x="13510" y="43200"/>
                    <a:pt x="1581" y="43200"/>
                  </a:cubicBezTo>
                  <a:cubicBezTo>
                    <a:pt x="1053" y="43200"/>
                    <a:pt x="526" y="43180"/>
                    <a:pt x="-1" y="43142"/>
                  </a:cubicBezTo>
                </a:path>
                <a:path w="23181" h="43200" stroke="0" extrusionOk="0">
                  <a:moveTo>
                    <a:pt x="1580" y="0"/>
                  </a:moveTo>
                  <a:cubicBezTo>
                    <a:pt x="13510" y="0"/>
                    <a:pt x="23181" y="9670"/>
                    <a:pt x="23181" y="21600"/>
                  </a:cubicBezTo>
                  <a:cubicBezTo>
                    <a:pt x="23181" y="33529"/>
                    <a:pt x="13510" y="43200"/>
                    <a:pt x="1581" y="43200"/>
                  </a:cubicBezTo>
                  <a:cubicBezTo>
                    <a:pt x="1053" y="43200"/>
                    <a:pt x="526" y="43180"/>
                    <a:pt x="-1" y="43142"/>
                  </a:cubicBezTo>
                  <a:lnTo>
                    <a:pt x="1581" y="21600"/>
                  </a:lnTo>
                  <a:lnTo>
                    <a:pt x="1580" y="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  <p:sp>
          <p:nvSpPr>
            <p:cNvPr id="10307" name="Line 11"/>
            <p:cNvSpPr>
              <a:spLocks noChangeShapeType="1"/>
            </p:cNvSpPr>
            <p:nvPr/>
          </p:nvSpPr>
          <p:spPr bwMode="auto">
            <a:xfrm flipH="1">
              <a:off x="2531" y="1248"/>
              <a:ext cx="0" cy="220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8" name="Line 12"/>
            <p:cNvSpPr>
              <a:spLocks noChangeShapeType="1"/>
            </p:cNvSpPr>
            <p:nvPr/>
          </p:nvSpPr>
          <p:spPr bwMode="auto">
            <a:xfrm flipH="1">
              <a:off x="1848" y="1248"/>
              <a:ext cx="0" cy="220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 flipH="1">
            <a:off x="4648200" y="2057400"/>
            <a:ext cx="1101725" cy="4106863"/>
            <a:chOff x="1848" y="1248"/>
            <a:chExt cx="683" cy="2545"/>
          </a:xfrm>
        </p:grpSpPr>
        <p:sp>
          <p:nvSpPr>
            <p:cNvPr id="10303" name="Arc 14"/>
            <p:cNvSpPr>
              <a:spLocks/>
            </p:cNvSpPr>
            <p:nvPr/>
          </p:nvSpPr>
          <p:spPr bwMode="auto">
            <a:xfrm rot="16200000" flipH="1">
              <a:off x="2007" y="3268"/>
              <a:ext cx="366" cy="683"/>
            </a:xfrm>
            <a:custGeom>
              <a:avLst/>
              <a:gdLst>
                <a:gd name="T0" fmla="*/ 0 w 23181"/>
                <a:gd name="T1" fmla="*/ 0 h 43200"/>
                <a:gd name="T2" fmla="*/ 0 w 23181"/>
                <a:gd name="T3" fmla="*/ 0 h 43200"/>
                <a:gd name="T4" fmla="*/ 0 w 23181"/>
                <a:gd name="T5" fmla="*/ 0 h 43200"/>
                <a:gd name="T6" fmla="*/ 0 60000 65536"/>
                <a:gd name="T7" fmla="*/ 0 60000 65536"/>
                <a:gd name="T8" fmla="*/ 0 60000 65536"/>
                <a:gd name="T9" fmla="*/ 0 w 23181"/>
                <a:gd name="T10" fmla="*/ 0 h 43200"/>
                <a:gd name="T11" fmla="*/ 23181 w 23181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181" h="43200" fill="none" extrusionOk="0">
                  <a:moveTo>
                    <a:pt x="1580" y="0"/>
                  </a:moveTo>
                  <a:cubicBezTo>
                    <a:pt x="13510" y="0"/>
                    <a:pt x="23181" y="9670"/>
                    <a:pt x="23181" y="21600"/>
                  </a:cubicBezTo>
                  <a:cubicBezTo>
                    <a:pt x="23181" y="33529"/>
                    <a:pt x="13510" y="43200"/>
                    <a:pt x="1581" y="43200"/>
                  </a:cubicBezTo>
                  <a:cubicBezTo>
                    <a:pt x="1053" y="43200"/>
                    <a:pt x="526" y="43180"/>
                    <a:pt x="-1" y="43142"/>
                  </a:cubicBezTo>
                </a:path>
                <a:path w="23181" h="43200" stroke="0" extrusionOk="0">
                  <a:moveTo>
                    <a:pt x="1580" y="0"/>
                  </a:moveTo>
                  <a:cubicBezTo>
                    <a:pt x="13510" y="0"/>
                    <a:pt x="23181" y="9670"/>
                    <a:pt x="23181" y="21600"/>
                  </a:cubicBezTo>
                  <a:cubicBezTo>
                    <a:pt x="23181" y="33529"/>
                    <a:pt x="13510" y="43200"/>
                    <a:pt x="1581" y="43200"/>
                  </a:cubicBezTo>
                  <a:cubicBezTo>
                    <a:pt x="1053" y="43200"/>
                    <a:pt x="526" y="43180"/>
                    <a:pt x="-1" y="43142"/>
                  </a:cubicBezTo>
                  <a:lnTo>
                    <a:pt x="1581" y="21600"/>
                  </a:lnTo>
                  <a:lnTo>
                    <a:pt x="1580" y="0"/>
                  </a:lnTo>
                  <a:close/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Line 15"/>
            <p:cNvSpPr>
              <a:spLocks noChangeShapeType="1"/>
            </p:cNvSpPr>
            <p:nvPr/>
          </p:nvSpPr>
          <p:spPr bwMode="auto">
            <a:xfrm flipH="1">
              <a:off x="2531" y="1248"/>
              <a:ext cx="0" cy="220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Line 16"/>
            <p:cNvSpPr>
              <a:spLocks noChangeShapeType="1"/>
            </p:cNvSpPr>
            <p:nvPr/>
          </p:nvSpPr>
          <p:spPr bwMode="auto">
            <a:xfrm flipH="1">
              <a:off x="1848" y="1248"/>
              <a:ext cx="0" cy="220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6" name="Group 17"/>
          <p:cNvGrpSpPr>
            <a:grpSpLocks/>
          </p:cNvGrpSpPr>
          <p:nvPr/>
        </p:nvGrpSpPr>
        <p:grpSpPr bwMode="auto">
          <a:xfrm>
            <a:off x="556054" y="5060680"/>
            <a:ext cx="1143000" cy="762000"/>
            <a:chOff x="192" y="3360"/>
            <a:chExt cx="864" cy="672"/>
          </a:xfrm>
        </p:grpSpPr>
        <p:sp>
          <p:nvSpPr>
            <p:cNvPr id="10299" name="Line 18"/>
            <p:cNvSpPr>
              <a:spLocks noChangeShapeType="1"/>
            </p:cNvSpPr>
            <p:nvPr/>
          </p:nvSpPr>
          <p:spPr bwMode="auto">
            <a:xfrm>
              <a:off x="192" y="403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Line 19"/>
            <p:cNvSpPr>
              <a:spLocks noChangeShapeType="1"/>
            </p:cNvSpPr>
            <p:nvPr/>
          </p:nvSpPr>
          <p:spPr bwMode="auto">
            <a:xfrm>
              <a:off x="192" y="393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Line 20"/>
            <p:cNvSpPr>
              <a:spLocks noChangeShapeType="1"/>
            </p:cNvSpPr>
            <p:nvPr/>
          </p:nvSpPr>
          <p:spPr bwMode="auto">
            <a:xfrm>
              <a:off x="960" y="336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Line 21"/>
            <p:cNvSpPr>
              <a:spLocks noChangeShapeType="1"/>
            </p:cNvSpPr>
            <p:nvPr/>
          </p:nvSpPr>
          <p:spPr bwMode="auto">
            <a:xfrm>
              <a:off x="1056" y="336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1537043" y="4088542"/>
            <a:ext cx="152400" cy="1066800"/>
            <a:chOff x="480" y="768"/>
            <a:chExt cx="624" cy="1392"/>
          </a:xfrm>
        </p:grpSpPr>
        <p:sp>
          <p:nvSpPr>
            <p:cNvPr id="10297" name="Oval 23"/>
            <p:cNvSpPr>
              <a:spLocks noChangeArrowheads="1"/>
            </p:cNvSpPr>
            <p:nvPr/>
          </p:nvSpPr>
          <p:spPr bwMode="auto">
            <a:xfrm>
              <a:off x="480" y="768"/>
              <a:ext cx="624" cy="13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3399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  <p:sp>
          <p:nvSpPr>
            <p:cNvPr id="10298" name="Oval 24"/>
            <p:cNvSpPr>
              <a:spLocks noChangeArrowheads="1"/>
            </p:cNvSpPr>
            <p:nvPr/>
          </p:nvSpPr>
          <p:spPr bwMode="auto">
            <a:xfrm>
              <a:off x="624" y="1344"/>
              <a:ext cx="323" cy="816"/>
            </a:xfrm>
            <a:prstGeom prst="ellipse">
              <a:avLst/>
            </a:prstGeom>
            <a:solidFill>
              <a:srgbClr val="FFFF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</p:grpSp>
      <p:sp>
        <p:nvSpPr>
          <p:cNvPr id="10248" name="AutoShape 25"/>
          <p:cNvSpPr>
            <a:spLocks noChangeArrowheads="1"/>
          </p:cNvSpPr>
          <p:nvPr/>
        </p:nvSpPr>
        <p:spPr bwMode="auto">
          <a:xfrm>
            <a:off x="1371600" y="5562600"/>
            <a:ext cx="457200" cy="76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noProof="1"/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990600" y="1828800"/>
            <a:ext cx="76200" cy="228600"/>
            <a:chOff x="1824" y="1872"/>
            <a:chExt cx="336" cy="1008"/>
          </a:xfrm>
        </p:grpSpPr>
        <p:sp>
          <p:nvSpPr>
            <p:cNvPr id="10295" name="Arc 60"/>
            <p:cNvSpPr>
              <a:spLocks/>
            </p:cNvSpPr>
            <p:nvPr/>
          </p:nvSpPr>
          <p:spPr bwMode="auto">
            <a:xfrm flipV="1">
              <a:off x="1824" y="2544"/>
              <a:ext cx="336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10296" name="Line 61"/>
            <p:cNvSpPr>
              <a:spLocks noChangeShapeType="1"/>
            </p:cNvSpPr>
            <p:nvPr/>
          </p:nvSpPr>
          <p:spPr bwMode="auto">
            <a:xfrm flipH="1" flipV="1">
              <a:off x="1824" y="1872"/>
              <a:ext cx="3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 flipH="1">
            <a:off x="1981200" y="2057400"/>
            <a:ext cx="76200" cy="228600"/>
            <a:chOff x="1824" y="1872"/>
            <a:chExt cx="336" cy="1008"/>
          </a:xfrm>
        </p:grpSpPr>
        <p:sp>
          <p:nvSpPr>
            <p:cNvPr id="10293" name="Arc 63"/>
            <p:cNvSpPr>
              <a:spLocks/>
            </p:cNvSpPr>
            <p:nvPr/>
          </p:nvSpPr>
          <p:spPr bwMode="auto">
            <a:xfrm flipV="1">
              <a:off x="1824" y="2544"/>
              <a:ext cx="336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10294" name="Line 64"/>
            <p:cNvSpPr>
              <a:spLocks noChangeShapeType="1"/>
            </p:cNvSpPr>
            <p:nvPr/>
          </p:nvSpPr>
          <p:spPr bwMode="auto">
            <a:xfrm flipH="1" flipV="1">
              <a:off x="1824" y="1872"/>
              <a:ext cx="3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8"/>
          <p:cNvGrpSpPr>
            <a:grpSpLocks/>
          </p:cNvGrpSpPr>
          <p:nvPr/>
        </p:nvGrpSpPr>
        <p:grpSpPr bwMode="auto">
          <a:xfrm flipH="1">
            <a:off x="1905000" y="1676400"/>
            <a:ext cx="76200" cy="228600"/>
            <a:chOff x="1824" y="1872"/>
            <a:chExt cx="336" cy="1008"/>
          </a:xfrm>
        </p:grpSpPr>
        <p:sp>
          <p:nvSpPr>
            <p:cNvPr id="10291" name="Arc 69"/>
            <p:cNvSpPr>
              <a:spLocks/>
            </p:cNvSpPr>
            <p:nvPr/>
          </p:nvSpPr>
          <p:spPr bwMode="auto">
            <a:xfrm flipV="1">
              <a:off x="1824" y="2544"/>
              <a:ext cx="336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10292" name="Line 70"/>
            <p:cNvSpPr>
              <a:spLocks noChangeShapeType="1"/>
            </p:cNvSpPr>
            <p:nvPr/>
          </p:nvSpPr>
          <p:spPr bwMode="auto">
            <a:xfrm flipH="1" flipV="1">
              <a:off x="1824" y="1872"/>
              <a:ext cx="3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990600" y="2133600"/>
            <a:ext cx="76200" cy="228600"/>
            <a:chOff x="1824" y="1872"/>
            <a:chExt cx="336" cy="1008"/>
          </a:xfrm>
        </p:grpSpPr>
        <p:sp>
          <p:nvSpPr>
            <p:cNvPr id="10289" name="Arc 72"/>
            <p:cNvSpPr>
              <a:spLocks/>
            </p:cNvSpPr>
            <p:nvPr/>
          </p:nvSpPr>
          <p:spPr bwMode="auto">
            <a:xfrm flipV="1">
              <a:off x="1824" y="2544"/>
              <a:ext cx="336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10290" name="Line 73"/>
            <p:cNvSpPr>
              <a:spLocks noChangeShapeType="1"/>
            </p:cNvSpPr>
            <p:nvPr/>
          </p:nvSpPr>
          <p:spPr bwMode="auto">
            <a:xfrm flipH="1" flipV="1">
              <a:off x="1824" y="1872"/>
              <a:ext cx="3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" name="AutoShape 74"/>
          <p:cNvSpPr>
            <a:spLocks noChangeArrowheads="1"/>
          </p:cNvSpPr>
          <p:nvPr/>
        </p:nvSpPr>
        <p:spPr bwMode="auto">
          <a:xfrm>
            <a:off x="2819400" y="2667000"/>
            <a:ext cx="1371600" cy="1066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75"/>
          <p:cNvGrpSpPr>
            <a:grpSpLocks/>
          </p:cNvGrpSpPr>
          <p:nvPr/>
        </p:nvGrpSpPr>
        <p:grpSpPr bwMode="auto">
          <a:xfrm>
            <a:off x="-2286000" y="2438400"/>
            <a:ext cx="2057400" cy="914400"/>
            <a:chOff x="3888" y="2592"/>
            <a:chExt cx="1296" cy="576"/>
          </a:xfrm>
        </p:grpSpPr>
        <p:pic>
          <p:nvPicPr>
            <p:cNvPr id="10286" name="Picture 76" descr="nk1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592"/>
              <a:ext cx="336" cy="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87" name="Rectangle 77"/>
            <p:cNvSpPr>
              <a:spLocks noChangeArrowheads="1"/>
            </p:cNvSpPr>
            <p:nvPr/>
          </p:nvSpPr>
          <p:spPr bwMode="auto">
            <a:xfrm>
              <a:off x="3888" y="3072"/>
              <a:ext cx="1248" cy="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  <p:sp>
          <p:nvSpPr>
            <p:cNvPr id="10288" name="Rectangle 78"/>
            <p:cNvSpPr>
              <a:spLocks noChangeArrowheads="1"/>
            </p:cNvSpPr>
            <p:nvPr/>
          </p:nvSpPr>
          <p:spPr bwMode="auto">
            <a:xfrm>
              <a:off x="4896" y="3072"/>
              <a:ext cx="240" cy="96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noProof="1"/>
            </a:p>
          </p:txBody>
        </p:sp>
      </p:grpSp>
      <p:sp>
        <p:nvSpPr>
          <p:cNvPr id="165" name="Line 79"/>
          <p:cNvSpPr>
            <a:spLocks noChangeShapeType="1"/>
          </p:cNvSpPr>
          <p:nvPr/>
        </p:nvSpPr>
        <p:spPr bwMode="auto">
          <a:xfrm>
            <a:off x="7696200" y="2286000"/>
            <a:ext cx="152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" name="Text Box 80"/>
          <p:cNvSpPr txBox="1">
            <a:spLocks noChangeArrowheads="1"/>
          </p:cNvSpPr>
          <p:nvPr/>
        </p:nvSpPr>
        <p:spPr bwMode="auto">
          <a:xfrm>
            <a:off x="6300788" y="360045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400" b="1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 vôi trong</a:t>
            </a:r>
          </a:p>
        </p:txBody>
      </p:sp>
      <p:sp>
        <p:nvSpPr>
          <p:cNvPr id="84019" name="Text Box 81"/>
          <p:cNvSpPr txBox="1">
            <a:spLocks noChangeArrowheads="1"/>
          </p:cNvSpPr>
          <p:nvPr/>
        </p:nvSpPr>
        <p:spPr bwMode="auto">
          <a:xfrm>
            <a:off x="0" y="6088063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noProof="1">
                <a:solidFill>
                  <a:srgbClr val="FF0000"/>
                </a:solidFill>
              </a:rPr>
              <a:t>Khí Metan</a:t>
            </a:r>
          </a:p>
        </p:txBody>
      </p:sp>
      <p:grpSp>
        <p:nvGrpSpPr>
          <p:cNvPr id="13" name="Group 83"/>
          <p:cNvGrpSpPr>
            <a:grpSpLocks/>
          </p:cNvGrpSpPr>
          <p:nvPr/>
        </p:nvGrpSpPr>
        <p:grpSpPr bwMode="auto">
          <a:xfrm>
            <a:off x="2057400" y="1167732"/>
            <a:ext cx="2286000" cy="1073150"/>
            <a:chOff x="1296" y="528"/>
            <a:chExt cx="1440" cy="676"/>
          </a:xfrm>
        </p:grpSpPr>
        <p:sp>
          <p:nvSpPr>
            <p:cNvPr id="10284" name="Text Box 84"/>
            <p:cNvSpPr txBox="1">
              <a:spLocks noChangeArrowheads="1"/>
            </p:cNvSpPr>
            <p:nvPr/>
          </p:nvSpPr>
          <p:spPr bwMode="auto">
            <a:xfrm>
              <a:off x="1488" y="528"/>
              <a:ext cx="1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US" sz="2400" noProof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noProof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vi-VN" sz="2400" b="1" noProof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ước</a:t>
              </a:r>
            </a:p>
          </p:txBody>
        </p:sp>
        <p:sp>
          <p:nvSpPr>
            <p:cNvPr id="10285" name="Line 85"/>
            <p:cNvSpPr>
              <a:spLocks noChangeShapeType="1"/>
            </p:cNvSpPr>
            <p:nvPr/>
          </p:nvSpPr>
          <p:spPr bwMode="auto">
            <a:xfrm flipV="1">
              <a:off x="1296" y="816"/>
              <a:ext cx="672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27"/>
          <p:cNvGrpSpPr>
            <a:grpSpLocks/>
          </p:cNvGrpSpPr>
          <p:nvPr/>
        </p:nvGrpSpPr>
        <p:grpSpPr bwMode="auto">
          <a:xfrm rot="-5400000">
            <a:off x="5676900" y="-38100"/>
            <a:ext cx="2667000" cy="3200400"/>
            <a:chOff x="3402" y="1333"/>
            <a:chExt cx="2358" cy="2314"/>
          </a:xfrm>
        </p:grpSpPr>
        <p:sp>
          <p:nvSpPr>
            <p:cNvPr id="10277" name="Line 28"/>
            <p:cNvSpPr>
              <a:spLocks noChangeShapeType="1"/>
            </p:cNvSpPr>
            <p:nvPr/>
          </p:nvSpPr>
          <p:spPr bwMode="auto">
            <a:xfrm>
              <a:off x="4280" y="1333"/>
              <a:ext cx="0" cy="62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Line 29"/>
            <p:cNvSpPr>
              <a:spLocks noChangeShapeType="1"/>
            </p:cNvSpPr>
            <p:nvPr/>
          </p:nvSpPr>
          <p:spPr bwMode="auto">
            <a:xfrm>
              <a:off x="4883" y="1333"/>
              <a:ext cx="0" cy="62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30"/>
            <p:cNvSpPr>
              <a:spLocks noChangeShapeType="1"/>
            </p:cNvSpPr>
            <p:nvPr/>
          </p:nvSpPr>
          <p:spPr bwMode="auto">
            <a:xfrm flipH="1">
              <a:off x="3496" y="1962"/>
              <a:ext cx="784" cy="128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31"/>
            <p:cNvSpPr>
              <a:spLocks noChangeShapeType="1"/>
            </p:cNvSpPr>
            <p:nvPr/>
          </p:nvSpPr>
          <p:spPr bwMode="auto">
            <a:xfrm>
              <a:off x="4883" y="1962"/>
              <a:ext cx="784" cy="128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Arc 32"/>
            <p:cNvSpPr>
              <a:spLocks/>
            </p:cNvSpPr>
            <p:nvPr/>
          </p:nvSpPr>
          <p:spPr bwMode="auto">
            <a:xfrm rot="19435172" flipV="1">
              <a:off x="5348" y="3309"/>
              <a:ext cx="412" cy="257"/>
            </a:xfrm>
            <a:custGeom>
              <a:avLst/>
              <a:gdLst>
                <a:gd name="T0" fmla="*/ 0 w 29482"/>
                <a:gd name="T1" fmla="*/ 0 h 21600"/>
                <a:gd name="T2" fmla="*/ 0 w 29482"/>
                <a:gd name="T3" fmla="*/ 0 h 21600"/>
                <a:gd name="T4" fmla="*/ 0 w 29482"/>
                <a:gd name="T5" fmla="*/ 0 h 21600"/>
                <a:gd name="T6" fmla="*/ 0 60000 65536"/>
                <a:gd name="T7" fmla="*/ 0 60000 65536"/>
                <a:gd name="T8" fmla="*/ 0 60000 65536"/>
                <a:gd name="T9" fmla="*/ 0 w 29482"/>
                <a:gd name="T10" fmla="*/ 0 h 21600"/>
                <a:gd name="T11" fmla="*/ 29482 w 294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482" h="21600" fill="none" extrusionOk="0">
                  <a:moveTo>
                    <a:pt x="0" y="1578"/>
                  </a:moveTo>
                  <a:cubicBezTo>
                    <a:pt x="2575" y="535"/>
                    <a:pt x="5327" y="-1"/>
                    <a:pt x="8105" y="0"/>
                  </a:cubicBezTo>
                  <a:cubicBezTo>
                    <a:pt x="18839" y="0"/>
                    <a:pt x="27944" y="7882"/>
                    <a:pt x="29482" y="18505"/>
                  </a:cubicBezTo>
                </a:path>
                <a:path w="29482" h="21600" stroke="0" extrusionOk="0">
                  <a:moveTo>
                    <a:pt x="0" y="1578"/>
                  </a:moveTo>
                  <a:cubicBezTo>
                    <a:pt x="2575" y="535"/>
                    <a:pt x="5327" y="-1"/>
                    <a:pt x="8105" y="0"/>
                  </a:cubicBezTo>
                  <a:cubicBezTo>
                    <a:pt x="18839" y="0"/>
                    <a:pt x="27944" y="7882"/>
                    <a:pt x="29482" y="18505"/>
                  </a:cubicBezTo>
                  <a:lnTo>
                    <a:pt x="8105" y="21600"/>
                  </a:lnTo>
                  <a:lnTo>
                    <a:pt x="0" y="1578"/>
                  </a:lnTo>
                  <a:close/>
                </a:path>
              </a:pathLst>
            </a:cu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2" name="Arc 33"/>
            <p:cNvSpPr>
              <a:spLocks/>
            </p:cNvSpPr>
            <p:nvPr/>
          </p:nvSpPr>
          <p:spPr bwMode="auto">
            <a:xfrm rot="2164828" flipH="1" flipV="1">
              <a:off x="3402" y="3309"/>
              <a:ext cx="411" cy="258"/>
            </a:xfrm>
            <a:custGeom>
              <a:avLst/>
              <a:gdLst>
                <a:gd name="T0" fmla="*/ 0 w 29360"/>
                <a:gd name="T1" fmla="*/ 0 h 21600"/>
                <a:gd name="T2" fmla="*/ 0 w 29360"/>
                <a:gd name="T3" fmla="*/ 0 h 21600"/>
                <a:gd name="T4" fmla="*/ 0 w 29360"/>
                <a:gd name="T5" fmla="*/ 0 h 21600"/>
                <a:gd name="T6" fmla="*/ 0 60000 65536"/>
                <a:gd name="T7" fmla="*/ 0 60000 65536"/>
                <a:gd name="T8" fmla="*/ 0 60000 65536"/>
                <a:gd name="T9" fmla="*/ 0 w 29360"/>
                <a:gd name="T10" fmla="*/ 0 h 21600"/>
                <a:gd name="T11" fmla="*/ 29360 w 2936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360" h="21600" fill="none" extrusionOk="0">
                  <a:moveTo>
                    <a:pt x="0" y="1529"/>
                  </a:moveTo>
                  <a:cubicBezTo>
                    <a:pt x="2540" y="518"/>
                    <a:pt x="5249" y="-1"/>
                    <a:pt x="7983" y="0"/>
                  </a:cubicBezTo>
                  <a:cubicBezTo>
                    <a:pt x="18717" y="0"/>
                    <a:pt x="27822" y="7882"/>
                    <a:pt x="29360" y="18505"/>
                  </a:cubicBezTo>
                </a:path>
                <a:path w="29360" h="21600" stroke="0" extrusionOk="0">
                  <a:moveTo>
                    <a:pt x="0" y="1529"/>
                  </a:moveTo>
                  <a:cubicBezTo>
                    <a:pt x="2540" y="518"/>
                    <a:pt x="5249" y="-1"/>
                    <a:pt x="7983" y="0"/>
                  </a:cubicBezTo>
                  <a:cubicBezTo>
                    <a:pt x="18717" y="0"/>
                    <a:pt x="27822" y="7882"/>
                    <a:pt x="29360" y="18505"/>
                  </a:cubicBezTo>
                  <a:lnTo>
                    <a:pt x="7983" y="21600"/>
                  </a:lnTo>
                  <a:lnTo>
                    <a:pt x="0" y="1529"/>
                  </a:lnTo>
                  <a:close/>
                </a:path>
              </a:pathLst>
            </a:cu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3" name="Line 34"/>
            <p:cNvSpPr>
              <a:spLocks noChangeShapeType="1"/>
            </p:cNvSpPr>
            <p:nvPr/>
          </p:nvSpPr>
          <p:spPr bwMode="auto">
            <a:xfrm>
              <a:off x="3707" y="3647"/>
              <a:ext cx="17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03" name="Straight Connector 302"/>
          <p:cNvCxnSpPr/>
          <p:nvPr/>
        </p:nvCxnSpPr>
        <p:spPr>
          <a:xfrm>
            <a:off x="5715000" y="16764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6629400" y="19050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>
            <a:off x="7315200" y="19050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/>
          <p:nvPr/>
        </p:nvCxnSpPr>
        <p:spPr>
          <a:xfrm>
            <a:off x="7010400" y="20574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>
            <a:off x="7848600" y="19812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/>
          <p:nvPr/>
        </p:nvCxnSpPr>
        <p:spPr>
          <a:xfrm>
            <a:off x="8077200" y="1828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/>
          <p:nvPr/>
        </p:nvCxnSpPr>
        <p:spPr>
          <a:xfrm>
            <a:off x="7543800" y="22098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>
            <a:off x="8153400" y="21336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/>
          <p:cNvCxnSpPr/>
          <p:nvPr/>
        </p:nvCxnSpPr>
        <p:spPr>
          <a:xfrm>
            <a:off x="8001000" y="2362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/>
          <p:nvPr/>
        </p:nvCxnSpPr>
        <p:spPr>
          <a:xfrm>
            <a:off x="8001000" y="25908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/>
          <p:nvPr/>
        </p:nvCxnSpPr>
        <p:spPr>
          <a:xfrm>
            <a:off x="7239000" y="22098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/>
          <p:nvPr/>
        </p:nvCxnSpPr>
        <p:spPr>
          <a:xfrm>
            <a:off x="7086600" y="1828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/>
          <p:cNvCxnSpPr/>
          <p:nvPr/>
        </p:nvCxnSpPr>
        <p:spPr>
          <a:xfrm>
            <a:off x="7620000" y="1981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>
            <a:off x="5943600" y="17526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rot="16200000" flipH="1">
            <a:off x="7733506" y="2248694"/>
            <a:ext cx="1588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Arc 332"/>
          <p:cNvSpPr/>
          <p:nvPr/>
        </p:nvSpPr>
        <p:spPr>
          <a:xfrm flipH="1">
            <a:off x="5334000" y="1676400"/>
            <a:ext cx="609600" cy="381000"/>
          </a:xfrm>
          <a:prstGeom prst="arc">
            <a:avLst>
              <a:gd name="adj1" fmla="val 153871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noProof="1"/>
          </a:p>
        </p:txBody>
      </p:sp>
      <p:sp>
        <p:nvSpPr>
          <p:cNvPr id="84050" name="Line 82"/>
          <p:cNvSpPr>
            <a:spLocks noChangeShapeType="1"/>
          </p:cNvSpPr>
          <p:nvPr/>
        </p:nvSpPr>
        <p:spPr bwMode="auto">
          <a:xfrm>
            <a:off x="0" y="601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313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2125 0.2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path" presetSubtype="0" repeatCount="3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-1.94444E-6 0.56666 " pathEditMode="relative" rAng="0" ptsTypes="AA">
                                      <p:cBhvr>
                                        <p:cTn id="1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30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5" grpId="0" animBg="1"/>
      <p:bldP spid="166" grpId="0"/>
      <p:bldP spid="840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Trạng thái tự nhiên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Tính chất vật lí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II- CẤU TẠO PHÂN TỬ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0070C0"/>
                </a:solidFill>
              </a:rPr>
              <a:t>III- TÍNH CHẤT HÓA HỌC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Tác dụng với oxi</a:t>
            </a:r>
          </a:p>
          <a:p>
            <a:pPr>
              <a:buFont typeface="Wingdings" pitchFamily="2" charset="2"/>
              <a:buChar char="@"/>
            </a:pPr>
            <a:r>
              <a:rPr lang="en-US" sz="2000" dirty="0" smtClean="0">
                <a:solidFill>
                  <a:schemeClr val="tx1"/>
                </a:solidFill>
              </a:rPr>
              <a:t>Metan cháy tạo thành khí cacbon đioxit và hơi nước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PTHH: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CH</a:t>
            </a:r>
            <a:r>
              <a:rPr lang="en-US" sz="2000" baseline="-25000" dirty="0" smtClean="0">
                <a:solidFill>
                  <a:schemeClr val="tx1"/>
                </a:solidFill>
              </a:rPr>
              <a:t>4 </a:t>
            </a:r>
            <a:r>
              <a:rPr lang="en-US" sz="2000" dirty="0" smtClean="0">
                <a:solidFill>
                  <a:schemeClr val="tx1"/>
                </a:solidFill>
              </a:rPr>
              <a:t>+ 2O</a:t>
            </a:r>
            <a:r>
              <a:rPr lang="en-US" sz="2000" baseline="-25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  to       CO</a:t>
            </a:r>
            <a:r>
              <a:rPr lang="en-US" sz="2000" baseline="-25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+ 2H</a:t>
            </a:r>
            <a:r>
              <a:rPr lang="en-US" sz="2000" baseline="-25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O</a:t>
            </a:r>
            <a:endParaRPr lang="en-US" sz="2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7030A0"/>
                </a:solidFill>
              </a:rPr>
              <a:t>2. Tác dụng với clo</a:t>
            </a:r>
          </a:p>
          <a:p>
            <a:pPr marL="0" indent="0">
              <a:buNone/>
            </a:pPr>
            <a:endParaRPr lang="en-US" sz="20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7030A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76400" y="5029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70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52600" y="228600"/>
            <a:ext cx="4648200" cy="990600"/>
            <a:chOff x="1632" y="1008"/>
            <a:chExt cx="3936" cy="720"/>
          </a:xfrm>
        </p:grpSpPr>
        <p:sp>
          <p:nvSpPr>
            <p:cNvPr id="14391" name="AutoShape 3"/>
            <p:cNvSpPr>
              <a:spLocks noChangeArrowheads="1"/>
            </p:cNvSpPr>
            <p:nvPr/>
          </p:nvSpPr>
          <p:spPr bwMode="auto">
            <a:xfrm>
              <a:off x="1632" y="1008"/>
              <a:ext cx="3936" cy="720"/>
            </a:xfrm>
            <a:prstGeom prst="ribbon2">
              <a:avLst>
                <a:gd name="adj1" fmla="val 17778"/>
                <a:gd name="adj2" fmla="val 69306"/>
              </a:avLst>
            </a:prstGeom>
            <a:gradFill rotWithShape="1">
              <a:gsLst>
                <a:gs pos="0">
                  <a:srgbClr val="006699"/>
                </a:gs>
                <a:gs pos="9500">
                  <a:srgbClr val="1170FF"/>
                </a:gs>
                <a:gs pos="14499">
                  <a:srgbClr val="3333CC"/>
                </a:gs>
                <a:gs pos="20000">
                  <a:srgbClr val="2E6792"/>
                </a:gs>
                <a:gs pos="26500">
                  <a:srgbClr val="9999FF"/>
                </a:gs>
                <a:gs pos="42000">
                  <a:srgbClr val="00CCCC"/>
                </a:gs>
                <a:gs pos="50000">
                  <a:srgbClr val="3399FF"/>
                </a:gs>
                <a:gs pos="58000">
                  <a:srgbClr val="00CCCC"/>
                </a:gs>
                <a:gs pos="73500">
                  <a:srgbClr val="9999FF"/>
                </a:gs>
                <a:gs pos="80000">
                  <a:srgbClr val="2E6792"/>
                </a:gs>
                <a:gs pos="85501">
                  <a:srgbClr val="3333CC"/>
                </a:gs>
                <a:gs pos="90500">
                  <a:srgbClr val="1170FF"/>
                </a:gs>
                <a:gs pos="100000">
                  <a:srgbClr val="006699"/>
                </a:gs>
              </a:gsLst>
              <a:lin ang="18900000" scaled="1"/>
            </a:gra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2" name="WordArt 4"/>
            <p:cNvSpPr>
              <a:spLocks noChangeArrowheads="1" noChangeShapeType="1" noTextEdit="1"/>
            </p:cNvSpPr>
            <p:nvPr/>
          </p:nvSpPr>
          <p:spPr bwMode="auto">
            <a:xfrm>
              <a:off x="2471" y="1063"/>
              <a:ext cx="2526" cy="480"/>
            </a:xfrm>
            <a:prstGeom prst="rect">
              <a:avLst/>
            </a:prstGeom>
          </p:spPr>
          <p:txBody>
            <a:bodyPr wrap="none" fromWordArt="1">
              <a:prstTxWarp prst="textInflateTop">
                <a:avLst>
                  <a:gd name="adj" fmla="val 40417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>
                      <a:alpha val="85097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THÍ NGHIỆM</a:t>
              </a:r>
              <a:endPara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>
                    <a:alpha val="85097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60364" y="5257800"/>
            <a:ext cx="8229600" cy="1600200"/>
          </a:xfrm>
        </p:spPr>
        <p:txBody>
          <a:bodyPr/>
          <a:lstStyle/>
          <a:p>
            <a:r>
              <a:rPr lang="en-US" sz="2500" dirty="0" smtClean="0"/>
              <a:t>Hiện tượng: Khi đưa ra ánh sáng, màu vàng nhạt của clo mất đi, giấy quỳ tím chuyển sang màu đỏ</a:t>
            </a:r>
            <a:endParaRPr lang="en-US" sz="2500" dirty="0"/>
          </a:p>
        </p:txBody>
      </p:sp>
      <p:pic>
        <p:nvPicPr>
          <p:cNvPr id="90117" name="Picture 5" descr="j0303354">
            <a:hlinkClick r:id="rId2" action="ppaction://hlinksldjump"/>
          </p:cNvPr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93075" y="85725"/>
            <a:ext cx="1050925" cy="1219200"/>
          </a:xfrm>
        </p:spPr>
      </p:pic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219200" y="2895600"/>
            <a:ext cx="1295400" cy="1909763"/>
            <a:chOff x="1056" y="1728"/>
            <a:chExt cx="816" cy="1203"/>
          </a:xfrm>
        </p:grpSpPr>
        <p:sp>
          <p:nvSpPr>
            <p:cNvPr id="14388" name="Freeform 7"/>
            <p:cNvSpPr>
              <a:spLocks/>
            </p:cNvSpPr>
            <p:nvPr/>
          </p:nvSpPr>
          <p:spPr bwMode="auto">
            <a:xfrm>
              <a:off x="1056" y="2125"/>
              <a:ext cx="816" cy="806"/>
            </a:xfrm>
            <a:custGeom>
              <a:avLst/>
              <a:gdLst>
                <a:gd name="T0" fmla="*/ 174 w 1006"/>
                <a:gd name="T1" fmla="*/ 0 h 1142"/>
                <a:gd name="T2" fmla="*/ 7 w 1006"/>
                <a:gd name="T3" fmla="*/ 250 h 1142"/>
                <a:gd name="T4" fmla="*/ 30 w 1006"/>
                <a:gd name="T5" fmla="*/ 284 h 1142"/>
                <a:gd name="T6" fmla="*/ 402 w 1006"/>
                <a:gd name="T7" fmla="*/ 284 h 1142"/>
                <a:gd name="T8" fmla="*/ 434 w 1006"/>
                <a:gd name="T9" fmla="*/ 246 h 1142"/>
                <a:gd name="T10" fmla="*/ 277 w 1006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6"/>
                <a:gd name="T19" fmla="*/ 0 h 1142"/>
                <a:gd name="T20" fmla="*/ 1006 w 1006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6" h="1142">
                  <a:moveTo>
                    <a:pt x="401" y="0"/>
                  </a:moveTo>
                  <a:lnTo>
                    <a:pt x="17" y="1008"/>
                  </a:lnTo>
                  <a:cubicBezTo>
                    <a:pt x="0" y="1067"/>
                    <a:pt x="7" y="1113"/>
                    <a:pt x="68" y="1142"/>
                  </a:cubicBezTo>
                  <a:lnTo>
                    <a:pt x="929" y="1142"/>
                  </a:lnTo>
                  <a:cubicBezTo>
                    <a:pt x="1006" y="1116"/>
                    <a:pt x="1003" y="1061"/>
                    <a:pt x="1003" y="989"/>
                  </a:cubicBezTo>
                  <a:lnTo>
                    <a:pt x="641" y="0"/>
                  </a:lnTo>
                </a:path>
              </a:pathLst>
            </a:custGeom>
            <a:solidFill>
              <a:srgbClr val="FFFF00">
                <a:alpha val="58038"/>
              </a:srgbClr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Rectangle 8" descr="Medium wood"/>
            <p:cNvSpPr>
              <a:spLocks noChangeArrowheads="1"/>
            </p:cNvSpPr>
            <p:nvPr/>
          </p:nvSpPr>
          <p:spPr bwMode="auto">
            <a:xfrm>
              <a:off x="1370" y="1872"/>
              <a:ext cx="214" cy="262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0" name="Oval 9"/>
            <p:cNvSpPr>
              <a:spLocks noChangeArrowheads="1"/>
            </p:cNvSpPr>
            <p:nvPr/>
          </p:nvSpPr>
          <p:spPr bwMode="auto">
            <a:xfrm>
              <a:off x="1405" y="1728"/>
              <a:ext cx="144" cy="144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latin typeface="VNI-Times" pitchFamily="2" charset="0"/>
                <a:sym typeface="Symbol" pitchFamily="18" charset="2"/>
              </a:endParaRPr>
            </a:p>
          </p:txBody>
        </p:sp>
      </p:grpSp>
      <p:sp>
        <p:nvSpPr>
          <p:cNvPr id="90122" name="Freeform 10"/>
          <p:cNvSpPr>
            <a:spLocks/>
          </p:cNvSpPr>
          <p:nvPr/>
        </p:nvSpPr>
        <p:spPr bwMode="auto">
          <a:xfrm>
            <a:off x="4340225" y="3517900"/>
            <a:ext cx="1295400" cy="1279525"/>
          </a:xfrm>
          <a:custGeom>
            <a:avLst/>
            <a:gdLst>
              <a:gd name="T0" fmla="*/ 2147483647 w 1006"/>
              <a:gd name="T1" fmla="*/ 0 h 1142"/>
              <a:gd name="T2" fmla="*/ 2147483647 w 1006"/>
              <a:gd name="T3" fmla="*/ 2147483647 h 1142"/>
              <a:gd name="T4" fmla="*/ 2147483647 w 1006"/>
              <a:gd name="T5" fmla="*/ 2147483647 h 1142"/>
              <a:gd name="T6" fmla="*/ 2147483647 w 1006"/>
              <a:gd name="T7" fmla="*/ 2147483647 h 1142"/>
              <a:gd name="T8" fmla="*/ 2147483647 w 1006"/>
              <a:gd name="T9" fmla="*/ 2147483647 h 1142"/>
              <a:gd name="T10" fmla="*/ 2147483647 w 1006"/>
              <a:gd name="T11" fmla="*/ 0 h 11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6"/>
              <a:gd name="T19" fmla="*/ 0 h 1142"/>
              <a:gd name="T20" fmla="*/ 1006 w 1006"/>
              <a:gd name="T21" fmla="*/ 1142 h 11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6" h="1142">
                <a:moveTo>
                  <a:pt x="401" y="0"/>
                </a:moveTo>
                <a:lnTo>
                  <a:pt x="17" y="1008"/>
                </a:lnTo>
                <a:cubicBezTo>
                  <a:pt x="0" y="1067"/>
                  <a:pt x="7" y="1113"/>
                  <a:pt x="68" y="1142"/>
                </a:cubicBezTo>
                <a:lnTo>
                  <a:pt x="929" y="1142"/>
                </a:lnTo>
                <a:cubicBezTo>
                  <a:pt x="1006" y="1116"/>
                  <a:pt x="1003" y="1061"/>
                  <a:pt x="1003" y="989"/>
                </a:cubicBezTo>
                <a:lnTo>
                  <a:pt x="641" y="0"/>
                </a:lnTo>
              </a:path>
            </a:pathLst>
          </a:custGeom>
          <a:noFill/>
          <a:ln w="9525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38700" y="2887663"/>
            <a:ext cx="339725" cy="644525"/>
            <a:chOff x="3282" y="1728"/>
            <a:chExt cx="214" cy="406"/>
          </a:xfrm>
        </p:grpSpPr>
        <p:sp>
          <p:nvSpPr>
            <p:cNvPr id="14386" name="Rectangle 12" descr="Medium wood"/>
            <p:cNvSpPr>
              <a:spLocks noChangeArrowheads="1"/>
            </p:cNvSpPr>
            <p:nvPr/>
          </p:nvSpPr>
          <p:spPr bwMode="auto">
            <a:xfrm>
              <a:off x="3282" y="1872"/>
              <a:ext cx="214" cy="262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7" name="Oval 13"/>
            <p:cNvSpPr>
              <a:spLocks noChangeArrowheads="1"/>
            </p:cNvSpPr>
            <p:nvPr/>
          </p:nvSpPr>
          <p:spPr bwMode="auto">
            <a:xfrm>
              <a:off x="3317" y="1728"/>
              <a:ext cx="144" cy="144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latin typeface="VNI-Times" pitchFamily="2" charset="0"/>
                <a:sym typeface="Symbol" pitchFamily="18" charset="2"/>
              </a:endParaRPr>
            </a:p>
          </p:txBody>
        </p:sp>
      </p:grpSp>
      <p:sp>
        <p:nvSpPr>
          <p:cNvPr id="90126" name="Line 14"/>
          <p:cNvSpPr>
            <a:spLocks noChangeShapeType="1"/>
          </p:cNvSpPr>
          <p:nvPr/>
        </p:nvSpPr>
        <p:spPr bwMode="auto">
          <a:xfrm>
            <a:off x="868363" y="3514725"/>
            <a:ext cx="685800" cy="5334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82550" y="2533650"/>
            <a:ext cx="1517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>
                <a:solidFill>
                  <a:srgbClr val="009900"/>
                </a:solidFill>
                <a:latin typeface="VNI-Times" pitchFamily="2" charset="0"/>
              </a:rPr>
              <a:t>CH</a:t>
            </a:r>
            <a:r>
              <a:rPr lang="en-US" sz="2400" b="1" baseline="-25000" dirty="0">
                <a:solidFill>
                  <a:srgbClr val="009900"/>
                </a:solidFill>
                <a:latin typeface="VNI-Times" pitchFamily="2" charset="0"/>
              </a:rPr>
              <a:t>4</a:t>
            </a:r>
            <a:r>
              <a:rPr lang="en-US" sz="2400" b="1" dirty="0">
                <a:solidFill>
                  <a:srgbClr val="009900"/>
                </a:solidFill>
                <a:latin typeface="VNI-Times" pitchFamily="2" charset="0"/>
              </a:rPr>
              <a:t>,Cl</a:t>
            </a:r>
            <a:r>
              <a:rPr lang="en-US" sz="2400" b="1" baseline="-25000" dirty="0">
                <a:solidFill>
                  <a:srgbClr val="0099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>
            <a:off x="2838450" y="4187825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527425" y="3125788"/>
            <a:ext cx="633413" cy="419100"/>
            <a:chOff x="2241" y="1392"/>
            <a:chExt cx="399" cy="264"/>
          </a:xfrm>
        </p:grpSpPr>
        <p:sp>
          <p:nvSpPr>
            <p:cNvPr id="14383" name="Line 18"/>
            <p:cNvSpPr>
              <a:spLocks noChangeShapeType="1"/>
            </p:cNvSpPr>
            <p:nvPr/>
          </p:nvSpPr>
          <p:spPr bwMode="auto">
            <a:xfrm>
              <a:off x="2304" y="139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19"/>
            <p:cNvSpPr>
              <a:spLocks noChangeShapeType="1"/>
            </p:cNvSpPr>
            <p:nvPr/>
          </p:nvSpPr>
          <p:spPr bwMode="auto">
            <a:xfrm>
              <a:off x="2241" y="151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20"/>
            <p:cNvSpPr>
              <a:spLocks noChangeShapeType="1"/>
            </p:cNvSpPr>
            <p:nvPr/>
          </p:nvSpPr>
          <p:spPr bwMode="auto">
            <a:xfrm>
              <a:off x="2277" y="1452"/>
              <a:ext cx="336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3282950" y="2441575"/>
            <a:ext cx="159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i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endParaRPr lang="en-US" sz="2400" b="1" i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134" name="AutoShape 22"/>
          <p:cNvSpPr>
            <a:spLocks noChangeArrowheads="1"/>
          </p:cNvSpPr>
          <p:nvPr/>
        </p:nvSpPr>
        <p:spPr bwMode="auto">
          <a:xfrm>
            <a:off x="5976938" y="4187825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6705600" y="3289300"/>
            <a:ext cx="1295400" cy="1514475"/>
            <a:chOff x="4245" y="1964"/>
            <a:chExt cx="816" cy="954"/>
          </a:xfrm>
        </p:grpSpPr>
        <p:sp>
          <p:nvSpPr>
            <p:cNvPr id="14380" name="Freeform 24"/>
            <p:cNvSpPr>
              <a:spLocks/>
            </p:cNvSpPr>
            <p:nvPr/>
          </p:nvSpPr>
          <p:spPr bwMode="auto">
            <a:xfrm>
              <a:off x="4245" y="2112"/>
              <a:ext cx="816" cy="806"/>
            </a:xfrm>
            <a:custGeom>
              <a:avLst/>
              <a:gdLst>
                <a:gd name="T0" fmla="*/ 174 w 1006"/>
                <a:gd name="T1" fmla="*/ 0 h 1142"/>
                <a:gd name="T2" fmla="*/ 7 w 1006"/>
                <a:gd name="T3" fmla="*/ 250 h 1142"/>
                <a:gd name="T4" fmla="*/ 30 w 1006"/>
                <a:gd name="T5" fmla="*/ 284 h 1142"/>
                <a:gd name="T6" fmla="*/ 402 w 1006"/>
                <a:gd name="T7" fmla="*/ 284 h 1142"/>
                <a:gd name="T8" fmla="*/ 434 w 1006"/>
                <a:gd name="T9" fmla="*/ 246 h 1142"/>
                <a:gd name="T10" fmla="*/ 277 w 1006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6"/>
                <a:gd name="T19" fmla="*/ 0 h 1142"/>
                <a:gd name="T20" fmla="*/ 1006 w 1006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6" h="1142">
                  <a:moveTo>
                    <a:pt x="401" y="0"/>
                  </a:moveTo>
                  <a:lnTo>
                    <a:pt x="17" y="1008"/>
                  </a:lnTo>
                  <a:cubicBezTo>
                    <a:pt x="0" y="1067"/>
                    <a:pt x="7" y="1113"/>
                    <a:pt x="68" y="1142"/>
                  </a:cubicBezTo>
                  <a:lnTo>
                    <a:pt x="929" y="1142"/>
                  </a:lnTo>
                  <a:cubicBezTo>
                    <a:pt x="1006" y="1116"/>
                    <a:pt x="1003" y="1061"/>
                    <a:pt x="1003" y="989"/>
                  </a:cubicBezTo>
                  <a:lnTo>
                    <a:pt x="641" y="0"/>
                  </a:lnTo>
                </a:path>
              </a:pathLst>
            </a:cu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Line 25"/>
            <p:cNvSpPr>
              <a:spLocks noChangeShapeType="1"/>
            </p:cNvSpPr>
            <p:nvPr/>
          </p:nvSpPr>
          <p:spPr bwMode="auto">
            <a:xfrm>
              <a:off x="4569" y="1964"/>
              <a:ext cx="0" cy="144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2" name="Line 26"/>
            <p:cNvSpPr>
              <a:spLocks noChangeShapeType="1"/>
            </p:cNvSpPr>
            <p:nvPr/>
          </p:nvSpPr>
          <p:spPr bwMode="auto">
            <a:xfrm>
              <a:off x="4765" y="1968"/>
              <a:ext cx="0" cy="144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7450138" y="2203450"/>
            <a:ext cx="1514475" cy="1295400"/>
            <a:chOff x="4706" y="1375"/>
            <a:chExt cx="954" cy="816"/>
          </a:xfrm>
        </p:grpSpPr>
        <p:grpSp>
          <p:nvGrpSpPr>
            <p:cNvPr id="14370" name="Group 28"/>
            <p:cNvGrpSpPr>
              <a:grpSpLocks/>
            </p:cNvGrpSpPr>
            <p:nvPr/>
          </p:nvGrpSpPr>
          <p:grpSpPr bwMode="auto">
            <a:xfrm rot="-5538029">
              <a:off x="4775" y="1306"/>
              <a:ext cx="816" cy="954"/>
              <a:chOff x="4245" y="1964"/>
              <a:chExt cx="816" cy="954"/>
            </a:xfrm>
          </p:grpSpPr>
          <p:sp>
            <p:nvSpPr>
              <p:cNvPr id="14377" name="Freeform 29"/>
              <p:cNvSpPr>
                <a:spLocks/>
              </p:cNvSpPr>
              <p:nvPr/>
            </p:nvSpPr>
            <p:spPr bwMode="auto">
              <a:xfrm>
                <a:off x="4245" y="2112"/>
                <a:ext cx="816" cy="806"/>
              </a:xfrm>
              <a:custGeom>
                <a:avLst/>
                <a:gdLst>
                  <a:gd name="T0" fmla="*/ 174 w 1006"/>
                  <a:gd name="T1" fmla="*/ 0 h 1142"/>
                  <a:gd name="T2" fmla="*/ 7 w 1006"/>
                  <a:gd name="T3" fmla="*/ 250 h 1142"/>
                  <a:gd name="T4" fmla="*/ 30 w 1006"/>
                  <a:gd name="T5" fmla="*/ 284 h 1142"/>
                  <a:gd name="T6" fmla="*/ 402 w 1006"/>
                  <a:gd name="T7" fmla="*/ 284 h 1142"/>
                  <a:gd name="T8" fmla="*/ 434 w 1006"/>
                  <a:gd name="T9" fmla="*/ 246 h 1142"/>
                  <a:gd name="T10" fmla="*/ 277 w 1006"/>
                  <a:gd name="T11" fmla="*/ 0 h 11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6"/>
                  <a:gd name="T19" fmla="*/ 0 h 1142"/>
                  <a:gd name="T20" fmla="*/ 1006 w 1006"/>
                  <a:gd name="T21" fmla="*/ 1142 h 114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6" h="1142">
                    <a:moveTo>
                      <a:pt x="401" y="0"/>
                    </a:moveTo>
                    <a:lnTo>
                      <a:pt x="17" y="1008"/>
                    </a:lnTo>
                    <a:cubicBezTo>
                      <a:pt x="0" y="1067"/>
                      <a:pt x="7" y="1113"/>
                      <a:pt x="68" y="1142"/>
                    </a:cubicBezTo>
                    <a:lnTo>
                      <a:pt x="929" y="1142"/>
                    </a:lnTo>
                    <a:cubicBezTo>
                      <a:pt x="1006" y="1116"/>
                      <a:pt x="1003" y="1061"/>
                      <a:pt x="1003" y="989"/>
                    </a:cubicBezTo>
                    <a:lnTo>
                      <a:pt x="641" y="0"/>
                    </a:ln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Line 30"/>
              <p:cNvSpPr>
                <a:spLocks noChangeShapeType="1"/>
              </p:cNvSpPr>
              <p:nvPr/>
            </p:nvSpPr>
            <p:spPr bwMode="auto">
              <a:xfrm>
                <a:off x="4569" y="196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9" name="Line 31"/>
              <p:cNvSpPr>
                <a:spLocks noChangeShapeType="1"/>
              </p:cNvSpPr>
              <p:nvPr/>
            </p:nvSpPr>
            <p:spPr bwMode="auto">
              <a:xfrm>
                <a:off x="4765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71" name="Group 32"/>
            <p:cNvGrpSpPr>
              <a:grpSpLocks/>
            </p:cNvGrpSpPr>
            <p:nvPr/>
          </p:nvGrpSpPr>
          <p:grpSpPr bwMode="auto">
            <a:xfrm>
              <a:off x="4887" y="1885"/>
              <a:ext cx="768" cy="179"/>
              <a:chOff x="4887" y="1885"/>
              <a:chExt cx="768" cy="179"/>
            </a:xfrm>
          </p:grpSpPr>
          <p:sp>
            <p:nvSpPr>
              <p:cNvPr id="14372" name="Line 33"/>
              <p:cNvSpPr>
                <a:spLocks noChangeShapeType="1"/>
              </p:cNvSpPr>
              <p:nvPr/>
            </p:nvSpPr>
            <p:spPr bwMode="auto">
              <a:xfrm>
                <a:off x="4887" y="1885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3" name="Line 34"/>
              <p:cNvSpPr>
                <a:spLocks noChangeShapeType="1"/>
              </p:cNvSpPr>
              <p:nvPr/>
            </p:nvSpPr>
            <p:spPr bwMode="auto">
              <a:xfrm>
                <a:off x="5136" y="1920"/>
                <a:ext cx="192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4" name="Line 35"/>
              <p:cNvSpPr>
                <a:spLocks noChangeShapeType="1"/>
              </p:cNvSpPr>
              <p:nvPr/>
            </p:nvSpPr>
            <p:spPr bwMode="auto">
              <a:xfrm>
                <a:off x="5328" y="2007"/>
                <a:ext cx="192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5" name="Line 36"/>
              <p:cNvSpPr>
                <a:spLocks noChangeShapeType="1"/>
              </p:cNvSpPr>
              <p:nvPr/>
            </p:nvSpPr>
            <p:spPr bwMode="auto">
              <a:xfrm>
                <a:off x="5472" y="192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76" name="Line 37"/>
              <p:cNvSpPr>
                <a:spLocks noChangeShapeType="1"/>
              </p:cNvSpPr>
              <p:nvPr/>
            </p:nvSpPr>
            <p:spPr bwMode="auto">
              <a:xfrm>
                <a:off x="5520" y="2064"/>
                <a:ext cx="96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0150" name="Line 38"/>
          <p:cNvSpPr>
            <a:spLocks noChangeShapeType="1"/>
          </p:cNvSpPr>
          <p:nvPr/>
        </p:nvSpPr>
        <p:spPr bwMode="auto">
          <a:xfrm>
            <a:off x="8534400" y="3221038"/>
            <a:ext cx="152400" cy="7620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1" name="Text Box 39"/>
          <p:cNvSpPr txBox="1">
            <a:spLocks noChangeArrowheads="1"/>
          </p:cNvSpPr>
          <p:nvPr/>
        </p:nvSpPr>
        <p:spPr bwMode="auto">
          <a:xfrm>
            <a:off x="8229600" y="38735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152" name="AutoShape 40"/>
          <p:cNvSpPr>
            <a:spLocks noChangeArrowheads="1"/>
          </p:cNvSpPr>
          <p:nvPr/>
        </p:nvSpPr>
        <p:spPr bwMode="auto">
          <a:xfrm flipH="1">
            <a:off x="7399338" y="3630613"/>
            <a:ext cx="74612" cy="228600"/>
          </a:xfrm>
          <a:custGeom>
            <a:avLst/>
            <a:gdLst>
              <a:gd name="T0" fmla="*/ 1546137 w 21600"/>
              <a:gd name="T1" fmla="*/ 27437440 h 21600"/>
              <a:gd name="T2" fmla="*/ 416853 w 21600"/>
              <a:gd name="T3" fmla="*/ 135492003 h 21600"/>
              <a:gd name="T4" fmla="*/ 1546137 w 21600"/>
              <a:gd name="T5" fmla="*/ 270984017 h 21600"/>
              <a:gd name="T6" fmla="*/ 2658346 w 21600"/>
              <a:gd name="T7" fmla="*/ 13549200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3" name="AutoShape 41"/>
          <p:cNvSpPr>
            <a:spLocks noChangeArrowheads="1"/>
          </p:cNvSpPr>
          <p:nvPr/>
        </p:nvSpPr>
        <p:spPr bwMode="auto">
          <a:xfrm flipH="1">
            <a:off x="7391400" y="3048000"/>
            <a:ext cx="74613" cy="228600"/>
          </a:xfrm>
          <a:custGeom>
            <a:avLst/>
            <a:gdLst>
              <a:gd name="T0" fmla="*/ 1546237 w 21600"/>
              <a:gd name="T1" fmla="*/ 27437440 h 21600"/>
              <a:gd name="T2" fmla="*/ 416876 w 21600"/>
              <a:gd name="T3" fmla="*/ 135492003 h 21600"/>
              <a:gd name="T4" fmla="*/ 1546237 w 21600"/>
              <a:gd name="T5" fmla="*/ 270984017 h 21600"/>
              <a:gd name="T6" fmla="*/ 2658489 w 21600"/>
              <a:gd name="T7" fmla="*/ 13549200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4" name="AutoShape 42"/>
          <p:cNvSpPr>
            <a:spLocks noChangeArrowheads="1"/>
          </p:cNvSpPr>
          <p:nvPr/>
        </p:nvSpPr>
        <p:spPr bwMode="auto">
          <a:xfrm flipH="1">
            <a:off x="7391400" y="3352800"/>
            <a:ext cx="74613" cy="228600"/>
          </a:xfrm>
          <a:custGeom>
            <a:avLst/>
            <a:gdLst>
              <a:gd name="T0" fmla="*/ 1546237 w 21600"/>
              <a:gd name="T1" fmla="*/ 27437440 h 21600"/>
              <a:gd name="T2" fmla="*/ 416876 w 21600"/>
              <a:gd name="T3" fmla="*/ 135492003 h 21600"/>
              <a:gd name="T4" fmla="*/ 1546237 w 21600"/>
              <a:gd name="T5" fmla="*/ 270984017 h 21600"/>
              <a:gd name="T6" fmla="*/ 2658489 w 21600"/>
              <a:gd name="T7" fmla="*/ 13549200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noFill/>
          <a:ln w="9525" algn="ctr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5" name="AutoShape 43"/>
          <p:cNvSpPr>
            <a:spLocks noChangeArrowheads="1"/>
          </p:cNvSpPr>
          <p:nvPr/>
        </p:nvSpPr>
        <p:spPr bwMode="auto">
          <a:xfrm>
            <a:off x="6421438" y="2728913"/>
            <a:ext cx="304800" cy="152400"/>
          </a:xfrm>
          <a:prstGeom prst="flowChartPunchedTape">
            <a:avLst/>
          </a:prstGeom>
          <a:solidFill>
            <a:srgbClr val="FF99FF"/>
          </a:solidFill>
          <a:ln w="9525" algn="ctr">
            <a:solidFill>
              <a:srgbClr val="FF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6796088" y="4502150"/>
            <a:ext cx="1143000" cy="234950"/>
            <a:chOff x="4281" y="2732"/>
            <a:chExt cx="720" cy="148"/>
          </a:xfrm>
        </p:grpSpPr>
        <p:sp>
          <p:nvSpPr>
            <p:cNvPr id="14364" name="Line 45"/>
            <p:cNvSpPr>
              <a:spLocks noChangeShapeType="1"/>
            </p:cNvSpPr>
            <p:nvPr/>
          </p:nvSpPr>
          <p:spPr bwMode="auto">
            <a:xfrm>
              <a:off x="4281" y="2732"/>
              <a:ext cx="720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5" name="Line 46"/>
            <p:cNvSpPr>
              <a:spLocks noChangeShapeType="1"/>
            </p:cNvSpPr>
            <p:nvPr/>
          </p:nvSpPr>
          <p:spPr bwMode="auto">
            <a:xfrm>
              <a:off x="4368" y="2784"/>
              <a:ext cx="192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Line 47"/>
            <p:cNvSpPr>
              <a:spLocks noChangeShapeType="1"/>
            </p:cNvSpPr>
            <p:nvPr/>
          </p:nvSpPr>
          <p:spPr bwMode="auto">
            <a:xfrm>
              <a:off x="4608" y="2832"/>
              <a:ext cx="144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7" name="Line 48"/>
            <p:cNvSpPr>
              <a:spLocks noChangeShapeType="1"/>
            </p:cNvSpPr>
            <p:nvPr/>
          </p:nvSpPr>
          <p:spPr bwMode="auto">
            <a:xfrm>
              <a:off x="4752" y="2784"/>
              <a:ext cx="192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Line 49"/>
            <p:cNvSpPr>
              <a:spLocks noChangeShapeType="1"/>
            </p:cNvSpPr>
            <p:nvPr/>
          </p:nvSpPr>
          <p:spPr bwMode="auto">
            <a:xfrm>
              <a:off x="4848" y="2880"/>
              <a:ext cx="9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9" name="Line 50"/>
            <p:cNvSpPr>
              <a:spLocks noChangeShapeType="1"/>
            </p:cNvSpPr>
            <p:nvPr/>
          </p:nvSpPr>
          <p:spPr bwMode="auto">
            <a:xfrm>
              <a:off x="4416" y="2867"/>
              <a:ext cx="144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63" name="Line 51"/>
          <p:cNvSpPr>
            <a:spLocks noChangeShapeType="1"/>
          </p:cNvSpPr>
          <p:nvPr/>
        </p:nvSpPr>
        <p:spPr bwMode="auto">
          <a:xfrm>
            <a:off x="7391400" y="4668838"/>
            <a:ext cx="304800" cy="685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4" name="Text Box 52"/>
          <p:cNvSpPr txBox="1">
            <a:spLocks noChangeArrowheads="1"/>
          </p:cNvSpPr>
          <p:nvPr/>
        </p:nvSpPr>
        <p:spPr bwMode="auto">
          <a:xfrm>
            <a:off x="7315200" y="5334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Qùy</a:t>
            </a:r>
            <a:r>
              <a:rPr lang="en-US" sz="2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endParaRPr lang="en-US" sz="24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4329113" y="2890838"/>
            <a:ext cx="1295400" cy="1909762"/>
            <a:chOff x="1056" y="1728"/>
            <a:chExt cx="816" cy="1203"/>
          </a:xfrm>
        </p:grpSpPr>
        <p:sp>
          <p:nvSpPr>
            <p:cNvPr id="14361" name="Freeform 54"/>
            <p:cNvSpPr>
              <a:spLocks/>
            </p:cNvSpPr>
            <p:nvPr/>
          </p:nvSpPr>
          <p:spPr bwMode="auto">
            <a:xfrm>
              <a:off x="1056" y="2125"/>
              <a:ext cx="816" cy="806"/>
            </a:xfrm>
            <a:custGeom>
              <a:avLst/>
              <a:gdLst>
                <a:gd name="T0" fmla="*/ 174 w 1006"/>
                <a:gd name="T1" fmla="*/ 0 h 1142"/>
                <a:gd name="T2" fmla="*/ 7 w 1006"/>
                <a:gd name="T3" fmla="*/ 250 h 1142"/>
                <a:gd name="T4" fmla="*/ 30 w 1006"/>
                <a:gd name="T5" fmla="*/ 284 h 1142"/>
                <a:gd name="T6" fmla="*/ 402 w 1006"/>
                <a:gd name="T7" fmla="*/ 284 h 1142"/>
                <a:gd name="T8" fmla="*/ 434 w 1006"/>
                <a:gd name="T9" fmla="*/ 246 h 1142"/>
                <a:gd name="T10" fmla="*/ 277 w 1006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6"/>
                <a:gd name="T19" fmla="*/ 0 h 1142"/>
                <a:gd name="T20" fmla="*/ 1006 w 1006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6" h="1142">
                  <a:moveTo>
                    <a:pt x="401" y="0"/>
                  </a:moveTo>
                  <a:lnTo>
                    <a:pt x="17" y="1008"/>
                  </a:lnTo>
                  <a:cubicBezTo>
                    <a:pt x="0" y="1067"/>
                    <a:pt x="7" y="1113"/>
                    <a:pt x="68" y="1142"/>
                  </a:cubicBezTo>
                  <a:lnTo>
                    <a:pt x="929" y="1142"/>
                  </a:lnTo>
                  <a:cubicBezTo>
                    <a:pt x="1006" y="1116"/>
                    <a:pt x="1003" y="1061"/>
                    <a:pt x="1003" y="989"/>
                  </a:cubicBezTo>
                  <a:lnTo>
                    <a:pt x="641" y="0"/>
                  </a:lnTo>
                </a:path>
              </a:pathLst>
            </a:custGeom>
            <a:solidFill>
              <a:srgbClr val="FFFF00">
                <a:alpha val="58038"/>
              </a:srgbClr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Rectangle 55" descr="Medium wood"/>
            <p:cNvSpPr>
              <a:spLocks noChangeArrowheads="1"/>
            </p:cNvSpPr>
            <p:nvPr/>
          </p:nvSpPr>
          <p:spPr bwMode="auto">
            <a:xfrm>
              <a:off x="1370" y="1872"/>
              <a:ext cx="214" cy="262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Oval 56"/>
            <p:cNvSpPr>
              <a:spLocks noChangeArrowheads="1"/>
            </p:cNvSpPr>
            <p:nvPr/>
          </p:nvSpPr>
          <p:spPr bwMode="auto">
            <a:xfrm>
              <a:off x="1405" y="1728"/>
              <a:ext cx="144" cy="144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latin typeface="VNI-Times" pitchFamily="2" charset="0"/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6865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9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0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9" repeatCount="indefinite" fill="hold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9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2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5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8" dur="1000"/>
                                        <p:tgtEl>
                                          <p:spTgt spid="9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7" presetID="0" presetClass="path" presetSubtype="0" repeatCount="10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555 L -0.01233 0.19972 " pathEditMode="relative" rAng="0" ptsTypes="AA">
                                      <p:cBhvr>
                                        <p:cTn id="98" dur="500" fill="hold"/>
                                        <p:tgtEl>
                                          <p:spTgt spid="90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200" y="9709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repeatCount="10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36893E-6 L -0.004 0.1498 " pathEditMode="relative" rAng="0" ptsTypes="AA">
                                      <p:cBhvr>
                                        <p:cTn id="100" dur="500" fill="hold"/>
                                        <p:tgtEl>
                                          <p:spTgt spid="90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00" y="74900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repeatCount="10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2.24797E-6 L 7.77778E-6 0.13348 " pathEditMode="relative" ptsTypes="AA">
                                      <p:cBhvr>
                                        <p:cTn id="102" dur="500" fill="hold"/>
                                        <p:tgtEl>
                                          <p:spTgt spid="90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0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2242 C 0.03264 0.02011 0.0691 0.01803 0.08507 0.06102 C 0.10105 0.10402 0.09063 0.24341 0.09167 0.27993 " pathEditMode="relative" rAng="0" ptsTypes="aaA">
                                      <p:cBhvr>
                                        <p:cTn id="119" dur="2000" fill="hold"/>
                                        <p:tgtEl>
                                          <p:spTgt spid="90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4300" y="126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indefinite"/>
                                        <p:tgtEl>
                                          <p:spTgt spid="90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3" dur="indefinite"/>
                                        <p:tgtEl>
                                          <p:spTgt spid="90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indefinite"/>
                                        <p:tgtEl>
                                          <p:spTgt spid="90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7" dur="1000"/>
                                        <p:tgtEl>
                                          <p:spTgt spid="9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0122" grpId="0" animBg="1"/>
      <p:bldP spid="90126" grpId="0" animBg="1"/>
      <p:bldP spid="90127" grpId="0"/>
      <p:bldP spid="90128" grpId="0" animBg="1"/>
      <p:bldP spid="90133" grpId="0"/>
      <p:bldP spid="90134" grpId="0" animBg="1"/>
      <p:bldP spid="90150" grpId="0" animBg="1"/>
      <p:bldP spid="90151" grpId="0"/>
      <p:bldP spid="90152" grpId="0" animBg="1"/>
      <p:bldP spid="90152" grpId="1" animBg="1"/>
      <p:bldP spid="90152" grpId="2" animBg="1"/>
      <p:bldP spid="90153" grpId="0" animBg="1"/>
      <p:bldP spid="90153" grpId="1" animBg="1"/>
      <p:bldP spid="90153" grpId="2" animBg="1"/>
      <p:bldP spid="90154" grpId="0" animBg="1"/>
      <p:bldP spid="90154" grpId="1" animBg="1"/>
      <p:bldP spid="90154" grpId="2" animBg="1"/>
      <p:bldP spid="90155" grpId="0" animBg="1"/>
      <p:bldP spid="90155" grpId="1" animBg="1"/>
      <p:bldP spid="90163" grpId="0" animBg="1"/>
      <p:bldP spid="901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Trạng thái tự nhiên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Tính chất vật lí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II- CẤU TẠO PHÂN TỬ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0070C0"/>
                </a:solidFill>
              </a:rPr>
              <a:t>III- TÍNH CHẤT HÓA HỌC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Tác dụng với oxi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Tác dụng với clo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Metan đã tác  dụng với clo khi có ánh sáng.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PTHH: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25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1600"/>
            <a:ext cx="91440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9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Trạng thái tự nhiên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Tính chất vật lí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II- CẤU TẠO PHÂN TỬ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0070C0"/>
                </a:solidFill>
              </a:rPr>
              <a:t>III- TÍNH CHẤT HÓA HỌC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Tác dụng với oxi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Tác dụng với clo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0070C0"/>
                </a:solidFill>
              </a:rPr>
              <a:t>IV. ỨNG DỤNG</a:t>
            </a:r>
          </a:p>
          <a:p>
            <a:pPr marL="0" indent="0">
              <a:buNone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25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78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 descr="Cacb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4203700"/>
            <a:ext cx="1676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7239000" y="3556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9900" y="4343400"/>
            <a:ext cx="914400" cy="1668463"/>
            <a:chOff x="480" y="1584"/>
            <a:chExt cx="690" cy="1563"/>
          </a:xfrm>
        </p:grpSpPr>
        <p:graphicFrame>
          <p:nvGraphicFramePr>
            <p:cNvPr id="18464" name="Object 5"/>
            <p:cNvGraphicFramePr>
              <a:graphicFrameLocks noChangeAspect="1"/>
            </p:cNvGraphicFramePr>
            <p:nvPr/>
          </p:nvGraphicFramePr>
          <p:xfrm>
            <a:off x="480" y="2454"/>
            <a:ext cx="690" cy="6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0" name="Flash Document" r:id="rId4" imgW="1095840" imgH="1085040" progId="">
                    <p:embed/>
                  </p:oleObj>
                </mc:Choice>
                <mc:Fallback>
                  <p:oleObj name="Flash Document" r:id="rId4" imgW="1095840" imgH="1085040" progId="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2454"/>
                          <a:ext cx="690" cy="6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333333">
                                  <a:alpha val="50195"/>
                                </a:srgbClr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FFCC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8465" name="Picture 6" descr="feu2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584"/>
              <a:ext cx="336" cy="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25400" y="2463800"/>
            <a:ext cx="2324100" cy="1828800"/>
          </a:xfrm>
          <a:prstGeom prst="rect">
            <a:avLst/>
          </a:prstGeom>
          <a:solidFill>
            <a:srgbClr val="DEDE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NHIÊN LIỆU</a:t>
            </a:r>
          </a:p>
          <a:p>
            <a:pPr algn="ctr"/>
            <a:r>
              <a:rPr lang="en-US" sz="2800" b="1"/>
              <a:t>trong đời </a:t>
            </a:r>
          </a:p>
          <a:p>
            <a:pPr algn="ctr"/>
            <a:r>
              <a:rPr lang="en-US" sz="2800" b="1"/>
              <a:t>sống và </a:t>
            </a:r>
          </a:p>
          <a:p>
            <a:pPr algn="ctr"/>
            <a:r>
              <a:rPr lang="en-US" sz="2800" b="1"/>
              <a:t>sản xuất</a:t>
            </a:r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7543800" y="3251200"/>
            <a:ext cx="1371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99"/>
                </a:solidFill>
              </a:rPr>
              <a:t>KHÍ HIĐRO</a:t>
            </a:r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304800" y="5181600"/>
            <a:ext cx="12192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3657600" y="152400"/>
            <a:ext cx="2133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66"/>
                </a:solidFill>
              </a:rPr>
              <a:t>ỨNG DỤNG</a:t>
            </a:r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4572000" y="762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H="1">
            <a:off x="1066800" y="977900"/>
            <a:ext cx="350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3"/>
          <p:cNvSpPr>
            <a:spLocks noChangeShapeType="1"/>
          </p:cNvSpPr>
          <p:nvPr/>
        </p:nvSpPr>
        <p:spPr bwMode="auto">
          <a:xfrm>
            <a:off x="1066800" y="1295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1066800" y="9779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>
            <a:off x="4419600" y="9779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0" name="Rectangle 16"/>
          <p:cNvSpPr>
            <a:spLocks noChangeArrowheads="1"/>
          </p:cNvSpPr>
          <p:nvPr/>
        </p:nvSpPr>
        <p:spPr bwMode="auto">
          <a:xfrm>
            <a:off x="5943600" y="1193800"/>
            <a:ext cx="2514600" cy="990600"/>
          </a:xfrm>
          <a:prstGeom prst="rect">
            <a:avLst/>
          </a:prstGeom>
          <a:solidFill>
            <a:srgbClr val="DEDE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NGUYÊN LIỆU</a:t>
            </a:r>
          </a:p>
        </p:txBody>
      </p:sp>
      <p:sp>
        <p:nvSpPr>
          <p:cNvPr id="93201" name="Line 17"/>
          <p:cNvSpPr>
            <a:spLocks noChangeShapeType="1"/>
          </p:cNvSpPr>
          <p:nvPr/>
        </p:nvSpPr>
        <p:spPr bwMode="auto">
          <a:xfrm>
            <a:off x="7239000" y="977900"/>
            <a:ext cx="0" cy="24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>
            <a:off x="7239000" y="21844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>
            <a:off x="7162800" y="2794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20"/>
          <p:cNvSpPr>
            <a:spLocks noChangeShapeType="1"/>
          </p:cNvSpPr>
          <p:nvPr/>
        </p:nvSpPr>
        <p:spPr bwMode="auto">
          <a:xfrm>
            <a:off x="8763000" y="279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8382000" y="279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6" name="Text Box 22"/>
          <p:cNvSpPr txBox="1">
            <a:spLocks noChangeArrowheads="1"/>
          </p:cNvSpPr>
          <p:nvPr/>
        </p:nvSpPr>
        <p:spPr bwMode="auto">
          <a:xfrm>
            <a:off x="6553200" y="2184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</a:rPr>
              <a:t>Điều chế</a:t>
            </a:r>
          </a:p>
        </p:txBody>
      </p:sp>
      <p:sp>
        <p:nvSpPr>
          <p:cNvPr id="93207" name="Rectangle 23"/>
          <p:cNvSpPr>
            <a:spLocks noChangeArrowheads="1"/>
          </p:cNvSpPr>
          <p:nvPr/>
        </p:nvSpPr>
        <p:spPr bwMode="auto">
          <a:xfrm>
            <a:off x="2667000" y="3251200"/>
            <a:ext cx="2286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99"/>
                </a:solidFill>
              </a:rPr>
              <a:t>BỘT THAN VÀ </a:t>
            </a:r>
          </a:p>
          <a:p>
            <a:pPr algn="ctr"/>
            <a:r>
              <a:rPr lang="en-US" b="1">
                <a:solidFill>
                  <a:srgbClr val="000099"/>
                </a:solidFill>
              </a:rPr>
              <a:t>NHIỀU CHẤT KHÁC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543800" y="4165600"/>
            <a:ext cx="1371600" cy="2057400"/>
            <a:chOff x="288" y="2496"/>
            <a:chExt cx="1008" cy="1680"/>
          </a:xfrm>
        </p:grpSpPr>
        <p:pic>
          <p:nvPicPr>
            <p:cNvPr id="18461" name="Picture 25" descr="Binh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008" cy="1536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462" name="AutoShape 26"/>
            <p:cNvSpPr>
              <a:spLocks noChangeArrowheads="1"/>
            </p:cNvSpPr>
            <p:nvPr/>
          </p:nvSpPr>
          <p:spPr bwMode="auto">
            <a:xfrm>
              <a:off x="528" y="2496"/>
              <a:ext cx="48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Rectangle 27"/>
            <p:cNvSpPr>
              <a:spLocks noChangeArrowheads="1"/>
            </p:cNvSpPr>
            <p:nvPr/>
          </p:nvSpPr>
          <p:spPr bwMode="auto">
            <a:xfrm>
              <a:off x="288" y="3360"/>
              <a:ext cx="1008" cy="288"/>
            </a:xfrm>
            <a:prstGeom prst="rect">
              <a:avLst/>
            </a:prstGeom>
            <a:solidFill>
              <a:srgbClr val="9AC0EA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0000FF"/>
                  </a:solidFill>
                  <a:latin typeface="VNI-Times" pitchFamily="2" charset="0"/>
                </a:rPr>
                <a:t>Khí H</a:t>
              </a:r>
              <a:r>
                <a:rPr lang="en-US" sz="2800" b="1" baseline="-25000">
                  <a:solidFill>
                    <a:srgbClr val="0000FF"/>
                  </a:solidFill>
                  <a:latin typeface="VNI-Times" pitchFamily="2" charset="0"/>
                </a:rPr>
                <a:t>2</a:t>
              </a:r>
            </a:p>
          </p:txBody>
        </p:sp>
      </p:grpSp>
      <p:sp>
        <p:nvSpPr>
          <p:cNvPr id="93212" name="Line 28"/>
          <p:cNvSpPr>
            <a:spLocks noChangeShapeType="1"/>
          </p:cNvSpPr>
          <p:nvPr/>
        </p:nvSpPr>
        <p:spPr bwMode="auto">
          <a:xfrm flipH="1">
            <a:off x="3657600" y="279400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13" name="Line 29"/>
          <p:cNvSpPr>
            <a:spLocks noChangeShapeType="1"/>
          </p:cNvSpPr>
          <p:nvPr/>
        </p:nvSpPr>
        <p:spPr bwMode="auto">
          <a:xfrm>
            <a:off x="3657600" y="279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14" name="Text Box 30"/>
          <p:cNvSpPr txBox="1">
            <a:spLocks noChangeArrowheads="1"/>
          </p:cNvSpPr>
          <p:nvPr/>
        </p:nvSpPr>
        <p:spPr bwMode="auto">
          <a:xfrm>
            <a:off x="2895600" y="624840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Metan + nước                              cacbondioxit + hidro </a:t>
            </a:r>
          </a:p>
        </p:txBody>
      </p:sp>
      <p:sp>
        <p:nvSpPr>
          <p:cNvPr id="93215" name="Line 31"/>
          <p:cNvSpPr>
            <a:spLocks noChangeShapeType="1"/>
          </p:cNvSpPr>
          <p:nvPr/>
        </p:nvSpPr>
        <p:spPr bwMode="auto">
          <a:xfrm>
            <a:off x="4953000" y="65151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16" name="Text Box 32"/>
          <p:cNvSpPr txBox="1">
            <a:spLocks noChangeArrowheads="1"/>
          </p:cNvSpPr>
          <p:nvPr/>
        </p:nvSpPr>
        <p:spPr bwMode="auto">
          <a:xfrm>
            <a:off x="5181600" y="61087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nhiệt</a:t>
            </a:r>
          </a:p>
        </p:txBody>
      </p:sp>
      <p:sp>
        <p:nvSpPr>
          <p:cNvPr id="93217" name="Text Box 33"/>
          <p:cNvSpPr txBox="1">
            <a:spLocks noChangeArrowheads="1"/>
          </p:cNvSpPr>
          <p:nvPr/>
        </p:nvSpPr>
        <p:spPr bwMode="auto">
          <a:xfrm>
            <a:off x="4914900" y="6448425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xúc tác</a:t>
            </a:r>
          </a:p>
        </p:txBody>
      </p:sp>
    </p:spTree>
    <p:extLst>
      <p:ext uri="{BB962C8B-B14F-4D97-AF65-F5344CB8AC3E}">
        <p14:creationId xmlns:p14="http://schemas.microsoft.com/office/powerpoint/2010/main" val="13816509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9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93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3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93192" grpId="0" animBg="1"/>
      <p:bldP spid="93194" grpId="0" animBg="1"/>
      <p:bldP spid="93195" grpId="0" animBg="1"/>
      <p:bldP spid="93196" grpId="0" animBg="1"/>
      <p:bldP spid="93198" grpId="0" animBg="1"/>
      <p:bldP spid="93199" grpId="0" animBg="1"/>
      <p:bldP spid="93200" grpId="0" animBg="1"/>
      <p:bldP spid="93201" grpId="0" animBg="1"/>
      <p:bldP spid="93202" grpId="0" animBg="1"/>
      <p:bldP spid="93203" grpId="0" animBg="1"/>
      <p:bldP spid="93205" grpId="0" animBg="1"/>
      <p:bldP spid="93206" grpId="0"/>
      <p:bldP spid="93207" grpId="0" animBg="1"/>
      <p:bldP spid="93212" grpId="0" animBg="1"/>
      <p:bldP spid="93213" grpId="0" animBg="1"/>
      <p:bldP spid="93214" grpId="0"/>
      <p:bldP spid="93215" grpId="0" animBg="1"/>
      <p:bldP spid="93216" grpId="0"/>
      <p:bldP spid="932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5500687"/>
            <a:ext cx="9286875" cy="12477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3447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97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2" name="Content Placeholder 3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1" y="0"/>
            <a:ext cx="9531221" cy="6858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57200" y="193766"/>
            <a:ext cx="7696200" cy="1600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Stop">
              <a:avLst/>
            </a:prstTxWarp>
          </a:bodyPr>
          <a:lstStyle/>
          <a:p>
            <a:pPr algn="ctr"/>
            <a:r>
              <a:rPr lang="en-US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METAN</a:t>
            </a:r>
            <a:endParaRPr lang="en-US" sz="3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29194" y="1447800"/>
            <a:ext cx="645650" cy="10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>
          <a:xfrm>
            <a:off x="4038599" y="2879043"/>
            <a:ext cx="1828799" cy="1447800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TÍNH CHẤT HÓA HỌC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28948" y="1760220"/>
            <a:ext cx="0" cy="10276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lowchart: Connector 12"/>
          <p:cNvSpPr/>
          <p:nvPr/>
        </p:nvSpPr>
        <p:spPr>
          <a:xfrm>
            <a:off x="1720727" y="2821577"/>
            <a:ext cx="1828799" cy="1451367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CẤU TẠO PHÂN TỬ</a:t>
            </a:r>
            <a:endParaRPr lang="en-US" dirty="0"/>
          </a:p>
        </p:txBody>
      </p:sp>
      <p:sp>
        <p:nvSpPr>
          <p:cNvPr id="17" name="Flowchart: Connector 16"/>
          <p:cNvSpPr/>
          <p:nvPr/>
        </p:nvSpPr>
        <p:spPr>
          <a:xfrm>
            <a:off x="-352090" y="2478978"/>
            <a:ext cx="2037806" cy="1447800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TRẠNG THÁI TỰ NHIÊN, TÍNH CHẤT VẬT LÍ</a:t>
            </a:r>
            <a:endParaRPr lang="en-US" sz="15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458479" y="1826306"/>
            <a:ext cx="249268" cy="109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733458" y="4237933"/>
            <a:ext cx="725021" cy="776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410200" y="4262181"/>
            <a:ext cx="609600" cy="776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133703" y="5045819"/>
            <a:ext cx="1744977" cy="11363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TÁC DỤNG VỚI OXI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212599" y="5045819"/>
            <a:ext cx="1744977" cy="11363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TÁC DỤNG VỚI CLO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018830" y="1722120"/>
            <a:ext cx="611778" cy="1099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Flowchart: Connector 18"/>
          <p:cNvSpPr/>
          <p:nvPr/>
        </p:nvSpPr>
        <p:spPr>
          <a:xfrm>
            <a:off x="6019800" y="2790133"/>
            <a:ext cx="1828799" cy="1447800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ỨNG DỤNG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19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  <p:bldP spid="17" grpId="0" animBg="1"/>
      <p:bldP spid="30" grpId="0" animBg="1"/>
      <p:bldP spid="31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chemeClr val="bg1"/>
          </a:solidFill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36-TiẾT 45: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78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Picture 00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741613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7" name="Picture 3" descr="d53d68bf90f2c3ad89ab749c0379b447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788" y="2246809"/>
            <a:ext cx="2741612" cy="19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533400"/>
            <a:ext cx="2743200" cy="158115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Quan sát các hình ảnh, cho biết khí metan     có nhiều ở đâu?</a:t>
            </a:r>
          </a:p>
        </p:txBody>
      </p:sp>
      <p:pic>
        <p:nvPicPr>
          <p:cNvPr id="82952" name="Picture 8" descr="Gian%20khoan%203_resize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294" y="2211976"/>
            <a:ext cx="2741612" cy="1895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6271" y="2297373"/>
            <a:ext cx="2590800" cy="2414401"/>
            <a:chOff x="2016" y="2544"/>
            <a:chExt cx="1728" cy="1969"/>
          </a:xfrm>
        </p:grpSpPr>
        <p:pic>
          <p:nvPicPr>
            <p:cNvPr id="5131" name="Picture 10" descr="mo khi Lan d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544"/>
              <a:ext cx="1728" cy="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2" name="Text Box 11"/>
            <p:cNvSpPr txBox="1">
              <a:spLocks noChangeArrowheads="1"/>
            </p:cNvSpPr>
            <p:nvPr/>
          </p:nvSpPr>
          <p:spPr bwMode="auto">
            <a:xfrm>
              <a:off x="2184" y="4319"/>
              <a:ext cx="139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 dirty="0"/>
                <a:t>Mỏ khí </a:t>
              </a:r>
            </a:p>
          </p:txBody>
        </p:sp>
      </p:grpSp>
      <p:pic>
        <p:nvPicPr>
          <p:cNvPr id="82956" name="Picture 12" descr="Ham bioga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"/>
            <a:ext cx="28575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13"/>
          <p:cNvSpPr txBox="1">
            <a:spLocks noChangeArrowheads="1"/>
          </p:cNvSpPr>
          <p:nvPr/>
        </p:nvSpPr>
        <p:spPr bwMode="auto">
          <a:xfrm>
            <a:off x="3886200" y="6621463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3760237" y="4440437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 Mỏ dầu</a:t>
            </a:r>
            <a:r>
              <a:rPr lang="en-US" dirty="0"/>
              <a:t>  </a:t>
            </a:r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5980906" y="4491755"/>
            <a:ext cx="327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Hầm khai thác mỏ than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59837" y="5029200"/>
            <a:ext cx="8229600" cy="1143000"/>
          </a:xfrm>
        </p:spPr>
        <p:txBody>
          <a:bodyPr>
            <a:noAutofit/>
          </a:bodyPr>
          <a:lstStyle/>
          <a:p>
            <a:r>
              <a:rPr lang="en-US" sz="2500" dirty="0" smtClean="0"/>
              <a:t>=&gt; Khí metan có nhiều trong các mỏ khí tự nhiên, trong mỏ dầu, trong các mỏ than, trong bùn ao, khí biogaz.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84940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3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I- TRẠNG THÁI TỰ NHIÊN, TÍNH CHẤT VẬT LÍ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1/ Trạng thái tự nhiên</a:t>
            </a:r>
          </a:p>
          <a:p>
            <a:pPr>
              <a:buFontTx/>
              <a:buChar char="-"/>
            </a:pPr>
            <a:r>
              <a:rPr lang="en-US" sz="3000" dirty="0" smtClean="0">
                <a:ln>
                  <a:solidFill>
                    <a:schemeClr val="tx1"/>
                  </a:solidFill>
                </a:ln>
                <a:sym typeface="Wingdings"/>
              </a:rPr>
              <a:t>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Trong  tự nhiên,  metan có nhiều trong các mỏ khí, mỏ dầu, mỏ than, bùn ao, khí biogaz.</a:t>
            </a:r>
          </a:p>
          <a:p>
            <a:pPr marL="0" indent="0">
              <a:buNone/>
            </a:pP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2/ Tính chất vật lí</a:t>
            </a:r>
          </a:p>
          <a:p>
            <a:pPr>
              <a:buFontTx/>
              <a:buChar char="-"/>
            </a:pPr>
            <a:r>
              <a:rPr lang="en-US" sz="3000" dirty="0" smtClean="0">
                <a:ln>
                  <a:solidFill>
                    <a:schemeClr val="tx1"/>
                  </a:solidFill>
                </a:ln>
                <a:sym typeface="Wingdings"/>
              </a:rPr>
              <a:t></a:t>
            </a:r>
            <a:r>
              <a:rPr lang="en-US" sz="2000" dirty="0" smtClean="0">
                <a:ln>
                  <a:solidFill>
                    <a:schemeClr val="tx1"/>
                  </a:solidFill>
                </a:ln>
              </a:rPr>
              <a:t> Metan là chất khí, không màu, không mùi, ít tan trong nước.</a:t>
            </a:r>
          </a:p>
          <a:p>
            <a:pPr marL="0" indent="0">
              <a:buNone/>
            </a:pP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00143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II- CẤU TẠO PHÂN TỬ</a:t>
            </a:r>
            <a:endParaRPr lang="en-US" sz="2500" b="1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3586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066800" y="9906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2400" b="1">
              <a:solidFill>
                <a:srgbClr val="33CC33"/>
              </a:solidFill>
              <a:latin typeface="VNI-Times" pitchFamily="2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34849" y="3392487"/>
            <a:ext cx="1787525" cy="1600200"/>
            <a:chOff x="3408" y="2784"/>
            <a:chExt cx="1126" cy="1008"/>
          </a:xfrm>
        </p:grpSpPr>
        <p:sp>
          <p:nvSpPr>
            <p:cNvPr id="6170" name="Oval 4"/>
            <p:cNvSpPr>
              <a:spLocks noChangeArrowheads="1"/>
            </p:cNvSpPr>
            <p:nvPr/>
          </p:nvSpPr>
          <p:spPr bwMode="auto">
            <a:xfrm>
              <a:off x="4102" y="3168"/>
              <a:ext cx="432" cy="432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66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Oval 5"/>
            <p:cNvSpPr>
              <a:spLocks noChangeArrowheads="1"/>
            </p:cNvSpPr>
            <p:nvPr/>
          </p:nvSpPr>
          <p:spPr bwMode="auto">
            <a:xfrm>
              <a:off x="3408" y="3168"/>
              <a:ext cx="432" cy="432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66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Oval 6"/>
            <p:cNvSpPr>
              <a:spLocks noChangeArrowheads="1"/>
            </p:cNvSpPr>
            <p:nvPr/>
          </p:nvSpPr>
          <p:spPr bwMode="auto">
            <a:xfrm>
              <a:off x="3744" y="2784"/>
              <a:ext cx="432" cy="432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66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Oval 7"/>
            <p:cNvSpPr>
              <a:spLocks noChangeArrowheads="1"/>
            </p:cNvSpPr>
            <p:nvPr/>
          </p:nvSpPr>
          <p:spPr bwMode="auto">
            <a:xfrm>
              <a:off x="3648" y="3024"/>
              <a:ext cx="624" cy="624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Oval 8"/>
            <p:cNvSpPr>
              <a:spLocks noChangeArrowheads="1"/>
            </p:cNvSpPr>
            <p:nvPr/>
          </p:nvSpPr>
          <p:spPr bwMode="auto">
            <a:xfrm>
              <a:off x="3744" y="3360"/>
              <a:ext cx="432" cy="432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66CCFF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66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-608767" y="48695"/>
            <a:ext cx="510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Mô hình </a:t>
            </a:r>
            <a:r>
              <a:rPr lang="en-US" sz="2800" b="1" dirty="0" err="1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sz="2800" b="1" dirty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tử</a:t>
            </a:r>
            <a:r>
              <a:rPr lang="en-US" sz="2800" b="1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800" b="1" i="1" dirty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Metan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1361117" y="2873375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Dạng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rỗng</a:t>
            </a:r>
            <a:r>
              <a:rPr lang="en-US" sz="2400" b="1" dirty="0" smtClean="0">
                <a:solidFill>
                  <a:srgbClr val="0000CC"/>
                </a:solidFill>
                <a:latin typeface="VNI-Times" pitchFamily="2" charset="0"/>
                <a:sym typeface="Symbol" pitchFamily="18" charset="2"/>
              </a:rPr>
              <a:t> </a:t>
            </a:r>
            <a:endParaRPr lang="en-US" sz="2400" b="1" dirty="0">
              <a:solidFill>
                <a:srgbClr val="0000CC"/>
              </a:solidFill>
              <a:latin typeface="VNI-Times" pitchFamily="2" charset="0"/>
              <a:sym typeface="Symbol" pitchFamily="18" charset="2"/>
            </a:endParaRP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073151" y="5013133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Dạng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đặc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4038600" y="952500"/>
            <a:ext cx="510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metan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</a:t>
            </a:r>
            <a:endParaRPr lang="en-US" sz="2800" b="1" dirty="0">
              <a:solidFill>
                <a:srgbClr val="0000FF"/>
              </a:solidFill>
              <a:latin typeface="VNI-Times" pitchFamily="2" charset="0"/>
              <a:sym typeface="Symbol" pitchFamily="18" charset="2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664200" y="1398588"/>
            <a:ext cx="2057400" cy="1801812"/>
            <a:chOff x="1104" y="1344"/>
            <a:chExt cx="1296" cy="1135"/>
          </a:xfrm>
        </p:grpSpPr>
        <p:sp>
          <p:nvSpPr>
            <p:cNvPr id="6167" name="Text Box 14"/>
            <p:cNvSpPr txBox="1">
              <a:spLocks noChangeArrowheads="1"/>
            </p:cNvSpPr>
            <p:nvPr/>
          </p:nvSpPr>
          <p:spPr bwMode="auto">
            <a:xfrm>
              <a:off x="1104" y="1344"/>
              <a:ext cx="1296" cy="1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dirty="0">
                  <a:solidFill>
                    <a:srgbClr val="0000FF"/>
                  </a:solidFill>
                  <a:latin typeface="VNI-Times" pitchFamily="2" charset="0"/>
                  <a:sym typeface="Symbol" pitchFamily="18" charset="2"/>
                </a:rPr>
                <a:t> </a:t>
              </a:r>
              <a:r>
                <a:rPr lang="en-US" sz="2800" b="1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H</a:t>
              </a:r>
            </a:p>
            <a:p>
              <a:pPr algn="ctr">
                <a:spcBef>
                  <a:spcPct val="50000"/>
                </a:spcBef>
              </a:pPr>
              <a:r>
                <a:rPr lang="en-US" sz="2800" b="1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H</a:t>
              </a:r>
              <a:r>
                <a:rPr lang="en-US" sz="2800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</a:t>
              </a:r>
              <a:r>
                <a:rPr lang="en-US" sz="2800" b="1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C</a:t>
              </a:r>
              <a:r>
                <a:rPr lang="en-US" sz="2800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</a:t>
              </a:r>
              <a:r>
                <a:rPr lang="en-US" sz="2800" b="1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H</a:t>
              </a:r>
            </a:p>
            <a:p>
              <a:pPr algn="ctr">
                <a:spcBef>
                  <a:spcPct val="50000"/>
                </a:spcBef>
              </a:pPr>
              <a:r>
                <a:rPr lang="en-US" sz="2800" b="1" dirty="0">
                  <a:solidFill>
                    <a:srgbClr val="990099"/>
                  </a:solidFill>
                  <a:latin typeface="VNI-Times" pitchFamily="2" charset="0"/>
                  <a:sym typeface="Symbol" pitchFamily="18" charset="2"/>
                </a:rPr>
                <a:t> H</a:t>
              </a:r>
            </a:p>
          </p:txBody>
        </p:sp>
        <p:sp>
          <p:nvSpPr>
            <p:cNvPr id="6168" name="Line 15"/>
            <p:cNvSpPr>
              <a:spLocks noChangeShapeType="1"/>
            </p:cNvSpPr>
            <p:nvPr/>
          </p:nvSpPr>
          <p:spPr bwMode="auto">
            <a:xfrm>
              <a:off x="1763" y="1649"/>
              <a:ext cx="0" cy="144"/>
            </a:xfrm>
            <a:prstGeom prst="line">
              <a:avLst/>
            </a:prstGeom>
            <a:noFill/>
            <a:ln w="9525">
              <a:solidFill>
                <a:srgbClr val="99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Line 16"/>
            <p:cNvSpPr>
              <a:spLocks noChangeShapeType="1"/>
            </p:cNvSpPr>
            <p:nvPr/>
          </p:nvSpPr>
          <p:spPr bwMode="auto">
            <a:xfrm>
              <a:off x="1754" y="2050"/>
              <a:ext cx="0" cy="144"/>
            </a:xfrm>
            <a:prstGeom prst="line">
              <a:avLst/>
            </a:prstGeom>
            <a:noFill/>
            <a:ln w="9525">
              <a:solidFill>
                <a:srgbClr val="99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041400" y="406400"/>
            <a:ext cx="3079750" cy="2466975"/>
            <a:chOff x="3745" y="732"/>
            <a:chExt cx="1940" cy="1554"/>
          </a:xfrm>
        </p:grpSpPr>
        <p:grpSp>
          <p:nvGrpSpPr>
            <p:cNvPr id="6155" name="Group 18"/>
            <p:cNvGrpSpPr>
              <a:grpSpLocks/>
            </p:cNvGrpSpPr>
            <p:nvPr/>
          </p:nvGrpSpPr>
          <p:grpSpPr bwMode="auto">
            <a:xfrm>
              <a:off x="4118" y="732"/>
              <a:ext cx="1567" cy="1554"/>
              <a:chOff x="3377" y="654"/>
              <a:chExt cx="1567" cy="1554"/>
            </a:xfrm>
          </p:grpSpPr>
          <p:sp>
            <p:nvSpPr>
              <p:cNvPr id="6158" name="Rectangle 19" descr="Cork"/>
              <p:cNvSpPr>
                <a:spLocks noChangeArrowheads="1"/>
              </p:cNvSpPr>
              <p:nvPr/>
            </p:nvSpPr>
            <p:spPr bwMode="auto">
              <a:xfrm rot="-4179503">
                <a:off x="4516" y="1301"/>
                <a:ext cx="48" cy="528"/>
              </a:xfrm>
              <a:prstGeom prst="rect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 w="9525" algn="ctr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9" name="Oval 20"/>
              <p:cNvSpPr>
                <a:spLocks noChangeArrowheads="1"/>
              </p:cNvSpPr>
              <p:nvPr/>
            </p:nvSpPr>
            <p:spPr bwMode="auto">
              <a:xfrm>
                <a:off x="4656" y="1510"/>
                <a:ext cx="288" cy="28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2400" b="1">
                  <a:solidFill>
                    <a:schemeClr val="bg1"/>
                  </a:solidFill>
                  <a:latin typeface="VNI-Times" pitchFamily="2" charset="0"/>
                  <a:sym typeface="Symbol" pitchFamily="18" charset="2"/>
                </a:endParaRPr>
              </a:p>
            </p:txBody>
          </p:sp>
          <p:sp>
            <p:nvSpPr>
              <p:cNvPr id="6160" name="Oval 21"/>
              <p:cNvSpPr>
                <a:spLocks noChangeArrowheads="1"/>
              </p:cNvSpPr>
              <p:nvPr/>
            </p:nvSpPr>
            <p:spPr bwMode="auto">
              <a:xfrm>
                <a:off x="3377" y="1632"/>
                <a:ext cx="288" cy="28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2400" b="1">
                  <a:solidFill>
                    <a:schemeClr val="bg1"/>
                  </a:solidFill>
                  <a:latin typeface="VNI-Times" pitchFamily="2" charset="0"/>
                  <a:sym typeface="Symbol" pitchFamily="18" charset="2"/>
                </a:endParaRPr>
              </a:p>
            </p:txBody>
          </p:sp>
          <p:sp>
            <p:nvSpPr>
              <p:cNvPr id="6161" name="Rectangle 22" descr="Cork"/>
              <p:cNvSpPr>
                <a:spLocks noChangeArrowheads="1"/>
              </p:cNvSpPr>
              <p:nvPr/>
            </p:nvSpPr>
            <p:spPr bwMode="auto">
              <a:xfrm rot="3477020">
                <a:off x="3740" y="1366"/>
                <a:ext cx="48" cy="528"/>
              </a:xfrm>
              <a:prstGeom prst="rect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 w="9525" algn="ctr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2" name="Rectangle 23" descr="Cork"/>
              <p:cNvSpPr>
                <a:spLocks noChangeArrowheads="1"/>
              </p:cNvSpPr>
              <p:nvPr/>
            </p:nvSpPr>
            <p:spPr bwMode="auto">
              <a:xfrm>
                <a:off x="4119" y="790"/>
                <a:ext cx="48" cy="528"/>
              </a:xfrm>
              <a:prstGeom prst="rect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 w="9525" algn="ctr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3" name="Oval 24"/>
              <p:cNvSpPr>
                <a:spLocks noChangeArrowheads="1"/>
              </p:cNvSpPr>
              <p:nvPr/>
            </p:nvSpPr>
            <p:spPr bwMode="auto">
              <a:xfrm>
                <a:off x="3888" y="1248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333333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4" name="Oval 25"/>
              <p:cNvSpPr>
                <a:spLocks noChangeArrowheads="1"/>
              </p:cNvSpPr>
              <p:nvPr/>
            </p:nvSpPr>
            <p:spPr bwMode="auto">
              <a:xfrm>
                <a:off x="3997" y="654"/>
                <a:ext cx="288" cy="28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2400" b="1">
                  <a:solidFill>
                    <a:schemeClr val="bg1"/>
                  </a:solidFill>
                  <a:latin typeface="VNI-Times" pitchFamily="2" charset="0"/>
                  <a:sym typeface="Symbol" pitchFamily="18" charset="2"/>
                </a:endParaRPr>
              </a:p>
            </p:txBody>
          </p:sp>
          <p:sp>
            <p:nvSpPr>
              <p:cNvPr id="6165" name="Rectangle 26" descr="Cork"/>
              <p:cNvSpPr>
                <a:spLocks noChangeArrowheads="1"/>
              </p:cNvSpPr>
              <p:nvPr/>
            </p:nvSpPr>
            <p:spPr bwMode="auto">
              <a:xfrm rot="-1593380">
                <a:off x="4272" y="1584"/>
                <a:ext cx="48" cy="528"/>
              </a:xfrm>
              <a:prstGeom prst="rect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 w="9525" algn="ctr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Oval 27"/>
              <p:cNvSpPr>
                <a:spLocks noChangeArrowheads="1"/>
              </p:cNvSpPr>
              <p:nvPr/>
            </p:nvSpPr>
            <p:spPr bwMode="auto">
              <a:xfrm>
                <a:off x="4272" y="1920"/>
                <a:ext cx="288" cy="28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2400" b="1">
                  <a:solidFill>
                    <a:schemeClr val="bg1"/>
                  </a:solidFill>
                  <a:latin typeface="VNI-Times" pitchFamily="2" charset="0"/>
                  <a:sym typeface="Symbol" pitchFamily="18" charset="2"/>
                </a:endParaRPr>
              </a:p>
            </p:txBody>
          </p:sp>
        </p:grpSp>
        <p:sp>
          <p:nvSpPr>
            <p:cNvPr id="6156" name="Arc 28"/>
            <p:cNvSpPr>
              <a:spLocks/>
            </p:cNvSpPr>
            <p:nvPr/>
          </p:nvSpPr>
          <p:spPr bwMode="auto">
            <a:xfrm flipH="1">
              <a:off x="4226" y="912"/>
              <a:ext cx="432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9900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Text Box 29"/>
            <p:cNvSpPr txBox="1">
              <a:spLocks noChangeArrowheads="1"/>
            </p:cNvSpPr>
            <p:nvPr/>
          </p:nvSpPr>
          <p:spPr bwMode="auto">
            <a:xfrm>
              <a:off x="3745" y="1003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VNI-Times" pitchFamily="2" charset="0"/>
                  <a:sym typeface="Symbol" pitchFamily="18" charset="2"/>
                </a:rPr>
                <a:t>109,5</a:t>
              </a:r>
              <a:r>
                <a:rPr lang="en-US" sz="2400" b="1" baseline="30000">
                  <a:solidFill>
                    <a:srgbClr val="990000"/>
                  </a:solidFill>
                  <a:latin typeface="VNI-Times" pitchFamily="2" charset="0"/>
                  <a:sym typeface="Symbol" pitchFamily="18" charset="2"/>
                </a:rPr>
                <a:t>0</a:t>
              </a:r>
            </a:p>
          </p:txBody>
        </p:sp>
      </p:grpSp>
      <p:sp>
        <p:nvSpPr>
          <p:cNvPr id="89118" name="Text Box 30"/>
          <p:cNvSpPr txBox="1">
            <a:spLocks noChangeArrowheads="1"/>
          </p:cNvSpPr>
          <p:nvPr/>
        </p:nvSpPr>
        <p:spPr bwMode="auto">
          <a:xfrm>
            <a:off x="5791200" y="33528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00FF"/>
                </a:solidFill>
              </a:rPr>
              <a:t>Viết gọn : CH</a:t>
            </a:r>
            <a:r>
              <a:rPr lang="en-US" sz="2400" b="1" baseline="-25000">
                <a:solidFill>
                  <a:srgbClr val="CC00FF"/>
                </a:solidFill>
              </a:rPr>
              <a:t>4</a:t>
            </a:r>
            <a:endParaRPr lang="en-US" sz="2400" b="1">
              <a:solidFill>
                <a:srgbClr val="CC00FF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2209800"/>
          </a:xfrm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5117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7" grpId="0"/>
      <p:bldP spid="89098" grpId="0"/>
      <p:bldP spid="89099" grpId="0"/>
      <p:bldP spid="89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629400" cy="1173162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BÀI 36: METAN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I- TRẠNG THÁI TỰ NHIÊN, TÍNH CHẤT VẬT LÍ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II- CẤU TẠO PHÂN TỬ</a:t>
            </a:r>
          </a:p>
          <a:p>
            <a:pPr>
              <a:buFontTx/>
              <a:buChar char="-"/>
            </a:pPr>
            <a:r>
              <a:rPr lang="en-US" sz="45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sym typeface="Wingdings"/>
              </a:rPr>
              <a:t></a:t>
            </a:r>
            <a:r>
              <a:rPr lang="en-US" sz="25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Công thức cấu tạo của metan:</a:t>
            </a:r>
          </a:p>
          <a:p>
            <a:pPr>
              <a:buFontTx/>
              <a:buChar char="-"/>
            </a:pPr>
            <a:endParaRPr lang="en-US" sz="2500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en-US" sz="25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9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</a:t>
            </a:r>
            <a:r>
              <a:rPr lang="en-US" sz="49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sym typeface="Wingdings"/>
              </a:rPr>
              <a:t></a:t>
            </a:r>
            <a:r>
              <a:rPr lang="en-US" sz="25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Trong phân tử metan có bốn lên kết đơn</a:t>
            </a:r>
            <a:r>
              <a:rPr lang="en-US" sz="25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 </a:t>
            </a:r>
            <a:endParaRPr lang="en-US" sz="2500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200401"/>
            <a:ext cx="28003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0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330</TotalTime>
  <Words>589</Words>
  <Application>Microsoft Office PowerPoint</Application>
  <PresentationFormat>On-screen Show (4:3)</PresentationFormat>
  <Paragraphs>121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Executive</vt:lpstr>
      <vt:lpstr>CS ChemDraw Drawing</vt:lpstr>
      <vt:lpstr>Flash Document</vt:lpstr>
      <vt:lpstr>PowerPoint Presentation</vt:lpstr>
      <vt:lpstr>PowerPoint Presentation</vt:lpstr>
      <vt:lpstr>PowerPoint Presentation</vt:lpstr>
      <vt:lpstr>BÀI 36-TiẾT 45: METAN</vt:lpstr>
      <vt:lpstr>=&gt; Khí metan có nhiều trong các mỏ khí tự nhiên, trong mỏ dầu, trong các mỏ than, trong bùn ao, khí biogaz.</vt:lpstr>
      <vt:lpstr>BÀI 36: METAN</vt:lpstr>
      <vt:lpstr>BÀI 36: METAN</vt:lpstr>
      <vt:lpstr>PowerPoint Presentation</vt:lpstr>
      <vt:lpstr>BÀI 36: METAN</vt:lpstr>
      <vt:lpstr>BÀI 36: METAN</vt:lpstr>
      <vt:lpstr>PowerPoint Presentation</vt:lpstr>
      <vt:lpstr>BÀI 36: METAN</vt:lpstr>
      <vt:lpstr>Hiện tượng: Khi đưa ra ánh sáng, màu vàng nhạt của clo mất đi, giấy quỳ tím chuyển sang màu đỏ</vt:lpstr>
      <vt:lpstr>BÀI 36: METAN</vt:lpstr>
      <vt:lpstr>BÀI 36: METAN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chipcomputer</dc:creator>
  <cp:lastModifiedBy>MTC</cp:lastModifiedBy>
  <cp:revision>35</cp:revision>
  <dcterms:created xsi:type="dcterms:W3CDTF">2019-01-21T13:33:22Z</dcterms:created>
  <dcterms:modified xsi:type="dcterms:W3CDTF">2021-02-22T15:53:09Z</dcterms:modified>
</cp:coreProperties>
</file>