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306" r:id="rId3"/>
    <p:sldId id="304" r:id="rId4"/>
    <p:sldId id="303" r:id="rId5"/>
    <p:sldId id="308" r:id="rId6"/>
    <p:sldId id="279" r:id="rId7"/>
    <p:sldId id="307" r:id="rId8"/>
    <p:sldId id="300" r:id="rId9"/>
    <p:sldId id="301" r:id="rId10"/>
    <p:sldId id="258" r:id="rId11"/>
    <p:sldId id="283" r:id="rId12"/>
    <p:sldId id="284" r:id="rId13"/>
    <p:sldId id="302" r:id="rId14"/>
    <p:sldId id="281" r:id="rId15"/>
    <p:sldId id="291" r:id="rId16"/>
    <p:sldId id="292" r:id="rId17"/>
    <p:sldId id="293" r:id="rId18"/>
    <p:sldId id="295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F3044-C0E5-4E9E-A730-3D2D439C9B41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2235-802B-436F-967F-04430116D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9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E69378-0ADE-4752-AB76-E310FD13A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4FED1-2426-42BD-A101-0DE4D664A8B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7053F1C5-33E5-4BC5-B594-FEFEDE1784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84BBD1A-9EC9-47C4-8A56-3C08DE83C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4108-BD9B-4059-871C-38E695FBF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3B8B8-5E52-493F-8F25-6BD8DB3EA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B611A-2F6E-4C2D-899D-E1CDD223C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2066-DD2F-4084-8A76-7949D8C1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5B79D-ED0B-4B85-81A8-310BD542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FBFE-74D7-4979-B903-4AB86E4F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EB2903-A8CA-4AAB-8E30-510F30414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A85AA-6C48-40CB-8B13-92AF84576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053A4-A008-4F79-B3A0-7471D377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8B9D0-912C-460D-A9FE-D86FC4834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9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80CA7-1FCD-4FA1-B9BA-6D2663135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1235F5-B0B9-42ED-A084-70E05E919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A53AA-BE1B-453A-988C-828BEAC8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9D700-84C2-40A1-ACC7-04BB27D9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2D5B6-C6B2-4904-8B3D-780FC472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93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F71228-6B70-43E6-94B6-DDFA56CA448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9641A-6972-4700-A7CB-396DB5C1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59A9E-F822-420F-8A86-0DB7A4EB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7B147-797D-40E1-8AC4-A62C2605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E0FEEAB-2C7E-4CD4-8CEA-3DC1EDD01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384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5BB7-1455-49F2-9AB1-D1FE886E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CD7E77E-9EC8-4DBF-AB74-06D3943F2F94}"/>
              </a:ext>
            </a:extLst>
          </p:cNvPr>
          <p:cNvSpPr>
            <a:spLocks noGrp="1"/>
          </p:cNvSpPr>
          <p:nvPr>
            <p:ph type="media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87CCD-153B-4BB2-8DF0-D8907A49A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55081-A8B4-45CB-BC7B-0860B9FC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16A0-4B8E-4744-A5F9-FE4B0FD1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08FFB-7837-4A11-B5BA-3EACC24A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102760D-0551-437A-9598-6F5E2CAF3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26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0E4BA-352D-4ACA-8847-C450E426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61789-25D6-49F5-86C3-3FAA80D34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2DAB-2424-4875-8964-4D9D8727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3E163-8D16-4EE0-BC03-D92797231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0BC29-6921-4A6F-ABC0-72637E21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16A6-1544-4482-9475-08F7447F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24154-395B-432D-8C99-01F3D39C9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6331D-AB8E-42FE-B62E-B260183B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87D4-9A20-4A30-AD25-975B519F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C340E-E401-4B04-907E-48FE1696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5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ED3F-2909-451F-8F8F-71F5479D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54093-CF93-45F7-BAC6-72F34490D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D32C-EE9F-4D2C-88DC-EA6760D1E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B978-A711-4844-A705-0753B5AA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630B8-34B9-406A-B56B-DFD51046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EE457-76CD-48B2-A294-D3CAEAF5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7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2438-87D4-4BD9-9DA9-CDB11EE0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8C06-84E2-4B38-B072-A12E9BCBB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45FAA-2309-4F1D-B039-401D66986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B44AA-508B-4E5A-9FA8-02DCA744D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561F80-45FB-40FE-A9C6-65055F545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5A79B-9CB6-4E07-AD6E-7A815B6D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5B927-B2CD-45C5-8BF3-F51AF0AD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C3212A-8A6C-40C9-B158-E377EC14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5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7FCA-A7BE-415F-9F95-C5F25381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257815-CD91-4999-9B1A-881AC7AE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76217-E3FB-469E-8E0A-BE19BCA1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D02B8-AD89-415A-8423-A081183D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5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B1787-37A3-4DDB-A1D9-E3F6269B0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FF01B-69F8-4746-8588-6F2FA0B4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A3410-1E54-4AA9-9116-348363DF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0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9C16-92D8-4608-9D58-D051D90C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DD6E5-DABA-4640-91EC-BBC86CEA3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A40AE-D964-42B5-B09F-9552418E0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946FF-B9D6-48C4-80C6-D9F7CA6E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8947-6B69-45CF-9D9A-031FCC9E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594FB-E914-4B30-9301-148AAC4F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5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45CF2-9E9E-48C8-8331-CE3CB09F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0835-3715-400A-A146-E78688C19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8D01D-023A-47D5-88E9-3C03F7E0C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33AC1-76C2-4B10-ABD6-3F277EF5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5594-6019-4389-AABD-AE36EA2222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89BC2-3AE3-4CD2-9C56-ADABFEA8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3494A-C7FB-4744-9992-8834A866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792D-4DFD-4CED-8714-3078189A9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2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D3EE6-881E-45AE-B6BC-E5E93150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6329A-2B67-44D6-9AB6-A8FC3391F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97026-F9DA-4DBC-9D90-713F652C4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A05594-6019-4389-AABD-AE36EA222242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8F17-ACC1-4BE2-A289-9EB0ABF16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75684-164C-4115-A7E1-4A35D36B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545792D-4DFD-4CED-8714-3078189A9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8.xml"/><Relationship Id="rId7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slide" Target="slide17.x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file:///C:\Documents%20and%20Settings\Chien%20Thang\My%20Documents\Downloads\Documents\Hoa%208%20-%20Bai%2033%20Tiet%2050%20DIEU%20CHE%20HIDRO%20-%20PHAN%20UNG%20THE.ppt#-1,12,Slide 12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control" Target="../activeX/activeX2.xml"/><Relationship Id="rId7" Type="http://schemas.openxmlformats.org/officeDocument/2006/relationships/image" Target="../media/image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control" Target="../activeX/activeX4.xml"/><Relationship Id="rId10" Type="http://schemas.openxmlformats.org/officeDocument/2006/relationships/image" Target="../media/image6.wmf"/><Relationship Id="rId4" Type="http://schemas.openxmlformats.org/officeDocument/2006/relationships/control" Target="../activeX/activeX3.xml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>
            <a:extLst>
              <a:ext uri="{FF2B5EF4-FFF2-40B4-BE49-F238E27FC236}">
                <a16:creationId xmlns:a16="http://schemas.microsoft.com/office/drawing/2014/main" id="{EBEEA1F5-52DC-45B9-B138-6C4079BAF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3048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587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0000"/>
                    </a:gs>
                    <a:gs pos="100000">
                      <a:srgbClr val="FF9933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63398B38-34F6-4D56-BC36-CE5C389F9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 1. Vi</a:t>
            </a:r>
            <a:r>
              <a:rPr lang="en-US" altLang="en-US" sz="2400" b="1">
                <a:latin typeface="Times New Roman" panose="02020603050405020304" pitchFamily="18" charset="0"/>
              </a:rPr>
              <a:t>ết công thức tính áp suất chất lỏng? Nêu ý nghĩa và đơn vị của các đại lượng trong công thức?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8D5E0009-8FB0-4E7A-80CE-14494E73B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117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altLang="en-US" sz="2400">
              <a:latin typeface="Comic Sans MS" panose="030F0702030302020204" pitchFamily="66" charset="0"/>
            </a:endParaRP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CA9C511A-385B-4CC3-ABE2-435B1D2F3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35501"/>
            <a:ext cx="6553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400">
                <a:latin typeface="Comic Sans MS" panose="030F0702030302020204" pitchFamily="66" charset="0"/>
              </a:rPr>
              <a:t>                                </a:t>
            </a:r>
            <a:r>
              <a:rPr lang="en-US" altLang="en-US" sz="2400">
                <a:latin typeface="Times New Roman" panose="02020603050405020304" pitchFamily="18" charset="0"/>
              </a:rPr>
              <a:t>      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                                      </a:t>
            </a:r>
            <a:endParaRPr lang="en-US" altLang="en-US" sz="1400" b="1">
              <a:latin typeface="Comic Sans MS" panose="030F0702030302020204" pitchFamily="66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35B9FFB2-A2ED-42AC-B882-3A408D5BF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288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TL:     p= d. h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  trong đó : - p là áp suất (N/m</a:t>
            </a:r>
            <a:r>
              <a:rPr lang="en-US" altLang="en-US" sz="24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hoặc pa)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- d là trọng lượng riêng của chất lỏng (N/m</a:t>
            </a:r>
            <a:r>
              <a:rPr lang="en-US" altLang="en-US" sz="24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3)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altLang="en-US" sz="24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-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h là độ sâu của điểm tính áp suất (m)</a:t>
            </a:r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2865604B-6EFE-4874-81F7-D10E59256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81400"/>
            <a:ext cx="8991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2. Viết công thức tính áp suất của vật tác dụng lên mặt bàn. Nêu ý nghĩa và đơn vị của các đại lượng trong công thức?</a:t>
            </a:r>
          </a:p>
          <a:p>
            <a:pPr algn="l">
              <a:spcBef>
                <a:spcPct val="50000"/>
              </a:spcBef>
            </a:pPr>
            <a:endParaRPr lang="en-US" altLang="en-US" sz="2400" b="1">
              <a:latin typeface="Times New Roman" panose="02020603050405020304" pitchFamily="18" charset="0"/>
            </a:endParaRPr>
          </a:p>
          <a:p>
            <a:pPr algn="l">
              <a:spcBef>
                <a:spcPct val="50000"/>
              </a:spcBef>
            </a:pPr>
            <a:endParaRPr lang="en-US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6168" name="Rectangle 24">
            <a:extLst>
              <a:ext uri="{FF2B5EF4-FFF2-40B4-BE49-F238E27FC236}">
                <a16:creationId xmlns:a16="http://schemas.microsoft.com/office/drawing/2014/main" id="{041D2D78-0F6C-4D65-93D5-55968F7DB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038600"/>
            <a:ext cx="838200" cy="914400"/>
          </a:xfrm>
          <a:prstGeom prst="rect">
            <a:avLst/>
          </a:prstGeom>
          <a:solidFill>
            <a:schemeClr val="tx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chemeClr val="hlink"/>
              </a:solidFill>
            </a:endParaRPr>
          </a:p>
        </p:txBody>
      </p:sp>
      <p:grpSp>
        <p:nvGrpSpPr>
          <p:cNvPr id="6169" name="Group 25">
            <a:extLst>
              <a:ext uri="{FF2B5EF4-FFF2-40B4-BE49-F238E27FC236}">
                <a16:creationId xmlns:a16="http://schemas.microsoft.com/office/drawing/2014/main" id="{70BA9BE6-C80E-4100-8EAD-5DD0FD482DDD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4953000"/>
            <a:ext cx="3276600" cy="1524000"/>
            <a:chOff x="384" y="2208"/>
            <a:chExt cx="2064" cy="960"/>
          </a:xfrm>
        </p:grpSpPr>
        <p:grpSp>
          <p:nvGrpSpPr>
            <p:cNvPr id="6170" name="Group 26">
              <a:extLst>
                <a:ext uri="{FF2B5EF4-FFF2-40B4-BE49-F238E27FC236}">
                  <a16:creationId xmlns:a16="http://schemas.microsoft.com/office/drawing/2014/main" id="{D4A847A3-C93F-49F0-AB77-EAEEC1CBB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208"/>
              <a:ext cx="2064" cy="960"/>
              <a:chOff x="528" y="2208"/>
              <a:chExt cx="2064" cy="960"/>
            </a:xfrm>
          </p:grpSpPr>
          <p:sp>
            <p:nvSpPr>
              <p:cNvPr id="6171" name="Rectangle 27">
                <a:extLst>
                  <a:ext uri="{FF2B5EF4-FFF2-40B4-BE49-F238E27FC236}">
                    <a16:creationId xmlns:a16="http://schemas.microsoft.com/office/drawing/2014/main" id="{FF0FEA55-0270-434A-9622-81BCEEB27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208"/>
                <a:ext cx="2064" cy="1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Rectangle 28">
                <a:extLst>
                  <a:ext uri="{FF2B5EF4-FFF2-40B4-BE49-F238E27FC236}">
                    <a16:creationId xmlns:a16="http://schemas.microsoft.com/office/drawing/2014/main" id="{908F5E34-961C-4B1C-9E81-AF742E673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400"/>
                <a:ext cx="96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3" name="Rectangle 29">
                <a:extLst>
                  <a:ext uri="{FF2B5EF4-FFF2-40B4-BE49-F238E27FC236}">
                    <a16:creationId xmlns:a16="http://schemas.microsoft.com/office/drawing/2014/main" id="{2CE92F22-180B-4E93-A99F-AF3498E39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400"/>
                <a:ext cx="96" cy="768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74" name="Line 30">
              <a:extLst>
                <a:ext uri="{FF2B5EF4-FFF2-40B4-BE49-F238E27FC236}">
                  <a16:creationId xmlns:a16="http://schemas.microsoft.com/office/drawing/2014/main" id="{2FF61710-D2E6-432E-B20B-F7DF036B4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" y="2256"/>
              <a:ext cx="2016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9" name="Text Box 35">
            <a:extLst>
              <a:ext uri="{FF2B5EF4-FFF2-40B4-BE49-F238E27FC236}">
                <a16:creationId xmlns:a16="http://schemas.microsoft.com/office/drawing/2014/main" id="{59F93550-84C3-4656-B921-4CAF471A0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0292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grpSp>
        <p:nvGrpSpPr>
          <p:cNvPr id="2" name="Group 26">
            <a:extLst>
              <a:ext uri="{FF2B5EF4-FFF2-40B4-BE49-F238E27FC236}">
                <a16:creationId xmlns:a16="http://schemas.microsoft.com/office/drawing/2014/main" id="{5F00DA4D-940A-40E6-AC1C-1800E9341FDC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4572001"/>
            <a:ext cx="1387475" cy="747713"/>
            <a:chOff x="662" y="3326"/>
            <a:chExt cx="874" cy="471"/>
          </a:xfrm>
        </p:grpSpPr>
        <p:sp>
          <p:nvSpPr>
            <p:cNvPr id="6181" name="Text Box 27">
              <a:extLst>
                <a:ext uri="{FF2B5EF4-FFF2-40B4-BE49-F238E27FC236}">
                  <a16:creationId xmlns:a16="http://schemas.microsoft.com/office/drawing/2014/main" id="{7281A96E-7719-4281-A8B7-C945BB1A1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" y="3402"/>
              <a:ext cx="3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p =</a:t>
              </a:r>
            </a:p>
          </p:txBody>
        </p:sp>
        <p:sp>
          <p:nvSpPr>
            <p:cNvPr id="6182" name="Line 28">
              <a:extLst>
                <a:ext uri="{FF2B5EF4-FFF2-40B4-BE49-F238E27FC236}">
                  <a16:creationId xmlns:a16="http://schemas.microsoft.com/office/drawing/2014/main" id="{2A50A128-EB85-4DB7-96E4-83B6D5A3E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3578"/>
              <a:ext cx="4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Text Box 29">
              <a:extLst>
                <a:ext uri="{FF2B5EF4-FFF2-40B4-BE49-F238E27FC236}">
                  <a16:creationId xmlns:a16="http://schemas.microsoft.com/office/drawing/2014/main" id="{EB71F1E2-74A4-43B7-B6CE-4743B56218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2" y="3326"/>
              <a:ext cx="2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3333FF"/>
                  </a:solidFill>
                  <a:latin typeface="Verdana" panose="020B0604030504040204" pitchFamily="34" charset="0"/>
                </a:rPr>
                <a:t>F</a:t>
              </a:r>
              <a:endParaRPr lang="en-US" altLang="en-US" sz="2800" b="1">
                <a:solidFill>
                  <a:srgbClr val="3333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184" name="Text Box 30">
              <a:extLst>
                <a:ext uri="{FF2B5EF4-FFF2-40B4-BE49-F238E27FC236}">
                  <a16:creationId xmlns:a16="http://schemas.microsoft.com/office/drawing/2014/main" id="{FED6547F-4988-4EC5-8326-5F61788F5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547"/>
              <a:ext cx="23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3333FF"/>
                  </a:solidFill>
                  <a:latin typeface="Verdana" panose="020B0604030504040204" pitchFamily="34" charset="0"/>
                </a:rPr>
                <a:t>S</a:t>
              </a:r>
              <a:endParaRPr lang="en-US" altLang="en-US" sz="2800" b="1">
                <a:solidFill>
                  <a:srgbClr val="3333FF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60448" name="Text Box 32">
            <a:extLst>
              <a:ext uri="{FF2B5EF4-FFF2-40B4-BE49-F238E27FC236}">
                <a16:creationId xmlns:a16="http://schemas.microsoft.com/office/drawing/2014/main" id="{2CE54BB7-A4C8-42E7-9B83-366EF7D22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34001"/>
            <a:ext cx="442118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3333FF"/>
                </a:solidFill>
                <a:latin typeface="Verdana" panose="020B0604030504040204" pitchFamily="34" charset="0"/>
              </a:rPr>
              <a:t>p: áp suất </a:t>
            </a:r>
            <a:r>
              <a:rPr lang="en-US" altLang="en-US" sz="2400" b="1">
                <a:solidFill>
                  <a:srgbClr val="3333FF"/>
                </a:solidFill>
                <a:latin typeface=".VnTime" panose="020B7200000000000000" pitchFamily="34" charset="0"/>
              </a:rPr>
              <a:t>( N/m</a:t>
            </a:r>
            <a:r>
              <a:rPr lang="en-US" altLang="en-US" sz="2400" b="1" baseline="30000">
                <a:solidFill>
                  <a:srgbClr val="3333FF"/>
                </a:solidFill>
                <a:latin typeface=".VnTime" panose="020B7200000000000000" pitchFamily="34" charset="0"/>
              </a:rPr>
              <a:t>2</a:t>
            </a:r>
            <a:r>
              <a:rPr lang="en-US" altLang="en-US" sz="2400" b="1">
                <a:solidFill>
                  <a:srgbClr val="3333FF"/>
                </a:solidFill>
                <a:latin typeface=".VnTime" panose="020B7200000000000000" pitchFamily="34" charset="0"/>
              </a:rPr>
              <a:t> hoÆc Pa )</a:t>
            </a:r>
            <a:endParaRPr lang="en-US" altLang="en-US" sz="2400" b="1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r>
              <a:rPr lang="en-US" altLang="en-US" sz="2000" b="1">
                <a:solidFill>
                  <a:srgbClr val="3333FF"/>
                </a:solidFill>
                <a:latin typeface="Verdana" panose="020B0604030504040204" pitchFamily="34" charset="0"/>
              </a:rPr>
              <a:t>F: áp lực </a:t>
            </a:r>
            <a:r>
              <a:rPr lang="en-US" altLang="en-US" sz="2400" b="1">
                <a:solidFill>
                  <a:srgbClr val="3333FF"/>
                </a:solidFill>
                <a:latin typeface=".VnTime" panose="020B7200000000000000" pitchFamily="34" charset="0"/>
              </a:rPr>
              <a:t>(N)</a:t>
            </a:r>
            <a:endParaRPr lang="en-US" altLang="en-US" sz="2000" b="1">
              <a:solidFill>
                <a:srgbClr val="3333FF"/>
              </a:solidFill>
              <a:latin typeface="Verdana" panose="020B0604030504040204" pitchFamily="34" charset="0"/>
            </a:endParaRPr>
          </a:p>
          <a:p>
            <a:r>
              <a:rPr lang="en-US" altLang="en-US" sz="2000" b="1">
                <a:solidFill>
                  <a:srgbClr val="3333FF"/>
                </a:solidFill>
                <a:latin typeface="Verdana" panose="020B0604030504040204" pitchFamily="34" charset="0"/>
              </a:rPr>
              <a:t>S: diện tích mặt bị ép (m</a:t>
            </a:r>
            <a:r>
              <a:rPr lang="en-US" altLang="en-US" sz="2000" b="1" baseline="30000">
                <a:solidFill>
                  <a:srgbClr val="3333FF"/>
                </a:solidFill>
                <a:latin typeface="Verdana" panose="020B0604030504040204" pitchFamily="34" charset="0"/>
              </a:rPr>
              <a:t>2</a:t>
            </a:r>
            <a:r>
              <a:rPr lang="en-US" altLang="en-US" sz="2000" b="1">
                <a:solidFill>
                  <a:srgbClr val="3333FF"/>
                </a:solidFill>
                <a:latin typeface="Verdana" panose="020B060403050404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/>
      <p:bldP spid="604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0F8AB97D-CE05-47EC-9808-69C30E00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>
            <a:fillRect/>
          </a:stretch>
        </p:blipFill>
        <p:spPr bwMode="auto">
          <a:xfrm>
            <a:off x="1524000" y="2413000"/>
            <a:ext cx="91440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8" name="Text Box 72">
            <a:extLst>
              <a:ext uri="{FF2B5EF4-FFF2-40B4-BE49-F238E27FC236}">
                <a16:creationId xmlns:a16="http://schemas.microsoft.com/office/drawing/2014/main" id="{60DB206D-BA4A-4789-8EE6-D79E8EAAF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867400"/>
            <a:ext cx="398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/>
              <a:t>Hệ thống cung cấp nước</a:t>
            </a:r>
          </a:p>
        </p:txBody>
      </p:sp>
      <p:sp>
        <p:nvSpPr>
          <p:cNvPr id="4169" name="Text Box 73">
            <a:extLst>
              <a:ext uri="{FF2B5EF4-FFF2-40B4-BE49-F238E27FC236}">
                <a16:creationId xmlns:a16="http://schemas.microsoft.com/office/drawing/2014/main" id="{91757E70-737B-420F-AE2F-BD62A2283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608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/>
              <a:t>Trạm bơm</a:t>
            </a:r>
          </a:p>
        </p:txBody>
      </p:sp>
      <p:sp>
        <p:nvSpPr>
          <p:cNvPr id="4170" name="Text Box 74">
            <a:extLst>
              <a:ext uri="{FF2B5EF4-FFF2-40B4-BE49-F238E27FC236}">
                <a16:creationId xmlns:a16="http://schemas.microsoft.com/office/drawing/2014/main" id="{07E238ED-0CA3-4A87-A286-6010E8B6C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2489201"/>
            <a:ext cx="990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/>
              <a:t>Bể chứa</a:t>
            </a:r>
          </a:p>
        </p:txBody>
      </p:sp>
      <p:sp>
        <p:nvSpPr>
          <p:cNvPr id="4174" name="Text Box 78">
            <a:extLst>
              <a:ext uri="{FF2B5EF4-FFF2-40B4-BE49-F238E27FC236}">
                <a16:creationId xmlns:a16="http://schemas.microsoft.com/office/drawing/2014/main" id="{0F794FD4-4B9C-4576-8E69-4EA5EDDEB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Bài 8: ÁP SUẤT CHẤT LỎNG - BÌNH THÔNG NHAU (Tiết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8" grpId="0"/>
      <p:bldP spid="4169" grpId="0"/>
      <p:bldP spid="41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2FD2BEE-4FB4-40C9-AB98-C769FFB9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286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6159B23D-6335-4318-B8AF-9528807ED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5867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56D10B75-2355-4BDF-A605-C93679DCF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943600"/>
            <a:ext cx="464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400" b="1">
                <a:solidFill>
                  <a:srgbClr val="0000FF"/>
                </a:solidFill>
              </a:rPr>
              <a:t>ĐÀI PHUN NƯỚC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17D1FFCF-6A3A-460B-AFBB-A7757C4ABD1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080669" y="3118644"/>
            <a:ext cx="279400" cy="1306512"/>
            <a:chOff x="4224" y="3216"/>
            <a:chExt cx="0" cy="528"/>
          </a:xfrm>
        </p:grpSpPr>
        <p:sp>
          <p:nvSpPr>
            <p:cNvPr id="31747" name="Line 3">
              <a:extLst>
                <a:ext uri="{FF2B5EF4-FFF2-40B4-BE49-F238E27FC236}">
                  <a16:creationId xmlns:a16="http://schemas.microsoft.com/office/drawing/2014/main" id="{4E4E4D02-4992-4D26-A369-BB59A39C8A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4" y="3216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8" name="Line 4">
              <a:extLst>
                <a:ext uri="{FF2B5EF4-FFF2-40B4-BE49-F238E27FC236}">
                  <a16:creationId xmlns:a16="http://schemas.microsoft.com/office/drawing/2014/main" id="{509481C6-C2D8-42BA-8620-096C91262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3509"/>
              <a:ext cx="0" cy="235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Line 5">
            <a:extLst>
              <a:ext uri="{FF2B5EF4-FFF2-40B4-BE49-F238E27FC236}">
                <a16:creationId xmlns:a16="http://schemas.microsoft.com/office/drawing/2014/main" id="{68207B8E-494E-4D14-96F5-8904D66EB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362585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750" name="Group 6">
            <a:extLst>
              <a:ext uri="{FF2B5EF4-FFF2-40B4-BE49-F238E27FC236}">
                <a16:creationId xmlns:a16="http://schemas.microsoft.com/office/drawing/2014/main" id="{2F214F11-25D3-4671-A0C8-71194A4772C6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49650"/>
            <a:ext cx="146050" cy="146050"/>
            <a:chOff x="2280" y="2328"/>
            <a:chExt cx="92" cy="92"/>
          </a:xfrm>
        </p:grpSpPr>
        <p:sp>
          <p:nvSpPr>
            <p:cNvPr id="31751" name="Oval 7">
              <a:extLst>
                <a:ext uri="{FF2B5EF4-FFF2-40B4-BE49-F238E27FC236}">
                  <a16:creationId xmlns:a16="http://schemas.microsoft.com/office/drawing/2014/main" id="{BD09CEFB-33D3-4949-80AC-773BE6D4BF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80" y="2328"/>
              <a:ext cx="92" cy="9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Oval 8">
              <a:extLst>
                <a:ext uri="{FF2B5EF4-FFF2-40B4-BE49-F238E27FC236}">
                  <a16:creationId xmlns:a16="http://schemas.microsoft.com/office/drawing/2014/main" id="{ADC74EF2-E31B-4130-B92A-BB122C4F47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04" y="2352"/>
              <a:ext cx="40" cy="4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3" name="Rectangle 9">
            <a:extLst>
              <a:ext uri="{FF2B5EF4-FFF2-40B4-BE49-F238E27FC236}">
                <a16:creationId xmlns:a16="http://schemas.microsoft.com/office/drawing/2014/main" id="{F1B92199-024B-4B9A-887E-3D707C34D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740150"/>
            <a:ext cx="152400" cy="1143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4" name="Group 10">
            <a:extLst>
              <a:ext uri="{FF2B5EF4-FFF2-40B4-BE49-F238E27FC236}">
                <a16:creationId xmlns:a16="http://schemas.microsoft.com/office/drawing/2014/main" id="{2C6C6236-10CA-4820-9779-D7E31AFAD738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454400"/>
            <a:ext cx="304800" cy="304800"/>
            <a:chOff x="1536" y="2208"/>
            <a:chExt cx="192" cy="192"/>
          </a:xfrm>
        </p:grpSpPr>
        <p:sp>
          <p:nvSpPr>
            <p:cNvPr id="31755" name="Oval 11">
              <a:extLst>
                <a:ext uri="{FF2B5EF4-FFF2-40B4-BE49-F238E27FC236}">
                  <a16:creationId xmlns:a16="http://schemas.microsoft.com/office/drawing/2014/main" id="{11C611D9-18F9-40BE-A71F-8225A0031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92" cy="19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Oval 12">
              <a:extLst>
                <a:ext uri="{FF2B5EF4-FFF2-40B4-BE49-F238E27FC236}">
                  <a16:creationId xmlns:a16="http://schemas.microsoft.com/office/drawing/2014/main" id="{C8F9D5A7-F614-4518-BF13-8D79B7EB9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25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7" name="Rectangle 13">
            <a:extLst>
              <a:ext uri="{FF2B5EF4-FFF2-40B4-BE49-F238E27FC236}">
                <a16:creationId xmlns:a16="http://schemas.microsoft.com/office/drawing/2014/main" id="{1797308F-332B-4F07-81B5-082BBB4FE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902200"/>
            <a:ext cx="6705600" cy="1905000"/>
          </a:xfrm>
          <a:prstGeom prst="rect">
            <a:avLst/>
          </a:prstGeom>
          <a:pattFill prst="dashHorz">
            <a:fgClr>
              <a:srgbClr val="0000FF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8" name="Group 14">
            <a:extLst>
              <a:ext uri="{FF2B5EF4-FFF2-40B4-BE49-F238E27FC236}">
                <a16:creationId xmlns:a16="http://schemas.microsoft.com/office/drawing/2014/main" id="{E0581911-C4FB-4A3C-AC26-616E7B57CF83}"/>
              </a:ext>
            </a:extLst>
          </p:cNvPr>
          <p:cNvGrpSpPr>
            <a:grpSpLocks/>
          </p:cNvGrpSpPr>
          <p:nvPr/>
        </p:nvGrpSpPr>
        <p:grpSpPr bwMode="auto">
          <a:xfrm>
            <a:off x="5856288" y="3114676"/>
            <a:ext cx="3810000" cy="2682875"/>
            <a:chOff x="3270" y="1994"/>
            <a:chExt cx="2400" cy="1690"/>
          </a:xfrm>
        </p:grpSpPr>
        <p:pic>
          <p:nvPicPr>
            <p:cNvPr id="31759" name="Picture 15">
              <a:extLst>
                <a:ext uri="{FF2B5EF4-FFF2-40B4-BE49-F238E27FC236}">
                  <a16:creationId xmlns:a16="http://schemas.microsoft.com/office/drawing/2014/main" id="{9BF20FF7-2488-4A72-9371-F7D4DF6FF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" y="1994"/>
              <a:ext cx="2400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0" name="Rectangle 16">
              <a:extLst>
                <a:ext uri="{FF2B5EF4-FFF2-40B4-BE49-F238E27FC236}">
                  <a16:creationId xmlns:a16="http://schemas.microsoft.com/office/drawing/2014/main" id="{AA76FE92-2F76-4DAE-B996-56E7418EF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" y="3024"/>
              <a:ext cx="1296" cy="528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Line 17">
              <a:extLst>
                <a:ext uri="{FF2B5EF4-FFF2-40B4-BE49-F238E27FC236}">
                  <a16:creationId xmlns:a16="http://schemas.microsoft.com/office/drawing/2014/main" id="{570CEA34-E9D2-4536-9A42-A4AE0A36A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3024"/>
              <a:ext cx="196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2" name="Line 18">
            <a:extLst>
              <a:ext uri="{FF2B5EF4-FFF2-40B4-BE49-F238E27FC236}">
                <a16:creationId xmlns:a16="http://schemas.microsoft.com/office/drawing/2014/main" id="{DD807F60-548B-436B-855D-F62F622B5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4902200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19">
            <a:extLst>
              <a:ext uri="{FF2B5EF4-FFF2-40B4-BE49-F238E27FC236}">
                <a16:creationId xmlns:a16="http://schemas.microsoft.com/office/drawing/2014/main" id="{537E8662-0843-449A-A580-84CA5DE51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4438" y="4902201"/>
            <a:ext cx="0" cy="16176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0">
            <a:extLst>
              <a:ext uri="{FF2B5EF4-FFF2-40B4-BE49-F238E27FC236}">
                <a16:creationId xmlns:a16="http://schemas.microsoft.com/office/drawing/2014/main" id="{90B85FC7-47F8-408A-85B6-4113B8525D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0226" y="6169025"/>
            <a:ext cx="2422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1">
            <a:extLst>
              <a:ext uri="{FF2B5EF4-FFF2-40B4-BE49-F238E27FC236}">
                <a16:creationId xmlns:a16="http://schemas.microsoft.com/office/drawing/2014/main" id="{FD7A9876-AB1A-4A1F-A993-5EBB4703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4902200"/>
            <a:ext cx="0" cy="129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22">
            <a:extLst>
              <a:ext uri="{FF2B5EF4-FFF2-40B4-BE49-F238E27FC236}">
                <a16:creationId xmlns:a16="http://schemas.microsoft.com/office/drawing/2014/main" id="{471434C3-82BA-4E2B-862F-50C67C3B9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7963" y="4902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23">
            <a:extLst>
              <a:ext uri="{FF2B5EF4-FFF2-40B4-BE49-F238E27FC236}">
                <a16:creationId xmlns:a16="http://schemas.microsoft.com/office/drawing/2014/main" id="{EE1E3755-4414-4A80-BB6C-FD54355EA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2876" y="6502400"/>
            <a:ext cx="4962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Rectangle 24">
            <a:extLst>
              <a:ext uri="{FF2B5EF4-FFF2-40B4-BE49-F238E27FC236}">
                <a16:creationId xmlns:a16="http://schemas.microsoft.com/office/drawing/2014/main" id="{8C2278CA-7F19-4F37-8211-4E75F02C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4922838"/>
            <a:ext cx="1371600" cy="1884362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Rectangle 25">
            <a:extLst>
              <a:ext uri="{FF2B5EF4-FFF2-40B4-BE49-F238E27FC236}">
                <a16:creationId xmlns:a16="http://schemas.microsoft.com/office/drawing/2014/main" id="{68F70447-2044-4C96-B1A4-3EE76E10A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537326"/>
            <a:ext cx="5486400" cy="3206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0" name="Rectangle 26">
            <a:extLst>
              <a:ext uri="{FF2B5EF4-FFF2-40B4-BE49-F238E27FC236}">
                <a16:creationId xmlns:a16="http://schemas.microsoft.com/office/drawing/2014/main" id="{E96FECF9-EDF6-4612-818F-C293734CF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776" y="4922838"/>
            <a:ext cx="962025" cy="19050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1" name="Rectangle 27">
            <a:extLst>
              <a:ext uri="{FF2B5EF4-FFF2-40B4-BE49-F238E27FC236}">
                <a16:creationId xmlns:a16="http://schemas.microsoft.com/office/drawing/2014/main" id="{3394394C-4EC9-4CF4-9B0C-B157B781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964" y="4922838"/>
            <a:ext cx="2312987" cy="12192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2" name="Line 28">
            <a:extLst>
              <a:ext uri="{FF2B5EF4-FFF2-40B4-BE49-F238E27FC236}">
                <a16:creationId xmlns:a16="http://schemas.microsoft.com/office/drawing/2014/main" id="{82F46C61-848B-46BE-AA79-38612390C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4902200"/>
            <a:ext cx="414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3" name="Line 29">
            <a:extLst>
              <a:ext uri="{FF2B5EF4-FFF2-40B4-BE49-F238E27FC236}">
                <a16:creationId xmlns:a16="http://schemas.microsoft.com/office/drawing/2014/main" id="{2482B150-BB41-43AC-AF39-EFCD7C1E5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3326" y="4902200"/>
            <a:ext cx="10064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4" name="Rectangle 30">
            <a:extLst>
              <a:ext uri="{FF2B5EF4-FFF2-40B4-BE49-F238E27FC236}">
                <a16:creationId xmlns:a16="http://schemas.microsoft.com/office/drawing/2014/main" id="{8C08A839-6FCD-4544-8654-EDD064D80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3683000"/>
            <a:ext cx="63500" cy="12192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5" name="Rectangle 31">
            <a:extLst>
              <a:ext uri="{FF2B5EF4-FFF2-40B4-BE49-F238E27FC236}">
                <a16:creationId xmlns:a16="http://schemas.microsoft.com/office/drawing/2014/main" id="{D2634570-1EA6-47B0-A567-2FA36BB7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368800"/>
            <a:ext cx="304800" cy="7318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bg2">
                  <a:gamma/>
                  <a:shade val="19216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6" name="Line 32">
            <a:extLst>
              <a:ext uri="{FF2B5EF4-FFF2-40B4-BE49-F238E27FC236}">
                <a16:creationId xmlns:a16="http://schemas.microsoft.com/office/drawing/2014/main" id="{0918926C-BFD7-44F6-8C7E-AA53C291C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982913"/>
            <a:ext cx="0" cy="609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7" name="Text Box 33">
            <a:extLst>
              <a:ext uri="{FF2B5EF4-FFF2-40B4-BE49-F238E27FC236}">
                <a16:creationId xmlns:a16="http://schemas.microsoft.com/office/drawing/2014/main" id="{3E11BE13-92DB-4B0D-AC8E-24D0F78DD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4916488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400" b="1"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778" name="Text Box 34">
            <a:extLst>
              <a:ext uri="{FF2B5EF4-FFF2-40B4-BE49-F238E27FC236}">
                <a16:creationId xmlns:a16="http://schemas.microsoft.com/office/drawing/2014/main" id="{C76E61C1-48B4-40DB-8B7D-AF15BA4CD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588000"/>
            <a:ext cx="685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1779" name="Line 35">
            <a:extLst>
              <a:ext uri="{FF2B5EF4-FFF2-40B4-BE49-F238E27FC236}">
                <a16:creationId xmlns:a16="http://schemas.microsoft.com/office/drawing/2014/main" id="{D77A98D9-B8E7-4A0F-83EE-B9416894D2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5562600"/>
            <a:ext cx="26988" cy="6413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1780" name="AutoShape 36">
            <a:extLst>
              <a:ext uri="{FF2B5EF4-FFF2-40B4-BE49-F238E27FC236}">
                <a16:creationId xmlns:a16="http://schemas.microsoft.com/office/drawing/2014/main" id="{19BD795F-9CA2-4A99-B987-750F6B861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0813" y="779464"/>
            <a:ext cx="0" cy="1438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1" name="AutoShape 37">
            <a:extLst>
              <a:ext uri="{FF2B5EF4-FFF2-40B4-BE49-F238E27FC236}">
                <a16:creationId xmlns:a16="http://schemas.microsoft.com/office/drawing/2014/main" id="{ED1626AD-7746-4FAF-9C04-B4F137D785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2400" y="2209800"/>
            <a:ext cx="369093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2" name="AutoShape 38">
            <a:extLst>
              <a:ext uri="{FF2B5EF4-FFF2-40B4-BE49-F238E27FC236}">
                <a16:creationId xmlns:a16="http://schemas.microsoft.com/office/drawing/2014/main" id="{A3EC307B-98DF-4F8A-843F-50CC7B3F2E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779464"/>
            <a:ext cx="0" cy="1438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3" name="AutoShape 39">
            <a:extLst>
              <a:ext uri="{FF2B5EF4-FFF2-40B4-BE49-F238E27FC236}">
                <a16:creationId xmlns:a16="http://schemas.microsoft.com/office/drawing/2014/main" id="{0EE25E1A-BE3B-41D7-AC27-479D1F3F98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779463"/>
            <a:ext cx="0" cy="1822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4" name="AutoShape 40">
            <a:extLst>
              <a:ext uri="{FF2B5EF4-FFF2-40B4-BE49-F238E27FC236}">
                <a16:creationId xmlns:a16="http://schemas.microsoft.com/office/drawing/2014/main" id="{5DC630BD-7BFA-4598-89AA-23432D092B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2601913"/>
            <a:ext cx="5715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5" name="AutoShape 41">
            <a:extLst>
              <a:ext uri="{FF2B5EF4-FFF2-40B4-BE49-F238E27FC236}">
                <a16:creationId xmlns:a16="http://schemas.microsoft.com/office/drawing/2014/main" id="{FBD4FD09-31AE-48AF-99AC-8811AF1891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91600" y="779463"/>
            <a:ext cx="0" cy="1822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86" name="Rectangle 42">
            <a:extLst>
              <a:ext uri="{FF2B5EF4-FFF2-40B4-BE49-F238E27FC236}">
                <a16:creationId xmlns:a16="http://schemas.microsoft.com/office/drawing/2014/main" id="{E11CDD96-700B-43D5-A56E-B05A49250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1009651"/>
            <a:ext cx="684213" cy="182563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87" name="Rectangle 43">
            <a:extLst>
              <a:ext uri="{FF2B5EF4-FFF2-40B4-BE49-F238E27FC236}">
                <a16:creationId xmlns:a16="http://schemas.microsoft.com/office/drawing/2014/main" id="{02E4DF81-22D5-4106-944E-7358098BD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009650"/>
            <a:ext cx="1339850" cy="287338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1788" name="AutoShape 44">
            <a:extLst>
              <a:ext uri="{FF2B5EF4-FFF2-40B4-BE49-F238E27FC236}">
                <a16:creationId xmlns:a16="http://schemas.microsoft.com/office/drawing/2014/main" id="{5A4613AA-A54C-479D-92A1-751F326D4C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296988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89" name="AutoShape 45">
            <a:extLst>
              <a:ext uri="{FF2B5EF4-FFF2-40B4-BE49-F238E27FC236}">
                <a16:creationId xmlns:a16="http://schemas.microsoft.com/office/drawing/2014/main" id="{D205B47A-D6DD-418D-B544-2EACE4C52F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381125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0" name="AutoShape 46">
            <a:extLst>
              <a:ext uri="{FF2B5EF4-FFF2-40B4-BE49-F238E27FC236}">
                <a16:creationId xmlns:a16="http://schemas.microsoft.com/office/drawing/2014/main" id="{3A4963E8-4531-46ED-BADF-704470833C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460500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1" name="AutoShape 47">
            <a:extLst>
              <a:ext uri="{FF2B5EF4-FFF2-40B4-BE49-F238E27FC236}">
                <a16:creationId xmlns:a16="http://schemas.microsoft.com/office/drawing/2014/main" id="{55A02200-4EBF-4C5D-BFC8-AE009B64EB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541463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2" name="AutoShape 48">
            <a:extLst>
              <a:ext uri="{FF2B5EF4-FFF2-40B4-BE49-F238E27FC236}">
                <a16:creationId xmlns:a16="http://schemas.microsoft.com/office/drawing/2014/main" id="{3AD10A25-C07D-4C9B-A4E8-3B5A0FB6F3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638300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3" name="AutoShape 49">
            <a:extLst>
              <a:ext uri="{FF2B5EF4-FFF2-40B4-BE49-F238E27FC236}">
                <a16:creationId xmlns:a16="http://schemas.microsoft.com/office/drawing/2014/main" id="{9F86C139-FF05-48C5-B5D3-DF7A59F6D7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733550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4" name="AutoShape 50">
            <a:extLst>
              <a:ext uri="{FF2B5EF4-FFF2-40B4-BE49-F238E27FC236}">
                <a16:creationId xmlns:a16="http://schemas.microsoft.com/office/drawing/2014/main" id="{F49271DD-F72B-4643-BE2B-0124E4055B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828800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5" name="AutoShape 51">
            <a:extLst>
              <a:ext uri="{FF2B5EF4-FFF2-40B4-BE49-F238E27FC236}">
                <a16:creationId xmlns:a16="http://schemas.microsoft.com/office/drawing/2014/main" id="{EDE758EB-7ED2-446B-A972-BDD21FE1A3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1909763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6" name="AutoShape 52">
            <a:extLst>
              <a:ext uri="{FF2B5EF4-FFF2-40B4-BE49-F238E27FC236}">
                <a16:creationId xmlns:a16="http://schemas.microsoft.com/office/drawing/2014/main" id="{EB0E7148-24CB-4C23-853C-C0EE39BD96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2020888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7" name="AutoShape 53">
            <a:extLst>
              <a:ext uri="{FF2B5EF4-FFF2-40B4-BE49-F238E27FC236}">
                <a16:creationId xmlns:a16="http://schemas.microsoft.com/office/drawing/2014/main" id="{5C184072-4133-4DE6-889B-C759065555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2101850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8" name="AutoShape 54">
            <a:extLst>
              <a:ext uri="{FF2B5EF4-FFF2-40B4-BE49-F238E27FC236}">
                <a16:creationId xmlns:a16="http://schemas.microsoft.com/office/drawing/2014/main" id="{485A863A-335A-49B4-9B8A-46788BE910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1" y="2217738"/>
            <a:ext cx="684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99" name="AutoShape 55">
            <a:extLst>
              <a:ext uri="{FF2B5EF4-FFF2-40B4-BE49-F238E27FC236}">
                <a16:creationId xmlns:a16="http://schemas.microsoft.com/office/drawing/2014/main" id="{F87C3CF5-4B91-4D43-8BA3-673EA839C1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2309813"/>
            <a:ext cx="5715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0" name="AutoShape 56">
            <a:extLst>
              <a:ext uri="{FF2B5EF4-FFF2-40B4-BE49-F238E27FC236}">
                <a16:creationId xmlns:a16="http://schemas.microsoft.com/office/drawing/2014/main" id="{E2DABA8E-B55B-4413-809F-E2293DA68E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2406650"/>
            <a:ext cx="5715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1" name="AutoShape 57">
            <a:extLst>
              <a:ext uri="{FF2B5EF4-FFF2-40B4-BE49-F238E27FC236}">
                <a16:creationId xmlns:a16="http://schemas.microsoft.com/office/drawing/2014/main" id="{9A052791-99B0-4249-97C3-ED3F8804D5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2517775"/>
            <a:ext cx="5715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2" name="AutoShape 58">
            <a:extLst>
              <a:ext uri="{FF2B5EF4-FFF2-40B4-BE49-F238E27FC236}">
                <a16:creationId xmlns:a16="http://schemas.microsoft.com/office/drawing/2014/main" id="{87C46094-258A-4873-A843-62E83465BE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381125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3" name="AutoShape 59">
            <a:extLst>
              <a:ext uri="{FF2B5EF4-FFF2-40B4-BE49-F238E27FC236}">
                <a16:creationId xmlns:a16="http://schemas.microsoft.com/office/drawing/2014/main" id="{48732414-E4B5-47A3-B2FE-0997667D28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460500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4" name="AutoShape 60">
            <a:extLst>
              <a:ext uri="{FF2B5EF4-FFF2-40B4-BE49-F238E27FC236}">
                <a16:creationId xmlns:a16="http://schemas.microsoft.com/office/drawing/2014/main" id="{8E9A6C6C-1E51-4E8A-9630-CD248FA307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541463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5" name="AutoShape 61">
            <a:extLst>
              <a:ext uri="{FF2B5EF4-FFF2-40B4-BE49-F238E27FC236}">
                <a16:creationId xmlns:a16="http://schemas.microsoft.com/office/drawing/2014/main" id="{88277CE6-C12B-4867-A9A7-6419ECEE7E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638300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6" name="AutoShape 62">
            <a:extLst>
              <a:ext uri="{FF2B5EF4-FFF2-40B4-BE49-F238E27FC236}">
                <a16:creationId xmlns:a16="http://schemas.microsoft.com/office/drawing/2014/main" id="{E60D1DCC-B4A7-405C-9826-CA6D1A9838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733550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7" name="AutoShape 63">
            <a:extLst>
              <a:ext uri="{FF2B5EF4-FFF2-40B4-BE49-F238E27FC236}">
                <a16:creationId xmlns:a16="http://schemas.microsoft.com/office/drawing/2014/main" id="{8750945B-2F99-4775-9BE8-D9699DD9D6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828800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8" name="AutoShape 64">
            <a:extLst>
              <a:ext uri="{FF2B5EF4-FFF2-40B4-BE49-F238E27FC236}">
                <a16:creationId xmlns:a16="http://schemas.microsoft.com/office/drawing/2014/main" id="{221DDC75-90AD-4A8B-AF48-D1F3BCF9ED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1909763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09" name="AutoShape 65">
            <a:extLst>
              <a:ext uri="{FF2B5EF4-FFF2-40B4-BE49-F238E27FC236}">
                <a16:creationId xmlns:a16="http://schemas.microsoft.com/office/drawing/2014/main" id="{64D52CA0-BB2C-43CD-86F3-24D0126FD4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2020888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10" name="AutoShape 66">
            <a:extLst>
              <a:ext uri="{FF2B5EF4-FFF2-40B4-BE49-F238E27FC236}">
                <a16:creationId xmlns:a16="http://schemas.microsoft.com/office/drawing/2014/main" id="{0B26B78E-EBEA-4057-BAEC-7A2E1986AC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2101850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811" name="AutoShape 67">
            <a:extLst>
              <a:ext uri="{FF2B5EF4-FFF2-40B4-BE49-F238E27FC236}">
                <a16:creationId xmlns:a16="http://schemas.microsoft.com/office/drawing/2014/main" id="{B71DA30C-9ACB-49E4-9CB3-4F26F14E08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51750" y="2217738"/>
            <a:ext cx="13398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12" name="Text Box 68">
            <a:extLst>
              <a:ext uri="{FF2B5EF4-FFF2-40B4-BE49-F238E27FC236}">
                <a16:creationId xmlns:a16="http://schemas.microsoft.com/office/drawing/2014/main" id="{D99813C7-61D3-42A1-96C0-872867BB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26" y="638175"/>
            <a:ext cx="6842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vi-VN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31813" name="Text Box 69">
            <a:extLst>
              <a:ext uri="{FF2B5EF4-FFF2-40B4-BE49-F238E27FC236}">
                <a16:creationId xmlns:a16="http://schemas.microsoft.com/office/drawing/2014/main" id="{CBE879D6-A18F-49EA-9243-64B2E4AF0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685800"/>
            <a:ext cx="6842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vi-VN" altLang="en-US">
                <a:latin typeface="Times New Roman" panose="02020603050405020304" pitchFamily="18" charset="0"/>
                <a:cs typeface="Arial" panose="020B0604020202020204" pitchFamily="34" charset="0"/>
              </a:rPr>
              <a:t>S</a:t>
            </a: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31814" name="Text Box 70">
            <a:extLst>
              <a:ext uri="{FF2B5EF4-FFF2-40B4-BE49-F238E27FC236}">
                <a16:creationId xmlns:a16="http://schemas.microsoft.com/office/drawing/2014/main" id="{16771490-C5D0-4C57-A367-36F9A5550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908050"/>
            <a:ext cx="6858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vi-VN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t>A</a:t>
            </a: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31815" name="Text Box 71">
            <a:extLst>
              <a:ext uri="{FF2B5EF4-FFF2-40B4-BE49-F238E27FC236}">
                <a16:creationId xmlns:a16="http://schemas.microsoft.com/office/drawing/2014/main" id="{C3D1FC62-7727-4B86-9302-C33584F3B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788" y="908050"/>
            <a:ext cx="6842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vi-VN" altLang="en-US" sz="12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31816" name="Rectangle 72">
            <a:extLst>
              <a:ext uri="{FF2B5EF4-FFF2-40B4-BE49-F238E27FC236}">
                <a16:creationId xmlns:a16="http://schemas.microsoft.com/office/drawing/2014/main" id="{93DB9903-65A3-4CC5-9743-004C8ACE0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4864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vi-VN" altLang="en-US" sz="2400"/>
              <a:t>f</a:t>
            </a:r>
          </a:p>
          <a:p>
            <a:endParaRPr lang="en-US" altLang="en-US" sz="2400"/>
          </a:p>
        </p:txBody>
      </p:sp>
      <p:sp>
        <p:nvSpPr>
          <p:cNvPr id="31817" name="Line 73">
            <a:extLst>
              <a:ext uri="{FF2B5EF4-FFF2-40B4-BE49-F238E27FC236}">
                <a16:creationId xmlns:a16="http://schemas.microsoft.com/office/drawing/2014/main" id="{11710DDC-9E0F-4CB3-8247-33BDC0229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3429000"/>
            <a:ext cx="0" cy="1676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18" name="Rectangle 74">
            <a:extLst>
              <a:ext uri="{FF2B5EF4-FFF2-40B4-BE49-F238E27FC236}">
                <a16:creationId xmlns:a16="http://schemas.microsoft.com/office/drawing/2014/main" id="{131624AE-535A-4750-9DD9-9384A16E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352800"/>
            <a:ext cx="53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2800"/>
              <a:t>F</a:t>
            </a:r>
          </a:p>
        </p:txBody>
      </p:sp>
      <p:sp>
        <p:nvSpPr>
          <p:cNvPr id="31819" name="Text Box 75">
            <a:extLst>
              <a:ext uri="{FF2B5EF4-FFF2-40B4-BE49-F238E27FC236}">
                <a16:creationId xmlns:a16="http://schemas.microsoft.com/office/drawing/2014/main" id="{EE84B2CE-119E-4C16-A4A4-712B227FC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Nguyên lý Pa-xcan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  <a:r>
              <a:rPr lang="en-US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Chất lỏng chứa đầy một bình kín có khả năng truyền nguyên vẹn áp suất bên ngoài tác dụng lên nó.</a:t>
            </a:r>
          </a:p>
        </p:txBody>
      </p:sp>
      <p:sp>
        <p:nvSpPr>
          <p:cNvPr id="31820" name="Line 76">
            <a:extLst>
              <a:ext uri="{FF2B5EF4-FFF2-40B4-BE49-F238E27FC236}">
                <a16:creationId xmlns:a16="http://schemas.microsoft.com/office/drawing/2014/main" id="{F6D291B1-010B-4478-A272-4D8D08D38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1430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1" name="Line 77">
            <a:extLst>
              <a:ext uri="{FF2B5EF4-FFF2-40B4-BE49-F238E27FC236}">
                <a16:creationId xmlns:a16="http://schemas.microsoft.com/office/drawing/2014/main" id="{EF764855-4D44-41AF-B9D6-2430D3590F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3810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22" name="Text Box 78">
            <a:extLst>
              <a:ext uri="{FF2B5EF4-FFF2-40B4-BE49-F238E27FC236}">
                <a16:creationId xmlns:a16="http://schemas.microsoft.com/office/drawing/2014/main" id="{BF26067A-CBF8-4E24-A8CE-2F1DA077A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1371601"/>
            <a:ext cx="54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</a:t>
            </a:r>
          </a:p>
        </p:txBody>
      </p:sp>
      <p:sp>
        <p:nvSpPr>
          <p:cNvPr id="31823" name="Text Box 79">
            <a:extLst>
              <a:ext uri="{FF2B5EF4-FFF2-40B4-BE49-F238E27FC236}">
                <a16:creationId xmlns:a16="http://schemas.microsoft.com/office/drawing/2014/main" id="{293382A1-6D55-4A13-9C21-62B61CA0F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810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77457E-6 L 0 0.068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700000">
                                      <p:cBhvr>
                                        <p:cTn id="3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0.02963 L 3.33333E-6 0.09004 " pathEditMode="fixed" rAng="0" ptsTypes="AA">
                                      <p:cBhvr>
                                        <p:cTn id="40" dur="1400" fill="hold"/>
                                        <p:tgtEl>
                                          <p:spTgt spid="31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4.07407E-6 L -1.66667E-6 -0.057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16" grpId="0"/>
      <p:bldP spid="31818" grpId="0"/>
      <p:bldP spid="31819" grpId="0"/>
      <p:bldP spid="31822" grpId="0"/>
      <p:bldP spid="318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6B3546D2-BFD6-4888-9C39-A0AA9555802D}"/>
              </a:ext>
            </a:extLst>
          </p:cNvPr>
          <p:cNvPicPr>
            <a:picLocks noGrp="1" noChangeAspect="1" noChangeArrowheads="1" noCrop="1"/>
          </p:cNvPicPr>
          <p:nvPr>
            <p:ph type="media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066801"/>
            <a:ext cx="7086600" cy="4111625"/>
          </a:xfrm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974E8D9B-0BD7-4557-9DCC-F18C4900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5724" dir="18900000" algn="ctr" rotWithShape="0">
                    <a:srgbClr val="000099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chemeClr val="accent2"/>
                </a:solidFill>
                <a:latin typeface=".VnArial" panose="020B7200000000000000" pitchFamily="34" charset="0"/>
                <a:cs typeface="Arial" panose="020B0604020202020204" pitchFamily="34" charset="0"/>
              </a:rPr>
              <a:t>Lực nhỏ f=400N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D8DAA760-9F1C-41DE-AF6E-8F9F5D924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85800"/>
            <a:ext cx="374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solidFill>
                  <a:srgbClr val="3333CC"/>
                </a:solidFill>
                <a:latin typeface=".VnArial" panose="020B7200000000000000" pitchFamily="34" charset="0"/>
                <a:cs typeface="Arial" panose="020B0604020202020204" pitchFamily="34" charset="0"/>
              </a:rPr>
              <a:t>Tạo ra lực lớn F=20000N</a:t>
            </a:r>
          </a:p>
        </p:txBody>
      </p:sp>
      <p:sp>
        <p:nvSpPr>
          <p:cNvPr id="59397" name="Line 5">
            <a:extLst>
              <a:ext uri="{FF2B5EF4-FFF2-40B4-BE49-F238E27FC236}">
                <a16:creationId xmlns:a16="http://schemas.microsoft.com/office/drawing/2014/main" id="{A60C7BB0-3E3A-4C5E-819E-EE51BB9323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2057400"/>
            <a:ext cx="1588" cy="10937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230F45F1-FB7B-48AE-88A3-C03865338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2766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S=5cm</a:t>
            </a:r>
            <a:r>
              <a:rPr lang="en-US" altLang="en-US" b="1" baseline="30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endParaRPr lang="en-US" altLang="en-US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4BF6C55C-47EA-41CE-9520-BCB316A92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12420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=250cm</a:t>
            </a:r>
            <a:r>
              <a:rPr lang="en-US" altLang="en-US" b="1" baseline="30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endParaRPr lang="en-US" altLang="en-US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5578E-6 L 1.11022E-16 -0.0444 " pathEditMode="relative" ptsTypes="AA">
                                      <p:cBhvr>
                                        <p:cTn id="8" dur="3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585261D-1B2B-49D3-92F1-0D0EDAD03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1700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50000">
                <a:srgbClr val="FF0066"/>
              </a:gs>
              <a:gs pos="100000">
                <a:srgbClr val="5F5F5F"/>
              </a:gs>
            </a:gsLst>
            <a:lin ang="5400000" scaled="1"/>
          </a:gradFill>
          <a:ln w="57150" cmpd="thinThick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9FC3CB47-9CA9-4BFC-B9A4-FEFB3BEA6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8678" name="Picture 6">
            <a:extLst>
              <a:ext uri="{FF2B5EF4-FFF2-40B4-BE49-F238E27FC236}">
                <a16:creationId xmlns:a16="http://schemas.microsoft.com/office/drawing/2014/main" id="{DE0ED0F1-18E4-4ECE-B1AE-6F833FCEAA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0"/>
            <a:ext cx="18351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848A6731-A91D-427C-906F-A35BB7EA1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1"/>
            <a:ext cx="1619250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7327D037-E202-4CEE-BACC-25922842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505200"/>
            <a:ext cx="4419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F65EF157-FAE0-4424-A428-15C266EB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2514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7E8ADB0D-D4C9-4374-A0A7-78BDC143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>
            <a:extLst>
              <a:ext uri="{FF2B5EF4-FFF2-40B4-BE49-F238E27FC236}">
                <a16:creationId xmlns:a16="http://schemas.microsoft.com/office/drawing/2014/main" id="{B352BEFA-64DF-4D88-8E2D-3B7C3BDC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4" name="Text Box 12">
            <a:extLst>
              <a:ext uri="{FF2B5EF4-FFF2-40B4-BE49-F238E27FC236}">
                <a16:creationId xmlns:a16="http://schemas.microsoft.com/office/drawing/2014/main" id="{8BFDAC7A-9106-4BDF-AAD7-7076F62D6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0"/>
            <a:ext cx="264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en-US" sz="2400">
                <a:latin typeface="Times New Roman" panose="02020603050405020304" pitchFamily="18" charset="0"/>
              </a:rPr>
              <a:t>Máy khoan thủy lực</a:t>
            </a:r>
          </a:p>
        </p:txBody>
      </p:sp>
      <p:sp>
        <p:nvSpPr>
          <p:cNvPr id="28685" name="Text Box 13">
            <a:extLst>
              <a:ext uri="{FF2B5EF4-FFF2-40B4-BE49-F238E27FC236}">
                <a16:creationId xmlns:a16="http://schemas.microsoft.com/office/drawing/2014/main" id="{5A1EF500-EAC6-4C34-B3DB-B25A6D4D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048000"/>
            <a:ext cx="300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en-US" sz="2400">
                <a:latin typeface="Times New Roman" panose="02020603050405020304" pitchFamily="18" charset="0"/>
              </a:rPr>
              <a:t>Máy ép phẳng thủy lực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C493E084-2C1C-4764-9E4B-E7E7F953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4" y="6248400"/>
            <a:ext cx="178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en-US" sz="2400">
                <a:latin typeface="Times New Roman" panose="02020603050405020304" pitchFamily="18" charset="0"/>
              </a:rPr>
              <a:t>kích thủy lực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D4B96C50-47B5-40FE-8414-3E7E15767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172200"/>
            <a:ext cx="280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en-US" sz="2400">
                <a:latin typeface="Times New Roman" panose="02020603050405020304" pitchFamily="18" charset="0"/>
              </a:rPr>
              <a:t>Máy ép ngói thủy lực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/>
      <p:bldP spid="28685" grpId="0"/>
      <p:bldP spid="28686" grpId="0"/>
      <p:bldP spid="286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5" name="Rectangle 41">
            <a:extLst>
              <a:ext uri="{FF2B5EF4-FFF2-40B4-BE49-F238E27FC236}">
                <a16:creationId xmlns:a16="http://schemas.microsoft.com/office/drawing/2014/main" id="{7A8C5429-186B-4211-AFB3-09DF2D71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7664" y="152400"/>
            <a:ext cx="1055687" cy="762000"/>
          </a:xfrm>
          <a:prstGeom prst="rect">
            <a:avLst/>
          </a:prstGeom>
          <a:solidFill>
            <a:srgbClr val="FFF4C5"/>
          </a:solidFill>
          <a:ln w="9525">
            <a:solidFill>
              <a:srgbClr val="FFE05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11304" name="Rectangle 40">
            <a:extLst>
              <a:ext uri="{FF2B5EF4-FFF2-40B4-BE49-F238E27FC236}">
                <a16:creationId xmlns:a16="http://schemas.microsoft.com/office/drawing/2014/main" id="{79F3268A-D5A5-479A-919D-A0CDE51E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203200"/>
            <a:ext cx="1125538" cy="762000"/>
          </a:xfrm>
          <a:prstGeom prst="rect">
            <a:avLst/>
          </a:prstGeom>
          <a:solidFill>
            <a:srgbClr val="FFF4C5"/>
          </a:solidFill>
          <a:ln w="9525">
            <a:solidFill>
              <a:srgbClr val="FFE05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11266" name="AutoShape 2">
            <a:hlinkClick r:id="rId3" action="ppaction://hlinksldjump"/>
            <a:extLst>
              <a:ext uri="{FF2B5EF4-FFF2-40B4-BE49-F238E27FC236}">
                <a16:creationId xmlns:a16="http://schemas.microsoft.com/office/drawing/2014/main" id="{AED387DD-A513-449A-992B-0EAEEBA93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1357313"/>
            <a:ext cx="1371600" cy="1219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67" name="AutoShape 3">
            <a:hlinkClick r:id="rId3" action="ppaction://hlinksldjump"/>
            <a:extLst>
              <a:ext uri="{FF2B5EF4-FFF2-40B4-BE49-F238E27FC236}">
                <a16:creationId xmlns:a16="http://schemas.microsoft.com/office/drawing/2014/main" id="{CFD6A614-5941-4FC4-ADCE-99EB698BD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181600"/>
            <a:ext cx="1371600" cy="1219200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68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id="{7ACA83C5-59F6-463C-A567-34018EB9B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2819400"/>
            <a:ext cx="1371600" cy="1219200"/>
          </a:xfrm>
          <a:prstGeom prst="star5">
            <a:avLst/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 sz="2200" b="1">
              <a:solidFill>
                <a:srgbClr val="66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269" name="AutoShape 5">
            <a:hlinkClick r:id="rId5" action="ppaction://hlinksldjump"/>
            <a:extLst>
              <a:ext uri="{FF2B5EF4-FFF2-40B4-BE49-F238E27FC236}">
                <a16:creationId xmlns:a16="http://schemas.microsoft.com/office/drawing/2014/main" id="{5ED8016F-16B3-4C40-861E-73CE1F994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5181600"/>
            <a:ext cx="1371600" cy="1219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0" name="AutoShape 6">
            <a:hlinkClick r:id="rId6" action="ppaction://hlinksldjump"/>
            <a:extLst>
              <a:ext uri="{FF2B5EF4-FFF2-40B4-BE49-F238E27FC236}">
                <a16:creationId xmlns:a16="http://schemas.microsoft.com/office/drawing/2014/main" id="{6101F677-5754-425A-96F0-1F21D40F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638" y="2825750"/>
            <a:ext cx="1371600" cy="12192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1" name="AutoShape 7">
            <a:extLst>
              <a:ext uri="{FF2B5EF4-FFF2-40B4-BE49-F238E27FC236}">
                <a16:creationId xmlns:a16="http://schemas.microsoft.com/office/drawing/2014/main" id="{AEF14930-FC7A-4BD5-A036-3F2700284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063625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2" name="AutoShape 8">
            <a:extLst>
              <a:ext uri="{FF2B5EF4-FFF2-40B4-BE49-F238E27FC236}">
                <a16:creationId xmlns:a16="http://schemas.microsoft.com/office/drawing/2014/main" id="{A142536B-20E3-4B49-9E85-166792413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590675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3" name="AutoShape 9">
            <a:extLst>
              <a:ext uri="{FF2B5EF4-FFF2-40B4-BE49-F238E27FC236}">
                <a16:creationId xmlns:a16="http://schemas.microsoft.com/office/drawing/2014/main" id="{9441E3DE-EA79-4668-A9AC-0136298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22488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4" name="AutoShape 10">
            <a:extLst>
              <a:ext uri="{FF2B5EF4-FFF2-40B4-BE49-F238E27FC236}">
                <a16:creationId xmlns:a16="http://schemas.microsoft.com/office/drawing/2014/main" id="{9C51866F-E9AA-4BC0-BA1D-AAD9F59FC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5" name="AutoShape 11">
            <a:extLst>
              <a:ext uri="{FF2B5EF4-FFF2-40B4-BE49-F238E27FC236}">
                <a16:creationId xmlns:a16="http://schemas.microsoft.com/office/drawing/2014/main" id="{8A7B455F-51C5-46E3-92B7-429B4F493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025525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6" name="AutoShape 12">
            <a:extLst>
              <a:ext uri="{FF2B5EF4-FFF2-40B4-BE49-F238E27FC236}">
                <a16:creationId xmlns:a16="http://schemas.microsoft.com/office/drawing/2014/main" id="{E1BAE5CB-D8A2-4812-B06E-A39400380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1552575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7" name="AutoShape 13">
            <a:extLst>
              <a:ext uri="{FF2B5EF4-FFF2-40B4-BE49-F238E27FC236}">
                <a16:creationId xmlns:a16="http://schemas.microsoft.com/office/drawing/2014/main" id="{D2E23A2D-B22B-440E-8995-4C6AB6D38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2085975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8" name="AutoShape 14">
            <a:extLst>
              <a:ext uri="{FF2B5EF4-FFF2-40B4-BE49-F238E27FC236}">
                <a16:creationId xmlns:a16="http://schemas.microsoft.com/office/drawing/2014/main" id="{D47FCFD4-A93C-48CA-AD8C-F17977405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3124200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9268B864-D5B4-4338-8773-DD5D5130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078164"/>
            <a:ext cx="762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1A11BB6E-537F-4B47-A03D-9F6BEBC6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004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281" name="Text Box 17">
            <a:extLst>
              <a:ext uri="{FF2B5EF4-FFF2-40B4-BE49-F238E27FC236}">
                <a16:creationId xmlns:a16="http://schemas.microsoft.com/office/drawing/2014/main" id="{2379AC26-3D8D-4157-858D-2503C6AD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2032000"/>
            <a:ext cx="7477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92CAABD9-F269-4D85-9434-D6CEE975E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512889"/>
            <a:ext cx="685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3" name="Text Box 19">
            <a:extLst>
              <a:ext uri="{FF2B5EF4-FFF2-40B4-BE49-F238E27FC236}">
                <a16:creationId xmlns:a16="http://schemas.microsoft.com/office/drawing/2014/main" id="{99AFCE8C-78D9-45AB-9C94-D9D46A3F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238" y="944564"/>
            <a:ext cx="8937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FCF25CD4-EC36-45C1-BE6C-A550E0A0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2076450"/>
            <a:ext cx="6429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5" name="Text Box 21">
            <a:extLst>
              <a:ext uri="{FF2B5EF4-FFF2-40B4-BE49-F238E27FC236}">
                <a16:creationId xmlns:a16="http://schemas.microsoft.com/office/drawing/2014/main" id="{37B613DB-AE19-444F-A4C7-E930F06A7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614" y="1536700"/>
            <a:ext cx="1093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6" name="Text Box 22">
            <a:extLst>
              <a:ext uri="{FF2B5EF4-FFF2-40B4-BE49-F238E27FC236}">
                <a16:creationId xmlns:a16="http://schemas.microsoft.com/office/drawing/2014/main" id="{E3301EE5-5E16-4A88-BF04-4F90518A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1009650"/>
            <a:ext cx="698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11287" name="Text Box 23">
            <a:extLst>
              <a:ext uri="{FF2B5EF4-FFF2-40B4-BE49-F238E27FC236}">
                <a16:creationId xmlns:a16="http://schemas.microsoft.com/office/drawing/2014/main" id="{CA159010-06C4-4B37-9779-FFB8DA26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976" y="5334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cs typeface="Arial" panose="020B0604020202020204" pitchFamily="34" charset="0"/>
              </a:rPr>
              <a:t>ĐỘI A</a:t>
            </a:r>
          </a:p>
        </p:txBody>
      </p:sp>
      <p:sp>
        <p:nvSpPr>
          <p:cNvPr id="11288" name="Text Box 24">
            <a:extLst>
              <a:ext uri="{FF2B5EF4-FFF2-40B4-BE49-F238E27FC236}">
                <a16:creationId xmlns:a16="http://schemas.microsoft.com/office/drawing/2014/main" id="{44F06386-93A5-4531-AFB9-D44EBC1B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976" y="457200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66"/>
                </a:solidFill>
                <a:cs typeface="Arial" panose="020B0604020202020204" pitchFamily="34" charset="0"/>
              </a:rPr>
              <a:t>ĐỘI B</a:t>
            </a:r>
          </a:p>
        </p:txBody>
      </p:sp>
      <p:pic>
        <p:nvPicPr>
          <p:cNvPr id="11289" name="Picture 25" descr="cheerleader_rah_rah_ha">
            <a:extLst>
              <a:ext uri="{FF2B5EF4-FFF2-40B4-BE49-F238E27FC236}">
                <a16:creationId xmlns:a16="http://schemas.microsoft.com/office/drawing/2014/main" id="{40B74228-A582-43D1-B854-5BA87C872F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00"/>
            <a:ext cx="16875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 descr="cheerleader_rah_rah_ha">
            <a:extLst>
              <a:ext uri="{FF2B5EF4-FFF2-40B4-BE49-F238E27FC236}">
                <a16:creationId xmlns:a16="http://schemas.microsoft.com/office/drawing/2014/main" id="{46F852D0-24B3-4CEA-BEAE-55F686FEC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4" y="3810000"/>
            <a:ext cx="16462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WordArt 27">
            <a:extLst>
              <a:ext uri="{FF2B5EF4-FFF2-40B4-BE49-F238E27FC236}">
                <a16:creationId xmlns:a16="http://schemas.microsoft.com/office/drawing/2014/main" id="{5AB7A643-3D33-4274-9FD4-0AFC5882D5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1" y="457201"/>
            <a:ext cx="48291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02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 sao may mắn</a:t>
            </a:r>
          </a:p>
        </p:txBody>
      </p:sp>
      <p:sp>
        <p:nvSpPr>
          <p:cNvPr id="11292" name="AutoShape 28">
            <a:extLst>
              <a:ext uri="{FF2B5EF4-FFF2-40B4-BE49-F238E27FC236}">
                <a16:creationId xmlns:a16="http://schemas.microsoft.com/office/drawing/2014/main" id="{FC8E5117-D9AF-4C03-A645-C9341815F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647950"/>
            <a:ext cx="304800" cy="47625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93" name="AutoShape 29">
            <a:extLst>
              <a:ext uri="{FF2B5EF4-FFF2-40B4-BE49-F238E27FC236}">
                <a16:creationId xmlns:a16="http://schemas.microsoft.com/office/drawing/2014/main" id="{0280C166-6108-4E21-997C-1C2CA236E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2590800"/>
            <a:ext cx="304800" cy="4572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1294" name="Text Box 30">
            <a:extLst>
              <a:ext uri="{FF2B5EF4-FFF2-40B4-BE49-F238E27FC236}">
                <a16:creationId xmlns:a16="http://schemas.microsoft.com/office/drawing/2014/main" id="{E9814C0C-BDD6-4945-8FF6-3D50A36A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2620964"/>
            <a:ext cx="704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295" name="Text Box 31">
            <a:extLst>
              <a:ext uri="{FF2B5EF4-FFF2-40B4-BE49-F238E27FC236}">
                <a16:creationId xmlns:a16="http://schemas.microsoft.com/office/drawing/2014/main" id="{6E5BF7AB-703A-4B82-9BCA-CC7ABC0C3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528889"/>
            <a:ext cx="83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66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47138" name="AutoShape 32">
            <a:extLst>
              <a:ext uri="{FF2B5EF4-FFF2-40B4-BE49-F238E27FC236}">
                <a16:creationId xmlns:a16="http://schemas.microsoft.com/office/drawing/2014/main" id="{8E60DD10-A3DA-48F3-BFB2-9F9E40B81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9525" y="5994401"/>
            <a:ext cx="209742" cy="733663"/>
          </a:xfrm>
          <a:prstGeom prst="rightArrow">
            <a:avLst>
              <a:gd name="adj1" fmla="val 50000"/>
              <a:gd name="adj2" fmla="val 25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11297" name="WordArt 33">
            <a:extLst>
              <a:ext uri="{FF2B5EF4-FFF2-40B4-BE49-F238E27FC236}">
                <a16:creationId xmlns:a16="http://schemas.microsoft.com/office/drawing/2014/main" id="{009DC4CD-CF41-4922-B0DC-67285863AD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40314" y="3276600"/>
            <a:ext cx="1970087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EF63E5"/>
              </a:contour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F63E5"/>
                    </a:gs>
                    <a:gs pos="100000">
                      <a:srgbClr val="FFE701">
                        <a:alpha val="89998"/>
                      </a:srgbClr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1298" name="WordArt 34">
            <a:extLst>
              <a:ext uri="{FF2B5EF4-FFF2-40B4-BE49-F238E27FC236}">
                <a16:creationId xmlns:a16="http://schemas.microsoft.com/office/drawing/2014/main" id="{91CE3991-F846-48A5-9A9D-4BDBD09804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34025" y="3505200"/>
            <a:ext cx="11239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rgbClr val="9900FF"/>
                    </a:gs>
                  </a:gsLst>
                  <a:lin ang="0" scaled="1"/>
                </a:gradFill>
                <a:latin typeface="VNI-Times" pitchFamily="2" charset="0"/>
              </a:rPr>
              <a:t>L</a:t>
            </a:r>
          </a:p>
        </p:txBody>
      </p:sp>
      <p:sp>
        <p:nvSpPr>
          <p:cNvPr id="47141" name="AutoShape 4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406A03D-7E8F-45A9-9047-1BBA7ECB4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5875" y="6553200"/>
            <a:ext cx="280988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0" fill="hold"/>
                                        <p:tgtEl>
                                          <p:spTgt spid="1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5"/>
                  </p:tgtEl>
                </p:cond>
              </p:nextCondLst>
            </p:seq>
          </p:childTnLst>
        </p:cTn>
      </p:par>
    </p:tnLst>
    <p:bldLst>
      <p:bldP spid="11279" grpId="0"/>
      <p:bldP spid="11280" grpId="0"/>
      <p:bldP spid="11281" grpId="0"/>
      <p:bldP spid="11282" grpId="0"/>
      <p:bldP spid="11283" grpId="0"/>
      <p:bldP spid="11284" grpId="0"/>
      <p:bldP spid="11285" grpId="0"/>
      <p:bldP spid="11286" grpId="0"/>
      <p:bldP spid="11294" grpId="0"/>
      <p:bldP spid="112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hlinkClick r:id="rId3" action="ppaction://hlinksldjump"/>
            <a:extLst>
              <a:ext uri="{FF2B5EF4-FFF2-40B4-BE49-F238E27FC236}">
                <a16:creationId xmlns:a16="http://schemas.microsoft.com/office/drawing/2014/main" id="{9E510FCF-0A04-4491-BE62-634916FA0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52400"/>
            <a:ext cx="2286000" cy="1905000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3200">
                <a:solidFill>
                  <a:srgbClr val="00FFFF"/>
                </a:solidFill>
                <a:latin typeface="Arial" charset="0"/>
                <a:cs typeface="Arial" charset="0"/>
              </a:rPr>
              <a:t>10</a:t>
            </a:r>
          </a:p>
          <a:p>
            <a:pPr>
              <a:defRPr/>
            </a:pPr>
            <a:r>
              <a:rPr lang="en-US" sz="2200" b="1">
                <a:solidFill>
                  <a:srgbClr val="00FFFF"/>
                </a:solidFill>
                <a:latin typeface="Arial" charset="0"/>
                <a:cs typeface="Arial" charset="0"/>
              </a:rPr>
              <a:t> </a:t>
            </a:r>
            <a:r>
              <a:rPr lang="en-US" sz="2400">
                <a:solidFill>
                  <a:srgbClr val="00FFFF"/>
                </a:solidFill>
                <a:latin typeface="Arial" charset="0"/>
                <a:cs typeface="Arial" charset="0"/>
              </a:rPr>
              <a:t>Điểm</a:t>
            </a:r>
          </a:p>
        </p:txBody>
      </p:sp>
      <p:graphicFrame>
        <p:nvGraphicFramePr>
          <p:cNvPr id="48131" name="Object 3">
            <a:extLst>
              <a:ext uri="{FF2B5EF4-FFF2-40B4-BE49-F238E27FC236}">
                <a16:creationId xmlns:a16="http://schemas.microsoft.com/office/drawing/2014/main" id="{4D7FE18A-D4B7-4015-BC99-85E2B378A7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1" y="1"/>
          <a:ext cx="19986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48131" name="Object 3">
                        <a:extLst>
                          <a:ext uri="{FF2B5EF4-FFF2-40B4-BE49-F238E27FC236}">
                            <a16:creationId xmlns:a16="http://schemas.microsoft.com/office/drawing/2014/main" id="{4D7FE18A-D4B7-4015-BC99-85E2B378A7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1" y="1"/>
                        <a:ext cx="1998663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AutoShape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9D99396-03AD-4FA6-B3F0-1E12F1F32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75" y="6672263"/>
            <a:ext cx="381000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5141A5DC-6D7C-4803-A3F0-77F550ECE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47888"/>
            <a:ext cx="807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Điền vào chỗ trống trong các câu sau: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63064EA0-2F66-4B9C-A19C-47A913103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667000"/>
            <a:ext cx="81819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660066"/>
                </a:solidFill>
                <a:latin typeface="Times New Roman" panose="02020603050405020304" pitchFamily="18" charset="0"/>
              </a:rPr>
              <a:t>Pít tông lớn có diện tích lớn hơn pít tông nhỏ ……………..thì lực nâng F có độ lớn  hơn lực…….bấy nhiêu lần.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9204640F-A140-4F16-9327-FFB3D1DF6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Bao nhiêu lần</a:t>
            </a:r>
            <a:endParaRPr lang="en-US" altLang="en-US" sz="36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38A8B825-4A51-4A49-AA3B-BD70227C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3733800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CC0000"/>
                </a:solidFill>
                <a:latin typeface="Times New Roman" panose="02020603050405020304" pitchFamily="18" charset="0"/>
              </a:rPr>
              <a:t>f</a:t>
            </a:r>
            <a:endParaRPr lang="en-US" altLang="en-US" sz="36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5" grpId="0"/>
      <p:bldP spid="12296" grpId="0"/>
      <p:bldP spid="122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>
            <a:extLst>
              <a:ext uri="{FF2B5EF4-FFF2-40B4-BE49-F238E27FC236}">
                <a16:creationId xmlns:a16="http://schemas.microsoft.com/office/drawing/2014/main" id="{9679B31B-136E-4D16-9422-12ECF2911D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1" y="1"/>
          <a:ext cx="19986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lip" r:id="rId3" imgW="1999793" imgH="1831543" progId="MS_ClipArt_Gallery.2">
                  <p:embed/>
                </p:oleObj>
              </mc:Choice>
              <mc:Fallback>
                <p:oleObj name="Clip" r:id="rId3" imgW="1999793" imgH="1831543" progId="MS_ClipArt_Gallery.2">
                  <p:embed/>
                  <p:pic>
                    <p:nvPicPr>
                      <p:cNvPr id="49154" name="Object 2">
                        <a:extLst>
                          <a:ext uri="{FF2B5EF4-FFF2-40B4-BE49-F238E27FC236}">
                            <a16:creationId xmlns:a16="http://schemas.microsoft.com/office/drawing/2014/main" id="{9679B31B-136E-4D16-9422-12ECF2911D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1" y="1"/>
                        <a:ext cx="1998663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>
            <a:extLst>
              <a:ext uri="{FF2B5EF4-FFF2-40B4-BE49-F238E27FC236}">
                <a16:creationId xmlns:a16="http://schemas.microsoft.com/office/drawing/2014/main" id="{10CA06AC-4EFA-434A-99B3-657038F41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14800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3600" b="1">
                <a:solidFill>
                  <a:schemeClr val="accent2"/>
                </a:solidFill>
                <a:latin typeface="Times New Roman" panose="02020603050405020304" pitchFamily="18" charset="0"/>
              </a:rPr>
              <a:t>Chất lỏng chứa đầy một bình kín có khả năng truyền nguyên vẹn……………bên ngoài tác dụng lên nó</a:t>
            </a:r>
          </a:p>
        </p:txBody>
      </p:sp>
      <p:sp>
        <p:nvSpPr>
          <p:cNvPr id="13316" name="AutoShape 4">
            <a:hlinkClick r:id="rId5" action="ppaction://hlinksldjump"/>
            <a:extLst>
              <a:ext uri="{FF2B5EF4-FFF2-40B4-BE49-F238E27FC236}">
                <a16:creationId xmlns:a16="http://schemas.microsoft.com/office/drawing/2014/main" id="{95DF7699-4FED-4716-B4C2-A18A37CB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0"/>
            <a:ext cx="2286000" cy="1828800"/>
          </a:xfrm>
          <a:prstGeom prst="star5">
            <a:avLst/>
          </a:prstGeom>
          <a:solidFill>
            <a:srgbClr val="66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bg1"/>
                </a:solidFill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  <a:cs typeface="Arial" panose="020B0604020202020204" pitchFamily="34" charset="0"/>
              </a:rPr>
              <a:t>Điểm</a:t>
            </a:r>
          </a:p>
        </p:txBody>
      </p:sp>
      <p:sp>
        <p:nvSpPr>
          <p:cNvPr id="49157" name="AutoShap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27917B-B86E-49FF-ABD1-B6352A98F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75" y="6672263"/>
            <a:ext cx="381000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057E3F7B-4F82-4B35-A47A-53C04B6FC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1" y="-701675"/>
            <a:ext cx="2570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CC0000"/>
                </a:solidFill>
                <a:latin typeface="Times New Roman" panose="02020603050405020304" pitchFamily="18" charset="0"/>
              </a:rPr>
              <a:t>Áp suất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3F7CA4E8-774F-4FB0-B51D-F69A1DCEB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9" y="2057400"/>
            <a:ext cx="8861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Chọn từ thích hợp điền vào chỗ trống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3 0.02894 L -0.16545 0.78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9" y="3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8" grpId="0"/>
      <p:bldP spid="133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>
            <a:extLst>
              <a:ext uri="{FF2B5EF4-FFF2-40B4-BE49-F238E27FC236}">
                <a16:creationId xmlns:a16="http://schemas.microsoft.com/office/drawing/2014/main" id="{5BD33CBA-A197-4A0B-8DC7-24FC67EFEE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9338" y="1"/>
          <a:ext cx="1998662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lip" r:id="rId3" imgW="1999793" imgH="1831543" progId="MS_ClipArt_Gallery.2">
                  <p:embed/>
                </p:oleObj>
              </mc:Choice>
              <mc:Fallback>
                <p:oleObj name="Clip" r:id="rId3" imgW="1999793" imgH="1831543" progId="MS_ClipArt_Gallery.2">
                  <p:embed/>
                  <p:pic>
                    <p:nvPicPr>
                      <p:cNvPr id="51202" name="Object 2">
                        <a:extLst>
                          <a:ext uri="{FF2B5EF4-FFF2-40B4-BE49-F238E27FC236}">
                            <a16:creationId xmlns:a16="http://schemas.microsoft.com/office/drawing/2014/main" id="{5BD33CBA-A197-4A0B-8DC7-24FC67EFEE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9338" y="1"/>
                        <a:ext cx="1998662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AutoShape 3">
            <a:hlinkClick r:id="rId5" action="ppaction://hlinksldjump"/>
            <a:extLst>
              <a:ext uri="{FF2B5EF4-FFF2-40B4-BE49-F238E27FC236}">
                <a16:creationId xmlns:a16="http://schemas.microsoft.com/office/drawing/2014/main" id="{02E92777-5B1E-49A3-AC57-4830118C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950" y="457200"/>
            <a:ext cx="2133600" cy="1828800"/>
          </a:xfrm>
          <a:prstGeom prst="star5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</a:rPr>
              <a:t>5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400">
                <a:solidFill>
                  <a:srgbClr val="FFFF00"/>
                </a:solidFill>
              </a:rPr>
              <a:t>iểm</a:t>
            </a:r>
          </a:p>
        </p:txBody>
      </p:sp>
      <p:sp>
        <p:nvSpPr>
          <p:cNvPr id="51204" name="AutoShape 4">
            <a:hlinkClick r:id="rId6" action="ppaction://hlinksldjump" highlightClick="1"/>
            <a:hlinkHover r:id="rId5" action="ppaction://hlinksldjump"/>
            <a:extLst>
              <a:ext uri="{FF2B5EF4-FFF2-40B4-BE49-F238E27FC236}">
                <a16:creationId xmlns:a16="http://schemas.microsoft.com/office/drawing/2014/main" id="{B70F6EED-778D-4518-ABE7-B9D502200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75" y="6672263"/>
            <a:ext cx="381000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A3E8E8DA-2640-466B-9B5B-134044D4A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9" y="3200400"/>
            <a:ext cx="87915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Trong bình thông nhau chứa cùng một chất lỏng đứng yên, các mực chất lỏng ở các nhánh luôn luôn ở……………….độ cao.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0057F61A-6368-4CAD-8044-1511B750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1" y="4267201"/>
            <a:ext cx="2390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CC0000"/>
                </a:solidFill>
                <a:latin typeface="Times New Roman" panose="02020603050405020304" pitchFamily="18" charset="0"/>
              </a:rPr>
              <a:t>Cùng một</a:t>
            </a:r>
            <a:endParaRPr lang="en-US" altLang="en-US" sz="4000" b="1" baseline="3000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5F8CFFAA-61CC-4ECA-9AA6-88A74992D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4953000"/>
            <a:ext cx="84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extLst>
              <a:ext uri="{FF2B5EF4-FFF2-40B4-BE49-F238E27FC236}">
                <a16:creationId xmlns:a16="http://schemas.microsoft.com/office/drawing/2014/main" id="{EEAAA154-A326-4B37-B3D8-05A76CB1D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87" name="AutoShape 3">
            <a:extLst>
              <a:ext uri="{FF2B5EF4-FFF2-40B4-BE49-F238E27FC236}">
                <a16:creationId xmlns:a16="http://schemas.microsoft.com/office/drawing/2014/main" id="{9DA91630-60CE-45E6-A840-1E1ECF7E4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DB9808C6-2930-48D3-8CC7-5C8272189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CA367E72-0714-4213-A3E7-84AC6412B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0" name="AutoShape 6">
            <a:extLst>
              <a:ext uri="{FF2B5EF4-FFF2-40B4-BE49-F238E27FC236}">
                <a16:creationId xmlns:a16="http://schemas.microsoft.com/office/drawing/2014/main" id="{FC5159DC-F5A2-474D-8812-537E73E66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1" name="AutoShape 7">
            <a:extLst>
              <a:ext uri="{FF2B5EF4-FFF2-40B4-BE49-F238E27FC236}">
                <a16:creationId xmlns:a16="http://schemas.microsoft.com/office/drawing/2014/main" id="{A2E17D19-3656-4FD8-9B1C-849E9EC5D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2" name="AutoShape 8">
            <a:extLst>
              <a:ext uri="{FF2B5EF4-FFF2-40B4-BE49-F238E27FC236}">
                <a16:creationId xmlns:a16="http://schemas.microsoft.com/office/drawing/2014/main" id="{0751952A-0288-4A3E-95C5-35B88188B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3" name="AutoShape 9">
            <a:extLst>
              <a:ext uri="{FF2B5EF4-FFF2-40B4-BE49-F238E27FC236}">
                <a16:creationId xmlns:a16="http://schemas.microsoft.com/office/drawing/2014/main" id="{94AF61E3-A042-45CB-B657-866CA0FE6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4" name="AutoShape 10">
            <a:extLst>
              <a:ext uri="{FF2B5EF4-FFF2-40B4-BE49-F238E27FC236}">
                <a16:creationId xmlns:a16="http://schemas.microsoft.com/office/drawing/2014/main" id="{DBB9C188-B545-4B1D-AAE9-2165B7BB8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id="{6EBB3CF4-3BF1-4AEA-A842-E03B41E23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id="{60C510E0-981A-4453-9E64-2080DD29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id="{C7839F6F-83E8-4137-B18C-D5E2F40CD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8" name="AutoShape 14">
            <a:extLst>
              <a:ext uri="{FF2B5EF4-FFF2-40B4-BE49-F238E27FC236}">
                <a16:creationId xmlns:a16="http://schemas.microsoft.com/office/drawing/2014/main" id="{F18A2E8E-CAF4-4E27-A9C4-CFD534363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399" name="AutoShape 15">
            <a:extLst>
              <a:ext uri="{FF2B5EF4-FFF2-40B4-BE49-F238E27FC236}">
                <a16:creationId xmlns:a16="http://schemas.microsoft.com/office/drawing/2014/main" id="{10A8471F-3B96-4D4F-9486-A221D348A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id="{14D11D4A-4793-4007-B569-9D99532F2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FFDF20A5-1DB3-4279-8B44-84A15321D7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1910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AutoShape 18">
            <a:hlinkClick r:id="rId2" action="ppaction://hlinkpres?slideindex=12&amp;slidetitle=Slide 12"/>
            <a:extLst>
              <a:ext uri="{FF2B5EF4-FFF2-40B4-BE49-F238E27FC236}">
                <a16:creationId xmlns:a16="http://schemas.microsoft.com/office/drawing/2014/main" id="{65BEBD55-A46C-4A7E-AF2C-F028797D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286000"/>
            <a:ext cx="2286000" cy="19050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16403" name="Line 19">
            <a:extLst>
              <a:ext uri="{FF2B5EF4-FFF2-40B4-BE49-F238E27FC236}">
                <a16:creationId xmlns:a16="http://schemas.microsoft.com/office/drawing/2014/main" id="{C8219136-51E7-4C4C-9CED-244497F99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9530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5A28B976-2FB3-4164-BC2E-D281EACD67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8674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Line 21">
            <a:extLst>
              <a:ext uri="{FF2B5EF4-FFF2-40B4-BE49-F238E27FC236}">
                <a16:creationId xmlns:a16="http://schemas.microsoft.com/office/drawing/2014/main" id="{7705B890-F5EB-4A8B-8EE5-99DD64C02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048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>
            <a:extLst>
              <a:ext uri="{FF2B5EF4-FFF2-40B4-BE49-F238E27FC236}">
                <a16:creationId xmlns:a16="http://schemas.microsoft.com/office/drawing/2014/main" id="{6C275AA0-FBC6-4CD8-A351-B22E77B73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0668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7" name="Line 23">
            <a:extLst>
              <a:ext uri="{FF2B5EF4-FFF2-40B4-BE49-F238E27FC236}">
                <a16:creationId xmlns:a16="http://schemas.microsoft.com/office/drawing/2014/main" id="{576292E7-8696-4126-BEE2-BD88C6D5C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9812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Line 24">
            <a:extLst>
              <a:ext uri="{FF2B5EF4-FFF2-40B4-BE49-F238E27FC236}">
                <a16:creationId xmlns:a16="http://schemas.microsoft.com/office/drawing/2014/main" id="{61217525-EC7A-4BF0-902C-E311DE2F6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3505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9" name="Line 25">
            <a:extLst>
              <a:ext uri="{FF2B5EF4-FFF2-40B4-BE49-F238E27FC236}">
                <a16:creationId xmlns:a16="http://schemas.microsoft.com/office/drawing/2014/main" id="{9CAFDB20-D847-4EDD-BF9A-5F71BEF49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3733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0" name="Line 26">
            <a:extLst>
              <a:ext uri="{FF2B5EF4-FFF2-40B4-BE49-F238E27FC236}">
                <a16:creationId xmlns:a16="http://schemas.microsoft.com/office/drawing/2014/main" id="{9A4DA9B5-7542-423D-B3F1-758C44CDF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6400" y="4038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Line 27">
            <a:extLst>
              <a:ext uri="{FF2B5EF4-FFF2-40B4-BE49-F238E27FC236}">
                <a16:creationId xmlns:a16="http://schemas.microsoft.com/office/drawing/2014/main" id="{81578E4D-73FD-4856-B718-72032AC86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362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2" name="Line 28">
            <a:extLst>
              <a:ext uri="{FF2B5EF4-FFF2-40B4-BE49-F238E27FC236}">
                <a16:creationId xmlns:a16="http://schemas.microsoft.com/office/drawing/2014/main" id="{62ECEF05-9620-4C47-840D-C2AA3790C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590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Line 29">
            <a:extLst>
              <a:ext uri="{FF2B5EF4-FFF2-40B4-BE49-F238E27FC236}">
                <a16:creationId xmlns:a16="http://schemas.microsoft.com/office/drawing/2014/main" id="{8694E18F-B09B-42E7-A51D-3AA21A514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2895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4" name="Line 30">
            <a:extLst>
              <a:ext uri="{FF2B5EF4-FFF2-40B4-BE49-F238E27FC236}">
                <a16:creationId xmlns:a16="http://schemas.microsoft.com/office/drawing/2014/main" id="{FD49B3B4-FCFE-48C8-A635-37BAF1869A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2971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Line 31">
            <a:extLst>
              <a:ext uri="{FF2B5EF4-FFF2-40B4-BE49-F238E27FC236}">
                <a16:creationId xmlns:a16="http://schemas.microsoft.com/office/drawing/2014/main" id="{FE730DD4-9CB4-46A4-9044-7BF89907A0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7200" y="2667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Line 32">
            <a:extLst>
              <a:ext uri="{FF2B5EF4-FFF2-40B4-BE49-F238E27FC236}">
                <a16:creationId xmlns:a16="http://schemas.microsoft.com/office/drawing/2014/main" id="{85E45A90-CE08-4FC6-8F01-4EB80BFAD0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0" y="2362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7" name="Line 33">
            <a:extLst>
              <a:ext uri="{FF2B5EF4-FFF2-40B4-BE49-F238E27FC236}">
                <a16:creationId xmlns:a16="http://schemas.microsoft.com/office/drawing/2014/main" id="{984527B2-B385-4F2D-BDDB-DD4166F0C9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4114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8" name="Line 34">
            <a:extLst>
              <a:ext uri="{FF2B5EF4-FFF2-40B4-BE49-F238E27FC236}">
                <a16:creationId xmlns:a16="http://schemas.microsoft.com/office/drawing/2014/main" id="{650020BB-2B13-46D6-87FC-A283329281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810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Line 35">
            <a:extLst>
              <a:ext uri="{FF2B5EF4-FFF2-40B4-BE49-F238E27FC236}">
                <a16:creationId xmlns:a16="http://schemas.microsoft.com/office/drawing/2014/main" id="{EAAD3A91-954B-4FE2-A23F-608595633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3505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0" name="Line 36">
            <a:extLst>
              <a:ext uri="{FF2B5EF4-FFF2-40B4-BE49-F238E27FC236}">
                <a16:creationId xmlns:a16="http://schemas.microsoft.com/office/drawing/2014/main" id="{D44608BB-A083-456C-9E29-59DE66ECE4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42672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1" name="Line 37">
            <a:extLst>
              <a:ext uri="{FF2B5EF4-FFF2-40B4-BE49-F238E27FC236}">
                <a16:creationId xmlns:a16="http://schemas.microsoft.com/office/drawing/2014/main" id="{408C6C54-A9BA-4462-A6BC-A2121989E1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59436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2" name="Line 38">
            <a:extLst>
              <a:ext uri="{FF2B5EF4-FFF2-40B4-BE49-F238E27FC236}">
                <a16:creationId xmlns:a16="http://schemas.microsoft.com/office/drawing/2014/main" id="{6220CD8C-CB03-4BC6-9114-A80F1D1D57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3048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3" name="Line 39">
            <a:extLst>
              <a:ext uri="{FF2B5EF4-FFF2-40B4-BE49-F238E27FC236}">
                <a16:creationId xmlns:a16="http://schemas.microsoft.com/office/drawing/2014/main" id="{624AF940-EDA5-4064-9339-139E343C50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19812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4" name="Line 40">
            <a:extLst>
              <a:ext uri="{FF2B5EF4-FFF2-40B4-BE49-F238E27FC236}">
                <a16:creationId xmlns:a16="http://schemas.microsoft.com/office/drawing/2014/main" id="{78CE0E6D-61C3-4CD2-A500-5609A9065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2672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5" name="Line 41">
            <a:extLst>
              <a:ext uri="{FF2B5EF4-FFF2-40B4-BE49-F238E27FC236}">
                <a16:creationId xmlns:a16="http://schemas.microsoft.com/office/drawing/2014/main" id="{1EC69790-E460-4981-9C1A-21089D64F2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9436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6" name="Line 42">
            <a:extLst>
              <a:ext uri="{FF2B5EF4-FFF2-40B4-BE49-F238E27FC236}">
                <a16:creationId xmlns:a16="http://schemas.microsoft.com/office/drawing/2014/main" id="{CD032BA6-A313-4DF5-8287-319FAAA8C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286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7" name="Line 43">
            <a:extLst>
              <a:ext uri="{FF2B5EF4-FFF2-40B4-BE49-F238E27FC236}">
                <a16:creationId xmlns:a16="http://schemas.microsoft.com/office/drawing/2014/main" id="{BCA1B4A4-0D5B-4E96-B8A7-CA9BE221C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9050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8" name="Line 44">
            <a:extLst>
              <a:ext uri="{FF2B5EF4-FFF2-40B4-BE49-F238E27FC236}">
                <a16:creationId xmlns:a16="http://schemas.microsoft.com/office/drawing/2014/main" id="{4AF7365A-1B99-4757-A562-082D2EEF7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39624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9" name="Line 45">
            <a:extLst>
              <a:ext uri="{FF2B5EF4-FFF2-40B4-BE49-F238E27FC236}">
                <a16:creationId xmlns:a16="http://schemas.microsoft.com/office/drawing/2014/main" id="{88686458-5420-419B-A1B0-4F8828B3BF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57150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0" name="Line 46">
            <a:extLst>
              <a:ext uri="{FF2B5EF4-FFF2-40B4-BE49-F238E27FC236}">
                <a16:creationId xmlns:a16="http://schemas.microsoft.com/office/drawing/2014/main" id="{22AE975E-E67A-45C1-B4ED-C5D788D7F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91600" y="3810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1" name="Line 47">
            <a:extLst>
              <a:ext uri="{FF2B5EF4-FFF2-40B4-BE49-F238E27FC236}">
                <a16:creationId xmlns:a16="http://schemas.microsoft.com/office/drawing/2014/main" id="{C5D093E1-0D53-4996-811A-F1B620BDCB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1336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2" name="Line 48">
            <a:extLst>
              <a:ext uri="{FF2B5EF4-FFF2-40B4-BE49-F238E27FC236}">
                <a16:creationId xmlns:a16="http://schemas.microsoft.com/office/drawing/2014/main" id="{7F899E62-1C1A-4D3D-A3E9-1CE39FC704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4038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3" name="Line 49">
            <a:extLst>
              <a:ext uri="{FF2B5EF4-FFF2-40B4-BE49-F238E27FC236}">
                <a16:creationId xmlns:a16="http://schemas.microsoft.com/office/drawing/2014/main" id="{37F804FD-FB12-4008-97BA-11BE4AFA7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22098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4" name="Line 50">
            <a:extLst>
              <a:ext uri="{FF2B5EF4-FFF2-40B4-BE49-F238E27FC236}">
                <a16:creationId xmlns:a16="http://schemas.microsoft.com/office/drawing/2014/main" id="{9CCD5852-B7D1-4736-A5BC-262AE747B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990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5" name="Line 51">
            <a:extLst>
              <a:ext uri="{FF2B5EF4-FFF2-40B4-BE49-F238E27FC236}">
                <a16:creationId xmlns:a16="http://schemas.microsoft.com/office/drawing/2014/main" id="{E0987127-34BF-42C9-8553-DEEB390AA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7400" y="59436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6" name="WordArt 52">
            <a:extLst>
              <a:ext uri="{FF2B5EF4-FFF2-40B4-BE49-F238E27FC236}">
                <a16:creationId xmlns:a16="http://schemas.microsoft.com/office/drawing/2014/main" id="{973342EF-9BF8-4918-9141-EE4CD8A3EC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09879" y="676276"/>
            <a:ext cx="4829541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02"/>
              </a:avLst>
            </a:prstTxWarp>
          </a:bodyPr>
          <a:lstStyle/>
          <a:p>
            <a:pPr>
              <a:defRPr/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NGÔI 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RevueH"/>
              </a:rPr>
              <a:t> sao may </a:t>
            </a: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MẮN</a:t>
            </a:r>
          </a:p>
        </p:txBody>
      </p:sp>
      <p:sp>
        <p:nvSpPr>
          <p:cNvPr id="16437" name="AutoShape 53">
            <a:hlinkClick r:id="rId3" action="ppaction://hlinksldjump"/>
            <a:extLst>
              <a:ext uri="{FF2B5EF4-FFF2-40B4-BE49-F238E27FC236}">
                <a16:creationId xmlns:a16="http://schemas.microsoft.com/office/drawing/2014/main" id="{EB80E59C-C184-4797-84A8-680C844D0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0" y="5486400"/>
            <a:ext cx="1676400" cy="1371600"/>
          </a:xfrm>
          <a:prstGeom prst="star5">
            <a:avLst/>
          </a:prstGeom>
          <a:gradFill rotWithShape="1">
            <a:gsLst>
              <a:gs pos="0">
                <a:srgbClr val="66FF33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6438" name="Text Box 54">
            <a:extLst>
              <a:ext uri="{FF2B5EF4-FFF2-40B4-BE49-F238E27FC236}">
                <a16:creationId xmlns:a16="http://schemas.microsoft.com/office/drawing/2014/main" id="{358C4B23-9182-43BB-9C5A-5A545F026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4268788"/>
            <a:ext cx="6934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BẠN NHẬN ĐƯỢC MỘT PHẦN THƯỞNG LÀ MỘT TRÀNG </a:t>
            </a:r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vỗ</a:t>
            </a: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TAY CỦA LỚP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Bạn hãy chọn lại câu khác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7084 -3.69942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1000" fill="hold"/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7" dur="200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8" dur="200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200"/>
                                        <p:tgtEl>
                                          <p:spTgt spid="16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2E570-BEAC-4830-A3EB-E5C62DF4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5864"/>
            <a:ext cx="5379292" cy="3872327"/>
          </a:xfrm>
          <a:prstGeom prst="rect">
            <a:avLst/>
          </a:prstGeom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2476A088-1B67-4271-AAB8-6C12D3562C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09999" y="304800"/>
            <a:ext cx="5379291" cy="1099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587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0000"/>
                    </a:gs>
                    <a:gs pos="100000">
                      <a:srgbClr val="FF9933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khoa học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C4F06C0-52BD-4FCF-9A52-57052D895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69" y="1865864"/>
            <a:ext cx="433346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 ? Có 2 cốc nước có thể tích bằng nhau, 1 cốc đựng đầy nước, 1 cốc không có nước. Làm thế nào để chia nước ở trong cốc đầy nước thành 2 cốc nước bằng nhau?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84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3D0C157-2325-4A06-8DB4-2C861AE44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28737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 Học thuộc phần ghi nhớ.</a:t>
            </a: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♠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bình thông nhau chứa cùng một chất lỏng đứng yên, các mực chất lỏng ở các nhánh luôn luôn ở cùng một độ cao.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68C430A1-DA31-454E-84B9-6BB2FE7D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098196"/>
            <a:ext cx="65611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và làm bài tập 8.2, 8.3, 8.4 SBT.</a:t>
            </a:r>
          </a:p>
          <a:p>
            <a:pPr>
              <a:buFont typeface="Courier New" panose="02070309020205020404" pitchFamily="49" charset="0"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Bài sắp học: 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Áp suất khí quyển</a:t>
            </a: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eaLnBrk="0" hangingPunct="0">
              <a:buFont typeface="Courier New" panose="02070309020205020404" pitchFamily="49" charset="0"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Các em tìm hiểu sự tồn tại của áp suất khí quyển? </a:t>
            </a:r>
          </a:p>
          <a:p>
            <a:pPr eaLnBrk="0" hangingPunct="0">
              <a:buFont typeface="Courier New" panose="02070309020205020404" pitchFamily="49" charset="0"/>
              <a:buNone/>
            </a:pPr>
            <a:r>
              <a:rPr lang="en-US" alt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Lấy ví dụ chứng tỏ sự tồn tại áp suất khí quyển?</a:t>
            </a:r>
            <a:endParaRPr lang="en-US" altLang="en-US" sz="24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A0C8770F-FE3C-4F6A-9E81-80E9AFB0F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76201"/>
            <a:ext cx="30682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HƯỚNG DẪN VỀ NHÀ</a:t>
            </a:r>
            <a:r>
              <a:rPr lang="en-US" altLang="en-US" sz="2400" b="1">
                <a:cs typeface="Arial" panose="020B0604020202020204" pitchFamily="34" charset="0"/>
              </a:rPr>
              <a:t>:</a:t>
            </a:r>
            <a:r>
              <a:rPr lang="en-US" altLang="en-US" sz="24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>
            <a:extLst>
              <a:ext uri="{FF2B5EF4-FFF2-40B4-BE49-F238E27FC236}">
                <a16:creationId xmlns:a16="http://schemas.microsoft.com/office/drawing/2014/main" id="{B1E1481A-087F-44FD-BCA2-EA019795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5092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III. Bình thông nhau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- Bình thông nhau là bình có từ hai ống trở lên nối thông đáy với nhau </a:t>
            </a:r>
          </a:p>
        </p:txBody>
      </p:sp>
      <p:grpSp>
        <p:nvGrpSpPr>
          <p:cNvPr id="2058" name="Group 10">
            <a:extLst>
              <a:ext uri="{FF2B5EF4-FFF2-40B4-BE49-F238E27FC236}">
                <a16:creationId xmlns:a16="http://schemas.microsoft.com/office/drawing/2014/main" id="{86D0604C-251D-461A-8BE3-845B1FA7D44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2971800"/>
            <a:ext cx="1981200" cy="2133600"/>
            <a:chOff x="8859" y="3156"/>
            <a:chExt cx="1560" cy="2111"/>
          </a:xfrm>
        </p:grpSpPr>
        <p:grpSp>
          <p:nvGrpSpPr>
            <p:cNvPr id="2059" name="Group 11">
              <a:extLst>
                <a:ext uri="{FF2B5EF4-FFF2-40B4-BE49-F238E27FC236}">
                  <a16:creationId xmlns:a16="http://schemas.microsoft.com/office/drawing/2014/main" id="{A013ACA8-2996-4D8F-AC5D-E2870DA58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9" y="3156"/>
              <a:ext cx="1560" cy="1365"/>
              <a:chOff x="4680" y="1815"/>
              <a:chExt cx="1560" cy="1365"/>
            </a:xfrm>
          </p:grpSpPr>
          <p:grpSp>
            <p:nvGrpSpPr>
              <p:cNvPr id="2060" name="Group 12">
                <a:extLst>
                  <a:ext uri="{FF2B5EF4-FFF2-40B4-BE49-F238E27FC236}">
                    <a16:creationId xmlns:a16="http://schemas.microsoft.com/office/drawing/2014/main" id="{A5BF0F8D-4E76-46AA-95C3-3EF5564323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80" y="1815"/>
                <a:ext cx="210" cy="1365"/>
                <a:chOff x="4695" y="1755"/>
                <a:chExt cx="210" cy="2040"/>
              </a:xfrm>
            </p:grpSpPr>
            <p:sp>
              <p:nvSpPr>
                <p:cNvPr id="2061" name="Line 13">
                  <a:extLst>
                    <a:ext uri="{FF2B5EF4-FFF2-40B4-BE49-F238E27FC236}">
                      <a16:creationId xmlns:a16="http://schemas.microsoft.com/office/drawing/2014/main" id="{9443FF0B-FCE0-4DF8-8836-EEB7B27092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2" name="Line 14">
                  <a:extLst>
                    <a:ext uri="{FF2B5EF4-FFF2-40B4-BE49-F238E27FC236}">
                      <a16:creationId xmlns:a16="http://schemas.microsoft.com/office/drawing/2014/main" id="{B0C97870-B3D7-4A78-97AC-297528E71A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63" name="Group 15">
                <a:extLst>
                  <a:ext uri="{FF2B5EF4-FFF2-40B4-BE49-F238E27FC236}">
                    <a16:creationId xmlns:a16="http://schemas.microsoft.com/office/drawing/2014/main" id="{35AEE589-D67F-4F51-97FD-C1E790EF7A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30" y="1815"/>
                <a:ext cx="210" cy="1365"/>
                <a:chOff x="4695" y="1755"/>
                <a:chExt cx="210" cy="2040"/>
              </a:xfrm>
            </p:grpSpPr>
            <p:sp>
              <p:nvSpPr>
                <p:cNvPr id="2064" name="Line 16">
                  <a:extLst>
                    <a:ext uri="{FF2B5EF4-FFF2-40B4-BE49-F238E27FC236}">
                      <a16:creationId xmlns:a16="http://schemas.microsoft.com/office/drawing/2014/main" id="{71E6FF72-A08C-46ED-9CE5-5D2360C4E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9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5" name="Line 17">
                  <a:extLst>
                    <a:ext uri="{FF2B5EF4-FFF2-40B4-BE49-F238E27FC236}">
                      <a16:creationId xmlns:a16="http://schemas.microsoft.com/office/drawing/2014/main" id="{40545A3A-621A-471C-8DB1-5023BF135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0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6" name="Group 18">
              <a:extLst>
                <a:ext uri="{FF2B5EF4-FFF2-40B4-BE49-F238E27FC236}">
                  <a16:creationId xmlns:a16="http://schemas.microsoft.com/office/drawing/2014/main" id="{1435DAA7-566D-4A28-8C90-94D9E501E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61" y="4490"/>
              <a:ext cx="1553" cy="777"/>
              <a:chOff x="4682" y="3149"/>
              <a:chExt cx="1553" cy="777"/>
            </a:xfrm>
          </p:grpSpPr>
          <p:sp>
            <p:nvSpPr>
              <p:cNvPr id="2067" name="Arc 19">
                <a:extLst>
                  <a:ext uri="{FF2B5EF4-FFF2-40B4-BE49-F238E27FC236}">
                    <a16:creationId xmlns:a16="http://schemas.microsoft.com/office/drawing/2014/main" id="{3BF023BD-563C-42F1-9329-A84A6AF3E5D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5070" y="2761"/>
                <a:ext cx="777" cy="1553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450 w 22050"/>
                  <a:gd name="T1" fmla="*/ 0 h 43200"/>
                  <a:gd name="T2" fmla="*/ 0 w 22050"/>
                  <a:gd name="T3" fmla="*/ 43195 h 43200"/>
                  <a:gd name="T4" fmla="*/ 450 w 2205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Arc 20">
                <a:extLst>
                  <a:ext uri="{FF2B5EF4-FFF2-40B4-BE49-F238E27FC236}">
                    <a16:creationId xmlns:a16="http://schemas.microsoft.com/office/drawing/2014/main" id="{6DC11AC3-7448-4909-BB2A-24D320453E1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5177" y="2868"/>
                <a:ext cx="567" cy="1134"/>
              </a:xfrm>
              <a:custGeom>
                <a:avLst/>
                <a:gdLst>
                  <a:gd name="G0" fmla="+- 450 0 0"/>
                  <a:gd name="G1" fmla="+- 21600 0 0"/>
                  <a:gd name="G2" fmla="+- 21600 0 0"/>
                  <a:gd name="T0" fmla="*/ 450 w 22050"/>
                  <a:gd name="T1" fmla="*/ 0 h 43200"/>
                  <a:gd name="T2" fmla="*/ 0 w 22050"/>
                  <a:gd name="T3" fmla="*/ 43195 h 43200"/>
                  <a:gd name="T4" fmla="*/ 450 w 2205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069" name="Picture 21">
            <a:extLst>
              <a:ext uri="{FF2B5EF4-FFF2-40B4-BE49-F238E27FC236}">
                <a16:creationId xmlns:a16="http://schemas.microsoft.com/office/drawing/2014/main" id="{0A53B1AA-C4A6-4795-9F83-7B7BB78BD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16250"/>
            <a:ext cx="2438400" cy="216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5" name="Group 107">
            <a:extLst>
              <a:ext uri="{FF2B5EF4-FFF2-40B4-BE49-F238E27FC236}">
                <a16:creationId xmlns:a16="http://schemas.microsoft.com/office/drawing/2014/main" id="{702ED026-AFAD-46C7-B5D3-2AF2F88A43B7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976563"/>
            <a:ext cx="3810000" cy="2055812"/>
            <a:chOff x="1482" y="778"/>
            <a:chExt cx="2700" cy="1394"/>
          </a:xfrm>
        </p:grpSpPr>
        <p:sp>
          <p:nvSpPr>
            <p:cNvPr id="2156" name="Rectangle 14">
              <a:extLst>
                <a:ext uri="{FF2B5EF4-FFF2-40B4-BE49-F238E27FC236}">
                  <a16:creationId xmlns:a16="http://schemas.microsoft.com/office/drawing/2014/main" id="{6CA7E7AA-CD38-4774-B1E9-FB1FE7B65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019"/>
              <a:ext cx="2676" cy="13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4111" name="Rectangle 15">
              <a:extLst>
                <a:ext uri="{FF2B5EF4-FFF2-40B4-BE49-F238E27FC236}">
                  <a16:creationId xmlns:a16="http://schemas.microsoft.com/office/drawing/2014/main" id="{C5A5BA3A-4FAD-40E7-AE6E-EE3DC1797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1026"/>
              <a:ext cx="432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4113" name="Rectangle 17">
              <a:extLst>
                <a:ext uri="{FF2B5EF4-FFF2-40B4-BE49-F238E27FC236}">
                  <a16:creationId xmlns:a16="http://schemas.microsoft.com/office/drawing/2014/main" id="{543E924A-D503-4CC0-BBDD-A08C9A502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032"/>
              <a:ext cx="849" cy="112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2159" name="Line 7">
              <a:extLst>
                <a:ext uri="{FF2B5EF4-FFF2-40B4-BE49-F238E27FC236}">
                  <a16:creationId xmlns:a16="http://schemas.microsoft.com/office/drawing/2014/main" id="{3AEB7D34-EABE-4BC0-9D8D-B03318DD0B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789"/>
              <a:ext cx="2" cy="1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8">
              <a:extLst>
                <a:ext uri="{FF2B5EF4-FFF2-40B4-BE49-F238E27FC236}">
                  <a16:creationId xmlns:a16="http://schemas.microsoft.com/office/drawing/2014/main" id="{E722E8C8-C5F9-44BE-A294-3DCB92352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2" y="786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9">
              <a:extLst>
                <a:ext uri="{FF2B5EF4-FFF2-40B4-BE49-F238E27FC236}">
                  <a16:creationId xmlns:a16="http://schemas.microsoft.com/office/drawing/2014/main" id="{B21BD7D9-16A4-4F0B-A29E-76103313F1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3" y="786"/>
              <a:ext cx="0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0">
              <a:extLst>
                <a:ext uri="{FF2B5EF4-FFF2-40B4-BE49-F238E27FC236}">
                  <a16:creationId xmlns:a16="http://schemas.microsoft.com/office/drawing/2014/main" id="{8E5204A7-0722-4752-9BB7-48910987B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" y="786"/>
              <a:ext cx="0" cy="13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2">
              <a:extLst>
                <a:ext uri="{FF2B5EF4-FFF2-40B4-BE49-F238E27FC236}">
                  <a16:creationId xmlns:a16="http://schemas.microsoft.com/office/drawing/2014/main" id="{F4C0A683-DE53-44A4-AB75-1A1FD8E4B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" y="2013"/>
              <a:ext cx="1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3">
              <a:extLst>
                <a:ext uri="{FF2B5EF4-FFF2-40B4-BE49-F238E27FC236}">
                  <a16:creationId xmlns:a16="http://schemas.microsoft.com/office/drawing/2014/main" id="{004A5386-F238-400D-9BAC-F0F6CBA2B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2163"/>
              <a:ext cx="26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2DF144C2-DFD9-4122-8AB7-47D2B53C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026"/>
              <a:ext cx="336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2166" name="Line 7">
              <a:extLst>
                <a:ext uri="{FF2B5EF4-FFF2-40B4-BE49-F238E27FC236}">
                  <a16:creationId xmlns:a16="http://schemas.microsoft.com/office/drawing/2014/main" id="{2F86EA76-F127-4CBC-82BC-62F74F69F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789"/>
              <a:ext cx="2" cy="1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8">
              <a:extLst>
                <a:ext uri="{FF2B5EF4-FFF2-40B4-BE49-F238E27FC236}">
                  <a16:creationId xmlns:a16="http://schemas.microsoft.com/office/drawing/2014/main" id="{DE141F7F-E7D2-42A5-87EF-F07A0F6E0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2" y="778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8" name="Text Box 120">
            <a:extLst>
              <a:ext uri="{FF2B5EF4-FFF2-40B4-BE49-F238E27FC236}">
                <a16:creationId xmlns:a16="http://schemas.microsoft.com/office/drawing/2014/main" id="{D274447E-B0A6-4A88-98BB-79C7D20A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36181"/>
            <a:ext cx="9767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Tiết 11: Bài 8: ÁP SUẤT CHẤT LỎNG - BÌNH THÔNG NHAU (Tiết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>
            <a:extLst>
              <a:ext uri="{FF2B5EF4-FFF2-40B4-BE49-F238E27FC236}">
                <a16:creationId xmlns:a16="http://schemas.microsoft.com/office/drawing/2014/main" id="{7F50FE7A-419D-4383-87D1-4685A244B8F9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470380"/>
            <a:ext cx="9144000" cy="3048003"/>
            <a:chOff x="486" y="1140"/>
            <a:chExt cx="4704" cy="1823"/>
          </a:xfrm>
        </p:grpSpPr>
        <p:sp>
          <p:nvSpPr>
            <p:cNvPr id="60420" name="AutoShape 5">
              <a:extLst>
                <a:ext uri="{FF2B5EF4-FFF2-40B4-BE49-F238E27FC236}">
                  <a16:creationId xmlns:a16="http://schemas.microsoft.com/office/drawing/2014/main" id="{409AFF1A-9D33-4CCA-B5ED-90EEC02A1F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82" y="2131"/>
              <a:ext cx="828" cy="828"/>
            </a:xfrm>
            <a:custGeom>
              <a:avLst/>
              <a:gdLst>
                <a:gd name="T0" fmla="*/ 414 w 21600"/>
                <a:gd name="T1" fmla="*/ 0 h 21600"/>
                <a:gd name="T2" fmla="*/ 103 w 21600"/>
                <a:gd name="T3" fmla="*/ 414 h 21600"/>
                <a:gd name="T4" fmla="*/ 414 w 21600"/>
                <a:gd name="T5" fmla="*/ 207 h 21600"/>
                <a:gd name="T6" fmla="*/ 725 w 21600"/>
                <a:gd name="T7" fmla="*/ 41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21" name="Line 6">
              <a:extLst>
                <a:ext uri="{FF2B5EF4-FFF2-40B4-BE49-F238E27FC236}">
                  <a16:creationId xmlns:a16="http://schemas.microsoft.com/office/drawing/2014/main" id="{4A317F96-4FAB-46B2-9EFD-5F8DDA5241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2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2" name="Line 7">
              <a:extLst>
                <a:ext uri="{FF2B5EF4-FFF2-40B4-BE49-F238E27FC236}">
                  <a16:creationId xmlns:a16="http://schemas.microsoft.com/office/drawing/2014/main" id="{4BF1AFAA-F16D-42F2-9C2F-5FF304A26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3" name="Line 8">
              <a:extLst>
                <a:ext uri="{FF2B5EF4-FFF2-40B4-BE49-F238E27FC236}">
                  <a16:creationId xmlns:a16="http://schemas.microsoft.com/office/drawing/2014/main" id="{DD63E430-2B4D-44FB-8B9D-F8E4FC8DB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4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4" name="Line 9">
              <a:extLst>
                <a:ext uri="{FF2B5EF4-FFF2-40B4-BE49-F238E27FC236}">
                  <a16:creationId xmlns:a16="http://schemas.microsoft.com/office/drawing/2014/main" id="{0C362C44-074D-4AF9-BF11-9E40CE5AA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5" name="Rectangle 10">
              <a:extLst>
                <a:ext uri="{FF2B5EF4-FFF2-40B4-BE49-F238E27FC236}">
                  <a16:creationId xmlns:a16="http://schemas.microsoft.com/office/drawing/2014/main" id="{22F8C731-C442-414B-A7C4-278EA7564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234"/>
              <a:ext cx="192" cy="13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26" name="Rectangle 11">
              <a:extLst>
                <a:ext uri="{FF2B5EF4-FFF2-40B4-BE49-F238E27FC236}">
                  <a16:creationId xmlns:a16="http://schemas.microsoft.com/office/drawing/2014/main" id="{966782D4-4B28-4D0A-A57F-BCE3E008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779"/>
              <a:ext cx="194" cy="78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27" name="AutoShape 15">
              <a:extLst>
                <a:ext uri="{FF2B5EF4-FFF2-40B4-BE49-F238E27FC236}">
                  <a16:creationId xmlns:a16="http://schemas.microsoft.com/office/drawing/2014/main" id="{741478BD-63F8-4F55-B46F-5F96BFB358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16" y="2135"/>
              <a:ext cx="828" cy="828"/>
            </a:xfrm>
            <a:custGeom>
              <a:avLst/>
              <a:gdLst>
                <a:gd name="T0" fmla="*/ 414 w 21600"/>
                <a:gd name="T1" fmla="*/ 0 h 21600"/>
                <a:gd name="T2" fmla="*/ 103 w 21600"/>
                <a:gd name="T3" fmla="*/ 414 h 21600"/>
                <a:gd name="T4" fmla="*/ 414 w 21600"/>
                <a:gd name="T5" fmla="*/ 207 h 21600"/>
                <a:gd name="T6" fmla="*/ 725 w 21600"/>
                <a:gd name="T7" fmla="*/ 41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28" name="Line 16">
              <a:extLst>
                <a:ext uri="{FF2B5EF4-FFF2-40B4-BE49-F238E27FC236}">
                  <a16:creationId xmlns:a16="http://schemas.microsoft.com/office/drawing/2014/main" id="{11445B47-9004-4F2A-8D40-9733C6244A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6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9" name="Line 17">
              <a:extLst>
                <a:ext uri="{FF2B5EF4-FFF2-40B4-BE49-F238E27FC236}">
                  <a16:creationId xmlns:a16="http://schemas.microsoft.com/office/drawing/2014/main" id="{95780F03-CEEE-4FFB-9526-C877F245A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0" name="Line 18">
              <a:extLst>
                <a:ext uri="{FF2B5EF4-FFF2-40B4-BE49-F238E27FC236}">
                  <a16:creationId xmlns:a16="http://schemas.microsoft.com/office/drawing/2014/main" id="{BAC82F40-E21C-4352-92E7-9FE109054F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38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1" name="Line 19">
              <a:extLst>
                <a:ext uri="{FF2B5EF4-FFF2-40B4-BE49-F238E27FC236}">
                  <a16:creationId xmlns:a16="http://schemas.microsoft.com/office/drawing/2014/main" id="{582FEB88-917C-403C-8449-8342D19108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6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2" name="Rectangle 20">
              <a:extLst>
                <a:ext uri="{FF2B5EF4-FFF2-40B4-BE49-F238E27FC236}">
                  <a16:creationId xmlns:a16="http://schemas.microsoft.com/office/drawing/2014/main" id="{DF06F826-A08C-4D48-AA5B-06CFC4A4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4" y="1778"/>
              <a:ext cx="192" cy="79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33" name="Rectangle 21">
              <a:extLst>
                <a:ext uri="{FF2B5EF4-FFF2-40B4-BE49-F238E27FC236}">
                  <a16:creationId xmlns:a16="http://schemas.microsoft.com/office/drawing/2014/main" id="{34666BA4-12BC-439A-A933-8B610D33D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1217"/>
              <a:ext cx="194" cy="134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34" name="AutoShape 22">
              <a:extLst>
                <a:ext uri="{FF2B5EF4-FFF2-40B4-BE49-F238E27FC236}">
                  <a16:creationId xmlns:a16="http://schemas.microsoft.com/office/drawing/2014/main" id="{892F1DF9-A8E7-4195-B756-113D26615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04" y="2133"/>
              <a:ext cx="828" cy="828"/>
            </a:xfrm>
            <a:custGeom>
              <a:avLst/>
              <a:gdLst>
                <a:gd name="T0" fmla="*/ 414 w 21600"/>
                <a:gd name="T1" fmla="*/ 0 h 21600"/>
                <a:gd name="T2" fmla="*/ 103 w 21600"/>
                <a:gd name="T3" fmla="*/ 414 h 21600"/>
                <a:gd name="T4" fmla="*/ 414 w 21600"/>
                <a:gd name="T5" fmla="*/ 207 h 21600"/>
                <a:gd name="T6" fmla="*/ 725 w 21600"/>
                <a:gd name="T7" fmla="*/ 41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35" name="Line 23">
              <a:extLst>
                <a:ext uri="{FF2B5EF4-FFF2-40B4-BE49-F238E27FC236}">
                  <a16:creationId xmlns:a16="http://schemas.microsoft.com/office/drawing/2014/main" id="{9BEBB8BF-DFA6-44AD-93E6-A280B9714E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4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Line 24">
              <a:extLst>
                <a:ext uri="{FF2B5EF4-FFF2-40B4-BE49-F238E27FC236}">
                  <a16:creationId xmlns:a16="http://schemas.microsoft.com/office/drawing/2014/main" id="{5AC9F29E-664D-49DD-B245-66E0DB7778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0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7" name="Line 25">
              <a:extLst>
                <a:ext uri="{FF2B5EF4-FFF2-40B4-BE49-F238E27FC236}">
                  <a16:creationId xmlns:a16="http://schemas.microsoft.com/office/drawing/2014/main" id="{18F200F7-87E4-4055-9802-261C36F27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6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8" name="Line 26">
              <a:extLst>
                <a:ext uri="{FF2B5EF4-FFF2-40B4-BE49-F238E27FC236}">
                  <a16:creationId xmlns:a16="http://schemas.microsoft.com/office/drawing/2014/main" id="{22587D7A-93CC-497A-9A74-E66D114F5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4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9" name="Rectangle 27">
              <a:extLst>
                <a:ext uri="{FF2B5EF4-FFF2-40B4-BE49-F238E27FC236}">
                  <a16:creationId xmlns:a16="http://schemas.microsoft.com/office/drawing/2014/main" id="{ADFA45BA-D0F8-48E0-9AA6-0C8592567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2" y="1512"/>
              <a:ext cx="192" cy="105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40" name="Rectangle 28">
              <a:extLst>
                <a:ext uri="{FF2B5EF4-FFF2-40B4-BE49-F238E27FC236}">
                  <a16:creationId xmlns:a16="http://schemas.microsoft.com/office/drawing/2014/main" id="{2EBBE950-4528-4228-B20E-35E462C3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3" y="1521"/>
              <a:ext cx="194" cy="103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60441" name="Line 30">
              <a:extLst>
                <a:ext uri="{FF2B5EF4-FFF2-40B4-BE49-F238E27FC236}">
                  <a16:creationId xmlns:a16="http://schemas.microsoft.com/office/drawing/2014/main" id="{8DCB9A24-91B0-4E03-9963-E3C3D768E9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2" name="Line 31">
              <a:extLst>
                <a:ext uri="{FF2B5EF4-FFF2-40B4-BE49-F238E27FC236}">
                  <a16:creationId xmlns:a16="http://schemas.microsoft.com/office/drawing/2014/main" id="{B2DA73B6-E234-4791-A18E-A771FDF82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4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3" name="Line 32">
              <a:extLst>
                <a:ext uri="{FF2B5EF4-FFF2-40B4-BE49-F238E27FC236}">
                  <a16:creationId xmlns:a16="http://schemas.microsoft.com/office/drawing/2014/main" id="{80CB7808-C5F0-41BD-B1A0-3A7FF1919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4" name="Text Box 33">
              <a:extLst>
                <a:ext uri="{FF2B5EF4-FFF2-40B4-BE49-F238E27FC236}">
                  <a16:creationId xmlns:a16="http://schemas.microsoft.com/office/drawing/2014/main" id="{5B98BE52-0CF9-4B15-82A9-0D39BA2BC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" y="193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0445" name="Text Box 34">
              <a:extLst>
                <a:ext uri="{FF2B5EF4-FFF2-40B4-BE49-F238E27FC236}">
                  <a16:creationId xmlns:a16="http://schemas.microsoft.com/office/drawing/2014/main" id="{7679977C-D125-4EF6-8EC2-5540BF46E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" y="193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0446" name="Text Box 35">
              <a:extLst>
                <a:ext uri="{FF2B5EF4-FFF2-40B4-BE49-F238E27FC236}">
                  <a16:creationId xmlns:a16="http://schemas.microsoft.com/office/drawing/2014/main" id="{6B72DAFA-2A92-4467-BC73-23E470596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6" y="192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0447" name="Text Box 36">
              <a:extLst>
                <a:ext uri="{FF2B5EF4-FFF2-40B4-BE49-F238E27FC236}">
                  <a16:creationId xmlns:a16="http://schemas.microsoft.com/office/drawing/2014/main" id="{36C6752E-1960-4DCF-BB8E-1F45C6F7B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192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0448" name="Text Box 37">
              <a:extLst>
                <a:ext uri="{FF2B5EF4-FFF2-40B4-BE49-F238E27FC236}">
                  <a16:creationId xmlns:a16="http://schemas.microsoft.com/office/drawing/2014/main" id="{C47D9A8D-8E3B-4B83-A810-6399C82E1B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1950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0449" name="Text Box 38">
              <a:extLst>
                <a:ext uri="{FF2B5EF4-FFF2-40B4-BE49-F238E27FC236}">
                  <a16:creationId xmlns:a16="http://schemas.microsoft.com/office/drawing/2014/main" id="{D89FB4E0-A4F4-4FBF-AB97-DF5AA61D5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914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60450" name="Text Box 34">
            <a:extLst>
              <a:ext uri="{FF2B5EF4-FFF2-40B4-BE49-F238E27FC236}">
                <a16:creationId xmlns:a16="http://schemas.microsoft.com/office/drawing/2014/main" id="{D7F65D0A-60FA-461D-B53B-3C5DFB6F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510" y="4454876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/>
              <a:t>a)</a:t>
            </a:r>
          </a:p>
        </p:txBody>
      </p:sp>
      <p:sp>
        <p:nvSpPr>
          <p:cNvPr id="60451" name="Text Box 35">
            <a:extLst>
              <a:ext uri="{FF2B5EF4-FFF2-40B4-BE49-F238E27FC236}">
                <a16:creationId xmlns:a16="http://schemas.microsoft.com/office/drawing/2014/main" id="{A3F3DF59-A8F4-4D8E-BB2A-33736D6EB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752" y="443956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/>
              <a:t>b)</a:t>
            </a:r>
          </a:p>
        </p:txBody>
      </p:sp>
      <p:sp>
        <p:nvSpPr>
          <p:cNvPr id="60452" name="Text Box 36">
            <a:extLst>
              <a:ext uri="{FF2B5EF4-FFF2-40B4-BE49-F238E27FC236}">
                <a16:creationId xmlns:a16="http://schemas.microsoft.com/office/drawing/2014/main" id="{33039CA8-9C07-4461-94EE-6FB2E9549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200" y="4486609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/>
              <a:t>c)</a:t>
            </a:r>
          </a:p>
        </p:txBody>
      </p:sp>
      <p:grpSp>
        <p:nvGrpSpPr>
          <p:cNvPr id="60453" name="Group 37">
            <a:extLst>
              <a:ext uri="{FF2B5EF4-FFF2-40B4-BE49-F238E27FC236}">
                <a16:creationId xmlns:a16="http://schemas.microsoft.com/office/drawing/2014/main" id="{7A5B270B-1FC1-43A7-BF3F-DC2931DD7578}"/>
              </a:ext>
            </a:extLst>
          </p:cNvPr>
          <p:cNvGrpSpPr>
            <a:grpSpLocks/>
          </p:cNvGrpSpPr>
          <p:nvPr/>
        </p:nvGrpSpPr>
        <p:grpSpPr bwMode="auto">
          <a:xfrm>
            <a:off x="5295900" y="5283680"/>
            <a:ext cx="1714500" cy="457200"/>
            <a:chOff x="952" y="3016"/>
            <a:chExt cx="1080" cy="288"/>
          </a:xfrm>
        </p:grpSpPr>
        <p:sp>
          <p:nvSpPr>
            <p:cNvPr id="60454" name="Text Box 38">
              <a:extLst>
                <a:ext uri="{FF2B5EF4-FFF2-40B4-BE49-F238E27FC236}">
                  <a16:creationId xmlns:a16="http://schemas.microsoft.com/office/drawing/2014/main" id="{A5D50CA1-B845-4890-B04B-506FEA41E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0455" name="Rectangle 39">
              <a:extLst>
                <a:ext uri="{FF2B5EF4-FFF2-40B4-BE49-F238E27FC236}">
                  <a16:creationId xmlns:a16="http://schemas.microsoft.com/office/drawing/2014/main" id="{2D70BE0D-7719-4614-9A5E-74D664E39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6" name="Text Box 40">
              <a:extLst>
                <a:ext uri="{FF2B5EF4-FFF2-40B4-BE49-F238E27FC236}">
                  <a16:creationId xmlns:a16="http://schemas.microsoft.com/office/drawing/2014/main" id="{FAC10D91-9324-450B-A6CE-6F3CEC715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0457" name="Group 41">
            <a:extLst>
              <a:ext uri="{FF2B5EF4-FFF2-40B4-BE49-F238E27FC236}">
                <a16:creationId xmlns:a16="http://schemas.microsoft.com/office/drawing/2014/main" id="{965E1C7B-5B91-4706-A463-DBFDB94A5F9B}"/>
              </a:ext>
            </a:extLst>
          </p:cNvPr>
          <p:cNvGrpSpPr>
            <a:grpSpLocks/>
          </p:cNvGrpSpPr>
          <p:nvPr/>
        </p:nvGrpSpPr>
        <p:grpSpPr bwMode="auto">
          <a:xfrm>
            <a:off x="8724900" y="5283680"/>
            <a:ext cx="1714500" cy="457200"/>
            <a:chOff x="952" y="3016"/>
            <a:chExt cx="1080" cy="288"/>
          </a:xfrm>
        </p:grpSpPr>
        <p:sp>
          <p:nvSpPr>
            <p:cNvPr id="60458" name="Text Box 42">
              <a:extLst>
                <a:ext uri="{FF2B5EF4-FFF2-40B4-BE49-F238E27FC236}">
                  <a16:creationId xmlns:a16="http://schemas.microsoft.com/office/drawing/2014/main" id="{99B551BF-D859-414A-BB92-79DA36355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0459" name="Rectangle 43">
              <a:extLst>
                <a:ext uri="{FF2B5EF4-FFF2-40B4-BE49-F238E27FC236}">
                  <a16:creationId xmlns:a16="http://schemas.microsoft.com/office/drawing/2014/main" id="{EDC24A7D-9403-44C1-B21D-C79C0123A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0" name="Text Box 44">
              <a:extLst>
                <a:ext uri="{FF2B5EF4-FFF2-40B4-BE49-F238E27FC236}">
                  <a16:creationId xmlns:a16="http://schemas.microsoft.com/office/drawing/2014/main" id="{82F42A8B-5261-42A2-8ED5-ABEAFE50D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0463" name="Line 47">
            <a:extLst>
              <a:ext uri="{FF2B5EF4-FFF2-40B4-BE49-F238E27FC236}">
                <a16:creationId xmlns:a16="http://schemas.microsoft.com/office/drawing/2014/main" id="{EA8E2760-9F0E-4124-ABC8-4347CFF9F8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2150" y="1954692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4" name="Line 48">
            <a:extLst>
              <a:ext uri="{FF2B5EF4-FFF2-40B4-BE49-F238E27FC236}">
                <a16:creationId xmlns:a16="http://schemas.microsoft.com/office/drawing/2014/main" id="{DAB3AD49-0360-4851-9AD1-F152A29FC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0875" y="1954692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5" name="Text Box 49">
            <a:extLst>
              <a:ext uri="{FF2B5EF4-FFF2-40B4-BE49-F238E27FC236}">
                <a16:creationId xmlns:a16="http://schemas.microsoft.com/office/drawing/2014/main" id="{4ADF307C-9788-46FC-94CC-9E4170AB1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3" y="2335692"/>
            <a:ext cx="60960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66" name="Text Box 50">
            <a:extLst>
              <a:ext uri="{FF2B5EF4-FFF2-40B4-BE49-F238E27FC236}">
                <a16:creationId xmlns:a16="http://schemas.microsoft.com/office/drawing/2014/main" id="{1FD93B02-262B-491B-B39D-73EB49F9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6431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67" name="Text Box 51">
            <a:extLst>
              <a:ext uri="{FF2B5EF4-FFF2-40B4-BE49-F238E27FC236}">
                <a16:creationId xmlns:a16="http://schemas.microsoft.com/office/drawing/2014/main" id="{0F2E49C4-E0E3-4654-97D7-5EA08A0B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2335692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68" name="Text Box 52">
            <a:extLst>
              <a:ext uri="{FF2B5EF4-FFF2-40B4-BE49-F238E27FC236}">
                <a16:creationId xmlns:a16="http://schemas.microsoft.com/office/drawing/2014/main" id="{D5B9A5DE-31D1-403B-850E-044BEAAFA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6513" y="2640492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69" name="Text Box 53">
            <a:extLst>
              <a:ext uri="{FF2B5EF4-FFF2-40B4-BE49-F238E27FC236}">
                <a16:creationId xmlns:a16="http://schemas.microsoft.com/office/drawing/2014/main" id="{083BAD27-768C-4022-ABFE-5C2DC2D8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2640492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70" name="Text Box 54">
            <a:extLst>
              <a:ext uri="{FF2B5EF4-FFF2-40B4-BE49-F238E27FC236}">
                <a16:creationId xmlns:a16="http://schemas.microsoft.com/office/drawing/2014/main" id="{3BC07635-41A4-484A-97FC-364466083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535717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71" name="Line 55">
            <a:extLst>
              <a:ext uri="{FF2B5EF4-FFF2-40B4-BE49-F238E27FC236}">
                <a16:creationId xmlns:a16="http://schemas.microsoft.com/office/drawing/2014/main" id="{70901535-C4FB-4BAC-8419-2C3E56853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0950" y="2869092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2" name="Line 56">
            <a:extLst>
              <a:ext uri="{FF2B5EF4-FFF2-40B4-BE49-F238E27FC236}">
                <a16:creationId xmlns:a16="http://schemas.microsoft.com/office/drawing/2014/main" id="{747705C6-F735-4482-ACAE-EDD7D6C44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282623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3" name="Line 57">
            <a:extLst>
              <a:ext uri="{FF2B5EF4-FFF2-40B4-BE49-F238E27FC236}">
                <a16:creationId xmlns:a16="http://schemas.microsoft.com/office/drawing/2014/main" id="{171E1768-42AD-4DEA-8E03-C5A6A0D30FD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7725" y="2411892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4" name="Line 58">
            <a:extLst>
              <a:ext uri="{FF2B5EF4-FFF2-40B4-BE49-F238E27FC236}">
                <a16:creationId xmlns:a16="http://schemas.microsoft.com/office/drawing/2014/main" id="{2E588F75-F3C9-4E7C-8C9A-F292A0439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72713" y="2411892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0475" name="Group 59">
            <a:extLst>
              <a:ext uri="{FF2B5EF4-FFF2-40B4-BE49-F238E27FC236}">
                <a16:creationId xmlns:a16="http://schemas.microsoft.com/office/drawing/2014/main" id="{6E5EB04F-F638-4E57-8E63-4483A0BD6ABD}"/>
              </a:ext>
            </a:extLst>
          </p:cNvPr>
          <p:cNvGrpSpPr>
            <a:grpSpLocks/>
          </p:cNvGrpSpPr>
          <p:nvPr/>
        </p:nvGrpSpPr>
        <p:grpSpPr bwMode="auto">
          <a:xfrm>
            <a:off x="1798354" y="5259868"/>
            <a:ext cx="1714500" cy="457200"/>
            <a:chOff x="952" y="3016"/>
            <a:chExt cx="1080" cy="288"/>
          </a:xfrm>
        </p:grpSpPr>
        <p:sp>
          <p:nvSpPr>
            <p:cNvPr id="60476" name="Text Box 60">
              <a:extLst>
                <a:ext uri="{FF2B5EF4-FFF2-40B4-BE49-F238E27FC236}">
                  <a16:creationId xmlns:a16="http://schemas.microsoft.com/office/drawing/2014/main" id="{4629BAF7-1318-424B-9D62-132ECA6D0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0477" name="Rectangle 61">
              <a:extLst>
                <a:ext uri="{FF2B5EF4-FFF2-40B4-BE49-F238E27FC236}">
                  <a16:creationId xmlns:a16="http://schemas.microsoft.com/office/drawing/2014/main" id="{78BC5CAA-86DD-4A82-B3E2-BD6F7DCA5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8" name="Text Box 62">
              <a:extLst>
                <a:ext uri="{FF2B5EF4-FFF2-40B4-BE49-F238E27FC236}">
                  <a16:creationId xmlns:a16="http://schemas.microsoft.com/office/drawing/2014/main" id="{1E2CEE3D-4783-4D30-AE4E-BCEF08FB6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0479" name="Text Box 63">
            <a:extLst>
              <a:ext uri="{FF2B5EF4-FFF2-40B4-BE49-F238E27FC236}">
                <a16:creationId xmlns:a16="http://schemas.microsoft.com/office/drawing/2014/main" id="{400324C4-1684-4E5C-BAD9-822D6E225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13695"/>
            <a:ext cx="883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400" b="1">
                <a:latin typeface="Times New Roman" panose="02020603050405020304" pitchFamily="18" charset="0"/>
              </a:rPr>
              <a:t>C5. </a:t>
            </a:r>
            <a:r>
              <a:rPr lang="en-US" altLang="en-US" sz="2400">
                <a:latin typeface="Times New Roman" panose="02020603050405020304" pitchFamily="18" charset="0"/>
              </a:rPr>
              <a:t>Đổ nước vào bình có 2 nhánh thông nhau. </a:t>
            </a:r>
          </a:p>
          <a:p>
            <a:pPr algn="just" eaLnBrk="0" hangingPunct="0"/>
            <a:r>
              <a:rPr lang="en-US" altLang="en-US" sz="2400">
                <a:latin typeface="Times New Roman" panose="02020603050405020304" pitchFamily="18" charset="0"/>
              </a:rPr>
              <a:t>- Hãy dựa vào công thức tính áp suất chất lỏng và đặc điểm của áp suất chất lỏng để so sánh áp suất p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  <a:r>
              <a:rPr lang="en-US" altLang="en-US" sz="2400">
                <a:latin typeface="Times New Roman" panose="02020603050405020304" pitchFamily="18" charset="0"/>
              </a:rPr>
              <a:t> , p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  <a:r>
              <a:rPr lang="en-US" altLang="en-US" sz="2400">
                <a:latin typeface="Times New Roman" panose="02020603050405020304" pitchFamily="18" charset="0"/>
              </a:rPr>
              <a:t> trong 3 trạng thái ở hình vẽ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EAE3C05-3831-4C61-9A26-77B4B3082452}"/>
              </a:ext>
            </a:extLst>
          </p:cNvPr>
          <p:cNvSpPr txBox="1"/>
          <p:nvPr/>
        </p:nvSpPr>
        <p:spPr>
          <a:xfrm>
            <a:off x="1473241" y="5905980"/>
            <a:ext cx="10083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Dự đoán xem khi nước trong bình đứng yên thì các mực nước sẽ ở trạng thái nào trong 3 trạng thái ở hình vẽ?</a:t>
            </a:r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520797-BFA9-46F7-853D-54AB1AB3D983}"/>
              </a:ext>
            </a:extLst>
          </p:cNvPr>
          <p:cNvSpPr txBox="1"/>
          <p:nvPr/>
        </p:nvSpPr>
        <p:spPr>
          <a:xfrm>
            <a:off x="1752600" y="48588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 áp suất:  </a:t>
            </a:r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58" name="TextBox1" r:id="rId2" imgW="380880" imgH="314280"/>
        </mc:Choice>
        <mc:Fallback>
          <p:control name="TextBox1" r:id="rId2" imgW="380880" imgH="3142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44785F5-9751-4194-9861-0DF192013B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20938" y="5348288"/>
                  <a:ext cx="381000" cy="3127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59" name="TextBox3" r:id="rId3" imgW="380880" imgH="324000"/>
        </mc:Choice>
        <mc:Fallback>
          <p:control name="TextBox3" r:id="rId3" imgW="380880" imgH="32400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023E2A49-9172-4A1C-A569-10453965573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18200" y="5356225"/>
                  <a:ext cx="381000" cy="3206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60" name="TextBox4" r:id="rId4" imgW="380880" imgH="285840"/>
        </mc:Choice>
        <mc:Fallback>
          <p:control name="TextBox4" r:id="rId4" imgW="380880" imgH="2858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83F21D23-F9FF-4B80-AAE4-DAB60E8D6C7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47200" y="5372100"/>
                  <a:ext cx="381000" cy="2889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61" name="TextBox6" r:id="rId5" imgW="2886120" imgH="438120"/>
        </mc:Choice>
        <mc:Fallback>
          <p:control name="TextBox6" r:id="rId5" imgW="2886120" imgH="438120">
            <p:pic>
              <p:nvPicPr>
                <p:cNvPr id="12" name="TextBox6">
                  <a:extLst>
                    <a:ext uri="{FF2B5EF4-FFF2-40B4-BE49-F238E27FC236}">
                      <a16:creationId xmlns:a16="http://schemas.microsoft.com/office/drawing/2014/main" id="{6CCC42C0-9285-435F-B0C8-1345B5B693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89600" y="6308725"/>
                  <a:ext cx="2882900" cy="43656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697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0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0" grpId="0"/>
      <p:bldP spid="60451" grpId="0"/>
      <p:bldP spid="60452" grpId="0"/>
      <p:bldP spid="60465" grpId="0"/>
      <p:bldP spid="60466" grpId="0"/>
      <p:bldP spid="60467" grpId="0"/>
      <p:bldP spid="60468" grpId="0"/>
      <p:bldP spid="60469" grpId="0"/>
      <p:bldP spid="60470" grpId="0"/>
      <p:bldP spid="604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T LÝ 8 thí nghiệm bình thông nhau">
            <a:hlinkClick r:id="" action="ppaction://media"/>
            <a:extLst>
              <a:ext uri="{FF2B5EF4-FFF2-40B4-BE49-F238E27FC236}">
                <a16:creationId xmlns:a16="http://schemas.microsoft.com/office/drawing/2014/main" id="{81754729-6356-4F1F-8ABB-FC4A1AD1B1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>
            <a:extLst>
              <a:ext uri="{FF2B5EF4-FFF2-40B4-BE49-F238E27FC236}">
                <a16:creationId xmlns:a16="http://schemas.microsoft.com/office/drawing/2014/main" id="{D028DFCE-6E87-4159-BA24-C16CF506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78" y="4267200"/>
            <a:ext cx="897172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Tìm từ thích hợp điền vào chỗ trống trong kết luận sau:</a:t>
            </a:r>
          </a:p>
          <a:p>
            <a:pPr algn="l"/>
            <a:r>
              <a:rPr lang="en-US" altLang="en-US" sz="2800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Kết luận</a:t>
            </a:r>
            <a:r>
              <a:rPr lang="en-US" altLang="en-US" sz="2800">
                <a:latin typeface="Times New Roman" panose="02020603050405020304" pitchFamily="18" charset="0"/>
              </a:rPr>
              <a:t> 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Trong bình thông nhau chứa cùng một chất lỏng đứng yên, các mực chất lỏng ở các nhánh luôn luôn ở  ……………………  độ cao.</a:t>
            </a:r>
          </a:p>
        </p:txBody>
      </p:sp>
      <p:sp>
        <p:nvSpPr>
          <p:cNvPr id="26666" name="Text Box 42">
            <a:extLst>
              <a:ext uri="{FF2B5EF4-FFF2-40B4-BE49-F238E27FC236}">
                <a16:creationId xmlns:a16="http://schemas.microsoft.com/office/drawing/2014/main" id="{F8BF7899-96B8-4C48-BD28-EC2135D38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</a:rPr>
              <a:t>Bài 8: ÁP SUẤT CHẤT LỎNG - BÌNH THÔNG NHAU (Tiết 2)</a:t>
            </a:r>
          </a:p>
        </p:txBody>
      </p:sp>
      <p:grpSp>
        <p:nvGrpSpPr>
          <p:cNvPr id="26667" name="Group 43">
            <a:extLst>
              <a:ext uri="{FF2B5EF4-FFF2-40B4-BE49-F238E27FC236}">
                <a16:creationId xmlns:a16="http://schemas.microsoft.com/office/drawing/2014/main" id="{B1D32C31-8EA6-47FC-A8D1-62AD21F984A7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371601"/>
            <a:ext cx="3810000" cy="2055813"/>
            <a:chOff x="1482" y="778"/>
            <a:chExt cx="2700" cy="1394"/>
          </a:xfrm>
        </p:grpSpPr>
        <p:sp>
          <p:nvSpPr>
            <p:cNvPr id="26668" name="Rectangle 14">
              <a:extLst>
                <a:ext uri="{FF2B5EF4-FFF2-40B4-BE49-F238E27FC236}">
                  <a16:creationId xmlns:a16="http://schemas.microsoft.com/office/drawing/2014/main" id="{745622FF-5589-4DF3-AEDC-CCBC10692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019"/>
              <a:ext cx="2676" cy="13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4111" name="Rectangle 15">
              <a:extLst>
                <a:ext uri="{FF2B5EF4-FFF2-40B4-BE49-F238E27FC236}">
                  <a16:creationId xmlns:a16="http://schemas.microsoft.com/office/drawing/2014/main" id="{2D1A4CCD-0836-44C5-98AF-CD513F405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1026"/>
              <a:ext cx="432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4113" name="Rectangle 17">
              <a:extLst>
                <a:ext uri="{FF2B5EF4-FFF2-40B4-BE49-F238E27FC236}">
                  <a16:creationId xmlns:a16="http://schemas.microsoft.com/office/drawing/2014/main" id="{50733E15-BD82-49A1-A7E7-F5CC77C63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032"/>
              <a:ext cx="849" cy="112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26671" name="Line 7">
              <a:extLst>
                <a:ext uri="{FF2B5EF4-FFF2-40B4-BE49-F238E27FC236}">
                  <a16:creationId xmlns:a16="http://schemas.microsoft.com/office/drawing/2014/main" id="{C74D4C4B-A870-419E-AF81-561AF827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789"/>
              <a:ext cx="2" cy="1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Line 8">
              <a:extLst>
                <a:ext uri="{FF2B5EF4-FFF2-40B4-BE49-F238E27FC236}">
                  <a16:creationId xmlns:a16="http://schemas.microsoft.com/office/drawing/2014/main" id="{DFF9C1B6-D50F-48EA-A443-418486DC9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2" y="786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Line 9">
              <a:extLst>
                <a:ext uri="{FF2B5EF4-FFF2-40B4-BE49-F238E27FC236}">
                  <a16:creationId xmlns:a16="http://schemas.microsoft.com/office/drawing/2014/main" id="{ADD1DABD-84D3-4F0A-A9CB-3D8DCCB10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3" y="786"/>
              <a:ext cx="0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Line 10">
              <a:extLst>
                <a:ext uri="{FF2B5EF4-FFF2-40B4-BE49-F238E27FC236}">
                  <a16:creationId xmlns:a16="http://schemas.microsoft.com/office/drawing/2014/main" id="{67F5BAE2-34F0-4B82-865C-3F0A4EFA5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2" y="786"/>
              <a:ext cx="0" cy="13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Line 12">
              <a:extLst>
                <a:ext uri="{FF2B5EF4-FFF2-40B4-BE49-F238E27FC236}">
                  <a16:creationId xmlns:a16="http://schemas.microsoft.com/office/drawing/2014/main" id="{8832C1AB-3DB7-4004-92ED-E7C6D03B9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1" y="2013"/>
              <a:ext cx="1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Line 13">
              <a:extLst>
                <a:ext uri="{FF2B5EF4-FFF2-40B4-BE49-F238E27FC236}">
                  <a16:creationId xmlns:a16="http://schemas.microsoft.com/office/drawing/2014/main" id="{31DC9C5B-20F2-4668-933B-B31AABF8FA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2" y="2163"/>
              <a:ext cx="26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5">
              <a:extLst>
                <a:ext uri="{FF2B5EF4-FFF2-40B4-BE49-F238E27FC236}">
                  <a16:creationId xmlns:a16="http://schemas.microsoft.com/office/drawing/2014/main" id="{9E3FE3D1-A491-4A09-AAA2-EE77AA4AE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026"/>
              <a:ext cx="336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cs typeface="Arial" panose="020B0604020202020204" pitchFamily="34" charset="0"/>
              </a:endParaRPr>
            </a:p>
          </p:txBody>
        </p:sp>
        <p:sp>
          <p:nvSpPr>
            <p:cNvPr id="26678" name="Line 7">
              <a:extLst>
                <a:ext uri="{FF2B5EF4-FFF2-40B4-BE49-F238E27FC236}">
                  <a16:creationId xmlns:a16="http://schemas.microsoft.com/office/drawing/2014/main" id="{9D5CD5AB-DCE3-46DB-9F92-F85D5BD9C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789"/>
              <a:ext cx="2" cy="1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Line 8">
              <a:extLst>
                <a:ext uri="{FF2B5EF4-FFF2-40B4-BE49-F238E27FC236}">
                  <a16:creationId xmlns:a16="http://schemas.microsoft.com/office/drawing/2014/main" id="{D5ABBA11-F799-4023-A98A-474DCE52B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2" y="778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7173" name="TextBox2" r:id="rId2" imgW="2733840" imgH="295200"/>
        </mc:Choice>
        <mc:Fallback>
          <p:control name="TextBox2" r:id="rId2" imgW="2733840" imgH="295200">
            <p:pic>
              <p:nvPicPr>
                <p:cNvPr id="4" name="TextBox2">
                  <a:extLst>
                    <a:ext uri="{FF2B5EF4-FFF2-40B4-BE49-F238E27FC236}">
                      <a16:creationId xmlns:a16="http://schemas.microsoft.com/office/drawing/2014/main" id="{DC57FEEC-B0F1-4961-BBD6-CF62853E1E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81188" y="5553075"/>
                  <a:ext cx="2730500" cy="290513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2E570-BEAC-4830-A3EB-E5C62DF4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930" y="1493703"/>
            <a:ext cx="3578087" cy="2575715"/>
          </a:xfrm>
          <a:prstGeom prst="rect">
            <a:avLst/>
          </a:prstGeom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2476A088-1B67-4271-AAB8-6C12D3562C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09999" y="304800"/>
            <a:ext cx="5379291" cy="1099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587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33"/>
                    </a:gs>
                    <a:gs pos="50000">
                      <a:srgbClr val="FF0000"/>
                    </a:gs>
                    <a:gs pos="100000">
                      <a:srgbClr val="FF9933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khoa học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C4F06C0-52BD-4FCF-9A52-57052D895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73" y="1493703"/>
            <a:ext cx="433346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 ? Có 2 cốc nước có thể tích bằng nhau, 1 cốc đựng đầy nước, 1 cốc không có nước. Làm thế nào để chia nước ở trong cốc đầy nước thành 2 cốc nước bằng nhau?</a:t>
            </a:r>
            <a:endParaRPr lang="en-US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4549-EF74-4047-BA0A-B43E55156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0" y="4312500"/>
            <a:ext cx="3578087" cy="24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9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C9C4CC87-E99F-47DB-93A3-DA57C82BF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9600"/>
            <a:ext cx="792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 C8: Trong 2 ấm  ở hình vẽ ấm nào đựng được nhiều nước hơn? Vì sao ?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A87C9848-CFCD-4316-87B2-EDB9E59BE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341814"/>
            <a:ext cx="8458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Ấm có vòi cao hơn thì đựng được nhiều nước hơn vì theo nguyên tắc bình thông nhau mực nước trong ấm luôn bằng độ cao của miệng vòi.</a:t>
            </a:r>
          </a:p>
        </p:txBody>
      </p:sp>
      <p:grpSp>
        <p:nvGrpSpPr>
          <p:cNvPr id="57348" name="Group 4">
            <a:extLst>
              <a:ext uri="{FF2B5EF4-FFF2-40B4-BE49-F238E27FC236}">
                <a16:creationId xmlns:a16="http://schemas.microsoft.com/office/drawing/2014/main" id="{0CEDBE4E-1213-4FB9-A25F-2EC102F2FCE4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676400"/>
            <a:ext cx="4191000" cy="2286000"/>
            <a:chOff x="1040" y="1237"/>
            <a:chExt cx="3794" cy="1981"/>
          </a:xfrm>
        </p:grpSpPr>
        <p:pic>
          <p:nvPicPr>
            <p:cNvPr id="11268" name="Picture 4" descr="Picture1">
              <a:extLst>
                <a:ext uri="{FF2B5EF4-FFF2-40B4-BE49-F238E27FC236}">
                  <a16:creationId xmlns:a16="http://schemas.microsoft.com/office/drawing/2014/main" id="{DC07368B-2EB2-41D4-A000-4EF3902BE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" y="1237"/>
              <a:ext cx="3794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Text Box 5">
              <a:extLst>
                <a:ext uri="{FF2B5EF4-FFF2-40B4-BE49-F238E27FC236}">
                  <a16:creationId xmlns:a16="http://schemas.microsoft.com/office/drawing/2014/main" id="{6F2D2E19-2C82-46F1-B7D2-861023F75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5" y="2680"/>
              <a:ext cx="37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270" name="Text Box 6">
              <a:extLst>
                <a:ext uri="{FF2B5EF4-FFF2-40B4-BE49-F238E27FC236}">
                  <a16:creationId xmlns:a16="http://schemas.microsoft.com/office/drawing/2014/main" id="{449B131E-2620-458F-8E1F-2439DBD8F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" y="2686"/>
              <a:ext cx="37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" name="Text Box 2">
            <a:extLst>
              <a:ext uri="{FF2B5EF4-FFF2-40B4-BE49-F238E27FC236}">
                <a16:creationId xmlns:a16="http://schemas.microsoft.com/office/drawing/2014/main" id="{8FF1BACC-2155-4706-A524-7C5D5E253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055"/>
            <a:ext cx="792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 IV. Vận dụng: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>
            <a:extLst>
              <a:ext uri="{FF2B5EF4-FFF2-40B4-BE49-F238E27FC236}">
                <a16:creationId xmlns:a16="http://schemas.microsoft.com/office/drawing/2014/main" id="{24B9884A-AD7B-47D5-A875-8C0A77A66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71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1" name="Group 3">
            <a:extLst>
              <a:ext uri="{FF2B5EF4-FFF2-40B4-BE49-F238E27FC236}">
                <a16:creationId xmlns:a16="http://schemas.microsoft.com/office/drawing/2014/main" id="{7BACBE72-34BB-40EC-A75C-AF87A2445375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990600"/>
            <a:ext cx="3581400" cy="3581400"/>
            <a:chOff x="528" y="624"/>
            <a:chExt cx="2256" cy="2256"/>
          </a:xfrm>
        </p:grpSpPr>
        <p:grpSp>
          <p:nvGrpSpPr>
            <p:cNvPr id="58372" name="Group 4">
              <a:extLst>
                <a:ext uri="{FF2B5EF4-FFF2-40B4-BE49-F238E27FC236}">
                  <a16:creationId xmlns:a16="http://schemas.microsoft.com/office/drawing/2014/main" id="{0349CF71-D3D7-4860-90F3-08D708F47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624"/>
              <a:ext cx="1968" cy="2256"/>
              <a:chOff x="1776" y="672"/>
              <a:chExt cx="1968" cy="3024"/>
            </a:xfrm>
          </p:grpSpPr>
          <p:sp>
            <p:nvSpPr>
              <p:cNvPr id="58373" name="Line 5">
                <a:extLst>
                  <a:ext uri="{FF2B5EF4-FFF2-40B4-BE49-F238E27FC236}">
                    <a16:creationId xmlns:a16="http://schemas.microsoft.com/office/drawing/2014/main" id="{BAFAAB04-F722-4F7C-8B66-1C32BF264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72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8374" name="Group 6">
                <a:extLst>
                  <a:ext uri="{FF2B5EF4-FFF2-40B4-BE49-F238E27FC236}">
                    <a16:creationId xmlns:a16="http://schemas.microsoft.com/office/drawing/2014/main" id="{FC7BAB2F-6513-470C-9126-3E5E0662B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672"/>
                <a:ext cx="1968" cy="3024"/>
                <a:chOff x="1776" y="672"/>
                <a:chExt cx="1968" cy="3024"/>
              </a:xfrm>
            </p:grpSpPr>
            <p:sp>
              <p:nvSpPr>
                <p:cNvPr id="58375" name="Line 7">
                  <a:extLst>
                    <a:ext uri="{FF2B5EF4-FFF2-40B4-BE49-F238E27FC236}">
                      <a16:creationId xmlns:a16="http://schemas.microsoft.com/office/drawing/2014/main" id="{8CCC9545-4CD0-46B6-9CAC-247989A6F1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4" y="3444"/>
                  <a:ext cx="38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8376" name="Group 8">
                  <a:extLst>
                    <a:ext uri="{FF2B5EF4-FFF2-40B4-BE49-F238E27FC236}">
                      <a16:creationId xmlns:a16="http://schemas.microsoft.com/office/drawing/2014/main" id="{E2100BBB-3F07-4286-B268-17B452E734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6" y="672"/>
                  <a:ext cx="1968" cy="3024"/>
                  <a:chOff x="1776" y="672"/>
                  <a:chExt cx="1968" cy="3024"/>
                </a:xfrm>
              </p:grpSpPr>
              <p:sp>
                <p:nvSpPr>
                  <p:cNvPr id="58377" name="Line 9">
                    <a:extLst>
                      <a:ext uri="{FF2B5EF4-FFF2-40B4-BE49-F238E27FC236}">
                        <a16:creationId xmlns:a16="http://schemas.microsoft.com/office/drawing/2014/main" id="{1148C961-137E-46C2-BACA-BCCC390197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08" y="32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78" name="Rectangle 10">
                    <a:extLst>
                      <a:ext uri="{FF2B5EF4-FFF2-40B4-BE49-F238E27FC236}">
                        <a16:creationId xmlns:a16="http://schemas.microsoft.com/office/drawing/2014/main" id="{AED16F27-E179-4F25-ACBF-FC97AC8000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6" y="3450"/>
                    <a:ext cx="192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25724" dir="18900000" algn="ctr" rotWithShape="0">
                            <a:srgbClr val="000099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8379" name="Group 11">
                    <a:extLst>
                      <a:ext uri="{FF2B5EF4-FFF2-40B4-BE49-F238E27FC236}">
                        <a16:creationId xmlns:a16="http://schemas.microsoft.com/office/drawing/2014/main" id="{483951A9-7ADF-4390-95AA-74F5587EAC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76" y="672"/>
                    <a:ext cx="1968" cy="3024"/>
                    <a:chOff x="1776" y="672"/>
                    <a:chExt cx="1968" cy="3024"/>
                  </a:xfrm>
                </p:grpSpPr>
                <p:sp>
                  <p:nvSpPr>
                    <p:cNvPr id="58380" name="Line 12">
                      <a:extLst>
                        <a:ext uri="{FF2B5EF4-FFF2-40B4-BE49-F238E27FC236}">
                          <a16:creationId xmlns:a16="http://schemas.microsoft.com/office/drawing/2014/main" id="{22AA8BDC-0FB0-4B4E-8D8F-CEF5A67A40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36" y="960"/>
                      <a:ext cx="0" cy="24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8381" name="Group 13">
                      <a:extLst>
                        <a:ext uri="{FF2B5EF4-FFF2-40B4-BE49-F238E27FC236}">
                          <a16:creationId xmlns:a16="http://schemas.microsoft.com/office/drawing/2014/main" id="{900A8452-474F-4BCE-A653-82E080092F9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76" y="672"/>
                      <a:ext cx="1968" cy="3024"/>
                      <a:chOff x="1776" y="672"/>
                      <a:chExt cx="1968" cy="3024"/>
                    </a:xfrm>
                  </p:grpSpPr>
                  <p:sp>
                    <p:nvSpPr>
                      <p:cNvPr id="58382" name="Line 14">
                        <a:extLst>
                          <a:ext uri="{FF2B5EF4-FFF2-40B4-BE49-F238E27FC236}">
                            <a16:creationId xmlns:a16="http://schemas.microsoft.com/office/drawing/2014/main" id="{CEAD983A-59C5-4350-9B50-26C17715A7C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264" y="3552"/>
                        <a:ext cx="4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3" name="Rectangle 15">
                        <a:extLst>
                          <a:ext uri="{FF2B5EF4-FFF2-40B4-BE49-F238E27FC236}">
                            <a16:creationId xmlns:a16="http://schemas.microsoft.com/office/drawing/2014/main" id="{F434361C-EE59-4502-8BC9-724CD33CFE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76" y="672"/>
                        <a:ext cx="1488" cy="3024"/>
                      </a:xfrm>
                      <a:prstGeom prst="rect">
                        <a:avLst/>
                      </a:prstGeom>
                      <a:solidFill>
                        <a:srgbClr val="CC99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4" name="Line 16">
                        <a:extLst>
                          <a:ext uri="{FF2B5EF4-FFF2-40B4-BE49-F238E27FC236}">
                            <a16:creationId xmlns:a16="http://schemas.microsoft.com/office/drawing/2014/main" id="{4DE5420C-EE3A-41EC-A01B-9197994F452A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64" y="960"/>
                        <a:ext cx="38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5" name="Line 17">
                        <a:extLst>
                          <a:ext uri="{FF2B5EF4-FFF2-40B4-BE49-F238E27FC236}">
                            <a16:creationId xmlns:a16="http://schemas.microsoft.com/office/drawing/2014/main" id="{D1658BA3-ADC8-4D6B-ABAC-CD8C941F241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60" y="72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6" name="Line 18">
                        <a:extLst>
                          <a:ext uri="{FF2B5EF4-FFF2-40B4-BE49-F238E27FC236}">
                            <a16:creationId xmlns:a16="http://schemas.microsoft.com/office/drawing/2014/main" id="{5A5531B7-00C2-4D1B-9544-69E38546409B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60" y="3264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7" name="Line 19">
                        <a:extLst>
                          <a:ext uri="{FF2B5EF4-FFF2-40B4-BE49-F238E27FC236}">
                            <a16:creationId xmlns:a16="http://schemas.microsoft.com/office/drawing/2014/main" id="{D4254B0C-BE68-4308-8283-8FD21821C2F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64" y="864"/>
                        <a:ext cx="4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8" name="Line 20">
                        <a:extLst>
                          <a:ext uri="{FF2B5EF4-FFF2-40B4-BE49-F238E27FC236}">
                            <a16:creationId xmlns:a16="http://schemas.microsoft.com/office/drawing/2014/main" id="{6AC67889-CD8A-4E41-AE96-FE990DF6D29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44" y="864"/>
                        <a:ext cx="0" cy="26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89" name="Rectangle 21">
                        <a:extLst>
                          <a:ext uri="{FF2B5EF4-FFF2-40B4-BE49-F238E27FC236}">
                            <a16:creationId xmlns:a16="http://schemas.microsoft.com/office/drawing/2014/main" id="{4B631633-EBF8-4A3B-9D6A-3EE1A8459EA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64" y="3450"/>
                        <a:ext cx="288" cy="9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8390" name="Rectangle 22">
                        <a:extLst>
                          <a:ext uri="{FF2B5EF4-FFF2-40B4-BE49-F238E27FC236}">
                            <a16:creationId xmlns:a16="http://schemas.microsoft.com/office/drawing/2014/main" id="{B4EE91D2-F073-4E0E-AB13-A1F6E94EB2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48" y="1632"/>
                        <a:ext cx="96" cy="182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25724" dir="18900000" algn="ctr" rotWithShape="0">
                                <a:srgbClr val="000099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58391" name="Text Box 23">
              <a:extLst>
                <a:ext uri="{FF2B5EF4-FFF2-40B4-BE49-F238E27FC236}">
                  <a16:creationId xmlns:a16="http://schemas.microsoft.com/office/drawing/2014/main" id="{F73ED49E-242B-41B6-9E68-4760F5F35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1569"/>
              <a:ext cx="26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3200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58392" name="Text Box 24">
              <a:extLst>
                <a:ext uri="{FF2B5EF4-FFF2-40B4-BE49-F238E27FC236}">
                  <a16:creationId xmlns:a16="http://schemas.microsoft.com/office/drawing/2014/main" id="{26AB6070-8305-4583-B9E9-4EFE0CA65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84"/>
              <a:ext cx="24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800">
                  <a:solidFill>
                    <a:srgbClr val="0000FF"/>
                  </a:solidFill>
                </a:rPr>
                <a:t>B</a:t>
              </a:r>
            </a:p>
          </p:txBody>
        </p:sp>
      </p:grpSp>
      <p:sp>
        <p:nvSpPr>
          <p:cNvPr id="58393" name="Text Box 25">
            <a:extLst>
              <a:ext uri="{FF2B5EF4-FFF2-40B4-BE49-F238E27FC236}">
                <a16:creationId xmlns:a16="http://schemas.microsoft.com/office/drawing/2014/main" id="{7AE3C4D9-37C3-4BB4-9C15-9B8F93432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8601"/>
            <a:ext cx="47244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bình kín có gắn thiết bị dùng để biết mực chất lỏng chứa trong nó. Bình A được làm bằng vật liệu không trong suốt.Thiết bị B được làm bằng vật liệu trong suốt. Giải thích hoạt động của thiết bị này</a:t>
            </a:r>
            <a:r>
              <a:rPr lang="en-US" altLang="en-US" sz="2800"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58394" name="Text Box 26">
            <a:extLst>
              <a:ext uri="{FF2B5EF4-FFF2-40B4-BE49-F238E27FC236}">
                <a16:creationId xmlns:a16="http://schemas.microsoft.com/office/drawing/2014/main" id="{8F33372A-057C-4374-A5C6-E5B140E1A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5105400"/>
            <a:ext cx="359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400" b="1">
                <a:latin typeface="Times New Roman" panose="02020603050405020304" pitchFamily="18" charset="0"/>
              </a:rPr>
              <a:t>Ống đo mực chất lỏng</a:t>
            </a:r>
          </a:p>
        </p:txBody>
      </p:sp>
      <p:sp>
        <p:nvSpPr>
          <p:cNvPr id="58395" name="Text Box 27">
            <a:extLst>
              <a:ext uri="{FF2B5EF4-FFF2-40B4-BE49-F238E27FC236}">
                <a16:creationId xmlns:a16="http://schemas.microsoft.com/office/drawing/2014/main" id="{5AA738AD-0C7B-4CD6-919B-A8B7B98A8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6663"/>
            <a:ext cx="4419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</a:rPr>
              <a:t>Bình A và thiết bị B là hai nhánh của bình thông nhau. Do đó ta có thể biết được mực chất lỏng của bình A, thông qua mực chất lỏng ở thiết bị B trong suốt</a:t>
            </a:r>
            <a:r>
              <a:rPr lang="en-US" altLang="en-US" sz="2800">
                <a:solidFill>
                  <a:srgbClr val="66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8396" name="Line 28">
            <a:extLst>
              <a:ext uri="{FF2B5EF4-FFF2-40B4-BE49-F238E27FC236}">
                <a16:creationId xmlns:a16="http://schemas.microsoft.com/office/drawing/2014/main" id="{9B380C23-2D56-404C-8E57-33A0B9BC0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1336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3" grpId="0"/>
      <p:bldP spid="58394" grpId="0"/>
      <p:bldP spid="5839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928</Words>
  <Application>Microsoft Office PowerPoint</Application>
  <PresentationFormat>Widescreen</PresentationFormat>
  <Paragraphs>124</Paragraphs>
  <Slides>20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.VnArial</vt:lpstr>
      <vt:lpstr>.VnBlack</vt:lpstr>
      <vt:lpstr>.VnRevueH</vt:lpstr>
      <vt:lpstr>.VnTime</vt:lpstr>
      <vt:lpstr>Arial</vt:lpstr>
      <vt:lpstr>Calibri</vt:lpstr>
      <vt:lpstr>Calibri Light</vt:lpstr>
      <vt:lpstr>Comic Sans MS</vt:lpstr>
      <vt:lpstr>Courier New</vt:lpstr>
      <vt:lpstr>Times New Roman</vt:lpstr>
      <vt:lpstr>Verdana</vt:lpstr>
      <vt:lpstr>VNI-Times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Hoa</cp:lastModifiedBy>
  <cp:revision>5</cp:revision>
  <dcterms:created xsi:type="dcterms:W3CDTF">2021-11-09T03:08:57Z</dcterms:created>
  <dcterms:modified xsi:type="dcterms:W3CDTF">2021-11-11T08:33:12Z</dcterms:modified>
</cp:coreProperties>
</file>