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6" r:id="rId2"/>
    <p:sldId id="287" r:id="rId3"/>
    <p:sldId id="288" r:id="rId4"/>
    <p:sldId id="289" r:id="rId5"/>
    <p:sldId id="258" r:id="rId6"/>
    <p:sldId id="259" r:id="rId7"/>
    <p:sldId id="294" r:id="rId8"/>
    <p:sldId id="260" r:id="rId9"/>
    <p:sldId id="261" r:id="rId10"/>
    <p:sldId id="270" r:id="rId11"/>
    <p:sldId id="271" r:id="rId12"/>
    <p:sldId id="290" r:id="rId13"/>
    <p:sldId id="291" r:id="rId14"/>
    <p:sldId id="292" r:id="rId15"/>
    <p:sldId id="293" r:id="rId16"/>
    <p:sldId id="282" r:id="rId17"/>
    <p:sldId id="295" r:id="rId18"/>
  </p:sldIdLst>
  <p:sldSz cx="9144000" cy="6858000" type="screen4x3"/>
  <p:notesSz cx="6858000" cy="9144000"/>
  <p:custDataLst>
    <p:tags r:id="rId2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4" autoAdjust="0"/>
    <p:restoredTop sz="94579" autoAdjust="0"/>
  </p:normalViewPr>
  <p:slideViewPr>
    <p:cSldViewPr>
      <p:cViewPr>
        <p:scale>
          <a:sx n="77" d="100"/>
          <a:sy n="77" d="100"/>
        </p:scale>
        <p:origin x="-1140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BEBE2-B047-4DBB-A2FF-7F6D8224DFFB}" type="datetimeFigureOut">
              <a:rPr lang="vi-VN" smtClean="0"/>
              <a:t>29/10/2019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1649F-083A-4F4D-AA4B-25B319A332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8280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7BE62-7CDA-4DDF-AF38-037CA4413C58}" type="datetimeFigureOut">
              <a:rPr lang="vi-VN" smtClean="0"/>
              <a:pPr/>
              <a:t>29/10/2019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9F6EB-24DC-44A6-B649-6EF833B3B92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7BE62-7CDA-4DDF-AF38-037CA4413C58}" type="datetimeFigureOut">
              <a:rPr lang="vi-VN" smtClean="0"/>
              <a:pPr/>
              <a:t>29/10/2019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9F6EB-24DC-44A6-B649-6EF833B3B92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7BE62-7CDA-4DDF-AF38-037CA4413C58}" type="datetimeFigureOut">
              <a:rPr lang="vi-VN" smtClean="0"/>
              <a:pPr/>
              <a:t>29/10/2019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9F6EB-24DC-44A6-B649-6EF833B3B92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7BE62-7CDA-4DDF-AF38-037CA4413C58}" type="datetimeFigureOut">
              <a:rPr lang="vi-VN" smtClean="0"/>
              <a:pPr/>
              <a:t>29/10/2019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9F6EB-24DC-44A6-B649-6EF833B3B92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7BE62-7CDA-4DDF-AF38-037CA4413C58}" type="datetimeFigureOut">
              <a:rPr lang="vi-VN" smtClean="0"/>
              <a:pPr/>
              <a:t>29/10/2019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9F6EB-24DC-44A6-B649-6EF833B3B92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7BE62-7CDA-4DDF-AF38-037CA4413C58}" type="datetimeFigureOut">
              <a:rPr lang="vi-VN" smtClean="0"/>
              <a:pPr/>
              <a:t>29/10/2019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9F6EB-24DC-44A6-B649-6EF833B3B92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7BE62-7CDA-4DDF-AF38-037CA4413C58}" type="datetimeFigureOut">
              <a:rPr lang="vi-VN" smtClean="0"/>
              <a:pPr/>
              <a:t>29/10/2019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9F6EB-24DC-44A6-B649-6EF833B3B92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7BE62-7CDA-4DDF-AF38-037CA4413C58}" type="datetimeFigureOut">
              <a:rPr lang="vi-VN" smtClean="0"/>
              <a:pPr/>
              <a:t>29/10/2019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9F6EB-24DC-44A6-B649-6EF833B3B92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7BE62-7CDA-4DDF-AF38-037CA4413C58}" type="datetimeFigureOut">
              <a:rPr lang="vi-VN" smtClean="0"/>
              <a:pPr/>
              <a:t>29/10/2019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9F6EB-24DC-44A6-B649-6EF833B3B92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7BE62-7CDA-4DDF-AF38-037CA4413C58}" type="datetimeFigureOut">
              <a:rPr lang="vi-VN" smtClean="0"/>
              <a:pPr/>
              <a:t>29/10/2019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9F6EB-24DC-44A6-B649-6EF833B3B92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7BE62-7CDA-4DDF-AF38-037CA4413C58}" type="datetimeFigureOut">
              <a:rPr lang="vi-VN" smtClean="0"/>
              <a:pPr/>
              <a:t>29/10/2019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9F6EB-24DC-44A6-B649-6EF833B3B92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7BE62-7CDA-4DDF-AF38-037CA4413C58}" type="datetimeFigureOut">
              <a:rPr lang="vi-VN" smtClean="0"/>
              <a:pPr/>
              <a:t>29/10/2019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9F6EB-24DC-44A6-B649-6EF833B3B92A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Users\Administrator\Documents\images (1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304800" y="2362200"/>
            <a:ext cx="80010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/>
              <a:t>      </a:t>
            </a:r>
            <a:r>
              <a:rPr lang="en-US" sz="5400" b="1" dirty="0" smtClean="0">
                <a:solidFill>
                  <a:srgbClr val="FF0000"/>
                </a:solidFill>
                <a:latin typeface="Lucida Handwriting" pitchFamily="66" charset="0"/>
              </a:rPr>
              <a:t>WARMLY</a:t>
            </a:r>
            <a:r>
              <a:rPr lang="en-US" dirty="0" smtClean="0"/>
              <a:t>  </a:t>
            </a:r>
            <a:r>
              <a:rPr lang="en-US" sz="5400" b="1" dirty="0" smtClean="0">
                <a:solidFill>
                  <a:srgbClr val="FF0000"/>
                </a:solidFill>
                <a:latin typeface="Lucida Handwriting" pitchFamily="66" charset="0"/>
              </a:rPr>
              <a:t>WELCOME </a:t>
            </a:r>
            <a:r>
              <a:rPr lang="en-US" sz="5400" b="1" dirty="0">
                <a:solidFill>
                  <a:srgbClr val="FF0000"/>
                </a:solidFill>
                <a:latin typeface="Lucida Handwriting" pitchFamily="66" charset="0"/>
              </a:rPr>
              <a:t>TEACHERS TO CLASS </a:t>
            </a:r>
            <a:r>
              <a:rPr lang="en-US" sz="5400" b="1" dirty="0" err="1" smtClean="0">
                <a:solidFill>
                  <a:srgbClr val="FF0000"/>
                </a:solidFill>
                <a:latin typeface="Lucida Handwriting" pitchFamily="66" charset="0"/>
              </a:rPr>
              <a:t>7D</a:t>
            </a:r>
            <a:endParaRPr lang="vi-VN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09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524000" y="304800"/>
            <a:ext cx="59436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.VnCentury SchoolbookH" pitchFamily="34" charset="0"/>
              </a:rPr>
              <a:t>III. SPEAKING</a:t>
            </a:r>
            <a:endParaRPr lang="en-US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.VnCentury SchoolbookH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1143000"/>
            <a:ext cx="88120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</a:rPr>
              <a:t>1. Match the types of music in A with the adjectives to describe them in B. 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235081"/>
              </p:ext>
            </p:extLst>
          </p:nvPr>
        </p:nvGraphicFramePr>
        <p:xfrm>
          <a:off x="838199" y="2750223"/>
          <a:ext cx="7086600" cy="2971800"/>
        </p:xfrm>
        <a:graphic>
          <a:graphicData uri="http://schemas.openxmlformats.org/drawingml/2006/table">
            <a:tbl>
              <a:tblPr/>
              <a:tblGrid>
                <a:gridCol w="3435927"/>
                <a:gridCol w="3650673"/>
              </a:tblGrid>
              <a:tr h="444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en-US" sz="3200" dirty="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endParaRPr lang="en-US" sz="3200"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8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pop</a:t>
                      </a:r>
                      <a:endParaRPr lang="en-US" sz="3200" b="0" dirty="0"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old, emotional</a:t>
                      </a:r>
                      <a:endParaRPr lang="en-US" sz="3200" dirty="0"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8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folk 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music</a:t>
                      </a:r>
                      <a:endParaRPr lang="en-US" sz="3200" b="0" dirty="0"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b.</a:t>
                      </a:r>
                      <a:r>
                        <a:rPr lang="en-US" sz="28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Finely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exciting</a:t>
                      </a:r>
                      <a:endParaRPr lang="en-US" sz="3200" dirty="0"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8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Rock 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and roll</a:t>
                      </a:r>
                      <a:endParaRPr lang="en-US" sz="3200" b="0" dirty="0"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c. Quick</a:t>
                      </a:r>
                      <a:endParaRPr lang="en-US" sz="3200" dirty="0"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8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 Hip-hop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 rap</a:t>
                      </a:r>
                      <a:endParaRPr lang="en-US" sz="3200" b="0" dirty="0"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d. Sad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melodic</a:t>
                      </a:r>
                      <a:endParaRPr lang="en-US" sz="3200" dirty="0"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8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 blues</a:t>
                      </a:r>
                      <a:endParaRPr lang="en-US" sz="3200" b="0" dirty="0"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e. Popular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pleasant</a:t>
                      </a:r>
                      <a:endParaRPr lang="en-US" sz="3200" dirty="0">
                        <a:latin typeface="VN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143000" y="304800"/>
            <a:ext cx="67818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.VnCentury SchoolbookH" pitchFamily="34" charset="0"/>
              </a:rPr>
              <a:t>* Game: tic  </a:t>
            </a:r>
            <a:r>
              <a:rPr lang="en-US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.VnCentury SchoolbookH" pitchFamily="34" charset="0"/>
              </a:rPr>
              <a:t>tac</a:t>
            </a:r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.VnCentury SchoolbookH" pitchFamily="34" charset="0"/>
              </a:rPr>
              <a:t>  toe </a:t>
            </a:r>
            <a:endParaRPr lang="en-US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.VnCentury SchoolbookH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1295400"/>
            <a:ext cx="8382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Give the names of two Vietnamese musical instruments.</a:t>
            </a:r>
          </a:p>
          <a:p>
            <a:r>
              <a:rPr lang="en-US" sz="2400" dirty="0" smtClean="0"/>
              <a:t>2. Sing a song in English.</a:t>
            </a:r>
          </a:p>
          <a:p>
            <a:r>
              <a:rPr lang="en-US" sz="2400" dirty="0" smtClean="0"/>
              <a:t>3. Who is your favorite singer? Why?</a:t>
            </a:r>
          </a:p>
          <a:p>
            <a:r>
              <a:rPr lang="en-US" sz="2400" dirty="0" smtClean="0"/>
              <a:t>4. Talk for 30 seconds about what you see when you visit an art gallery.</a:t>
            </a:r>
          </a:p>
          <a:p>
            <a:r>
              <a:rPr lang="en-US" sz="2400" dirty="0" smtClean="0"/>
              <a:t>5. How often do you go to a concert? Tell your partner about the last concert you went to.</a:t>
            </a:r>
          </a:p>
          <a:p>
            <a:r>
              <a:rPr lang="en-US" sz="2400" dirty="0" smtClean="0"/>
              <a:t>6. Who is your favorite Vietnamese musician? Why?</a:t>
            </a:r>
          </a:p>
          <a:p>
            <a:r>
              <a:rPr lang="en-US" sz="2400" dirty="0" smtClean="0"/>
              <a:t>7. Talk about 30 seconds about your favorite instrument.</a:t>
            </a:r>
          </a:p>
          <a:p>
            <a:r>
              <a:rPr lang="en-US" sz="2400" dirty="0" smtClean="0"/>
              <a:t>8. Name one of your favorite painters.</a:t>
            </a:r>
          </a:p>
          <a:p>
            <a:r>
              <a:rPr lang="en-US" sz="2400" dirty="0" smtClean="0"/>
              <a:t>9. Who can draw the best in your class? What does he/ she often draw?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rgbClr val="00FF00"/>
                </a:solidFill>
              </a:rPr>
              <a:t>		</a:t>
            </a:r>
            <a:r>
              <a:rPr lang="en-US" sz="3600" b="1" dirty="0" smtClean="0">
                <a:solidFill>
                  <a:srgbClr val="FF0000"/>
                </a:solidFill>
              </a:rPr>
              <a:t>THE “ Dos” IN SPEAKING</a:t>
            </a:r>
          </a:p>
          <a:p>
            <a:pPr marL="0" indent="0" algn="ctr">
              <a:buNone/>
            </a:pPr>
            <a:endParaRPr lang="en-US" sz="3600" b="1" dirty="0" smtClean="0">
              <a:solidFill>
                <a:srgbClr val="00FF00"/>
              </a:solidFill>
            </a:endParaRPr>
          </a:p>
          <a:p>
            <a:pPr>
              <a:buFontTx/>
              <a:buChar char="-"/>
            </a:pPr>
            <a:r>
              <a:rPr lang="en-US" sz="3600" dirty="0" smtClean="0"/>
              <a:t>Confident, friendly, eye-contact with excitement</a:t>
            </a:r>
          </a:p>
          <a:p>
            <a:pPr>
              <a:buFontTx/>
              <a:buChar char="-"/>
            </a:pPr>
            <a:r>
              <a:rPr lang="en-US" sz="3600" dirty="0" smtClean="0"/>
              <a:t>Try using high level words:  </a:t>
            </a:r>
          </a:p>
          <a:p>
            <a:pPr marL="0" indent="0">
              <a:buNone/>
            </a:pPr>
            <a:r>
              <a:rPr lang="en-US" sz="3600" dirty="0" smtClean="0"/>
              <a:t>( food -&gt; </a:t>
            </a:r>
            <a:r>
              <a:rPr lang="en-US" sz="3600" dirty="0" smtClean="0">
                <a:solidFill>
                  <a:srgbClr val="FF0000"/>
                </a:solidFill>
              </a:rPr>
              <a:t>cuisine</a:t>
            </a:r>
            <a:r>
              <a:rPr lang="en-US" sz="3600" dirty="0" smtClean="0"/>
              <a:t>; I like -&gt; </a:t>
            </a:r>
            <a:r>
              <a:rPr lang="en-US" sz="3600" dirty="0" smtClean="0">
                <a:solidFill>
                  <a:srgbClr val="FF0000"/>
                </a:solidFill>
              </a:rPr>
              <a:t>I adore, I prefer</a:t>
            </a:r>
            <a:r>
              <a:rPr lang="en-US" sz="3600" dirty="0" smtClean="0"/>
              <a:t>….)</a:t>
            </a:r>
          </a:p>
          <a:p>
            <a:pPr>
              <a:buFontTx/>
              <a:buChar char="-"/>
            </a:pPr>
            <a:r>
              <a:rPr lang="en-US" sz="3600" dirty="0" smtClean="0"/>
              <a:t>Elaborate on your answers with reasons and examples</a:t>
            </a:r>
          </a:p>
          <a:p>
            <a:pPr>
              <a:buFontTx/>
              <a:buChar char="-"/>
            </a:pPr>
            <a:r>
              <a:rPr lang="en-US" sz="3600" dirty="0" smtClean="0"/>
              <a:t>Use linking words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44817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For example: 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b="1" dirty="0" smtClean="0"/>
              <a:t>Who is your favorite singer? Why?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vi-V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04716"/>
              </p:ext>
            </p:extLst>
          </p:nvPr>
        </p:nvGraphicFramePr>
        <p:xfrm>
          <a:off x="8238" y="1219200"/>
          <a:ext cx="9135762" cy="563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72535"/>
                <a:gridCol w="5363227"/>
              </a:tblGrid>
              <a:tr h="5638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FFFF00"/>
                          </a:solidFill>
                          <a:effectLst/>
                        </a:rPr>
                        <a:t>Not 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</a:rPr>
                        <a:t>good answer </a:t>
                      </a:r>
                      <a:endParaRPr lang="vi-VN" sz="28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It’s Son Tung </a:t>
                      </a:r>
                      <a:r>
                        <a:rPr lang="en-US" sz="2800" dirty="0" err="1">
                          <a:effectLst/>
                        </a:rPr>
                        <a:t>MTP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endParaRPr lang="vi-VN" sz="2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I like him.</a:t>
                      </a:r>
                      <a:endParaRPr lang="vi-VN" sz="2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</a:rPr>
                        <a:t> </a:t>
                      </a:r>
                      <a:endParaRPr lang="vi-VN" sz="28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</a:rPr>
                        <a:t>Good answer</a:t>
                      </a:r>
                      <a:endParaRPr lang="vi-VN" sz="28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The singer I adore the most is Son Tung </a:t>
                      </a:r>
                      <a:r>
                        <a:rPr lang="en-US" sz="2800" dirty="0" err="1">
                          <a:effectLst/>
                        </a:rPr>
                        <a:t>MTP</a:t>
                      </a:r>
                      <a:r>
                        <a:rPr lang="en-US" sz="2800" dirty="0">
                          <a:effectLst/>
                        </a:rPr>
                        <a:t>. Son Tung is a talented young singer and composer</a:t>
                      </a:r>
                      <a:r>
                        <a:rPr lang="en-US" sz="2800" dirty="0" smtClean="0">
                          <a:effectLst/>
                        </a:rPr>
                        <a:t>. He </a:t>
                      </a:r>
                      <a:r>
                        <a:rPr lang="en-US" sz="2800" dirty="0">
                          <a:effectLst/>
                        </a:rPr>
                        <a:t>is well-known by his serious work and dedication to music. The songs such as “ Hay </a:t>
                      </a:r>
                      <a:r>
                        <a:rPr lang="en-US" sz="2800" dirty="0" err="1">
                          <a:effectLst/>
                        </a:rPr>
                        <a:t>trao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cho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anh</a:t>
                      </a:r>
                      <a:r>
                        <a:rPr lang="en-US" sz="2800" dirty="0">
                          <a:effectLst/>
                        </a:rPr>
                        <a:t>” or “ </a:t>
                      </a:r>
                      <a:r>
                        <a:rPr lang="en-US" sz="2800" dirty="0" err="1">
                          <a:effectLst/>
                        </a:rPr>
                        <a:t>Em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</a:rPr>
                        <a:t>của</a:t>
                      </a:r>
                      <a:r>
                        <a:rPr lang="en-US" sz="2800" dirty="0" smtClean="0">
                          <a:effectLst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</a:rPr>
                        <a:t>ngày</a:t>
                      </a:r>
                      <a:r>
                        <a:rPr lang="en-US" sz="2800" dirty="0" smtClean="0">
                          <a:effectLst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</a:rPr>
                        <a:t>hôm</a:t>
                      </a:r>
                      <a:r>
                        <a:rPr lang="en-US" sz="2800" dirty="0" smtClean="0">
                          <a:effectLst/>
                        </a:rPr>
                        <a:t> </a:t>
                      </a:r>
                      <a:r>
                        <a:rPr lang="en-US" sz="2800" dirty="0">
                          <a:effectLst/>
                        </a:rPr>
                        <a:t>qua” made the most viewed clips on </a:t>
                      </a:r>
                      <a:r>
                        <a:rPr lang="en-US" sz="2800" dirty="0" err="1">
                          <a:effectLst/>
                        </a:rPr>
                        <a:t>Youtube</a:t>
                      </a:r>
                      <a:r>
                        <a:rPr lang="en-US" sz="2800" dirty="0">
                          <a:effectLst/>
                        </a:rPr>
                        <a:t>. I love his effort in his career and </a:t>
                      </a:r>
                      <a:r>
                        <a:rPr lang="en-US" sz="2800" dirty="0" smtClean="0">
                          <a:effectLst/>
                        </a:rPr>
                        <a:t>I am </a:t>
                      </a:r>
                      <a:r>
                        <a:rPr lang="en-US" sz="2800" dirty="0">
                          <a:effectLst/>
                        </a:rPr>
                        <a:t>his massive fan.</a:t>
                      </a:r>
                      <a:endParaRPr lang="vi-VN" sz="28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000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		2. GROUP WORK 					</a:t>
            </a:r>
          </a:p>
          <a:p>
            <a:pPr marL="0" indent="0">
              <a:buNone/>
            </a:pPr>
            <a:r>
              <a:rPr lang="en-US" dirty="0" smtClean="0"/>
              <a:t>1</a:t>
            </a:r>
            <a:r>
              <a:rPr lang="en-US" dirty="0"/>
              <a:t>. Give the names of two Vietnamese musical instruments.</a:t>
            </a:r>
          </a:p>
          <a:p>
            <a:pPr marL="0" indent="0">
              <a:buNone/>
            </a:pPr>
            <a:r>
              <a:rPr lang="en-US" dirty="0"/>
              <a:t>2. Sing a song in English.</a:t>
            </a:r>
          </a:p>
          <a:p>
            <a:pPr marL="0" indent="0">
              <a:buNone/>
            </a:pPr>
            <a:r>
              <a:rPr lang="en-US" dirty="0"/>
              <a:t>3. Who is your favorite singer? Why?</a:t>
            </a:r>
          </a:p>
          <a:p>
            <a:pPr marL="0" indent="0">
              <a:buNone/>
            </a:pPr>
            <a:r>
              <a:rPr lang="en-US" dirty="0"/>
              <a:t>4. Talk </a:t>
            </a:r>
            <a:r>
              <a:rPr lang="en-US" dirty="0" smtClean="0"/>
              <a:t>about </a:t>
            </a:r>
            <a:r>
              <a:rPr lang="en-US" dirty="0"/>
              <a:t>what you see when you visit an art gallery.</a:t>
            </a:r>
          </a:p>
          <a:p>
            <a:pPr marL="0" indent="0">
              <a:buNone/>
            </a:pPr>
            <a:r>
              <a:rPr lang="en-US" dirty="0"/>
              <a:t>5. How often do you go to a concert? Tell your partner about the last concert you went to.</a:t>
            </a:r>
          </a:p>
          <a:p>
            <a:pPr marL="0" indent="0">
              <a:buNone/>
            </a:pPr>
            <a:r>
              <a:rPr lang="en-US" dirty="0"/>
              <a:t>6. Who is your favorite Vietnamese musician? Why?</a:t>
            </a:r>
          </a:p>
          <a:p>
            <a:pPr marL="0" indent="0">
              <a:buNone/>
            </a:pPr>
            <a:r>
              <a:rPr lang="en-US" dirty="0"/>
              <a:t>7. Talk about </a:t>
            </a:r>
            <a:r>
              <a:rPr lang="en-US" dirty="0" smtClean="0"/>
              <a:t>about </a:t>
            </a:r>
            <a:r>
              <a:rPr lang="en-US" dirty="0"/>
              <a:t>your favorite instrument.</a:t>
            </a:r>
          </a:p>
          <a:p>
            <a:pPr marL="0" indent="0">
              <a:buNone/>
            </a:pPr>
            <a:r>
              <a:rPr lang="en-US" dirty="0"/>
              <a:t>8. Name one of your favorite painters.</a:t>
            </a:r>
          </a:p>
          <a:p>
            <a:pPr marL="0" indent="0">
              <a:buNone/>
            </a:pPr>
            <a:r>
              <a:rPr lang="en-US" dirty="0"/>
              <a:t>9. Who can draw the best in your class? What does he/ she often draw?</a:t>
            </a:r>
          </a:p>
          <a:p>
            <a:pPr marL="0" indent="0">
              <a:buNone/>
            </a:pPr>
            <a:endParaRPr lang="vi-VN" dirty="0"/>
          </a:p>
        </p:txBody>
      </p:sp>
      <p:pic>
        <p:nvPicPr>
          <p:cNvPr id="4" name="LoveIsBlue-PaulMauriat_3rx8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24800" y="152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03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5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*CONSOLIDATION: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What is the text about?</a:t>
            </a:r>
          </a:p>
          <a:p>
            <a:pPr marL="514350" indent="-514350">
              <a:buAutoNum type="alphaUcPeriod"/>
            </a:pPr>
            <a:r>
              <a:rPr lang="en-US" b="1" dirty="0" smtClean="0"/>
              <a:t>Music	B. Water puppetry     C. musical instrument</a:t>
            </a:r>
          </a:p>
          <a:p>
            <a:pPr marL="0" indent="0">
              <a:buNone/>
            </a:pPr>
            <a:r>
              <a:rPr lang="en-US" b="1" dirty="0" smtClean="0"/>
              <a:t>2. When did it begin?</a:t>
            </a:r>
          </a:p>
          <a:p>
            <a:pPr marL="0" indent="0">
              <a:buNone/>
            </a:pPr>
            <a:r>
              <a:rPr lang="en-US" b="1" dirty="0" smtClean="0"/>
              <a:t>A. In the 11</a:t>
            </a:r>
            <a:r>
              <a:rPr lang="en-US" b="1" baseline="30000" dirty="0" smtClean="0"/>
              <a:t>th</a:t>
            </a:r>
            <a:r>
              <a:rPr lang="en-US" b="1" dirty="0" smtClean="0"/>
              <a:t> century		B.In the 12</a:t>
            </a:r>
            <a:r>
              <a:rPr lang="en-US" b="1" baseline="30000" dirty="0" smtClean="0"/>
              <a:t>th</a:t>
            </a:r>
            <a:r>
              <a:rPr lang="en-US" b="1" dirty="0" smtClean="0"/>
              <a:t> century</a:t>
            </a:r>
          </a:p>
          <a:p>
            <a:pPr marL="0" indent="0">
              <a:buNone/>
            </a:pPr>
            <a:r>
              <a:rPr lang="en-US" b="1" dirty="0" smtClean="0"/>
              <a:t>C. In the 15</a:t>
            </a:r>
            <a:r>
              <a:rPr lang="en-US" b="1" baseline="30000" dirty="0" smtClean="0"/>
              <a:t>th</a:t>
            </a:r>
            <a:r>
              <a:rPr lang="en-US" b="1" dirty="0" smtClean="0"/>
              <a:t> century</a:t>
            </a:r>
          </a:p>
          <a:p>
            <a:pPr marL="0" indent="0">
              <a:buNone/>
            </a:pPr>
            <a:r>
              <a:rPr lang="en-US" b="1" dirty="0" smtClean="0"/>
              <a:t>3. Where did it originate ?</a:t>
            </a:r>
          </a:p>
          <a:p>
            <a:pPr marL="514350" indent="-514350">
              <a:buAutoNum type="alphaUcPeriod"/>
            </a:pPr>
            <a:r>
              <a:rPr lang="en-US" b="1" dirty="0" smtClean="0"/>
              <a:t>In </a:t>
            </a:r>
            <a:r>
              <a:rPr lang="en-US" b="1" dirty="0"/>
              <a:t>the villages of the Red River Delta of North Viet Nam</a:t>
            </a:r>
            <a:r>
              <a:rPr lang="en-US" b="1" dirty="0" smtClean="0"/>
              <a:t>.</a:t>
            </a:r>
          </a:p>
          <a:p>
            <a:pPr marL="514350" indent="-514350">
              <a:buAutoNum type="alphaUcPeriod"/>
            </a:pPr>
            <a:r>
              <a:rPr lang="en-US" b="1" dirty="0"/>
              <a:t>I</a:t>
            </a:r>
            <a:r>
              <a:rPr lang="en-US" b="1" dirty="0" smtClean="0"/>
              <a:t>n </a:t>
            </a:r>
            <a:r>
              <a:rPr lang="en-US" b="1" dirty="0"/>
              <a:t>the villages of the </a:t>
            </a:r>
            <a:r>
              <a:rPr lang="en-US" b="1" dirty="0" smtClean="0"/>
              <a:t>Mekong River Delta.</a:t>
            </a:r>
          </a:p>
          <a:p>
            <a:pPr marL="514350" indent="-514350">
              <a:buAutoNum type="alphaUcPeriod"/>
            </a:pPr>
            <a:r>
              <a:rPr lang="en-US" b="1" dirty="0"/>
              <a:t>I</a:t>
            </a:r>
            <a:r>
              <a:rPr lang="en-US" b="1" dirty="0" smtClean="0"/>
              <a:t>n </a:t>
            </a:r>
            <a:r>
              <a:rPr lang="en-US" b="1" dirty="0"/>
              <a:t>the villages of </a:t>
            </a:r>
            <a:r>
              <a:rPr lang="en-US" b="1" dirty="0" smtClean="0"/>
              <a:t>Highland.</a:t>
            </a:r>
            <a:endParaRPr lang="vi-VN" b="1" dirty="0"/>
          </a:p>
        </p:txBody>
      </p:sp>
    </p:spTree>
    <p:extLst>
      <p:ext uri="{BB962C8B-B14F-4D97-AF65-F5344CB8AC3E}">
        <p14:creationId xmlns:p14="http://schemas.microsoft.com/office/powerpoint/2010/main" val="211786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90600" y="1905000"/>
            <a:ext cx="7315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Blip>
                <a:blip r:embed="rId3"/>
              </a:buBlip>
            </a:pPr>
            <a:r>
              <a:rPr lang="en-US" sz="4000" dirty="0" smtClean="0"/>
              <a:t> Learn new words by heart.</a:t>
            </a:r>
          </a:p>
          <a:p>
            <a:pPr lvl="0">
              <a:buBlip>
                <a:blip r:embed="rId3"/>
              </a:buBlip>
            </a:pPr>
            <a:r>
              <a:rPr lang="en-US" sz="4000" dirty="0" smtClean="0"/>
              <a:t>Do exercises D1, D2, D3 (p.33, 34 in workbook).</a:t>
            </a:r>
          </a:p>
          <a:p>
            <a:pPr lvl="0">
              <a:buBlip>
                <a:blip r:embed="rId3"/>
              </a:buBlip>
            </a:pPr>
            <a:r>
              <a:rPr lang="en-US" sz="4000" dirty="0" smtClean="0"/>
              <a:t> Prepare SKILLS 2.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09600" y="1676400"/>
            <a:ext cx="7848600" cy="381000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143000" y="685800"/>
            <a:ext cx="6705600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.VnCentury SchoolbookH" pitchFamily="34" charset="0"/>
              </a:rPr>
              <a:t>iv. homework</a:t>
            </a:r>
            <a:endParaRPr lang="en-US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.VnCentury Schoolbook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</a:t>
            </a:r>
            <a:endParaRPr lang="vi-VN" dirty="0"/>
          </a:p>
        </p:txBody>
      </p:sp>
      <p:sp>
        <p:nvSpPr>
          <p:cNvPr id="5" name="Rectangle 4"/>
          <p:cNvSpPr/>
          <p:nvPr/>
        </p:nvSpPr>
        <p:spPr>
          <a:xfrm>
            <a:off x="533399" y="1905000"/>
            <a:ext cx="838200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.VnMemorandum" pitchFamily="34" charset="0"/>
              </a:rPr>
              <a:t>THANKS FOR YOUR LISTENING!</a:t>
            </a:r>
            <a:endParaRPr lang="vi-VN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614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4000" b="1" dirty="0">
                <a:solidFill>
                  <a:srgbClr val="00FF00"/>
                </a:solidFill>
              </a:rPr>
              <a:t>	</a:t>
            </a:r>
            <a:r>
              <a:rPr lang="en-US" sz="4000" b="1" dirty="0" smtClean="0">
                <a:solidFill>
                  <a:srgbClr val="00FF00"/>
                </a:solidFill>
              </a:rPr>
              <a:t>		</a:t>
            </a:r>
            <a:r>
              <a:rPr lang="en-US" sz="4400" b="1" dirty="0" smtClean="0">
                <a:solidFill>
                  <a:srgbClr val="00FF00"/>
                </a:solidFill>
              </a:rPr>
              <a:t>BRAINSTORMING</a:t>
            </a:r>
          </a:p>
          <a:p>
            <a:pPr marL="0" indent="0">
              <a:buNone/>
            </a:pPr>
            <a:endParaRPr lang="en-US" b="1" dirty="0">
              <a:solidFill>
                <a:srgbClr val="00FF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FF00"/>
                </a:solidFill>
              </a:rPr>
              <a:t>				</a:t>
            </a:r>
            <a:endParaRPr lang="vi-VN" b="1" dirty="0">
              <a:solidFill>
                <a:srgbClr val="00FF00"/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295400" y="-22824"/>
            <a:ext cx="6781800" cy="1470624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2057400" y="114299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I. Warm- up 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2" name="Sun 1"/>
          <p:cNvSpPr/>
          <p:nvPr/>
        </p:nvSpPr>
        <p:spPr>
          <a:xfrm>
            <a:off x="846438" y="2496233"/>
            <a:ext cx="7467600" cy="42672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8"/>
          <p:cNvSpPr txBox="1"/>
          <p:nvPr/>
        </p:nvSpPr>
        <p:spPr>
          <a:xfrm>
            <a:off x="3505200" y="4068633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vi-VN" sz="24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9900" y="3937336"/>
            <a:ext cx="335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Vietnamese traditional art forms </a:t>
            </a:r>
            <a:endParaRPr lang="vi-VN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8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781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FF00"/>
                </a:solidFill>
              </a:rPr>
              <a:t>Suggested answers: </a:t>
            </a:r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4" name="Sun 3"/>
          <p:cNvSpPr/>
          <p:nvPr/>
        </p:nvSpPr>
        <p:spPr>
          <a:xfrm>
            <a:off x="1981199" y="1676400"/>
            <a:ext cx="5486401" cy="41148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" name="TextBox 1"/>
          <p:cNvSpPr txBox="1"/>
          <p:nvPr/>
        </p:nvSpPr>
        <p:spPr>
          <a:xfrm>
            <a:off x="4349577" y="115318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Chèo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0" y="20574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Tuồng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67600" y="3581400"/>
            <a:ext cx="121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Cải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lương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5600" y="51816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Hát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xoan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594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họ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5181600"/>
            <a:ext cx="114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Trầu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văn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3733800"/>
            <a:ext cx="91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Hát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xẩm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1872734"/>
            <a:ext cx="18555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Múa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rối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nước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1400" y="3149539"/>
            <a:ext cx="236219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FFFF00"/>
                </a:solidFill>
              </a:rPr>
              <a:t>Vietnamese traditional art forms </a:t>
            </a:r>
            <a:endParaRPr lang="vi-VN" sz="25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8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What kind </a:t>
            </a:r>
            <a:r>
              <a:rPr lang="en-US" dirty="0"/>
              <a:t>of traditional Vietnamese performance do you know about?</a:t>
            </a:r>
            <a:br>
              <a:rPr lang="en-US" dirty="0"/>
            </a:br>
            <a:r>
              <a:rPr lang="en-US" dirty="0" smtClean="0"/>
              <a:t>- Do you know about water puppetry? Have you been to a water puppet show? If yes, did you like it? Why/Why not?</a:t>
            </a:r>
          </a:p>
          <a:p>
            <a:pPr marL="0" indent="0">
              <a:buNone/>
            </a:pPr>
            <a:endParaRPr lang="vi-V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" y="0"/>
            <a:ext cx="3418961" cy="419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2895600" cy="419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895600" cy="419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106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WordArt 7"/>
          <p:cNvSpPr>
            <a:spLocks noChangeArrowheads="1" noChangeShapeType="1" noTextEdit="1"/>
          </p:cNvSpPr>
          <p:nvPr/>
        </p:nvSpPr>
        <p:spPr bwMode="auto">
          <a:xfrm>
            <a:off x="1905000" y="685800"/>
            <a:ext cx="5715000" cy="14478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UNIT </a:t>
            </a:r>
            <a:r>
              <a:rPr lang="en-US" sz="36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4</a:t>
            </a:r>
            <a:endParaRPr lang="en-US" sz="36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2286000"/>
            <a:ext cx="7543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MUSIC AND ARTS</a:t>
            </a:r>
            <a:endParaRPr lang="en-US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17" name="WordArt 8"/>
          <p:cNvSpPr>
            <a:spLocks noChangeArrowheads="1" noChangeShapeType="1" noTextEdit="1"/>
          </p:cNvSpPr>
          <p:nvPr/>
        </p:nvSpPr>
        <p:spPr bwMode="auto">
          <a:xfrm>
            <a:off x="2362200" y="3393996"/>
            <a:ext cx="5181600" cy="10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FF"/>
                </a:solidFill>
                <a:latin typeface="Arial Black"/>
              </a:rPr>
              <a:t>Period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FF"/>
                </a:solidFill>
                <a:latin typeface="Arial Black"/>
              </a:rPr>
              <a:t>30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66FF"/>
              </a:solidFill>
              <a:latin typeface="Arial Black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59327" y="4429034"/>
            <a:ext cx="7543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SKILLS 1</a:t>
            </a:r>
            <a:endParaRPr lang="en-US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70937">
            <a:off x="5663323" y="6028037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70937">
            <a:off x="8357477" y="5919078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70937">
            <a:off x="6349122" y="5919077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70937">
            <a:off x="7796923" y="5919078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30"/>
          <p:cNvSpPr/>
          <p:nvPr/>
        </p:nvSpPr>
        <p:spPr>
          <a:xfrm>
            <a:off x="304800" y="304800"/>
            <a:ext cx="381000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.VnCentury SchoolbookH" pitchFamily="34" charset="0"/>
              </a:rPr>
              <a:t>II. READING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126524"/>
            <a:ext cx="3101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1. New words 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4166477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88" y="1711299"/>
            <a:ext cx="4622966" cy="4183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711300"/>
            <a:ext cx="4087646" cy="4183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* Complete the sentences using the words in the box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rgbClr val="00FF00"/>
                </a:solidFill>
              </a:rPr>
              <a:t>supported / puppeteers /strings/ originated /</a:t>
            </a:r>
            <a:r>
              <a:rPr lang="vi-VN" sz="2800" b="1" i="1" dirty="0">
                <a:solidFill>
                  <a:srgbClr val="00FF00"/>
                </a:solidFill>
              </a:rPr>
              <a:t>w</a:t>
            </a:r>
            <a:r>
              <a:rPr lang="vi-VN" sz="2800" b="1" i="1" dirty="0" smtClean="0">
                <a:solidFill>
                  <a:srgbClr val="00FF00"/>
                </a:solidFill>
              </a:rPr>
              <a:t>ater </a:t>
            </a:r>
            <a:r>
              <a:rPr lang="vi-VN" sz="2800" b="1" i="1" dirty="0" smtClean="0">
                <a:solidFill>
                  <a:srgbClr val="00FF00"/>
                </a:solidFill>
              </a:rPr>
              <a:t>puppetry</a:t>
            </a:r>
            <a:endParaRPr lang="en-US" sz="2800" b="1" i="1" dirty="0" smtClean="0">
              <a:solidFill>
                <a:srgbClr val="00FF00"/>
              </a:solidFill>
            </a:endParaRPr>
          </a:p>
          <a:p>
            <a:pPr marL="514350" indent="-514350"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puppets are </a:t>
            </a:r>
            <a:r>
              <a:rPr lang="en-US" dirty="0" smtClean="0"/>
              <a:t>controlled </a:t>
            </a:r>
            <a:r>
              <a:rPr lang="en-US" dirty="0"/>
              <a:t>by the </a:t>
            </a:r>
            <a:r>
              <a:rPr lang="en-US" dirty="0" smtClean="0"/>
              <a:t>…………….</a:t>
            </a:r>
          </a:p>
          <a:p>
            <a:pPr marL="0" indent="0">
              <a:buNone/>
            </a:pPr>
            <a:r>
              <a:rPr lang="en-US" dirty="0" smtClean="0"/>
              <a:t>behind </a:t>
            </a:r>
            <a:r>
              <a:rPr lang="en-US" dirty="0"/>
              <a:t>a </a:t>
            </a:r>
            <a:r>
              <a:rPr lang="en-US" dirty="0" smtClean="0"/>
              <a:t>screen. </a:t>
            </a:r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vi-VN" dirty="0"/>
              <a:t>The </a:t>
            </a:r>
            <a:r>
              <a:rPr lang="vi-VN" dirty="0" smtClean="0"/>
              <a:t>Beatles</a:t>
            </a:r>
            <a:r>
              <a:rPr lang="en-US" dirty="0" smtClean="0"/>
              <a:t> band ……………. </a:t>
            </a:r>
            <a:r>
              <a:rPr lang="en-US" dirty="0" smtClean="0"/>
              <a:t>      in </a:t>
            </a:r>
            <a:r>
              <a:rPr lang="en-US" dirty="0"/>
              <a:t>Liverpool, </a:t>
            </a:r>
            <a:r>
              <a:rPr lang="en-US" dirty="0" smtClean="0"/>
              <a:t>England. </a:t>
            </a:r>
          </a:p>
          <a:p>
            <a:pPr marL="0" indent="0">
              <a:buNone/>
            </a:pPr>
            <a:r>
              <a:rPr lang="en-US" dirty="0" smtClean="0"/>
              <a:t>3. ………………..</a:t>
            </a:r>
            <a:r>
              <a:rPr lang="en-US" dirty="0"/>
              <a:t> </a:t>
            </a:r>
            <a:r>
              <a:rPr lang="en-US" dirty="0" smtClean="0"/>
              <a:t>           is </a:t>
            </a:r>
            <a:r>
              <a:rPr lang="en-US" dirty="0"/>
              <a:t>a traditional art </a:t>
            </a:r>
            <a:r>
              <a:rPr lang="en-US" dirty="0" smtClean="0"/>
              <a:t>form in Viet Nam.</a:t>
            </a:r>
          </a:p>
          <a:p>
            <a:pPr marL="0" indent="0">
              <a:buNone/>
            </a:pPr>
            <a:r>
              <a:rPr lang="en-US" dirty="0" smtClean="0"/>
              <a:t>4. The puppeteers use ……………. </a:t>
            </a:r>
            <a:r>
              <a:rPr lang="en-US" dirty="0"/>
              <a:t>t</a:t>
            </a:r>
            <a:r>
              <a:rPr lang="en-US" dirty="0" smtClean="0"/>
              <a:t>o control the puppets.</a:t>
            </a:r>
          </a:p>
          <a:p>
            <a:pPr marL="0" indent="0">
              <a:buNone/>
            </a:pPr>
            <a:r>
              <a:rPr lang="en-US" dirty="0" smtClean="0"/>
              <a:t>5. </a:t>
            </a:r>
            <a:r>
              <a:rPr lang="en-US" dirty="0"/>
              <a:t>My </a:t>
            </a:r>
            <a:r>
              <a:rPr lang="en-US" dirty="0" smtClean="0"/>
              <a:t>family</a:t>
            </a:r>
            <a:r>
              <a:rPr lang="en-US" dirty="0"/>
              <a:t> has </a:t>
            </a:r>
            <a:r>
              <a:rPr lang="en-US" dirty="0" smtClean="0"/>
              <a:t>………………….. </a:t>
            </a:r>
            <a:r>
              <a:rPr lang="en-US" dirty="0"/>
              <a:t>me in whatever I've </a:t>
            </a:r>
            <a:r>
              <a:rPr lang="en-US" dirty="0" smtClean="0"/>
              <a:t>wanted </a:t>
            </a:r>
            <a:r>
              <a:rPr lang="en-US" dirty="0"/>
              <a:t> to do</a:t>
            </a:r>
            <a:endParaRPr lang="vi-VN" dirty="0"/>
          </a:p>
        </p:txBody>
      </p:sp>
      <p:sp>
        <p:nvSpPr>
          <p:cNvPr id="6" name="TextBox 5"/>
          <p:cNvSpPr txBox="1"/>
          <p:nvPr/>
        </p:nvSpPr>
        <p:spPr>
          <a:xfrm>
            <a:off x="6629400" y="188578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8" name="TextBox 7"/>
          <p:cNvSpPr txBox="1"/>
          <p:nvPr/>
        </p:nvSpPr>
        <p:spPr>
          <a:xfrm>
            <a:off x="6324600" y="1307187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puppeteers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24384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originated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7518" y="3429000"/>
            <a:ext cx="2891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Water puppetry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0" y="44196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strings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1800" y="53340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supported</a:t>
            </a:r>
            <a:endParaRPr lang="vi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67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452735"/>
            <a:ext cx="906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FF0000"/>
                </a:solidFill>
              </a:rPr>
              <a:t>2</a:t>
            </a:r>
            <a:r>
              <a:rPr lang="en-US" sz="3200" b="1" i="1" dirty="0" smtClean="0">
                <a:solidFill>
                  <a:srgbClr val="FF0000"/>
                </a:solidFill>
              </a:rPr>
              <a:t>. Find the words in the text which mean.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" y="1676400"/>
            <a:ext cx="7543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800" dirty="0" smtClean="0"/>
              <a:t>special or different</a:t>
            </a:r>
          </a:p>
          <a:p>
            <a:pPr marL="457200" indent="-457200">
              <a:buAutoNum type="arabicPeriod"/>
            </a:pPr>
            <a:endParaRPr lang="en-US" sz="2800" dirty="0" smtClean="0"/>
          </a:p>
          <a:p>
            <a:pPr marL="457200" indent="-457200">
              <a:buAutoNum type="arabicPeriod"/>
            </a:pPr>
            <a:r>
              <a:rPr lang="en-US" sz="2800" dirty="0" smtClean="0"/>
              <a:t>Started</a:t>
            </a:r>
          </a:p>
          <a:p>
            <a:pPr marL="457200" indent="-457200">
              <a:buAutoNum type="arabicPeriod"/>
            </a:pPr>
            <a:endParaRPr lang="en-US" sz="2800" dirty="0" smtClean="0"/>
          </a:p>
          <a:p>
            <a:pPr marL="457200" indent="-457200">
              <a:buAutoNum type="arabicPeriod"/>
            </a:pPr>
            <a:r>
              <a:rPr lang="en-US" sz="2800" dirty="0" smtClean="0"/>
              <a:t>Showed or presented</a:t>
            </a:r>
          </a:p>
          <a:p>
            <a:pPr marL="457200" indent="-457200">
              <a:buAutoNum type="arabicPeriod"/>
            </a:pPr>
            <a:endParaRPr lang="en-US" sz="2800" dirty="0" smtClean="0"/>
          </a:p>
          <a:p>
            <a:pPr marL="457200" indent="-457200">
              <a:buAutoNum type="arabicPeriod"/>
            </a:pPr>
            <a:r>
              <a:rPr lang="en-US" sz="2800" dirty="0" smtClean="0"/>
              <a:t>From the countryside</a:t>
            </a:r>
          </a:p>
          <a:p>
            <a:pPr marL="457200" indent="-457200">
              <a:buAutoNum type="arabicPeriod"/>
            </a:pPr>
            <a:endParaRPr lang="en-US" sz="2800" dirty="0" smtClean="0"/>
          </a:p>
          <a:p>
            <a:pPr marL="457200" indent="-457200">
              <a:buAutoNum type="arabicPeriod"/>
            </a:pPr>
            <a:r>
              <a:rPr lang="en-US" sz="2800" dirty="0" smtClean="0"/>
              <a:t>Events or celebrations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4953000" y="51054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2400" y="3810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FF0000"/>
                </a:solidFill>
              </a:rPr>
              <a:t>3</a:t>
            </a:r>
            <a:r>
              <a:rPr lang="en-US" sz="3200" b="1" i="1" dirty="0" smtClean="0">
                <a:solidFill>
                  <a:srgbClr val="FF0000"/>
                </a:solidFill>
              </a:rPr>
              <a:t>. Answer the following questions.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" y="914400"/>
            <a:ext cx="88120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dirty="0" smtClean="0"/>
              <a:t>When did water puppetry begin?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dirty="0" smtClean="0"/>
              <a:t>Where does a water puppet show take place?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dirty="0" smtClean="0"/>
              <a:t>Who are the puppets controlled by?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dirty="0" smtClean="0"/>
              <a:t>What are the puppets made of?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dirty="0" smtClean="0"/>
              <a:t>What are water puppet shows normally about?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 </a:t>
            </a:r>
            <a:r>
              <a:rPr lang="en-US" sz="3200" b="1" dirty="0" smtClean="0">
                <a:solidFill>
                  <a:srgbClr val="00FF00"/>
                </a:solidFill>
              </a:rPr>
              <a:t>* GAME: Magic garden</a:t>
            </a:r>
            <a:endParaRPr lang="en-US" sz="3200" b="1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5&quot;&gt;&lt;property id=&quot;20148&quot; value=&quot;5&quot;/&gt;&lt;property id=&quot;20300&quot; value=&quot;Slide 5&quot;/&gt;&lt;property id=&quot;20307&quot; value=&quot;258&quot;/&gt;&lt;/object&gt;&lt;object type=&quot;3&quot; unique_id=&quot;10006&quot;&gt;&lt;property id=&quot;20148&quot; value=&quot;5&quot;/&gt;&lt;property id=&quot;20300&quot; value=&quot;Slide 6&quot;/&gt;&lt;property id=&quot;20307&quot; value=&quot;259&quot;/&gt;&lt;/object&gt;&lt;object type=&quot;3&quot; unique_id=&quot;10007&quot;&gt;&lt;property id=&quot;20148&quot; value=&quot;5&quot;/&gt;&lt;property id=&quot;20300&quot; value=&quot;Slide 8&quot;/&gt;&lt;property id=&quot;20307&quot; value=&quot;260&quot;/&gt;&lt;/object&gt;&lt;object type=&quot;3&quot; unique_id=&quot;10008&quot;&gt;&lt;property id=&quot;20148&quot; value=&quot;5&quot;/&gt;&lt;property id=&quot;20300&quot; value=&quot;Slide 9&quot;/&gt;&lt;property id=&quot;20307&quot; value=&quot;261&quot;/&gt;&lt;/object&gt;&lt;object type=&quot;3&quot; unique_id=&quot;10017&quot;&gt;&lt;property id=&quot;20148&quot; value=&quot;5&quot;/&gt;&lt;property id=&quot;20300&quot; value=&quot;Slide 10&quot;/&gt;&lt;property id=&quot;20307&quot; value=&quot;270&quot;/&gt;&lt;/object&gt;&lt;object type=&quot;3&quot; unique_id=&quot;10018&quot;&gt;&lt;property id=&quot;20148&quot; value=&quot;5&quot;/&gt;&lt;property id=&quot;20300&quot; value=&quot;Slide 11&quot;/&gt;&lt;property id=&quot;20307&quot; value=&quot;271&quot;/&gt;&lt;/object&gt;&lt;object type=&quot;3&quot; unique_id=&quot;10029&quot;&gt;&lt;property id=&quot;20148&quot; value=&quot;5&quot;/&gt;&lt;property id=&quot;20300&quot; value=&quot;Slide 16&quot;/&gt;&lt;property id=&quot;20307&quot; value=&quot;282&quot;/&gt;&lt;/object&gt;&lt;object type=&quot;3&quot; unique_id=&quot;11799&quot;&gt;&lt;property id=&quot;20148&quot; value=&quot;5&quot;/&gt;&lt;property id=&quot;20300&quot; value=&quot;Slide 1&quot;/&gt;&lt;property id=&quot;20307&quot; value=&quot;286&quot;/&gt;&lt;/object&gt;&lt;object type=&quot;3&quot; unique_id=&quot;11926&quot;&gt;&lt;property id=&quot;20148&quot; value=&quot;5&quot;/&gt;&lt;property id=&quot;20300&quot; value=&quot;Slide 2&quot;/&gt;&lt;property id=&quot;20307&quot; value=&quot;287&quot;/&gt;&lt;/object&gt;&lt;object type=&quot;3&quot; unique_id=&quot;12021&quot;&gt;&lt;property id=&quot;20148&quot; value=&quot;5&quot;/&gt;&lt;property id=&quot;20300&quot; value=&quot;Slide 3&quot;/&gt;&lt;property id=&quot;20307&quot; value=&quot;288&quot;/&gt;&lt;/object&gt;&lt;object type=&quot;3&quot; unique_id=&quot;12151&quot;&gt;&lt;property id=&quot;20148&quot; value=&quot;5&quot;/&gt;&lt;property id=&quot;20300&quot; value=&quot;Slide 4&quot;/&gt;&lt;property id=&quot;20307&quot; value=&quot;289&quot;/&gt;&lt;/object&gt;&lt;object type=&quot;3&quot; unique_id=&quot;12456&quot;&gt;&lt;property id=&quot;20148&quot; value=&quot;5&quot;/&gt;&lt;property id=&quot;20300&quot; value=&quot;Slide 12&quot;/&gt;&lt;property id=&quot;20307&quot; value=&quot;290&quot;/&gt;&lt;/object&gt;&lt;object type=&quot;3&quot; unique_id=&quot;12457&quot;&gt;&lt;property id=&quot;20148&quot; value=&quot;5&quot;/&gt;&lt;property id=&quot;20300&quot; value=&quot;Slide 13&quot;/&gt;&lt;property id=&quot;20307&quot; value=&quot;291&quot;/&gt;&lt;/object&gt;&lt;object type=&quot;3&quot; unique_id=&quot;12548&quot;&gt;&lt;property id=&quot;20148&quot; value=&quot;5&quot;/&gt;&lt;property id=&quot;20300&quot; value=&quot;Slide 14&quot;/&gt;&lt;property id=&quot;20307&quot; value=&quot;292&quot;/&gt;&lt;/object&gt;&lt;object type=&quot;3&quot; unique_id=&quot;12604&quot;&gt;&lt;property id=&quot;20148&quot; value=&quot;5&quot;/&gt;&lt;property id=&quot;20300&quot; value=&quot;Slide 15&quot;/&gt;&lt;property id=&quot;20307&quot; value=&quot;293&quot;/&gt;&lt;/object&gt;&lt;object type=&quot;3&quot; unique_id=&quot;12714&quot;&gt;&lt;property id=&quot;20148&quot; value=&quot;5&quot;/&gt;&lt;property id=&quot;20300&quot; value=&quot;Slide 7&quot;/&gt;&lt;property id=&quot;20307&quot; value=&quot;294&quot;/&gt;&lt;/object&gt;&lt;object type=&quot;3&quot; unique_id=&quot;12715&quot;&gt;&lt;property id=&quot;20148&quot; value=&quot;5&quot;/&gt;&lt;property id=&quot;20300&quot; value=&quot;Slide 17&quot;/&gt;&lt;property id=&quot;20307&quot; value=&quot;295&quot;/&gt;&lt;/object&gt;&lt;/object&gt;&lt;object type=&quot;8&quot; unique_id=&quot;1006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523</Words>
  <Application>Microsoft Office PowerPoint</Application>
  <PresentationFormat>On-screen Show (4:3)</PresentationFormat>
  <Paragraphs>138</Paragraphs>
  <Slides>17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Email:ngocthuan9x@gmail.com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Chuyên Laptop-Desktop</dc:creator>
  <cp:lastModifiedBy>Thang_PC</cp:lastModifiedBy>
  <cp:revision>37</cp:revision>
  <dcterms:created xsi:type="dcterms:W3CDTF">2015-10-28T14:24:54Z</dcterms:created>
  <dcterms:modified xsi:type="dcterms:W3CDTF">2019-10-28T23:04:07Z</dcterms:modified>
</cp:coreProperties>
</file>