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6858000" cy="9144000"/>
  <p:embeddedFontLs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Tahoma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9" name="Google Shape;189;p3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1" name="Google Shape;191;p3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gif"/><Relationship Id="rId5" Type="http://schemas.openxmlformats.org/officeDocument/2006/relationships/image" Target="../media/image1.png"/><Relationship Id="rId6" Type="http://schemas.openxmlformats.org/officeDocument/2006/relationships/image" Target="../media/image5.gif"/><Relationship Id="rId7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Relationship Id="rId4" Type="http://schemas.openxmlformats.org/officeDocument/2006/relationships/image" Target="../media/image2.gif"/><Relationship Id="rId5" Type="http://schemas.openxmlformats.org/officeDocument/2006/relationships/image" Target="../media/image1.png"/><Relationship Id="rId6" Type="http://schemas.openxmlformats.org/officeDocument/2006/relationships/image" Target="../media/image5.gif"/><Relationship Id="rId7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11" Type="http://schemas.openxmlformats.org/officeDocument/2006/relationships/image" Target="../media/image20.png"/><Relationship Id="rId10" Type="http://schemas.openxmlformats.org/officeDocument/2006/relationships/image" Target="../media/image21.gif"/><Relationship Id="rId9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6.gif"/><Relationship Id="rId7" Type="http://schemas.openxmlformats.org/officeDocument/2006/relationships/image" Target="../media/image10.gif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1066800" y="5715000"/>
            <a:ext cx="1841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5" name="Google Shape;235;p37"/>
          <p:cNvGrpSpPr/>
          <p:nvPr/>
        </p:nvGrpSpPr>
        <p:grpSpPr>
          <a:xfrm>
            <a:off x="0" y="-794"/>
            <a:ext cx="9144794" cy="6858794"/>
            <a:chOff x="0" y="-1"/>
            <a:chExt cx="5761" cy="4321"/>
          </a:xfrm>
        </p:grpSpPr>
        <p:pic>
          <p:nvPicPr>
            <p:cNvPr descr="xlights1[1]" id="236" name="Google Shape;236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237" name="Google Shape;23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238" name="Google Shape;23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239" name="Google Shape;239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094" id="240" name="Google Shape;24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1000" y="556260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1" name="Google Shape;24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6300" y="2938463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242" name="Google Shape;242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9800" y="1524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3" name="Google Shape;24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5713" y="2509838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4" name="Google Shape;24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50" y="158115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245" name="Google Shape;24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00" y="29718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6" name="Google Shape;24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50" y="2795588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247" name="Google Shape;247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52959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8" name="Google Shape;248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426720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49" name="Google Shape;24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6300" y="152400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50" name="Google Shape;25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8310" y="1703385"/>
            <a:ext cx="800100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2695575" y="4841408"/>
            <a:ext cx="61134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Teacher: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 THI HA THANH</a:t>
            </a:r>
            <a:endParaRPr/>
          </a:p>
        </p:txBody>
      </p:sp>
      <p:pic>
        <p:nvPicPr>
          <p:cNvPr descr="heart4" id="252" name="Google Shape;252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3213" y="5224463"/>
            <a:ext cx="6286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/>
          <p:nvPr/>
        </p:nvSpPr>
        <p:spPr>
          <a:xfrm>
            <a:off x="552450" y="2577302"/>
            <a:ext cx="8176845" cy="30289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Warmly welcome teachers</a:t>
            </a:r>
            <a:b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</a:br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 to class 7D </a:t>
            </a:r>
            <a:b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</a:br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.</a:t>
            </a:r>
          </a:p>
        </p:txBody>
      </p:sp>
      <p:pic>
        <p:nvPicPr>
          <p:cNvPr descr="heart4" id="254" name="Google Shape;254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1524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255" name="Google Shape;25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4838" y="4295775"/>
            <a:ext cx="800100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/>
          <p:nvPr/>
        </p:nvSpPr>
        <p:spPr>
          <a:xfrm>
            <a:off x="1219200" y="2057400"/>
            <a:ext cx="7924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Học sinh lần lượt trả lời các câu hỏi của lái xe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Trả lời đúng thì được lên xe 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Trả lời sai thì không được lên xe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Google Shape;329;p46"/>
          <p:cNvSpPr/>
          <p:nvPr/>
        </p:nvSpPr>
        <p:spPr>
          <a:xfrm>
            <a:off x="2971800" y="1066800"/>
            <a:ext cx="32785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LUẬT CHƠI</a:t>
            </a:r>
            <a:endParaRPr b="1" sz="5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0446" y="3028902"/>
            <a:ext cx="4572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97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8"/>
          <p:cNvSpPr/>
          <p:nvPr/>
        </p:nvSpPr>
        <p:spPr>
          <a:xfrm>
            <a:off x="1447800" y="533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ride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8"/>
          <p:cNvSpPr/>
          <p:nvPr/>
        </p:nvSpPr>
        <p:spPr>
          <a:xfrm>
            <a:off x="1447800" y="1295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drive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8"/>
          <p:cNvSpPr/>
          <p:nvPr/>
        </p:nvSpPr>
        <p:spPr>
          <a:xfrm>
            <a:off x="1447800" y="2057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fly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8"/>
          <p:cNvSpPr/>
          <p:nvPr/>
        </p:nvSpPr>
        <p:spPr>
          <a:xfrm>
            <a:off x="1447800" y="2819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sail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8"/>
          <p:cNvSpPr/>
          <p:nvPr/>
        </p:nvSpPr>
        <p:spPr>
          <a:xfrm>
            <a:off x="1447800" y="3581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get on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8"/>
          <p:cNvSpPr/>
          <p:nvPr/>
        </p:nvSpPr>
        <p:spPr>
          <a:xfrm>
            <a:off x="1447800" y="4343400"/>
            <a:ext cx="2553789" cy="5334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get off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5344887" y="563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A train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8"/>
          <p:cNvSpPr/>
          <p:nvPr/>
        </p:nvSpPr>
        <p:spPr>
          <a:xfrm>
            <a:off x="5344887" y="1325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A boat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8"/>
          <p:cNvSpPr/>
          <p:nvPr/>
        </p:nvSpPr>
        <p:spPr>
          <a:xfrm>
            <a:off x="5344887" y="2087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A bus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5344887" y="2849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A bike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8"/>
          <p:cNvSpPr/>
          <p:nvPr/>
        </p:nvSpPr>
        <p:spPr>
          <a:xfrm>
            <a:off x="5344887" y="3611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e. A car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8"/>
          <p:cNvSpPr/>
          <p:nvPr/>
        </p:nvSpPr>
        <p:spPr>
          <a:xfrm>
            <a:off x="5344887" y="4373880"/>
            <a:ext cx="2666999" cy="533400"/>
          </a:xfrm>
          <a:prstGeom prst="roundRect">
            <a:avLst>
              <a:gd fmla="val 16667" name="adj"/>
            </a:avLst>
          </a:prstGeom>
          <a:solidFill>
            <a:srgbClr val="385623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f. A plane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97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9"/>
          <p:cNvSpPr/>
          <p:nvPr/>
        </p:nvSpPr>
        <p:spPr>
          <a:xfrm>
            <a:off x="5967" y="-26423"/>
            <a:ext cx="8677375" cy="52322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the correct meaning for the expressions: 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9"/>
          <p:cNvSpPr/>
          <p:nvPr/>
        </p:nvSpPr>
        <p:spPr>
          <a:xfrm>
            <a:off x="-397" y="685800"/>
            <a:ext cx="9144793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1.What does the expression “ hey” mean?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	very excited and keen to do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	to get someone’s attention.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	To support or agree with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What does the expression “great idea” mean?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	very excited and keen to do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	to get someone’s attention.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	To support or agree with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 What does the expression “can’t wait” mean?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	very excited and keen to do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	to get someone’s attention.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	To support or agree with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97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0"/>
          <p:cNvSpPr/>
          <p:nvPr/>
        </p:nvSpPr>
        <p:spPr>
          <a:xfrm>
            <a:off x="-397" y="0"/>
            <a:ext cx="9103774" cy="1138773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short role-plays with the expressions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t/>
            </a:r>
            <a:endParaRPr b="1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0"/>
          <p:cNvSpPr/>
          <p:nvPr/>
        </p:nvSpPr>
        <p:spPr>
          <a:xfrm>
            <a:off x="152400" y="1828800"/>
            <a:ext cx="91033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A:  How about cycling to school with me tomorrow?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Great idea!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" y="76200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/>
          <p:nvPr/>
        </p:nvSpPr>
        <p:spPr>
          <a:xfrm>
            <a:off x="414856" y="76200"/>
            <a:ext cx="8313494" cy="52322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Survey : Find someone in your class who never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394"/>
            <a:ext cx="9144000" cy="684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54" y="75606"/>
            <a:ext cx="9144793" cy="678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3"/>
          <p:cNvPicPr preferRelativeResize="0"/>
          <p:nvPr/>
        </p:nvPicPr>
        <p:blipFill rotWithShape="1">
          <a:blip r:embed="rId3">
            <a:alphaModFix/>
          </a:blip>
          <a:srcRect b="0" l="0" r="0" t="66019"/>
          <a:stretch/>
        </p:blipFill>
        <p:spPr>
          <a:xfrm flipH="1">
            <a:off x="-68750" y="-152400"/>
            <a:ext cx="3657600" cy="121705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3"/>
          <p:cNvSpPr/>
          <p:nvPr/>
        </p:nvSpPr>
        <p:spPr>
          <a:xfrm>
            <a:off x="3341721" y="359458"/>
            <a:ext cx="3657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You should:</a:t>
            </a:r>
            <a:endParaRPr b="1" sz="4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ết quả hình ảnh cho học sinh đội mũ bảo hiểm khi tham gia giao thông&quot;" id="384" name="Google Shape;38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54" y="1045996"/>
            <a:ext cx="3531296" cy="284020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Kết quả hình ảnh cho học sinh xi xe đạp điện&quot;" id="385" name="Google Shape;385;p53"/>
          <p:cNvPicPr preferRelativeResize="0"/>
          <p:nvPr/>
        </p:nvPicPr>
        <p:blipFill rotWithShape="1">
          <a:blip r:embed="rId5">
            <a:alphaModFix/>
          </a:blip>
          <a:srcRect b="8197" l="32500" r="12500" t="14989"/>
          <a:stretch/>
        </p:blipFill>
        <p:spPr>
          <a:xfrm>
            <a:off x="3836199" y="1045996"/>
            <a:ext cx="2990446" cy="257693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86" name="Google Shape;386;p53"/>
          <p:cNvSpPr/>
          <p:nvPr/>
        </p:nvSpPr>
        <p:spPr>
          <a:xfrm>
            <a:off x="3712546" y="3622932"/>
            <a:ext cx="3114099" cy="461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drive too fast</a:t>
            </a:r>
            <a:endParaRPr/>
          </a:p>
        </p:txBody>
      </p:sp>
      <p:sp>
        <p:nvSpPr>
          <p:cNvPr id="387" name="Google Shape;387;p53"/>
          <p:cNvSpPr/>
          <p:nvPr/>
        </p:nvSpPr>
        <p:spPr>
          <a:xfrm>
            <a:off x="37338" y="3294546"/>
            <a:ext cx="3588849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wear a helmet when you drive</a:t>
            </a:r>
            <a:endParaRPr/>
          </a:p>
        </p:txBody>
      </p:sp>
      <p:sp>
        <p:nvSpPr>
          <p:cNvPr id="388" name="Google Shape;388;p53"/>
          <p:cNvSpPr/>
          <p:nvPr/>
        </p:nvSpPr>
        <p:spPr>
          <a:xfrm>
            <a:off x="5331422" y="5030733"/>
            <a:ext cx="38263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Strictly obey the road signals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ết quả hình ảnh cho dừng xe đèn đỏ&quot;" id="389" name="Google Shape;389;p53"/>
          <p:cNvPicPr preferRelativeResize="0"/>
          <p:nvPr/>
        </p:nvPicPr>
        <p:blipFill rotWithShape="1">
          <a:blip r:embed="rId6">
            <a:alphaModFix/>
          </a:blip>
          <a:srcRect b="21007" l="0" r="0" t="0"/>
          <a:stretch/>
        </p:blipFill>
        <p:spPr>
          <a:xfrm>
            <a:off x="37338" y="4084597"/>
            <a:ext cx="5171217" cy="272327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3886199"/>
            <a:ext cx="9144397" cy="297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4"/>
          <p:cNvSpPr/>
          <p:nvPr/>
        </p:nvSpPr>
        <p:spPr>
          <a:xfrm>
            <a:off x="5967" y="-26423"/>
            <a:ext cx="7417415" cy="52322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Consolidation: Choose the correct answer</a:t>
            </a:r>
            <a:endParaRPr/>
          </a:p>
        </p:txBody>
      </p:sp>
      <p:sp>
        <p:nvSpPr>
          <p:cNvPr id="396" name="Google Shape;396;p54"/>
          <p:cNvSpPr/>
          <p:nvPr/>
        </p:nvSpPr>
        <p:spPr>
          <a:xfrm>
            <a:off x="-397" y="685800"/>
            <a:ext cx="914479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1.How does Mai come to school when her father is busy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On foot    B. By bus     C. By taxi     D. By car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2.What  does the expression  “Can’t wait” mean?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very excited and keen to do something.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 to get someone’s attention.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to  support or agree with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can’t agree with something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 Nam often ……..a  car to work.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rides     B. sails      C. drives       D. flies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4.What should you do when you drive a motorbike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Drive fast  and carelessly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Wear a helmet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Drink beer or wine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blow the red light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5"/>
          <p:cNvSpPr txBox="1"/>
          <p:nvPr>
            <p:ph idx="1" type="body"/>
          </p:nvPr>
        </p:nvSpPr>
        <p:spPr>
          <a:xfrm>
            <a:off x="1257300" y="2392363"/>
            <a:ext cx="71247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b="1" lang="en-US" sz="3330">
                <a:latin typeface="Arial"/>
                <a:ea typeface="Arial"/>
                <a:cs typeface="Arial"/>
                <a:sym typeface="Arial"/>
              </a:rPr>
              <a:t>Learn by heart new words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b="1" lang="en-US" sz="3330">
                <a:latin typeface="Arial"/>
                <a:ea typeface="Arial"/>
                <a:cs typeface="Arial"/>
                <a:sym typeface="Arial"/>
              </a:rPr>
              <a:t>- Practice the conversation again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b="1" lang="en-US" sz="3330">
                <a:latin typeface="Arial"/>
                <a:ea typeface="Arial"/>
                <a:cs typeface="Arial"/>
                <a:sym typeface="Arial"/>
              </a:rPr>
              <a:t>- Prepare A closer look 1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403" name="Google Shape;403;p55"/>
          <p:cNvSpPr txBox="1"/>
          <p:nvPr>
            <p:ph type="title"/>
          </p:nvPr>
        </p:nvSpPr>
        <p:spPr>
          <a:xfrm>
            <a:off x="2057400" y="914400"/>
            <a:ext cx="4953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54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55"/>
          <p:cNvGrpSpPr/>
          <p:nvPr/>
        </p:nvGrpSpPr>
        <p:grpSpPr>
          <a:xfrm>
            <a:off x="0" y="-794"/>
            <a:ext cx="9144794" cy="6858794"/>
            <a:chOff x="0" y="-1"/>
            <a:chExt cx="5761" cy="4321"/>
          </a:xfrm>
        </p:grpSpPr>
        <p:pic>
          <p:nvPicPr>
            <p:cNvPr descr="xlights1[1]" id="405" name="Google Shape;405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06" name="Google Shape;406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07" name="Google Shape;407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08" name="Google Shape;408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/>
          <p:nvPr/>
        </p:nvSpPr>
        <p:spPr>
          <a:xfrm>
            <a:off x="1066800" y="5715000"/>
            <a:ext cx="1841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9" name="Google Shape;419;p57"/>
          <p:cNvGrpSpPr/>
          <p:nvPr/>
        </p:nvGrpSpPr>
        <p:grpSpPr>
          <a:xfrm>
            <a:off x="0" y="-794"/>
            <a:ext cx="9144794" cy="6858794"/>
            <a:chOff x="0" y="-1"/>
            <a:chExt cx="5761" cy="4321"/>
          </a:xfrm>
        </p:grpSpPr>
        <p:pic>
          <p:nvPicPr>
            <p:cNvPr descr="xlights1[1]" id="420" name="Google Shape;420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21" name="Google Shape;421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22" name="Google Shape;422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lights1[1]" id="423" name="Google Shape;423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094" id="424" name="Google Shape;424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1000" y="556260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25" name="Google Shape;425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6300" y="2938463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426" name="Google Shape;426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9800" y="1524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27" name="Google Shape;427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5713" y="2509838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28" name="Google Shape;42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50" y="158115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429" name="Google Shape;429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00" y="29718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30" name="Google Shape;430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50" y="2795588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4" id="431" name="Google Shape;431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52959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32" name="Google Shape;432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426720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33" name="Google Shape;433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6300" y="1524000"/>
            <a:ext cx="80010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34" name="Google Shape;434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8310" y="1703385"/>
            <a:ext cx="800100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 txBox="1"/>
          <p:nvPr/>
        </p:nvSpPr>
        <p:spPr>
          <a:xfrm>
            <a:off x="2087924" y="4378151"/>
            <a:ext cx="61134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Teacher: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VU THI HA THANH</a:t>
            </a:r>
            <a:endParaRPr/>
          </a:p>
        </p:txBody>
      </p:sp>
      <p:pic>
        <p:nvPicPr>
          <p:cNvPr descr="heart4" id="436" name="Google Shape;436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3213" y="5224463"/>
            <a:ext cx="6286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7"/>
          <p:cNvSpPr/>
          <p:nvPr/>
        </p:nvSpPr>
        <p:spPr>
          <a:xfrm>
            <a:off x="552450" y="2577302"/>
            <a:ext cx="8176845" cy="16279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THANKS FOR YOUR LISTENING!.</a:t>
            </a:r>
          </a:p>
        </p:txBody>
      </p:sp>
      <p:pic>
        <p:nvPicPr>
          <p:cNvPr descr="heart4" id="438" name="Google Shape;438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152400"/>
            <a:ext cx="6286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sparkle6df1" id="439" name="Google Shape;439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4838" y="4295775"/>
            <a:ext cx="800100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ownloads\img-3728-1568081546111.jpg" id="265" name="Google Shape;26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447800"/>
            <a:ext cx="8153400" cy="5181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266" name="Google Shape;266;p39"/>
          <p:cNvSpPr txBox="1"/>
          <p:nvPr/>
        </p:nvSpPr>
        <p:spPr>
          <a:xfrm>
            <a:off x="1447800" y="0"/>
            <a:ext cx="6096000" cy="132343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Traffic jam 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/ˈtræf.ɪk ˌdʒæm/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8600" y="35691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941940"/>
            <a:ext cx="7466622" cy="576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/>
          <p:nvPr/>
        </p:nvSpPr>
        <p:spPr>
          <a:xfrm>
            <a:off x="3581400" y="2667000"/>
            <a:ext cx="2895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Except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/ɪkˈsept/ 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7711" y="44958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/>
          <p:nvPr/>
        </p:nvSpPr>
        <p:spPr>
          <a:xfrm>
            <a:off x="1" y="24253"/>
            <a:ext cx="9144000" cy="584775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 the sentences with the words below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" y="2057401"/>
            <a:ext cx="914399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always………………in big cities, especially  in Hanoi  and Ho Chi Minh City.</a:t>
            </a:r>
            <a:endParaRPr/>
          </a:p>
          <a:p>
            <a:pPr indent="-3365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Workers go to work everyday …………Sunday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2286000" y="766827"/>
            <a:ext cx="6858000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2465166" y="986759"/>
            <a:ext cx="21830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Traffic jams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5410200" y="986759"/>
            <a:ext cx="13260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except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1"/>
          <p:cNvSpPr/>
          <p:nvPr/>
        </p:nvSpPr>
        <p:spPr>
          <a:xfrm>
            <a:off x="7086600" y="986759"/>
            <a:ext cx="21221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Traffic light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97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/>
          <p:nvPr/>
        </p:nvSpPr>
        <p:spPr>
          <a:xfrm>
            <a:off x="856077" y="8965"/>
            <a:ext cx="7431843" cy="769441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the correct answer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-17982" y="787668"/>
            <a:ext cx="9906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1.What did Mai do yesterday afternoon?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stayed at home with her brother.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rode her bike around the lake.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walked round the lake.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2.Oanh says that it’s healthy to __________.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</a:t>
            </a:r>
            <a:endParaRPr b="1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stay home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3.Mai used to go to school __________.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1" i="0"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car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1" i="0"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on foot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b="1" i="0"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bicycle</a:t>
            </a:r>
            <a:endParaRPr b="1" i="0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7" y="-297"/>
            <a:ext cx="9144793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/>
          <p:nvPr/>
        </p:nvSpPr>
        <p:spPr>
          <a:xfrm>
            <a:off x="1546972" y="18227"/>
            <a:ext cx="6050054" cy="769441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 the questions</a:t>
            </a:r>
            <a:endParaRPr/>
          </a:p>
        </p:txBody>
      </p:sp>
      <p:sp>
        <p:nvSpPr>
          <p:cNvPr id="299" name="Google Shape;299;p43"/>
          <p:cNvSpPr/>
          <p:nvPr/>
        </p:nvSpPr>
        <p:spPr>
          <a:xfrm>
            <a:off x="228600" y="1676400"/>
            <a:ext cx="9906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What did Mai do on Sunday morning?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How far is it from Mai's house to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 Who does Mai usually go to school with?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4. Why does it sometimes take Mai longer to get to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5. How does she go to school when her dad is busy?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304" name="Google Shape;30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268" y="2086118"/>
            <a:ext cx="813887" cy="24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5882" y="2100266"/>
            <a:ext cx="824873" cy="2513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06" name="Google Shape;306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5582" y="1914528"/>
            <a:ext cx="891755" cy="166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insect on the ground&#10;&#10;Description automatically generated" id="307" name="Google Shape;307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924" y="1914528"/>
            <a:ext cx="480385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85977" y="1686782"/>
            <a:ext cx="5490551" cy="462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10446" y="3866188"/>
            <a:ext cx="457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10446" y="4702795"/>
            <a:ext cx="457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&#10;&#10;Description automatically generated" id="311" name="Google Shape;311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52218" y="49337"/>
            <a:ext cx="1139888" cy="1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/>
          <p:nvPr/>
        </p:nvSpPr>
        <p:spPr>
          <a:xfrm>
            <a:off x="3203445" y="3574516"/>
            <a:ext cx="3960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D8E2F3"/>
                </a:solidFill>
                <a:latin typeface="Tahoma"/>
                <a:ea typeface="Tahoma"/>
                <a:cs typeface="Tahoma"/>
                <a:sym typeface="Tahoma"/>
              </a:rPr>
              <a:t>LUCKYBUS</a:t>
            </a:r>
            <a:endParaRPr b="1" sz="4800">
              <a:solidFill>
                <a:srgbClr val="D8E2F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10446" y="5407754"/>
            <a:ext cx="457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10446" y="3028902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/>
          <p:nvPr/>
        </p:nvSpPr>
        <p:spPr>
          <a:xfrm>
            <a:off x="4077479" y="4511385"/>
            <a:ext cx="15949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/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3913" y="271158"/>
            <a:ext cx="1462064" cy="1938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/>
        </p:nvSpPr>
        <p:spPr>
          <a:xfrm>
            <a:off x="1219200" y="2057400"/>
            <a:ext cx="7924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Học sinh lần lượt trả lời các câu hỏi của lái xe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Trả lời đúng thì được lên xe 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Trả lời sai thì không được lên xe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2971800" y="1066800"/>
            <a:ext cx="32785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LUẬT CHƠI</a:t>
            </a:r>
            <a:endParaRPr b="1" sz="5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0446" y="3028902"/>
            <a:ext cx="4572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