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4" r:id="rId2"/>
    <p:sldId id="295" r:id="rId3"/>
    <p:sldId id="266" r:id="rId4"/>
    <p:sldId id="294" r:id="rId5"/>
    <p:sldId id="267" r:id="rId6"/>
    <p:sldId id="268" r:id="rId7"/>
    <p:sldId id="296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97" r:id="rId22"/>
    <p:sldId id="298" r:id="rId23"/>
    <p:sldId id="299" r:id="rId24"/>
    <p:sldId id="300" r:id="rId25"/>
    <p:sldId id="301" r:id="rId26"/>
    <p:sldId id="302" r:id="rId27"/>
    <p:sldId id="303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B9BE"/>
    <a:srgbClr val="FF626C"/>
    <a:srgbClr val="60A8AF"/>
    <a:srgbClr val="FAD3D4"/>
    <a:srgbClr val="00456B"/>
    <a:srgbClr val="FFC73E"/>
    <a:srgbClr val="B3E4FF"/>
    <a:srgbClr val="A0CBD0"/>
    <a:srgbClr val="FFE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6424" autoAdjust="0"/>
  </p:normalViewPr>
  <p:slideViewPr>
    <p:cSldViewPr snapToGrid="0" showGuides="1">
      <p:cViewPr varScale="1">
        <p:scale>
          <a:sx n="66" d="100"/>
          <a:sy n="66" d="100"/>
        </p:scale>
        <p:origin x="822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F09A9-601B-407D-BB72-5AD9D6B75078}" type="datetimeFigureOut">
              <a:rPr lang="zh-CN" altLang="en-US" smtClean="0"/>
              <a:t>2021/9/16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88E57-AF26-4FA1-B576-B58FC88565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81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88E57-AF26-4FA1-B576-B58FC88565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60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EC0774-659E-46C5-999F-13586C8D4273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82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8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2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2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3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5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2E857AC-EF41-4A43-98EC-1155DE42E69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1B6B24-BE61-400D-8757-F475B342A8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19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6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29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1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64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18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8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2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5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0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8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4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1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8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6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4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53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3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80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1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3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8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2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1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5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4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02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45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4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214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1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5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41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2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EB2-7C24-404F-BB4C-5FFA0C993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73868-D929-4583-B12A-6840A5C576F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B73868-D929-4583-B12A-6840A5C576F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8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08F19D0-F4B1-4C67-8B9B-2D43605F14E0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B69652-717E-4E82-B343-89A08A675C12}"/>
              </a:ext>
            </a:extLst>
          </p:cNvPr>
          <p:cNvSpPr/>
          <p:nvPr userDrawn="1"/>
        </p:nvSpPr>
        <p:spPr>
          <a:xfrm>
            <a:off x="6096000" y="3428998"/>
            <a:ext cx="6096000" cy="3429002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77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ABA3BE-18E6-4010-9492-4FBFC48D549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C3314B-EF1D-4293-876E-FCBFD460FA97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C3015F2-B8FA-4BFE-8BFA-054E3A312611}"/>
              </a:ext>
            </a:extLst>
          </p:cNvPr>
          <p:cNvSpPr/>
          <p:nvPr userDrawn="1"/>
        </p:nvSpPr>
        <p:spPr>
          <a:xfrm>
            <a:off x="270113" y="191067"/>
            <a:ext cx="11721068" cy="6480628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996CCC-4024-4AD3-950C-6384B5FBA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/>
        </p:blipFill>
        <p:spPr>
          <a:xfrm>
            <a:off x="-454808" y="596900"/>
            <a:ext cx="3405971" cy="556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195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06D85-5E05-4ED4-9A9F-CED228D8EF2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A9DC88-92C9-4AAF-9D8B-C247ACBE7C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30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5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2" r:id="rId2"/>
    <p:sldLayoutId id="2147483692" r:id="rId3"/>
    <p:sldLayoutId id="2147483675" r:id="rId4"/>
    <p:sldLayoutId id="214748365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700" r:id="rId11"/>
    <p:sldLayoutId id="2147483699" r:id="rId12"/>
    <p:sldLayoutId id="2147483690" r:id="rId13"/>
    <p:sldLayoutId id="2147483673" r:id="rId14"/>
    <p:sldLayoutId id="2147483671" r:id="rId15"/>
    <p:sldLayoutId id="2147483657" r:id="rId16"/>
    <p:sldLayoutId id="2147483655" r:id="rId17"/>
    <p:sldLayoutId id="2147483714" r:id="rId18"/>
    <p:sldLayoutId id="2147483713" r:id="rId19"/>
    <p:sldLayoutId id="2147483712" r:id="rId20"/>
    <p:sldLayoutId id="2147483711" r:id="rId21"/>
    <p:sldLayoutId id="2147483710" r:id="rId22"/>
    <p:sldLayoutId id="2147483709" r:id="rId23"/>
    <p:sldLayoutId id="2147483708" r:id="rId24"/>
    <p:sldLayoutId id="2147483707" r:id="rId25"/>
    <p:sldLayoutId id="2147483706" r:id="rId26"/>
    <p:sldLayoutId id="2147483705" r:id="rId27"/>
    <p:sldLayoutId id="2147483704" r:id="rId28"/>
    <p:sldLayoutId id="2147483703" r:id="rId29"/>
    <p:sldLayoutId id="2147483701" r:id="rId30"/>
    <p:sldLayoutId id="2147483698" r:id="rId31"/>
    <p:sldLayoutId id="2147483697" r:id="rId32"/>
    <p:sldLayoutId id="2147483696" r:id="rId33"/>
    <p:sldLayoutId id="2147483695" r:id="rId34"/>
    <p:sldLayoutId id="2147483694" r:id="rId35"/>
    <p:sldLayoutId id="2147483693" r:id="rId36"/>
    <p:sldLayoutId id="2147483691" r:id="rId37"/>
    <p:sldLayoutId id="2147483689" r:id="rId38"/>
    <p:sldLayoutId id="2147483688" r:id="rId39"/>
    <p:sldLayoutId id="2147483687" r:id="rId40"/>
    <p:sldLayoutId id="2147483686" r:id="rId41"/>
    <p:sldLayoutId id="2147483685" r:id="rId42"/>
    <p:sldLayoutId id="2147483684" r:id="rId43"/>
    <p:sldLayoutId id="2147483683" r:id="rId44"/>
    <p:sldLayoutId id="2147483682" r:id="rId45"/>
    <p:sldLayoutId id="2147483681" r:id="rId46"/>
    <p:sldLayoutId id="2147483680" r:id="rId47"/>
    <p:sldLayoutId id="2147483679" r:id="rId48"/>
    <p:sldLayoutId id="2147483678" r:id="rId49"/>
    <p:sldLayoutId id="2147483677" r:id="rId50"/>
    <p:sldLayoutId id="2147483676" r:id="rId51"/>
    <p:sldLayoutId id="2147483674" r:id="rId52"/>
    <p:sldLayoutId id="2147483670" r:id="rId53"/>
    <p:sldLayoutId id="2147483669" r:id="rId54"/>
    <p:sldLayoutId id="2147483668" r:id="rId55"/>
    <p:sldLayoutId id="2147483667" r:id="rId56"/>
    <p:sldLayoutId id="2147483666" r:id="rId57"/>
    <p:sldLayoutId id="2147483665" r:id="rId58"/>
    <p:sldLayoutId id="2147483664" r:id="rId59"/>
    <p:sldLayoutId id="2147483663" r:id="rId60"/>
    <p:sldLayoutId id="2147483662" r:id="rId61"/>
    <p:sldLayoutId id="2147483661" r:id="rId62"/>
    <p:sldLayoutId id="2147483660" r:id="rId63"/>
    <p:sldLayoutId id="2147483658" r:id="rId64"/>
    <p:sldLayoutId id="2147483656" r:id="rId65"/>
    <p:sldLayoutId id="2147483672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32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4198" y="1621135"/>
            <a:ext cx="10793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</a:t>
            </a:r>
          </a:p>
          <a:p>
            <a:pPr algn="ctr"/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CÁC EM HỌC SINH ĐẾN VỚI TIẾT HỌC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2552" y="4520364"/>
            <a:ext cx="49183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Cô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giáo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: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Nguyễn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Thị</a:t>
            </a:r>
            <a:r>
              <a:rPr lang="en-US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Hải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8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6596" y="884364"/>
            <a:ext cx="8922345" cy="54492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61384" y="15876"/>
            <a:ext cx="8020298" cy="5191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trí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lí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kích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thước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lục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958353" y="1068651"/>
            <a:ext cx="8471647" cy="67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 n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ằm ở nửa cầu Bắc,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 bộ phận của lục địa Á – 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Trải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 vùng cực Bắc 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 xích đạo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(77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44’B – 1</a:t>
            </a:r>
            <a:r>
              <a:rPr lang="en-US" sz="28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16’B)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+ Ba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 Á là một châu lục có diện tích lớn nhất thế giới 44,4 triệu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8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kể cả các đảo).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22518"/>
            <a:ext cx="2776596" cy="3462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9188" y="179228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29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04800" y="166688"/>
            <a:ext cx="904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2. Đặc điểm địa hình và khoáng sản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09600" y="685801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latin typeface="Times New Roman" pitchFamily="18" charset="0"/>
              </a:rPr>
              <a:t>a. Đặc điểm địa hình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8" y="1189038"/>
            <a:ext cx="658283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179733" y="1951038"/>
            <a:ext cx="4876800" cy="2743200"/>
          </a:xfrm>
          <a:prstGeom prst="wedgeRoundRectCallout">
            <a:avLst>
              <a:gd name="adj1" fmla="val -90096"/>
              <a:gd name="adj2" fmla="val 26944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Á?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9734" y="1306513"/>
            <a:ext cx="3680816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inh-1-2-lc6b0e1bba3c-c491e1bb93-c491e1bb8ba-hc3acnh-khoc3a1ng-se1baa3n-vc3a0-sc3b4ng-he1bb93-chc3a2u-c3a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6026151"/>
            <a:ext cx="121920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dãy núi cao của châu Á?</a:t>
            </a:r>
          </a:p>
        </p:txBody>
      </p:sp>
      <p:sp>
        <p:nvSpPr>
          <p:cNvPr id="12292" name="Freeform 7"/>
          <p:cNvSpPr>
            <a:spLocks/>
          </p:cNvSpPr>
          <p:nvPr/>
        </p:nvSpPr>
        <p:spPr bwMode="auto">
          <a:xfrm>
            <a:off x="4411134" y="3482975"/>
            <a:ext cx="2222500" cy="496888"/>
          </a:xfrm>
          <a:custGeom>
            <a:avLst/>
            <a:gdLst>
              <a:gd name="T0" fmla="*/ 0 w 1050"/>
              <a:gd name="T1" fmla="*/ 0 h 313"/>
              <a:gd name="T2" fmla="*/ 2147483647 w 1050"/>
              <a:gd name="T3" fmla="*/ 2147483647 h 313"/>
              <a:gd name="T4" fmla="*/ 2147483647 w 1050"/>
              <a:gd name="T5" fmla="*/ 2147483647 h 313"/>
              <a:gd name="T6" fmla="*/ 2147483647 w 1050"/>
              <a:gd name="T7" fmla="*/ 2147483647 h 313"/>
              <a:gd name="T8" fmla="*/ 2147483647 w 1050"/>
              <a:gd name="T9" fmla="*/ 2147483647 h 313"/>
              <a:gd name="T10" fmla="*/ 2147483647 w 1050"/>
              <a:gd name="T11" fmla="*/ 2147483647 h 313"/>
              <a:gd name="T12" fmla="*/ 2147483647 w 1050"/>
              <a:gd name="T13" fmla="*/ 2147483647 h 313"/>
              <a:gd name="T14" fmla="*/ 2147483647 w 1050"/>
              <a:gd name="T15" fmla="*/ 2147483647 h 313"/>
              <a:gd name="T16" fmla="*/ 2147483647 w 1050"/>
              <a:gd name="T17" fmla="*/ 2147483647 h 3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313"/>
              <a:gd name="T29" fmla="*/ 1050 w 1050"/>
              <a:gd name="T30" fmla="*/ 313 h 31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313">
                <a:moveTo>
                  <a:pt x="0" y="0"/>
                </a:moveTo>
                <a:cubicBezTo>
                  <a:pt x="17" y="6"/>
                  <a:pt x="34" y="11"/>
                  <a:pt x="51" y="17"/>
                </a:cubicBezTo>
                <a:cubicBezTo>
                  <a:pt x="59" y="20"/>
                  <a:pt x="76" y="25"/>
                  <a:pt x="76" y="25"/>
                </a:cubicBezTo>
                <a:cubicBezTo>
                  <a:pt x="108" y="50"/>
                  <a:pt x="149" y="65"/>
                  <a:pt x="178" y="93"/>
                </a:cubicBezTo>
                <a:cubicBezTo>
                  <a:pt x="218" y="132"/>
                  <a:pt x="167" y="109"/>
                  <a:pt x="228" y="144"/>
                </a:cubicBezTo>
                <a:cubicBezTo>
                  <a:pt x="258" y="161"/>
                  <a:pt x="298" y="164"/>
                  <a:pt x="330" y="178"/>
                </a:cubicBezTo>
                <a:cubicBezTo>
                  <a:pt x="398" y="208"/>
                  <a:pt x="470" y="232"/>
                  <a:pt x="542" y="254"/>
                </a:cubicBezTo>
                <a:cubicBezTo>
                  <a:pt x="598" y="292"/>
                  <a:pt x="679" y="305"/>
                  <a:pt x="745" y="313"/>
                </a:cubicBezTo>
                <a:cubicBezTo>
                  <a:pt x="839" y="310"/>
                  <a:pt x="952" y="296"/>
                  <a:pt x="1050" y="296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3" name="Freeform 9"/>
          <p:cNvSpPr>
            <a:spLocks/>
          </p:cNvSpPr>
          <p:nvPr/>
        </p:nvSpPr>
        <p:spPr bwMode="auto">
          <a:xfrm>
            <a:off x="4588934" y="3362325"/>
            <a:ext cx="1595967" cy="174625"/>
          </a:xfrm>
          <a:custGeom>
            <a:avLst/>
            <a:gdLst>
              <a:gd name="T0" fmla="*/ 0 w 754"/>
              <a:gd name="T1" fmla="*/ 0 h 110"/>
              <a:gd name="T2" fmla="*/ 2147483647 w 754"/>
              <a:gd name="T3" fmla="*/ 2147483647 h 110"/>
              <a:gd name="T4" fmla="*/ 2147483647 w 754"/>
              <a:gd name="T5" fmla="*/ 2147483647 h 110"/>
              <a:gd name="T6" fmla="*/ 2147483647 w 754"/>
              <a:gd name="T7" fmla="*/ 2147483647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754"/>
              <a:gd name="T13" fmla="*/ 0 h 110"/>
              <a:gd name="T14" fmla="*/ 754 w 754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4" h="110">
                <a:moveTo>
                  <a:pt x="0" y="0"/>
                </a:moveTo>
                <a:cubicBezTo>
                  <a:pt x="103" y="19"/>
                  <a:pt x="64" y="7"/>
                  <a:pt x="119" y="25"/>
                </a:cubicBezTo>
                <a:cubicBezTo>
                  <a:pt x="202" y="108"/>
                  <a:pt x="367" y="101"/>
                  <a:pt x="475" y="110"/>
                </a:cubicBezTo>
                <a:cubicBezTo>
                  <a:pt x="743" y="101"/>
                  <a:pt x="650" y="101"/>
                  <a:pt x="754" y="101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4" name="Freeform 10"/>
          <p:cNvSpPr>
            <a:spLocks/>
          </p:cNvSpPr>
          <p:nvPr/>
        </p:nvSpPr>
        <p:spPr bwMode="auto">
          <a:xfrm>
            <a:off x="4159251" y="2970214"/>
            <a:ext cx="2205567" cy="149225"/>
          </a:xfrm>
          <a:custGeom>
            <a:avLst/>
            <a:gdLst>
              <a:gd name="T0" fmla="*/ 0 w 1042"/>
              <a:gd name="T1" fmla="*/ 2147483647 h 94"/>
              <a:gd name="T2" fmla="*/ 2147483647 w 1042"/>
              <a:gd name="T3" fmla="*/ 2147483647 h 94"/>
              <a:gd name="T4" fmla="*/ 2147483647 w 1042"/>
              <a:gd name="T5" fmla="*/ 2147483647 h 94"/>
              <a:gd name="T6" fmla="*/ 2147483647 w 1042"/>
              <a:gd name="T7" fmla="*/ 2147483647 h 94"/>
              <a:gd name="T8" fmla="*/ 2147483647 w 1042"/>
              <a:gd name="T9" fmla="*/ 2147483647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2"/>
              <a:gd name="T16" fmla="*/ 0 h 94"/>
              <a:gd name="T17" fmla="*/ 1042 w 1042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2" h="94">
                <a:moveTo>
                  <a:pt x="0" y="26"/>
                </a:moveTo>
                <a:cubicBezTo>
                  <a:pt x="127" y="2"/>
                  <a:pt x="63" y="0"/>
                  <a:pt x="254" y="9"/>
                </a:cubicBezTo>
                <a:cubicBezTo>
                  <a:pt x="321" y="31"/>
                  <a:pt x="389" y="51"/>
                  <a:pt x="458" y="69"/>
                </a:cubicBezTo>
                <a:cubicBezTo>
                  <a:pt x="534" y="64"/>
                  <a:pt x="600" y="68"/>
                  <a:pt x="669" y="43"/>
                </a:cubicBezTo>
                <a:cubicBezTo>
                  <a:pt x="791" y="56"/>
                  <a:pt x="919" y="94"/>
                  <a:pt x="1042" y="94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5" name="Freeform 11"/>
          <p:cNvSpPr>
            <a:spLocks/>
          </p:cNvSpPr>
          <p:nvPr/>
        </p:nvSpPr>
        <p:spPr bwMode="auto">
          <a:xfrm>
            <a:off x="5755218" y="2568576"/>
            <a:ext cx="1022349" cy="322263"/>
          </a:xfrm>
          <a:custGeom>
            <a:avLst/>
            <a:gdLst>
              <a:gd name="T0" fmla="*/ 0 w 483"/>
              <a:gd name="T1" fmla="*/ 0 h 203"/>
              <a:gd name="T2" fmla="*/ 2147483647 w 483"/>
              <a:gd name="T3" fmla="*/ 2147483647 h 203"/>
              <a:gd name="T4" fmla="*/ 2147483647 w 483"/>
              <a:gd name="T5" fmla="*/ 2147483647 h 203"/>
              <a:gd name="T6" fmla="*/ 2147483647 w 483"/>
              <a:gd name="T7" fmla="*/ 2147483647 h 203"/>
              <a:gd name="T8" fmla="*/ 2147483647 w 483"/>
              <a:gd name="T9" fmla="*/ 2147483647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3"/>
              <a:gd name="T16" fmla="*/ 0 h 203"/>
              <a:gd name="T17" fmla="*/ 483 w 483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3" h="203">
                <a:moveTo>
                  <a:pt x="0" y="0"/>
                </a:moveTo>
                <a:cubicBezTo>
                  <a:pt x="31" y="45"/>
                  <a:pt x="78" y="38"/>
                  <a:pt x="127" y="51"/>
                </a:cubicBezTo>
                <a:cubicBezTo>
                  <a:pt x="159" y="72"/>
                  <a:pt x="193" y="82"/>
                  <a:pt x="229" y="93"/>
                </a:cubicBezTo>
                <a:cubicBezTo>
                  <a:pt x="281" y="128"/>
                  <a:pt x="337" y="152"/>
                  <a:pt x="398" y="169"/>
                </a:cubicBezTo>
                <a:cubicBezTo>
                  <a:pt x="433" y="179"/>
                  <a:pt x="465" y="169"/>
                  <a:pt x="483" y="203"/>
                </a:cubicBezTo>
              </a:path>
            </a:pathLst>
          </a:custGeom>
          <a:noFill/>
          <a:ln w="889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6705600" y="1676400"/>
            <a:ext cx="1727200" cy="457200"/>
          </a:xfrm>
          <a:prstGeom prst="wedgeEllipseCallout">
            <a:avLst>
              <a:gd name="adj1" fmla="val -97551"/>
              <a:gd name="adj2" fmla="val 156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b="1" i="1">
                <a:latin typeface="Times New Roman" pitchFamily="18" charset="0"/>
              </a:rPr>
              <a:t>An-tai</a:t>
            </a: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508000" y="3810000"/>
            <a:ext cx="2844800" cy="609600"/>
          </a:xfrm>
          <a:prstGeom prst="wedgeEllipseCallout">
            <a:avLst>
              <a:gd name="adj1" fmla="val 115477"/>
              <a:gd name="adj2" fmla="val -5260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b="1" i="1">
                <a:latin typeface="Times New Roman" pitchFamily="18" charset="0"/>
              </a:rPr>
              <a:t>Himalaya</a:t>
            </a:r>
          </a:p>
          <a:p>
            <a:pPr>
              <a:spcBef>
                <a:spcPct val="50000"/>
              </a:spcBef>
            </a:pPr>
            <a:endParaRPr lang="en-US" sz="2000" b="1" i="1">
              <a:latin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7112000" y="2971800"/>
            <a:ext cx="2336800" cy="457200"/>
          </a:xfrm>
          <a:prstGeom prst="wedgeEllipseCallout">
            <a:avLst>
              <a:gd name="adj1" fmla="val -98912"/>
              <a:gd name="adj2" fmla="val 7013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900" b="1" i="1">
                <a:latin typeface="Times New Roman" pitchFamily="18" charset="0"/>
              </a:rPr>
              <a:t>Côn Luân</a:t>
            </a: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508000" y="2057400"/>
            <a:ext cx="3048000" cy="457200"/>
          </a:xfrm>
          <a:prstGeom prst="wedgeEllipseCallout">
            <a:avLst>
              <a:gd name="adj1" fmla="val 87569"/>
              <a:gd name="adj2" fmla="val 1552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Thiên Sơn</a:t>
            </a:r>
          </a:p>
        </p:txBody>
      </p:sp>
      <p:sp>
        <p:nvSpPr>
          <p:cNvPr id="2" name="Freeform 1"/>
          <p:cNvSpPr/>
          <p:nvPr/>
        </p:nvSpPr>
        <p:spPr>
          <a:xfrm>
            <a:off x="8496301" y="2238375"/>
            <a:ext cx="201084" cy="628650"/>
          </a:xfrm>
          <a:custGeom>
            <a:avLst/>
            <a:gdLst>
              <a:gd name="connsiteX0" fmla="*/ 137382 w 151035"/>
              <a:gd name="connsiteY0" fmla="*/ 0 h 628566"/>
              <a:gd name="connsiteX1" fmla="*/ 137382 w 151035"/>
              <a:gd name="connsiteY1" fmla="*/ 409433 h 628566"/>
              <a:gd name="connsiteX2" fmla="*/ 96439 w 151035"/>
              <a:gd name="connsiteY2" fmla="*/ 491319 h 628566"/>
              <a:gd name="connsiteX3" fmla="*/ 55496 w 151035"/>
              <a:gd name="connsiteY3" fmla="*/ 504967 h 628566"/>
              <a:gd name="connsiteX4" fmla="*/ 14552 w 151035"/>
              <a:gd name="connsiteY4" fmla="*/ 586854 h 628566"/>
              <a:gd name="connsiteX5" fmla="*/ 904 w 151035"/>
              <a:gd name="connsiteY5" fmla="*/ 627797 h 628566"/>
              <a:gd name="connsiteX6" fmla="*/ 904 w 151035"/>
              <a:gd name="connsiteY6" fmla="*/ 614149 h 62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35" h="628566">
                <a:moveTo>
                  <a:pt x="137382" y="0"/>
                </a:moveTo>
                <a:cubicBezTo>
                  <a:pt x="149396" y="204233"/>
                  <a:pt x="160890" y="221374"/>
                  <a:pt x="137382" y="409433"/>
                </a:cubicBezTo>
                <a:cubicBezTo>
                  <a:pt x="134635" y="431409"/>
                  <a:pt x="113371" y="477773"/>
                  <a:pt x="96439" y="491319"/>
                </a:cubicBezTo>
                <a:cubicBezTo>
                  <a:pt x="85206" y="500306"/>
                  <a:pt x="69144" y="500418"/>
                  <a:pt x="55496" y="504967"/>
                </a:cubicBezTo>
                <a:cubicBezTo>
                  <a:pt x="21192" y="607877"/>
                  <a:pt x="67466" y="481028"/>
                  <a:pt x="14552" y="586854"/>
                </a:cubicBezTo>
                <a:cubicBezTo>
                  <a:pt x="8118" y="599721"/>
                  <a:pt x="7338" y="614930"/>
                  <a:pt x="904" y="627797"/>
                </a:cubicBezTo>
                <a:cubicBezTo>
                  <a:pt x="-1131" y="631866"/>
                  <a:pt x="904" y="618698"/>
                  <a:pt x="904" y="614149"/>
                </a:cubicBezTo>
              </a:path>
            </a:pathLst>
          </a:custGeom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8940800" y="1905001"/>
            <a:ext cx="2844800" cy="823913"/>
          </a:xfrm>
          <a:prstGeom prst="wedgeEllipseCallout">
            <a:avLst>
              <a:gd name="adj1" fmla="val -59213"/>
              <a:gd name="adj2" fmla="val 44296"/>
            </a:avLst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6325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12292" grpId="0" animBg="1"/>
      <p:bldP spid="12293" grpId="0" animBg="1"/>
      <p:bldP spid="12294" grpId="0" animBg="1"/>
      <p:bldP spid="12295" grpId="0" animBg="1"/>
      <p:bldP spid="22544" grpId="0" animBg="1"/>
      <p:bldP spid="22546" grpId="0" animBg="1"/>
      <p:bldP spid="22547" grpId="0" animBg="1"/>
      <p:bldP spid="2254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onng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phu 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548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Eve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5486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6324600"/>
            <a:ext cx="6705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D·y nói Himalaya-nãc nhµ thÕ giíi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6705600" y="6324600"/>
            <a:ext cx="54864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Nói Phó SÜ cao 3776m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6705600" y="2895600"/>
            <a:ext cx="5486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§Ønh Everest cao 8848m</a:t>
            </a:r>
          </a:p>
        </p:txBody>
      </p:sp>
    </p:spTree>
    <p:extLst>
      <p:ext uri="{BB962C8B-B14F-4D97-AF65-F5344CB8AC3E}">
        <p14:creationId xmlns:p14="http://schemas.microsoft.com/office/powerpoint/2010/main" val="28599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3800" grpId="0" animBg="1"/>
      <p:bldP spid="338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inh-1-2-lc6b0e1bba3c-c491e1bb93-c491e1bb8ba-hc3acnh-khoc3a1ng-se1baa3n-vc3a0-sc3b4ng-he1bb93-chc3a2u-c3a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6026151"/>
            <a:ext cx="12192000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</a:rPr>
              <a:t>Xác định trên bản đồ các sơn nguyên đồ sộ của châu Á?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8737600" y="990600"/>
            <a:ext cx="2641600" cy="838200"/>
          </a:xfrm>
          <a:prstGeom prst="wedgeEllipseCallout">
            <a:avLst>
              <a:gd name="adj1" fmla="val -115065"/>
              <a:gd name="adj2" fmla="val 420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Trung Xi-bia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8229600" y="3124200"/>
            <a:ext cx="2946400" cy="609600"/>
          </a:xfrm>
          <a:prstGeom prst="wedgeEllipseCallout">
            <a:avLst>
              <a:gd name="adj1" fmla="val -129241"/>
              <a:gd name="adj2" fmla="val 4270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900" b="1" i="1">
                <a:latin typeface="Times New Roman" pitchFamily="18" charset="0"/>
              </a:rPr>
              <a:t>SN Tây Tạng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0" y="4648200"/>
            <a:ext cx="2641600" cy="457200"/>
          </a:xfrm>
          <a:prstGeom prst="wedgeEllipseCallout">
            <a:avLst>
              <a:gd name="adj1" fmla="val -17069"/>
              <a:gd name="adj2" fmla="val -298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A-ra</a:t>
            </a:r>
            <a:r>
              <a:rPr lang="en-US" sz="2000" b="1" i="1">
                <a:solidFill>
                  <a:srgbClr val="000066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2743200" y="1905000"/>
            <a:ext cx="2641600" cy="457200"/>
          </a:xfrm>
          <a:prstGeom prst="wedgeEllipseCallout">
            <a:avLst>
              <a:gd name="adj1" fmla="val -46074"/>
              <a:gd name="adj2" fmla="val 27743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I-ran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197600" y="4800600"/>
            <a:ext cx="2641600" cy="533400"/>
          </a:xfrm>
          <a:prstGeom prst="wedgeEllipseCallout">
            <a:avLst>
              <a:gd name="adj1" fmla="val -109616"/>
              <a:gd name="adj2" fmla="val -10952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SN Đê-can</a:t>
            </a:r>
          </a:p>
        </p:txBody>
      </p:sp>
    </p:spTree>
    <p:extLst>
      <p:ext uri="{BB962C8B-B14F-4D97-AF65-F5344CB8AC3E}">
        <p14:creationId xmlns:p14="http://schemas.microsoft.com/office/powerpoint/2010/main" val="352233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9" grpId="0" animBg="1"/>
      <p:bldP spid="23560" grpId="0" animBg="1"/>
      <p:bldP spid="23561" grpId="0" animBg="1"/>
      <p:bldP spid="23562" grpId="0" animBg="1"/>
      <p:bldP spid="235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Qinghai_Tibet_Plateau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700"/>
            <a:ext cx="1219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454400" y="6400800"/>
            <a:ext cx="5486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S¬n nguyªn T©y T¹ng </a:t>
            </a:r>
            <a:endParaRPr lang="en-US" b="1">
              <a:latin typeface=".VnTime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657600" y="3124200"/>
            <a:ext cx="53848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.VnTime" pitchFamily="34" charset="0"/>
              </a:rPr>
              <a:t>S¬n nguyªn </a:t>
            </a:r>
            <a:r>
              <a:rPr lang="en-US" sz="2400" b="1">
                <a:latin typeface="Times New Roman" pitchFamily="18" charset="0"/>
              </a:rPr>
              <a:t>Đê-Can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238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inh-1-2-lc6b0e1bba3c-c491e1bb93-c491e1bb8ba-hc3acnh-khoc3a1ng-se1baa3n-vc3a0-sc3b4ng-he1bb93-chc3a2u-c3a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4514" y="6026151"/>
            <a:ext cx="12192000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Xác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rộng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Á?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08000" y="990600"/>
            <a:ext cx="2641600" cy="457200"/>
          </a:xfrm>
          <a:prstGeom prst="wedgeEllipseCallout">
            <a:avLst>
              <a:gd name="adj1" fmla="val 48880"/>
              <a:gd name="adj2" fmla="val 3069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Tu-ran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8940800" y="4953000"/>
            <a:ext cx="2844800" cy="838200"/>
          </a:xfrm>
          <a:prstGeom prst="wedgeEllipseCallout">
            <a:avLst>
              <a:gd name="adj1" fmla="val -79611"/>
              <a:gd name="adj2" fmla="val -54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Sông Mê Công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8534400" y="1828800"/>
            <a:ext cx="3657600" cy="838200"/>
          </a:xfrm>
          <a:prstGeom prst="wedgeEllipseCallout">
            <a:avLst>
              <a:gd name="adj1" fmla="val -40218"/>
              <a:gd name="adj2" fmla="val 13144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Hoa Bắc</a:t>
            </a:r>
          </a:p>
          <a:p>
            <a:pPr algn="ctr"/>
            <a:r>
              <a:rPr lang="en-US" sz="2000" b="1" i="1">
                <a:latin typeface="Times New Roman" pitchFamily="18" charset="0"/>
              </a:rPr>
              <a:t>ĐB Hoa Trung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5791200" y="228600"/>
            <a:ext cx="3149600" cy="457200"/>
          </a:xfrm>
          <a:prstGeom prst="wedgeEllipseCallout">
            <a:avLst>
              <a:gd name="adj1" fmla="val -63106"/>
              <a:gd name="adj2" fmla="val 27187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Tây Xi-bia</a:t>
            </a:r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3962400" y="5181600"/>
            <a:ext cx="3251200" cy="533400"/>
          </a:xfrm>
          <a:prstGeom prst="wedgeEllipseCallout">
            <a:avLst>
              <a:gd name="adj1" fmla="val -42185"/>
              <a:gd name="adj2" fmla="val -3107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Ấn Hằng</a:t>
            </a: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304800" y="4953000"/>
            <a:ext cx="3251200" cy="457200"/>
          </a:xfrm>
          <a:prstGeom prst="wedgeEllipseCallout">
            <a:avLst>
              <a:gd name="adj1" fmla="val -6056"/>
              <a:gd name="adj2" fmla="val -28298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i="1">
                <a:latin typeface="Times New Roman" pitchFamily="18" charset="0"/>
              </a:rPr>
              <a:t>ĐB Lưỡng Hà</a:t>
            </a:r>
          </a:p>
        </p:txBody>
      </p:sp>
    </p:spTree>
    <p:extLst>
      <p:ext uri="{BB962C8B-B14F-4D97-AF65-F5344CB8AC3E}">
        <p14:creationId xmlns:p14="http://schemas.microsoft.com/office/powerpoint/2010/main" val="16259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3" grpId="0" animBg="1"/>
      <p:bldP spid="24584" grpId="0" animBg="1"/>
      <p:bldP spid="24585" grpId="0" animBg="1"/>
      <p:bldP spid="24586" grpId="0" animBg="1"/>
      <p:bldP spid="24587" grpId="0" animBg="1"/>
      <p:bldP spid="245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ong-bang-song-cuu-long123_(9)__22996_s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165601" y="6391276"/>
            <a:ext cx="258917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ĐB Sông Mê Công</a:t>
            </a:r>
          </a:p>
        </p:txBody>
      </p:sp>
    </p:spTree>
    <p:extLst>
      <p:ext uri="{BB962C8B-B14F-4D97-AF65-F5344CB8AC3E}">
        <p14:creationId xmlns:p14="http://schemas.microsoft.com/office/powerpoint/2010/main" val="7970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-1-2-lc6b0e1bba3c-c491e1bb93-c491e1bb8ba-hc3acnh-khoc3a1ng-se1baa3n-vc3a0-sc3b4ng-he1bb93-chc3a2u-c3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117600" y="152401"/>
            <a:ext cx="10058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Khu vực nào có nhiều dầu mỏ và khí đốt nhất ở châu Á?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1524000" y="4800600"/>
            <a:ext cx="4978400" cy="685800"/>
          </a:xfrm>
          <a:prstGeom prst="wedgeEllipseCallout">
            <a:avLst>
              <a:gd name="adj1" fmla="val -38819"/>
              <a:gd name="adj2" fmla="val -2648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>
                <a:latin typeface="Times New Roman" pitchFamily="18" charset="0"/>
              </a:rPr>
              <a:t>Tây Nam Á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016001" y="1"/>
            <a:ext cx="769313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latin typeface="Times New Roman" pitchFamily="18" charset="0"/>
              </a:rPr>
              <a:t>Xác định trên bản đồ các khoáng sản chủ yếu của châu Á?</a:t>
            </a:r>
          </a:p>
        </p:txBody>
      </p:sp>
    </p:spTree>
    <p:extLst>
      <p:ext uri="{BB962C8B-B14F-4D97-AF65-F5344CB8AC3E}">
        <p14:creationId xmlns:p14="http://schemas.microsoft.com/office/powerpoint/2010/main" val="26340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  <p:bldP spid="27655" grpId="0" animBg="1"/>
      <p:bldP spid="2765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C_Giai_doan_khai_th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images899841_images858461_vang_danh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clip_image001%25255B4%2525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images366037_mo_da_suoi_vi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99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6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67000" y="1272354"/>
            <a:ext cx="6858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5D72D59B-3513-4C31-B3EA-F1A829CFBE20}"/>
              </a:ext>
            </a:extLst>
          </p:cNvPr>
          <p:cNvSpPr/>
          <p:nvPr/>
        </p:nvSpPr>
        <p:spPr>
          <a:xfrm>
            <a:off x="1447800" y="2717800"/>
            <a:ext cx="9296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B9B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 HÌNH BẮT Ý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B9B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3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3.7037E-6 L -1.04167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3.7037E-7 L -3.12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770094" y="13448"/>
            <a:ext cx="6414247" cy="5191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>
                <a:latin typeface="Times New Roman" pitchFamily="18" charset="0"/>
              </a:rPr>
              <a:t>2. </a:t>
            </a:r>
            <a:r>
              <a:rPr lang="en-US" sz="2800" b="1" u="sng" dirty="0" err="1">
                <a:latin typeface="Times New Roman" pitchFamily="18" charset="0"/>
              </a:rPr>
              <a:t>Đặc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điểm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địa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hình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và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khoáng</a:t>
            </a:r>
            <a:r>
              <a:rPr lang="en-US" sz="2800" b="1" u="sng" dirty="0">
                <a:latin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</a:rPr>
              <a:t>sản</a:t>
            </a:r>
            <a:endParaRPr lang="en-US" sz="2800" b="1" u="sng" dirty="0">
              <a:latin typeface="Times New Roman" pitchFamily="18" charset="0"/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452719" y="766483"/>
            <a:ext cx="6176682" cy="61247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a.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địa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2060"/>
                </a:solidFill>
                <a:latin typeface="Times New Roman" pitchFamily="18" charset="0"/>
              </a:rPr>
              <a:t>hình</a:t>
            </a:r>
            <a:endParaRPr lang="en-US" sz="2800" b="1" i="1" u="sng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</a:rPr>
              <a:t> chia </a:t>
            </a:r>
            <a:r>
              <a:rPr lang="en-US" sz="2800" b="1" dirty="0" err="1">
                <a:latin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phức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tạp</a:t>
            </a:r>
            <a:r>
              <a:rPr lang="en-US" sz="2800" b="1" dirty="0">
                <a:latin typeface="Times New Roman" pitchFamily="18" charset="0"/>
              </a:rPr>
              <a:t>:</a:t>
            </a:r>
          </a:p>
          <a:p>
            <a:r>
              <a:rPr lang="en-US" sz="2800" b="1" dirty="0">
                <a:latin typeface="Times New Roman" pitchFamily="18" charset="0"/>
              </a:rPr>
              <a:t>	+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dãy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núi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chạy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</a:rPr>
              <a:t>hướng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</a:rPr>
              <a:t> 	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: 	Đ -T , B -N </a:t>
            </a:r>
          </a:p>
          <a:p>
            <a:r>
              <a:rPr lang="en-US" sz="2800" b="1" dirty="0">
                <a:latin typeface="Times New Roman" pitchFamily="18" charset="0"/>
              </a:rPr>
              <a:t>  	+ </a:t>
            </a:r>
            <a:r>
              <a:rPr lang="en-US" sz="2800" b="1" dirty="0" err="1">
                <a:latin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</a:rPr>
              <a:t>.</a:t>
            </a:r>
            <a:r>
              <a:rPr lang="en-US" dirty="0"/>
              <a:t>  </a:t>
            </a:r>
            <a:endParaRPr lang="en-US" dirty="0" smtClean="0"/>
          </a:p>
          <a:p>
            <a:pPr lvl="0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	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bậc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	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Ấn-Hằng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,..)</a:t>
            </a:r>
            <a:r>
              <a:rPr lang="en-US" dirty="0" smtClean="0"/>
              <a:t>             </a:t>
            </a:r>
          </a:p>
          <a:p>
            <a:pPr lvl="0">
              <a:spcBef>
                <a:spcPct val="50000"/>
              </a:spcBef>
            </a:pP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b.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Khoáng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Khoáng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phong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phú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dầu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đốt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Tây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Nam Á), than,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màu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,…</a:t>
            </a:r>
            <a:r>
              <a:rPr lang="en-US" dirty="0" smtClean="0"/>
              <a:t>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04800" y="3048000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48" y="2279390"/>
            <a:ext cx="2940423" cy="476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2400" y="0"/>
            <a:ext cx="12344400" cy="70104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1752600" y="1260901"/>
            <a:ext cx="8229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940C31-304F-4F9D-AE44-1DBC4378DD96}"/>
              </a:ext>
            </a:extLst>
          </p:cNvPr>
          <p:cNvSpPr/>
          <p:nvPr/>
        </p:nvSpPr>
        <p:spPr>
          <a:xfrm>
            <a:off x="1524000" y="3189238"/>
            <a:ext cx="8458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 ĐUA KÌ THÚ</a:t>
            </a:r>
            <a:endParaRPr kumimoji="0" lang="en-US" sz="66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94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 L 5.55112E-1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59259E-6 L 0.01054 0.1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5000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428" y="1442613"/>
            <a:ext cx="10391428" cy="57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599" y="3436072"/>
            <a:ext cx="72255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Câu1: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:</a:t>
            </a:r>
          </a:p>
          <a:p>
            <a:pPr algn="just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cao,sơn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5777" y="1340604"/>
            <a:ext cx="2543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B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3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2151" y="1340604"/>
            <a:ext cx="25708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B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67518" y="347968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i="1" dirty="0" err="1">
                <a:latin typeface="Times New Roman" pitchFamily="18" charset="0"/>
              </a:rPr>
              <a:t>Câu</a:t>
            </a:r>
            <a:r>
              <a:rPr lang="en-US" sz="3200" b="1" i="1" dirty="0">
                <a:latin typeface="Times New Roman" pitchFamily="18" charset="0"/>
              </a:rPr>
              <a:t> 2:Khu </a:t>
            </a:r>
            <a:r>
              <a:rPr lang="en-US" sz="3200" b="1" i="1" dirty="0" err="1">
                <a:latin typeface="Times New Roman" pitchFamily="18" charset="0"/>
              </a:rPr>
              <a:t>vực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nhiều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dầu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mỏ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và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khí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đốt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nhất</a:t>
            </a:r>
            <a:r>
              <a:rPr lang="en-US" sz="3200" b="1" i="1" dirty="0">
                <a:latin typeface="Times New Roman" pitchFamily="18" charset="0"/>
              </a:rPr>
              <a:t> ở </a:t>
            </a:r>
            <a:r>
              <a:rPr lang="en-US" sz="3200" b="1" i="1" dirty="0" err="1">
                <a:latin typeface="Times New Roman" pitchFamily="18" charset="0"/>
              </a:rPr>
              <a:t>châu</a:t>
            </a:r>
            <a:r>
              <a:rPr lang="en-US" sz="3200" b="1" i="1" dirty="0">
                <a:latin typeface="Times New Roman" pitchFamily="18" charset="0"/>
              </a:rPr>
              <a:t> Á?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A. §«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ng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Nam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B.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T©y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Nam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endParaRPr lang="en-US" sz="3200" b="1" dirty="0">
              <a:solidFill>
                <a:srgbClr val="000066"/>
              </a:solidFill>
              <a:latin typeface=".VnTimeH" pitchFamily="34" charset="0"/>
            </a:endParaRP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C. B¾c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endParaRPr lang="en-US" sz="3200" b="1" dirty="0">
              <a:solidFill>
                <a:srgbClr val="000066"/>
              </a:solidFill>
              <a:latin typeface=".VnTimeH" pitchFamily="34" charset="0"/>
            </a:endParaRP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D.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Trªn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toµn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l·nh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thæ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.VnTime" pitchFamily="34" charset="0"/>
              </a:rPr>
              <a:t>ch©u</a:t>
            </a:r>
            <a:r>
              <a:rPr lang="en-US" sz="3200" b="1" dirty="0">
                <a:solidFill>
                  <a:srgbClr val="000066"/>
                </a:solidFill>
                <a:latin typeface=".VnTime" pitchFamily="34" charset="0"/>
              </a:rPr>
              <a:t> </a:t>
            </a:r>
            <a:r>
              <a:rPr lang="en-US" sz="3200" b="1" dirty="0">
                <a:solidFill>
                  <a:srgbClr val="000066"/>
                </a:solidFill>
                <a:latin typeface=".VnTimeH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20293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743200"/>
            <a:ext cx="7823200" cy="41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8985" y="1340604"/>
            <a:ext cx="251722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A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5436" y="382795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Châu Á có diện tích đứng thứ mấy trong các châu lục trên thế giới?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A. 1      B. 2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 C. 3      D. 4</a:t>
            </a:r>
          </a:p>
        </p:txBody>
      </p:sp>
    </p:spTree>
    <p:extLst>
      <p:ext uri="{BB962C8B-B14F-4D97-AF65-F5344CB8AC3E}">
        <p14:creationId xmlns:p14="http://schemas.microsoft.com/office/powerpoint/2010/main" val="35636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81280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335536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 Chiều rộng từ bờ Tây sang bờ Đông nơi lãnh thổ châu Á mở rộng nhất là bao nhiêu km?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A. 6200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B. 7200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C. 8200 km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  D. 9200 km</a:t>
            </a:r>
          </a:p>
        </p:txBody>
      </p:sp>
      <p:pic>
        <p:nvPicPr>
          <p:cNvPr id="1026" name="Picture 2" descr="C:\Users\ADMIN\Desktop\Tai nguyen thiet ke tro choi\Bảng gỗ\1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2150" y="1340604"/>
            <a:ext cx="257089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 D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913956" y="457200"/>
            <a:ext cx="10744200" cy="83099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VẬN DỤNG TÌM TÒI, MỞ RỘNG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95450"/>
            <a:ext cx="6858000" cy="45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7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7037E-7 L 0.01237 0.0733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3657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258545-0BCF-47E7-9C06-0E53A24CC92C}"/>
              </a:ext>
            </a:extLst>
          </p:cNvPr>
          <p:cNvSpPr txBox="1"/>
          <p:nvPr/>
        </p:nvSpPr>
        <p:spPr>
          <a:xfrm>
            <a:off x="2438400" y="1311027"/>
            <a:ext cx="6682248" cy="1323439"/>
          </a:xfrm>
          <a:prstGeom prst="rect">
            <a:avLst/>
          </a:prstGeom>
          <a:solidFill>
            <a:srgbClr val="FF62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hiết 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1 sơ đồ </a:t>
            </a:r>
            <a:endParaRPr lang="en-US" sz="4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 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 cho toàn 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bài.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45" y="1075279"/>
            <a:ext cx="1697755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48" y="609393"/>
            <a:ext cx="3071352" cy="6142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71" y="3028538"/>
            <a:ext cx="3856206" cy="36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0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12 bí mật hiếm người biết về Tượng Nữ thần Tự do nổi tiếng thế giới, có khả  năng đây không phải là một… quý cô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0"/>
            <a:ext cx="5532468" cy="325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40" y="10364"/>
            <a:ext cx="5598459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" y="3455613"/>
            <a:ext cx="5443819" cy="34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40" y="3482507"/>
            <a:ext cx="5598458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Thiên nhiên Châu Nam Cực cũng rất đa dạng - ThienNhien.Net | Con người và  Thiên nhiê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26" y="1629194"/>
            <a:ext cx="73152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CE36C7F1-6C00-4850-BBD3-E2708CA8A36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BB73022-E843-4B58-8CAE-72943EF2BA47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D138FA-3C37-42AF-8AF2-84E223662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/>
        </p:blipFill>
        <p:spPr>
          <a:xfrm rot="5400000">
            <a:off x="2515440" y="-2202731"/>
            <a:ext cx="7034120" cy="11163542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EC271-F6FA-400A-98A1-C5D063F6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346200" y="873514"/>
            <a:ext cx="4749800" cy="2802443"/>
          </a:xfrm>
          <a:prstGeom prst="rect">
            <a:avLst/>
          </a:prstGeom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96851" y="939238"/>
            <a:ext cx="11582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ĐỊA LÍ, ĐỊA HÌNH </a:t>
            </a:r>
          </a:p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KHOÁNG SẢN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5890" y="712694"/>
            <a:ext cx="73132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XI. CHÂU Á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3" y="3247463"/>
            <a:ext cx="4566398" cy="342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35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161455" y="834938"/>
            <a:ext cx="1015663" cy="38593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vert="eaVert" wrap="none">
            <a:spAutoFit/>
          </a:bodyPr>
          <a:lstStyle/>
          <a:p>
            <a:pPr algn="ctr">
              <a:defRPr/>
            </a:pPr>
            <a:r>
              <a:rPr lang="en-US" altLang="zh-CN" sz="54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NỘI DUNG</a:t>
            </a:r>
            <a:endParaRPr lang="zh-CN" altLang="en-US" sz="5400" b="1" dirty="0">
              <a:solidFill>
                <a:srgbClr val="865B3E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5" name="组合 3"/>
          <p:cNvGrpSpPr>
            <a:grpSpLocks/>
          </p:cNvGrpSpPr>
          <p:nvPr/>
        </p:nvGrpSpPr>
        <p:grpSpPr bwMode="auto">
          <a:xfrm>
            <a:off x="3466596" y="1434235"/>
            <a:ext cx="8517586" cy="681037"/>
            <a:chOff x="4308210" y="1169456"/>
            <a:chExt cx="7521856" cy="736216"/>
          </a:xfrm>
        </p:grpSpPr>
        <p:sp>
          <p:nvSpPr>
            <p:cNvPr id="6" name="五边形 7"/>
            <p:cNvSpPr/>
            <p:nvPr/>
          </p:nvSpPr>
          <p:spPr>
            <a:xfrm flipH="1">
              <a:off x="4356928" y="1169456"/>
              <a:ext cx="7473138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Vị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trí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địa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lí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và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kích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thước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của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châu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lục</a:t>
              </a: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" name="菱形 1"/>
            <p:cNvSpPr/>
            <p:nvPr/>
          </p:nvSpPr>
          <p:spPr>
            <a:xfrm>
              <a:off x="4308210" y="1170615"/>
              <a:ext cx="641780" cy="64011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4107" name="文本框 2"/>
            <p:cNvSpPr txBox="1">
              <a:spLocks noChangeArrowheads="1"/>
            </p:cNvSpPr>
            <p:nvPr/>
          </p:nvSpPr>
          <p:spPr bwMode="auto">
            <a:xfrm>
              <a:off x="4365054" y="1228819"/>
              <a:ext cx="412221" cy="56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2800" b="1" dirty="0">
                  <a:latin typeface="Microsoft YaHei" pitchFamily="34" charset="-122"/>
                  <a:ea typeface="Microsoft YaHei" pitchFamily="34" charset="-122"/>
                </a:rPr>
                <a:t>1.</a:t>
              </a:r>
              <a:endParaRPr lang="zh-CN" altLang="en-US" sz="2800" b="1" dirty="0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9" name="组合 36"/>
          <p:cNvGrpSpPr>
            <a:grpSpLocks/>
          </p:cNvGrpSpPr>
          <p:nvPr/>
        </p:nvGrpSpPr>
        <p:grpSpPr bwMode="auto">
          <a:xfrm>
            <a:off x="3278717" y="2942650"/>
            <a:ext cx="8705465" cy="690091"/>
            <a:chOff x="4389121" y="1084217"/>
            <a:chExt cx="7866937" cy="746004"/>
          </a:xfrm>
        </p:grpSpPr>
        <p:sp>
          <p:nvSpPr>
            <p:cNvPr id="10" name="五边形 37"/>
            <p:cNvSpPr/>
            <p:nvPr/>
          </p:nvSpPr>
          <p:spPr>
            <a:xfrm flipH="1">
              <a:off x="4389121" y="1084217"/>
              <a:ext cx="7866937" cy="736216"/>
            </a:xfrm>
            <a:prstGeom prst="homePlate">
              <a:avLst/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i="1" dirty="0">
                  <a:solidFill>
                    <a:schemeClr val="tx1"/>
                  </a:solidFill>
                  <a:latin typeface="Times New Roman" pitchFamily="18" charset="0"/>
                </a:rPr>
                <a:t>2.    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Đặc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điểm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địa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hình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và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khoáng</a:t>
              </a:r>
              <a:r>
                <a:rPr lang="en-US" sz="2800" b="1" u="sng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chemeClr val="tx1"/>
                  </a:solidFill>
                  <a:latin typeface="Times New Roman" pitchFamily="18" charset="0"/>
                </a:rPr>
                <a:t>sản</a:t>
              </a: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1" name="菱形 38"/>
            <p:cNvSpPr/>
            <p:nvPr/>
          </p:nvSpPr>
          <p:spPr>
            <a:xfrm>
              <a:off x="4516873" y="1132268"/>
              <a:ext cx="640612" cy="64011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4104" name="文本框 39"/>
            <p:cNvSpPr txBox="1">
              <a:spLocks noChangeArrowheads="1"/>
            </p:cNvSpPr>
            <p:nvPr/>
          </p:nvSpPr>
          <p:spPr bwMode="auto">
            <a:xfrm>
              <a:off x="4571172" y="1264608"/>
              <a:ext cx="444769" cy="56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zh-CN" sz="2800" b="1">
                  <a:latin typeface="Microsoft YaHei" pitchFamily="34" charset="-122"/>
                  <a:ea typeface="Microsoft YaHei" pitchFamily="34" charset="-122"/>
                </a:rPr>
                <a:t>2.</a:t>
              </a:r>
              <a:endParaRPr lang="zh-CN" altLang="en-US" sz="2800" b="1"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pic>
        <p:nvPicPr>
          <p:cNvPr id="13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09" y="150237"/>
            <a:ext cx="41253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406400" y="228601"/>
            <a:ext cx="894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</a:rPr>
              <a:t>1. Vị trí địa lí và kích thước của châu lục</a:t>
            </a: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8" y="1185863"/>
            <a:ext cx="10162116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52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666"/>
            <a:ext cx="4531784" cy="5164645"/>
          </a:xfrm>
          <a:prstGeom prst="rect">
            <a:avLst/>
          </a:prstGeom>
        </p:spPr>
      </p:pic>
      <p:pic>
        <p:nvPicPr>
          <p:cNvPr id="5" name="Picture 2" descr="Giải bài 1 trang 4 vở bài tập Địa lí 8 | Vở bài tập Địa lí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84" y="15876"/>
            <a:ext cx="7660216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144000" y="2286000"/>
            <a:ext cx="304800" cy="2286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9144000" y="4706938"/>
            <a:ext cx="239184" cy="246062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8737600" y="381000"/>
            <a:ext cx="3454400" cy="762000"/>
          </a:xfrm>
          <a:prstGeom prst="wedgeRoundRectCallout">
            <a:avLst>
              <a:gd name="adj1" fmla="val -32634"/>
              <a:gd name="adj2" fmla="val 20450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latin typeface="Times New Roman" pitchFamily="18" charset="0"/>
              </a:rPr>
              <a:t>Mũi Sê-li-u-xkin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77</a:t>
            </a:r>
            <a:r>
              <a:rPr lang="en-US" sz="2000" b="1" baseline="30000">
                <a:latin typeface="Times New Roman" pitchFamily="18" charset="0"/>
              </a:rPr>
              <a:t>0</a:t>
            </a:r>
            <a:r>
              <a:rPr lang="en-US" sz="2000" b="1">
                <a:latin typeface="Times New Roman" pitchFamily="18" charset="0"/>
              </a:rPr>
              <a:t>44</a:t>
            </a:r>
            <a:r>
              <a:rPr lang="en-US" sz="2000" b="1" baseline="30000">
                <a:latin typeface="Times New Roman" pitchFamily="18" charset="0"/>
              </a:rPr>
              <a:t>’</a:t>
            </a:r>
            <a:r>
              <a:rPr lang="en-US" sz="2000" b="1">
                <a:latin typeface="Times New Roman" pitchFamily="18" charset="0"/>
              </a:rPr>
              <a:t>B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0800000">
            <a:off x="9652000" y="5456238"/>
            <a:ext cx="2540000" cy="762000"/>
          </a:xfrm>
          <a:prstGeom prst="wedgeRoundRectCallout">
            <a:avLst>
              <a:gd name="adj1" fmla="val 58583"/>
              <a:gd name="adj2" fmla="val 13520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000" b="1">
                <a:latin typeface="Times New Roman" pitchFamily="18" charset="0"/>
              </a:rPr>
              <a:t>Mũi Pi-ai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1</a:t>
            </a:r>
            <a:r>
              <a:rPr lang="en-US" sz="2000" b="1" baseline="30000">
                <a:latin typeface="Times New Roman" pitchFamily="18" charset="0"/>
              </a:rPr>
              <a:t>0</a:t>
            </a:r>
            <a:r>
              <a:rPr lang="en-US" sz="2000" b="1">
                <a:latin typeface="Times New Roman" pitchFamily="18" charset="0"/>
              </a:rPr>
              <a:t>16’B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19390"/>
            <a:ext cx="4135887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HOẠT ĐỘNG 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ea typeface="#9Slide02 Tieu de rat dai 01" panose="02000000000000000000" pitchFamily="2" charset="0"/>
                <a:cs typeface="Times New Roman" pitchFamily="18" charset="0"/>
              </a:rPr>
              <a:t>CẶP ĐÔI</a:t>
            </a:r>
            <a:endParaRPr lang="en-US" sz="2800" b="1">
              <a:solidFill>
                <a:schemeClr val="tx1"/>
              </a:solidFill>
              <a:latin typeface="Times New Roman" pitchFamily="18" charset="0"/>
              <a:ea typeface="#9Slide02 Tieu de rat dai 01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886" y="3244840"/>
            <a:ext cx="30213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1.1,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B-N,Đ-T?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Á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9163051" y="2395538"/>
            <a:ext cx="321733" cy="2540000"/>
          </a:xfrm>
          <a:custGeom>
            <a:avLst/>
            <a:gdLst>
              <a:gd name="T0" fmla="*/ 2147483647 w 152"/>
              <a:gd name="T1" fmla="*/ 0 h 1600"/>
              <a:gd name="T2" fmla="*/ 2147483647 w 152"/>
              <a:gd name="T3" fmla="*/ 2147483647 h 1600"/>
              <a:gd name="T4" fmla="*/ 2147483647 w 152"/>
              <a:gd name="T5" fmla="*/ 2147483647 h 1600"/>
              <a:gd name="T6" fmla="*/ 2147483647 w 152"/>
              <a:gd name="T7" fmla="*/ 2147483647 h 1600"/>
              <a:gd name="T8" fmla="*/ 2147483647 w 152"/>
              <a:gd name="T9" fmla="*/ 2147483647 h 1600"/>
              <a:gd name="T10" fmla="*/ 2147483647 w 152"/>
              <a:gd name="T11" fmla="*/ 2147483647 h 1600"/>
              <a:gd name="T12" fmla="*/ 2147483647 w 152"/>
              <a:gd name="T13" fmla="*/ 2147483647 h 1600"/>
              <a:gd name="T14" fmla="*/ 0 w 152"/>
              <a:gd name="T15" fmla="*/ 2147483647 h 1600"/>
              <a:gd name="T16" fmla="*/ 2147483647 w 152"/>
              <a:gd name="T17" fmla="*/ 2147483647 h 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"/>
              <a:gd name="T28" fmla="*/ 0 h 1600"/>
              <a:gd name="T29" fmla="*/ 152 w 152"/>
              <a:gd name="T30" fmla="*/ 1600 h 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" h="1600">
                <a:moveTo>
                  <a:pt x="48" y="0"/>
                </a:moveTo>
                <a:cubicBezTo>
                  <a:pt x="64" y="56"/>
                  <a:pt x="80" y="112"/>
                  <a:pt x="96" y="192"/>
                </a:cubicBezTo>
                <a:cubicBezTo>
                  <a:pt x="112" y="272"/>
                  <a:pt x="136" y="368"/>
                  <a:pt x="144" y="480"/>
                </a:cubicBezTo>
                <a:cubicBezTo>
                  <a:pt x="152" y="592"/>
                  <a:pt x="144" y="768"/>
                  <a:pt x="144" y="864"/>
                </a:cubicBezTo>
                <a:cubicBezTo>
                  <a:pt x="144" y="960"/>
                  <a:pt x="152" y="984"/>
                  <a:pt x="144" y="1056"/>
                </a:cubicBezTo>
                <a:cubicBezTo>
                  <a:pt x="136" y="1128"/>
                  <a:pt x="112" y="1232"/>
                  <a:pt x="96" y="1296"/>
                </a:cubicBezTo>
                <a:cubicBezTo>
                  <a:pt x="80" y="1360"/>
                  <a:pt x="64" y="1392"/>
                  <a:pt x="48" y="1440"/>
                </a:cubicBezTo>
                <a:cubicBezTo>
                  <a:pt x="32" y="1488"/>
                  <a:pt x="0" y="1568"/>
                  <a:pt x="0" y="1584"/>
                </a:cubicBezTo>
                <a:cubicBezTo>
                  <a:pt x="0" y="1600"/>
                  <a:pt x="24" y="1568"/>
                  <a:pt x="48" y="1536"/>
                </a:cubicBezTo>
              </a:path>
            </a:pathLst>
          </a:custGeom>
          <a:noFill/>
          <a:ln w="635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0363200" y="4125913"/>
            <a:ext cx="1625600" cy="533400"/>
          </a:xfrm>
          <a:prstGeom prst="wedgeRoundRectCallout">
            <a:avLst>
              <a:gd name="adj1" fmla="val -102472"/>
              <a:gd name="adj2" fmla="val -14287"/>
              <a:gd name="adj3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8500 km</a:t>
            </a:r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7213600" y="3081338"/>
            <a:ext cx="3251200" cy="711200"/>
          </a:xfrm>
          <a:custGeom>
            <a:avLst/>
            <a:gdLst>
              <a:gd name="T0" fmla="*/ 0 w 1632"/>
              <a:gd name="T1" fmla="*/ 0 h 544"/>
              <a:gd name="T2" fmla="*/ 2147483647 w 1632"/>
              <a:gd name="T3" fmla="*/ 2147483647 h 544"/>
              <a:gd name="T4" fmla="*/ 2147483647 w 1632"/>
              <a:gd name="T5" fmla="*/ 2147483647 h 544"/>
              <a:gd name="T6" fmla="*/ 2147483647 w 1632"/>
              <a:gd name="T7" fmla="*/ 2147483647 h 544"/>
              <a:gd name="T8" fmla="*/ 2147483647 w 1632"/>
              <a:gd name="T9" fmla="*/ 2147483647 h 544"/>
              <a:gd name="T10" fmla="*/ 2147483647 w 1632"/>
              <a:gd name="T11" fmla="*/ 2147483647 h 544"/>
              <a:gd name="T12" fmla="*/ 2147483647 w 1632"/>
              <a:gd name="T13" fmla="*/ 2147483647 h 544"/>
              <a:gd name="T14" fmla="*/ 2147483647 w 1632"/>
              <a:gd name="T15" fmla="*/ 2147483647 h 544"/>
              <a:gd name="T16" fmla="*/ 2147483647 w 1632"/>
              <a:gd name="T17" fmla="*/ 2147483647 h 544"/>
              <a:gd name="T18" fmla="*/ 2147483647 w 1632"/>
              <a:gd name="T19" fmla="*/ 2147483647 h 544"/>
              <a:gd name="T20" fmla="*/ 2147483647 w 1632"/>
              <a:gd name="T21" fmla="*/ 2147483647 h 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32"/>
              <a:gd name="T34" fmla="*/ 0 h 544"/>
              <a:gd name="T35" fmla="*/ 1632 w 1632"/>
              <a:gd name="T36" fmla="*/ 544 h 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32" h="544">
                <a:moveTo>
                  <a:pt x="0" y="0"/>
                </a:moveTo>
                <a:cubicBezTo>
                  <a:pt x="32" y="56"/>
                  <a:pt x="64" y="112"/>
                  <a:pt x="96" y="144"/>
                </a:cubicBezTo>
                <a:cubicBezTo>
                  <a:pt x="128" y="176"/>
                  <a:pt x="160" y="168"/>
                  <a:pt x="192" y="192"/>
                </a:cubicBezTo>
                <a:cubicBezTo>
                  <a:pt x="224" y="216"/>
                  <a:pt x="240" y="256"/>
                  <a:pt x="288" y="288"/>
                </a:cubicBezTo>
                <a:cubicBezTo>
                  <a:pt x="336" y="320"/>
                  <a:pt x="408" y="352"/>
                  <a:pt x="480" y="384"/>
                </a:cubicBezTo>
                <a:cubicBezTo>
                  <a:pt x="552" y="416"/>
                  <a:pt x="640" y="456"/>
                  <a:pt x="720" y="480"/>
                </a:cubicBezTo>
                <a:cubicBezTo>
                  <a:pt x="800" y="504"/>
                  <a:pt x="880" y="520"/>
                  <a:pt x="960" y="528"/>
                </a:cubicBezTo>
                <a:cubicBezTo>
                  <a:pt x="1040" y="536"/>
                  <a:pt x="1128" y="544"/>
                  <a:pt x="1200" y="528"/>
                </a:cubicBezTo>
                <a:cubicBezTo>
                  <a:pt x="1272" y="512"/>
                  <a:pt x="1344" y="456"/>
                  <a:pt x="1392" y="432"/>
                </a:cubicBezTo>
                <a:cubicBezTo>
                  <a:pt x="1440" y="408"/>
                  <a:pt x="1448" y="400"/>
                  <a:pt x="1488" y="384"/>
                </a:cubicBezTo>
                <a:cubicBezTo>
                  <a:pt x="1528" y="368"/>
                  <a:pt x="1608" y="344"/>
                  <a:pt x="1632" y="336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5588000" y="4049713"/>
            <a:ext cx="1625600" cy="533400"/>
          </a:xfrm>
          <a:prstGeom prst="wedgeRoundRectCallout">
            <a:avLst>
              <a:gd name="adj1" fmla="val 135417"/>
              <a:gd name="adj2" fmla="val -89880"/>
              <a:gd name="adj3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9200 km</a:t>
            </a:r>
          </a:p>
        </p:txBody>
      </p:sp>
    </p:spTree>
    <p:extLst>
      <p:ext uri="{BB962C8B-B14F-4D97-AF65-F5344CB8AC3E}">
        <p14:creationId xmlns:p14="http://schemas.microsoft.com/office/powerpoint/2010/main" val="28932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https://img.loigiaihay.com/picture/2018/0618/hinh-2-dia-8-dd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34" y="276226"/>
            <a:ext cx="7418917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 rot="2481622">
            <a:off x="6379633" y="2605089"/>
            <a:ext cx="1659467" cy="3968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Châu Âu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 rot="2808206">
            <a:off x="5027084" y="3317845"/>
            <a:ext cx="1244600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Châu</a:t>
            </a:r>
            <a:r>
              <a:rPr lang="en-US" sz="2000" b="1"/>
              <a:t> </a:t>
            </a:r>
            <a:r>
              <a:rPr lang="en-US" sz="2000" b="1">
                <a:latin typeface="Times New Roman" pitchFamily="18" charset="0"/>
              </a:rPr>
              <a:t>Phi</a:t>
            </a:r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 rot="1001955">
            <a:off x="6043084" y="5029201"/>
            <a:ext cx="2641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Ấn Độ Dương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 rot="5400000">
            <a:off x="9820540" y="3045589"/>
            <a:ext cx="222408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Thái Bình Dương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 rot="-225018">
            <a:off x="7452785" y="1957389"/>
            <a:ext cx="28575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Bắc Băng Dương</a:t>
            </a:r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6561667" y="2770188"/>
            <a:ext cx="1828800" cy="900112"/>
          </a:xfrm>
          <a:custGeom>
            <a:avLst/>
            <a:gdLst>
              <a:gd name="T0" fmla="*/ 2147483647 w 864"/>
              <a:gd name="T1" fmla="*/ 0 h 567"/>
              <a:gd name="T2" fmla="*/ 2147483647 w 864"/>
              <a:gd name="T3" fmla="*/ 2147483647 h 567"/>
              <a:gd name="T4" fmla="*/ 2147483647 w 864"/>
              <a:gd name="T5" fmla="*/ 2147483647 h 567"/>
              <a:gd name="T6" fmla="*/ 2147483647 w 864"/>
              <a:gd name="T7" fmla="*/ 2147483647 h 567"/>
              <a:gd name="T8" fmla="*/ 2147483647 w 864"/>
              <a:gd name="T9" fmla="*/ 2147483647 h 567"/>
              <a:gd name="T10" fmla="*/ 2147483647 w 864"/>
              <a:gd name="T11" fmla="*/ 2147483647 h 567"/>
              <a:gd name="T12" fmla="*/ 2147483647 w 864"/>
              <a:gd name="T13" fmla="*/ 2147483647 h 567"/>
              <a:gd name="T14" fmla="*/ 2147483647 w 864"/>
              <a:gd name="T15" fmla="*/ 2147483647 h 567"/>
              <a:gd name="T16" fmla="*/ 2147483647 w 864"/>
              <a:gd name="T17" fmla="*/ 2147483647 h 567"/>
              <a:gd name="T18" fmla="*/ 2147483647 w 864"/>
              <a:gd name="T19" fmla="*/ 2147483647 h 567"/>
              <a:gd name="T20" fmla="*/ 2147483647 w 864"/>
              <a:gd name="T21" fmla="*/ 2147483647 h 567"/>
              <a:gd name="T22" fmla="*/ 2147483647 w 864"/>
              <a:gd name="T23" fmla="*/ 2147483647 h 567"/>
              <a:gd name="T24" fmla="*/ 2147483647 w 864"/>
              <a:gd name="T25" fmla="*/ 2147483647 h 567"/>
              <a:gd name="T26" fmla="*/ 2147483647 w 864"/>
              <a:gd name="T27" fmla="*/ 2147483647 h 567"/>
              <a:gd name="T28" fmla="*/ 2147483647 w 864"/>
              <a:gd name="T29" fmla="*/ 2147483647 h 567"/>
              <a:gd name="T30" fmla="*/ 2147483647 w 864"/>
              <a:gd name="T31" fmla="*/ 2147483647 h 567"/>
              <a:gd name="T32" fmla="*/ 2147483647 w 864"/>
              <a:gd name="T33" fmla="*/ 2147483647 h 567"/>
              <a:gd name="T34" fmla="*/ 0 w 864"/>
              <a:gd name="T35" fmla="*/ 2147483647 h 5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64"/>
              <a:gd name="T55" fmla="*/ 0 h 567"/>
              <a:gd name="T56" fmla="*/ 864 w 864"/>
              <a:gd name="T57" fmla="*/ 567 h 56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64" h="567">
                <a:moveTo>
                  <a:pt x="864" y="0"/>
                </a:moveTo>
                <a:cubicBezTo>
                  <a:pt x="843" y="62"/>
                  <a:pt x="860" y="38"/>
                  <a:pt x="822" y="76"/>
                </a:cubicBezTo>
                <a:cubicBezTo>
                  <a:pt x="815" y="96"/>
                  <a:pt x="802" y="114"/>
                  <a:pt x="796" y="135"/>
                </a:cubicBezTo>
                <a:cubicBezTo>
                  <a:pt x="791" y="154"/>
                  <a:pt x="795" y="176"/>
                  <a:pt x="788" y="195"/>
                </a:cubicBezTo>
                <a:cubicBezTo>
                  <a:pt x="774" y="231"/>
                  <a:pt x="701" y="237"/>
                  <a:pt x="669" y="246"/>
                </a:cubicBezTo>
                <a:cubicBezTo>
                  <a:pt x="612" y="303"/>
                  <a:pt x="639" y="283"/>
                  <a:pt x="593" y="313"/>
                </a:cubicBezTo>
                <a:cubicBezTo>
                  <a:pt x="560" y="364"/>
                  <a:pt x="597" y="319"/>
                  <a:pt x="542" y="347"/>
                </a:cubicBezTo>
                <a:cubicBezTo>
                  <a:pt x="496" y="370"/>
                  <a:pt x="479" y="394"/>
                  <a:pt x="432" y="407"/>
                </a:cubicBezTo>
                <a:cubicBezTo>
                  <a:pt x="424" y="412"/>
                  <a:pt x="417" y="425"/>
                  <a:pt x="407" y="423"/>
                </a:cubicBezTo>
                <a:cubicBezTo>
                  <a:pt x="372" y="417"/>
                  <a:pt x="367" y="332"/>
                  <a:pt x="348" y="313"/>
                </a:cubicBezTo>
                <a:cubicBezTo>
                  <a:pt x="342" y="307"/>
                  <a:pt x="331" y="308"/>
                  <a:pt x="322" y="305"/>
                </a:cubicBezTo>
                <a:cubicBezTo>
                  <a:pt x="302" y="366"/>
                  <a:pt x="320" y="366"/>
                  <a:pt x="280" y="339"/>
                </a:cubicBezTo>
                <a:cubicBezTo>
                  <a:pt x="260" y="308"/>
                  <a:pt x="239" y="292"/>
                  <a:pt x="204" y="279"/>
                </a:cubicBezTo>
                <a:cubicBezTo>
                  <a:pt x="156" y="233"/>
                  <a:pt x="150" y="247"/>
                  <a:pt x="76" y="263"/>
                </a:cubicBezTo>
                <a:cubicBezTo>
                  <a:pt x="73" y="274"/>
                  <a:pt x="65" y="285"/>
                  <a:pt x="68" y="296"/>
                </a:cubicBezTo>
                <a:cubicBezTo>
                  <a:pt x="74" y="316"/>
                  <a:pt x="102" y="347"/>
                  <a:pt x="102" y="347"/>
                </a:cubicBezTo>
                <a:cubicBezTo>
                  <a:pt x="115" y="388"/>
                  <a:pt x="123" y="409"/>
                  <a:pt x="76" y="423"/>
                </a:cubicBezTo>
                <a:cubicBezTo>
                  <a:pt x="59" y="478"/>
                  <a:pt x="28" y="517"/>
                  <a:pt x="0" y="567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5" y="3853739"/>
            <a:ext cx="2254053" cy="274779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94129" y="1600200"/>
            <a:ext cx="4074459" cy="25083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	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</a:rPr>
              <a:t>Á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</a:rPr>
              <a:t>tiếp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giáp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lục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đại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</a:rPr>
              <a:t>dương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3876741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 autoUpdateAnimBg="0"/>
      <p:bldP spid="9224" grpId="0" animBg="1" autoUpdateAnimBg="0"/>
      <p:bldP spid="9225" grpId="0" animBg="1" autoUpdateAnimBg="0"/>
      <p:bldP spid="9226" grpId="0" animBg="1" autoUpdateAnimBg="0"/>
      <p:bldP spid="9227" grpId="0" animBg="1" autoUpdateAnimBg="0"/>
      <p:bldP spid="92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325120" y="381000"/>
            <a:ext cx="11379200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Qua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bảng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liệu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này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nhận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xét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gì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diện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tích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</a:rPr>
              <a:t>châu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</a:rPr>
              <a:t> Á?</a:t>
            </a:r>
          </a:p>
        </p:txBody>
      </p:sp>
      <p:graphicFrame>
        <p:nvGraphicFramePr>
          <p:cNvPr id="13319" name="Group 7"/>
          <p:cNvGraphicFramePr>
            <a:graphicFrameLocks noGrp="1"/>
          </p:cNvGraphicFramePr>
          <p:nvPr/>
        </p:nvGraphicFramePr>
        <p:xfrm>
          <a:off x="2032000" y="1676400"/>
          <a:ext cx="7924800" cy="4960938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km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Phi</a:t>
                      </a: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Á</a:t>
                      </a:r>
                    </a:p>
                  </a:txBody>
                  <a:tcPr marL="121920" marR="121920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</a:p>
                  </a:txBody>
                  <a:tcPr marL="121920" marR="121920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4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创意孟菲斯风工作总结"/>
  <p:tag name="INKNOELEADERBOARD" val="631147433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646</Words>
  <Application>Microsoft Office PowerPoint</Application>
  <PresentationFormat>Widescreen</PresentationFormat>
  <Paragraphs>137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Batang</vt:lpstr>
      <vt:lpstr>Microsoft YaHei</vt:lpstr>
      <vt:lpstr>#9Slide02 Tieu de rat dai 01</vt:lpstr>
      <vt:lpstr>.VnTime</vt:lpstr>
      <vt:lpstr>.VnTimeH</vt:lpstr>
      <vt:lpstr>Arial</vt:lpstr>
      <vt:lpstr>Calibri</vt:lpstr>
      <vt:lpstr>Cambria</vt:lpstr>
      <vt:lpstr>等线</vt:lpstr>
      <vt:lpstr>等线 Light</vt:lpstr>
      <vt:lpstr>Times New Roman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HAI</cp:lastModifiedBy>
  <cp:revision>354</cp:revision>
  <dcterms:created xsi:type="dcterms:W3CDTF">2018-04-19T08:58:26Z</dcterms:created>
  <dcterms:modified xsi:type="dcterms:W3CDTF">2021-09-16T04:08:37Z</dcterms:modified>
</cp:coreProperties>
</file>