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  <p:sldMasterId id="2147483676" r:id="rId3"/>
  </p:sldMasterIdLst>
  <p:notesMasterIdLst>
    <p:notesMasterId r:id="rId20"/>
  </p:notesMasterIdLst>
  <p:sldIdLst>
    <p:sldId id="257" r:id="rId4"/>
    <p:sldId id="268" r:id="rId5"/>
    <p:sldId id="269" r:id="rId6"/>
    <p:sldId id="270" r:id="rId7"/>
    <p:sldId id="271" r:id="rId8"/>
    <p:sldId id="272" r:id="rId9"/>
    <p:sldId id="273" r:id="rId10"/>
    <p:sldId id="274" r:id="rId11"/>
    <p:sldId id="258" r:id="rId12"/>
    <p:sldId id="259" r:id="rId13"/>
    <p:sldId id="260" r:id="rId14"/>
    <p:sldId id="262" r:id="rId15"/>
    <p:sldId id="275" r:id="rId16"/>
    <p:sldId id="264" r:id="rId17"/>
    <p:sldId id="265" r:id="rId18"/>
    <p:sldId id="266" r:id="rId19"/>
  </p:sldIdLst>
  <p:sldSz cx="12192000" cy="6858000"/>
  <p:notesSz cx="6858000" cy="9144000"/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tags" Target="tags/tag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B22178-F671-4776-A06F-FBBCE9E759FD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C3E439-9078-4C96-9E2B-DC8276F49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6269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A71D9F-73C0-49D0-B6D0-071F6EA6438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764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A71D9F-73C0-49D0-B6D0-071F6EA6438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5503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449FF-1560-4DAE-906C-12E5CA4B8608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B7CCF-4CD4-4A85-985D-EA2952B8C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446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449FF-1560-4DAE-906C-12E5CA4B8608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B7CCF-4CD4-4A85-985D-EA2952B8C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9631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449FF-1560-4DAE-906C-12E5CA4B8608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B7CCF-4CD4-4A85-985D-EA2952B8C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8345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449FF-1560-4DAE-906C-12E5CA4B8608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B7CCF-4CD4-4A85-985D-EA2952B8C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1268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449FF-1560-4DAE-906C-12E5CA4B8608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B7CCF-4CD4-4A85-985D-EA2952B8C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7995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449FF-1560-4DAE-906C-12E5CA4B8608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B7CCF-4CD4-4A85-985D-EA2952B8C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401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449FF-1560-4DAE-906C-12E5CA4B8608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B7CCF-4CD4-4A85-985D-EA2952B8C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345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449FF-1560-4DAE-906C-12E5CA4B8608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B7CCF-4CD4-4A85-985D-EA2952B8C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4946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449FF-1560-4DAE-906C-12E5CA4B8608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B7CCF-4CD4-4A85-985D-EA2952B8C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572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449FF-1560-4DAE-906C-12E5CA4B8608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B7CCF-4CD4-4A85-985D-EA2952B8C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5990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449FF-1560-4DAE-906C-12E5CA4B8608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B7CCF-4CD4-4A85-985D-EA2952B8C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694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449FF-1560-4DAE-906C-12E5CA4B8608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B7CCF-4CD4-4A85-985D-EA2952B8C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5094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449FF-1560-4DAE-906C-12E5CA4B8608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B7CCF-4CD4-4A85-985D-EA2952B8C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0011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449FF-1560-4DAE-906C-12E5CA4B8608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B7CCF-4CD4-4A85-985D-EA2952B8C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6896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449FF-1560-4DAE-906C-12E5CA4B8608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B7CCF-4CD4-4A85-985D-EA2952B8C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2172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12800" y="1143000"/>
            <a:ext cx="10363200" cy="1143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588000" y="2819400"/>
            <a:ext cx="5588000" cy="12954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06400" y="6400800"/>
            <a:ext cx="2540000" cy="45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5080000" y="64008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347200" y="64008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238C3E-08BF-4DAA-AE76-04B2C36571C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612252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329854-4547-41EF-B631-21F9E42BEE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646264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8CFC0C-C35F-4301-B4BC-5907B86A433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777945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30400" y="1295400"/>
            <a:ext cx="47752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08800" y="1295400"/>
            <a:ext cx="47752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609EE8-F107-400C-98D2-961D0534C2C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095163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40FB8E-6CC3-4818-91B9-999593B7508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089395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65CE31-7547-4484-B5E8-DEE5F3310E5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476901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15087E-D7B9-46B9-B9D6-80D286970C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1732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449FF-1560-4DAE-906C-12E5CA4B8608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B7CCF-4CD4-4A85-985D-EA2952B8C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8213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15087E-D7B9-46B9-B9D6-80D286970C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3874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15087E-D7B9-46B9-B9D6-80D286970C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5059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15087E-D7B9-46B9-B9D6-80D286970C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2233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15087E-D7B9-46B9-B9D6-80D286970C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7194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15087E-D7B9-46B9-B9D6-80D286970C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2173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15087E-D7B9-46B9-B9D6-80D286970C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0631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15087E-D7B9-46B9-B9D6-80D286970C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5743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15087E-D7B9-46B9-B9D6-80D286970C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4493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DDB65E-0E04-429D-83EB-97B0C055A8A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811492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F3F3F9-1507-4946-A540-A39FB2900F3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81174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449FF-1560-4DAE-906C-12E5CA4B8608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B7CCF-4CD4-4A85-985D-EA2952B8C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4958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D3D58B-391D-42AF-B786-32C87FA8D71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453050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20200" y="228600"/>
            <a:ext cx="2463800" cy="6019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828800" y="228600"/>
            <a:ext cx="7188200" cy="6019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A495FA-7CD3-4710-8821-01EA8D5F5D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529644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228600"/>
            <a:ext cx="98552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930400" y="1295400"/>
            <a:ext cx="47752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08800" y="1295400"/>
            <a:ext cx="47752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322F2D-AC94-46A2-8EC0-B289A7B1110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067754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12800" y="1143000"/>
            <a:ext cx="10363200" cy="1143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588000" y="2819400"/>
            <a:ext cx="5588000" cy="12954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06400" y="6400800"/>
            <a:ext cx="2540000" cy="45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5080000" y="64008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347200" y="64008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238C3E-08BF-4DAA-AE76-04B2C36571C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589050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329854-4547-41EF-B631-21F9E42BEE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8662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329854-4547-41EF-B631-21F9E42BEE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6121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329854-4547-41EF-B631-21F9E42BEE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4546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8CFC0C-C35F-4301-B4BC-5907B86A433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961104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30400" y="1295400"/>
            <a:ext cx="47752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08800" y="1295400"/>
            <a:ext cx="47752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609EE8-F107-400C-98D2-961D0534C2C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596125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40FB8E-6CC3-4818-91B9-999593B7508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146526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449FF-1560-4DAE-906C-12E5CA4B8608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B7CCF-4CD4-4A85-985D-EA2952B8C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150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65CE31-7547-4484-B5E8-DEE5F3310E5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99486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15087E-D7B9-46B9-B9D6-80D286970C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1480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15087E-D7B9-46B9-B9D6-80D286970C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5100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15087E-D7B9-46B9-B9D6-80D286970C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9627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DDB65E-0E04-429D-83EB-97B0C055A8A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112483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F3F3F9-1507-4946-A540-A39FB2900F3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517714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D3D58B-391D-42AF-B786-32C87FA8D71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8287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20200" y="228600"/>
            <a:ext cx="2463800" cy="6019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828800" y="228600"/>
            <a:ext cx="7188200" cy="6019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A495FA-7CD3-4710-8821-01EA8D5F5D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993935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228600"/>
            <a:ext cx="98552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930400" y="1295400"/>
            <a:ext cx="47752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08800" y="1295400"/>
            <a:ext cx="47752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322F2D-AC94-46A2-8EC0-B289A7B1110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322620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449FF-1560-4DAE-906C-12E5CA4B8608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B7CCF-4CD4-4A85-985D-EA2952B8C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5071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449FF-1560-4DAE-906C-12E5CA4B8608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B7CCF-4CD4-4A85-985D-EA2952B8C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4882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449FF-1560-4DAE-906C-12E5CA4B8608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B7CCF-4CD4-4A85-985D-EA2952B8C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5275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449FF-1560-4DAE-906C-12E5CA4B8608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B7CCF-4CD4-4A85-985D-EA2952B8C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9654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A449FF-1560-4DAE-906C-12E5CA4B8608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9B7CCF-4CD4-4A85-985D-EA2952B8C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722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708" r:id="rId3"/>
    <p:sldLayoutId id="2147483707" r:id="rId4"/>
    <p:sldLayoutId id="2147483706" r:id="rId5"/>
    <p:sldLayoutId id="2147483705" r:id="rId6"/>
    <p:sldLayoutId id="2147483698" r:id="rId7"/>
    <p:sldLayoutId id="2147483697" r:id="rId8"/>
    <p:sldLayoutId id="2147483696" r:id="rId9"/>
    <p:sldLayoutId id="2147483695" r:id="rId10"/>
    <p:sldLayoutId id="2147483662" r:id="rId11"/>
    <p:sldLayoutId id="2147483661" r:id="rId12"/>
    <p:sldLayoutId id="2147483660" r:id="rId13"/>
    <p:sldLayoutId id="2147483651" r:id="rId14"/>
    <p:sldLayoutId id="2147483652" r:id="rId15"/>
    <p:sldLayoutId id="2147483653" r:id="rId16"/>
    <p:sldLayoutId id="2147483654" r:id="rId17"/>
    <p:sldLayoutId id="2147483655" r:id="rId18"/>
    <p:sldLayoutId id="2147483656" r:id="rId19"/>
    <p:sldLayoutId id="2147483657" r:id="rId20"/>
    <p:sldLayoutId id="2147483658" r:id="rId21"/>
    <p:sldLayoutId id="2147483659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828800" y="228600"/>
            <a:ext cx="9855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30400" y="1295400"/>
            <a:ext cx="97536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133600" y="6400800"/>
            <a:ext cx="1828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52018" y="6400800"/>
            <a:ext cx="277918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855200" y="6400800"/>
            <a:ext cx="1828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8E1EB51-A25F-4C6A-BBA9-DF682DCC415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370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702" r:id="rId8"/>
    <p:sldLayoutId id="2147483701" r:id="rId9"/>
    <p:sldLayoutId id="2147483700" r:id="rId10"/>
    <p:sldLayoutId id="2147483699" r:id="rId11"/>
    <p:sldLayoutId id="2147483692" r:id="rId12"/>
    <p:sldLayoutId id="2147483691" r:id="rId13"/>
    <p:sldLayoutId id="2147483690" r:id="rId14"/>
    <p:sldLayoutId id="2147483689" r:id="rId15"/>
    <p:sldLayoutId id="2147483671" r:id="rId16"/>
    <p:sldLayoutId id="2147483672" r:id="rId17"/>
    <p:sldLayoutId id="2147483673" r:id="rId18"/>
    <p:sldLayoutId id="2147483674" r:id="rId19"/>
    <p:sldLayoutId id="2147483675" r:id="rId20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828800" y="228600"/>
            <a:ext cx="9855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30400" y="1295400"/>
            <a:ext cx="97536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133600" y="6400800"/>
            <a:ext cx="1828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52018" y="6400800"/>
            <a:ext cx="277918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855200" y="6400800"/>
            <a:ext cx="1828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8E1EB51-A25F-4C6A-BBA9-DF682DCC415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624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704" r:id="rId3"/>
    <p:sldLayoutId id="2147483694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703" r:id="rId10"/>
    <p:sldLayoutId id="214748369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6823" y="-325929"/>
            <a:ext cx="13638727" cy="767178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58462" y="1648496"/>
            <a:ext cx="8346830" cy="2614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vi-VN" sz="3200" b="1" dirty="0" smtClean="0">
                <a:solidFill>
                  <a:srgbClr val="FF0000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Chương II </a:t>
            </a:r>
            <a:r>
              <a:rPr lang="en-US" sz="3200" b="1" dirty="0" smtClean="0">
                <a:solidFill>
                  <a:srgbClr val="FF0000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lang="vi-VN" sz="3200" b="1" dirty="0" smtClean="0">
                <a:solidFill>
                  <a:srgbClr val="FF0000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MÔI TRƯỜNG ĐỚI LẠNH</a:t>
            </a:r>
            <a:endParaRPr lang="en-US" sz="2400" dirty="0" smtClean="0">
              <a:solidFill>
                <a:srgbClr val="FF0000"/>
              </a:solidFill>
              <a:effectLst/>
              <a:latin typeface="+mj-lt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vi-VN" sz="3200" b="1" dirty="0" smtClean="0">
                <a:solidFill>
                  <a:srgbClr val="FF0000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HOẠT ĐỘNG KINH TẾ CỦA CON NGƯỜI Ở ĐỚI LẠNH</a:t>
            </a:r>
            <a:endParaRPr lang="en-US" sz="2400" dirty="0" smtClean="0">
              <a:solidFill>
                <a:srgbClr val="FF0000"/>
              </a:solidFill>
              <a:effectLst/>
              <a:latin typeface="+mj-lt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vi-VN" sz="3200" b="1" dirty="0" smtClean="0">
                <a:solidFill>
                  <a:srgbClr val="0070C0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Tiết 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23</a:t>
            </a:r>
            <a:r>
              <a:rPr lang="en-US" sz="3200" b="1" dirty="0">
                <a:solidFill>
                  <a:srgbClr val="0070C0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0070C0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vi-VN" sz="3200" b="1" dirty="0" smtClean="0">
                <a:solidFill>
                  <a:srgbClr val="0070C0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Bài 2</a:t>
            </a:r>
            <a:r>
              <a:rPr lang="en-US" sz="32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1</a:t>
            </a:r>
            <a:r>
              <a:rPr lang="en-US" sz="3200" b="1" dirty="0" smtClean="0">
                <a:solidFill>
                  <a:srgbClr val="0070C0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lang="vi-VN" sz="3200" b="1" dirty="0" smtClean="0">
                <a:solidFill>
                  <a:srgbClr val="0070C0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MÔI TRƯỜNG ĐỚI LẠNH</a:t>
            </a:r>
            <a:endParaRPr lang="en-US" sz="2400" b="1" dirty="0">
              <a:solidFill>
                <a:srgbClr val="0070C0"/>
              </a:solidFill>
              <a:effectLst/>
              <a:latin typeface="+mj-lt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4292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6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443" y="1825625"/>
            <a:ext cx="3305114" cy="4351338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75138" y="1300767"/>
            <a:ext cx="3927826" cy="31936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2800" b="1" dirty="0" smtClean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Mưa rất ít (dưới 500mm), phần lớn dưới dạng tuyết rơi. </a:t>
            </a:r>
            <a:endParaRPr lang="en-US" sz="2000" b="1" dirty="0" smtClean="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2800" b="1" dirty="0" smtClean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Vùng biển lạnh vào mùa hè có băng trôi và núi băng.</a:t>
            </a:r>
            <a:endParaRPr lang="en-US" sz="2000" b="1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1115" y="1027906"/>
            <a:ext cx="3770406" cy="4351338"/>
          </a:xfrm>
          <a:prstGeom prst="rect">
            <a:avLst/>
          </a:prstGeom>
        </p:spPr>
      </p:pic>
      <p:pic>
        <p:nvPicPr>
          <p:cNvPr id="10" name="Content Placeholder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291" y="1027906"/>
            <a:ext cx="3633823" cy="435133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22159" y="4494462"/>
            <a:ext cx="358080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 smtClean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Cảnh quan: vùng biển lạnh vào mùa hè có băng trôi.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3401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6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4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43944" y="617024"/>
            <a:ext cx="10709856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vi-VN" sz="3200" b="1" u="sng" dirty="0" smtClean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2 Sự thích nghi của thực vật và động vật với môi trường</a:t>
            </a:r>
            <a:endParaRPr lang="en-US" sz="2400" b="1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944" y="1326443"/>
            <a:ext cx="11193226" cy="5480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107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deo-1038130864 (1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2625" y="0"/>
            <a:ext cx="11817708" cy="6647309"/>
          </a:xfrm>
        </p:spPr>
      </p:pic>
    </p:spTree>
    <p:extLst>
      <p:ext uri="{BB962C8B-B14F-4D97-AF65-F5344CB8AC3E}">
        <p14:creationId xmlns:p14="http://schemas.microsoft.com/office/powerpoint/2010/main" val="3829237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6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4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43944" y="617024"/>
            <a:ext cx="10709856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vi-VN" sz="3200" b="1" u="sng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2 Sự thích nghi của thực vật và động vật với môi trường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38200" y="1942587"/>
            <a:ext cx="10515600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vi-VN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TV đặc trưng : thấp lùn , còi cọc, chủ yếu là rêu và địa y, rất ít về số lượng và loài, chỉ phát triển vào mùa hạ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38200" y="3559038"/>
            <a:ext cx="9842762" cy="18456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vi-VN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Động vật thích nghi được nhờ có lớp mỡ dày, lớp lông dày không thấm nước. </a:t>
            </a:r>
            <a:endParaRPr lang="en-US" sz="2400" b="1" dirty="0" smtClean="0">
              <a:solidFill>
                <a:prstClr val="black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vi-VN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Một số động vật di cư để tránh đông hoặc ngủ đông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4462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</p:spTree>
    <p:extLst>
      <p:ext uri="{BB962C8B-B14F-4D97-AF65-F5344CB8AC3E}">
        <p14:creationId xmlns:p14="http://schemas.microsoft.com/office/powerpoint/2010/main" val="2432073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959644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2078824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762001"/>
            <a:ext cx="6477000" cy="5638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1524000" y="6334780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X</a:t>
            </a:r>
            <a:r>
              <a:rPr lang="vi-VN" sz="2800" b="1" dirty="0">
                <a:solidFill>
                  <a:srgbClr val="000000"/>
                </a:solidFill>
                <a:latin typeface="Times New Roman" pitchFamily="18" charset="0"/>
              </a:rPr>
              <a:t>ác định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vị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trí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vi-VN" sz="2800" b="1" dirty="0">
                <a:solidFill>
                  <a:srgbClr val="000000"/>
                </a:solidFill>
                <a:latin typeface="Times New Roman" pitchFamily="18" charset="0"/>
              </a:rPr>
              <a:t>môi trường đới lạnh </a:t>
            </a:r>
          </a:p>
        </p:txBody>
      </p:sp>
      <p:sp>
        <p:nvSpPr>
          <p:cNvPr id="5" name="Rectangle 4"/>
          <p:cNvSpPr/>
          <p:nvPr/>
        </p:nvSpPr>
        <p:spPr>
          <a:xfrm>
            <a:off x="366702" y="127858"/>
            <a:ext cx="50577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u="sng" dirty="0" smtClean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1. Đặc điểm của môi trường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094732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7" name="Picture 3" descr="LD_Baccu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05" y="-1"/>
            <a:ext cx="5991896" cy="6735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148" name="Picture 4" descr="LD_Namcu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-1"/>
            <a:ext cx="6019800" cy="6735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77618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4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34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9"/>
          <p:cNvGrpSpPr>
            <a:grpSpLocks/>
          </p:cNvGrpSpPr>
          <p:nvPr/>
        </p:nvGrpSpPr>
        <p:grpSpPr bwMode="auto">
          <a:xfrm>
            <a:off x="990600" y="0"/>
            <a:ext cx="5334000" cy="6746875"/>
            <a:chOff x="0" y="0"/>
            <a:chExt cx="4724400" cy="6746462"/>
          </a:xfrm>
        </p:grpSpPr>
        <p:pic>
          <p:nvPicPr>
            <p:cNvPr id="6152" name="Picture 13" descr="bd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724400" cy="6038576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53" name="Text Box 14"/>
            <p:cNvSpPr txBox="1">
              <a:spLocks noChangeArrowheads="1"/>
            </p:cNvSpPr>
            <p:nvPr/>
          </p:nvSpPr>
          <p:spPr bwMode="auto">
            <a:xfrm>
              <a:off x="0" y="6038576"/>
              <a:ext cx="4719057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2000" dirty="0" err="1">
                  <a:solidFill>
                    <a:srgbClr val="000000"/>
                  </a:solidFill>
                </a:rPr>
                <a:t>Hình</a:t>
              </a:r>
              <a:r>
                <a:rPr lang="en-US" sz="2000" dirty="0">
                  <a:solidFill>
                    <a:srgbClr val="000000"/>
                  </a:solidFill>
                </a:rPr>
                <a:t> 21.1 - </a:t>
              </a:r>
              <a:r>
                <a:rPr lang="en-US" sz="2000" dirty="0" err="1">
                  <a:solidFill>
                    <a:srgbClr val="000000"/>
                  </a:solidFill>
                </a:rPr>
                <a:t>Lược</a:t>
              </a:r>
              <a:r>
                <a:rPr lang="en-US" sz="2000" dirty="0">
                  <a:solidFill>
                    <a:srgbClr val="000000"/>
                  </a:solidFill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</a:rPr>
                <a:t>đồ</a:t>
              </a:r>
              <a:r>
                <a:rPr lang="en-US" sz="2000" dirty="0">
                  <a:solidFill>
                    <a:srgbClr val="000000"/>
                  </a:solidFill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</a:rPr>
                <a:t>môi</a:t>
              </a:r>
              <a:r>
                <a:rPr lang="en-US" sz="2000" dirty="0">
                  <a:solidFill>
                    <a:srgbClr val="000000"/>
                  </a:solidFill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</a:rPr>
                <a:t>trường</a:t>
              </a:r>
              <a:r>
                <a:rPr lang="en-US" sz="2000" dirty="0">
                  <a:solidFill>
                    <a:srgbClr val="000000"/>
                  </a:solidFill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</a:rPr>
                <a:t>đới</a:t>
              </a:r>
              <a:r>
                <a:rPr lang="en-US" sz="2000" dirty="0">
                  <a:solidFill>
                    <a:srgbClr val="000000"/>
                  </a:solidFill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</a:rPr>
                <a:t>lạnh</a:t>
              </a:r>
              <a:r>
                <a:rPr lang="en-US" sz="2000" dirty="0">
                  <a:solidFill>
                    <a:srgbClr val="000000"/>
                  </a:solidFill>
                </a:rPr>
                <a:t> ở </a:t>
              </a:r>
              <a:r>
                <a:rPr lang="en-US" sz="2000" dirty="0" err="1">
                  <a:solidFill>
                    <a:srgbClr val="000000"/>
                  </a:solidFill>
                </a:rPr>
                <a:t>vùng</a:t>
              </a:r>
              <a:r>
                <a:rPr lang="en-US" sz="2000" dirty="0">
                  <a:solidFill>
                    <a:srgbClr val="000000"/>
                  </a:solidFill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</a:rPr>
                <a:t>Bắc</a:t>
              </a:r>
              <a:r>
                <a:rPr lang="en-US" sz="2000" dirty="0">
                  <a:solidFill>
                    <a:srgbClr val="000000"/>
                  </a:solidFill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</a:rPr>
                <a:t>Cực</a:t>
              </a:r>
              <a:r>
                <a:rPr lang="en-US" sz="2000" dirty="0">
                  <a:solidFill>
                    <a:srgbClr val="000000"/>
                  </a:solidFill>
                </a:rPr>
                <a:t> </a:t>
              </a:r>
            </a:p>
          </p:txBody>
        </p:sp>
      </p:grpSp>
      <p:sp>
        <p:nvSpPr>
          <p:cNvPr id="13" name="Oval 12"/>
          <p:cNvSpPr/>
          <p:nvPr/>
        </p:nvSpPr>
        <p:spPr bwMode="auto">
          <a:xfrm>
            <a:off x="2901950" y="1765300"/>
            <a:ext cx="152400" cy="152400"/>
          </a:xfrm>
          <a:prstGeom prst="ellipse">
            <a:avLst/>
          </a:prstGeom>
          <a:gradFill flip="none" rotWithShape="1">
            <a:gsLst>
              <a:gs pos="0">
                <a:srgbClr val="CC3300">
                  <a:shade val="30000"/>
                  <a:satMod val="115000"/>
                </a:srgbClr>
              </a:gs>
              <a:gs pos="50000">
                <a:srgbClr val="CC3300">
                  <a:shade val="67500"/>
                  <a:satMod val="115000"/>
                </a:srgbClr>
              </a:gs>
              <a:gs pos="100000">
                <a:srgbClr val="CC33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10" name="Picture 4" descr="BDkhihau_Honm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-21901"/>
            <a:ext cx="4876800" cy="6117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884806"/>
      </p:ext>
    </p:extLst>
  </p:cSld>
  <p:clrMapOvr>
    <a:masterClrMapping/>
  </p:clrMapOvr>
  <p:transition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7" name="Text Box 33"/>
          <p:cNvSpPr txBox="1">
            <a:spLocks noChangeArrowheads="1"/>
          </p:cNvSpPr>
          <p:nvPr/>
        </p:nvSpPr>
        <p:spPr bwMode="auto">
          <a:xfrm>
            <a:off x="1562101" y="1035475"/>
            <a:ext cx="283325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en-US" sz="2000" b="1" u="sng" dirty="0">
                <a:solidFill>
                  <a:srgbClr val="0000FF"/>
                </a:solidFill>
              </a:rPr>
              <a:t> </a:t>
            </a:r>
            <a:r>
              <a:rPr lang="en-US" sz="2000" b="1" u="sng" dirty="0" err="1">
                <a:solidFill>
                  <a:srgbClr val="0000FF"/>
                </a:solidFill>
              </a:rPr>
              <a:t>Nhiệt</a:t>
            </a:r>
            <a:r>
              <a:rPr lang="en-US" sz="2000" b="1" u="sng" dirty="0">
                <a:solidFill>
                  <a:srgbClr val="0000FF"/>
                </a:solidFill>
              </a:rPr>
              <a:t> </a:t>
            </a:r>
            <a:r>
              <a:rPr lang="en-US" sz="2000" b="1" u="sng" dirty="0" err="1">
                <a:solidFill>
                  <a:srgbClr val="0000FF"/>
                </a:solidFill>
              </a:rPr>
              <a:t>độ</a:t>
            </a:r>
            <a:r>
              <a:rPr lang="en-US" sz="2000" b="1" u="sng" dirty="0">
                <a:solidFill>
                  <a:srgbClr val="0000FF"/>
                </a:solidFill>
              </a:rPr>
              <a:t> </a:t>
            </a:r>
            <a:r>
              <a:rPr lang="en-US" sz="2000" b="1" u="sng" dirty="0" smtClean="0">
                <a:solidFill>
                  <a:srgbClr val="0000FF"/>
                </a:solidFill>
              </a:rPr>
              <a:t>: </a:t>
            </a:r>
            <a:r>
              <a:rPr lang="en-US" sz="2000" b="1" u="sng" dirty="0" err="1" smtClean="0">
                <a:solidFill>
                  <a:srgbClr val="0000FF"/>
                </a:solidFill>
              </a:rPr>
              <a:t>Nhóm</a:t>
            </a:r>
            <a:r>
              <a:rPr lang="en-US" sz="2000" b="1" u="sng" dirty="0" smtClean="0">
                <a:solidFill>
                  <a:srgbClr val="0000FF"/>
                </a:solidFill>
              </a:rPr>
              <a:t> 1,2 </a:t>
            </a:r>
            <a:endParaRPr lang="en-US" sz="2000" b="1" u="sng" dirty="0">
              <a:solidFill>
                <a:srgbClr val="0000FF"/>
              </a:solidFill>
            </a:endParaRPr>
          </a:p>
        </p:txBody>
      </p:sp>
      <p:sp>
        <p:nvSpPr>
          <p:cNvPr id="11315" name="Text Box 51"/>
          <p:cNvSpPr txBox="1">
            <a:spLocks noChangeArrowheads="1"/>
          </p:cNvSpPr>
          <p:nvPr/>
        </p:nvSpPr>
        <p:spPr bwMode="auto">
          <a:xfrm>
            <a:off x="1515225" y="3976528"/>
            <a:ext cx="308829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en-US" sz="2000" b="1" dirty="0">
                <a:solidFill>
                  <a:srgbClr val="0000FF"/>
                </a:solidFill>
              </a:rPr>
              <a:t> </a:t>
            </a:r>
            <a:r>
              <a:rPr lang="en-US" sz="2000" b="1" u="sng" dirty="0" err="1">
                <a:solidFill>
                  <a:srgbClr val="0000FF"/>
                </a:solidFill>
              </a:rPr>
              <a:t>Lượng</a:t>
            </a:r>
            <a:r>
              <a:rPr lang="en-US" sz="2000" b="1" u="sng" dirty="0">
                <a:solidFill>
                  <a:srgbClr val="0000FF"/>
                </a:solidFill>
              </a:rPr>
              <a:t> </a:t>
            </a:r>
            <a:r>
              <a:rPr lang="en-US" sz="2000" b="1" u="sng" dirty="0" err="1">
                <a:solidFill>
                  <a:srgbClr val="0000FF"/>
                </a:solidFill>
              </a:rPr>
              <a:t>mưa</a:t>
            </a:r>
            <a:r>
              <a:rPr lang="en-US" sz="2000" b="1" u="sng" dirty="0" smtClean="0">
                <a:solidFill>
                  <a:srgbClr val="0000FF"/>
                </a:solidFill>
              </a:rPr>
              <a:t>: </a:t>
            </a:r>
            <a:r>
              <a:rPr lang="en-US" sz="2000" b="1" u="sng" dirty="0" err="1" smtClean="0">
                <a:solidFill>
                  <a:srgbClr val="0000FF"/>
                </a:solidFill>
              </a:rPr>
              <a:t>Nhóm</a:t>
            </a:r>
            <a:r>
              <a:rPr lang="en-US" sz="2000" b="1" u="sng" dirty="0" smtClean="0">
                <a:solidFill>
                  <a:srgbClr val="0000FF"/>
                </a:solidFill>
              </a:rPr>
              <a:t> 3.4 </a:t>
            </a:r>
            <a:endParaRPr lang="en-US" sz="2000" b="1" u="sng" dirty="0">
              <a:solidFill>
                <a:srgbClr val="0000FF"/>
              </a:solidFill>
            </a:endParaRPr>
          </a:p>
        </p:txBody>
      </p:sp>
      <p:graphicFrame>
        <p:nvGraphicFramePr>
          <p:cNvPr id="68612" name="Group 4"/>
          <p:cNvGraphicFramePr>
            <a:graphicFrameLocks noGrp="1"/>
          </p:cNvGraphicFramePr>
          <p:nvPr>
            <p:extLst/>
          </p:nvPr>
        </p:nvGraphicFramePr>
        <p:xfrm>
          <a:off x="1676400" y="4375510"/>
          <a:ext cx="5570220" cy="1959502"/>
        </p:xfrm>
        <a:graphic>
          <a:graphicData uri="http://schemas.openxmlformats.org/drawingml/2006/table">
            <a:tbl>
              <a:tblPr/>
              <a:tblGrid>
                <a:gridCol w="143234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1847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792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Lượng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mưa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trung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bình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năm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Các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tháng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mưa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nhiều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nhất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Các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tháng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mưa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ít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nhất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   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Nhận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xét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365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814785" y="5715000"/>
            <a:ext cx="105990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133 mm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3215524" y="5391835"/>
            <a:ext cx="1371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en-US" b="1" dirty="0">
              <a:solidFill>
                <a:srgbClr val="FF0000"/>
              </a:solidFill>
              <a:latin typeface="VNI-Times" pitchFamily="2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0000"/>
                </a:solidFill>
                <a:latin typeface="VNI-Times" pitchFamily="2" charset="0"/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6,7, 8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4395355" y="5562601"/>
            <a:ext cx="1295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9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5676900" y="5179469"/>
            <a:ext cx="1562100" cy="107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tuyết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68634" name="Text Box 26"/>
          <p:cNvSpPr txBox="1">
            <a:spLocks noChangeArrowheads="1"/>
          </p:cNvSpPr>
          <p:nvPr/>
        </p:nvSpPr>
        <p:spPr bwMode="auto">
          <a:xfrm>
            <a:off x="1562100" y="527835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Quan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sát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biểu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đồ</a:t>
            </a:r>
            <a:r>
              <a:rPr lang="en-US" sz="2000" b="1" dirty="0">
                <a:solidFill>
                  <a:srgbClr val="000000"/>
                </a:solidFill>
              </a:rPr>
              <a:t> H21.3 </a:t>
            </a:r>
            <a:r>
              <a:rPr lang="en-US" sz="2000" b="1" dirty="0" err="1">
                <a:solidFill>
                  <a:srgbClr val="000000"/>
                </a:solidFill>
              </a:rPr>
              <a:t>phân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tích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diễn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biến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nhiệt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độ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và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lượng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mưa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trong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năm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tại</a:t>
            </a:r>
            <a:r>
              <a:rPr lang="en-US" sz="2000" b="1" dirty="0">
                <a:solidFill>
                  <a:srgbClr val="000000"/>
                </a:solidFill>
              </a:rPr>
              <a:t> Hon-man?</a:t>
            </a:r>
            <a:r>
              <a:rPr lang="en-US" sz="2000" b="1" dirty="0">
                <a:solidFill>
                  <a:srgbClr val="FF0066"/>
                </a:solidFill>
              </a:rPr>
              <a:t> </a:t>
            </a:r>
          </a:p>
        </p:txBody>
      </p:sp>
      <p:sp>
        <p:nvSpPr>
          <p:cNvPr id="2075" name="Text Box 27"/>
          <p:cNvSpPr txBox="1">
            <a:spLocks noChangeArrowheads="1"/>
          </p:cNvSpPr>
          <p:nvPr/>
        </p:nvSpPr>
        <p:spPr bwMode="auto">
          <a:xfrm>
            <a:off x="4406091" y="-33434"/>
            <a:ext cx="3581400" cy="553998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3000" b="1" dirty="0" err="1">
                <a:solidFill>
                  <a:srgbClr val="FFC000"/>
                </a:solidFill>
              </a:rPr>
              <a:t>Thảo</a:t>
            </a:r>
            <a:r>
              <a:rPr lang="en-US" sz="3000" b="1" dirty="0">
                <a:solidFill>
                  <a:srgbClr val="FFC000"/>
                </a:solidFill>
              </a:rPr>
              <a:t> </a:t>
            </a:r>
            <a:r>
              <a:rPr lang="en-US" sz="3000" b="1" dirty="0" err="1" smtClean="0">
                <a:solidFill>
                  <a:srgbClr val="FFC000"/>
                </a:solidFill>
              </a:rPr>
              <a:t>luận</a:t>
            </a:r>
            <a:endParaRPr lang="en-US" sz="3000" b="1" dirty="0">
              <a:solidFill>
                <a:srgbClr val="FFC000"/>
              </a:solidFill>
            </a:endParaRPr>
          </a:p>
        </p:txBody>
      </p:sp>
      <p:sp>
        <p:nvSpPr>
          <p:cNvPr id="2076" name="Text Box 28"/>
          <p:cNvSpPr txBox="1">
            <a:spLocks noChangeArrowheads="1"/>
          </p:cNvSpPr>
          <p:nvPr/>
        </p:nvSpPr>
        <p:spPr bwMode="auto">
          <a:xfrm>
            <a:off x="1676400" y="1752601"/>
            <a:ext cx="5867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sz="2000" b="1">
              <a:solidFill>
                <a:srgbClr val="FF0000"/>
              </a:solidFill>
            </a:endParaRPr>
          </a:p>
        </p:txBody>
      </p:sp>
      <p:graphicFrame>
        <p:nvGraphicFramePr>
          <p:cNvPr id="68637" name="Group 29"/>
          <p:cNvGraphicFramePr>
            <a:graphicFrameLocks noGrp="1"/>
          </p:cNvGraphicFramePr>
          <p:nvPr>
            <p:extLst/>
          </p:nvPr>
        </p:nvGraphicFramePr>
        <p:xfrm>
          <a:off x="1688060" y="1478885"/>
          <a:ext cx="5562600" cy="2488375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1438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4771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Tháng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Cao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nhất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Tháng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Thấp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nhất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Biên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độ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nhiệt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Số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tháng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có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nhiệt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độ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&gt; 0</a:t>
                      </a:r>
                      <a:r>
                        <a:rPr kumimoji="0" lang="en-US" sz="1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C,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có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mưa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Số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tháng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có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nhiệt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độ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&lt; 0</a:t>
                      </a:r>
                      <a:r>
                        <a:rPr kumimoji="0" lang="en-US" sz="1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C,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tuyết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rơi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Nhận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xét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287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828800" y="3048001"/>
            <a:ext cx="914400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T7 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b="1" baseline="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2101" name="Text Box 53"/>
          <p:cNvSpPr txBox="1">
            <a:spLocks noChangeArrowheads="1"/>
          </p:cNvSpPr>
          <p:nvPr/>
        </p:nvSpPr>
        <p:spPr bwMode="auto">
          <a:xfrm>
            <a:off x="3810000" y="2819401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FF0000"/>
              </a:solidFill>
            </a:endParaRPr>
          </a:p>
        </p:txBody>
      </p:sp>
      <p:sp>
        <p:nvSpPr>
          <p:cNvPr id="68662" name="Text Box 54"/>
          <p:cNvSpPr txBox="1">
            <a:spLocks noChangeArrowheads="1"/>
          </p:cNvSpPr>
          <p:nvPr/>
        </p:nvSpPr>
        <p:spPr bwMode="auto">
          <a:xfrm>
            <a:off x="4191000" y="3021639"/>
            <a:ext cx="1149350" cy="72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0000"/>
                </a:solidFill>
              </a:rPr>
              <a:t>4 </a:t>
            </a:r>
            <a:r>
              <a:rPr lang="en-US" sz="2000" b="1" dirty="0" err="1">
                <a:solidFill>
                  <a:srgbClr val="FF0000"/>
                </a:solidFill>
              </a:rPr>
              <a:t>tháng</a:t>
            </a:r>
            <a:endParaRPr lang="en-US" sz="2000" b="1" dirty="0">
              <a:solidFill>
                <a:srgbClr val="FF0000"/>
              </a:solidFill>
            </a:endParaRP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400" b="1" i="1" dirty="0">
                <a:solidFill>
                  <a:srgbClr val="000000"/>
                </a:solidFill>
              </a:rPr>
              <a:t>(T6 –T9) </a:t>
            </a:r>
          </a:p>
        </p:txBody>
      </p:sp>
      <p:sp>
        <p:nvSpPr>
          <p:cNvPr id="68663" name="Text Box 55"/>
          <p:cNvSpPr txBox="1">
            <a:spLocks noChangeArrowheads="1"/>
          </p:cNvSpPr>
          <p:nvPr/>
        </p:nvSpPr>
        <p:spPr bwMode="auto">
          <a:xfrm>
            <a:off x="5266460" y="2530617"/>
            <a:ext cx="1058141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FF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b="1" dirty="0">
                <a:solidFill>
                  <a:srgbClr val="FF0000"/>
                </a:solidFill>
              </a:rPr>
              <a:t>8 </a:t>
            </a:r>
            <a:r>
              <a:rPr lang="en-US" sz="1800" b="1" dirty="0" err="1">
                <a:solidFill>
                  <a:srgbClr val="FF0000"/>
                </a:solidFill>
              </a:rPr>
              <a:t>tháng</a:t>
            </a:r>
            <a:endParaRPr lang="en-US" sz="1800" b="1" dirty="0">
              <a:solidFill>
                <a:srgbClr val="FF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800" b="1" dirty="0">
              <a:solidFill>
                <a:srgbClr val="FF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i="1" dirty="0">
                <a:solidFill>
                  <a:srgbClr val="000000"/>
                </a:solidFill>
              </a:rPr>
              <a:t>(T9-T5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i="1" dirty="0" err="1">
                <a:solidFill>
                  <a:srgbClr val="000000"/>
                </a:solidFill>
              </a:rPr>
              <a:t>năm</a:t>
            </a:r>
            <a:r>
              <a:rPr lang="en-US" b="1" i="1" dirty="0">
                <a:solidFill>
                  <a:srgbClr val="000000"/>
                </a:solidFill>
              </a:rPr>
              <a:t> </a:t>
            </a:r>
            <a:r>
              <a:rPr lang="en-US" b="1" i="1" dirty="0" err="1">
                <a:solidFill>
                  <a:srgbClr val="000000"/>
                </a:solidFill>
              </a:rPr>
              <a:t>sau</a:t>
            </a:r>
            <a:r>
              <a:rPr lang="en-US" sz="2000" b="1" i="1" dirty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68664" name="Text Box 56"/>
          <p:cNvSpPr txBox="1">
            <a:spLocks noChangeArrowheads="1"/>
          </p:cNvSpPr>
          <p:nvPr/>
        </p:nvSpPr>
        <p:spPr bwMode="auto">
          <a:xfrm>
            <a:off x="3451629" y="3092943"/>
            <a:ext cx="90089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0000"/>
                </a:solidFill>
              </a:rPr>
              <a:t>40</a:t>
            </a:r>
            <a:r>
              <a:rPr lang="en-US" sz="2000" b="1" baseline="30000" dirty="0">
                <a:solidFill>
                  <a:srgbClr val="FF0000"/>
                </a:solidFill>
              </a:rPr>
              <a:t>0</a:t>
            </a:r>
            <a:r>
              <a:rPr lang="vi-VN" sz="2000" b="1" dirty="0">
                <a:solidFill>
                  <a:srgbClr val="FF0000"/>
                </a:solidFill>
                <a:cs typeface="Times New Roman" pitchFamily="18" charset="0"/>
              </a:rPr>
              <a:t>C 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68665" name="Text Box 57"/>
          <p:cNvSpPr txBox="1">
            <a:spLocks noChangeArrowheads="1"/>
          </p:cNvSpPr>
          <p:nvPr/>
        </p:nvSpPr>
        <p:spPr bwMode="auto">
          <a:xfrm>
            <a:off x="2616315" y="3100638"/>
            <a:ext cx="8382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800" b="1" dirty="0">
                <a:solidFill>
                  <a:srgbClr val="FF0000"/>
                </a:solidFill>
              </a:rPr>
              <a:t>T2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800" b="1" dirty="0">
                <a:solidFill>
                  <a:srgbClr val="FF0000"/>
                </a:solidFill>
              </a:rPr>
              <a:t>-30</a:t>
            </a:r>
            <a:r>
              <a:rPr lang="en-US" sz="1800" b="1" baseline="30000" dirty="0">
                <a:solidFill>
                  <a:srgbClr val="FF0000"/>
                </a:solidFill>
              </a:rPr>
              <a:t>0</a:t>
            </a:r>
            <a:r>
              <a:rPr lang="vi-VN" sz="1800" b="1" dirty="0">
                <a:solidFill>
                  <a:srgbClr val="FF0000"/>
                </a:solidFill>
                <a:cs typeface="Times New Roman" pitchFamily="18" charset="0"/>
              </a:rPr>
              <a:t>C </a:t>
            </a:r>
            <a:endParaRPr lang="en-US" sz="1800" b="1" dirty="0">
              <a:solidFill>
                <a:srgbClr val="FF0000"/>
              </a:solidFill>
            </a:endParaRPr>
          </a:p>
        </p:txBody>
      </p:sp>
      <p:sp>
        <p:nvSpPr>
          <p:cNvPr id="68666" name="Text Box 58"/>
          <p:cNvSpPr txBox="1">
            <a:spLocks noChangeArrowheads="1"/>
          </p:cNvSpPr>
          <p:nvPr/>
        </p:nvSpPr>
        <p:spPr bwMode="auto">
          <a:xfrm>
            <a:off x="6324600" y="2801144"/>
            <a:ext cx="9906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800" b="1" dirty="0" err="1">
                <a:solidFill>
                  <a:srgbClr val="FF0000"/>
                </a:solidFill>
              </a:rPr>
              <a:t>Lạnh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lẽo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quanh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năm</a:t>
            </a:r>
            <a:endParaRPr lang="en-US" sz="1800" b="1" dirty="0">
              <a:solidFill>
                <a:srgbClr val="FF0000"/>
              </a:solidFill>
            </a:endParaRPr>
          </a:p>
        </p:txBody>
      </p:sp>
      <p:pic>
        <p:nvPicPr>
          <p:cNvPr id="23" name="Picture 4" descr="BDkhihau_Honm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233912"/>
            <a:ext cx="3352800" cy="5016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226"/>
          <p:cNvSpPr txBox="1">
            <a:spLocks noChangeArrowheads="1"/>
          </p:cNvSpPr>
          <p:nvPr/>
        </p:nvSpPr>
        <p:spPr bwMode="auto">
          <a:xfrm>
            <a:off x="2286000" y="6516468"/>
            <a:ext cx="8001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</a:rPr>
              <a:t>→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</a:rPr>
              <a:t>Rút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</a:rPr>
              <a:t>ra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</a:rPr>
              <a:t>đặc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</a:rPr>
              <a:t>điểm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</a:rPr>
              <a:t>cơ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</a:rPr>
              <a:t>bản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</a:rPr>
              <a:t>của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</a:rPr>
              <a:t>môi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</a:rPr>
              <a:t>trường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</a:rPr>
              <a:t>đới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</a:rPr>
              <a:t>lạnh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42072783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8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1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68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68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86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86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68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68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86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86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97" grpId="0"/>
      <p:bldP spid="11315" grpId="0"/>
      <p:bldP spid="10" grpId="0"/>
      <p:bldP spid="11" grpId="0"/>
      <p:bldP spid="12" grpId="0"/>
      <p:bldP spid="13" grpId="0"/>
      <p:bldP spid="7" grpId="0"/>
      <p:bldP spid="68662" grpId="0"/>
      <p:bldP spid="68663" grpId="0"/>
      <p:bldP spid="68664" grpId="0"/>
      <p:bldP spid="68665" grpId="0"/>
      <p:bldP spid="68666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40" name="Text Box 4"/>
          <p:cNvSpPr txBox="1">
            <a:spLocks noChangeArrowheads="1"/>
          </p:cNvSpPr>
          <p:nvPr/>
        </p:nvSpPr>
        <p:spPr bwMode="auto">
          <a:xfrm>
            <a:off x="2438400" y="-13855"/>
            <a:ext cx="73914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eaLnBrk="0" hangingPunct="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B0F0"/>
                </a:solidFill>
              </a:rPr>
              <a:t> TL </a:t>
            </a:r>
            <a:r>
              <a:rPr lang="en-US" sz="2800" b="1" dirty="0" err="1">
                <a:solidFill>
                  <a:srgbClr val="00B0F0"/>
                </a:solidFill>
              </a:rPr>
              <a:t>cặp</a:t>
            </a:r>
            <a:r>
              <a:rPr lang="en-US" sz="2800" b="1" dirty="0">
                <a:solidFill>
                  <a:srgbClr val="00B0F0"/>
                </a:solidFill>
              </a:rPr>
              <a:t> </a:t>
            </a:r>
            <a:r>
              <a:rPr lang="en-US" sz="2800" b="1" dirty="0" err="1">
                <a:solidFill>
                  <a:srgbClr val="00B0F0"/>
                </a:solidFill>
              </a:rPr>
              <a:t>đôi</a:t>
            </a:r>
            <a:r>
              <a:rPr lang="en-US" sz="2800" b="1" dirty="0">
                <a:solidFill>
                  <a:srgbClr val="00B0F0"/>
                </a:solidFill>
              </a:rPr>
              <a:t>: Quan </a:t>
            </a:r>
            <a:r>
              <a:rPr lang="en-US" sz="2800" b="1" dirty="0" err="1">
                <a:solidFill>
                  <a:srgbClr val="00B0F0"/>
                </a:solidFill>
              </a:rPr>
              <a:t>sát</a:t>
            </a:r>
            <a:r>
              <a:rPr lang="en-US" sz="2800" b="1" dirty="0">
                <a:solidFill>
                  <a:srgbClr val="00B0F0"/>
                </a:solidFill>
              </a:rPr>
              <a:t> </a:t>
            </a:r>
            <a:r>
              <a:rPr lang="en-US" sz="2800" b="1" dirty="0" err="1">
                <a:solidFill>
                  <a:srgbClr val="00B0F0"/>
                </a:solidFill>
              </a:rPr>
              <a:t>ảnh</a:t>
            </a:r>
            <a:r>
              <a:rPr lang="en-US" sz="2800" b="1" dirty="0">
                <a:solidFill>
                  <a:srgbClr val="00B0F0"/>
                </a:solidFill>
              </a:rPr>
              <a:t> so </a:t>
            </a:r>
            <a:r>
              <a:rPr lang="en-US" sz="2800" b="1" dirty="0" err="1">
                <a:solidFill>
                  <a:srgbClr val="00B0F0"/>
                </a:solidFill>
              </a:rPr>
              <a:t>sánh</a:t>
            </a:r>
            <a:r>
              <a:rPr lang="en-US" sz="2800" b="1" dirty="0">
                <a:solidFill>
                  <a:srgbClr val="00B0F0"/>
                </a:solidFill>
              </a:rPr>
              <a:t> </a:t>
            </a:r>
            <a:r>
              <a:rPr lang="en-US" sz="2800" b="1" dirty="0" err="1">
                <a:solidFill>
                  <a:srgbClr val="00B0F0"/>
                </a:solidFill>
              </a:rPr>
              <a:t>sự</a:t>
            </a:r>
            <a:r>
              <a:rPr lang="en-US" sz="2800" b="1" dirty="0">
                <a:solidFill>
                  <a:srgbClr val="00B0F0"/>
                </a:solidFill>
              </a:rPr>
              <a:t> </a:t>
            </a:r>
            <a:r>
              <a:rPr lang="en-US" sz="2800" b="1" dirty="0" err="1">
                <a:solidFill>
                  <a:srgbClr val="00B0F0"/>
                </a:solidFill>
              </a:rPr>
              <a:t>khác</a:t>
            </a:r>
            <a:r>
              <a:rPr lang="en-US" sz="2800" b="1" dirty="0">
                <a:solidFill>
                  <a:srgbClr val="00B0F0"/>
                </a:solidFill>
              </a:rPr>
              <a:t> </a:t>
            </a:r>
            <a:r>
              <a:rPr lang="en-US" sz="2800" b="1" dirty="0" err="1">
                <a:solidFill>
                  <a:srgbClr val="00B0F0"/>
                </a:solidFill>
              </a:rPr>
              <a:t>nhau</a:t>
            </a:r>
            <a:r>
              <a:rPr lang="en-US" sz="2800" b="1" dirty="0">
                <a:solidFill>
                  <a:srgbClr val="00B0F0"/>
                </a:solidFill>
              </a:rPr>
              <a:t> </a:t>
            </a:r>
            <a:r>
              <a:rPr lang="en-US" sz="2800" b="1" dirty="0" err="1">
                <a:solidFill>
                  <a:srgbClr val="00B0F0"/>
                </a:solidFill>
              </a:rPr>
              <a:t>giữa</a:t>
            </a:r>
            <a:r>
              <a:rPr lang="en-US" sz="2800" b="1" dirty="0">
                <a:solidFill>
                  <a:srgbClr val="00B0F0"/>
                </a:solidFill>
              </a:rPr>
              <a:t> </a:t>
            </a:r>
            <a:r>
              <a:rPr lang="en-US" sz="2800" b="1" dirty="0" err="1">
                <a:solidFill>
                  <a:srgbClr val="00B0F0"/>
                </a:solidFill>
              </a:rPr>
              <a:t>núi</a:t>
            </a:r>
            <a:r>
              <a:rPr lang="en-US" sz="2800" b="1" dirty="0">
                <a:solidFill>
                  <a:srgbClr val="00B0F0"/>
                </a:solidFill>
              </a:rPr>
              <a:t> </a:t>
            </a:r>
            <a:r>
              <a:rPr lang="en-US" sz="2800" b="1" dirty="0" err="1">
                <a:solidFill>
                  <a:srgbClr val="00B0F0"/>
                </a:solidFill>
              </a:rPr>
              <a:t>băng</a:t>
            </a:r>
            <a:r>
              <a:rPr lang="en-US" sz="2800" b="1" dirty="0">
                <a:solidFill>
                  <a:srgbClr val="00B0F0"/>
                </a:solidFill>
              </a:rPr>
              <a:t> </a:t>
            </a:r>
            <a:r>
              <a:rPr lang="en-US" sz="2800" b="1" dirty="0" err="1">
                <a:solidFill>
                  <a:srgbClr val="00B0F0"/>
                </a:solidFill>
              </a:rPr>
              <a:t>và</a:t>
            </a:r>
            <a:r>
              <a:rPr lang="en-US" sz="2800" b="1" dirty="0">
                <a:solidFill>
                  <a:srgbClr val="00B0F0"/>
                </a:solidFill>
              </a:rPr>
              <a:t> </a:t>
            </a:r>
            <a:r>
              <a:rPr lang="en-US" sz="2800" b="1" dirty="0" err="1">
                <a:solidFill>
                  <a:srgbClr val="00B0F0"/>
                </a:solidFill>
              </a:rPr>
              <a:t>băng</a:t>
            </a:r>
            <a:r>
              <a:rPr lang="en-US" sz="2800" b="1" dirty="0">
                <a:solidFill>
                  <a:srgbClr val="00B0F0"/>
                </a:solidFill>
              </a:rPr>
              <a:t> </a:t>
            </a:r>
            <a:r>
              <a:rPr lang="en-US" sz="2800" b="1" dirty="0" err="1">
                <a:solidFill>
                  <a:srgbClr val="00B0F0"/>
                </a:solidFill>
              </a:rPr>
              <a:t>trôi</a:t>
            </a:r>
            <a:r>
              <a:rPr lang="en-US" sz="2800" b="1" dirty="0">
                <a:solidFill>
                  <a:srgbClr val="00B0F0"/>
                </a:solidFill>
              </a:rPr>
              <a:t>.</a:t>
            </a:r>
          </a:p>
        </p:txBody>
      </p:sp>
      <p:pic>
        <p:nvPicPr>
          <p:cNvPr id="116741" name="Picture 5" descr="Nui_bang"/>
          <p:cNvPicPr>
            <a:picLocks noChangeAspect="1" noChangeArrowheads="1"/>
          </p:cNvPicPr>
          <p:nvPr/>
        </p:nvPicPr>
        <p:blipFill>
          <a:blip r:embed="rId2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990600"/>
            <a:ext cx="4114800" cy="40386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742" name="Picture 6" descr="Bang_troi"/>
          <p:cNvPicPr>
            <a:picLocks noChangeAspect="1" noChangeArrowheads="1"/>
          </p:cNvPicPr>
          <p:nvPr/>
        </p:nvPicPr>
        <p:blipFill>
          <a:blip r:embed="rId3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990600"/>
            <a:ext cx="4114800" cy="40386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6743" name="Text Box 7"/>
          <p:cNvSpPr txBox="1">
            <a:spLocks noChangeArrowheads="1"/>
          </p:cNvSpPr>
          <p:nvPr/>
        </p:nvSpPr>
        <p:spPr bwMode="auto">
          <a:xfrm>
            <a:off x="990600" y="5226784"/>
            <a:ext cx="1051560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just" eaLnBrk="1" fontAlgn="base" hangingPunct="1">
              <a:spcBef>
                <a:spcPct val="50000"/>
              </a:spcBef>
              <a:spcAft>
                <a:spcPct val="0"/>
              </a:spcAft>
              <a:buFontTx/>
              <a:buChar char="-"/>
            </a:pPr>
            <a:r>
              <a:rPr lang="en-US" sz="2000" b="1" dirty="0">
                <a:solidFill>
                  <a:srgbClr val="0000FF"/>
                </a:solidFill>
              </a:rPr>
              <a:t> </a:t>
            </a:r>
            <a:r>
              <a:rPr lang="en-US" sz="2000" b="1" dirty="0" err="1">
                <a:solidFill>
                  <a:srgbClr val="0000FF"/>
                </a:solidFill>
              </a:rPr>
              <a:t>Kích</a:t>
            </a:r>
            <a:r>
              <a:rPr lang="en-US" sz="2000" b="1" dirty="0">
                <a:solidFill>
                  <a:srgbClr val="0000FF"/>
                </a:solidFill>
              </a:rPr>
              <a:t> </a:t>
            </a:r>
            <a:r>
              <a:rPr lang="en-US" sz="2000" b="1" dirty="0" err="1">
                <a:solidFill>
                  <a:srgbClr val="0000FF"/>
                </a:solidFill>
              </a:rPr>
              <a:t>thước</a:t>
            </a:r>
            <a:r>
              <a:rPr lang="en-US" sz="2000" b="1" dirty="0">
                <a:solidFill>
                  <a:srgbClr val="0000FF"/>
                </a:solidFill>
              </a:rPr>
              <a:t>: </a:t>
            </a:r>
            <a:r>
              <a:rPr lang="en-US" sz="2000" b="1" dirty="0" err="1">
                <a:solidFill>
                  <a:srgbClr val="000000"/>
                </a:solidFill>
              </a:rPr>
              <a:t>núi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băng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lớn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hơn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băng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trôi</a:t>
            </a:r>
            <a:r>
              <a:rPr lang="en-US" sz="2000" b="1" dirty="0">
                <a:solidFill>
                  <a:srgbClr val="000000"/>
                </a:solidFill>
              </a:rPr>
              <a:t>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Núi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băng</a:t>
            </a:r>
            <a:r>
              <a:rPr lang="en-US" sz="2000" b="1" dirty="0">
                <a:solidFill>
                  <a:srgbClr val="FF0000"/>
                </a:solidFill>
              </a:rPr>
              <a:t>: </a:t>
            </a:r>
            <a:r>
              <a:rPr lang="en-US" sz="2000" b="1" dirty="0" err="1">
                <a:solidFill>
                  <a:srgbClr val="000000"/>
                </a:solidFill>
              </a:rPr>
              <a:t>khối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băng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lớn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như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núi</a:t>
            </a:r>
            <a:r>
              <a:rPr lang="en-US" sz="2000" b="1" dirty="0">
                <a:solidFill>
                  <a:srgbClr val="000000"/>
                </a:solidFill>
              </a:rPr>
              <a:t>. </a:t>
            </a:r>
            <a:r>
              <a:rPr lang="en-US" sz="2000" b="1" dirty="0" err="1">
                <a:solidFill>
                  <a:srgbClr val="000000"/>
                </a:solidFill>
              </a:rPr>
              <a:t>Mùa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hè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khối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băng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lớn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được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tách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ra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từ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khiên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băng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trôi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trên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biển</a:t>
            </a:r>
            <a:r>
              <a:rPr lang="en-US" sz="2000" b="1" dirty="0">
                <a:solidFill>
                  <a:srgbClr val="000000"/>
                </a:solidFill>
              </a:rPr>
              <a:t> , </a:t>
            </a:r>
            <a:r>
              <a:rPr lang="en-US" sz="2000" b="1" dirty="0" err="1">
                <a:solidFill>
                  <a:srgbClr val="000000"/>
                </a:solidFill>
              </a:rPr>
              <a:t>có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khi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cả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năm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trời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chưa</a:t>
            </a:r>
            <a:r>
              <a:rPr lang="en-US" sz="2000" b="1" dirty="0">
                <a:solidFill>
                  <a:srgbClr val="000000"/>
                </a:solidFill>
              </a:rPr>
              <a:t> tan </a:t>
            </a:r>
            <a:r>
              <a:rPr lang="en-US" sz="2000" b="1" dirty="0" err="1">
                <a:solidFill>
                  <a:srgbClr val="000000"/>
                </a:solidFill>
              </a:rPr>
              <a:t>hết</a:t>
            </a:r>
            <a:endParaRPr lang="en-US" sz="2000" b="1" dirty="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Băng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trôi</a:t>
            </a:r>
            <a:r>
              <a:rPr lang="en-US" sz="2000" b="1" dirty="0">
                <a:solidFill>
                  <a:srgbClr val="FF0000"/>
                </a:solidFill>
              </a:rPr>
              <a:t>: </a:t>
            </a:r>
            <a:r>
              <a:rPr lang="en-US" sz="2000" b="1" dirty="0" err="1">
                <a:solidFill>
                  <a:srgbClr val="000000"/>
                </a:solidFill>
              </a:rPr>
              <a:t>Mùa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đông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mặt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biển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đóng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băng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dày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khoảng</a:t>
            </a:r>
            <a:r>
              <a:rPr lang="en-US" sz="2000" b="1" dirty="0">
                <a:solidFill>
                  <a:srgbClr val="000000"/>
                </a:solidFill>
              </a:rPr>
              <a:t> 10m. </a:t>
            </a:r>
            <a:r>
              <a:rPr lang="en-US" sz="2000" b="1" dirty="0" err="1">
                <a:solidFill>
                  <a:srgbClr val="000000"/>
                </a:solidFill>
              </a:rPr>
              <a:t>Bị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vỡ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ra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vào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mùa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hạ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và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trôi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trên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biển</a:t>
            </a:r>
            <a:r>
              <a:rPr lang="en-US" sz="2000" b="1" dirty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116745" name="Picture 9" descr="ANd9GcTEAHYw1hZ_eLsAKd1aIstQbBDjCp24c2ik8lv3ULi0z1O7JatUHlTb5wj9A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990600"/>
            <a:ext cx="40386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47" name="Picture 11" descr="1322015731_aerial_photography_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990600"/>
            <a:ext cx="41148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92712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16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116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16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116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67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67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116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67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67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116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740" grpId="0"/>
      <p:bldP spid="11674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006" y="579011"/>
            <a:ext cx="5080794" cy="2789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79011"/>
            <a:ext cx="5295207" cy="28595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410" name="Picture 5" descr="http://media.tinmoi.vn/2012/04/02/21_8_1333338525_98_020412_the-gioi_iceflo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1" y="3554414"/>
            <a:ext cx="5295208" cy="26574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72214" y="3505200"/>
            <a:ext cx="5081586" cy="27066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7414" name="Text Box 9"/>
          <p:cNvSpPr txBox="1">
            <a:spLocks noChangeArrowheads="1"/>
          </p:cNvSpPr>
          <p:nvPr/>
        </p:nvSpPr>
        <p:spPr bwMode="auto">
          <a:xfrm>
            <a:off x="1524001" y="163513"/>
            <a:ext cx="9498013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100" u="sng" dirty="0" err="1">
                <a:solidFill>
                  <a:srgbClr val="0000FF"/>
                </a:solidFill>
              </a:rPr>
              <a:t>Hãy</a:t>
            </a:r>
            <a:r>
              <a:rPr lang="en-US" sz="2100" u="sng" dirty="0">
                <a:solidFill>
                  <a:srgbClr val="0000FF"/>
                </a:solidFill>
              </a:rPr>
              <a:t> </a:t>
            </a:r>
            <a:r>
              <a:rPr lang="en-US" sz="2100" u="sng" dirty="0" err="1">
                <a:solidFill>
                  <a:srgbClr val="0000FF"/>
                </a:solidFill>
              </a:rPr>
              <a:t>sắp</a:t>
            </a:r>
            <a:r>
              <a:rPr lang="en-US" sz="2100" u="sng" dirty="0">
                <a:solidFill>
                  <a:srgbClr val="0000FF"/>
                </a:solidFill>
              </a:rPr>
              <a:t> </a:t>
            </a:r>
            <a:r>
              <a:rPr lang="en-US" sz="2100" u="sng" dirty="0" err="1">
                <a:solidFill>
                  <a:srgbClr val="0000FF"/>
                </a:solidFill>
              </a:rPr>
              <a:t>xếp</a:t>
            </a:r>
            <a:r>
              <a:rPr lang="en-US" sz="2100" u="sng" dirty="0">
                <a:solidFill>
                  <a:srgbClr val="0000FF"/>
                </a:solidFill>
              </a:rPr>
              <a:t> </a:t>
            </a:r>
            <a:r>
              <a:rPr lang="en-US" sz="2100" u="sng" dirty="0" err="1">
                <a:solidFill>
                  <a:srgbClr val="0000FF"/>
                </a:solidFill>
              </a:rPr>
              <a:t>theo</a:t>
            </a:r>
            <a:r>
              <a:rPr lang="en-US" sz="2100" u="sng" dirty="0">
                <a:solidFill>
                  <a:srgbClr val="0000FF"/>
                </a:solidFill>
              </a:rPr>
              <a:t> </a:t>
            </a:r>
            <a:r>
              <a:rPr lang="en-US" sz="2100" u="sng" dirty="0" err="1">
                <a:solidFill>
                  <a:srgbClr val="0000FF"/>
                </a:solidFill>
              </a:rPr>
              <a:t>thứ</a:t>
            </a:r>
            <a:r>
              <a:rPr lang="en-US" sz="2100" u="sng" dirty="0">
                <a:solidFill>
                  <a:srgbClr val="0000FF"/>
                </a:solidFill>
              </a:rPr>
              <a:t> </a:t>
            </a:r>
            <a:r>
              <a:rPr lang="en-US" sz="2100" u="sng" dirty="0" err="1">
                <a:solidFill>
                  <a:srgbClr val="0000FF"/>
                </a:solidFill>
              </a:rPr>
              <a:t>tự</a:t>
            </a:r>
            <a:r>
              <a:rPr lang="en-US" sz="2100" dirty="0">
                <a:solidFill>
                  <a:srgbClr val="0000FF"/>
                </a:solidFill>
              </a:rPr>
              <a:t>: </a:t>
            </a:r>
            <a:r>
              <a:rPr lang="en-US" sz="2100" dirty="0" err="1">
                <a:solidFill>
                  <a:srgbClr val="000000"/>
                </a:solidFill>
              </a:rPr>
              <a:t>băng</a:t>
            </a:r>
            <a:r>
              <a:rPr lang="en-US" sz="2100" dirty="0">
                <a:solidFill>
                  <a:srgbClr val="000000"/>
                </a:solidFill>
              </a:rPr>
              <a:t> tan, </a:t>
            </a:r>
            <a:r>
              <a:rPr lang="en-US" sz="2100" dirty="0" err="1">
                <a:solidFill>
                  <a:srgbClr val="000000"/>
                </a:solidFill>
              </a:rPr>
              <a:t>núi</a:t>
            </a:r>
            <a:r>
              <a:rPr lang="en-US" sz="2100" dirty="0">
                <a:solidFill>
                  <a:srgbClr val="000000"/>
                </a:solidFill>
              </a:rPr>
              <a:t> </a:t>
            </a:r>
            <a:r>
              <a:rPr lang="en-US" sz="2100" dirty="0" err="1">
                <a:solidFill>
                  <a:srgbClr val="000000"/>
                </a:solidFill>
              </a:rPr>
              <a:t>băng</a:t>
            </a:r>
            <a:r>
              <a:rPr lang="en-US" sz="2100" dirty="0">
                <a:solidFill>
                  <a:srgbClr val="000000"/>
                </a:solidFill>
              </a:rPr>
              <a:t>, </a:t>
            </a:r>
            <a:r>
              <a:rPr lang="en-US" sz="2100" dirty="0" err="1">
                <a:solidFill>
                  <a:srgbClr val="000000"/>
                </a:solidFill>
              </a:rPr>
              <a:t>tảng</a:t>
            </a:r>
            <a:r>
              <a:rPr lang="en-US" sz="2100" dirty="0">
                <a:solidFill>
                  <a:srgbClr val="000000"/>
                </a:solidFill>
              </a:rPr>
              <a:t> </a:t>
            </a:r>
            <a:r>
              <a:rPr lang="en-US" sz="2100" dirty="0" err="1">
                <a:solidFill>
                  <a:srgbClr val="000000"/>
                </a:solidFill>
              </a:rPr>
              <a:t>băng</a:t>
            </a:r>
            <a:r>
              <a:rPr lang="en-US" sz="2100" dirty="0">
                <a:solidFill>
                  <a:srgbClr val="000000"/>
                </a:solidFill>
              </a:rPr>
              <a:t> </a:t>
            </a:r>
            <a:r>
              <a:rPr lang="en-US" sz="2100" dirty="0" err="1">
                <a:solidFill>
                  <a:srgbClr val="000000"/>
                </a:solidFill>
              </a:rPr>
              <a:t>trôi</a:t>
            </a:r>
            <a:r>
              <a:rPr lang="en-US" sz="2100" dirty="0">
                <a:solidFill>
                  <a:srgbClr val="000000"/>
                </a:solidFill>
              </a:rPr>
              <a:t> </a:t>
            </a:r>
            <a:r>
              <a:rPr lang="en-US" sz="2100" dirty="0" err="1">
                <a:solidFill>
                  <a:srgbClr val="000000"/>
                </a:solidFill>
              </a:rPr>
              <a:t>và</a:t>
            </a:r>
            <a:r>
              <a:rPr lang="en-US" sz="2100" dirty="0">
                <a:solidFill>
                  <a:srgbClr val="000000"/>
                </a:solidFill>
              </a:rPr>
              <a:t> </a:t>
            </a:r>
            <a:r>
              <a:rPr lang="en-US" sz="2100" dirty="0" err="1">
                <a:solidFill>
                  <a:srgbClr val="000000"/>
                </a:solidFill>
              </a:rPr>
              <a:t>sông</a:t>
            </a:r>
            <a:r>
              <a:rPr lang="en-US" sz="2100" dirty="0">
                <a:solidFill>
                  <a:srgbClr val="000000"/>
                </a:solidFill>
              </a:rPr>
              <a:t> </a:t>
            </a:r>
            <a:r>
              <a:rPr lang="en-US" sz="2100" dirty="0" err="1">
                <a:solidFill>
                  <a:srgbClr val="000000"/>
                </a:solidFill>
              </a:rPr>
              <a:t>đóng</a:t>
            </a:r>
            <a:r>
              <a:rPr lang="en-US" sz="2100" dirty="0">
                <a:solidFill>
                  <a:srgbClr val="000000"/>
                </a:solidFill>
              </a:rPr>
              <a:t> </a:t>
            </a:r>
            <a:r>
              <a:rPr lang="en-US" sz="2100" dirty="0" err="1">
                <a:solidFill>
                  <a:srgbClr val="000000"/>
                </a:solidFill>
              </a:rPr>
              <a:t>băng</a:t>
            </a:r>
            <a:endParaRPr lang="en-US" sz="2100" dirty="0">
              <a:solidFill>
                <a:srgbClr val="000000"/>
              </a:solidFill>
            </a:endParaRPr>
          </a:p>
        </p:txBody>
      </p:sp>
      <p:sp>
        <p:nvSpPr>
          <p:cNvPr id="17415" name="Text Box 10"/>
          <p:cNvSpPr txBox="1">
            <a:spLocks noChangeArrowheads="1"/>
          </p:cNvSpPr>
          <p:nvPr/>
        </p:nvSpPr>
        <p:spPr bwMode="auto">
          <a:xfrm>
            <a:off x="4953000" y="2736851"/>
            <a:ext cx="5334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4000">
                <a:solidFill>
                  <a:srgbClr val="FF3300"/>
                </a:solidFill>
              </a:rPr>
              <a:t>1</a:t>
            </a:r>
          </a:p>
        </p:txBody>
      </p:sp>
      <p:sp>
        <p:nvSpPr>
          <p:cNvPr id="17416" name="Text Box 11"/>
          <p:cNvSpPr txBox="1">
            <a:spLocks noChangeArrowheads="1"/>
          </p:cNvSpPr>
          <p:nvPr/>
        </p:nvSpPr>
        <p:spPr bwMode="auto">
          <a:xfrm>
            <a:off x="9890126" y="950914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7417" name="Text Box 13"/>
          <p:cNvSpPr txBox="1">
            <a:spLocks noChangeArrowheads="1"/>
          </p:cNvSpPr>
          <p:nvPr/>
        </p:nvSpPr>
        <p:spPr bwMode="auto">
          <a:xfrm>
            <a:off x="9813926" y="2590801"/>
            <a:ext cx="4667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4000">
                <a:solidFill>
                  <a:srgbClr val="FF3300"/>
                </a:solidFill>
              </a:rPr>
              <a:t>2</a:t>
            </a:r>
          </a:p>
        </p:txBody>
      </p:sp>
      <p:sp>
        <p:nvSpPr>
          <p:cNvPr id="17418" name="Text Box 14"/>
          <p:cNvSpPr txBox="1">
            <a:spLocks noChangeArrowheads="1"/>
          </p:cNvSpPr>
          <p:nvPr/>
        </p:nvSpPr>
        <p:spPr bwMode="auto">
          <a:xfrm>
            <a:off x="5105400" y="5181600"/>
            <a:ext cx="381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4400" dirty="0">
                <a:solidFill>
                  <a:srgbClr val="0000FF"/>
                </a:solidFill>
              </a:rPr>
              <a:t>3</a:t>
            </a:r>
          </a:p>
        </p:txBody>
      </p:sp>
      <p:sp>
        <p:nvSpPr>
          <p:cNvPr id="17419" name="Text Box 15"/>
          <p:cNvSpPr txBox="1">
            <a:spLocks noChangeArrowheads="1"/>
          </p:cNvSpPr>
          <p:nvPr/>
        </p:nvSpPr>
        <p:spPr bwMode="auto">
          <a:xfrm>
            <a:off x="9585325" y="5410200"/>
            <a:ext cx="438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600">
                <a:solidFill>
                  <a:srgbClr val="FFFF00"/>
                </a:solidFill>
              </a:rPr>
              <a:t>4</a:t>
            </a:r>
          </a:p>
        </p:txBody>
      </p:sp>
      <p:sp>
        <p:nvSpPr>
          <p:cNvPr id="71696" name="Text Box 16"/>
          <p:cNvSpPr txBox="1">
            <a:spLocks noChangeArrowheads="1"/>
          </p:cNvSpPr>
          <p:nvPr/>
        </p:nvSpPr>
        <p:spPr bwMode="auto">
          <a:xfrm>
            <a:off x="4267200" y="6211888"/>
            <a:ext cx="4108450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600" u="sng" dirty="0" err="1">
                <a:solidFill>
                  <a:srgbClr val="000000"/>
                </a:solidFill>
              </a:rPr>
              <a:t>Đáp</a:t>
            </a:r>
            <a:r>
              <a:rPr lang="en-US" sz="3600" u="sng" dirty="0">
                <a:solidFill>
                  <a:srgbClr val="000000"/>
                </a:solidFill>
              </a:rPr>
              <a:t> </a:t>
            </a:r>
            <a:r>
              <a:rPr lang="en-US" sz="3600" u="sng" dirty="0" err="1">
                <a:solidFill>
                  <a:srgbClr val="000000"/>
                </a:solidFill>
              </a:rPr>
              <a:t>án</a:t>
            </a:r>
            <a:r>
              <a:rPr lang="en-US" sz="3600" dirty="0">
                <a:solidFill>
                  <a:srgbClr val="000000"/>
                </a:solidFill>
              </a:rPr>
              <a:t>: </a:t>
            </a:r>
            <a:r>
              <a:rPr lang="en-US" sz="3600" dirty="0">
                <a:solidFill>
                  <a:srgbClr val="FF0000"/>
                </a:solidFill>
              </a:rPr>
              <a:t>4 – 1 – 3 - 2</a:t>
            </a:r>
          </a:p>
        </p:txBody>
      </p:sp>
    </p:spTree>
    <p:extLst>
      <p:ext uri="{BB962C8B-B14F-4D97-AF65-F5344CB8AC3E}">
        <p14:creationId xmlns:p14="http://schemas.microsoft.com/office/powerpoint/2010/main" val="7189615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6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6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6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9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 descr="Titanic_sink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Box 1"/>
          <p:cNvSpPr txBox="1">
            <a:spLocks noChangeArrowheads="1"/>
          </p:cNvSpPr>
          <p:nvPr/>
        </p:nvSpPr>
        <p:spPr bwMode="auto">
          <a:xfrm>
            <a:off x="1524000" y="5287962"/>
            <a:ext cx="91440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 err="1">
                <a:solidFill>
                  <a:srgbClr val="FFFF00"/>
                </a:solidFill>
              </a:rPr>
              <a:t>Tháng</a:t>
            </a:r>
            <a:r>
              <a:rPr lang="en-US" dirty="0">
                <a:solidFill>
                  <a:srgbClr val="FFFF00"/>
                </a:solidFill>
              </a:rPr>
              <a:t> 4 /1912 , con </a:t>
            </a:r>
            <a:r>
              <a:rPr lang="en-US" dirty="0" err="1">
                <a:solidFill>
                  <a:srgbClr val="FFFF00"/>
                </a:solidFill>
              </a:rPr>
              <a:t>tàu</a:t>
            </a:r>
            <a:r>
              <a:rPr lang="en-US" dirty="0">
                <a:solidFill>
                  <a:srgbClr val="FFFF00"/>
                </a:solidFill>
              </a:rPr>
              <a:t> Titanic </a:t>
            </a:r>
            <a:r>
              <a:rPr lang="en-US" dirty="0" err="1">
                <a:solidFill>
                  <a:srgbClr val="FFFF00"/>
                </a:solidFill>
              </a:rPr>
              <a:t>huyền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thoại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hạ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thủy</a:t>
            </a:r>
            <a:r>
              <a:rPr lang="en-US" dirty="0">
                <a:solidFill>
                  <a:srgbClr val="FFFF00"/>
                </a:solidFill>
              </a:rPr>
              <a:t>. </a:t>
            </a:r>
            <a:r>
              <a:rPr lang="en-US" dirty="0" err="1">
                <a:solidFill>
                  <a:srgbClr val="FFFF00"/>
                </a:solidFill>
              </a:rPr>
              <a:t>Đây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là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lần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vượt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biển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đầu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tiên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và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cũng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là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lần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cuối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cùng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của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nó</a:t>
            </a:r>
            <a:r>
              <a:rPr lang="en-US" dirty="0">
                <a:solidFill>
                  <a:srgbClr val="FFFF00"/>
                </a:solidFill>
              </a:rPr>
              <a:t>. </a:t>
            </a:r>
            <a:r>
              <a:rPr lang="en-US" dirty="0" err="1">
                <a:solidFill>
                  <a:srgbClr val="FFFF00"/>
                </a:solidFill>
              </a:rPr>
              <a:t>Trong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hành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trình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vượt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Bắc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Đại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Tây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Dương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nó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đã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đâm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vào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một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u="sng" dirty="0" err="1">
                <a:solidFill>
                  <a:srgbClr val="FF0000"/>
                </a:solidFill>
              </a:rPr>
              <a:t>núi</a:t>
            </a:r>
            <a:r>
              <a:rPr lang="en-US" u="sng" dirty="0">
                <a:solidFill>
                  <a:srgbClr val="FF0000"/>
                </a:solidFill>
              </a:rPr>
              <a:t> </a:t>
            </a:r>
            <a:r>
              <a:rPr lang="en-US" u="sng" dirty="0" err="1">
                <a:solidFill>
                  <a:srgbClr val="FF0000"/>
                </a:solidFill>
              </a:rPr>
              <a:t>băng</a:t>
            </a:r>
            <a:r>
              <a:rPr lang="en-US" u="sng" dirty="0">
                <a:solidFill>
                  <a:srgbClr val="FF0000"/>
                </a:solidFill>
              </a:rPr>
              <a:t> </a:t>
            </a:r>
            <a:r>
              <a:rPr lang="en-US" u="sng" dirty="0" err="1">
                <a:solidFill>
                  <a:srgbClr val="FF0000"/>
                </a:solidFill>
              </a:rPr>
              <a:t>trôi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và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vĩnh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viễn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nằm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lại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dưới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đáy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biển</a:t>
            </a:r>
            <a:r>
              <a:rPr lang="en-US" dirty="0">
                <a:solidFill>
                  <a:srgbClr val="FFFF00"/>
                </a:solidFill>
              </a:rPr>
              <a:t>, </a:t>
            </a:r>
            <a:r>
              <a:rPr lang="en-US" dirty="0" err="1">
                <a:solidFill>
                  <a:srgbClr val="FFFF00"/>
                </a:solidFill>
              </a:rPr>
              <a:t>mang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theo</a:t>
            </a:r>
            <a:r>
              <a:rPr lang="en-US" dirty="0">
                <a:solidFill>
                  <a:srgbClr val="FFFF00"/>
                </a:solidFill>
              </a:rPr>
              <a:t> 1500 </a:t>
            </a:r>
            <a:r>
              <a:rPr lang="en-US" dirty="0" err="1">
                <a:solidFill>
                  <a:srgbClr val="FFFF00"/>
                </a:solidFill>
              </a:rPr>
              <a:t>hành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khách</a:t>
            </a:r>
            <a:r>
              <a:rPr lang="en-US" dirty="0">
                <a:solidFill>
                  <a:srgbClr val="FFFF00"/>
                </a:solidFill>
              </a:rPr>
              <a:t>!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xmlns="" id="{41E00751-E754-40FF-9427-636A22EE16FD}"/>
              </a:ext>
            </a:extLst>
          </p:cNvPr>
          <p:cNvSpPr txBox="1">
            <a:spLocks noRot="1"/>
          </p:cNvSpPr>
          <p:nvPr/>
        </p:nvSpPr>
        <p:spPr>
          <a:xfrm>
            <a:off x="4978400" y="1"/>
            <a:ext cx="2235200" cy="503951"/>
          </a:xfrm>
          <a:prstGeom prst="rect">
            <a:avLst/>
          </a:prstGeom>
          <a:solidFill>
            <a:schemeClr val="accent1">
              <a:lumMod val="50000"/>
            </a:schemeClr>
          </a:solidFill>
          <a:ln w="38100">
            <a:noFill/>
          </a:ln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base">
              <a:spcAft>
                <a:spcPct val="0"/>
              </a:spcAft>
            </a:pPr>
            <a:r>
              <a:rPr lang="en-US" altLang="en-US" sz="3200" b="1" dirty="0" err="1">
                <a:solidFill>
                  <a:srgbClr val="FFFF00"/>
                </a:solidFill>
                <a:latin typeface="#9Slide07 SVNDessert Menu Scrip" panose="00000500000000000000" pitchFamily="2" charset="0"/>
              </a:rPr>
              <a:t>Em</a:t>
            </a:r>
            <a:r>
              <a:rPr lang="en-US" altLang="en-US" sz="3200" b="1" dirty="0">
                <a:solidFill>
                  <a:srgbClr val="FFFF00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#9Slide07 SVNDessert Menu Scrip" panose="00000500000000000000" pitchFamily="2" charset="0"/>
              </a:rPr>
              <a:t>có</a:t>
            </a:r>
            <a:r>
              <a:rPr lang="en-US" altLang="en-US" sz="3200" b="1" dirty="0">
                <a:solidFill>
                  <a:srgbClr val="FFFF00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#9Slide07 SVNDessert Menu Scrip" panose="00000500000000000000" pitchFamily="2" charset="0"/>
              </a:rPr>
              <a:t>biết</a:t>
            </a:r>
            <a:r>
              <a:rPr lang="en-US" altLang="en-US" sz="3200" b="1" dirty="0">
                <a:solidFill>
                  <a:srgbClr val="FFFF00"/>
                </a:solidFill>
                <a:latin typeface="#9Slide07 SVNDessert Menu Scrip" panose="00000500000000000000" pitchFamily="2" charset="0"/>
              </a:rPr>
              <a:t>?</a:t>
            </a:r>
            <a:endParaRPr lang="en-US" altLang="en-US" sz="3200" b="1" dirty="0">
              <a:ln>
                <a:solidFill>
                  <a:srgbClr val="002060"/>
                </a:solidFill>
              </a:ln>
              <a:solidFill>
                <a:srgbClr val="FFFF00"/>
              </a:solidFill>
              <a:latin typeface="#9Slide07 SVNDessert Menu Scrip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1220843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6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002" y="-26850"/>
            <a:ext cx="12191999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38200" y="843240"/>
            <a:ext cx="50577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u="sng" dirty="0" smtClean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1. Đặc điểm của môi trường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89093" y="1984137"/>
            <a:ext cx="57316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dirty="0" smtClean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*  Vị trí:   2 vùng cực  đến 2 cực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6898" y="2926079"/>
            <a:ext cx="6297302" cy="613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3200" b="1" dirty="0" smtClean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*  Khí hậu</a:t>
            </a:r>
            <a:endParaRPr lang="en-US" sz="2400" b="1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38200" y="4001294"/>
            <a:ext cx="6096000" cy="261404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3200" b="1" dirty="0" smtClean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Quanh năm rất lạnh </a:t>
            </a:r>
            <a:endParaRPr lang="en-US" sz="2400" b="1" dirty="0" smtClean="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3200" b="1" dirty="0" smtClean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+ Mùa đông rất dài (Nhiệt độ TB &lt; -10</a:t>
            </a:r>
            <a:r>
              <a:rPr lang="pt-BR" sz="3200" b="1" baseline="30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o</a:t>
            </a:r>
            <a:r>
              <a:rPr lang="pt-BR" sz="3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</a:t>
            </a:r>
            <a:endParaRPr lang="en-US" sz="3200" b="1" dirty="0" smtClean="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3200" b="1" dirty="0" smtClean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+ Mùa hè ngắn (có t</a:t>
            </a:r>
            <a:r>
              <a:rPr lang="pt-BR" sz="3200" b="1" baseline="30000" dirty="0" smtClean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o</a:t>
            </a:r>
            <a:r>
              <a:rPr lang="pt-BR" sz="3200" b="1" dirty="0" smtClean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&lt; 10</a:t>
            </a:r>
            <a:r>
              <a:rPr lang="pt-BR" sz="3200" b="1" baseline="30000" dirty="0" smtClean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o</a:t>
            </a:r>
            <a:r>
              <a:rPr lang="pt-BR" sz="3200" b="1" dirty="0" smtClean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C) </a:t>
            </a:r>
            <a:endParaRPr lang="en-US" sz="2400" b="1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Content Placeholder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1566" y="954416"/>
            <a:ext cx="4134119" cy="506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204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41622810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pp_seduc_txt_stack">
  <a:themeElements>
    <a:clrScheme name="ppp_seduc_txt_stack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pp_seduc_txt_stac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990099">
            <a:alpha val="31000"/>
          </a:srgbClr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990099">
            <a:alpha val="31000"/>
          </a:srgbClr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pp_seduc_txt_stack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p_seduc_txt_stack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educ_txt_stack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educ_txt_stack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educ_txt_stac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educ_txt_stac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educ_txt_stac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ppp_seduc_txt_stack">
  <a:themeElements>
    <a:clrScheme name="ppp_seduc_txt_stack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pp_seduc_txt_stac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990099">
            <a:alpha val="31000"/>
          </a:srgbClr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990099">
            <a:alpha val="31000"/>
          </a:srgbClr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pp_seduc_txt_stack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p_seduc_txt_stack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educ_txt_stack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educ_txt_stack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educ_txt_stac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educ_txt_stac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educ_txt_stac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</TotalTime>
  <Words>569</Words>
  <Application>Microsoft Office PowerPoint</Application>
  <PresentationFormat>Widescreen</PresentationFormat>
  <Paragraphs>69</Paragraphs>
  <Slides>16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#9Slide07 SVNDessert Menu Scrip</vt:lpstr>
      <vt:lpstr>Arial</vt:lpstr>
      <vt:lpstr>Calibri</vt:lpstr>
      <vt:lpstr>Calibri Light</vt:lpstr>
      <vt:lpstr>Times New Roman</vt:lpstr>
      <vt:lpstr>VNI-Times</vt:lpstr>
      <vt:lpstr>Wingdings</vt:lpstr>
      <vt:lpstr>Office Theme</vt:lpstr>
      <vt:lpstr>ppp_seduc_txt_stack</vt:lpstr>
      <vt:lpstr>1_ppp_seduc_txt_stack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11</cp:revision>
  <dcterms:created xsi:type="dcterms:W3CDTF">2020-11-18T13:19:20Z</dcterms:created>
  <dcterms:modified xsi:type="dcterms:W3CDTF">2021-11-18T03:15:07Z</dcterms:modified>
</cp:coreProperties>
</file>