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</p:sldMasterIdLst>
  <p:sldIdLst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9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5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4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1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0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1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9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6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0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5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1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2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1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8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1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7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0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984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520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184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8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168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617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718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927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1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3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9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0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4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6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0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0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4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2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3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5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3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5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11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6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1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6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8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4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8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01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8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3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8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7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8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9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3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5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1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5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8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3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1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1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0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2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6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7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9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4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3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1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7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5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0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67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6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7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3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9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4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7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0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8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691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56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293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891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292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20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52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0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7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582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6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1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4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5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7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6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6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3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7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1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9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3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2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4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4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1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2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6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14.xml"/><Relationship Id="rId42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4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00.xml"/><Relationship Id="rId41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4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85" r:id="rId3"/>
    <p:sldLayoutId id="2147483784" r:id="rId4"/>
    <p:sldLayoutId id="2147483783" r:id="rId5"/>
    <p:sldLayoutId id="2147483782" r:id="rId6"/>
    <p:sldLayoutId id="2147483781" r:id="rId7"/>
    <p:sldLayoutId id="2147483780" r:id="rId8"/>
    <p:sldLayoutId id="2147483779" r:id="rId9"/>
    <p:sldLayoutId id="2147483778" r:id="rId10"/>
    <p:sldLayoutId id="2147483777" r:id="rId11"/>
    <p:sldLayoutId id="2147483776" r:id="rId12"/>
    <p:sldLayoutId id="2147483775" r:id="rId13"/>
    <p:sldLayoutId id="2147483774" r:id="rId14"/>
    <p:sldLayoutId id="2147483773" r:id="rId15"/>
    <p:sldLayoutId id="2147483772" r:id="rId16"/>
    <p:sldLayoutId id="2147483771" r:id="rId17"/>
    <p:sldLayoutId id="2147483770" r:id="rId18"/>
    <p:sldLayoutId id="2147483769" r:id="rId19"/>
    <p:sldLayoutId id="2147483768" r:id="rId20"/>
    <p:sldLayoutId id="2147483767" r:id="rId21"/>
    <p:sldLayoutId id="2147483766" r:id="rId22"/>
    <p:sldLayoutId id="2147483765" r:id="rId23"/>
    <p:sldLayoutId id="2147483764" r:id="rId24"/>
    <p:sldLayoutId id="2147483763" r:id="rId25"/>
    <p:sldLayoutId id="2147483762" r:id="rId26"/>
    <p:sldLayoutId id="2147483761" r:id="rId27"/>
    <p:sldLayoutId id="2147483760" r:id="rId28"/>
    <p:sldLayoutId id="2147483759" r:id="rId29"/>
    <p:sldLayoutId id="2147483758" r:id="rId30"/>
    <p:sldLayoutId id="2147483757" r:id="rId31"/>
    <p:sldLayoutId id="2147483711" r:id="rId32"/>
    <p:sldLayoutId id="2147483710" r:id="rId33"/>
    <p:sldLayoutId id="2147483709" r:id="rId34"/>
    <p:sldLayoutId id="2147483708" r:id="rId35"/>
    <p:sldLayoutId id="2147483707" r:id="rId36"/>
    <p:sldLayoutId id="2147483706" r:id="rId37"/>
    <p:sldLayoutId id="2147483705" r:id="rId38"/>
    <p:sldLayoutId id="2147483663" r:id="rId39"/>
    <p:sldLayoutId id="2147483664" r:id="rId40"/>
    <p:sldLayoutId id="2147483665" r:id="rId41"/>
    <p:sldLayoutId id="2147483666" r:id="rId42"/>
    <p:sldLayoutId id="2147483667" r:id="rId43"/>
    <p:sldLayoutId id="2147483668" r:id="rId44"/>
    <p:sldLayoutId id="2147483669" r:id="rId45"/>
    <p:sldLayoutId id="2147483670" r:id="rId46"/>
    <p:sldLayoutId id="2147483671" r:id="rId47"/>
    <p:sldLayoutId id="2147483672" r:id="rId48"/>
    <p:sldLayoutId id="2147483673" r:id="rId49"/>
    <p:sldLayoutId id="2147483674" r:id="rId50"/>
    <p:sldLayoutId id="2147483675" r:id="rId51"/>
    <p:sldLayoutId id="2147483676" r:id="rId52"/>
    <p:sldLayoutId id="2147483677" r:id="rId53"/>
    <p:sldLayoutId id="2147483678" r:id="rId54"/>
    <p:sldLayoutId id="2147483679" r:id="rId55"/>
    <p:sldLayoutId id="2147483680" r:id="rId56"/>
    <p:sldLayoutId id="2147483681" r:id="rId57"/>
    <p:sldLayoutId id="2147483682" r:id="rId58"/>
    <p:sldLayoutId id="2147483683" r:id="rId59"/>
    <p:sldLayoutId id="2147483684" r:id="rId60"/>
    <p:sldLayoutId id="2147483685" r:id="rId61"/>
    <p:sldLayoutId id="2147483686" r:id="rId62"/>
    <p:sldLayoutId id="2147483687" r:id="rId63"/>
    <p:sldLayoutId id="2147483688" r:id="rId64"/>
    <p:sldLayoutId id="2147483689" r:id="rId65"/>
    <p:sldLayoutId id="2147483690" r:id="rId66"/>
    <p:sldLayoutId id="2147483691" r:id="rId67"/>
    <p:sldLayoutId id="2147483692" r:id="rId68"/>
    <p:sldLayoutId id="2147483693" r:id="rId69"/>
    <p:sldLayoutId id="2147483694" r:id="rId70"/>
    <p:sldLayoutId id="2147483695" r:id="rId71"/>
    <p:sldLayoutId id="2147483696" r:id="rId72"/>
    <p:sldLayoutId id="2147483697" r:id="rId73"/>
    <p:sldLayoutId id="2147483698" r:id="rId74"/>
    <p:sldLayoutId id="2147483699" r:id="rId75"/>
    <p:sldLayoutId id="2147483700" r:id="rId76"/>
    <p:sldLayoutId id="2147483701" r:id="rId77"/>
    <p:sldLayoutId id="2147483702" r:id="rId78"/>
    <p:sldLayoutId id="2147483703" r:id="rId79"/>
    <p:sldLayoutId id="2147483704" r:id="rId8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0369-6BA4-462E-8F59-DFB3E1B381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ADDFE-1DDE-4CE2-B231-476877C82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5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  <p:sldLayoutId id="2147483750" r:id="rId38"/>
    <p:sldLayoutId id="2147483751" r:id="rId39"/>
    <p:sldLayoutId id="2147483752" r:id="rId40"/>
    <p:sldLayoutId id="2147483753" r:id="rId41"/>
    <p:sldLayoutId id="2147483754" r:id="rId42"/>
    <p:sldLayoutId id="2147483755" r:id="rId43"/>
    <p:sldLayoutId id="2147483756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94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0918" y="634620"/>
            <a:ext cx="6748530" cy="303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2:</a:t>
            </a:r>
            <a:endParaRPr lang="en-US" sz="4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SỰ PHÂN BỐ DÂN CƯ VÀ CÁC CHỦNG TỘC TRÊN THẾ GIỚI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598877"/>
              </p:ext>
            </p:extLst>
          </p:nvPr>
        </p:nvGraphicFramePr>
        <p:xfrm>
          <a:off x="1066085" y="998807"/>
          <a:ext cx="9649137" cy="431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273"/>
                <a:gridCol w="3815485"/>
                <a:gridCol w="3216379"/>
              </a:tblGrid>
              <a:tr h="10796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chủng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endParaRPr lang="en-US" sz="28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28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796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Môn-gô-lô-it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Da vàng, tóc đen thẳng, mắt đen, mũi tẹt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Á)  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6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Nê-grô-it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Da nâu sậm, đen, tóc đen, xoăn, mũi thấp.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</a:p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6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Ơ-rô-pê-ô-it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Da trắng, mắt xanh, tóc vàng, mũi cao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s-VE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s-VE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VE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4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992" y="1035620"/>
            <a:ext cx="663154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783" y="1989683"/>
            <a:ext cx="6631546" cy="4351338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20780282">
            <a:off x="41448" y="485706"/>
            <a:ext cx="7596500" cy="4092955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Curved Left Arrow 1"/>
          <p:cNvSpPr/>
          <p:nvPr/>
        </p:nvSpPr>
        <p:spPr>
          <a:xfrm rot="18960851">
            <a:off x="7263109" y="799384"/>
            <a:ext cx="1651405" cy="2931370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Flowchart: Internal Storage 2"/>
          <p:cNvSpPr/>
          <p:nvPr/>
        </p:nvSpPr>
        <p:spPr>
          <a:xfrm>
            <a:off x="6020972" y="4053312"/>
            <a:ext cx="5247250" cy="1969477"/>
          </a:xfrm>
          <a:prstGeom prst="flowChartInternalStorage">
            <a:avLst/>
          </a:prstGeom>
          <a:gradFill flip="none" rotWithShape="1">
            <a:gsLst>
              <a:gs pos="16000">
                <a:schemeClr val="accent2">
                  <a:lumMod val="5000"/>
                  <a:lumOff val="95000"/>
                </a:schemeClr>
              </a:gs>
              <a:gs pos="50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03113" y="231742"/>
            <a:ext cx="665155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Sự phân bố dân cư: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6" y="1085796"/>
            <a:ext cx="6586419" cy="47707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296" y="2038113"/>
            <a:ext cx="38970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Dân cư phân bố không đều trên thế giới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113" y="3471155"/>
            <a:ext cx="5091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Mật độ dân số cho ta biết tình hình phân bố dân cư, nơi nào đông dân, nơi nào thưa dân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9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03113" y="231742"/>
            <a:ext cx="665155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Sự phân bố dân cư: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03" y="1552809"/>
            <a:ext cx="5812968" cy="4210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32709" y="1252772"/>
                <a:ext cx="6096000" cy="1394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Mật độ dân số: Số dân cư trung bình sinh sống trên 1 đơn vị diện tích lãnh thổ (người/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709" y="1252772"/>
                <a:ext cx="6096000" cy="1394741"/>
              </a:xfrm>
              <a:prstGeom prst="rect">
                <a:avLst/>
              </a:prstGeom>
              <a:blipFill rotWithShape="0">
                <a:blip r:embed="rId4"/>
                <a:stretch>
                  <a:fillRect l="-2000" t="-4825" r="-1700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33361" y="2831689"/>
                <a:ext cx="6415089" cy="1194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Mật độ dân số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ố </m:t>
                            </m:r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â</m:t>
                            </m:r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nary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𝒏𝒈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ườ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𝑫𝒊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ệ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í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𝒄𝒉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sSup>
                          <m:sSupPr>
                            <m:ctrlPr>
                              <a:rPr lang="pt-BR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𝒌𝒎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61" y="2831689"/>
                <a:ext cx="6415089" cy="1194622"/>
              </a:xfrm>
              <a:prstGeom prst="rect">
                <a:avLst/>
              </a:prstGeom>
              <a:blipFill rotWithShape="0">
                <a:blip r:embed="rId5"/>
                <a:stretch>
                  <a:fillRect l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5776911" y="2815920"/>
            <a:ext cx="6387994" cy="129530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00" y="182563"/>
            <a:ext cx="8001000" cy="4371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6649" y="4552213"/>
            <a:ext cx="8475801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 dân ở </a:t>
            </a:r>
            <a:r>
              <a:rPr lang="pt-B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 bằng, đô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 là nơi có khí hậu tốt, kinh tế phát triển, điều kiện sinh sống, giao thông thuận lợi.</a:t>
            </a:r>
            <a:endParaRPr lang="en-US" sz="28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43" y="365125"/>
            <a:ext cx="8001000" cy="4371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5320" y="5114286"/>
            <a:ext cx="7958070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Thưa dân ở những vùng núi, vùng sâu, vùng xa,...khí hậu khắc nghiệt, đi lại khó khăn....</a:t>
            </a:r>
            <a:endParaRPr lang="en-US" sz="28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276119" y="155691"/>
            <a:ext cx="4664731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– Các chủng tộc: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65990" y="2213106"/>
            <a:ext cx="2279560" cy="13743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Môn-gô-lô-it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5910" y="4146997"/>
            <a:ext cx="3679184" cy="20734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 vàng, tóc đen thẳng, mắt đen, mũi tẹt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911366" y="3318970"/>
            <a:ext cx="0" cy="955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0" idx="0"/>
          </p:cNvCxnSpPr>
          <p:nvPr/>
        </p:nvCxnSpPr>
        <p:spPr>
          <a:xfrm flipH="1">
            <a:off x="1955502" y="3587481"/>
            <a:ext cx="1650268" cy="5595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76352" y="4542300"/>
            <a:ext cx="3515932" cy="16781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Á)  </a:t>
            </a:r>
          </a:p>
        </p:txBody>
      </p:sp>
      <p:cxnSp>
        <p:nvCxnSpPr>
          <p:cNvPr id="32" name="Straight Arrow Connector 31"/>
          <p:cNvCxnSpPr>
            <a:stCxn id="7" idx="2"/>
          </p:cNvCxnSpPr>
          <p:nvPr/>
        </p:nvCxnSpPr>
        <p:spPr>
          <a:xfrm>
            <a:off x="3605770" y="3587481"/>
            <a:ext cx="2022298" cy="954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Người Châu 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59" y="-55842"/>
            <a:ext cx="5037353" cy="46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76119" y="993390"/>
            <a:ext cx="388375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 thế giới chia làm 3 chủng tộc: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1191296" y="1390404"/>
            <a:ext cx="2601532" cy="13308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Nê-grô-it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2124" y="3746500"/>
            <a:ext cx="3425780" cy="181592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 nâu sậm, đen, tóc đen, xoăn, mũi thấp.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82036" y="4056844"/>
            <a:ext cx="2356834" cy="165509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 flipH="1">
            <a:off x="2125014" y="2721221"/>
            <a:ext cx="367048" cy="10252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2492062" y="2715967"/>
            <a:ext cx="3068391" cy="1340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84" y="822510"/>
            <a:ext cx="4798265" cy="43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2139579" y="1194669"/>
            <a:ext cx="2524259" cy="12969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Ơ-rô-pê-ô-it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5465" y="3844140"/>
            <a:ext cx="3156244" cy="214453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trắng, mắt xanh, tóc vàng, mũi cao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flipH="1">
            <a:off x="1823587" y="2491656"/>
            <a:ext cx="1578122" cy="13524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567448" y="4108361"/>
            <a:ext cx="3193960" cy="188031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VE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s-V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s-VE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V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s-V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s-V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s-VE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VE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s-V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>
            <a:off x="3401709" y="2491656"/>
            <a:ext cx="1762719" cy="1616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095" y="1027906"/>
            <a:ext cx="5117470" cy="39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1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2737136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336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BTVN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dcterms:created xsi:type="dcterms:W3CDTF">2021-09-06T16:32:29Z</dcterms:created>
  <dcterms:modified xsi:type="dcterms:W3CDTF">2021-09-09T08:38:03Z</dcterms:modified>
</cp:coreProperties>
</file>