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932" r:id="rId2"/>
  </p:sldMasterIdLst>
  <p:notesMasterIdLst>
    <p:notesMasterId r:id="rId27"/>
  </p:notesMasterIdLst>
  <p:sldIdLst>
    <p:sldId id="289" r:id="rId3"/>
    <p:sldId id="314" r:id="rId4"/>
    <p:sldId id="322" r:id="rId5"/>
    <p:sldId id="319" r:id="rId6"/>
    <p:sldId id="320" r:id="rId7"/>
    <p:sldId id="318" r:id="rId8"/>
    <p:sldId id="341" r:id="rId9"/>
    <p:sldId id="326" r:id="rId10"/>
    <p:sldId id="327" r:id="rId11"/>
    <p:sldId id="325" r:id="rId12"/>
    <p:sldId id="342" r:id="rId13"/>
    <p:sldId id="330" r:id="rId14"/>
    <p:sldId id="331" r:id="rId15"/>
    <p:sldId id="316" r:id="rId16"/>
    <p:sldId id="332" r:id="rId17"/>
    <p:sldId id="335" r:id="rId18"/>
    <p:sldId id="343" r:id="rId19"/>
    <p:sldId id="337" r:id="rId20"/>
    <p:sldId id="344" r:id="rId21"/>
    <p:sldId id="334" r:id="rId22"/>
    <p:sldId id="267" r:id="rId23"/>
    <p:sldId id="338" r:id="rId24"/>
    <p:sldId id="340" r:id="rId25"/>
    <p:sldId id="287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00"/>
    <a:srgbClr val="FF3300"/>
    <a:srgbClr val="000000"/>
    <a:srgbClr val="9900FF"/>
    <a:srgbClr val="C91603"/>
    <a:srgbClr val="993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7" autoAdjust="0"/>
    <p:restoredTop sz="94660"/>
  </p:normalViewPr>
  <p:slideViewPr>
    <p:cSldViewPr>
      <p:cViewPr varScale="1">
        <p:scale>
          <a:sx n="70" d="100"/>
          <a:sy n="70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DA5513-5AF1-4076-BC8C-0FE06B20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08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F11BEC-8068-4269-A3F9-1C8479DCAD46}" type="slidenum">
              <a:rPr lang="en-US" altLang="vi-VN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496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F11BEC-8068-4269-A3F9-1C8479DCAD46}" type="slidenum">
              <a:rPr lang="en-US" altLang="vi-VN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0303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866773-DF62-490A-AF23-D6BE850ED193}" type="slidenum">
              <a:rPr lang="en-US" altLang="vi-VN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dirty="0"/>
          </a:p>
        </p:txBody>
      </p:sp>
    </p:spTree>
    <p:extLst>
      <p:ext uri="{BB962C8B-B14F-4D97-AF65-F5344CB8AC3E}">
        <p14:creationId xmlns:p14="http://schemas.microsoft.com/office/powerpoint/2010/main" val="114827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866773-DF62-490A-AF23-D6BE850ED193}" type="slidenum">
              <a:rPr lang="en-US" altLang="vi-VN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9353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6B3F-AC73-4814-92AA-A5FC854C42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09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482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187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240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823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051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321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043F-2F0D-4695-853E-EBDD06E792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355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6FB3-633A-4EC9-AF0D-60732C7F6A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791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1E81-C435-42F1-A8D8-FB6CEEC1EA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6193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A546-E843-4D13-AEEB-027480BEEA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56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286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9C60-44B4-4920-8C88-E1778636C4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39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9C60-44B4-4920-8C88-E1778636C4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399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2CD1-6C75-46DD-852B-600B201834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6106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C40A-D82A-44F9-AE54-3ECA7F029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0748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017D-F206-4599-9EB4-9611B78B14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3312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0488-79EC-4D42-A48B-54626EB8DB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4505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79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7_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590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6_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199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5_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183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510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4_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909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3_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799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2_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9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225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êu đề, Văn bản và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C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594E3F-8F5D-4C7E-9737-DBAE50A244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039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1_Tiêu đề, Văn bản và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C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594E3F-8F5D-4C7E-9737-DBAE50A244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68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1290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90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BA1B-163C-4D3A-85A4-E4F5BE83A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8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9747-A3C6-49FF-89F6-DFF71FCFC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9747-A3C6-49FF-89F6-DFF71FCFC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5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2D95-D662-45AB-865F-A702334FD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60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6064-7A71-414C-80BA-41C050D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4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280C-E816-4835-A9A4-E2CE2374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0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E4B3-4E6B-4930-92FC-B4050C0B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34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EB8DB-368F-4A0C-87B1-FDD1F6533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02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3CDE-E9A2-4F2A-A552-6BE68903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3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C934-BC32-4365-9535-09360146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91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F3DB-CD43-4647-B6AE-7D88DAD60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3EBC2-B1D4-46D6-94EE-4438E219C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25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F5C9-EA39-4E3E-A91C-00264E02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291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872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240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15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743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</p:txBody>
      </p:sp>
      <p:sp>
        <p:nvSpPr>
          <p:cNvPr id="614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D9C591-E518-412C-9105-24AF9DB9B7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966" r:id="rId3"/>
    <p:sldLayoutId id="2147483965" r:id="rId4"/>
    <p:sldLayoutId id="2147483964" r:id="rId5"/>
    <p:sldLayoutId id="2147483963" r:id="rId6"/>
    <p:sldLayoutId id="2147483962" r:id="rId7"/>
    <p:sldLayoutId id="2147483961" r:id="rId8"/>
    <p:sldLayoutId id="2147483960" r:id="rId9"/>
    <p:sldLayoutId id="2147483959" r:id="rId10"/>
    <p:sldLayoutId id="2147483958" r:id="rId11"/>
    <p:sldLayoutId id="2147483949" r:id="rId12"/>
    <p:sldLayoutId id="2147483948" r:id="rId13"/>
    <p:sldLayoutId id="2147483946" r:id="rId14"/>
    <p:sldLayoutId id="2147483945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947" r:id="rId21"/>
    <p:sldLayoutId id="2147483897" r:id="rId22"/>
    <p:sldLayoutId id="2147483898" r:id="rId23"/>
    <p:sldLayoutId id="2147483899" r:id="rId24"/>
    <p:sldLayoutId id="2147483900" r:id="rId25"/>
    <p:sldLayoutId id="2147483930" r:id="rId26"/>
    <p:sldLayoutId id="2147483956" r:id="rId27"/>
    <p:sldLayoutId id="2147483955" r:id="rId28"/>
    <p:sldLayoutId id="2147483954" r:id="rId29"/>
    <p:sldLayoutId id="2147483953" r:id="rId30"/>
    <p:sldLayoutId id="2147483952" r:id="rId31"/>
    <p:sldLayoutId id="2147483951" r:id="rId32"/>
    <p:sldLayoutId id="2147483950" r:id="rId33"/>
    <p:sldLayoutId id="2147483931" r:id="rId34"/>
    <p:sldLayoutId id="2147483967" r:id="rId3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1280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0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4358F40-E5E2-4452-93B2-228BDAD45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57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IET%20101%20VAN%207%20CHUAN\Mo%20uoc%20ngay%20mai.mp3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UosFYU4C4" TargetMode="External"/><Relationship Id="rId2" Type="http://schemas.openxmlformats.org/officeDocument/2006/relationships/hyperlink" Target="https://www.youtube.com/watch?v=BWTpvyhAHv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9.wm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iki/C%C3%A1c_d%C3%A2n_t%E1%BB%99c_German" TargetMode="External"/><Relationship Id="rId4" Type="http://schemas.openxmlformats.org/officeDocument/2006/relationships/hyperlink" Target="https://vi.wikipedia.org/wiki/%C4%90%E1%BA%A3o_An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9600" y="0"/>
            <a:ext cx="11049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marL="342900" indent="-342900" algn="ctr" eaLnBrk="1" hangingPunct="1"/>
            <a:endParaRPr lang="vi-VN" b="1">
              <a:latin typeface="Arial" charset="0"/>
            </a:endParaRPr>
          </a:p>
        </p:txBody>
      </p:sp>
      <p:pic>
        <p:nvPicPr>
          <p:cNvPr id="38916" name="Picture 4" descr="j01963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76200"/>
            <a:ext cx="892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AutoShape 5"/>
          <p:cNvSpPr>
            <a:spLocks noChangeArrowheads="1"/>
          </p:cNvSpPr>
          <p:nvPr/>
        </p:nvSpPr>
        <p:spPr bwMode="auto">
          <a:xfrm>
            <a:off x="8839201" y="4876801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>
            <a:off x="3770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>
            <a:off x="6172201" y="3810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203" name="AutoShape 11"/>
          <p:cNvSpPr>
            <a:spLocks noChangeArrowheads="1"/>
          </p:cNvSpPr>
          <p:nvPr/>
        </p:nvSpPr>
        <p:spPr bwMode="auto">
          <a:xfrm>
            <a:off x="1828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204" name="AutoShape 12"/>
          <p:cNvSpPr>
            <a:spLocks noChangeArrowheads="1"/>
          </p:cNvSpPr>
          <p:nvPr/>
        </p:nvSpPr>
        <p:spPr bwMode="auto">
          <a:xfrm>
            <a:off x="7162801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6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9676607" y="145257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8" name="AutoShape 16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AutoShape 17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210" name="AutoShape 18"/>
          <p:cNvSpPr>
            <a:spLocks noChangeArrowheads="1"/>
          </p:cNvSpPr>
          <p:nvPr/>
        </p:nvSpPr>
        <p:spPr bwMode="auto">
          <a:xfrm>
            <a:off x="4953001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1" name="AutoShape 19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2" name="AutoShape 20"/>
          <p:cNvSpPr>
            <a:spLocks noChangeArrowheads="1"/>
          </p:cNvSpPr>
          <p:nvPr/>
        </p:nvSpPr>
        <p:spPr bwMode="auto">
          <a:xfrm>
            <a:off x="3810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213" name="AutoShape 21"/>
          <p:cNvSpPr>
            <a:spLocks noChangeArrowheads="1"/>
          </p:cNvSpPr>
          <p:nvPr/>
        </p:nvSpPr>
        <p:spPr bwMode="auto">
          <a:xfrm>
            <a:off x="7086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AutoShape 22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215" name="AutoShape 23"/>
          <p:cNvSpPr>
            <a:spLocks noChangeArrowheads="1"/>
          </p:cNvSpPr>
          <p:nvPr/>
        </p:nvSpPr>
        <p:spPr bwMode="auto">
          <a:xfrm>
            <a:off x="2971801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6" name="AutoShape 24"/>
          <p:cNvSpPr>
            <a:spLocks noChangeArrowheads="1"/>
          </p:cNvSpPr>
          <p:nvPr/>
        </p:nvSpPr>
        <p:spPr bwMode="auto">
          <a:xfrm>
            <a:off x="7924801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7" name="AutoShape 25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7" name="Oval 26"/>
          <p:cNvSpPr>
            <a:spLocks noChangeArrowheads="1"/>
          </p:cNvSpPr>
          <p:nvPr/>
        </p:nvSpPr>
        <p:spPr bwMode="auto">
          <a:xfrm>
            <a:off x="2057400" y="457200"/>
            <a:ext cx="304800" cy="3048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 b="1" u="sng">
                <a:solidFill>
                  <a:srgbClr val="FF0066"/>
                </a:solidFill>
                <a:latin typeface="Arial" charset="0"/>
              </a:rPr>
              <a:t>10</a:t>
            </a:r>
          </a:p>
        </p:txBody>
      </p:sp>
      <p:pic>
        <p:nvPicPr>
          <p:cNvPr id="136220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29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Picture 30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6019801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31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420100" y="3262314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32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V="1">
            <a:off x="-3086099" y="3162303"/>
            <a:ext cx="6858000" cy="5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33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3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34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34188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C:\Users\AM\Desktop\Bai gaing  thi GVG Dia 7 18-19\canavan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7903"/>
            <a:ext cx="5435600" cy="31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AM\Desktop\Bai gaing  thi GVG Dia 7 18-19\canavan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96" y="1800225"/>
            <a:ext cx="5132161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:\Users\AM\Desktop\Bai gaing  thi GVG Dia 7 18-19\canavan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04800"/>
            <a:ext cx="5257800" cy="31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C:\Users\AM\Desktop\Bai gaing  thi GVG Dia 7 18-19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2093"/>
            <a:ext cx="5359400" cy="31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6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220"/>
                </p:tgtEl>
              </p:cMediaNode>
            </p:audio>
          </p:childTnLst>
        </p:cTn>
      </p:par>
    </p:tnLst>
    <p:bldLst>
      <p:bldP spid="136197" grpId="0" animBg="1"/>
      <p:bldP spid="136198" grpId="0" animBg="1"/>
      <p:bldP spid="136201" grpId="0" animBg="1"/>
      <p:bldP spid="136204" grpId="0" animBg="1"/>
      <p:bldP spid="136205" grpId="0" animBg="1"/>
      <p:bldP spid="136208" grpId="0" animBg="1"/>
      <p:bldP spid="136210" grpId="0" animBg="1"/>
      <p:bldP spid="136211" grpId="0" animBg="1"/>
      <p:bldP spid="136213" grpId="0" animBg="1"/>
      <p:bldP spid="136215" grpId="0" animBg="1"/>
      <p:bldP spid="1362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71600" y="1310859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21099938">
            <a:off x="491499" y="2107394"/>
            <a:ext cx="72816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2094806"/>
            <a:ext cx="8630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cs typeface="Times New Roman" pitchFamily="18" charset="0"/>
              </a:rPr>
              <a:t>- Dân số:</a:t>
            </a:r>
            <a:r>
              <a:rPr lang="en-US" sz="3600" dirty="0">
                <a:solidFill>
                  <a:srgbClr val="003366"/>
                </a:solidFill>
                <a:cs typeface="Times New Roman" pitchFamily="18" charset="0"/>
              </a:rPr>
              <a:t> </a:t>
            </a:r>
          </a:p>
          <a:p>
            <a:r>
              <a:rPr lang="en-US" sz="3600" dirty="0">
                <a:solidFill>
                  <a:srgbClr val="003366"/>
                </a:solidFill>
                <a:cs typeface="Times New Roman" pitchFamily="18" charset="0"/>
              </a:rPr>
              <a:t>+ Là khu vực đông dân, đứng thứ 4 thế giới.</a:t>
            </a:r>
          </a:p>
          <a:p>
            <a:r>
              <a:rPr lang="en-US" sz="3600" dirty="0">
                <a:solidFill>
                  <a:srgbClr val="003366"/>
                </a:solidFill>
                <a:cs typeface="Times New Roman" pitchFamily="18" charset="0"/>
              </a:rPr>
              <a:t>+ Tỷ lệ gia tăng dân số cao, trên 1,7%</a:t>
            </a: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729D22-3358-49FE-9000-3B6ECA5AD585}"/>
              </a:ext>
            </a:extLst>
          </p:cNvPr>
          <p:cNvSpPr txBox="1"/>
          <p:nvPr/>
        </p:nvSpPr>
        <p:spPr>
          <a:xfrm>
            <a:off x="2013924" y="8594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3400" y="831427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442618"/>
            <a:ext cx="1112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66"/>
                </a:solidFill>
                <a:cs typeface="Times New Roman" pitchFamily="18" charset="0"/>
              </a:rPr>
              <a:t>- Phân bố dân cư</a:t>
            </a:r>
            <a:r>
              <a:rPr lang="en-US" sz="2800" dirty="0">
                <a:solidFill>
                  <a:srgbClr val="003366"/>
                </a:solidFill>
                <a:cs typeface="Times New Roman" pitchFamily="18" charset="0"/>
              </a:rPr>
              <a:t>: Không đồng đều.</a:t>
            </a:r>
          </a:p>
          <a:p>
            <a:r>
              <a:rPr lang="en-US" sz="2800" dirty="0">
                <a:solidFill>
                  <a:srgbClr val="003366"/>
                </a:solidFill>
                <a:cs typeface="Times New Roman" pitchFamily="18" charset="0"/>
              </a:rPr>
              <a:t>+ </a:t>
            </a:r>
            <a:r>
              <a:rPr lang="vi-VN" sz="2800" dirty="0"/>
              <a:t>Dân cư tập trung ở vùng ven biển, cửa sông hoặc trên các cao nguyên có khí hậu khô ráo, mát mẻ; </a:t>
            </a:r>
            <a:endParaRPr lang="en-US" sz="28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21099938">
            <a:off x="4773616" y="4662636"/>
            <a:ext cx="72816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pic>
        <p:nvPicPr>
          <p:cNvPr id="19" name="Picture 6" descr="ban do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7663"/>
            <a:ext cx="5257799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Luoc do cac do thi chau 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70" y="1371600"/>
            <a:ext cx="4798730" cy="396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41D5F8-96A7-4250-8970-06436207BD7E}"/>
              </a:ext>
            </a:extLst>
          </p:cNvPr>
          <p:cNvSpPr txBox="1"/>
          <p:nvPr/>
        </p:nvSpPr>
        <p:spPr>
          <a:xfrm>
            <a:off x="1589682" y="30387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13470033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828800" y="882621"/>
            <a:ext cx="83820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u="sng" dirty="0">
                <a:solidFill>
                  <a:srgbClr val="0000FF"/>
                </a:solidFill>
              </a:rPr>
              <a:t>5:</a:t>
            </a:r>
            <a:r>
              <a:rPr lang="en-US" sz="2400" dirty="0">
                <a:solidFill>
                  <a:srgbClr val="0000FF"/>
                </a:solidFill>
              </a:rPr>
              <a:t>  So sánh sự phân bố dân cư Trung và Nam Mĩ  với Bắc Mĩ? 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54945"/>
              </p:ext>
            </p:extLst>
          </p:nvPr>
        </p:nvGraphicFramePr>
        <p:xfrm>
          <a:off x="1055007" y="1981812"/>
          <a:ext cx="10439400" cy="4848688"/>
        </p:xfrm>
        <a:graphic>
          <a:graphicData uri="http://schemas.openxmlformats.org/drawingml/2006/table">
            <a:tbl>
              <a:tblPr/>
              <a:tblGrid>
                <a:gridCol w="1708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1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9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2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Trung và Nam Mĩ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Bắc Mĩ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8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Khác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24200" y="2647051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sv-SE" altLang="vi-VN" sz="2800" b="1" dirty="0"/>
              <a:t>dân cư phân bố thưa thớt ở 2 hệ thống núi (</a:t>
            </a:r>
            <a:r>
              <a:rPr lang="en-US" altLang="vi-VN" sz="2800" b="1" dirty="0"/>
              <a:t>Cooc-đi-e, An-đét); đông đúc vùng ven biển, cửa sông, cao nguyên.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0" y="4419600"/>
            <a:ext cx="3429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vi-VN" sz="3600" b="1" dirty="0"/>
              <a:t>Thưa thớt ở đồng bằng A-ma-don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2600" y="4235376"/>
            <a:ext cx="474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sv-SE" sz="3600" b="1" dirty="0"/>
              <a:t>dân cư tập trung chủ yếu ở khu vực đồng bằng trung tâm</a:t>
            </a:r>
            <a:r>
              <a:rPr lang="sv-SE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3535" y="1501008"/>
            <a:ext cx="28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Thông tin phản hồi</a:t>
            </a:r>
          </a:p>
        </p:txBody>
      </p:sp>
    </p:spTree>
    <p:extLst>
      <p:ext uri="{BB962C8B-B14F-4D97-AF65-F5344CB8AC3E}">
        <p14:creationId xmlns:p14="http://schemas.microsoft.com/office/powerpoint/2010/main" val="20468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6800" y="160020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23622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Đô thị hóa: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AD21F7-4AEF-4503-94D4-5C809D6ADADE}"/>
              </a:ext>
            </a:extLst>
          </p:cNvPr>
          <p:cNvSpPr txBox="1"/>
          <p:nvPr/>
        </p:nvSpPr>
        <p:spPr>
          <a:xfrm>
            <a:off x="2003172" y="-13917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32012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C:\Users\AM\Desktop\Bai gaing  thi GVG Dia 7 18-19\2016-02-16-r-ty-le-do-thi-hoa-h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707571"/>
            <a:ext cx="8763001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6700" y="3121224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9900" y="2707751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81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4236" y="2707751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7071" y="2822378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76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5736" y="23055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Đô thị hóa một số khu vực trên thế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C:\Users\AM\Desktop\Bai gaing  thi GVG Dia 7 18-1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525236"/>
            <a:ext cx="4640942" cy="20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9" name="Picture 3" descr="C:\Users\AM\Desktop\Bai gaing  thi GVG Dia 7 18-19\khu o chuo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51313"/>
            <a:ext cx="4648199" cy="17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C:\Users\AM\Desktop\Bai gaing  thi GVG Dia 7 18-19\nui ooc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365830"/>
            <a:ext cx="4939394" cy="174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2" name="Picture 6" descr="C:\Users\AM\Desktop\Bai gaing  thi GVG Dia 7 18-19\nui ooc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035"/>
            <a:ext cx="4939395" cy="18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 descr="C:\Users\AM\Desktop\Bai gaing  thi GVG Dia 7 18-19\khu o chuôt Manaus Brax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58" y="4106633"/>
            <a:ext cx="4640942" cy="16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4" name="Picture 8" descr="C:\Users\AM\Desktop\Bai gaing  thi GVG Dia 7 18-19\nui ooc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0373"/>
            <a:ext cx="4964795" cy="16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4721" y="5943600"/>
            <a:ext cx="334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Đô thị hóa Bắc Mĩ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Ri-ô- đê Gia-nê-rô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8437" y="5730910"/>
            <a:ext cx="349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Ô nhiễm môi trường ở khu ổ chuột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17573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New Yook</a:t>
            </a:r>
          </a:p>
        </p:txBody>
      </p:sp>
    </p:spTree>
    <p:extLst>
      <p:ext uri="{BB962C8B-B14F-4D97-AF65-F5344CB8AC3E}">
        <p14:creationId xmlns:p14="http://schemas.microsoft.com/office/powerpoint/2010/main" val="20767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11600"/>
            <a:ext cx="4804229" cy="7620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Sự phân bố đô thị này của Bắc Mĩ khác Trung và Nam Mĩ như thế nào?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83049"/>
              </p:ext>
            </p:extLst>
          </p:nvPr>
        </p:nvGraphicFramePr>
        <p:xfrm>
          <a:off x="762000" y="2286000"/>
          <a:ext cx="5125358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2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Bắc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Mĩ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Trung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và Nam Mĩ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7" descr="Luoc do cac do thi cha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599"/>
            <a:ext cx="5562600" cy="53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9688" y="4648201"/>
            <a:ext cx="55625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Trung và Nam Mĩ có các đô thị trên 3 triệu dân ở ven biển, </a:t>
            </a:r>
          </a:p>
          <a:p>
            <a:pPr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Bắc Mĩ ngoài những đô thị trên 3 triệu dân ở ven biển còn có cả trong nội địa ven Hồ Lớn.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066800"/>
            <a:ext cx="5446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Hoạt động cá nhân (1 phút)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Kể tên các đô thị trên 3 triệu dân ở Bắc Mĩ &amp; Trung và Nam Mĩ?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0B90DC-E985-4340-B530-E8A771221A5D}"/>
              </a:ext>
            </a:extLst>
          </p:cNvPr>
          <p:cNvSpPr txBox="1"/>
          <p:nvPr/>
        </p:nvSpPr>
        <p:spPr>
          <a:xfrm>
            <a:off x="1447800" y="11567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9639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90600" y="1201956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Dân cư: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1703388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Đô thị hóa:</a:t>
            </a:r>
          </a:p>
        </p:txBody>
      </p:sp>
      <p:pic>
        <p:nvPicPr>
          <p:cNvPr id="9" name="Picture 7" descr="C:\Users\AM\Desktop\Bai gaing  thi GVG Dia 7 18-19\khu o chuôt Manaus Brax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89188"/>
            <a:ext cx="487680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67777" y="2530171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hóa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giới.</a:t>
            </a:r>
          </a:p>
          <a:p>
            <a:pPr marL="342900" indent="-342900" algn="l">
              <a:buFontTx/>
              <a:buChar char="-"/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 dân thành thị cao khoảng 75% dân số.</a:t>
            </a:r>
          </a:p>
          <a:p>
            <a:pPr marL="342900" indent="-342900" algn="l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thị hóa tự phát gây ra nhiều hệ quả xấu: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21099938">
            <a:off x="626517" y="2336661"/>
            <a:ext cx="728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4D97F6-E77C-4837-911D-CF7F6D1A9667}"/>
              </a:ext>
            </a:extLst>
          </p:cNvPr>
          <p:cNvSpPr txBox="1"/>
          <p:nvPr/>
        </p:nvSpPr>
        <p:spPr>
          <a:xfrm>
            <a:off x="1981200" y="161915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4374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01486" y="1126134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166009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Đô thị hóa: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514600"/>
            <a:ext cx="4821040" cy="165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Thiếu nhà ở, y tế giáo dục thấp kém,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Thiếu việc làm, nảy sinh các tệ nạn xã hội,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Ô nhiễm môi trường…</a:t>
            </a:r>
          </a:p>
          <a:p>
            <a:pPr>
              <a:lnSpc>
                <a:spcPct val="90000"/>
              </a:lnSpc>
            </a:pP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AM\Desktop\Bai gaing  thi GVG Dia 7 18-19\khu o chuôt Manaus Brax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47" y="2590800"/>
            <a:ext cx="48210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 rot="21099938">
            <a:off x="637403" y="2488395"/>
            <a:ext cx="72816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A3E870-E8E5-4B6A-8EB9-0877C9FD13AE}"/>
              </a:ext>
            </a:extLst>
          </p:cNvPr>
          <p:cNvSpPr txBox="1"/>
          <p:nvPr/>
        </p:nvSpPr>
        <p:spPr>
          <a:xfrm>
            <a:off x="2297688" y="99898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5545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www.youtube.com/watch?v=BWTpvyhAHvM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www.youtube.com/watch?v=OAUosFYU4C4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AM\Desktop\Bai gaing  thi GVG Dia 7 18-19\SGK-Dia-li-7-hinh-41.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1964"/>
            <a:ext cx="438943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3366"/>
                </a:solidFill>
              </a:rPr>
              <a:t>Hoàn thành ghép</a:t>
            </a:r>
            <a:r>
              <a:rPr lang="vi-VN" sz="2800" dirty="0">
                <a:solidFill>
                  <a:srgbClr val="003366"/>
                </a:solidFill>
              </a:rPr>
              <a:t> vị trí với thảm thực vật tương ứng ở </a:t>
            </a:r>
            <a:r>
              <a:rPr lang="en-US" sz="2800" dirty="0"/>
              <a:t>Trung và Nam Mỹ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60514" y="1668463"/>
          <a:ext cx="6364287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8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4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1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TT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Vị trí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Thảm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thực vật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Đồng</a:t>
                      </a:r>
                      <a:r>
                        <a:rPr lang="en-US" sz="1800" baseline="0" dirty="0"/>
                        <a:t> bằng A-ma-dôn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A. Rừng rậm nhiệt đới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16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Phía</a:t>
                      </a:r>
                      <a:r>
                        <a:rPr lang="en-US" sz="1800" baseline="0" dirty="0"/>
                        <a:t> đông Eo đất Trung Mĩ và quần đảo Ăng-ti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B. Rừng xích đạo xanh quanh năm.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6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Phía</a:t>
                      </a:r>
                      <a:r>
                        <a:rPr lang="en-US" sz="1800" baseline="0" dirty="0"/>
                        <a:t> Tây Eo đất Trung Mĩ, quần đảo Ăng-ti và đồng bằng ô-ri-nô-cô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C. Thảo nguyên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Toàn</a:t>
                      </a:r>
                      <a:r>
                        <a:rPr lang="en-US" sz="1800" baseline="0" dirty="0"/>
                        <a:t> bộ đồng bằng Pam-pa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D. Rừng thưa và xa-van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116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Đồng</a:t>
                      </a:r>
                      <a:r>
                        <a:rPr lang="en-US" sz="1800" baseline="0" dirty="0"/>
                        <a:t> bằng duyên hải phía Tây của Trung An-đét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 Bán hoang mạc</a:t>
                      </a:r>
                    </a:p>
                    <a:p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02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Cao nguyên</a:t>
                      </a:r>
                      <a:r>
                        <a:rPr lang="en-US" sz="1800" baseline="0" dirty="0"/>
                        <a:t> Pa-ta-gô-ni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G. Hoang mạc</a:t>
                      </a:r>
                      <a:endParaRPr lang="en-US" sz="18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3962401" y="2438400"/>
            <a:ext cx="1071563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962400" y="2438400"/>
            <a:ext cx="990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4186238" y="3690938"/>
            <a:ext cx="995362" cy="703262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338639" y="3762376"/>
            <a:ext cx="695325" cy="631825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4338639" y="5029200"/>
            <a:ext cx="695325" cy="431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4149726" y="4881563"/>
            <a:ext cx="803275" cy="5842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7696200" y="2900364"/>
            <a:ext cx="768350" cy="2238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469314" y="2743200"/>
            <a:ext cx="1131887" cy="9477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7089775" y="2203450"/>
            <a:ext cx="990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089776" y="1828800"/>
            <a:ext cx="1374775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7310438" y="2667001"/>
            <a:ext cx="1376362" cy="1730375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7288213" y="2438401"/>
            <a:ext cx="792162" cy="1958975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V="1">
            <a:off x="6297614" y="3962401"/>
            <a:ext cx="2389187" cy="15033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6718301" y="4881564"/>
            <a:ext cx="1751013" cy="14763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6283325" y="3598863"/>
            <a:ext cx="2751138" cy="1116012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7" descr="Luoc do cac do thi cha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990600"/>
            <a:ext cx="5664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8"/>
          <p:cNvSpPr>
            <a:spLocks noChangeArrowheads="1"/>
          </p:cNvSpPr>
          <p:nvPr/>
        </p:nvSpPr>
        <p:spPr bwMode="auto">
          <a:xfrm>
            <a:off x="6019800" y="6096000"/>
            <a:ext cx="487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H43.1 Lược đồ các đô thị Châu Mĩ</a:t>
            </a: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89415" y="760134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1.  Dân cư tập trung chủ yếu ở đâu? Thưa thớt ở đâu?</a:t>
            </a:r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381000" y="1546086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33FF"/>
                </a:solidFill>
                <a:cs typeface="Times New Roman" panose="02020603050405020304" pitchFamily="18" charset="0"/>
              </a:rPr>
              <a:t>Điền các từ vào chổ  chấm: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ven biển , vùng trong nội địa, cửa sông, cao nguyên mát mẽ. </a:t>
            </a:r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04800" y="2501899"/>
            <a:ext cx="516164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FF"/>
                </a:solidFill>
                <a:cs typeface="Times New Roman" panose="02020603050405020304" pitchFamily="18" charset="0"/>
              </a:rPr>
              <a:t>Dân cư tập trung chủ yếu ở:  ............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cs typeface="Times New Roman" panose="02020603050405020304" pitchFamily="18" charset="0"/>
              </a:rPr>
              <a:t>...........,............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FF"/>
                </a:solidFill>
                <a:cs typeface="Times New Roman" panose="02020603050405020304" pitchFamily="18" charset="0"/>
              </a:rPr>
              <a:t>Thưa thớt ở các ............................................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2537203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ven biển,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2811750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cửa sông, cao nguyên mát mẽ.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3192497"/>
            <a:ext cx="1995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vùng trong nội địa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29" y="0"/>
            <a:ext cx="3810000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11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Xác định trên bản đồ các khu vực thưa dân</a:t>
            </a:r>
          </a:p>
        </p:txBody>
      </p:sp>
    </p:spTree>
    <p:extLst>
      <p:ext uri="{BB962C8B-B14F-4D97-AF65-F5344CB8AC3E}">
        <p14:creationId xmlns:p14="http://schemas.microsoft.com/office/powerpoint/2010/main" val="25483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7" descr="Luoc do cac do thi cha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8"/>
          <p:cNvSpPr>
            <a:spLocks noChangeArrowheads="1"/>
          </p:cNvSpPr>
          <p:nvPr/>
        </p:nvSpPr>
        <p:spPr bwMode="auto">
          <a:xfrm>
            <a:off x="5410200" y="63246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H43.1 Lược đồ các đô thị Châu Mĩ</a:t>
            </a:r>
          </a:p>
        </p:txBody>
      </p: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1524000" y="6858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3. Tại sao dân cư lại tập trung thưa thớt ở hệ thống núi phía Nam An-đét và đồng bằng A-ma-zôn?</a:t>
            </a: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1676400" y="3193144"/>
            <a:ext cx="3581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  <a:latin typeface="Arial" charset="0"/>
              </a:rPr>
              <a:t>Do hệ thống núi phía Nam An-đét có ....................................,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  <a:latin typeface="Arial" charset="0"/>
              </a:rPr>
              <a:t>đồng bằng A-ma-zôn ................................và chưa được khai phá hợp lí.</a:t>
            </a: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524000" y="2286001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Arial" charset="0"/>
              </a:rPr>
              <a:t>Điền các từ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: khí hậu khô hạn, nhiều rừng rậm.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1" y="3962400"/>
            <a:ext cx="194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khí hậu khô hạn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1" y="487680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nhiều rừng rậm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10429" y="0"/>
            <a:ext cx="3810000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1" y="228600"/>
            <a:ext cx="6476999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Vận dụng và mở rộng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17180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Theo em, dân cư trên thế giới phân phân bố ở những nơi nào (theo địa hình, khí hậu...)?</a:t>
            </a:r>
          </a:p>
        </p:txBody>
      </p:sp>
      <p:pic>
        <p:nvPicPr>
          <p:cNvPr id="163842" name="Picture 2" descr="C:\Users\AM\Desktop\Bai gaing  thi GVG Dia 7 18-19\ban do dan cu 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57" y="1843405"/>
            <a:ext cx="5214372" cy="32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3" name="Picture 3" descr="C:\Users\AM\Desktop\Bai gaing  thi GVG Dia 7 18-19\tu nhien t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64372"/>
            <a:ext cx="5205709" cy="28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1" y="228600"/>
            <a:ext cx="6476999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Vận dụng và mở rộng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4200" y="902761"/>
            <a:ext cx="828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Tìm những vị trí đông dân ở Việt Nam? Em có nhận xét  gì về sự phân bố dân cư ở nước ta?</a:t>
            </a:r>
          </a:p>
        </p:txBody>
      </p:sp>
      <p:pic>
        <p:nvPicPr>
          <p:cNvPr id="164866" name="Picture 2" descr="C:\Users\AM\Desktop\Bai gaing  thi GVG Dia 7 18-19\Viet Nam -tu nh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51718"/>
            <a:ext cx="3419475" cy="44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7" name="Picture 3" descr="C:\Users\AM\Desktop\Bai gaing  thi GVG Dia 7 18-19\Dan so V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9" y="1610648"/>
            <a:ext cx="3429000" cy="44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1219200" y="914400"/>
            <a:ext cx="9448800" cy="5943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581400" y="381000"/>
            <a:ext cx="449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C91603"/>
                </a:solidFill>
                <a:latin typeface="Arial" charset="0"/>
              </a:rPr>
              <a:t>Dặn dò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09800"/>
            <a:ext cx="7666038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SzPct val="130000"/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Học bài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30000"/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Chuẩn bị bài tiếp theo: Kinh tế Trung và Nam Mĩ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30000"/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Sưu tầm tranh ảnh về: Sản xuât nông nghiệp Trung và Nam Mĩ</a:t>
            </a:r>
          </a:p>
        </p:txBody>
      </p:sp>
      <p:pic>
        <p:nvPicPr>
          <p:cNvPr id="133125" name="Picture 5" descr="pe0146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0"/>
            <a:ext cx="1287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chimcanhcu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1066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whitering3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0"/>
            <a:ext cx="6651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POINT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7445">
            <a:off x="1371600" y="1066800"/>
            <a:ext cx="1219200" cy="99060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andet achen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2819400" y="1371601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96269" name="WordArt 13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8991600" cy="3733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48 - </a:t>
            </a:r>
            <a:r>
              <a:rPr lang="vi-VN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43</a:t>
            </a:r>
            <a:r>
              <a:rPr lang="en-US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vi-VN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3600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Dân cư - Xã hội Trung và Nam Mĩ</a:t>
            </a:r>
            <a:endParaRPr lang="en-US" sz="3600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89" name="Picture 15" descr="EART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676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Pictures\Tu-nhien-chau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49529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2057400" y="6242168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err="1">
                <a:solidFill>
                  <a:srgbClr val="003366"/>
                </a:solidFill>
              </a:rPr>
              <a:t>Bản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đồ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tự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nhiên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châu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Mỹ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43012" name="Picture 3" descr="C:\Users\AM\Desktop\Bai gaing  thi GVG Dia 7 18-19\SGK-Dia-li-7-hinh-41.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9" y="1447800"/>
            <a:ext cx="531971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 rot="20803641">
            <a:off x="3151188" y="3108325"/>
            <a:ext cx="582612" cy="401638"/>
          </a:xfrm>
          <a:custGeom>
            <a:avLst/>
            <a:gdLst>
              <a:gd name="connsiteX0" fmla="*/ 0 w 638629"/>
              <a:gd name="connsiteY0" fmla="*/ 377371 h 377371"/>
              <a:gd name="connsiteX1" fmla="*/ 58057 w 638629"/>
              <a:gd name="connsiteY1" fmla="*/ 188685 h 377371"/>
              <a:gd name="connsiteX2" fmla="*/ 58057 w 638629"/>
              <a:gd name="connsiteY2" fmla="*/ 188685 h 377371"/>
              <a:gd name="connsiteX3" fmla="*/ 101600 w 638629"/>
              <a:gd name="connsiteY3" fmla="*/ 130628 h 377371"/>
              <a:gd name="connsiteX4" fmla="*/ 203200 w 638629"/>
              <a:gd name="connsiteY4" fmla="*/ 87085 h 377371"/>
              <a:gd name="connsiteX5" fmla="*/ 391886 w 638629"/>
              <a:gd name="connsiteY5" fmla="*/ 14514 h 377371"/>
              <a:gd name="connsiteX6" fmla="*/ 638629 w 638629"/>
              <a:gd name="connsiteY6" fmla="*/ 0 h 377371"/>
              <a:gd name="connsiteX7" fmla="*/ 638629 w 638629"/>
              <a:gd name="connsiteY7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29" h="377371">
                <a:moveTo>
                  <a:pt x="0" y="377371"/>
                </a:moveTo>
                <a:lnTo>
                  <a:pt x="58057" y="188685"/>
                </a:lnTo>
                <a:lnTo>
                  <a:pt x="58057" y="188685"/>
                </a:lnTo>
                <a:cubicBezTo>
                  <a:pt x="65314" y="179009"/>
                  <a:pt x="77410" y="147561"/>
                  <a:pt x="101600" y="130628"/>
                </a:cubicBezTo>
                <a:cubicBezTo>
                  <a:pt x="125790" y="113695"/>
                  <a:pt x="154819" y="106437"/>
                  <a:pt x="203200" y="87085"/>
                </a:cubicBezTo>
                <a:cubicBezTo>
                  <a:pt x="251581" y="67733"/>
                  <a:pt x="319315" y="29028"/>
                  <a:pt x="391886" y="14514"/>
                </a:cubicBezTo>
                <a:cubicBezTo>
                  <a:pt x="464457" y="0"/>
                  <a:pt x="638629" y="0"/>
                  <a:pt x="638629" y="0"/>
                </a:cubicBezTo>
                <a:lnTo>
                  <a:pt x="638629" y="0"/>
                </a:lnTo>
              </a:path>
            </a:pathLst>
          </a:cu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7086600" y="6282231"/>
            <a:ext cx="393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err="1">
                <a:solidFill>
                  <a:srgbClr val="003366"/>
                </a:solidFill>
              </a:rPr>
              <a:t>Bản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đồ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tự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nhiên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Trung</a:t>
            </a:r>
            <a:r>
              <a:rPr lang="en-US" dirty="0">
                <a:solidFill>
                  <a:srgbClr val="003366"/>
                </a:solidFill>
              </a:rPr>
              <a:t> Nam </a:t>
            </a:r>
            <a:r>
              <a:rPr lang="en-US" dirty="0" err="1">
                <a:solidFill>
                  <a:srgbClr val="003366"/>
                </a:solidFill>
              </a:rPr>
              <a:t>Mỹ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1567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1">
                    <a:lumMod val="75000"/>
                  </a:schemeClr>
                </a:solidFill>
              </a:rPr>
              <a:t>Tiết</a:t>
            </a:r>
            <a:r>
              <a:rPr lang="en-US" sz="3200" b="1" u="sng" dirty="0" smtClean="0">
                <a:solidFill>
                  <a:schemeClr val="tx1">
                    <a:lumMod val="75000"/>
                  </a:schemeClr>
                </a:solidFill>
              </a:rPr>
              <a:t> 48 - </a:t>
            </a:r>
            <a:r>
              <a:rPr lang="en-US" sz="3200" b="1" u="sng" dirty="0" err="1" smtClean="0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Pictures\DL7B35H3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6331"/>
            <a:ext cx="5105400" cy="43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89588" y="5932248"/>
            <a:ext cx="42402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>
                <a:solidFill>
                  <a:srgbClr val="000000"/>
                </a:solidFill>
              </a:rPr>
              <a:t>Vì sao Trung và Nam Mỹ gọi là châu Mĩ La-tinh?</a:t>
            </a:r>
          </a:p>
        </p:txBody>
      </p:sp>
      <p:pic>
        <p:nvPicPr>
          <p:cNvPr id="19460" name="Picture 2" descr="C:\Users\AM\Desktop\Bai gaing  thi GVG Dia 7 18-19\ngon ngu chau â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07" y="1426331"/>
            <a:ext cx="5002393" cy="41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8364549" y="1166813"/>
            <a:ext cx="2449512" cy="2108200"/>
          </a:xfrm>
          <a:prstGeom prst="wedgeRoundRectCallout">
            <a:avLst>
              <a:gd name="adj1" fmla="val -99280"/>
              <a:gd name="adj2" fmla="val 589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b="1" dirty="0">
                <a:solidFill>
                  <a:srgbClr val="000000"/>
                </a:solidFill>
              </a:rPr>
              <a:t>Anglo-Saxon</a:t>
            </a:r>
            <a:r>
              <a:rPr lang="vi-VN" dirty="0">
                <a:solidFill>
                  <a:srgbClr val="000000"/>
                </a:solidFill>
              </a:rPr>
              <a:t> là một dân tộc sống tại </a:t>
            </a:r>
            <a:r>
              <a:rPr lang="vi-VN" dirty="0">
                <a:solidFill>
                  <a:srgbClr val="000000"/>
                </a:solidFill>
                <a:hlinkClick r:id="rId4" tooltip="Đảo Anh"/>
              </a:rPr>
              <a:t>Đảo Anh</a:t>
            </a:r>
            <a:r>
              <a:rPr lang="vi-VN" dirty="0">
                <a:solidFill>
                  <a:srgbClr val="000000"/>
                </a:solidFill>
              </a:rPr>
              <a:t> từ thế kỷ 5 CN. Họ bao gồm những người có gốc từ các bộ lạc </a:t>
            </a:r>
            <a:r>
              <a:rPr lang="vi-VN" dirty="0">
                <a:solidFill>
                  <a:srgbClr val="000000"/>
                </a:solidFill>
                <a:hlinkClick r:id="rId5" tooltip="Các dân tộc German"/>
              </a:rPr>
              <a:t>German</a:t>
            </a:r>
            <a:r>
              <a:rPr lang="vi-VN" dirty="0">
                <a:solidFill>
                  <a:srgbClr val="000000"/>
                </a:solidFill>
              </a:rPr>
              <a:t> tới từ lục địa châu Âu,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829800" y="5602881"/>
            <a:ext cx="2517775" cy="1282700"/>
          </a:xfrm>
          <a:prstGeom prst="wedgeRoundRectCallout">
            <a:avLst>
              <a:gd name="adj1" fmla="val -147895"/>
              <a:gd name="adj2" fmla="val -1470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Nhóm ngôn ngữ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 La-tinh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 rot="1892936">
            <a:off x="3324225" y="4527550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Châu Mỹ La –tinh</a:t>
            </a:r>
          </a:p>
        </p:txBody>
      </p:sp>
      <p:sp>
        <p:nvSpPr>
          <p:cNvPr id="44040" name="TextBox 12"/>
          <p:cNvSpPr txBox="1">
            <a:spLocks noChangeArrowheads="1"/>
          </p:cNvSpPr>
          <p:nvPr/>
        </p:nvSpPr>
        <p:spPr bwMode="auto">
          <a:xfrm>
            <a:off x="2324100" y="298291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Châu Mỹ Ăng-lê </a:t>
            </a:r>
          </a:p>
          <a:p>
            <a:r>
              <a:rPr lang="en-US" sz="1600">
                <a:solidFill>
                  <a:srgbClr val="000000"/>
                </a:solidFill>
              </a:rPr>
              <a:t>(Anglo-xacson)</a:t>
            </a:r>
          </a:p>
        </p:txBody>
      </p:sp>
      <p:sp>
        <p:nvSpPr>
          <p:cNvPr id="11" name="Freeform 10"/>
          <p:cNvSpPr/>
          <p:nvPr/>
        </p:nvSpPr>
        <p:spPr>
          <a:xfrm>
            <a:off x="3163889" y="3686176"/>
            <a:ext cx="638175" cy="377825"/>
          </a:xfrm>
          <a:custGeom>
            <a:avLst/>
            <a:gdLst>
              <a:gd name="connsiteX0" fmla="*/ 0 w 638629"/>
              <a:gd name="connsiteY0" fmla="*/ 377371 h 377371"/>
              <a:gd name="connsiteX1" fmla="*/ 58057 w 638629"/>
              <a:gd name="connsiteY1" fmla="*/ 188685 h 377371"/>
              <a:gd name="connsiteX2" fmla="*/ 58057 w 638629"/>
              <a:gd name="connsiteY2" fmla="*/ 188685 h 377371"/>
              <a:gd name="connsiteX3" fmla="*/ 101600 w 638629"/>
              <a:gd name="connsiteY3" fmla="*/ 130628 h 377371"/>
              <a:gd name="connsiteX4" fmla="*/ 203200 w 638629"/>
              <a:gd name="connsiteY4" fmla="*/ 87085 h 377371"/>
              <a:gd name="connsiteX5" fmla="*/ 391886 w 638629"/>
              <a:gd name="connsiteY5" fmla="*/ 14514 h 377371"/>
              <a:gd name="connsiteX6" fmla="*/ 638629 w 638629"/>
              <a:gd name="connsiteY6" fmla="*/ 0 h 377371"/>
              <a:gd name="connsiteX7" fmla="*/ 638629 w 638629"/>
              <a:gd name="connsiteY7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29" h="377371">
                <a:moveTo>
                  <a:pt x="0" y="377371"/>
                </a:moveTo>
                <a:lnTo>
                  <a:pt x="58057" y="188685"/>
                </a:lnTo>
                <a:lnTo>
                  <a:pt x="58057" y="188685"/>
                </a:lnTo>
                <a:cubicBezTo>
                  <a:pt x="65314" y="179009"/>
                  <a:pt x="77410" y="147561"/>
                  <a:pt x="101600" y="130628"/>
                </a:cubicBezTo>
                <a:cubicBezTo>
                  <a:pt x="125790" y="113695"/>
                  <a:pt x="154819" y="106437"/>
                  <a:pt x="203200" y="87085"/>
                </a:cubicBezTo>
                <a:cubicBezTo>
                  <a:pt x="251581" y="67733"/>
                  <a:pt x="319315" y="29028"/>
                  <a:pt x="391886" y="14514"/>
                </a:cubicBezTo>
                <a:cubicBezTo>
                  <a:pt x="464457" y="0"/>
                  <a:pt x="638629" y="0"/>
                  <a:pt x="638629" y="0"/>
                </a:cubicBezTo>
                <a:lnTo>
                  <a:pt x="638629" y="0"/>
                </a:lnTo>
              </a:path>
            </a:pathLst>
          </a:cu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42" name="TextBox 1"/>
          <p:cNvSpPr txBox="1">
            <a:spLocks noChangeArrowheads="1"/>
          </p:cNvSpPr>
          <p:nvPr/>
        </p:nvSpPr>
        <p:spPr bwMode="auto">
          <a:xfrm>
            <a:off x="2655887" y="559957"/>
            <a:ext cx="58674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Nam </a:t>
            </a:r>
            <a:r>
              <a:rPr lang="en-US" sz="2400" dirty="0" err="1"/>
              <a:t>Mỹ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luồng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cư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uoc do cac do thi cha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5638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7772400" y="1650767"/>
            <a:ext cx="2751138" cy="685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SUY NGHĨ </a:t>
            </a:r>
            <a:r>
              <a:rPr lang="en-US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(5 phút))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"Chia </a:t>
            </a:r>
            <a:r>
              <a:rPr lang="en-US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sẻ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”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823911" y="1711774"/>
            <a:ext cx="5410200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1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0000FF"/>
                </a:solidFill>
              </a:rPr>
              <a:t>Nêu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thành</a:t>
            </a:r>
            <a:r>
              <a:rPr lang="en-US" dirty="0">
                <a:solidFill>
                  <a:srgbClr val="0000FF"/>
                </a:solidFill>
              </a:rPr>
              <a:t> phần dân cư của Trung và Nam Mĩ? Vì sao ? </a:t>
            </a: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834911" y="2616171"/>
            <a:ext cx="5457826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2</a:t>
            </a:r>
            <a:r>
              <a:rPr lang="en-US" dirty="0">
                <a:solidFill>
                  <a:srgbClr val="0000FF"/>
                </a:solidFill>
              </a:rPr>
              <a:t>: Trung và Nam Mĩ có nét văn hóa như thế nào? Nguyên nhân? Em có thể giới thiệu vài  hoạt động văn hóa của khu vực này mà em biết ? </a:t>
            </a:r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834911" y="3831853"/>
            <a:ext cx="53992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3: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ho </a:t>
            </a:r>
            <a:r>
              <a:rPr lang="en-US" dirty="0">
                <a:solidFill>
                  <a:srgbClr val="0000FF"/>
                </a:solidFill>
              </a:rPr>
              <a:t>biết dân số và tỷ lệ gia tăng tự nhiên của dân số ở khu vực ? </a:t>
            </a:r>
          </a:p>
        </p:txBody>
      </p:sp>
      <p:sp>
        <p:nvSpPr>
          <p:cNvPr id="45064" name="TextBox 10"/>
          <p:cNvSpPr txBox="1">
            <a:spLocks noChangeArrowheads="1"/>
          </p:cNvSpPr>
          <p:nvPr/>
        </p:nvSpPr>
        <p:spPr bwMode="auto">
          <a:xfrm>
            <a:off x="836555" y="4804082"/>
            <a:ext cx="53992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4</a:t>
            </a:r>
            <a:r>
              <a:rPr lang="en-US" dirty="0">
                <a:solidFill>
                  <a:srgbClr val="0000FF"/>
                </a:solidFill>
              </a:rPr>
              <a:t>:  Dân cư Trung và Nam Mĩ phân bố như thế nào? Nêu nguyên nhân?</a:t>
            </a:r>
          </a:p>
        </p:txBody>
      </p:sp>
      <p:sp>
        <p:nvSpPr>
          <p:cNvPr id="45066" name="TextBox 12"/>
          <p:cNvSpPr txBox="1">
            <a:spLocks noChangeArrowheads="1"/>
          </p:cNvSpPr>
          <p:nvPr/>
        </p:nvSpPr>
        <p:spPr bwMode="auto">
          <a:xfrm>
            <a:off x="820263" y="5803172"/>
            <a:ext cx="5402489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5:</a:t>
            </a:r>
            <a:r>
              <a:rPr lang="en-US" dirty="0">
                <a:solidFill>
                  <a:srgbClr val="0000FF"/>
                </a:solidFill>
              </a:rPr>
              <a:t>  So sánh sự phân bố dân cư Trung và Nam Mĩ  với Bắc Mĩ?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3671" y="95766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575B0F-6461-4DBA-A20A-E269082F2C6C}"/>
              </a:ext>
            </a:extLst>
          </p:cNvPr>
          <p:cNvSpPr txBox="1"/>
          <p:nvPr/>
        </p:nvSpPr>
        <p:spPr>
          <a:xfrm>
            <a:off x="1907039" y="136105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3" grpId="0" animBg="1"/>
      <p:bldP spid="45064" grpId="0" animBg="1"/>
      <p:bldP spid="450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1723478"/>
              </p:ext>
            </p:extLst>
          </p:nvPr>
        </p:nvGraphicFramePr>
        <p:xfrm>
          <a:off x="5867400" y="1828800"/>
          <a:ext cx="5257800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5" imgW="5086452" imgH="3752999" progId="Excel.Sheet.8">
                  <p:embed/>
                </p:oleObj>
              </mc:Choice>
              <mc:Fallback>
                <p:oleObj name="Worksheet" r:id="rId5" imgW="5086452" imgH="375299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28800"/>
                        <a:ext cx="5257800" cy="280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838200" y="1268491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6629400" y="1602233"/>
            <a:ext cx="441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600" b="1" dirty="0">
                <a:solidFill>
                  <a:srgbClr val="FF0000"/>
                </a:solidFill>
              </a:rPr>
              <a:t>Thành phần dân cư khu vực Trung và Nam Mĩ.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434340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itchFamily="18" charset="0"/>
              </a:rPr>
              <a:t>- Thành phần dân cư:</a:t>
            </a:r>
          </a:p>
          <a:p>
            <a:r>
              <a:rPr lang="en-US" sz="3200" dirty="0">
                <a:cs typeface="Times New Roman" pitchFamily="18" charset="0"/>
              </a:rPr>
              <a:t> Phần lớn là người lai. Do sự hợp huyết giữa </a:t>
            </a:r>
            <a:r>
              <a:rPr lang="en-US" sz="3200" dirty="0" err="1">
                <a:cs typeface="Times New Roman" pitchFamily="18" charset="0"/>
              </a:rPr>
              <a:t>người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Tây</a:t>
            </a:r>
            <a:r>
              <a:rPr lang="en-US" sz="3200" dirty="0">
                <a:cs typeface="Times New Roman" pitchFamily="18" charset="0"/>
              </a:rPr>
              <a:t> Ban </a:t>
            </a:r>
            <a:r>
              <a:rPr lang="en-US" sz="3200" dirty="0" err="1">
                <a:cs typeface="Times New Roman" pitchFamily="18" charset="0"/>
              </a:rPr>
              <a:t>Nha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Bồ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Nha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người</a:t>
            </a:r>
            <a:r>
              <a:rPr lang="en-US" sz="3200" dirty="0">
                <a:cs typeface="Times New Roman" pitchFamily="18" charset="0"/>
              </a:rPr>
              <a:t> Phi và người bản địa </a:t>
            </a:r>
            <a:r>
              <a:rPr lang="en-US" sz="3200" dirty="0" err="1">
                <a:cs typeface="Times New Roman" pitchFamily="18" charset="0"/>
              </a:rPr>
              <a:t>Anh-điêng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1099938">
            <a:off x="142808" y="3967838"/>
            <a:ext cx="119979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45C3AD-CB52-4B23-9E41-4D655FA76778}"/>
              </a:ext>
            </a:extLst>
          </p:cNvPr>
          <p:cNvSpPr txBox="1"/>
          <p:nvPr/>
        </p:nvSpPr>
        <p:spPr>
          <a:xfrm>
            <a:off x="2211840" y="5451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13182222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082" grpId="0"/>
      <p:bldP spid="15565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755277"/>
              </p:ext>
            </p:extLst>
          </p:nvPr>
        </p:nvGraphicFramePr>
        <p:xfrm>
          <a:off x="6477000" y="1703388"/>
          <a:ext cx="5334000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5086452" imgH="3752999" progId="Excel.Sheet.8">
                  <p:embed/>
                </p:oleObj>
              </mc:Choice>
              <mc:Fallback>
                <p:oleObj name="Worksheet" r:id="rId4" imgW="5086452" imgH="3752999" progId="Excel.Sheet.8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703388"/>
                        <a:ext cx="5334000" cy="280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219200" y="1359736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6858000" y="1533567"/>
            <a:ext cx="441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600" b="1" dirty="0">
                <a:solidFill>
                  <a:srgbClr val="FF0000"/>
                </a:solidFill>
              </a:rPr>
              <a:t>Thành phần dân cư khu vực Trung và Nam Mĩ.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4494358"/>
            <a:ext cx="1043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itchFamily="18" charset="0"/>
              </a:rPr>
              <a:t>- Thành phần dân cư:</a:t>
            </a:r>
          </a:p>
          <a:p>
            <a:r>
              <a:rPr lang="en-US" sz="3200" b="1" dirty="0" smtClean="0">
                <a:cs typeface="Times New Roman" pitchFamily="18" charset="0"/>
              </a:rPr>
              <a:t>- </a:t>
            </a:r>
            <a:r>
              <a:rPr lang="en-US" sz="3200" b="1" dirty="0" err="1" smtClean="0">
                <a:cs typeface="Times New Roman" pitchFamily="18" charset="0"/>
              </a:rPr>
              <a:t>Văn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>
                <a:cs typeface="Times New Roman" pitchFamily="18" charset="0"/>
              </a:rPr>
              <a:t>hóa</a:t>
            </a:r>
            <a:r>
              <a:rPr lang="en-US" sz="3200" dirty="0">
                <a:cs typeface="Times New Roman" pitchFamily="18" charset="0"/>
              </a:rPr>
              <a:t>: </a:t>
            </a:r>
          </a:p>
          <a:p>
            <a:r>
              <a:rPr lang="en-US" sz="3200" dirty="0">
                <a:cs typeface="Times New Roman" pitchFamily="18" charset="0"/>
              </a:rPr>
              <a:t>+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nền văn hoá Mĩ la tinh độc đáo.</a:t>
            </a:r>
          </a:p>
          <a:p>
            <a:r>
              <a:rPr lang="en-US" sz="3200" dirty="0">
                <a:cs typeface="Times New Roman" pitchFamily="18" charset="0"/>
              </a:rPr>
              <a:t>+ Do sự kết hợp từ 3 dòng văn hoá Âu, Phi, Anh điêng.</a:t>
            </a:r>
            <a:endParaRPr lang="en-US" sz="32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1099938">
            <a:off x="447609" y="4182084"/>
            <a:ext cx="119979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  </a:t>
            </a:r>
          </a:p>
        </p:txBody>
      </p:sp>
      <p:pic>
        <p:nvPicPr>
          <p:cNvPr id="4610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4" y="79375"/>
            <a:ext cx="737294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27528" y="1274333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061679"/>
            <a:ext cx="548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- Văn hóa</a:t>
            </a:r>
            <a:r>
              <a:rPr lang="en-US" sz="2400" dirty="0">
                <a:cs typeface="Times New Roman" pitchFamily="18" charset="0"/>
              </a:rPr>
              <a:t>: </a:t>
            </a:r>
          </a:p>
          <a:p>
            <a:r>
              <a:rPr lang="en-US" sz="2400" dirty="0">
                <a:cs typeface="Times New Roman" pitchFamily="18" charset="0"/>
              </a:rPr>
              <a:t>+ Có nền văn hoá Mĩ la tinh độc đáo. Do sự kết hợp từ 3 dòng văn hoá Âu, Phi, Anh-điêng.</a:t>
            </a:r>
            <a:endParaRPr lang="en-US" sz="2400" dirty="0"/>
          </a:p>
        </p:txBody>
      </p:sp>
      <p:pic>
        <p:nvPicPr>
          <p:cNvPr id="48132" name="Picture 4" descr="C:\Users\AM\Desktop\Bai gaing  thi GVG Dia 7 18-19\canav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0" y="1530624"/>
            <a:ext cx="4176248" cy="16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C:\Users\AM\Desktop\Bai gaing  thi GVG Dia 7 18-19\4627_brazin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0" y="3128041"/>
            <a:ext cx="4176248" cy="17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0" y="4876800"/>
            <a:ext cx="42234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 rot="21099938">
            <a:off x="259761" y="2134644"/>
            <a:ext cx="1322464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1E5ED6-B431-47A5-ACC9-EDB0C4030C88}"/>
              </a:ext>
            </a:extLst>
          </p:cNvPr>
          <p:cNvSpPr txBox="1"/>
          <p:nvPr/>
        </p:nvSpPr>
        <p:spPr>
          <a:xfrm>
            <a:off x="1447800" y="11567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74956778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2128</TotalTime>
  <Words>1221</Words>
  <Application>Microsoft Office PowerPoint</Application>
  <PresentationFormat>Widescreen</PresentationFormat>
  <Paragraphs>162</Paragraphs>
  <Slides>24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.VnCentury Schoolbook</vt:lpstr>
      <vt:lpstr>Arial</vt:lpstr>
      <vt:lpstr>Calibri</vt:lpstr>
      <vt:lpstr>Times New Roman</vt:lpstr>
      <vt:lpstr>Wingdings</vt:lpstr>
      <vt:lpstr>Chủ đề của Office</vt:lpstr>
      <vt:lpstr>3_Maple</vt:lpstr>
      <vt:lpstr>Worksheet</vt:lpstr>
      <vt:lpstr>PowerPoint Presentation</vt:lpstr>
      <vt:lpstr>Hoàn thành ghép vị trí với thảm thực vật tương ứng ở Trung và Nam Mỹ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phân bố đô thị này của Bắc Mĩ khác Trung và Nam Mĩ như thế nào?</vt:lpstr>
      <vt:lpstr>PowerPoint Presentation</vt:lpstr>
      <vt:lpstr>PowerPoint Presentation</vt:lpstr>
      <vt:lpstr>PowerPoint Presentation</vt:lpstr>
      <vt:lpstr>Luyện tập</vt:lpstr>
      <vt:lpstr>Luyện tập</vt:lpstr>
      <vt:lpstr>Vận dụng và mở rộng</vt:lpstr>
      <vt:lpstr>Vận dụng và mở rộng</vt:lpstr>
      <vt:lpstr>Dặn dò</vt:lpstr>
    </vt:vector>
  </TitlesOfParts>
  <Company>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43- Tiết 48</dc:title>
  <dc:creator>son</dc:creator>
  <cp:lastModifiedBy>Windows User</cp:lastModifiedBy>
  <cp:revision>143</cp:revision>
  <dcterms:created xsi:type="dcterms:W3CDTF">2009-02-23T12:29:36Z</dcterms:created>
  <dcterms:modified xsi:type="dcterms:W3CDTF">2022-03-02T01:15:11Z</dcterms:modified>
</cp:coreProperties>
</file>