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8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BEAEF15-D60B-4210-97CA-101ECB7AE24C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412F36D-774E-41E1-8886-D42949EB5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文本占位符 174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C65E065-918B-4728-B011-4F0D7DDA2966}" type="slidenum">
              <a:rPr lang="en-US" altLang="zh-CN" sz="1200">
                <a:cs typeface="等线"/>
              </a:rPr>
              <a:pPr algn="r"/>
              <a:t>1</a:t>
            </a:fld>
            <a:endParaRPr lang="zh-CN" altLang="en-US" sz="1200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24CA7-4595-4AFD-BE72-253B1F1CA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81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43C20-2B50-4C55-B95F-5E6AD5331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38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8C4FB-32DB-46EB-A3A2-A27799A30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8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43311-38F5-46FB-8285-F29242BF7C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4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F5AE5-097E-4867-8DCF-4232E2D4E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1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A8A0-38AB-4E8B-8A61-0C4E83E14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8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72F9-9C06-4DEC-BAE9-3CA902E2B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23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1996-58AC-400C-B2FD-0F4EB8B08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82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2901-895B-403E-814E-656AA70DE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3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B1C4-02A4-4992-8AE2-5D5585934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27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A729-ABDC-4E5D-B2C5-A21BBE38B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4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75AA-40EC-4635-83D7-289FCE1E2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09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1B3AAEA-984F-4A92-9761-A7ADE633F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06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198563"/>
            <a:ext cx="7720012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8138"/>
            <a:ext cx="909478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/>
          <p:cNvSpPr txBox="1">
            <a:spLocks noChangeArrowheads="1"/>
          </p:cNvSpPr>
          <p:nvPr/>
        </p:nvSpPr>
        <p:spPr bwMode="auto">
          <a:xfrm>
            <a:off x="579438" y="993775"/>
            <a:ext cx="816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1085850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defTabSz="1085850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defTabSz="1085850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defTabSz="1085850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defTabSz="1085850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defTabSz="108585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defTabSz="108585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defTabSz="108585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defTabSz="108585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  <a:ea typeface="黑体"/>
                <a:cs typeface="Times New Roman" panose="02020603050405020304" pitchFamily="18" charset="0"/>
              </a:rPr>
              <a:t>Tiết 6: PHÂN BÓN</a:t>
            </a: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794125"/>
            <a:ext cx="69119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74638"/>
            <a:ext cx="2362200" cy="792162"/>
          </a:xfrm>
          <a:solidFill>
            <a:srgbClr val="CCFFCC"/>
          </a:solidFill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</a:rPr>
              <a:t>CỦNG CỐ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Câu hỏi: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Thế nào là bón lót? Bón thúc?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Phân hữu cơ, phân lân thường dùng để bón lót hay bón thúc? Vì sao?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Phân đạm, phân kali thường dùng để bón lót hay bón thúc? Vì sao?</a:t>
            </a:r>
          </a:p>
        </p:txBody>
      </p:sp>
    </p:spTree>
    <p:extLst>
      <p:ext uri="{BB962C8B-B14F-4D97-AF65-F5344CB8AC3E}">
        <p14:creationId xmlns:p14="http://schemas.microsoft.com/office/powerpoint/2010/main" val="39821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33400"/>
            <a:ext cx="2743200" cy="884238"/>
          </a:xfrm>
          <a:solidFill>
            <a:srgbClr val="CCFFCC"/>
          </a:solidFill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Dặn dò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1219200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* Học và trả lời câu hỏi trong sách giáo khoa</a:t>
            </a:r>
          </a:p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* Đọc trước bài 10 “Vai trò của giống”</a:t>
            </a:r>
          </a:p>
        </p:txBody>
      </p:sp>
    </p:spTree>
    <p:extLst>
      <p:ext uri="{BB962C8B-B14F-4D97-AF65-F5344CB8AC3E}">
        <p14:creationId xmlns:p14="http://schemas.microsoft.com/office/powerpoint/2010/main" val="11683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33336"/>
            <a:ext cx="9144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I. PHÂN BÓN LÀ GÌ?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09800" y="685800"/>
            <a:ext cx="4724400" cy="1169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i="0">
                <a:solidFill>
                  <a:schemeClr val="tx1"/>
                </a:solidFill>
              </a:rPr>
              <a:t>Phân bón là thức ăn của cây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0" i="0">
                <a:solidFill>
                  <a:schemeClr val="tx1"/>
                </a:solidFill>
              </a:rPr>
              <a:t>Có 3 nhóm phân bón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28600" y="2481263"/>
            <a:ext cx="2590800" cy="43767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>
                <a:solidFill>
                  <a:schemeClr val="tx1"/>
                </a:solidFill>
              </a:rPr>
              <a:t>Phân hữu cơ: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chuồng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bắc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rác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xanh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Than bùn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Khô dầu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124200" y="2514600"/>
            <a:ext cx="3048000" cy="37353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>
                <a:solidFill>
                  <a:schemeClr val="tx1"/>
                </a:solidFill>
              </a:rPr>
              <a:t>Phân hóa học: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 i="0">
                <a:solidFill>
                  <a:schemeClr val="tx1"/>
                </a:solidFill>
              </a:rPr>
              <a:t>- Phân đạm (N)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lân (P)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kali (K)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đa nguyên tố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i="0">
                <a:solidFill>
                  <a:schemeClr val="tx1"/>
                </a:solidFill>
              </a:rPr>
              <a:t> Phân vi lượng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400800" y="2514600"/>
            <a:ext cx="2286000" cy="2878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i="0">
                <a:solidFill>
                  <a:schemeClr val="tx1"/>
                </a:solidFill>
              </a:rPr>
              <a:t>Phân vi sinh: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0" i="0">
                <a:solidFill>
                  <a:schemeClr val="tx1"/>
                </a:solidFill>
              </a:rPr>
              <a:t> Có chứa vi sinh vật chuyển hóa đạm, chuyển hóa lân</a:t>
            </a:r>
          </a:p>
        </p:txBody>
      </p:sp>
      <p:cxnSp>
        <p:nvCxnSpPr>
          <p:cNvPr id="5127" name="AutoShape 12"/>
          <p:cNvCxnSpPr>
            <a:cxnSpLocks noChangeShapeType="1"/>
            <a:stCxn id="5123" idx="2"/>
            <a:endCxn id="5124" idx="0"/>
          </p:cNvCxnSpPr>
          <p:nvPr/>
        </p:nvCxnSpPr>
        <p:spPr bwMode="auto">
          <a:xfrm rot="5400000">
            <a:off x="2735262" y="644526"/>
            <a:ext cx="625475" cy="3048000"/>
          </a:xfrm>
          <a:prstGeom prst="bentConnector3">
            <a:avLst>
              <a:gd name="adj1" fmla="val 4974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8" name="AutoShape 13"/>
          <p:cNvCxnSpPr>
            <a:cxnSpLocks noChangeShapeType="1"/>
            <a:stCxn id="5123" idx="2"/>
            <a:endCxn id="5125" idx="0"/>
          </p:cNvCxnSpPr>
          <p:nvPr/>
        </p:nvCxnSpPr>
        <p:spPr bwMode="auto">
          <a:xfrm rot="16200000" flipH="1">
            <a:off x="4280694" y="2147094"/>
            <a:ext cx="658812" cy="76200"/>
          </a:xfrm>
          <a:prstGeom prst="bentConnector3">
            <a:avLst>
              <a:gd name="adj1" fmla="val 4988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9" name="AutoShape 14"/>
          <p:cNvCxnSpPr>
            <a:cxnSpLocks noChangeShapeType="1"/>
            <a:stCxn id="5123" idx="2"/>
            <a:endCxn id="5126" idx="0"/>
          </p:cNvCxnSpPr>
          <p:nvPr/>
        </p:nvCxnSpPr>
        <p:spPr bwMode="auto">
          <a:xfrm rot="16200000" flipH="1">
            <a:off x="5728494" y="699294"/>
            <a:ext cx="658812" cy="2971800"/>
          </a:xfrm>
          <a:prstGeom prst="bentConnector3">
            <a:avLst>
              <a:gd name="adj1" fmla="val 4988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i="1" smtClean="0">
                <a:latin typeface="Times New Roman" panose="02020603050405020304" pitchFamily="18" charset="0"/>
              </a:rPr>
              <a:t/>
            </a:r>
            <a:br>
              <a:rPr lang="en-US" altLang="en-US" sz="2400" b="1" i="1" smtClean="0">
                <a:latin typeface="Times New Roman" panose="02020603050405020304" pitchFamily="18" charset="0"/>
              </a:rPr>
            </a:br>
            <a:r>
              <a:rPr lang="en-US" altLang="en-US" sz="2400" b="1" i="1" smtClean="0">
                <a:latin typeface="Times New Roman" panose="02020603050405020304" pitchFamily="18" charset="0"/>
              </a:rPr>
              <a:t>* Sắp xếp các loại phân bón vào các nhóm thích hợp theo mẫu bảng sau?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/>
            </a:r>
            <a:br>
              <a:rPr lang="en-US" altLang="en-US" sz="2800" b="1" i="1" smtClean="0">
                <a:latin typeface="Times New Roman" panose="02020603050405020304" pitchFamily="18" charset="0"/>
              </a:rPr>
            </a:br>
            <a:endParaRPr lang="en-US" altLang="en-US" sz="2800" b="1" i="1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5029200"/>
          </a:xfrm>
          <a:solidFill>
            <a:srgbClr val="99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Cây điền thanh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Phân trâu bò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Super lân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DAP (diamon photphat): phân bón chứa N, P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Phân lợn (heo)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Cây muồng muồng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Phân NPK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Nitrigin (chứa vi sinh sinh vật chuyển hóa đạm)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Bèo dâu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Khô dầu dừa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Khô dầu đậu tương (đậu nành)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>
                <a:latin typeface="Times New Roman" panose="02020603050405020304" pitchFamily="18" charset="0"/>
              </a:rPr>
              <a:t>Urê (Phân bón chứa N)</a:t>
            </a:r>
          </a:p>
        </p:txBody>
      </p:sp>
      <p:graphicFrame>
        <p:nvGraphicFramePr>
          <p:cNvPr id="4135" name="Group 39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160020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19727951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60817858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Nhóm phân bón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Loại phân bón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343225"/>
                  </a:ext>
                </a:extLst>
              </a:tr>
              <a:tr h="1143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Phân hữu cơ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Phân hóa học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Phân vi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814521"/>
                  </a:ext>
                </a:extLst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ph sz="quarter" idx="3"/>
          </p:nvPr>
        </p:nvGraphicFramePr>
        <p:xfrm>
          <a:off x="4648200" y="4876800"/>
          <a:ext cx="4038600" cy="160020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352419483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992105118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Nhóm phân bón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Loại phân bón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8320"/>
                  </a:ext>
                </a:extLst>
              </a:tr>
              <a:tr h="1143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 Phân hữu cơ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 Phân hóa học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 Phân vi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a, b, e, f, i, j,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c, d, g,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455731"/>
                  </a:ext>
                </a:extLst>
              </a:tr>
            </a:tbl>
          </a:graphicData>
        </a:graphic>
      </p:graphicFrame>
      <p:sp>
        <p:nvSpPr>
          <p:cNvPr id="6170" name="Text Box 37"/>
          <p:cNvSpPr txBox="1">
            <a:spLocks noChangeArrowheads="1"/>
          </p:cNvSpPr>
          <p:nvPr/>
        </p:nvSpPr>
        <p:spPr bwMode="auto">
          <a:xfrm>
            <a:off x="6019800" y="3886200"/>
            <a:ext cx="1295400" cy="4667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Trả lời: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II. TÁC DỤNG CỦA PHÂN BÓN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3100"/>
            <a:ext cx="78486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819400" y="5257800"/>
            <a:ext cx="3429000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Tác dụng của phân bón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8686800" cy="831850"/>
          </a:xfrm>
          <a:prstGeom prst="rect">
            <a:avLst/>
          </a:prstGeom>
          <a:solidFill>
            <a:srgbClr val="00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Quan sát hình và trả lời câu hỏi: Phân bón có ảnh hưởng như thế nào đến đất, năng suất và chất lượng nông sản?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239000" cy="22860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Vậy: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Phân bón làm tăng độ phì nhiêu của đất, làm tăng năng suất cây trồng và chất lượng nông sản.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4384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9718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III. CÁCH SỬ DỤNG CÁC LOẠI PHÂN BÓN THÔNG THƯỜNG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5300" y="1371600"/>
            <a:ext cx="8153400" cy="5334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en-US" sz="2800" b="0" i="0" smtClean="0">
                <a:latin typeface="Times New Roman" panose="02020603050405020304" pitchFamily="18" charset="0"/>
              </a:rPr>
              <a:t>Cung cấp dinh dưỡng cho cây trồng</a:t>
            </a:r>
          </a:p>
          <a:p>
            <a:pPr>
              <a:buFontTx/>
              <a:buChar char="-"/>
            </a:pPr>
            <a:r>
              <a:rPr lang="en-US" altLang="en-US" sz="2800" b="0" i="0" smtClean="0">
                <a:latin typeface="Times New Roman" panose="02020603050405020304" pitchFamily="18" charset="0"/>
              </a:rPr>
              <a:t>Căn cứ vào thời kỳ bón: bón lót và bón thúc</a:t>
            </a:r>
          </a:p>
          <a:p>
            <a:pPr>
              <a:buFontTx/>
              <a:buNone/>
            </a:pPr>
            <a:r>
              <a:rPr lang="en-US" altLang="en-US" sz="2800" b="0" i="0" smtClean="0">
                <a:latin typeface="Times New Roman" panose="02020603050405020304" pitchFamily="18" charset="0"/>
              </a:rPr>
              <a:t>	+ </a:t>
            </a:r>
            <a:r>
              <a:rPr lang="en-US" altLang="en-US" sz="2800" b="1" i="0" smtClean="0">
                <a:latin typeface="Times New Roman" panose="02020603050405020304" pitchFamily="18" charset="0"/>
              </a:rPr>
              <a:t>Bón lót:</a:t>
            </a:r>
            <a:r>
              <a:rPr lang="en-US" altLang="en-US" sz="2800" b="0" i="0" smtClean="0">
                <a:latin typeface="Times New Roman" panose="02020603050405020304" pitchFamily="18" charset="0"/>
              </a:rPr>
              <a:t> bón phân vào đất trước khi gieo trồng </a:t>
            </a:r>
            <a:r>
              <a:rPr lang="en-US" altLang="en-US" sz="2800" b="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cung cấp chất dinh dưỡng cho cây con ngay khi nó mới mọc, mới bén rễ.</a:t>
            </a:r>
          </a:p>
          <a:p>
            <a:pPr>
              <a:buFontTx/>
              <a:buNone/>
            </a:pPr>
            <a:r>
              <a:rPr lang="en-US" altLang="en-US" sz="2800" b="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altLang="en-US" sz="2800" b="1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 thúc:</a:t>
            </a:r>
            <a:r>
              <a:rPr lang="en-US" altLang="en-US" sz="2800" b="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bón phân trong thời gian sinh trưởng của cây → đáp ứng kịp thời nhu cầu dinh dưỡng của cây trong từng thời kỳ, tạo điều kiện cho cây sinh trưởng, phát triển tốt.</a:t>
            </a:r>
          </a:p>
          <a:p>
            <a:pPr>
              <a:buFontTx/>
              <a:buNone/>
            </a:pPr>
            <a:r>
              <a:rPr lang="en-US" altLang="en-US" sz="2800" b="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Căn cứ vào cách bón: bón rải, bón theo hàng, theo hốc hoặc phun lên lá</a:t>
            </a:r>
            <a:endParaRPr lang="en-US" altLang="en-US" sz="2800" b="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4" y="381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239814" y="914400"/>
            <a:ext cx="4152900" cy="1466850"/>
          </a:xfrm>
          <a:prstGeom prst="lef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Phân hữu cơ: bón lót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6" y="3209925"/>
            <a:ext cx="28956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0" y="3785038"/>
            <a:ext cx="6323286" cy="1905000"/>
          </a:xfrm>
          <a:prstGeom prst="rightArrow">
            <a:avLst>
              <a:gd name="adj1" fmla="val 50000"/>
              <a:gd name="adj2" fmla="val 7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Phân đạm, kali, phân hỗn hợp: bón thúc 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(sử dụng lượng nhỏ để bón lót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61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 flipH="1">
            <a:off x="838200" y="3276600"/>
            <a:ext cx="3581400" cy="28194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Phân lân: bón lót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7687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IV. CÁCH BẢO </a:t>
            </a:r>
            <a:r>
              <a:rPr lang="en-US" altLang="en-US" b="1">
                <a:latin typeface="Times New Roman" panose="02020603050405020304" pitchFamily="18" charset="0"/>
              </a:rPr>
              <a:t>QUẢN CÁC LOẠI PHÂN BÓN </a:t>
            </a:r>
            <a:r>
              <a:rPr lang="en-US" altLang="en-US" b="1">
                <a:latin typeface="Times New Roman" panose="02020603050405020304" pitchFamily="18" charset="0"/>
              </a:rPr>
              <a:t>THÔNG </a:t>
            </a:r>
            <a:r>
              <a:rPr lang="en-US" altLang="en-US" b="1" smtClean="0">
                <a:latin typeface="Times New Roman" panose="02020603050405020304" pitchFamily="18" charset="0"/>
              </a:rPr>
              <a:t>THƯỜNG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772400" cy="3886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en-US" sz="2800" i="0" smtClean="0">
                <a:latin typeface="Times New Roman" panose="02020603050405020304" pitchFamily="18" charset="0"/>
              </a:rPr>
              <a:t>Đối </a:t>
            </a:r>
            <a:r>
              <a:rPr lang="en-US" altLang="en-US" sz="2800" i="0">
                <a:latin typeface="Times New Roman" panose="02020603050405020304" pitchFamily="18" charset="0"/>
              </a:rPr>
              <a:t>với phân hóa học:</a:t>
            </a:r>
          </a:p>
          <a:p>
            <a:pPr>
              <a:buFontTx/>
              <a:buNone/>
            </a:pPr>
            <a:r>
              <a:rPr lang="en-US" altLang="en-US" sz="2800" b="0" i="0" smtClean="0">
                <a:latin typeface="Times New Roman" panose="02020603050405020304" pitchFamily="18" charset="0"/>
              </a:rPr>
              <a:t>	+ Bảo quản kín trong</a:t>
            </a:r>
            <a:r>
              <a:rPr lang="en-US" altLang="en-US" sz="2800" b="1" i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0" i="0" smtClean="0">
                <a:latin typeface="Times New Roman" panose="02020603050405020304" pitchFamily="18" charset="0"/>
              </a:rPr>
              <a:t>vại sành, chum, bao gói bằng nilông.</a:t>
            </a:r>
          </a:p>
          <a:p>
            <a:pPr>
              <a:buFontTx/>
              <a:buNone/>
            </a:pPr>
            <a:r>
              <a:rPr lang="en-US" altLang="en-US" sz="2800" b="0" i="0" smtClean="0">
                <a:latin typeface="Times New Roman" panose="02020603050405020304" pitchFamily="18" charset="0"/>
              </a:rPr>
              <a:t>	+ Để nơi cao ráo thoáng mát.</a:t>
            </a:r>
          </a:p>
          <a:p>
            <a:pPr>
              <a:buFontTx/>
              <a:buNone/>
            </a:pPr>
            <a:r>
              <a:rPr lang="en-US" altLang="en-US" sz="2800" b="0" i="0" smtClean="0">
                <a:latin typeface="Times New Roman" panose="02020603050405020304" pitchFamily="18" charset="0"/>
              </a:rPr>
              <a:t>	+ Không để lẫn lộn các loại phân bón với nhau.</a:t>
            </a:r>
          </a:p>
          <a:p>
            <a:pPr>
              <a:buFontTx/>
              <a:buNone/>
            </a:pPr>
            <a:r>
              <a:rPr lang="en-US" altLang="en-US" sz="2800" b="0" i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i="0" smtClean="0">
                <a:latin typeface="Times New Roman" panose="02020603050405020304" pitchFamily="18" charset="0"/>
              </a:rPr>
              <a:t>Phân chuồng:</a:t>
            </a:r>
            <a:r>
              <a:rPr lang="en-US" altLang="en-US" sz="2800" b="0" i="0" smtClean="0">
                <a:latin typeface="Times New Roman" panose="02020603050405020304" pitchFamily="18" charset="0"/>
              </a:rPr>
              <a:t> Bảo quản tại chuồng hoặc ủ thành đống dùng bùn ao trét kín</a:t>
            </a:r>
            <a:endParaRPr lang="en-US" altLang="en-US" sz="2800" b="0" i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600</Words>
  <Application>Microsoft Office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Calibri</vt:lpstr>
      <vt:lpstr>黑体</vt:lpstr>
      <vt:lpstr>等线</vt:lpstr>
      <vt:lpstr>Default Design</vt:lpstr>
      <vt:lpstr>PowerPoint Presentation</vt:lpstr>
      <vt:lpstr>PowerPoint Presentation</vt:lpstr>
      <vt:lpstr> * Sắp xếp các loại phân bón vào các nhóm thích hợp theo mẫu bảng sau?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5                                 Công nghệ 7</dc:title>
  <dc:creator>Thuy Ngan</dc:creator>
  <cp:lastModifiedBy>Admin</cp:lastModifiedBy>
  <cp:revision>11</cp:revision>
  <dcterms:created xsi:type="dcterms:W3CDTF">2009-08-07T19:40:53Z</dcterms:created>
  <dcterms:modified xsi:type="dcterms:W3CDTF">2021-10-13T18:13:18Z</dcterms:modified>
</cp:coreProperties>
</file>