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ink/ink1.xml" ContentType="application/inkml+xml"/>
  <Override PartName="/ppt/ink/ink2.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91" r:id="rId17"/>
    <p:sldId id="269" r:id="rId18"/>
  </p:sldIdLst>
  <p:sldSz cx="9144000" cy="6858000" type="screen4x3"/>
  <p:notesSz cx="6858000" cy="9144000"/>
  <p:embeddedFontLst>
    <p:embeddedFont>
      <p:font typeface="Calibri" panose="020F0502020204030204"/>
      <p:regular r:id="rId23"/>
      <p:bold r:id="rId24"/>
      <p:italic r:id="rId25"/>
      <p:boldItalic r:id="rId26"/>
    </p:embeddedFont>
    <p:embeddedFont>
      <p:font typeface="#9Slide05 Garris" pitchFamily="2" charset="0"/>
      <p:regular r:id="rId27"/>
    </p:embeddedFont>
    <p:embeddedFont>
      <p:font typeface=".VnTime" panose="020BE200000000000000" pitchFamily="34" charset="0"/>
      <p:boldItalic r:id="rId28"/>
    </p:embeddedFont>
    <p:embeddedFont>
      <p:font typeface="#9Slide05 Habano" panose="02040603050506020204" pitchFamily="18" charset="0"/>
      <p:regular r:id="rId29"/>
    </p:embeddedFont>
    <p:embeddedFont>
      <p:font typeface="#9Slide04 AdrianeSwash" panose="02000504060000090004" pitchFamily="2" charset="-93"/>
      <p:italic r:id="rId30"/>
    </p:embeddedFont>
    <p:embeddedFont>
      <p:font typeface="Calibri Light" panose="020F030202020403020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189"/>
    <a:srgbClr val="FCDC22"/>
    <a:srgbClr val="FBDA21"/>
    <a:srgbClr val="FBE230"/>
    <a:srgbClr val="FF0300"/>
    <a:srgbClr val="FF0000"/>
    <a:srgbClr val="4B731F"/>
    <a:srgbClr val="86000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1" autoAdjust="0"/>
    <p:restoredTop sz="94660"/>
  </p:normalViewPr>
  <p:slideViewPr>
    <p:cSldViewPr snapToGrid="0">
      <p:cViewPr varScale="1">
        <p:scale>
          <a:sx n="73" d="100"/>
          <a:sy n="73"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14T14:48: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1039 696,'-6'0,"3"-1,-2 0,2 1,0 0,-1 0,1 0,-1-1,1 1,-1 0,0 0,1 0,-1 0,0 0,0 0,0 0,0 0,-2 0,1 0,1 0,-2 0,0 0,-1 0,2 0,-1 0,-1 0,2 0,0 0,-1 0,1 0,-1 0,2 0,0 0,-1 1,1 0,0 0,-1 0,2 1,0 0,0-2,0 2,0 0,-2 1,1 0,-1 0,2-2,1 2,-2 0,1-1,0 2,-1-1,1 0,0 1,1-1,0 1,-1 0,3-1,-3 1,2 1,0-2,1 2,-1 0,1-2,0 2,0-1,0 1,0-1,0 0,0 0,2 0,-1 0,2 0,0 0,0-1,1 0,0 0,2 0,-3-1,0 0,0-1,1 0,-1 0,1 0,-1 0,2 0,-1 1,0-1,1 1,-1-1,1 0,-1 0,-1 0,2 1,-1-1,0 0,1 1,-1-2,-1 1,2 0,-1 0,0 0,-1-1,2 1,-2-1,1 0,-1 0,0 0,1 0,-1 0,0 0,0 0,0 0,0 0,1 0,0-1,-1 0,0 0,0 1,0-2,1 1,1-1,0 0,1-1,-3 1,2-1,-2 1,1-1,0 1,0-1,-1 0,1 0,-1 1,-1-1,1 0,0-1,-2 1,1 0,-1 0,1 0,-1 0,1-1,-1 0,0 1,0 0,-1 0,1 0,-1 0,0-1,0 1,0 0,0 0,0 0,0 0,0 0,0 0,0 0,0 0,0 0,-1 0,0 0,0 0,0 0,-1 0,1 0,-2 0,0 0,1 0,-1 2,-2-2,2 2,0 0,0 0,1-2,-1 2,0-2,0 2,0-2,0 1,0 2</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14T14:48: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1085 598,'0'-3,"0"0,0 0,-1 0,0 0,-1 0,-1 0,0 2,-1-1,1 2,-1-2,-1 1,2 1,0-1,-2 0,1 1,-2-1,1 0,-1 0,1 0,-1 1,1-1,-2 0,1 1,0 0,-1 0,0 0,0 0,-1 0,2 0,-1 0,-1 0,1 0,-1 0,0 0,1 0,2 0,-1 0,1 1,0 0,1 1,1-1,0-1,-1 2,1 0,0-2,-1 3,0 0,1-1,0 1,1 1,1 0,-1-1,1 1,-1 1,1 0,0-2,0 0,0 2,1 0,0-2,-1 1,1-1,0 0,0 1,0-1,0 2,0-2,2 1,-1-1,2 0,-1 0,1-1,1 0,-1-1,0 0,0 1,0-1,1-1,-1 1,0-1,1 1,0 0,0 0,1 0,-1-1,0 1,1 0,0-1,0 1,-1 0,6 0,-6-1,0 0,0 0,0 0,0 0,0 0,1 0,-1 0,-1 0,1 0,-1 0,0 0,1 0,-1 0,0 0,1 0,-1 0,0 0,0 0,0 0,0 0,0-1,0 1,0 0,0-1,0 0,2 0,-1 1,0-1,0-1,1 1,1-2,-3 3,0-1,2-2,-2 2,1-1,-1 1,0-1,0 1,1 0,-1-1,2 0,1-1,-3 1,1-1,-1 2,0-2,0 0,-1 0,0 0,0 0,-1 0,1-1,-2 1,1 0,-1-2,0 2,0 0,0 0,0 0,-2 0,0 0,0 0,0 0,-1 1,1-1,-1 2,0 0,0 0,0 0,0 0,-1 0,0 1,1 0,0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A7BA8-8507-4156-95A2-70D42AA5C504}"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B9E1B-63F8-4128-9A5B-EC8F594FF91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C5958B-FD71-488F-B66A-09F8133AB5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C5958B-FD71-488F-B66A-09F8133AB5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C5958B-FD71-488F-B66A-09F8133AB5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C5958B-FD71-488F-B66A-09F8133AB5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C5958B-FD71-488F-B66A-09F8133AB5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B6C5958B-FD71-488F-B66A-09F8133AB5B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C5958B-FD71-488F-B66A-09F8133AB5B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C5958B-FD71-488F-B66A-09F8133AB5B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5958B-FD71-488F-B66A-09F8133AB5B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C5958B-FD71-488F-B66A-09F8133AB5B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C5958B-FD71-488F-B66A-09F8133AB5B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8274C-EDA0-4537-ACA2-FD8CA990E63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958B-FD71-488F-B66A-09F8133AB5B0}"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8274C-EDA0-4537-ACA2-FD8CA990E63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840105" y="2366328"/>
            <a:ext cx="8229600"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vi-VN" altLang="en-US" sz="3600" b="1">
                <a:solidFill>
                  <a:srgbClr val="E84C88"/>
                </a:solidFill>
                <a:cs typeface="Times New Roman" panose="02020603050405020304" pitchFamily="18" charset="0"/>
              </a:rPr>
              <a:t>TIẾT 6 - </a:t>
            </a:r>
            <a:r>
              <a:rPr lang="en-US" altLang="vi-VN" sz="3600" b="1">
                <a:solidFill>
                  <a:srgbClr val="E84C88"/>
                </a:solidFill>
                <a:cs typeface="Times New Roman" panose="02020603050405020304" pitchFamily="18" charset="0"/>
              </a:rPr>
              <a:t>BÀI 4: THỰC PHẨM VÀ DINH DƯỠNG </a:t>
            </a:r>
            <a:endParaRPr lang="en-US" altLang="vi-VN" sz="3600" b="1">
              <a:solidFill>
                <a:srgbClr val="E84C88"/>
              </a:solidFill>
              <a:cs typeface="Times New Roman" panose="02020603050405020304" pitchFamily="18" charset="0"/>
            </a:endParaRPr>
          </a:p>
        </p:txBody>
      </p:sp>
      <p:sp>
        <p:nvSpPr>
          <p:cNvPr id="3075" name="Text Box 9"/>
          <p:cNvSpPr txBox="1">
            <a:spLocks noChangeArrowheads="1"/>
          </p:cNvSpPr>
          <p:nvPr/>
        </p:nvSpPr>
        <p:spPr bwMode="auto">
          <a:xfrm>
            <a:off x="1219200" y="4191000"/>
            <a:ext cx="381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vi-VN" altLang="vi-VN" sz="3200">
              <a:latin typeface="VNI-Times" pitchFamily="2" charset="0"/>
            </a:endParaRPr>
          </a:p>
        </p:txBody>
      </p:sp>
      <p:sp>
        <p:nvSpPr>
          <p:cNvPr id="2" name="Oval 1"/>
          <p:cNvSpPr>
            <a:spLocks noChangeArrowheads="1"/>
          </p:cNvSpPr>
          <p:nvPr/>
        </p:nvSpPr>
        <p:spPr bwMode="auto">
          <a:xfrm>
            <a:off x="-6350" y="3825875"/>
            <a:ext cx="1266825" cy="1198563"/>
          </a:xfrm>
          <a:prstGeom prst="ellipse">
            <a:avLst/>
          </a:prstGeom>
          <a:solidFill>
            <a:srgbClr val="E84C88"/>
          </a:solidFill>
          <a:ln w="9525" algn="ctr">
            <a:solidFill>
              <a:schemeClr val="tx1"/>
            </a:solidFill>
            <a:rou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9" name="Freeform 18"/>
          <p:cNvSpPr/>
          <p:nvPr/>
        </p:nvSpPr>
        <p:spPr bwMode="auto">
          <a:xfrm>
            <a:off x="1335088" y="3825875"/>
            <a:ext cx="2590800" cy="1309688"/>
          </a:xfrm>
          <a:custGeom>
            <a:avLst/>
            <a:gdLst>
              <a:gd name="T0" fmla="*/ 2560465 w 2590800"/>
              <a:gd name="T1" fmla="*/ 0 h 1310481"/>
              <a:gd name="T2" fmla="*/ 2590800 w 2590800"/>
              <a:gd name="T3" fmla="*/ 0 h 1310481"/>
              <a:gd name="T4" fmla="*/ 2590800 w 2590800"/>
              <a:gd name="T5" fmla="*/ 1305729 h 1310481"/>
              <a:gd name="T6" fmla="*/ 2520351 w 2590800"/>
              <a:gd name="T7" fmla="*/ 1305729 h 1310481"/>
              <a:gd name="T8" fmla="*/ 2501461 w 2590800"/>
              <a:gd name="T9" fmla="*/ 1283426 h 1310481"/>
              <a:gd name="T10" fmla="*/ 1295400 w 2590800"/>
              <a:gd name="T11" fmla="*/ 781238 h 1310481"/>
              <a:gd name="T12" fmla="*/ 89340 w 2590800"/>
              <a:gd name="T13" fmla="*/ 1283426 h 1310481"/>
              <a:gd name="T14" fmla="*/ 70450 w 2590800"/>
              <a:gd name="T15" fmla="*/ 1305729 h 1310481"/>
              <a:gd name="T16" fmla="*/ 0 w 2590800"/>
              <a:gd name="T17" fmla="*/ 1305729 h 1310481"/>
              <a:gd name="T18" fmla="*/ 0 w 2590800"/>
              <a:gd name="T19" fmla="*/ 58381 h 1310481"/>
              <a:gd name="T20" fmla="*/ 50374 w 2590800"/>
              <a:gd name="T21" fmla="*/ 117857 h 1310481"/>
              <a:gd name="T22" fmla="*/ 1256434 w 2590800"/>
              <a:gd name="T23" fmla="*/ 620044 h 1310481"/>
              <a:gd name="T24" fmla="*/ 2552470 w 2590800"/>
              <a:gd name="T25" fmla="*/ 11620 h 13104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90800" h="1310481">
                <a:moveTo>
                  <a:pt x="2560465" y="0"/>
                </a:moveTo>
                <a:lnTo>
                  <a:pt x="2590800" y="0"/>
                </a:lnTo>
                <a:lnTo>
                  <a:pt x="2590800" y="1310481"/>
                </a:lnTo>
                <a:lnTo>
                  <a:pt x="2520351" y="1310481"/>
                </a:lnTo>
                <a:lnTo>
                  <a:pt x="2501461" y="1288096"/>
                </a:lnTo>
                <a:cubicBezTo>
                  <a:pt x="2214790" y="980281"/>
                  <a:pt x="1780951" y="784080"/>
                  <a:pt x="1295400" y="784080"/>
                </a:cubicBezTo>
                <a:cubicBezTo>
                  <a:pt x="809849" y="784080"/>
                  <a:pt x="376011" y="980281"/>
                  <a:pt x="89340" y="1288096"/>
                </a:cubicBezTo>
                <a:lnTo>
                  <a:pt x="70450" y="1310481"/>
                </a:lnTo>
                <a:lnTo>
                  <a:pt x="0" y="1310481"/>
                </a:lnTo>
                <a:lnTo>
                  <a:pt x="0" y="58591"/>
                </a:lnTo>
                <a:lnTo>
                  <a:pt x="50374" y="118285"/>
                </a:lnTo>
                <a:cubicBezTo>
                  <a:pt x="337045" y="426100"/>
                  <a:pt x="770883" y="622300"/>
                  <a:pt x="1256434" y="622300"/>
                </a:cubicBezTo>
                <a:cubicBezTo>
                  <a:pt x="1795935" y="622300"/>
                  <a:pt x="2271594" y="380077"/>
                  <a:pt x="2552470" y="11662"/>
                </a:cubicBezTo>
                <a:lnTo>
                  <a:pt x="2560465" y="0"/>
                </a:lnTo>
                <a:close/>
              </a:path>
            </a:pathLst>
          </a:custGeom>
          <a:solidFill>
            <a:schemeClr val="accent1">
              <a:alpha val="43137"/>
            </a:schemeClr>
          </a:solidFill>
          <a:ln w="9525" cap="flat" cmpd="sng" algn="ctr">
            <a:solidFill>
              <a:schemeClr val="tx1"/>
            </a:solidFill>
            <a:prstDash val="solid"/>
            <a:round/>
            <a:headEnd type="none" w="med" len="med"/>
            <a:tailEnd type="none" w="med" len="med"/>
          </a:ln>
        </p:spPr>
        <p:txBody>
          <a:bodyPr/>
          <a:lstStyle/>
          <a:p>
            <a:endParaRPr lang="en-US"/>
          </a:p>
        </p:txBody>
      </p:sp>
      <p:sp>
        <p:nvSpPr>
          <p:cNvPr id="20" name="Oval 19"/>
          <p:cNvSpPr>
            <a:spLocks noChangeArrowheads="1"/>
          </p:cNvSpPr>
          <p:nvPr/>
        </p:nvSpPr>
        <p:spPr bwMode="auto">
          <a:xfrm>
            <a:off x="3986213" y="3937000"/>
            <a:ext cx="1268412" cy="1198563"/>
          </a:xfrm>
          <a:prstGeom prst="ellipse">
            <a:avLst/>
          </a:prstGeom>
          <a:solidFill>
            <a:srgbClr val="0B7DFF"/>
          </a:solidFill>
          <a:ln w="9525" algn="ctr">
            <a:solidFill>
              <a:schemeClr val="tx1"/>
            </a:solidFill>
            <a:rou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21" name="Freeform 20"/>
          <p:cNvSpPr/>
          <p:nvPr/>
        </p:nvSpPr>
        <p:spPr bwMode="auto">
          <a:xfrm>
            <a:off x="5289550" y="3903663"/>
            <a:ext cx="2590800" cy="1309687"/>
          </a:xfrm>
          <a:custGeom>
            <a:avLst/>
            <a:gdLst>
              <a:gd name="connsiteX0" fmla="*/ 2560465 w 2590800"/>
              <a:gd name="connsiteY0" fmla="*/ 0 h 1310481"/>
              <a:gd name="connsiteX1" fmla="*/ 2590800 w 2590800"/>
              <a:gd name="connsiteY1" fmla="*/ 0 h 1310481"/>
              <a:gd name="connsiteX2" fmla="*/ 2590800 w 2590800"/>
              <a:gd name="connsiteY2" fmla="*/ 1310481 h 1310481"/>
              <a:gd name="connsiteX3" fmla="*/ 2520351 w 2590800"/>
              <a:gd name="connsiteY3" fmla="*/ 1310481 h 1310481"/>
              <a:gd name="connsiteX4" fmla="*/ 2501461 w 2590800"/>
              <a:gd name="connsiteY4" fmla="*/ 1288096 h 1310481"/>
              <a:gd name="connsiteX5" fmla="*/ 1295400 w 2590800"/>
              <a:gd name="connsiteY5" fmla="*/ 784080 h 1310481"/>
              <a:gd name="connsiteX6" fmla="*/ 89340 w 2590800"/>
              <a:gd name="connsiteY6" fmla="*/ 1288096 h 1310481"/>
              <a:gd name="connsiteX7" fmla="*/ 70450 w 2590800"/>
              <a:gd name="connsiteY7" fmla="*/ 1310481 h 1310481"/>
              <a:gd name="connsiteX8" fmla="*/ 0 w 2590800"/>
              <a:gd name="connsiteY8" fmla="*/ 1310481 h 1310481"/>
              <a:gd name="connsiteX9" fmla="*/ 0 w 2590800"/>
              <a:gd name="connsiteY9" fmla="*/ 58591 h 1310481"/>
              <a:gd name="connsiteX10" fmla="*/ 50374 w 2590800"/>
              <a:gd name="connsiteY10" fmla="*/ 118285 h 1310481"/>
              <a:gd name="connsiteX11" fmla="*/ 1256434 w 2590800"/>
              <a:gd name="connsiteY11" fmla="*/ 622300 h 1310481"/>
              <a:gd name="connsiteX12" fmla="*/ 2552470 w 2590800"/>
              <a:gd name="connsiteY12" fmla="*/ 11662 h 131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0800" h="1310481">
                <a:moveTo>
                  <a:pt x="2560465" y="0"/>
                </a:moveTo>
                <a:lnTo>
                  <a:pt x="2590800" y="0"/>
                </a:lnTo>
                <a:lnTo>
                  <a:pt x="2590800" y="1310481"/>
                </a:lnTo>
                <a:lnTo>
                  <a:pt x="2520351" y="1310481"/>
                </a:lnTo>
                <a:lnTo>
                  <a:pt x="2501461" y="1288096"/>
                </a:lnTo>
                <a:cubicBezTo>
                  <a:pt x="2214790" y="980281"/>
                  <a:pt x="1780951" y="784080"/>
                  <a:pt x="1295400" y="784080"/>
                </a:cubicBezTo>
                <a:cubicBezTo>
                  <a:pt x="809849" y="784080"/>
                  <a:pt x="376011" y="980281"/>
                  <a:pt x="89340" y="1288096"/>
                </a:cubicBezTo>
                <a:lnTo>
                  <a:pt x="70450" y="1310481"/>
                </a:lnTo>
                <a:lnTo>
                  <a:pt x="0" y="1310481"/>
                </a:lnTo>
                <a:lnTo>
                  <a:pt x="0" y="58591"/>
                </a:lnTo>
                <a:lnTo>
                  <a:pt x="50374" y="118285"/>
                </a:lnTo>
                <a:cubicBezTo>
                  <a:pt x="337045" y="426100"/>
                  <a:pt x="770883" y="622300"/>
                  <a:pt x="1256434" y="622300"/>
                </a:cubicBezTo>
                <a:cubicBezTo>
                  <a:pt x="1795935" y="622300"/>
                  <a:pt x="2271594" y="380077"/>
                  <a:pt x="2552470" y="11662"/>
                </a:cubicBezTo>
                <a:close/>
              </a:path>
            </a:pathLst>
          </a:custGeom>
          <a:solidFill>
            <a:schemeClr val="accent4">
              <a:lumMod val="25000"/>
              <a:alpha val="27000"/>
            </a:schemeClr>
          </a:solidFill>
          <a:ln w="9525" cap="flat" cmpd="sng" algn="ctr">
            <a:solidFill>
              <a:schemeClr val="tx1"/>
            </a:solidFill>
            <a:prstDash val="solid"/>
            <a:round/>
            <a:headEnd type="none" w="med" len="med"/>
            <a:tailEnd type="none" w="med" len="med"/>
          </a:ln>
          <a:effectLst/>
        </p:spPr>
        <p:txBody>
          <a:bodyPr/>
          <a:lstStyle/>
          <a:p>
            <a:pPr>
              <a:defRPr/>
            </a:pPr>
            <a:endParaRPr lang="vi-VN"/>
          </a:p>
        </p:txBody>
      </p:sp>
      <p:sp>
        <p:nvSpPr>
          <p:cNvPr id="22" name="Oval 21"/>
          <p:cNvSpPr>
            <a:spLocks noChangeArrowheads="1"/>
          </p:cNvSpPr>
          <p:nvPr/>
        </p:nvSpPr>
        <p:spPr bwMode="auto">
          <a:xfrm>
            <a:off x="7924800" y="4014788"/>
            <a:ext cx="1268413" cy="1198562"/>
          </a:xfrm>
          <a:prstGeom prst="ellipse">
            <a:avLst/>
          </a:prstGeom>
          <a:solidFill>
            <a:srgbClr val="3B5998"/>
          </a:solidFill>
          <a:ln w="9525" algn="ctr">
            <a:solidFill>
              <a:schemeClr val="tx1"/>
            </a:solidFill>
            <a:rou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24" name="Google Shape;596;p28"/>
          <p:cNvSpPr/>
          <p:nvPr/>
        </p:nvSpPr>
        <p:spPr>
          <a:xfrm>
            <a:off x="355600" y="3937000"/>
            <a:ext cx="696913" cy="833438"/>
          </a:xfrm>
          <a:custGeom>
            <a:avLst/>
            <a:gdLst/>
            <a:ahLst/>
            <a:cxnLst/>
            <a:rect l="l" t="t" r="r" b="b"/>
            <a:pathLst>
              <a:path w="195" h="233" extrusionOk="0">
                <a:moveTo>
                  <a:pt x="131" y="225"/>
                </a:moveTo>
                <a:cubicBezTo>
                  <a:pt x="131" y="230"/>
                  <a:pt x="127" y="233"/>
                  <a:pt x="123" y="233"/>
                </a:cubicBezTo>
                <a:cubicBezTo>
                  <a:pt x="74" y="233"/>
                  <a:pt x="74" y="233"/>
                  <a:pt x="74" y="233"/>
                </a:cubicBezTo>
                <a:cubicBezTo>
                  <a:pt x="69" y="233"/>
                  <a:pt x="66" y="230"/>
                  <a:pt x="66" y="225"/>
                </a:cubicBezTo>
                <a:cubicBezTo>
                  <a:pt x="66" y="225"/>
                  <a:pt x="66" y="225"/>
                  <a:pt x="66" y="225"/>
                </a:cubicBezTo>
                <a:cubicBezTo>
                  <a:pt x="66" y="221"/>
                  <a:pt x="69" y="217"/>
                  <a:pt x="74" y="217"/>
                </a:cubicBezTo>
                <a:cubicBezTo>
                  <a:pt x="123" y="217"/>
                  <a:pt x="123" y="217"/>
                  <a:pt x="123" y="217"/>
                </a:cubicBezTo>
                <a:cubicBezTo>
                  <a:pt x="127" y="217"/>
                  <a:pt x="131" y="221"/>
                  <a:pt x="131" y="225"/>
                </a:cubicBezTo>
                <a:close/>
                <a:moveTo>
                  <a:pt x="131" y="204"/>
                </a:moveTo>
                <a:cubicBezTo>
                  <a:pt x="131" y="200"/>
                  <a:pt x="127" y="196"/>
                  <a:pt x="123" y="196"/>
                </a:cubicBezTo>
                <a:cubicBezTo>
                  <a:pt x="74" y="196"/>
                  <a:pt x="74" y="196"/>
                  <a:pt x="74" y="196"/>
                </a:cubicBezTo>
                <a:cubicBezTo>
                  <a:pt x="69" y="196"/>
                  <a:pt x="66" y="200"/>
                  <a:pt x="66" y="204"/>
                </a:cubicBezTo>
                <a:cubicBezTo>
                  <a:pt x="66" y="204"/>
                  <a:pt x="66" y="204"/>
                  <a:pt x="66" y="204"/>
                </a:cubicBezTo>
                <a:cubicBezTo>
                  <a:pt x="66" y="209"/>
                  <a:pt x="69" y="212"/>
                  <a:pt x="74" y="212"/>
                </a:cubicBezTo>
                <a:cubicBezTo>
                  <a:pt x="123" y="212"/>
                  <a:pt x="123" y="212"/>
                  <a:pt x="123" y="212"/>
                </a:cubicBezTo>
                <a:cubicBezTo>
                  <a:pt x="127" y="212"/>
                  <a:pt x="131" y="209"/>
                  <a:pt x="131" y="204"/>
                </a:cubicBezTo>
                <a:close/>
                <a:moveTo>
                  <a:pt x="106" y="115"/>
                </a:moveTo>
                <a:cubicBezTo>
                  <a:pt x="96" y="115"/>
                  <a:pt x="96" y="115"/>
                  <a:pt x="96" y="115"/>
                </a:cubicBezTo>
                <a:cubicBezTo>
                  <a:pt x="91" y="115"/>
                  <a:pt x="91" y="115"/>
                  <a:pt x="91" y="115"/>
                </a:cubicBezTo>
                <a:cubicBezTo>
                  <a:pt x="91" y="191"/>
                  <a:pt x="91" y="191"/>
                  <a:pt x="91" y="191"/>
                </a:cubicBezTo>
                <a:cubicBezTo>
                  <a:pt x="93" y="191"/>
                  <a:pt x="95" y="191"/>
                  <a:pt x="98" y="191"/>
                </a:cubicBezTo>
                <a:cubicBezTo>
                  <a:pt x="98" y="191"/>
                  <a:pt x="98" y="191"/>
                  <a:pt x="98" y="191"/>
                </a:cubicBezTo>
                <a:cubicBezTo>
                  <a:pt x="98" y="191"/>
                  <a:pt x="98" y="191"/>
                  <a:pt x="98" y="191"/>
                </a:cubicBezTo>
                <a:cubicBezTo>
                  <a:pt x="98" y="191"/>
                  <a:pt x="98" y="191"/>
                  <a:pt x="99" y="191"/>
                </a:cubicBezTo>
                <a:cubicBezTo>
                  <a:pt x="99" y="191"/>
                  <a:pt x="99" y="191"/>
                  <a:pt x="99" y="191"/>
                </a:cubicBezTo>
                <a:cubicBezTo>
                  <a:pt x="101" y="191"/>
                  <a:pt x="104" y="191"/>
                  <a:pt x="106" y="191"/>
                </a:cubicBezTo>
                <a:lnTo>
                  <a:pt x="106" y="115"/>
                </a:lnTo>
                <a:close/>
                <a:moveTo>
                  <a:pt x="71" y="84"/>
                </a:moveTo>
                <a:cubicBezTo>
                  <a:pt x="65" y="84"/>
                  <a:pt x="60" y="90"/>
                  <a:pt x="60" y="96"/>
                </a:cubicBezTo>
                <a:cubicBezTo>
                  <a:pt x="60" y="102"/>
                  <a:pt x="65" y="108"/>
                  <a:pt x="71" y="108"/>
                </a:cubicBezTo>
                <a:cubicBezTo>
                  <a:pt x="83" y="108"/>
                  <a:pt x="83" y="108"/>
                  <a:pt x="83" y="108"/>
                </a:cubicBezTo>
                <a:cubicBezTo>
                  <a:pt x="83" y="96"/>
                  <a:pt x="83" y="96"/>
                  <a:pt x="83" y="96"/>
                </a:cubicBezTo>
                <a:cubicBezTo>
                  <a:pt x="83" y="90"/>
                  <a:pt x="78" y="84"/>
                  <a:pt x="71" y="84"/>
                </a:cubicBezTo>
                <a:close/>
                <a:moveTo>
                  <a:pt x="137" y="96"/>
                </a:moveTo>
                <a:cubicBezTo>
                  <a:pt x="137" y="90"/>
                  <a:pt x="132" y="84"/>
                  <a:pt x="125" y="84"/>
                </a:cubicBezTo>
                <a:cubicBezTo>
                  <a:pt x="119" y="84"/>
                  <a:pt x="114" y="90"/>
                  <a:pt x="114" y="96"/>
                </a:cubicBezTo>
                <a:cubicBezTo>
                  <a:pt x="114" y="108"/>
                  <a:pt x="114" y="108"/>
                  <a:pt x="114" y="108"/>
                </a:cubicBezTo>
                <a:cubicBezTo>
                  <a:pt x="125" y="108"/>
                  <a:pt x="125" y="108"/>
                  <a:pt x="125" y="108"/>
                </a:cubicBezTo>
                <a:cubicBezTo>
                  <a:pt x="132" y="108"/>
                  <a:pt x="137" y="102"/>
                  <a:pt x="137" y="96"/>
                </a:cubicBezTo>
                <a:close/>
                <a:moveTo>
                  <a:pt x="163" y="75"/>
                </a:moveTo>
                <a:cubicBezTo>
                  <a:pt x="157" y="54"/>
                  <a:pt x="133" y="32"/>
                  <a:pt x="98" y="32"/>
                </a:cubicBezTo>
                <a:cubicBezTo>
                  <a:pt x="64" y="32"/>
                  <a:pt x="39" y="54"/>
                  <a:pt x="34" y="75"/>
                </a:cubicBezTo>
                <a:cubicBezTo>
                  <a:pt x="30" y="91"/>
                  <a:pt x="33" y="106"/>
                  <a:pt x="41" y="120"/>
                </a:cubicBezTo>
                <a:cubicBezTo>
                  <a:pt x="48" y="133"/>
                  <a:pt x="55" y="144"/>
                  <a:pt x="61" y="157"/>
                </a:cubicBezTo>
                <a:cubicBezTo>
                  <a:pt x="64" y="165"/>
                  <a:pt x="65" y="175"/>
                  <a:pt x="67" y="183"/>
                </a:cubicBezTo>
                <a:cubicBezTo>
                  <a:pt x="68" y="189"/>
                  <a:pt x="71" y="191"/>
                  <a:pt x="78" y="191"/>
                </a:cubicBezTo>
                <a:cubicBezTo>
                  <a:pt x="80" y="191"/>
                  <a:pt x="81" y="191"/>
                  <a:pt x="83" y="191"/>
                </a:cubicBezTo>
                <a:cubicBezTo>
                  <a:pt x="83" y="115"/>
                  <a:pt x="83" y="115"/>
                  <a:pt x="83" y="115"/>
                </a:cubicBezTo>
                <a:cubicBezTo>
                  <a:pt x="71" y="115"/>
                  <a:pt x="71" y="115"/>
                  <a:pt x="71" y="115"/>
                </a:cubicBezTo>
                <a:cubicBezTo>
                  <a:pt x="66" y="115"/>
                  <a:pt x="61" y="113"/>
                  <a:pt x="58" y="110"/>
                </a:cubicBezTo>
                <a:cubicBezTo>
                  <a:pt x="54" y="106"/>
                  <a:pt x="52" y="101"/>
                  <a:pt x="52" y="96"/>
                </a:cubicBezTo>
                <a:cubicBezTo>
                  <a:pt x="52" y="91"/>
                  <a:pt x="54" y="86"/>
                  <a:pt x="58" y="82"/>
                </a:cubicBezTo>
                <a:cubicBezTo>
                  <a:pt x="61" y="79"/>
                  <a:pt x="66" y="77"/>
                  <a:pt x="71" y="77"/>
                </a:cubicBezTo>
                <a:cubicBezTo>
                  <a:pt x="82" y="77"/>
                  <a:pt x="90" y="85"/>
                  <a:pt x="91" y="96"/>
                </a:cubicBezTo>
                <a:cubicBezTo>
                  <a:pt x="91" y="96"/>
                  <a:pt x="91" y="96"/>
                  <a:pt x="91" y="96"/>
                </a:cubicBezTo>
                <a:cubicBezTo>
                  <a:pt x="91" y="108"/>
                  <a:pt x="91" y="108"/>
                  <a:pt x="91" y="108"/>
                </a:cubicBezTo>
                <a:cubicBezTo>
                  <a:pt x="96" y="108"/>
                  <a:pt x="96" y="108"/>
                  <a:pt x="96" y="108"/>
                </a:cubicBezTo>
                <a:cubicBezTo>
                  <a:pt x="106" y="108"/>
                  <a:pt x="106" y="108"/>
                  <a:pt x="106" y="108"/>
                </a:cubicBezTo>
                <a:cubicBezTo>
                  <a:pt x="106" y="96"/>
                  <a:pt x="106" y="96"/>
                  <a:pt x="106" y="96"/>
                </a:cubicBezTo>
                <a:cubicBezTo>
                  <a:pt x="106" y="96"/>
                  <a:pt x="106" y="96"/>
                  <a:pt x="106" y="96"/>
                </a:cubicBezTo>
                <a:cubicBezTo>
                  <a:pt x="106" y="91"/>
                  <a:pt x="108" y="86"/>
                  <a:pt x="112" y="82"/>
                </a:cubicBezTo>
                <a:cubicBezTo>
                  <a:pt x="115" y="79"/>
                  <a:pt x="120" y="77"/>
                  <a:pt x="125" y="77"/>
                </a:cubicBezTo>
                <a:cubicBezTo>
                  <a:pt x="130" y="77"/>
                  <a:pt x="135" y="79"/>
                  <a:pt x="139" y="82"/>
                </a:cubicBezTo>
                <a:cubicBezTo>
                  <a:pt x="143" y="86"/>
                  <a:pt x="145" y="91"/>
                  <a:pt x="145" y="96"/>
                </a:cubicBezTo>
                <a:cubicBezTo>
                  <a:pt x="145" y="101"/>
                  <a:pt x="143" y="106"/>
                  <a:pt x="139" y="110"/>
                </a:cubicBezTo>
                <a:cubicBezTo>
                  <a:pt x="135" y="113"/>
                  <a:pt x="130" y="115"/>
                  <a:pt x="125" y="115"/>
                </a:cubicBezTo>
                <a:cubicBezTo>
                  <a:pt x="114" y="115"/>
                  <a:pt x="114" y="115"/>
                  <a:pt x="114" y="115"/>
                </a:cubicBezTo>
                <a:cubicBezTo>
                  <a:pt x="114" y="191"/>
                  <a:pt x="114" y="191"/>
                  <a:pt x="114" y="191"/>
                </a:cubicBezTo>
                <a:cubicBezTo>
                  <a:pt x="115" y="191"/>
                  <a:pt x="117" y="191"/>
                  <a:pt x="118" y="191"/>
                </a:cubicBezTo>
                <a:cubicBezTo>
                  <a:pt x="126" y="191"/>
                  <a:pt x="128" y="189"/>
                  <a:pt x="130" y="183"/>
                </a:cubicBezTo>
                <a:cubicBezTo>
                  <a:pt x="131" y="175"/>
                  <a:pt x="133" y="165"/>
                  <a:pt x="136" y="157"/>
                </a:cubicBezTo>
                <a:cubicBezTo>
                  <a:pt x="142" y="144"/>
                  <a:pt x="149" y="133"/>
                  <a:pt x="156" y="120"/>
                </a:cubicBezTo>
                <a:cubicBezTo>
                  <a:pt x="163" y="106"/>
                  <a:pt x="167" y="91"/>
                  <a:pt x="163" y="75"/>
                </a:cubicBezTo>
                <a:close/>
                <a:moveTo>
                  <a:pt x="105" y="8"/>
                </a:moveTo>
                <a:cubicBezTo>
                  <a:pt x="105" y="4"/>
                  <a:pt x="102" y="0"/>
                  <a:pt x="98" y="0"/>
                </a:cubicBezTo>
                <a:cubicBezTo>
                  <a:pt x="98" y="0"/>
                  <a:pt x="98" y="0"/>
                  <a:pt x="98" y="0"/>
                </a:cubicBezTo>
                <a:cubicBezTo>
                  <a:pt x="94" y="0"/>
                  <a:pt x="91" y="4"/>
                  <a:pt x="91" y="8"/>
                </a:cubicBezTo>
                <a:cubicBezTo>
                  <a:pt x="91" y="21"/>
                  <a:pt x="91" y="21"/>
                  <a:pt x="91" y="21"/>
                </a:cubicBezTo>
                <a:cubicBezTo>
                  <a:pt x="91" y="25"/>
                  <a:pt x="94" y="28"/>
                  <a:pt x="98" y="28"/>
                </a:cubicBezTo>
                <a:cubicBezTo>
                  <a:pt x="98" y="28"/>
                  <a:pt x="98" y="28"/>
                  <a:pt x="98" y="28"/>
                </a:cubicBezTo>
                <a:cubicBezTo>
                  <a:pt x="102" y="28"/>
                  <a:pt x="105" y="25"/>
                  <a:pt x="105" y="21"/>
                </a:cubicBezTo>
                <a:lnTo>
                  <a:pt x="105" y="8"/>
                </a:lnTo>
                <a:close/>
                <a:moveTo>
                  <a:pt x="145" y="19"/>
                </a:moveTo>
                <a:cubicBezTo>
                  <a:pt x="147" y="16"/>
                  <a:pt x="145" y="11"/>
                  <a:pt x="142" y="10"/>
                </a:cubicBezTo>
                <a:cubicBezTo>
                  <a:pt x="142" y="10"/>
                  <a:pt x="142" y="10"/>
                  <a:pt x="142" y="10"/>
                </a:cubicBezTo>
                <a:cubicBezTo>
                  <a:pt x="138" y="8"/>
                  <a:pt x="134" y="9"/>
                  <a:pt x="132" y="12"/>
                </a:cubicBezTo>
                <a:cubicBezTo>
                  <a:pt x="126" y="24"/>
                  <a:pt x="126" y="24"/>
                  <a:pt x="126" y="24"/>
                </a:cubicBezTo>
                <a:cubicBezTo>
                  <a:pt x="124" y="27"/>
                  <a:pt x="125" y="32"/>
                  <a:pt x="129" y="34"/>
                </a:cubicBezTo>
                <a:cubicBezTo>
                  <a:pt x="129" y="34"/>
                  <a:pt x="129" y="34"/>
                  <a:pt x="129" y="34"/>
                </a:cubicBezTo>
                <a:cubicBezTo>
                  <a:pt x="132" y="35"/>
                  <a:pt x="137" y="34"/>
                  <a:pt x="138" y="31"/>
                </a:cubicBezTo>
                <a:lnTo>
                  <a:pt x="145" y="19"/>
                </a:lnTo>
                <a:close/>
                <a:moveTo>
                  <a:pt x="174" y="42"/>
                </a:moveTo>
                <a:cubicBezTo>
                  <a:pt x="177" y="39"/>
                  <a:pt x="177" y="35"/>
                  <a:pt x="174" y="32"/>
                </a:cubicBezTo>
                <a:cubicBezTo>
                  <a:pt x="174" y="32"/>
                  <a:pt x="174" y="32"/>
                  <a:pt x="174" y="32"/>
                </a:cubicBezTo>
                <a:cubicBezTo>
                  <a:pt x="172" y="29"/>
                  <a:pt x="167" y="29"/>
                  <a:pt x="164" y="31"/>
                </a:cubicBezTo>
                <a:cubicBezTo>
                  <a:pt x="154" y="40"/>
                  <a:pt x="154" y="40"/>
                  <a:pt x="154" y="40"/>
                </a:cubicBezTo>
                <a:cubicBezTo>
                  <a:pt x="152" y="43"/>
                  <a:pt x="151" y="47"/>
                  <a:pt x="154" y="50"/>
                </a:cubicBezTo>
                <a:cubicBezTo>
                  <a:pt x="154" y="50"/>
                  <a:pt x="154" y="50"/>
                  <a:pt x="154" y="50"/>
                </a:cubicBezTo>
                <a:cubicBezTo>
                  <a:pt x="156" y="53"/>
                  <a:pt x="161" y="53"/>
                  <a:pt x="164" y="51"/>
                </a:cubicBezTo>
                <a:lnTo>
                  <a:pt x="174" y="42"/>
                </a:lnTo>
                <a:close/>
                <a:moveTo>
                  <a:pt x="189" y="77"/>
                </a:moveTo>
                <a:cubicBezTo>
                  <a:pt x="193" y="76"/>
                  <a:pt x="195" y="72"/>
                  <a:pt x="195" y="69"/>
                </a:cubicBezTo>
                <a:cubicBezTo>
                  <a:pt x="195" y="69"/>
                  <a:pt x="195" y="69"/>
                  <a:pt x="195" y="69"/>
                </a:cubicBezTo>
                <a:cubicBezTo>
                  <a:pt x="194" y="65"/>
                  <a:pt x="190" y="62"/>
                  <a:pt x="186" y="63"/>
                </a:cubicBezTo>
                <a:cubicBezTo>
                  <a:pt x="174" y="65"/>
                  <a:pt x="174" y="65"/>
                  <a:pt x="174" y="65"/>
                </a:cubicBezTo>
                <a:cubicBezTo>
                  <a:pt x="170" y="66"/>
                  <a:pt x="167" y="70"/>
                  <a:pt x="168" y="73"/>
                </a:cubicBezTo>
                <a:cubicBezTo>
                  <a:pt x="168" y="73"/>
                  <a:pt x="168" y="73"/>
                  <a:pt x="168" y="73"/>
                </a:cubicBezTo>
                <a:cubicBezTo>
                  <a:pt x="169" y="77"/>
                  <a:pt x="172" y="80"/>
                  <a:pt x="176" y="79"/>
                </a:cubicBezTo>
                <a:lnTo>
                  <a:pt x="189" y="77"/>
                </a:lnTo>
                <a:close/>
                <a:moveTo>
                  <a:pt x="186" y="115"/>
                </a:moveTo>
                <a:cubicBezTo>
                  <a:pt x="190" y="116"/>
                  <a:pt x="193" y="113"/>
                  <a:pt x="194" y="109"/>
                </a:cubicBezTo>
                <a:cubicBezTo>
                  <a:pt x="194" y="109"/>
                  <a:pt x="194" y="109"/>
                  <a:pt x="194" y="109"/>
                </a:cubicBezTo>
                <a:cubicBezTo>
                  <a:pt x="195" y="105"/>
                  <a:pt x="192" y="102"/>
                  <a:pt x="189" y="101"/>
                </a:cubicBezTo>
                <a:cubicBezTo>
                  <a:pt x="176" y="98"/>
                  <a:pt x="176" y="98"/>
                  <a:pt x="176" y="98"/>
                </a:cubicBezTo>
                <a:cubicBezTo>
                  <a:pt x="172" y="98"/>
                  <a:pt x="168" y="100"/>
                  <a:pt x="167" y="104"/>
                </a:cubicBezTo>
                <a:cubicBezTo>
                  <a:pt x="167" y="104"/>
                  <a:pt x="167" y="104"/>
                  <a:pt x="167" y="104"/>
                </a:cubicBezTo>
                <a:cubicBezTo>
                  <a:pt x="167" y="108"/>
                  <a:pt x="169" y="111"/>
                  <a:pt x="173" y="112"/>
                </a:cubicBezTo>
                <a:lnTo>
                  <a:pt x="186" y="115"/>
                </a:lnTo>
                <a:close/>
                <a:moveTo>
                  <a:pt x="57" y="31"/>
                </a:moveTo>
                <a:cubicBezTo>
                  <a:pt x="59" y="34"/>
                  <a:pt x="63" y="35"/>
                  <a:pt x="67" y="34"/>
                </a:cubicBezTo>
                <a:cubicBezTo>
                  <a:pt x="67" y="34"/>
                  <a:pt x="67" y="34"/>
                  <a:pt x="67" y="34"/>
                </a:cubicBezTo>
                <a:cubicBezTo>
                  <a:pt x="70" y="32"/>
                  <a:pt x="71" y="27"/>
                  <a:pt x="70" y="24"/>
                </a:cubicBezTo>
                <a:cubicBezTo>
                  <a:pt x="63" y="12"/>
                  <a:pt x="63" y="12"/>
                  <a:pt x="63" y="12"/>
                </a:cubicBezTo>
                <a:cubicBezTo>
                  <a:pt x="61" y="9"/>
                  <a:pt x="57" y="8"/>
                  <a:pt x="54" y="10"/>
                </a:cubicBezTo>
                <a:cubicBezTo>
                  <a:pt x="54" y="10"/>
                  <a:pt x="54" y="10"/>
                  <a:pt x="54" y="10"/>
                </a:cubicBezTo>
                <a:cubicBezTo>
                  <a:pt x="50" y="11"/>
                  <a:pt x="49" y="16"/>
                  <a:pt x="51" y="19"/>
                </a:cubicBezTo>
                <a:lnTo>
                  <a:pt x="57" y="31"/>
                </a:lnTo>
                <a:close/>
                <a:moveTo>
                  <a:pt x="32" y="51"/>
                </a:moveTo>
                <a:cubicBezTo>
                  <a:pt x="35" y="53"/>
                  <a:pt x="39" y="53"/>
                  <a:pt x="42" y="50"/>
                </a:cubicBezTo>
                <a:cubicBezTo>
                  <a:pt x="42" y="50"/>
                  <a:pt x="42" y="50"/>
                  <a:pt x="42" y="50"/>
                </a:cubicBezTo>
                <a:cubicBezTo>
                  <a:pt x="44" y="47"/>
                  <a:pt x="44" y="43"/>
                  <a:pt x="41" y="40"/>
                </a:cubicBezTo>
                <a:cubicBezTo>
                  <a:pt x="31" y="31"/>
                  <a:pt x="31" y="31"/>
                  <a:pt x="31" y="31"/>
                </a:cubicBezTo>
                <a:cubicBezTo>
                  <a:pt x="28" y="29"/>
                  <a:pt x="24" y="29"/>
                  <a:pt x="21" y="32"/>
                </a:cubicBezTo>
                <a:cubicBezTo>
                  <a:pt x="21" y="32"/>
                  <a:pt x="21" y="32"/>
                  <a:pt x="21" y="32"/>
                </a:cubicBezTo>
                <a:cubicBezTo>
                  <a:pt x="19" y="35"/>
                  <a:pt x="19" y="39"/>
                  <a:pt x="22" y="42"/>
                </a:cubicBezTo>
                <a:lnTo>
                  <a:pt x="32" y="51"/>
                </a:lnTo>
                <a:close/>
                <a:moveTo>
                  <a:pt x="20" y="79"/>
                </a:moveTo>
                <a:cubicBezTo>
                  <a:pt x="23" y="80"/>
                  <a:pt x="27" y="77"/>
                  <a:pt x="28" y="73"/>
                </a:cubicBezTo>
                <a:cubicBezTo>
                  <a:pt x="28" y="73"/>
                  <a:pt x="28" y="73"/>
                  <a:pt x="28" y="73"/>
                </a:cubicBezTo>
                <a:cubicBezTo>
                  <a:pt x="28" y="70"/>
                  <a:pt x="26" y="66"/>
                  <a:pt x="22" y="65"/>
                </a:cubicBezTo>
                <a:cubicBezTo>
                  <a:pt x="9" y="63"/>
                  <a:pt x="9" y="63"/>
                  <a:pt x="9" y="63"/>
                </a:cubicBezTo>
                <a:cubicBezTo>
                  <a:pt x="5" y="62"/>
                  <a:pt x="2" y="65"/>
                  <a:pt x="1" y="69"/>
                </a:cubicBezTo>
                <a:cubicBezTo>
                  <a:pt x="1" y="69"/>
                  <a:pt x="1" y="69"/>
                  <a:pt x="1" y="69"/>
                </a:cubicBezTo>
                <a:cubicBezTo>
                  <a:pt x="0" y="72"/>
                  <a:pt x="3" y="76"/>
                  <a:pt x="7" y="77"/>
                </a:cubicBezTo>
                <a:lnTo>
                  <a:pt x="20" y="79"/>
                </a:lnTo>
                <a:close/>
                <a:moveTo>
                  <a:pt x="23" y="112"/>
                </a:moveTo>
                <a:cubicBezTo>
                  <a:pt x="26" y="111"/>
                  <a:pt x="29" y="108"/>
                  <a:pt x="28" y="104"/>
                </a:cubicBezTo>
                <a:cubicBezTo>
                  <a:pt x="28" y="104"/>
                  <a:pt x="28" y="104"/>
                  <a:pt x="28" y="104"/>
                </a:cubicBezTo>
                <a:cubicBezTo>
                  <a:pt x="27" y="100"/>
                  <a:pt x="24" y="98"/>
                  <a:pt x="20" y="98"/>
                </a:cubicBezTo>
                <a:cubicBezTo>
                  <a:pt x="7" y="101"/>
                  <a:pt x="7" y="101"/>
                  <a:pt x="7" y="101"/>
                </a:cubicBezTo>
                <a:cubicBezTo>
                  <a:pt x="3" y="102"/>
                  <a:pt x="1" y="105"/>
                  <a:pt x="1" y="109"/>
                </a:cubicBezTo>
                <a:cubicBezTo>
                  <a:pt x="1" y="109"/>
                  <a:pt x="1" y="109"/>
                  <a:pt x="1" y="109"/>
                </a:cubicBezTo>
                <a:cubicBezTo>
                  <a:pt x="2" y="113"/>
                  <a:pt x="6" y="116"/>
                  <a:pt x="10" y="115"/>
                </a:cubicBezTo>
                <a:lnTo>
                  <a:pt x="23" y="112"/>
                </a:lnTo>
                <a:close/>
              </a:path>
            </a:pathLst>
          </a:custGeom>
          <a:solidFill>
            <a:srgbClr val="FFFFFF"/>
          </a:solidFill>
          <a:ln>
            <a:noFill/>
          </a:ln>
        </p:spPr>
        <p:txBody>
          <a:bodyPr spcFirstLastPara="1" lIns="91425" tIns="45700" rIns="91425" bIns="45700"/>
          <a:lstStyle/>
          <a:p>
            <a:pPr eaLnBrk="1" fontAlgn="auto" hangingPunct="1">
              <a:spcBef>
                <a:spcPts val="0"/>
              </a:spcBef>
              <a:spcAft>
                <a:spcPts val="0"/>
              </a:spcAft>
              <a:buClr>
                <a:srgbClr val="000000"/>
              </a:buClr>
              <a:buFont typeface="Arial" panose="020B0604020202020204"/>
              <a:buNone/>
              <a:defRPr/>
            </a:pPr>
            <a:endParaRPr sz="18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 name="Google Shape;597;p28"/>
          <p:cNvSpPr/>
          <p:nvPr/>
        </p:nvSpPr>
        <p:spPr>
          <a:xfrm>
            <a:off x="4165600" y="4246563"/>
            <a:ext cx="976313" cy="650875"/>
          </a:xfrm>
          <a:custGeom>
            <a:avLst/>
            <a:gdLst/>
            <a:ahLst/>
            <a:cxnLst/>
            <a:rect l="l" t="t" r="r" b="b"/>
            <a:pathLst>
              <a:path w="273" h="182" extrusionOk="0">
                <a:moveTo>
                  <a:pt x="217" y="18"/>
                </a:moveTo>
                <a:cubicBezTo>
                  <a:pt x="243" y="81"/>
                  <a:pt x="243" y="81"/>
                  <a:pt x="243" y="81"/>
                </a:cubicBezTo>
                <a:cubicBezTo>
                  <a:pt x="211" y="94"/>
                  <a:pt x="211" y="94"/>
                  <a:pt x="211" y="94"/>
                </a:cubicBezTo>
                <a:cubicBezTo>
                  <a:pt x="194" y="80"/>
                  <a:pt x="143" y="36"/>
                  <a:pt x="139" y="35"/>
                </a:cubicBezTo>
                <a:cubicBezTo>
                  <a:pt x="135" y="35"/>
                  <a:pt x="119" y="41"/>
                  <a:pt x="118" y="41"/>
                </a:cubicBezTo>
                <a:cubicBezTo>
                  <a:pt x="117" y="42"/>
                  <a:pt x="108" y="44"/>
                  <a:pt x="99" y="44"/>
                </a:cubicBezTo>
                <a:cubicBezTo>
                  <a:pt x="95" y="44"/>
                  <a:pt x="92" y="44"/>
                  <a:pt x="90" y="42"/>
                </a:cubicBezTo>
                <a:cubicBezTo>
                  <a:pt x="88" y="41"/>
                  <a:pt x="87" y="40"/>
                  <a:pt x="87" y="38"/>
                </a:cubicBezTo>
                <a:cubicBezTo>
                  <a:pt x="88" y="35"/>
                  <a:pt x="91" y="31"/>
                  <a:pt x="93" y="30"/>
                </a:cubicBezTo>
                <a:cubicBezTo>
                  <a:pt x="107" y="23"/>
                  <a:pt x="143" y="10"/>
                  <a:pt x="146" y="9"/>
                </a:cubicBezTo>
                <a:cubicBezTo>
                  <a:pt x="146" y="9"/>
                  <a:pt x="147" y="9"/>
                  <a:pt x="147" y="9"/>
                </a:cubicBezTo>
                <a:cubicBezTo>
                  <a:pt x="156" y="9"/>
                  <a:pt x="211" y="17"/>
                  <a:pt x="217" y="18"/>
                </a:cubicBezTo>
                <a:close/>
                <a:moveTo>
                  <a:pt x="240" y="0"/>
                </a:moveTo>
                <a:cubicBezTo>
                  <a:pt x="239" y="0"/>
                  <a:pt x="238" y="0"/>
                  <a:pt x="237" y="0"/>
                </a:cubicBezTo>
                <a:cubicBezTo>
                  <a:pt x="227" y="4"/>
                  <a:pt x="227" y="4"/>
                  <a:pt x="227" y="4"/>
                </a:cubicBezTo>
                <a:cubicBezTo>
                  <a:pt x="225" y="5"/>
                  <a:pt x="223" y="6"/>
                  <a:pt x="223" y="8"/>
                </a:cubicBezTo>
                <a:cubicBezTo>
                  <a:pt x="222" y="10"/>
                  <a:pt x="222" y="12"/>
                  <a:pt x="223" y="14"/>
                </a:cubicBezTo>
                <a:cubicBezTo>
                  <a:pt x="249" y="80"/>
                  <a:pt x="249" y="80"/>
                  <a:pt x="249" y="80"/>
                </a:cubicBezTo>
                <a:cubicBezTo>
                  <a:pt x="250" y="83"/>
                  <a:pt x="254" y="85"/>
                  <a:pt x="258" y="84"/>
                </a:cubicBezTo>
                <a:cubicBezTo>
                  <a:pt x="268" y="80"/>
                  <a:pt x="268" y="80"/>
                  <a:pt x="268" y="80"/>
                </a:cubicBezTo>
                <a:cubicBezTo>
                  <a:pt x="270" y="79"/>
                  <a:pt x="272" y="78"/>
                  <a:pt x="272" y="76"/>
                </a:cubicBezTo>
                <a:cubicBezTo>
                  <a:pt x="273" y="74"/>
                  <a:pt x="273" y="72"/>
                  <a:pt x="272" y="71"/>
                </a:cubicBezTo>
                <a:cubicBezTo>
                  <a:pt x="246" y="4"/>
                  <a:pt x="246" y="4"/>
                  <a:pt x="246" y="4"/>
                </a:cubicBezTo>
                <a:cubicBezTo>
                  <a:pt x="245" y="2"/>
                  <a:pt x="243" y="0"/>
                  <a:pt x="240" y="0"/>
                </a:cubicBezTo>
                <a:close/>
                <a:moveTo>
                  <a:pt x="1" y="91"/>
                </a:moveTo>
                <a:cubicBezTo>
                  <a:pt x="0" y="93"/>
                  <a:pt x="1" y="94"/>
                  <a:pt x="2" y="96"/>
                </a:cubicBezTo>
                <a:cubicBezTo>
                  <a:pt x="3" y="97"/>
                  <a:pt x="5" y="98"/>
                  <a:pt x="7" y="98"/>
                </a:cubicBezTo>
                <a:cubicBezTo>
                  <a:pt x="18" y="99"/>
                  <a:pt x="18" y="99"/>
                  <a:pt x="18" y="99"/>
                </a:cubicBezTo>
                <a:cubicBezTo>
                  <a:pt x="22" y="99"/>
                  <a:pt x="26" y="96"/>
                  <a:pt x="26" y="93"/>
                </a:cubicBezTo>
                <a:cubicBezTo>
                  <a:pt x="31" y="18"/>
                  <a:pt x="31" y="18"/>
                  <a:pt x="31" y="18"/>
                </a:cubicBezTo>
                <a:cubicBezTo>
                  <a:pt x="32" y="16"/>
                  <a:pt x="31" y="14"/>
                  <a:pt x="30" y="13"/>
                </a:cubicBezTo>
                <a:cubicBezTo>
                  <a:pt x="29" y="12"/>
                  <a:pt x="27" y="11"/>
                  <a:pt x="25" y="11"/>
                </a:cubicBezTo>
                <a:cubicBezTo>
                  <a:pt x="14" y="10"/>
                  <a:pt x="14" y="10"/>
                  <a:pt x="14" y="10"/>
                </a:cubicBezTo>
                <a:cubicBezTo>
                  <a:pt x="14" y="10"/>
                  <a:pt x="13" y="10"/>
                  <a:pt x="13" y="10"/>
                </a:cubicBezTo>
                <a:cubicBezTo>
                  <a:pt x="10" y="10"/>
                  <a:pt x="6" y="13"/>
                  <a:pt x="6" y="16"/>
                </a:cubicBezTo>
                <a:lnTo>
                  <a:pt x="1" y="91"/>
                </a:lnTo>
                <a:close/>
                <a:moveTo>
                  <a:pt x="112" y="157"/>
                </a:moveTo>
                <a:cubicBezTo>
                  <a:pt x="112" y="155"/>
                  <a:pt x="111" y="152"/>
                  <a:pt x="108" y="150"/>
                </a:cubicBezTo>
                <a:cubicBezTo>
                  <a:pt x="103" y="147"/>
                  <a:pt x="99" y="147"/>
                  <a:pt x="94" y="152"/>
                </a:cubicBezTo>
                <a:cubicBezTo>
                  <a:pt x="89" y="159"/>
                  <a:pt x="89" y="159"/>
                  <a:pt x="89" y="159"/>
                </a:cubicBezTo>
                <a:cubicBezTo>
                  <a:pt x="89" y="159"/>
                  <a:pt x="89" y="159"/>
                  <a:pt x="89" y="159"/>
                </a:cubicBezTo>
                <a:cubicBezTo>
                  <a:pt x="84" y="165"/>
                  <a:pt x="84" y="165"/>
                  <a:pt x="84" y="165"/>
                </a:cubicBezTo>
                <a:cubicBezTo>
                  <a:pt x="78" y="172"/>
                  <a:pt x="84" y="178"/>
                  <a:pt x="86" y="179"/>
                </a:cubicBezTo>
                <a:cubicBezTo>
                  <a:pt x="88" y="181"/>
                  <a:pt x="90" y="182"/>
                  <a:pt x="92" y="182"/>
                </a:cubicBezTo>
                <a:cubicBezTo>
                  <a:pt x="95" y="182"/>
                  <a:pt x="97" y="180"/>
                  <a:pt x="100" y="177"/>
                </a:cubicBezTo>
                <a:cubicBezTo>
                  <a:pt x="107" y="168"/>
                  <a:pt x="107" y="168"/>
                  <a:pt x="107" y="168"/>
                </a:cubicBezTo>
                <a:cubicBezTo>
                  <a:pt x="107" y="168"/>
                  <a:pt x="107" y="168"/>
                  <a:pt x="107" y="168"/>
                </a:cubicBezTo>
                <a:cubicBezTo>
                  <a:pt x="110" y="165"/>
                  <a:pt x="110" y="165"/>
                  <a:pt x="110" y="165"/>
                </a:cubicBezTo>
                <a:cubicBezTo>
                  <a:pt x="112" y="162"/>
                  <a:pt x="113" y="160"/>
                  <a:pt x="112" y="157"/>
                </a:cubicBezTo>
                <a:close/>
                <a:moveTo>
                  <a:pt x="59" y="153"/>
                </a:moveTo>
                <a:cubicBezTo>
                  <a:pt x="56" y="157"/>
                  <a:pt x="57" y="161"/>
                  <a:pt x="63" y="166"/>
                </a:cubicBezTo>
                <a:cubicBezTo>
                  <a:pt x="67" y="170"/>
                  <a:pt x="72" y="169"/>
                  <a:pt x="76" y="164"/>
                </a:cubicBezTo>
                <a:cubicBezTo>
                  <a:pt x="89" y="149"/>
                  <a:pt x="89" y="149"/>
                  <a:pt x="89" y="149"/>
                </a:cubicBezTo>
                <a:cubicBezTo>
                  <a:pt x="95" y="141"/>
                  <a:pt x="89" y="136"/>
                  <a:pt x="88" y="134"/>
                </a:cubicBezTo>
                <a:cubicBezTo>
                  <a:pt x="83" y="130"/>
                  <a:pt x="78" y="131"/>
                  <a:pt x="74" y="136"/>
                </a:cubicBezTo>
                <a:cubicBezTo>
                  <a:pt x="67" y="144"/>
                  <a:pt x="67" y="144"/>
                  <a:pt x="67" y="144"/>
                </a:cubicBezTo>
                <a:cubicBezTo>
                  <a:pt x="67" y="144"/>
                  <a:pt x="67" y="144"/>
                  <a:pt x="67" y="144"/>
                </a:cubicBezTo>
                <a:cubicBezTo>
                  <a:pt x="66" y="145"/>
                  <a:pt x="66" y="145"/>
                  <a:pt x="66" y="145"/>
                </a:cubicBezTo>
                <a:lnTo>
                  <a:pt x="59" y="153"/>
                </a:lnTo>
                <a:close/>
                <a:moveTo>
                  <a:pt x="41" y="134"/>
                </a:moveTo>
                <a:cubicBezTo>
                  <a:pt x="39" y="137"/>
                  <a:pt x="38" y="139"/>
                  <a:pt x="38" y="142"/>
                </a:cubicBezTo>
                <a:cubicBezTo>
                  <a:pt x="39" y="144"/>
                  <a:pt x="40" y="147"/>
                  <a:pt x="42" y="149"/>
                </a:cubicBezTo>
                <a:cubicBezTo>
                  <a:pt x="47" y="152"/>
                  <a:pt x="52" y="152"/>
                  <a:pt x="56" y="147"/>
                </a:cubicBezTo>
                <a:cubicBezTo>
                  <a:pt x="71" y="130"/>
                  <a:pt x="71" y="130"/>
                  <a:pt x="71" y="130"/>
                </a:cubicBezTo>
                <a:cubicBezTo>
                  <a:pt x="73" y="127"/>
                  <a:pt x="74" y="125"/>
                  <a:pt x="73" y="122"/>
                </a:cubicBezTo>
                <a:cubicBezTo>
                  <a:pt x="73" y="119"/>
                  <a:pt x="71" y="117"/>
                  <a:pt x="69" y="115"/>
                </a:cubicBezTo>
                <a:cubicBezTo>
                  <a:pt x="64" y="111"/>
                  <a:pt x="59" y="112"/>
                  <a:pt x="55" y="117"/>
                </a:cubicBezTo>
                <a:cubicBezTo>
                  <a:pt x="48" y="126"/>
                  <a:pt x="48" y="126"/>
                  <a:pt x="48" y="126"/>
                </a:cubicBezTo>
                <a:cubicBezTo>
                  <a:pt x="48" y="126"/>
                  <a:pt x="48" y="126"/>
                  <a:pt x="48" y="126"/>
                </a:cubicBezTo>
                <a:cubicBezTo>
                  <a:pt x="47" y="127"/>
                  <a:pt x="47" y="127"/>
                  <a:pt x="47" y="127"/>
                </a:cubicBezTo>
                <a:lnTo>
                  <a:pt x="41" y="134"/>
                </a:lnTo>
                <a:close/>
                <a:moveTo>
                  <a:pt x="38" y="128"/>
                </a:moveTo>
                <a:cubicBezTo>
                  <a:pt x="52" y="111"/>
                  <a:pt x="52" y="111"/>
                  <a:pt x="52" y="111"/>
                </a:cubicBezTo>
                <a:cubicBezTo>
                  <a:pt x="58" y="104"/>
                  <a:pt x="52" y="98"/>
                  <a:pt x="50" y="96"/>
                </a:cubicBezTo>
                <a:cubicBezTo>
                  <a:pt x="45" y="93"/>
                  <a:pt x="40" y="93"/>
                  <a:pt x="36" y="98"/>
                </a:cubicBezTo>
                <a:cubicBezTo>
                  <a:pt x="32" y="104"/>
                  <a:pt x="32" y="104"/>
                  <a:pt x="32" y="104"/>
                </a:cubicBezTo>
                <a:cubicBezTo>
                  <a:pt x="32" y="104"/>
                  <a:pt x="32" y="104"/>
                  <a:pt x="32" y="104"/>
                </a:cubicBezTo>
                <a:cubicBezTo>
                  <a:pt x="31" y="105"/>
                  <a:pt x="31" y="105"/>
                  <a:pt x="31" y="105"/>
                </a:cubicBezTo>
                <a:cubicBezTo>
                  <a:pt x="24" y="113"/>
                  <a:pt x="24" y="113"/>
                  <a:pt x="24" y="113"/>
                </a:cubicBezTo>
                <a:cubicBezTo>
                  <a:pt x="22" y="115"/>
                  <a:pt x="21" y="118"/>
                  <a:pt x="21" y="121"/>
                </a:cubicBezTo>
                <a:cubicBezTo>
                  <a:pt x="21" y="123"/>
                  <a:pt x="23" y="125"/>
                  <a:pt x="24" y="126"/>
                </a:cubicBezTo>
                <a:cubicBezTo>
                  <a:pt x="27" y="128"/>
                  <a:pt x="29" y="130"/>
                  <a:pt x="32" y="130"/>
                </a:cubicBezTo>
                <a:cubicBezTo>
                  <a:pt x="34" y="130"/>
                  <a:pt x="36" y="129"/>
                  <a:pt x="38" y="128"/>
                </a:cubicBezTo>
                <a:close/>
                <a:moveTo>
                  <a:pt x="207" y="113"/>
                </a:moveTo>
                <a:cubicBezTo>
                  <a:pt x="210" y="110"/>
                  <a:pt x="212" y="104"/>
                  <a:pt x="206" y="99"/>
                </a:cubicBezTo>
                <a:cubicBezTo>
                  <a:pt x="201" y="94"/>
                  <a:pt x="201" y="94"/>
                  <a:pt x="201" y="94"/>
                </a:cubicBezTo>
                <a:cubicBezTo>
                  <a:pt x="175" y="72"/>
                  <a:pt x="145" y="46"/>
                  <a:pt x="138" y="42"/>
                </a:cubicBezTo>
                <a:cubicBezTo>
                  <a:pt x="135" y="43"/>
                  <a:pt x="126" y="45"/>
                  <a:pt x="120" y="48"/>
                </a:cubicBezTo>
                <a:cubicBezTo>
                  <a:pt x="119" y="48"/>
                  <a:pt x="119" y="48"/>
                  <a:pt x="119" y="48"/>
                </a:cubicBezTo>
                <a:cubicBezTo>
                  <a:pt x="119" y="48"/>
                  <a:pt x="109" y="51"/>
                  <a:pt x="99" y="51"/>
                </a:cubicBezTo>
                <a:cubicBezTo>
                  <a:pt x="94" y="51"/>
                  <a:pt x="90" y="50"/>
                  <a:pt x="87" y="48"/>
                </a:cubicBezTo>
                <a:cubicBezTo>
                  <a:pt x="81" y="45"/>
                  <a:pt x="81" y="40"/>
                  <a:pt x="81" y="38"/>
                </a:cubicBezTo>
                <a:cubicBezTo>
                  <a:pt x="81" y="32"/>
                  <a:pt x="86" y="27"/>
                  <a:pt x="90" y="25"/>
                </a:cubicBezTo>
                <a:cubicBezTo>
                  <a:pt x="38" y="18"/>
                  <a:pt x="38" y="18"/>
                  <a:pt x="38" y="18"/>
                </a:cubicBezTo>
                <a:cubicBezTo>
                  <a:pt x="32" y="93"/>
                  <a:pt x="32" y="93"/>
                  <a:pt x="32" y="93"/>
                </a:cubicBezTo>
                <a:cubicBezTo>
                  <a:pt x="37" y="89"/>
                  <a:pt x="41" y="88"/>
                  <a:pt x="44" y="88"/>
                </a:cubicBezTo>
                <a:cubicBezTo>
                  <a:pt x="47" y="88"/>
                  <a:pt x="51" y="89"/>
                  <a:pt x="54" y="92"/>
                </a:cubicBezTo>
                <a:cubicBezTo>
                  <a:pt x="59" y="96"/>
                  <a:pt x="61" y="101"/>
                  <a:pt x="61" y="107"/>
                </a:cubicBezTo>
                <a:cubicBezTo>
                  <a:pt x="65" y="106"/>
                  <a:pt x="69" y="107"/>
                  <a:pt x="73" y="110"/>
                </a:cubicBezTo>
                <a:cubicBezTo>
                  <a:pt x="78" y="114"/>
                  <a:pt x="80" y="120"/>
                  <a:pt x="79" y="125"/>
                </a:cubicBezTo>
                <a:cubicBezTo>
                  <a:pt x="84" y="125"/>
                  <a:pt x="88" y="126"/>
                  <a:pt x="92" y="129"/>
                </a:cubicBezTo>
                <a:cubicBezTo>
                  <a:pt x="96" y="133"/>
                  <a:pt x="98" y="137"/>
                  <a:pt x="98" y="142"/>
                </a:cubicBezTo>
                <a:cubicBezTo>
                  <a:pt x="103" y="141"/>
                  <a:pt x="108" y="142"/>
                  <a:pt x="112" y="145"/>
                </a:cubicBezTo>
                <a:cubicBezTo>
                  <a:pt x="118" y="150"/>
                  <a:pt x="120" y="157"/>
                  <a:pt x="118" y="164"/>
                </a:cubicBezTo>
                <a:cubicBezTo>
                  <a:pt x="122" y="167"/>
                  <a:pt x="122" y="167"/>
                  <a:pt x="122" y="167"/>
                </a:cubicBezTo>
                <a:cubicBezTo>
                  <a:pt x="123" y="168"/>
                  <a:pt x="123" y="168"/>
                  <a:pt x="124" y="168"/>
                </a:cubicBezTo>
                <a:cubicBezTo>
                  <a:pt x="124" y="168"/>
                  <a:pt x="124" y="168"/>
                  <a:pt x="124" y="168"/>
                </a:cubicBezTo>
                <a:cubicBezTo>
                  <a:pt x="126" y="169"/>
                  <a:pt x="127" y="170"/>
                  <a:pt x="129" y="170"/>
                </a:cubicBezTo>
                <a:cubicBezTo>
                  <a:pt x="132" y="170"/>
                  <a:pt x="135" y="168"/>
                  <a:pt x="136" y="166"/>
                </a:cubicBezTo>
                <a:cubicBezTo>
                  <a:pt x="139" y="162"/>
                  <a:pt x="141" y="159"/>
                  <a:pt x="137" y="155"/>
                </a:cubicBezTo>
                <a:cubicBezTo>
                  <a:pt x="137" y="155"/>
                  <a:pt x="137" y="155"/>
                  <a:pt x="137" y="155"/>
                </a:cubicBezTo>
                <a:cubicBezTo>
                  <a:pt x="114" y="135"/>
                  <a:pt x="114" y="135"/>
                  <a:pt x="114" y="135"/>
                </a:cubicBezTo>
                <a:cubicBezTo>
                  <a:pt x="113" y="135"/>
                  <a:pt x="113" y="134"/>
                  <a:pt x="113" y="133"/>
                </a:cubicBezTo>
                <a:cubicBezTo>
                  <a:pt x="113" y="132"/>
                  <a:pt x="113" y="131"/>
                  <a:pt x="114" y="130"/>
                </a:cubicBezTo>
                <a:cubicBezTo>
                  <a:pt x="115" y="129"/>
                  <a:pt x="117" y="129"/>
                  <a:pt x="119" y="130"/>
                </a:cubicBezTo>
                <a:cubicBezTo>
                  <a:pt x="149" y="155"/>
                  <a:pt x="149" y="155"/>
                  <a:pt x="149" y="155"/>
                </a:cubicBezTo>
                <a:cubicBezTo>
                  <a:pt x="150" y="156"/>
                  <a:pt x="152" y="157"/>
                  <a:pt x="154" y="157"/>
                </a:cubicBezTo>
                <a:cubicBezTo>
                  <a:pt x="157" y="157"/>
                  <a:pt x="160" y="155"/>
                  <a:pt x="162" y="152"/>
                </a:cubicBezTo>
                <a:cubicBezTo>
                  <a:pt x="164" y="150"/>
                  <a:pt x="165" y="148"/>
                  <a:pt x="165" y="145"/>
                </a:cubicBezTo>
                <a:cubicBezTo>
                  <a:pt x="164" y="143"/>
                  <a:pt x="163" y="140"/>
                  <a:pt x="160" y="138"/>
                </a:cubicBezTo>
                <a:cubicBezTo>
                  <a:pt x="157" y="135"/>
                  <a:pt x="157" y="135"/>
                  <a:pt x="157" y="135"/>
                </a:cubicBezTo>
                <a:cubicBezTo>
                  <a:pt x="157" y="135"/>
                  <a:pt x="157" y="135"/>
                  <a:pt x="157" y="135"/>
                </a:cubicBezTo>
                <a:cubicBezTo>
                  <a:pt x="140" y="121"/>
                  <a:pt x="140" y="121"/>
                  <a:pt x="140" y="121"/>
                </a:cubicBezTo>
                <a:cubicBezTo>
                  <a:pt x="139" y="121"/>
                  <a:pt x="139" y="120"/>
                  <a:pt x="139" y="119"/>
                </a:cubicBezTo>
                <a:cubicBezTo>
                  <a:pt x="138" y="118"/>
                  <a:pt x="139" y="117"/>
                  <a:pt x="139" y="116"/>
                </a:cubicBezTo>
                <a:cubicBezTo>
                  <a:pt x="141" y="115"/>
                  <a:pt x="143" y="114"/>
                  <a:pt x="145" y="116"/>
                </a:cubicBezTo>
                <a:cubicBezTo>
                  <a:pt x="172" y="138"/>
                  <a:pt x="172" y="138"/>
                  <a:pt x="172" y="138"/>
                </a:cubicBezTo>
                <a:cubicBezTo>
                  <a:pt x="174" y="140"/>
                  <a:pt x="176" y="140"/>
                  <a:pt x="179" y="140"/>
                </a:cubicBezTo>
                <a:cubicBezTo>
                  <a:pt x="182" y="140"/>
                  <a:pt x="185" y="139"/>
                  <a:pt x="188" y="135"/>
                </a:cubicBezTo>
                <a:cubicBezTo>
                  <a:pt x="190" y="133"/>
                  <a:pt x="191" y="131"/>
                  <a:pt x="190" y="128"/>
                </a:cubicBezTo>
                <a:cubicBezTo>
                  <a:pt x="190" y="126"/>
                  <a:pt x="189" y="123"/>
                  <a:pt x="186" y="121"/>
                </a:cubicBezTo>
                <a:cubicBezTo>
                  <a:pt x="178" y="114"/>
                  <a:pt x="178" y="114"/>
                  <a:pt x="178" y="114"/>
                </a:cubicBezTo>
                <a:cubicBezTo>
                  <a:pt x="178" y="114"/>
                  <a:pt x="178" y="114"/>
                  <a:pt x="178" y="114"/>
                </a:cubicBezTo>
                <a:cubicBezTo>
                  <a:pt x="164" y="103"/>
                  <a:pt x="164" y="103"/>
                  <a:pt x="164" y="103"/>
                </a:cubicBezTo>
                <a:cubicBezTo>
                  <a:pt x="162" y="101"/>
                  <a:pt x="162" y="99"/>
                  <a:pt x="163" y="97"/>
                </a:cubicBezTo>
                <a:cubicBezTo>
                  <a:pt x="164" y="96"/>
                  <a:pt x="167" y="96"/>
                  <a:pt x="168" y="97"/>
                </a:cubicBezTo>
                <a:cubicBezTo>
                  <a:pt x="192" y="116"/>
                  <a:pt x="192" y="116"/>
                  <a:pt x="192" y="116"/>
                </a:cubicBezTo>
                <a:cubicBezTo>
                  <a:pt x="197" y="120"/>
                  <a:pt x="203" y="119"/>
                  <a:pt x="207" y="113"/>
                </a:cubicBezTo>
                <a:close/>
              </a:path>
            </a:pathLst>
          </a:custGeom>
          <a:solidFill>
            <a:srgbClr val="FFFFFF"/>
          </a:solidFill>
          <a:ln>
            <a:noFill/>
          </a:ln>
        </p:spPr>
        <p:txBody>
          <a:bodyPr spcFirstLastPara="1" lIns="91425" tIns="45700" rIns="91425" bIns="45700"/>
          <a:lstStyle/>
          <a:p>
            <a:pPr eaLnBrk="1" fontAlgn="auto" hangingPunct="1">
              <a:spcBef>
                <a:spcPts val="0"/>
              </a:spcBef>
              <a:spcAft>
                <a:spcPts val="0"/>
              </a:spcAft>
              <a:buClr>
                <a:srgbClr val="000000"/>
              </a:buClr>
              <a:buFont typeface="Arial" panose="020B0604020202020204"/>
              <a:buNone/>
              <a:defRPr/>
            </a:pPr>
            <a:endParaRPr sz="18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 name="Google Shape;598;p28"/>
          <p:cNvSpPr/>
          <p:nvPr/>
        </p:nvSpPr>
        <p:spPr>
          <a:xfrm>
            <a:off x="8137525" y="4319588"/>
            <a:ext cx="842963" cy="704850"/>
          </a:xfrm>
          <a:custGeom>
            <a:avLst/>
            <a:gdLst/>
            <a:ahLst/>
            <a:cxnLst/>
            <a:rect l="l" t="t" r="r" b="b"/>
            <a:pathLst>
              <a:path w="236" h="197" extrusionOk="0">
                <a:moveTo>
                  <a:pt x="32" y="161"/>
                </a:moveTo>
                <a:cubicBezTo>
                  <a:pt x="32" y="107"/>
                  <a:pt x="32" y="107"/>
                  <a:pt x="32" y="107"/>
                </a:cubicBezTo>
                <a:cubicBezTo>
                  <a:pt x="32" y="103"/>
                  <a:pt x="35" y="100"/>
                  <a:pt x="40" y="100"/>
                </a:cubicBezTo>
                <a:cubicBezTo>
                  <a:pt x="53" y="100"/>
                  <a:pt x="53" y="100"/>
                  <a:pt x="53" y="100"/>
                </a:cubicBezTo>
                <a:cubicBezTo>
                  <a:pt x="57" y="100"/>
                  <a:pt x="60" y="103"/>
                  <a:pt x="60" y="107"/>
                </a:cubicBezTo>
                <a:cubicBezTo>
                  <a:pt x="60" y="161"/>
                  <a:pt x="60" y="161"/>
                  <a:pt x="60" y="161"/>
                </a:cubicBezTo>
                <a:cubicBezTo>
                  <a:pt x="60" y="165"/>
                  <a:pt x="57" y="168"/>
                  <a:pt x="53" y="168"/>
                </a:cubicBezTo>
                <a:cubicBezTo>
                  <a:pt x="40" y="168"/>
                  <a:pt x="40" y="168"/>
                  <a:pt x="40" y="168"/>
                </a:cubicBezTo>
                <a:cubicBezTo>
                  <a:pt x="35" y="168"/>
                  <a:pt x="32" y="165"/>
                  <a:pt x="32" y="161"/>
                </a:cubicBezTo>
                <a:close/>
                <a:moveTo>
                  <a:pt x="87" y="81"/>
                </a:moveTo>
                <a:cubicBezTo>
                  <a:pt x="82" y="81"/>
                  <a:pt x="79" y="84"/>
                  <a:pt x="79" y="89"/>
                </a:cubicBezTo>
                <a:cubicBezTo>
                  <a:pt x="79" y="161"/>
                  <a:pt x="79" y="161"/>
                  <a:pt x="79" y="161"/>
                </a:cubicBezTo>
                <a:cubicBezTo>
                  <a:pt x="79" y="165"/>
                  <a:pt x="82" y="168"/>
                  <a:pt x="87" y="168"/>
                </a:cubicBezTo>
                <a:cubicBezTo>
                  <a:pt x="100" y="168"/>
                  <a:pt x="100" y="168"/>
                  <a:pt x="100" y="168"/>
                </a:cubicBezTo>
                <a:cubicBezTo>
                  <a:pt x="104" y="168"/>
                  <a:pt x="107" y="165"/>
                  <a:pt x="107" y="161"/>
                </a:cubicBezTo>
                <a:cubicBezTo>
                  <a:pt x="107" y="89"/>
                  <a:pt x="107" y="89"/>
                  <a:pt x="107" y="89"/>
                </a:cubicBezTo>
                <a:cubicBezTo>
                  <a:pt x="107" y="84"/>
                  <a:pt x="104" y="81"/>
                  <a:pt x="100" y="81"/>
                </a:cubicBezTo>
                <a:lnTo>
                  <a:pt x="87" y="81"/>
                </a:lnTo>
                <a:close/>
                <a:moveTo>
                  <a:pt x="134" y="65"/>
                </a:moveTo>
                <a:cubicBezTo>
                  <a:pt x="130" y="65"/>
                  <a:pt x="126" y="68"/>
                  <a:pt x="126" y="72"/>
                </a:cubicBezTo>
                <a:cubicBezTo>
                  <a:pt x="126" y="161"/>
                  <a:pt x="126" y="161"/>
                  <a:pt x="126" y="161"/>
                </a:cubicBezTo>
                <a:cubicBezTo>
                  <a:pt x="126" y="165"/>
                  <a:pt x="130" y="168"/>
                  <a:pt x="134" y="168"/>
                </a:cubicBezTo>
                <a:cubicBezTo>
                  <a:pt x="147" y="168"/>
                  <a:pt x="147" y="168"/>
                  <a:pt x="147" y="168"/>
                </a:cubicBezTo>
                <a:cubicBezTo>
                  <a:pt x="151" y="168"/>
                  <a:pt x="154" y="165"/>
                  <a:pt x="154" y="161"/>
                </a:cubicBezTo>
                <a:cubicBezTo>
                  <a:pt x="154" y="72"/>
                  <a:pt x="154" y="72"/>
                  <a:pt x="154" y="72"/>
                </a:cubicBezTo>
                <a:cubicBezTo>
                  <a:pt x="154" y="68"/>
                  <a:pt x="151" y="65"/>
                  <a:pt x="147" y="65"/>
                </a:cubicBezTo>
                <a:lnTo>
                  <a:pt x="134" y="65"/>
                </a:lnTo>
                <a:close/>
                <a:moveTo>
                  <a:pt x="181" y="48"/>
                </a:moveTo>
                <a:cubicBezTo>
                  <a:pt x="177" y="48"/>
                  <a:pt x="173" y="51"/>
                  <a:pt x="173" y="56"/>
                </a:cubicBezTo>
                <a:cubicBezTo>
                  <a:pt x="173" y="161"/>
                  <a:pt x="173" y="161"/>
                  <a:pt x="173" y="161"/>
                </a:cubicBezTo>
                <a:cubicBezTo>
                  <a:pt x="173" y="165"/>
                  <a:pt x="177" y="168"/>
                  <a:pt x="181" y="168"/>
                </a:cubicBezTo>
                <a:cubicBezTo>
                  <a:pt x="194" y="168"/>
                  <a:pt x="194" y="168"/>
                  <a:pt x="194" y="168"/>
                </a:cubicBezTo>
                <a:cubicBezTo>
                  <a:pt x="198" y="168"/>
                  <a:pt x="202" y="165"/>
                  <a:pt x="202" y="161"/>
                </a:cubicBezTo>
                <a:cubicBezTo>
                  <a:pt x="202" y="56"/>
                  <a:pt x="202" y="56"/>
                  <a:pt x="202" y="56"/>
                </a:cubicBezTo>
                <a:cubicBezTo>
                  <a:pt x="202" y="51"/>
                  <a:pt x="198" y="48"/>
                  <a:pt x="194" y="48"/>
                </a:cubicBezTo>
                <a:lnTo>
                  <a:pt x="181" y="48"/>
                </a:lnTo>
                <a:close/>
                <a:moveTo>
                  <a:pt x="36" y="79"/>
                </a:moveTo>
                <a:cubicBezTo>
                  <a:pt x="86" y="70"/>
                  <a:pt x="133" y="52"/>
                  <a:pt x="175" y="26"/>
                </a:cubicBezTo>
                <a:cubicBezTo>
                  <a:pt x="179" y="34"/>
                  <a:pt x="179" y="34"/>
                  <a:pt x="179" y="34"/>
                </a:cubicBezTo>
                <a:cubicBezTo>
                  <a:pt x="194" y="10"/>
                  <a:pt x="194" y="10"/>
                  <a:pt x="194" y="10"/>
                </a:cubicBezTo>
                <a:cubicBezTo>
                  <a:pt x="166" y="9"/>
                  <a:pt x="166" y="9"/>
                  <a:pt x="166" y="9"/>
                </a:cubicBezTo>
                <a:cubicBezTo>
                  <a:pt x="170" y="17"/>
                  <a:pt x="170" y="17"/>
                  <a:pt x="170" y="17"/>
                </a:cubicBezTo>
                <a:cubicBezTo>
                  <a:pt x="129" y="42"/>
                  <a:pt x="83" y="60"/>
                  <a:pt x="34" y="69"/>
                </a:cubicBezTo>
                <a:lnTo>
                  <a:pt x="36" y="79"/>
                </a:lnTo>
                <a:close/>
                <a:moveTo>
                  <a:pt x="236" y="183"/>
                </a:moveTo>
                <a:cubicBezTo>
                  <a:pt x="212" y="170"/>
                  <a:pt x="212" y="170"/>
                  <a:pt x="212" y="170"/>
                </a:cubicBezTo>
                <a:cubicBezTo>
                  <a:pt x="212" y="178"/>
                  <a:pt x="212" y="178"/>
                  <a:pt x="212" y="178"/>
                </a:cubicBezTo>
                <a:cubicBezTo>
                  <a:pt x="19" y="178"/>
                  <a:pt x="19" y="178"/>
                  <a:pt x="19" y="178"/>
                </a:cubicBezTo>
                <a:cubicBezTo>
                  <a:pt x="19" y="24"/>
                  <a:pt x="19" y="24"/>
                  <a:pt x="19" y="24"/>
                </a:cubicBezTo>
                <a:cubicBezTo>
                  <a:pt x="28" y="24"/>
                  <a:pt x="28" y="24"/>
                  <a:pt x="28" y="24"/>
                </a:cubicBezTo>
                <a:cubicBezTo>
                  <a:pt x="14" y="0"/>
                  <a:pt x="14" y="0"/>
                  <a:pt x="14" y="0"/>
                </a:cubicBezTo>
                <a:cubicBezTo>
                  <a:pt x="0" y="24"/>
                  <a:pt x="0" y="24"/>
                  <a:pt x="0" y="24"/>
                </a:cubicBezTo>
                <a:cubicBezTo>
                  <a:pt x="9" y="24"/>
                  <a:pt x="9" y="24"/>
                  <a:pt x="9" y="24"/>
                </a:cubicBezTo>
                <a:cubicBezTo>
                  <a:pt x="9" y="178"/>
                  <a:pt x="9" y="178"/>
                  <a:pt x="9" y="178"/>
                </a:cubicBezTo>
                <a:cubicBezTo>
                  <a:pt x="9" y="183"/>
                  <a:pt x="9" y="183"/>
                  <a:pt x="9" y="183"/>
                </a:cubicBezTo>
                <a:cubicBezTo>
                  <a:pt x="9" y="189"/>
                  <a:pt x="9" y="189"/>
                  <a:pt x="9" y="189"/>
                </a:cubicBezTo>
                <a:cubicBezTo>
                  <a:pt x="212" y="189"/>
                  <a:pt x="212" y="189"/>
                  <a:pt x="212" y="189"/>
                </a:cubicBezTo>
                <a:cubicBezTo>
                  <a:pt x="212" y="197"/>
                  <a:pt x="212" y="197"/>
                  <a:pt x="212" y="197"/>
                </a:cubicBezTo>
                <a:lnTo>
                  <a:pt x="236" y="183"/>
                </a:lnTo>
                <a:close/>
              </a:path>
            </a:pathLst>
          </a:custGeom>
          <a:solidFill>
            <a:srgbClr val="FFFFFF"/>
          </a:solidFill>
          <a:ln>
            <a:noFill/>
          </a:ln>
        </p:spPr>
        <p:txBody>
          <a:bodyPr spcFirstLastPara="1" lIns="91425" tIns="45700" rIns="91425" bIns="45700"/>
          <a:lstStyle/>
          <a:p>
            <a:pPr eaLnBrk="1" fontAlgn="auto" hangingPunct="1">
              <a:spcBef>
                <a:spcPts val="0"/>
              </a:spcBef>
              <a:spcAft>
                <a:spcPts val="0"/>
              </a:spcAft>
              <a:buClr>
                <a:srgbClr val="000000"/>
              </a:buClr>
              <a:buFont typeface="Arial" panose="020B0604020202020204"/>
              <a:buNone/>
              <a:defRPr/>
            </a:pPr>
            <a:endParaRPr sz="18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84" name="Rectangle 29"/>
          <p:cNvSpPr>
            <a:spLocks noChangeArrowheads="1"/>
          </p:cNvSpPr>
          <p:nvPr/>
        </p:nvSpPr>
        <p:spPr bwMode="auto">
          <a:xfrm>
            <a:off x="1054100" y="2366645"/>
            <a:ext cx="6553200" cy="9906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nvGrpSpPr>
          <p:cNvPr id="8208" name="Group 31"/>
          <p:cNvGrpSpPr/>
          <p:nvPr/>
        </p:nvGrpSpPr>
        <p:grpSpPr bwMode="auto">
          <a:xfrm>
            <a:off x="484188" y="76518"/>
            <a:ext cx="990600" cy="992187"/>
            <a:chOff x="201612" y="1196181"/>
            <a:chExt cx="992187" cy="992187"/>
          </a:xfrm>
        </p:grpSpPr>
        <p:sp>
          <p:nvSpPr>
            <p:cNvPr id="33" name="Pie 32"/>
            <p:cNvSpPr/>
            <p:nvPr/>
          </p:nvSpPr>
          <p:spPr bwMode="auto">
            <a:xfrm>
              <a:off x="201612" y="1196181"/>
              <a:ext cx="992187" cy="992187"/>
            </a:xfrm>
            <a:prstGeom prst="pie">
              <a:avLst>
                <a:gd name="adj1" fmla="val 1565183"/>
                <a:gd name="adj2" fmla="val 1544261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a:p>
          </p:txBody>
        </p:sp>
        <p:sp>
          <p:nvSpPr>
            <p:cNvPr id="34" name="Oval 33"/>
            <p:cNvSpPr/>
            <p:nvPr/>
          </p:nvSpPr>
          <p:spPr bwMode="auto">
            <a:xfrm>
              <a:off x="201612" y="1243806"/>
              <a:ext cx="992187" cy="922337"/>
            </a:xfrm>
            <a:prstGeom prst="ellipse">
              <a:avLst/>
            </a:prstGeom>
            <a:solidFill>
              <a:schemeClr val="accent4">
                <a:lumMod val="50000"/>
                <a:alpha val="34000"/>
              </a:schemeClr>
            </a:solidFill>
            <a:ln w="9525" cap="flat" cmpd="sng" algn="ctr">
              <a:solidFill>
                <a:schemeClr val="tx1"/>
              </a:solidFill>
              <a:prstDash val="solid"/>
              <a:round/>
              <a:headEnd type="none" w="med" len="med"/>
              <a:tailEnd type="none" w="med" len="med"/>
            </a:ln>
            <a:effectLst/>
          </p:spPr>
          <p:txBody>
            <a:bodyPr/>
            <a:lstStyle/>
            <a:p>
              <a:pPr>
                <a:defRPr/>
              </a:pPr>
              <a:endParaRPr lang="vi-VN"/>
            </a:p>
          </p:txBody>
        </p:sp>
        <p:sp>
          <p:nvSpPr>
            <p:cNvPr id="35" name="Oval 34"/>
            <p:cNvSpPr/>
            <p:nvPr/>
          </p:nvSpPr>
          <p:spPr bwMode="auto">
            <a:xfrm>
              <a:off x="416267" y="1462881"/>
              <a:ext cx="562875" cy="565150"/>
            </a:xfrm>
            <a:prstGeom prst="ellipse">
              <a:avLst/>
            </a:prstGeom>
            <a:solidFill>
              <a:srgbClr val="FFC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vi-VN"/>
            </a:p>
          </p:txBody>
        </p:sp>
      </p:grpSp>
      <p:sp>
        <p:nvSpPr>
          <p:cNvPr id="3086" name="Oval 2"/>
          <p:cNvSpPr>
            <a:spLocks noChangeArrowheads="1"/>
          </p:cNvSpPr>
          <p:nvPr/>
        </p:nvSpPr>
        <p:spPr bwMode="auto">
          <a:xfrm>
            <a:off x="5754370" y="124460"/>
            <a:ext cx="2170113" cy="2170113"/>
          </a:xfrm>
          <a:prstGeom prst="ellipse">
            <a:avLst/>
          </a:prstGeom>
          <a:blipFill dpi="0" rotWithShape="1">
            <a:blip r:embed="rId1"/>
            <a:srcRect/>
            <a:stretch>
              <a:fillRect/>
            </a:stretch>
          </a:blipFill>
          <a:ln w="9525" algn="ctr">
            <a:solidFill>
              <a:srgbClr val="0B7DFF"/>
            </a:solidFill>
            <a:prstDash val="dash"/>
            <a:rou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3200">
              <a:latin typeface="VNI-Times"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afterEffect">
                                  <p:stCondLst>
                                    <p:cond delay="0"/>
                                  </p:stCondLst>
                                  <p:childTnLst>
                                    <p:set>
                                      <p:cBhvr>
                                        <p:cTn id="6" dur="1" fill="hold">
                                          <p:stCondLst>
                                            <p:cond delay="0"/>
                                          </p:stCondLst>
                                        </p:cTn>
                                        <p:tgtEl>
                                          <p:spTgt spid="8208"/>
                                        </p:tgtEl>
                                        <p:attrNameLst>
                                          <p:attrName>style.visibility</p:attrName>
                                        </p:attrNameLst>
                                      </p:cBhvr>
                                      <p:to>
                                        <p:strVal val="visible"/>
                                      </p:to>
                                    </p:set>
                                    <p:anim calcmode="lin" valueType="num">
                                      <p:cBhvr>
                                        <p:cTn id="7" dur="1000" fill="hold"/>
                                        <p:tgtEl>
                                          <p:spTgt spid="8208"/>
                                        </p:tgtEl>
                                        <p:attrNameLst>
                                          <p:attrName>ppt_w</p:attrName>
                                        </p:attrNameLst>
                                      </p:cBhvr>
                                      <p:tavLst>
                                        <p:tav tm="0">
                                          <p:val>
                                            <p:fltVal val="0"/>
                                          </p:val>
                                        </p:tav>
                                        <p:tav tm="100000">
                                          <p:val>
                                            <p:strVal val="#ppt_w"/>
                                          </p:val>
                                        </p:tav>
                                      </p:tavLst>
                                    </p:anim>
                                    <p:anim calcmode="lin" valueType="num">
                                      <p:cBhvr>
                                        <p:cTn id="8" dur="1000" fill="hold"/>
                                        <p:tgtEl>
                                          <p:spTgt spid="8208"/>
                                        </p:tgtEl>
                                        <p:attrNameLst>
                                          <p:attrName>ppt_h</p:attrName>
                                        </p:attrNameLst>
                                      </p:cBhvr>
                                      <p:tavLst>
                                        <p:tav tm="0">
                                          <p:val>
                                            <p:fltVal val="0"/>
                                          </p:val>
                                        </p:tav>
                                        <p:tav tm="100000">
                                          <p:val>
                                            <p:strVal val="#ppt_h"/>
                                          </p:val>
                                        </p:tav>
                                      </p:tavLst>
                                    </p:anim>
                                    <p:anim calcmode="lin" valueType="num">
                                      <p:cBhvr>
                                        <p:cTn id="9" dur="1000" fill="hold"/>
                                        <p:tgtEl>
                                          <p:spTgt spid="8208"/>
                                        </p:tgtEl>
                                        <p:attrNameLst>
                                          <p:attrName>style.rotation</p:attrName>
                                        </p:attrNameLst>
                                      </p:cBhvr>
                                      <p:tavLst>
                                        <p:tav tm="0">
                                          <p:val>
                                            <p:fltVal val="90"/>
                                          </p:val>
                                        </p:tav>
                                        <p:tav tm="100000">
                                          <p:val>
                                            <p:fltVal val="0"/>
                                          </p:val>
                                        </p:tav>
                                      </p:tavLst>
                                    </p:anim>
                                    <p:animEffect transition="in" filter="fade">
                                      <p:cBhvr>
                                        <p:cTn id="10" dur="1000"/>
                                        <p:tgtEl>
                                          <p:spTgt spid="8208"/>
                                        </p:tgtEl>
                                      </p:cBhvr>
                                    </p:animEffect>
                                  </p:childTnLst>
                                </p:cTn>
                              </p:par>
                              <p:par>
                                <p:cTn id="11" presetID="40" presetClass="entr" presetSubtype="0" fill="hold" grpId="0" nodeType="withEffect">
                                  <p:stCondLst>
                                    <p:cond delay="0"/>
                                  </p:stCondLst>
                                  <p:iterate type="lt">
                                    <p:tmPct val="10000"/>
                                  </p:iterate>
                                  <p:childTnLst>
                                    <p:set>
                                      <p:cBhvr>
                                        <p:cTn id="12" dur="1" fill="hold">
                                          <p:stCondLst>
                                            <p:cond delay="0"/>
                                          </p:stCondLst>
                                        </p:cTn>
                                        <p:tgtEl>
                                          <p:spTgt spid="26629"/>
                                        </p:tgtEl>
                                        <p:attrNameLst>
                                          <p:attrName>style.visibility</p:attrName>
                                        </p:attrNameLst>
                                      </p:cBhvr>
                                      <p:to>
                                        <p:strVal val="visible"/>
                                      </p:to>
                                    </p:set>
                                    <p:animEffect transition="in" filter="fade">
                                      <p:cBhvr>
                                        <p:cTn id="13" dur="750"/>
                                        <p:tgtEl>
                                          <p:spTgt spid="26629"/>
                                        </p:tgtEl>
                                      </p:cBhvr>
                                    </p:animEffect>
                                    <p:anim calcmode="lin" valueType="num">
                                      <p:cBhvr>
                                        <p:cTn id="14" dur="750" fill="hold"/>
                                        <p:tgtEl>
                                          <p:spTgt spid="26629"/>
                                        </p:tgtEl>
                                        <p:attrNameLst>
                                          <p:attrName>ppt_x</p:attrName>
                                        </p:attrNameLst>
                                      </p:cBhvr>
                                      <p:tavLst>
                                        <p:tav tm="0">
                                          <p:val>
                                            <p:strVal val="#ppt_x-.1"/>
                                          </p:val>
                                        </p:tav>
                                        <p:tav tm="100000">
                                          <p:val>
                                            <p:strVal val="#ppt_x"/>
                                          </p:val>
                                        </p:tav>
                                      </p:tavLst>
                                    </p:anim>
                                    <p:anim calcmode="lin" valueType="num">
                                      <p:cBhvr>
                                        <p:cTn id="15" dur="750" fill="hold"/>
                                        <p:tgtEl>
                                          <p:spTgt spid="26629"/>
                                        </p:tgtEl>
                                        <p:attrNameLst>
                                          <p:attrName>ppt_y</p:attrName>
                                        </p:attrNameLst>
                                      </p:cBhvr>
                                      <p:tavLst>
                                        <p:tav tm="0">
                                          <p:val>
                                            <p:strVal val="#ppt_y"/>
                                          </p:val>
                                        </p:tav>
                                        <p:tav tm="100000">
                                          <p:val>
                                            <p:strVal val="#ppt_y"/>
                                          </p:val>
                                        </p:tav>
                                      </p:tavLst>
                                    </p:anim>
                                  </p:childTnLst>
                                </p:cTn>
                              </p:par>
                              <p:par>
                                <p:cTn id="16" presetID="3" presetClass="entr" presetSubtype="10" fill="hold" grpId="1" nodeType="withEffect">
                                  <p:stCondLst>
                                    <p:cond delay="0"/>
                                  </p:stCondLst>
                                  <p:iterate type="lt">
                                    <p:tmPct val="0"/>
                                  </p:iterate>
                                  <p:childTnLst>
                                    <p:set>
                                      <p:cBhvr>
                                        <p:cTn id="17" dur="1" fill="hold">
                                          <p:stCondLst>
                                            <p:cond delay="0"/>
                                          </p:stCondLst>
                                        </p:cTn>
                                        <p:tgtEl>
                                          <p:spTgt spid="26629"/>
                                        </p:tgtEl>
                                        <p:attrNameLst>
                                          <p:attrName>style.visibility</p:attrName>
                                        </p:attrNameLst>
                                      </p:cBhvr>
                                      <p:to>
                                        <p:strVal val="visible"/>
                                      </p:to>
                                    </p:set>
                                    <p:animEffect transition="in" filter="blinds(horizontal)">
                                      <p:cBhvr>
                                        <p:cTn id="18" dur="750"/>
                                        <p:tgtEl>
                                          <p:spTgt spid="26629"/>
                                        </p:tgtEl>
                                      </p:cBhvr>
                                    </p:animEffect>
                                  </p:childTnLst>
                                </p:cTn>
                              </p:par>
                              <p:par>
                                <p:cTn id="19" presetID="2" presetClass="entr" presetSubtype="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750" fill="hold"/>
                                        <p:tgtEl>
                                          <p:spTgt spid="2"/>
                                        </p:tgtEl>
                                        <p:attrNameLst>
                                          <p:attrName>ppt_x</p:attrName>
                                        </p:attrNameLst>
                                      </p:cBhvr>
                                      <p:tavLst>
                                        <p:tav tm="0">
                                          <p:val>
                                            <p:strVal val="#ppt_x"/>
                                          </p:val>
                                        </p:tav>
                                        <p:tav tm="100000">
                                          <p:val>
                                            <p:strVal val="#ppt_x"/>
                                          </p:val>
                                        </p:tav>
                                      </p:tavLst>
                                    </p:anim>
                                    <p:anim calcmode="lin" valueType="num">
                                      <p:cBhvr additive="base">
                                        <p:cTn id="22" dur="750" fill="hold"/>
                                        <p:tgtEl>
                                          <p:spTgt spid="2"/>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par>
                                <p:cTn id="28" presetID="53"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750" fill="hold"/>
                                        <p:tgtEl>
                                          <p:spTgt spid="19"/>
                                        </p:tgtEl>
                                        <p:attrNameLst>
                                          <p:attrName>ppt_w</p:attrName>
                                        </p:attrNameLst>
                                      </p:cBhvr>
                                      <p:tavLst>
                                        <p:tav tm="0">
                                          <p:val>
                                            <p:fltVal val="0"/>
                                          </p:val>
                                        </p:tav>
                                        <p:tav tm="100000">
                                          <p:val>
                                            <p:strVal val="#ppt_w"/>
                                          </p:val>
                                        </p:tav>
                                      </p:tavLst>
                                    </p:anim>
                                    <p:anim calcmode="lin" valueType="num">
                                      <p:cBhvr>
                                        <p:cTn id="31" dur="750" fill="hold"/>
                                        <p:tgtEl>
                                          <p:spTgt spid="19"/>
                                        </p:tgtEl>
                                        <p:attrNameLst>
                                          <p:attrName>ppt_h</p:attrName>
                                        </p:attrNameLst>
                                      </p:cBhvr>
                                      <p:tavLst>
                                        <p:tav tm="0">
                                          <p:val>
                                            <p:fltVal val="0"/>
                                          </p:val>
                                        </p:tav>
                                        <p:tav tm="100000">
                                          <p:val>
                                            <p:strVal val="#ppt_h"/>
                                          </p:val>
                                        </p:tav>
                                      </p:tavLst>
                                    </p:anim>
                                    <p:animEffect transition="in" filter="fade">
                                      <p:cBhvr>
                                        <p:cTn id="32" dur="75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par>
                                <p:cTn id="38" presetID="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750" fill="hold"/>
                                        <p:tgtEl>
                                          <p:spTgt spid="20"/>
                                        </p:tgtEl>
                                        <p:attrNameLst>
                                          <p:attrName>ppt_x</p:attrName>
                                        </p:attrNameLst>
                                      </p:cBhvr>
                                      <p:tavLst>
                                        <p:tav tm="0">
                                          <p:val>
                                            <p:strVal val="#ppt_x"/>
                                          </p:val>
                                        </p:tav>
                                        <p:tav tm="100000">
                                          <p:val>
                                            <p:strVal val="#ppt_x"/>
                                          </p:val>
                                        </p:tav>
                                      </p:tavLst>
                                    </p:anim>
                                    <p:anim calcmode="lin" valueType="num">
                                      <p:cBhvr additive="base">
                                        <p:cTn id="41" dur="750" fill="hold"/>
                                        <p:tgtEl>
                                          <p:spTgt spid="20"/>
                                        </p:tgtEl>
                                        <p:attrNameLst>
                                          <p:attrName>ppt_y</p:attrName>
                                        </p:attrNameLst>
                                      </p:cBhvr>
                                      <p:tavLst>
                                        <p:tav tm="0">
                                          <p:val>
                                            <p:strVal val="0-#ppt_h/2"/>
                                          </p:val>
                                        </p:tav>
                                        <p:tav tm="100000">
                                          <p:val>
                                            <p:strVal val="#ppt_y"/>
                                          </p:val>
                                        </p:tav>
                                      </p:tavLst>
                                    </p:anim>
                                  </p:childTnLst>
                                </p:cTn>
                              </p:par>
                              <p:par>
                                <p:cTn id="42" presetID="53" presetClass="entr" presetSubtype="16"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750" fill="hold"/>
                                        <p:tgtEl>
                                          <p:spTgt spid="21"/>
                                        </p:tgtEl>
                                        <p:attrNameLst>
                                          <p:attrName>ppt_w</p:attrName>
                                        </p:attrNameLst>
                                      </p:cBhvr>
                                      <p:tavLst>
                                        <p:tav tm="0">
                                          <p:val>
                                            <p:fltVal val="0"/>
                                          </p:val>
                                        </p:tav>
                                        <p:tav tm="100000">
                                          <p:val>
                                            <p:strVal val="#ppt_w"/>
                                          </p:val>
                                        </p:tav>
                                      </p:tavLst>
                                    </p:anim>
                                    <p:anim calcmode="lin" valueType="num">
                                      <p:cBhvr>
                                        <p:cTn id="45" dur="750" fill="hold"/>
                                        <p:tgtEl>
                                          <p:spTgt spid="21"/>
                                        </p:tgtEl>
                                        <p:attrNameLst>
                                          <p:attrName>ppt_h</p:attrName>
                                        </p:attrNameLst>
                                      </p:cBhvr>
                                      <p:tavLst>
                                        <p:tav tm="0">
                                          <p:val>
                                            <p:fltVal val="0"/>
                                          </p:val>
                                        </p:tav>
                                        <p:tav tm="100000">
                                          <p:val>
                                            <p:strVal val="#ppt_h"/>
                                          </p:val>
                                        </p:tav>
                                      </p:tavLst>
                                    </p:anim>
                                    <p:animEffect transition="in" filter="fade">
                                      <p:cBhvr>
                                        <p:cTn id="46" dur="750"/>
                                        <p:tgtEl>
                                          <p:spTgt spid="21"/>
                                        </p:tgtEl>
                                      </p:cBhvr>
                                    </p:animEffect>
                                  </p:childTnLst>
                                </p:cTn>
                              </p:par>
                              <p:par>
                                <p:cTn id="47" presetID="2" presetClass="entr" presetSubtype="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750" fill="hold"/>
                                        <p:tgtEl>
                                          <p:spTgt spid="22"/>
                                        </p:tgtEl>
                                        <p:attrNameLst>
                                          <p:attrName>ppt_x</p:attrName>
                                        </p:attrNameLst>
                                      </p:cBhvr>
                                      <p:tavLst>
                                        <p:tav tm="0">
                                          <p:val>
                                            <p:strVal val="#ppt_x"/>
                                          </p:val>
                                        </p:tav>
                                        <p:tav tm="100000">
                                          <p:val>
                                            <p:strVal val="#ppt_x"/>
                                          </p:val>
                                        </p:tav>
                                      </p:tavLst>
                                    </p:anim>
                                    <p:anim calcmode="lin" valueType="num">
                                      <p:cBhvr additive="base">
                                        <p:cTn id="50" dur="750" fill="hold"/>
                                        <p:tgtEl>
                                          <p:spTgt spid="22"/>
                                        </p:tgtEl>
                                        <p:attrNameLst>
                                          <p:attrName>ppt_y</p:attrName>
                                        </p:attrNameLst>
                                      </p:cBhvr>
                                      <p:tavLst>
                                        <p:tav tm="0">
                                          <p:val>
                                            <p:strVal val="0-#ppt_h/2"/>
                                          </p:val>
                                        </p:tav>
                                        <p:tav tm="100000">
                                          <p:val>
                                            <p:strVal val="#ppt_y"/>
                                          </p:val>
                                        </p:tav>
                                      </p:tavLst>
                                    </p:anim>
                                  </p:childTnLst>
                                </p:cTn>
                              </p:par>
                              <p:par>
                                <p:cTn id="51" presetID="53" presetClass="entr" presetSubtype="16"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750" fill="hold"/>
                                        <p:tgtEl>
                                          <p:spTgt spid="26"/>
                                        </p:tgtEl>
                                        <p:attrNameLst>
                                          <p:attrName>ppt_w</p:attrName>
                                        </p:attrNameLst>
                                      </p:cBhvr>
                                      <p:tavLst>
                                        <p:tav tm="0">
                                          <p:val>
                                            <p:fltVal val="0"/>
                                          </p:val>
                                        </p:tav>
                                        <p:tav tm="100000">
                                          <p:val>
                                            <p:strVal val="#ppt_w"/>
                                          </p:val>
                                        </p:tav>
                                      </p:tavLst>
                                    </p:anim>
                                    <p:anim calcmode="lin" valueType="num">
                                      <p:cBhvr>
                                        <p:cTn id="54" dur="750" fill="hold"/>
                                        <p:tgtEl>
                                          <p:spTgt spid="26"/>
                                        </p:tgtEl>
                                        <p:attrNameLst>
                                          <p:attrName>ppt_h</p:attrName>
                                        </p:attrNameLst>
                                      </p:cBhvr>
                                      <p:tavLst>
                                        <p:tav tm="0">
                                          <p:val>
                                            <p:fltVal val="0"/>
                                          </p:val>
                                        </p:tav>
                                        <p:tav tm="100000">
                                          <p:val>
                                            <p:strVal val="#ppt_h"/>
                                          </p:val>
                                        </p:tav>
                                      </p:tavLst>
                                    </p:anim>
                                    <p:animEffect transition="in" filter="fade">
                                      <p:cBhvr>
                                        <p:cTn id="55"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29" grpId="1" bldLvl="0" animBg="1"/>
      <p:bldP spid="2" grpId="0" animBg="1"/>
      <p:bldP spid="20"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1"/>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p:nvPr/>
        </p:nvSpPr>
        <p:spPr bwMode="auto">
          <a:xfrm>
            <a:off x="1676400" y="260350"/>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4ABFB6"/>
                </a:solidFill>
                <a:latin typeface="#9Slide04 AdrianeSwash" panose="02000504060000090004" pitchFamily="2" charset="-93"/>
              </a:rPr>
              <a:t>Luyện tập</a:t>
            </a:r>
            <a:endParaRPr lang="en-US" altLang="en-US" sz="3200" b="1">
              <a:solidFill>
                <a:srgbClr val="4ABFB6"/>
              </a:solidFill>
              <a:latin typeface="#9Slide04 AdrianeSwash" panose="02000504060000090004" pitchFamily="2" charset="-93"/>
            </a:endParaRPr>
          </a:p>
        </p:txBody>
      </p:sp>
      <p:sp>
        <p:nvSpPr>
          <p:cNvPr id="10" name="Title 5"/>
          <p:cNvSpPr txBox="1"/>
          <p:nvPr/>
        </p:nvSpPr>
        <p:spPr bwMode="auto">
          <a:xfrm>
            <a:off x="217488" y="855663"/>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altLang="en-US" sz="3000">
                <a:solidFill>
                  <a:srgbClr val="0070C0"/>
                </a:solidFill>
              </a:rPr>
              <a:t>Sắp xếp các thực phẩm trong hình 4.2 và các nhóm sau nếu thực phẩm giàu tinh bột chất đường và chất </a:t>
            </a:r>
            <a:r>
              <a:rPr lang="en-US" altLang="en-US" sz="3000">
                <a:solidFill>
                  <a:srgbClr val="0070C0"/>
                </a:solidFill>
              </a:rPr>
              <a:t>xơ,</a:t>
            </a:r>
            <a:r>
              <a:rPr lang="vi-VN" altLang="en-US" sz="3000">
                <a:solidFill>
                  <a:srgbClr val="0070C0"/>
                </a:solidFill>
              </a:rPr>
              <a:t> nhóm thực phẩm giàu chất đạm</a:t>
            </a:r>
            <a:r>
              <a:rPr lang="en-US" altLang="en-US" sz="3000">
                <a:solidFill>
                  <a:srgbClr val="0070C0"/>
                </a:solidFill>
              </a:rPr>
              <a:t>,</a:t>
            </a:r>
            <a:r>
              <a:rPr lang="vi-VN" altLang="en-US" sz="3000">
                <a:solidFill>
                  <a:srgbClr val="0070C0"/>
                </a:solidFill>
              </a:rPr>
              <a:t> nhóm thực phẩm giàu chất béo</a:t>
            </a:r>
            <a:endParaRPr lang="en-US" altLang="en-US" sz="3000">
              <a:solidFill>
                <a:srgbClr val="0070C0"/>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rcRect t="22820"/>
          <a:stretch>
            <a:fillRect/>
          </a:stretch>
        </p:blipFill>
        <p:spPr bwMode="auto">
          <a:xfrm>
            <a:off x="198438" y="2752725"/>
            <a:ext cx="8504237"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2"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12297"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527050" y="1082675"/>
            <a:ext cx="8437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latin typeface="Arial" panose="020B0604020202020204" pitchFamily="34" charset="0"/>
              </a:rPr>
              <a:t>4</a:t>
            </a:r>
            <a:r>
              <a:rPr lang="en-US" altLang="en-US" sz="3200">
                <a:solidFill>
                  <a:srgbClr val="0070C0"/>
                </a:solidFill>
                <a:cs typeface="Times New Roman" panose="02020603050405020304" pitchFamily="18" charset="0"/>
              </a:rPr>
              <a:t>. </a:t>
            </a:r>
            <a:r>
              <a:rPr lang="vi-VN" altLang="en-US" sz="3200">
                <a:solidFill>
                  <a:srgbClr val="0070C0"/>
                </a:solidFill>
                <a:cs typeface="Times New Roman" panose="02020603050405020304" pitchFamily="18" charset="0"/>
              </a:rPr>
              <a:t>nhóm thực phẩm giàu vitamin</a:t>
            </a:r>
            <a:endParaRPr lang="en-US" altLang="vi-VN" sz="3200">
              <a:solidFill>
                <a:srgbClr val="0070C0"/>
              </a:solidFill>
              <a:cs typeface="Times New Roman" panose="02020603050405020304" pitchFamily="18" charset="0"/>
            </a:endParaRPr>
          </a:p>
        </p:txBody>
      </p:sp>
      <p:sp>
        <p:nvSpPr>
          <p:cNvPr id="10" name="Text Box 5"/>
          <p:cNvSpPr txBox="1">
            <a:spLocks noChangeArrowheads="1"/>
          </p:cNvSpPr>
          <p:nvPr/>
        </p:nvSpPr>
        <p:spPr bwMode="auto">
          <a:xfrm>
            <a:off x="527050" y="1854200"/>
            <a:ext cx="36464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Vitamin</a:t>
            </a:r>
            <a:r>
              <a:rPr lang="en-US" altLang="en-US" sz="3200" dirty="0" smtClean="0">
                <a:solidFill>
                  <a:srgbClr val="0070C0"/>
                </a:solidFill>
                <a:latin typeface="+mj-lt"/>
              </a:rPr>
              <a:t> </a:t>
            </a:r>
            <a:r>
              <a:rPr lang="vi-VN" altLang="en-US" sz="3200" dirty="0" smtClean="0">
                <a:solidFill>
                  <a:srgbClr val="0070C0"/>
                </a:solidFill>
                <a:latin typeface="+mj-lt"/>
              </a:rPr>
              <a:t>có vai trò tham gia vào quá trình chuyển hóa các chất giúp cơ thể khỏe mạnh</a:t>
            </a:r>
            <a:r>
              <a:rPr lang="en-US" altLang="en-US" sz="3200" dirty="0" smtClean="0">
                <a:solidFill>
                  <a:srgbClr val="0070C0"/>
                </a:solidFill>
                <a:latin typeface="+mj-lt"/>
              </a:rPr>
              <a:t>. </a:t>
            </a:r>
            <a:r>
              <a:rPr lang="en-US" altLang="en-US" sz="3200" dirty="0" err="1">
                <a:solidFill>
                  <a:srgbClr val="0070C0"/>
                </a:solidFill>
                <a:cs typeface="Times New Roman" panose="02020603050405020304" pitchFamily="18" charset="0"/>
              </a:rPr>
              <a:t>Hầu</a:t>
            </a:r>
            <a:r>
              <a:rPr lang="en-US" altLang="en-US" sz="3200" dirty="0">
                <a:solidFill>
                  <a:srgbClr val="0070C0"/>
                </a:solidFill>
                <a:cs typeface="Times New Roman" panose="02020603050405020304" pitchFamily="18" charset="0"/>
              </a:rPr>
              <a:t> </a:t>
            </a:r>
            <a:r>
              <a:rPr lang="vi-VN" altLang="en-US" sz="3200" dirty="0" smtClean="0">
                <a:solidFill>
                  <a:srgbClr val="0070C0"/>
                </a:solidFill>
                <a:latin typeface="+mj-lt"/>
              </a:rPr>
              <a:t>hết các vitamin chúng ta cần đều có trong thực phẩm </a:t>
            </a:r>
            <a:endParaRPr lang="en-US" altLang="vi-VN" sz="3200" dirty="0" smtClean="0">
              <a:solidFill>
                <a:srgbClr val="0070C0"/>
              </a:solidFill>
              <a:latin typeface="+mj-lt"/>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l="31615" t="45786" r="35866" b="13715"/>
          <a:stretch>
            <a:fillRect/>
          </a:stretch>
        </p:blipFill>
        <p:spPr bwMode="auto">
          <a:xfrm>
            <a:off x="4697413" y="1692275"/>
            <a:ext cx="4217987"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3319"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1332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915400" cy="1143000"/>
          </a:xfrm>
        </p:spPr>
        <p:txBody>
          <a:bodyPr/>
          <a:lstStyle/>
          <a:p>
            <a:pPr algn="ctr">
              <a:defRPr/>
            </a:pPr>
            <a:r>
              <a:rPr lang="vi-VN" sz="3200" dirty="0">
                <a:solidFill>
                  <a:srgbClr val="0070C0"/>
                </a:solidFill>
                <a:ea typeface="+mn-ea"/>
                <a:cs typeface="+mn-cs"/>
              </a:rPr>
              <a:t>Bảng 4.1 một số thực phẩm chính giàu vitamin</a:t>
            </a:r>
            <a:endParaRPr lang="en-US" sz="3200" dirty="0">
              <a:solidFill>
                <a:srgbClr val="0070C0"/>
              </a:solidFill>
              <a:ea typeface="+mn-ea"/>
              <a:cs typeface="+mn-cs"/>
            </a:endParaRPr>
          </a:p>
        </p:txBody>
      </p:sp>
      <p:graphicFrame>
        <p:nvGraphicFramePr>
          <p:cNvPr id="7" name="Table 6"/>
          <p:cNvGraphicFramePr>
            <a:graphicFrameLocks noGrp="1"/>
          </p:cNvGraphicFramePr>
          <p:nvPr/>
        </p:nvGraphicFramePr>
        <p:xfrm>
          <a:off x="457200" y="520700"/>
          <a:ext cx="8534400" cy="6337315"/>
        </p:xfrm>
        <a:graphic>
          <a:graphicData uri="http://schemas.openxmlformats.org/drawingml/2006/table">
            <a:tbl>
              <a:tblPr firstRow="1" bandRow="1">
                <a:tableStyleId>{5940675A-B579-460E-94D1-54222C63F5DA}</a:tableStyleId>
              </a:tblPr>
              <a:tblGrid>
                <a:gridCol w="1371599"/>
                <a:gridCol w="3733800"/>
                <a:gridCol w="3429001"/>
              </a:tblGrid>
              <a:tr h="761365">
                <a:tc>
                  <a:txBody>
                    <a:bodyPr/>
                    <a:lstStyle/>
                    <a:p>
                      <a:pPr algn="ctr"/>
                      <a:r>
                        <a:rPr lang="vi-VN" sz="2000" kern="1200" dirty="0" smtClean="0">
                          <a:solidFill>
                            <a:srgbClr val="0070C0"/>
                          </a:solidFill>
                          <a:latin typeface="Times New Roman" panose="02020603050405020304" pitchFamily="18" charset="0"/>
                          <a:ea typeface="+mn-ea"/>
                          <a:cs typeface="Times New Roman" panose="02020603050405020304" pitchFamily="18" charset="0"/>
                        </a:rPr>
                        <a:t>Loại vitamin </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pPr algn="ct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Nguồn</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thực</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phẩm</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cung</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cấp</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pPr algn="ct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Vai</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trò</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chủ</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yếu</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r>
              <a:tr h="1005826">
                <a:tc>
                  <a:txBody>
                    <a:bodyPr/>
                    <a:lstStyle/>
                    <a:p>
                      <a:r>
                        <a:rPr lang="en-US" sz="2000" kern="1200" dirty="0" smtClean="0">
                          <a:solidFill>
                            <a:srgbClr val="0070C0"/>
                          </a:solidFill>
                          <a:latin typeface="Times New Roman" panose="02020603050405020304" pitchFamily="18" charset="0"/>
                          <a:ea typeface="+mn-ea"/>
                          <a:cs typeface="Times New Roman" panose="02020603050405020304" pitchFamily="18" charset="0"/>
                        </a:rPr>
                        <a:t>V</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itamin </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A</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Trứng bơ dầu cá </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Ớt</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chuông</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cà</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rốt</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cần tây </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pPr marL="285750" indent="-285750">
                        <a:buFontTx/>
                        <a:buChar char="-"/>
                      </a:pP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Giúp</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làm sáng mắt</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pPr marL="285750" indent="-285750">
                        <a:buFontTx/>
                        <a:buChar char="-"/>
                      </a:pPr>
                      <a:r>
                        <a:rPr lang="vi-VN" sz="2000" kern="1200" dirty="0" smtClean="0">
                          <a:solidFill>
                            <a:srgbClr val="0070C0"/>
                          </a:solidFill>
                          <a:latin typeface="Times New Roman" panose="02020603050405020304" pitchFamily="18" charset="0"/>
                          <a:ea typeface="+mn-ea"/>
                          <a:cs typeface="Times New Roman" panose="02020603050405020304" pitchFamily="18" charset="0"/>
                        </a:rPr>
                        <a:t>Làm chậm quá trình lão hóa của cơ thể</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r>
              <a:tr h="104242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kern="1200" dirty="0" smtClean="0">
                          <a:solidFill>
                            <a:srgbClr val="0070C0"/>
                          </a:solidFill>
                          <a:latin typeface="Times New Roman" panose="02020603050405020304" pitchFamily="18" charset="0"/>
                          <a:ea typeface="+mn-ea"/>
                          <a:cs typeface="Times New Roman" panose="02020603050405020304" pitchFamily="18" charset="0"/>
                        </a:rPr>
                        <a:t>V</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itamin</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B</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Ngũ</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cốc</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cà chua </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Thịt lợn</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thịt bò</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gan</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trứng</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sữa</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cá</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pPr marL="285750" indent="-285750">
                        <a:buFontTx/>
                        <a:buChar char="-"/>
                      </a:pP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Kích</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thích</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ă</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n uống</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pPr marL="285750" indent="-285750">
                        <a:buFontTx/>
                        <a:buChar char="-"/>
                      </a:pPr>
                      <a:r>
                        <a:rPr lang="vi-VN" sz="2000" kern="1200" dirty="0" smtClean="0">
                          <a:solidFill>
                            <a:srgbClr val="0070C0"/>
                          </a:solidFill>
                          <a:latin typeface="Times New Roman" panose="02020603050405020304" pitchFamily="18" charset="0"/>
                          <a:ea typeface="+mn-ea"/>
                          <a:cs typeface="Times New Roman" panose="02020603050405020304" pitchFamily="18" charset="0"/>
                        </a:rPr>
                        <a:t>Góp phần  và sự phát triển của hệ thần kinh</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r>
              <a:tr h="147949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kern="1200" dirty="0" smtClean="0">
                          <a:solidFill>
                            <a:srgbClr val="0070C0"/>
                          </a:solidFill>
                          <a:latin typeface="Times New Roman" panose="02020603050405020304" pitchFamily="18" charset="0"/>
                          <a:ea typeface="+mn-ea"/>
                          <a:cs typeface="Times New Roman" panose="02020603050405020304" pitchFamily="18" charset="0"/>
                        </a:rPr>
                        <a:t>V</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itamin </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C</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Các loại hoa quả có múi có vị chua như cam</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bưởi</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chanh</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Các loại rau xanh</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 cà chua</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Làm</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chậm</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quá</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lão</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hóa</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r>
                        <a:rPr lang="vi-VN"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Là làm tăng sức bền của thành mạch máu</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r>
              <a:tr h="100577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kern="1200" dirty="0" smtClean="0">
                          <a:solidFill>
                            <a:srgbClr val="0070C0"/>
                          </a:solidFill>
                          <a:latin typeface="Times New Roman" panose="02020603050405020304" pitchFamily="18" charset="0"/>
                          <a:ea typeface="+mn-ea"/>
                          <a:cs typeface="Times New Roman" panose="02020603050405020304" pitchFamily="18" charset="0"/>
                        </a:rPr>
                        <a:t>V</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itamin </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D</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Bơ sữa trứng dầu cá</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Các loại nấm</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Cùng với  calcium giúp  kích thích phát triển của hệ xương </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r>
              <a:tr h="104242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kern="1200" dirty="0" smtClean="0">
                          <a:solidFill>
                            <a:srgbClr val="0070C0"/>
                          </a:solidFill>
                          <a:latin typeface="Times New Roman" panose="02020603050405020304" pitchFamily="18" charset="0"/>
                          <a:ea typeface="+mn-ea"/>
                          <a:cs typeface="Times New Roman" panose="02020603050405020304" pitchFamily="18" charset="0"/>
                        </a:rPr>
                        <a:t>V</a:t>
                      </a:r>
                      <a:r>
                        <a:rPr lang="vi-VN" sz="2000" kern="1200" dirty="0" smtClean="0">
                          <a:solidFill>
                            <a:srgbClr val="0070C0"/>
                          </a:solidFill>
                          <a:latin typeface="Times New Roman" panose="02020603050405020304" pitchFamily="18" charset="0"/>
                          <a:ea typeface="+mn-ea"/>
                          <a:cs typeface="Times New Roman" panose="02020603050405020304" pitchFamily="18" charset="0"/>
                        </a:rPr>
                        <a:t>itamin </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E</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Gan</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pPr marL="285750" indent="-285750">
                        <a:buFontTx/>
                        <a:buChar char="-"/>
                      </a:pP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Hạt</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họ</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đậu</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nảy</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mầm</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pPr marL="285750" indent="-285750">
                        <a:buFontTx/>
                        <a:buChar char="-"/>
                      </a:pP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Dầu</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dừa</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thực</a:t>
                      </a:r>
                      <a:r>
                        <a:rPr lang="en-US" sz="20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000" kern="1200" dirty="0" err="1" smtClean="0">
                          <a:solidFill>
                            <a:srgbClr val="0070C0"/>
                          </a:solidFill>
                          <a:latin typeface="Times New Roman" panose="02020603050405020304" pitchFamily="18" charset="0"/>
                          <a:ea typeface="+mn-ea"/>
                          <a:cs typeface="Times New Roman" panose="02020603050405020304" pitchFamily="18" charset="0"/>
                        </a:rPr>
                        <a:t>vật</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13" marB="45713"/>
                </a:tc>
                <a:tc>
                  <a:txBody>
                    <a:bodyPr/>
                    <a:lstStyle/>
                    <a:p>
                      <a:pPr marL="285750" indent="-285750">
                        <a:buFontTx/>
                        <a:buChar char="-"/>
                      </a:pPr>
                      <a:r>
                        <a:rPr lang="vi-VN" sz="2000" kern="1200" dirty="0" smtClean="0">
                          <a:solidFill>
                            <a:srgbClr val="0070C0"/>
                          </a:solidFill>
                          <a:latin typeface="Times New Roman" panose="02020603050405020304" pitchFamily="18" charset="0"/>
                          <a:ea typeface="+mn-ea"/>
                          <a:cs typeface="Times New Roman" panose="02020603050405020304" pitchFamily="18" charset="0"/>
                        </a:rPr>
                        <a:t>Tốt cho da</a:t>
                      </a:r>
                      <a:endParaRPr lang="en-US" sz="2000" kern="1200" dirty="0" smtClean="0">
                        <a:solidFill>
                          <a:srgbClr val="0070C0"/>
                        </a:solidFill>
                        <a:latin typeface="Times New Roman" panose="02020603050405020304" pitchFamily="18" charset="0"/>
                        <a:ea typeface="+mn-ea"/>
                        <a:cs typeface="Times New Roman" panose="02020603050405020304" pitchFamily="18" charset="0"/>
                      </a:endParaRPr>
                    </a:p>
                    <a:p>
                      <a:pPr marL="285750" indent="-285750">
                        <a:buFontTx/>
                        <a:buChar char="-"/>
                      </a:pPr>
                      <a:r>
                        <a:rPr lang="vi-VN" sz="2000" kern="1200" dirty="0" smtClean="0">
                          <a:solidFill>
                            <a:srgbClr val="0070C0"/>
                          </a:solidFill>
                          <a:latin typeface="Times New Roman" panose="02020603050405020304" pitchFamily="18" charset="0"/>
                          <a:ea typeface="+mn-ea"/>
                          <a:cs typeface="Times New Roman" panose="02020603050405020304" pitchFamily="18" charset="0"/>
                        </a:rPr>
                        <a:t> Bảo vệ tế bào</a:t>
                      </a:r>
                      <a:endParaRPr lang="en-US" sz="2000" kern="1200" dirty="0">
                        <a:solidFill>
                          <a:srgbClr val="0070C0"/>
                        </a:solidFill>
                        <a:latin typeface="Times New Roman" panose="02020603050405020304" pitchFamily="18" charset="0"/>
                        <a:ea typeface="+mn-ea"/>
                        <a:cs typeface="Times New Roman" panose="02020603050405020304" pitchFamily="18" charset="0"/>
                      </a:endParaRPr>
                    </a:p>
                  </a:txBody>
                  <a:tcPr marT="45713" marB="45713"/>
                </a:tc>
              </a:tr>
            </a:tbl>
          </a:graphicData>
        </a:graphic>
      </p:graphicFrame>
      <p:sp>
        <p:nvSpPr>
          <p:cNvPr id="3" name="Content Placeholder 2"/>
          <p:cNvSpPr/>
          <p:nvPr>
            <p:ph idx="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diamond(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604838" y="1117600"/>
            <a:ext cx="8437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rgbClr val="0070C0"/>
                </a:solidFill>
                <a:cs typeface="Times New Roman" panose="02020603050405020304" pitchFamily="18" charset="0"/>
              </a:rPr>
              <a:t>5. </a:t>
            </a:r>
            <a:r>
              <a:rPr lang="vi-VN" altLang="en-US" sz="3200">
                <a:solidFill>
                  <a:srgbClr val="0070C0"/>
                </a:solidFill>
                <a:cs typeface="Times New Roman" panose="02020603050405020304" pitchFamily="18" charset="0"/>
              </a:rPr>
              <a:t>Nhóm </a:t>
            </a:r>
            <a:r>
              <a:rPr lang="en-US" altLang="en-US" sz="3200">
                <a:solidFill>
                  <a:srgbClr val="0070C0"/>
                </a:solidFill>
                <a:cs typeface="Times New Roman" panose="02020603050405020304" pitchFamily="18" charset="0"/>
              </a:rPr>
              <a:t>thực phẩm giàu chất khoáng</a:t>
            </a:r>
            <a:endParaRPr lang="en-US" altLang="en-US" sz="3200">
              <a:solidFill>
                <a:srgbClr val="0070C0"/>
              </a:solidFill>
              <a:cs typeface="Times New Roman" panose="02020603050405020304" pitchFamily="18" charset="0"/>
            </a:endParaRPr>
          </a:p>
        </p:txBody>
      </p:sp>
      <p:sp>
        <p:nvSpPr>
          <p:cNvPr id="10" name="Text Box 5"/>
          <p:cNvSpPr txBox="1">
            <a:spLocks noChangeArrowheads="1"/>
          </p:cNvSpPr>
          <p:nvPr/>
        </p:nvSpPr>
        <p:spPr bwMode="auto">
          <a:xfrm>
            <a:off x="782638" y="2303463"/>
            <a:ext cx="36464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Chất khoáng giúp cho sự phát triển của xương</a:t>
            </a:r>
            <a:r>
              <a:rPr lang="en-US" altLang="en-US" sz="3200" dirty="0" smtClean="0">
                <a:solidFill>
                  <a:srgbClr val="0070C0"/>
                </a:solidFill>
                <a:latin typeface="+mj-lt"/>
              </a:rPr>
              <a:t>,</a:t>
            </a:r>
            <a:r>
              <a:rPr lang="vi-VN" altLang="en-US" sz="3200" dirty="0" smtClean="0">
                <a:solidFill>
                  <a:srgbClr val="0070C0"/>
                </a:solidFill>
                <a:latin typeface="+mj-lt"/>
              </a:rPr>
              <a:t> hoạt động của cơ bắp</a:t>
            </a:r>
            <a:r>
              <a:rPr lang="en-US" altLang="en-US" sz="3200" dirty="0" smtClean="0">
                <a:solidFill>
                  <a:srgbClr val="0070C0"/>
                </a:solidFill>
                <a:latin typeface="+mj-lt"/>
              </a:rPr>
              <a:t>,</a:t>
            </a:r>
            <a:r>
              <a:rPr lang="vi-VN" altLang="en-US" sz="3200" dirty="0" smtClean="0">
                <a:solidFill>
                  <a:srgbClr val="0070C0"/>
                </a:solidFill>
                <a:latin typeface="+mj-lt"/>
              </a:rPr>
              <a:t> cấu tạo hồng cầu</a:t>
            </a:r>
            <a:endParaRPr lang="en-US" altLang="vi-VN" sz="3200" dirty="0" smtClean="0">
              <a:solidFill>
                <a:srgbClr val="0070C0"/>
              </a:solidFill>
              <a:latin typeface="+mj-lt"/>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l="63231" t="45784" r="661" b="10193"/>
          <a:stretch>
            <a:fillRect/>
          </a:stretch>
        </p:blipFill>
        <p:spPr bwMode="auto">
          <a:xfrm>
            <a:off x="4556125" y="2362200"/>
            <a:ext cx="4295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36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1536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152400"/>
            <a:ext cx="9351963" cy="1143000"/>
          </a:xfrm>
        </p:spPr>
        <p:txBody>
          <a:bodyPr/>
          <a:lstStyle/>
          <a:p>
            <a:pPr>
              <a:defRPr/>
            </a:pPr>
            <a:r>
              <a:rPr lang="vi-VN" sz="3200" dirty="0" smtClean="0">
                <a:solidFill>
                  <a:srgbClr val="0070C0"/>
                </a:solidFill>
                <a:ea typeface="+mn-ea"/>
                <a:cs typeface="+mn-cs"/>
              </a:rPr>
              <a:t>Bảng 4.</a:t>
            </a:r>
            <a:r>
              <a:rPr lang="en-US" sz="3200" dirty="0" smtClean="0">
                <a:solidFill>
                  <a:srgbClr val="0070C0"/>
                </a:solidFill>
                <a:ea typeface="+mn-ea"/>
                <a:cs typeface="+mn-cs"/>
              </a:rPr>
              <a:t>2</a:t>
            </a:r>
            <a:r>
              <a:rPr lang="vi-VN" sz="3200" dirty="0" smtClean="0">
                <a:solidFill>
                  <a:srgbClr val="0070C0"/>
                </a:solidFill>
                <a:ea typeface="+mn-ea"/>
                <a:cs typeface="+mn-cs"/>
              </a:rPr>
              <a:t> </a:t>
            </a:r>
            <a:r>
              <a:rPr lang="vi-VN" sz="3200" dirty="0">
                <a:solidFill>
                  <a:srgbClr val="0070C0"/>
                </a:solidFill>
                <a:ea typeface="+mn-ea"/>
                <a:cs typeface="+mn-cs"/>
              </a:rPr>
              <a:t>một số thực phẩm chính giàu chất khoáng</a:t>
            </a:r>
            <a:endParaRPr lang="en-US" sz="3200" dirty="0">
              <a:solidFill>
                <a:srgbClr val="0070C0"/>
              </a:solidFill>
              <a:ea typeface="+mn-ea"/>
              <a:cs typeface="+mn-cs"/>
            </a:endParaRPr>
          </a:p>
        </p:txBody>
      </p:sp>
      <p:graphicFrame>
        <p:nvGraphicFramePr>
          <p:cNvPr id="7" name="Table 6"/>
          <p:cNvGraphicFramePr>
            <a:graphicFrameLocks noGrp="1"/>
          </p:cNvGraphicFramePr>
          <p:nvPr/>
        </p:nvGraphicFramePr>
        <p:xfrm>
          <a:off x="486569" y="1274823"/>
          <a:ext cx="8534400" cy="4609887"/>
        </p:xfrm>
        <a:graphic>
          <a:graphicData uri="http://schemas.openxmlformats.org/drawingml/2006/table">
            <a:tbl>
              <a:tblPr firstRow="1" bandRow="1">
                <a:tableStyleId>{5940675A-B579-460E-94D1-54222C63F5DA}</a:tableStyleId>
              </a:tblPr>
              <a:tblGrid>
                <a:gridCol w="1371599"/>
                <a:gridCol w="3733800"/>
                <a:gridCol w="3429001"/>
              </a:tblGrid>
              <a:tr h="772260">
                <a:tc>
                  <a:txBody>
                    <a:bodyPr/>
                    <a:lstStyle/>
                    <a:p>
                      <a:pPr algn="ctr"/>
                      <a:r>
                        <a:rPr lang="vi-VN" sz="2400" kern="1200" dirty="0" smtClean="0">
                          <a:solidFill>
                            <a:srgbClr val="0070C0"/>
                          </a:solidFill>
                          <a:latin typeface="Times New Roman" panose="02020603050405020304" pitchFamily="18" charset="0"/>
                          <a:ea typeface="+mn-ea"/>
                          <a:cs typeface="Times New Roman" panose="02020603050405020304" pitchFamily="18" charset="0"/>
                        </a:rPr>
                        <a:t>Loại chất khoáng</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Nguồn</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thực</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phẩm</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cung</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cấp</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Vai</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trò</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chủ</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yếu</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r>
              <a:tr h="1189065">
                <a:tc>
                  <a:txBody>
                    <a:bodyPr/>
                    <a:lstStyle/>
                    <a:p>
                      <a:r>
                        <a:rPr lang="vi-VN" sz="2400" kern="1200" dirty="0" smtClean="0">
                          <a:solidFill>
                            <a:srgbClr val="0070C0"/>
                          </a:solidFill>
                          <a:latin typeface="Times New Roman" panose="02020603050405020304" pitchFamily="18" charset="0"/>
                          <a:ea typeface="+mn-ea"/>
                          <a:cs typeface="Times New Roman" panose="02020603050405020304" pitchFamily="18" charset="0"/>
                        </a:rPr>
                        <a:t>Sắt</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vi-VN" sz="2400" kern="1200" dirty="0" smtClean="0">
                          <a:solidFill>
                            <a:srgbClr val="0070C0"/>
                          </a:solidFill>
                          <a:latin typeface="Times New Roman" panose="02020603050405020304" pitchFamily="18" charset="0"/>
                          <a:ea typeface="+mn-ea"/>
                          <a:cs typeface="Times New Roman" panose="02020603050405020304" pitchFamily="18" charset="0"/>
                        </a:rPr>
                        <a:t>Thịt</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cá</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kern="1200" dirty="0" smtClean="0">
                          <a:solidFill>
                            <a:srgbClr val="0070C0"/>
                          </a:solidFill>
                          <a:latin typeface="Times New Roman" panose="02020603050405020304" pitchFamily="18" charset="0"/>
                          <a:ea typeface="+mn-ea"/>
                          <a:cs typeface="Times New Roman" panose="02020603050405020304" pitchFamily="18" charset="0"/>
                        </a:rPr>
                        <a:t>gan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tr</a:t>
                      </a:r>
                      <a:r>
                        <a:rPr lang="vi-VN" sz="2400" kern="1200" dirty="0" smtClean="0">
                          <a:solidFill>
                            <a:srgbClr val="0070C0"/>
                          </a:solidFill>
                          <a:latin typeface="Times New Roman" panose="02020603050405020304" pitchFamily="18" charset="0"/>
                          <a:ea typeface="+mn-ea"/>
                          <a:cs typeface="Times New Roman" panose="02020603050405020304" pitchFamily="18" charset="0"/>
                        </a:rPr>
                        <a:t>ứng </a:t>
                      </a:r>
                      <a:endParaRPr lang="en-US" sz="2400" kern="1200" dirty="0" smtClean="0">
                        <a:solidFill>
                          <a:srgbClr val="0070C0"/>
                        </a:solidFill>
                        <a:latin typeface="Times New Roman" panose="02020603050405020304" pitchFamily="18" charset="0"/>
                        <a:ea typeface="+mn-ea"/>
                        <a:cs typeface="Times New Roman" panose="02020603050405020304" pitchFamily="18" charset="0"/>
                      </a:endParaRPr>
                    </a:p>
                    <a:p>
                      <a:pPr marL="0" indent="0">
                        <a:buFontTx/>
                        <a:buNone/>
                      </a:pP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đậu</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Tham</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gia</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vào</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quá</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cấu</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tạo</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và</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là</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thành</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phần</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của</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hồng</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cầu</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trong</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máu</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r>
              <a:tr h="1042904">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kern="1200" dirty="0" smtClean="0">
                          <a:solidFill>
                            <a:srgbClr val="0070C0"/>
                          </a:solidFill>
                          <a:latin typeface="Times New Roman" panose="02020603050405020304" pitchFamily="18" charset="0"/>
                          <a:ea typeface="+mn-ea"/>
                          <a:cs typeface="Times New Roman" panose="02020603050405020304" pitchFamily="18" charset="0"/>
                        </a:rPr>
                        <a:t>Calcium</a:t>
                      </a:r>
                      <a:endParaRPr lang="en-US" sz="2400"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kern="1200" dirty="0" smtClean="0">
                          <a:solidFill>
                            <a:srgbClr val="0070C0"/>
                          </a:solidFill>
                          <a:latin typeface="Times New Roman" panose="02020603050405020304" pitchFamily="18" charset="0"/>
                          <a:ea typeface="+mn-ea"/>
                          <a:cs typeface="Times New Roman" panose="02020603050405020304" pitchFamily="18" charset="0"/>
                        </a:rPr>
                        <a:t>Sữa trứng hải sản </a:t>
                      </a:r>
                      <a:endParaRPr lang="en-US" sz="2400" kern="1200" dirty="0" smtClean="0">
                        <a:solidFill>
                          <a:srgbClr val="0070C0"/>
                        </a:solidFill>
                        <a:latin typeface="Times New Roman" panose="02020603050405020304" pitchFamily="18" charset="0"/>
                        <a:ea typeface="+mn-ea"/>
                        <a:cs typeface="Times New Roman" panose="02020603050405020304" pitchFamily="18" charset="0"/>
                      </a:endParaRPr>
                    </a:p>
                    <a:p>
                      <a:r>
                        <a:rPr lang="vi-VN" sz="2400" kern="1200" dirty="0" smtClean="0">
                          <a:solidFill>
                            <a:srgbClr val="0070C0"/>
                          </a:solidFill>
                          <a:latin typeface="Times New Roman" panose="02020603050405020304" pitchFamily="18" charset="0"/>
                          <a:ea typeface="+mn-ea"/>
                          <a:cs typeface="Times New Roman" panose="02020603050405020304" pitchFamily="18" charset="0"/>
                        </a:rPr>
                        <a:t> rau xanh</a:t>
                      </a:r>
                      <a:endParaRPr lang="en-US" sz="2400"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0" indent="0">
                        <a:buFontTx/>
                        <a:buNone/>
                      </a:pPr>
                      <a:r>
                        <a:rPr lang="vi-VN" sz="2400" kern="1200" dirty="0" smtClean="0">
                          <a:solidFill>
                            <a:srgbClr val="0070C0"/>
                          </a:solidFill>
                          <a:latin typeface="Times New Roman" panose="02020603050405020304" pitchFamily="18" charset="0"/>
                          <a:ea typeface="+mn-ea"/>
                          <a:cs typeface="Times New Roman" panose="02020603050405020304" pitchFamily="18" charset="0"/>
                        </a:rPr>
                        <a:t>Giúp cho xương và răng chắc khỏe</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r>
              <a:tr h="1554932">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kern="1200" dirty="0" smtClean="0">
                          <a:solidFill>
                            <a:srgbClr val="0070C0"/>
                          </a:solidFill>
                          <a:latin typeface="Times New Roman" panose="02020603050405020304" pitchFamily="18" charset="0"/>
                          <a:ea typeface="+mn-ea"/>
                          <a:cs typeface="Times New Roman" panose="02020603050405020304" pitchFamily="18" charset="0"/>
                        </a:rPr>
                        <a:t>Iodine</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hải</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sả</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rong</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biển</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endParaRPr lang="en-US" sz="2400" kern="1200" dirty="0" smtClean="0">
                        <a:solidFill>
                          <a:srgbClr val="0070C0"/>
                        </a:solidFill>
                        <a:latin typeface="Times New Roman" panose="02020603050405020304" pitchFamily="18" charset="0"/>
                        <a:ea typeface="+mn-ea"/>
                        <a:cs typeface="Times New Roman" panose="02020603050405020304" pitchFamily="18" charset="0"/>
                      </a:endParaRPr>
                    </a:p>
                    <a:p>
                      <a:pPr marL="285750" indent="-285750">
                        <a:buFontTx/>
                        <a:buChar char="-"/>
                      </a:pP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Muối</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ăn</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có</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kern="1200" dirty="0" err="1" smtClean="0">
                          <a:solidFill>
                            <a:srgbClr val="0070C0"/>
                          </a:solidFill>
                          <a:latin typeface="Times New Roman" panose="02020603050405020304" pitchFamily="18" charset="0"/>
                          <a:ea typeface="+mn-ea"/>
                          <a:cs typeface="Times New Roman" panose="02020603050405020304" pitchFamily="18" charset="0"/>
                        </a:rPr>
                        <a:t>bổ</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 sung iodine</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kern="1200" dirty="0" smtClean="0">
                          <a:solidFill>
                            <a:srgbClr val="0070C0"/>
                          </a:solidFill>
                          <a:latin typeface="Times New Roman" panose="02020603050405020304" pitchFamily="18" charset="0"/>
                          <a:ea typeface="+mn-ea"/>
                          <a:cs typeface="Times New Roman" panose="02020603050405020304" pitchFamily="18" charset="0"/>
                        </a:rPr>
                        <a:t>Tham gia vào quá trình cấu  tạo hóc môn tuyến giáp</a:t>
                      </a:r>
                      <a:r>
                        <a:rPr lang="en-US" sz="2400" kern="1200" dirty="0" smtClean="0">
                          <a:solidFill>
                            <a:srgbClr val="0070C0"/>
                          </a:solidFill>
                          <a:latin typeface="Times New Roman" panose="02020603050405020304" pitchFamily="18" charset="0"/>
                          <a:ea typeface="+mn-ea"/>
                          <a:cs typeface="Times New Roman" panose="02020603050405020304" pitchFamily="18" charset="0"/>
                        </a:rPr>
                        <a:t>,</a:t>
                      </a:r>
                      <a:r>
                        <a:rPr lang="vi-VN" sz="2400" kern="1200" dirty="0" smtClean="0">
                          <a:solidFill>
                            <a:srgbClr val="0070C0"/>
                          </a:solidFill>
                          <a:latin typeface="Times New Roman" panose="02020603050405020304" pitchFamily="18" charset="0"/>
                          <a:ea typeface="+mn-ea"/>
                          <a:cs typeface="Times New Roman" panose="02020603050405020304" pitchFamily="18" charset="0"/>
                        </a:rPr>
                        <a:t> phòng tránh bệnh bướu cổ</a:t>
                      </a:r>
                      <a:endParaRPr lang="en-US" sz="2400"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r>
            </a:tbl>
          </a:graphicData>
        </a:graphic>
      </p:graphicFrame>
      <p:sp>
        <p:nvSpPr>
          <p:cNvPr id="1641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6"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16412" name="Picture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1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1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1113632" y="1404098"/>
            <a:ext cx="7886700" cy="4351338"/>
          </a:xfrm>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inh nen16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476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buom"/>
          <p:cNvPicPr>
            <a:picLocks noChangeAspect="1" noChangeArrowheads="1" noCrop="1"/>
          </p:cNvPicPr>
          <p:nvPr/>
        </p:nvPicPr>
        <p:blipFill>
          <a:blip r:embed="rId2"/>
          <a:srcRect/>
          <a:stretch>
            <a:fillRect/>
          </a:stretch>
        </p:blipFill>
        <p:spPr bwMode="auto">
          <a:xfrm rot="1598828">
            <a:off x="7099300" y="1905000"/>
            <a:ext cx="825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362200" y="708025"/>
            <a:ext cx="5334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4000" b="1">
                <a:solidFill>
                  <a:srgbClr val="FF3300"/>
                </a:solidFill>
              </a:rPr>
              <a:t>BÀI HỌC KẾT THÚC</a:t>
            </a:r>
            <a:endParaRPr lang="en-US" altLang="vi-VN" sz="4000" b="1">
              <a:solidFill>
                <a:srgbClr val="FF3300"/>
              </a:solidFill>
            </a:endParaRPr>
          </a:p>
        </p:txBody>
      </p:sp>
      <p:sp>
        <p:nvSpPr>
          <p:cNvPr id="23557" name="Title 1"/>
          <p:cNvSpPr>
            <a:spLocks noGrp="1"/>
          </p:cNvSpPr>
          <p:nvPr>
            <p:ph type="ctrTitle"/>
          </p:nvPr>
        </p:nvSpPr>
        <p:spPr>
          <a:xfrm>
            <a:off x="609600" y="609600"/>
            <a:ext cx="7772400" cy="1470025"/>
          </a:xfrm>
        </p:spPr>
        <p:txBody>
          <a:bodyPr/>
          <a:lstStyle/>
          <a:p>
            <a:endParaRPr lang="en-US" altLang="en-US" smtClean="0"/>
          </a:p>
        </p:txBody>
      </p:sp>
      <p:sp>
        <p:nvSpPr>
          <p:cNvPr id="23558" name="AutoShape 2" descr="Các Vận động Viên Chạy Bộ Hình ảnh | Định dạng hình ảnh AI 400063646|  vn.lovepik.com"/>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23559" name="Picture 6" descr="Tuyển tập 5350 ảnh động PowerPoint đẹp, bắt mắt"/>
          <p:cNvPicPr>
            <a:picLocks noChangeAspect="1" noChangeArrowheads="1" noCrop="1"/>
          </p:cNvPicPr>
          <p:nvPr/>
        </p:nvPicPr>
        <p:blipFill>
          <a:blip r:embed="rId3"/>
          <a:srcRect/>
          <a:stretch>
            <a:fillRect/>
          </a:stretch>
        </p:blipFill>
        <p:spPr bwMode="auto">
          <a:xfrm>
            <a:off x="466725" y="1905000"/>
            <a:ext cx="2476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om"/>
          <p:cNvPicPr>
            <a:picLocks noChangeAspect="1" noChangeArrowheads="1" noCrop="1"/>
          </p:cNvPicPr>
          <p:nvPr/>
        </p:nvPicPr>
        <p:blipFill>
          <a:blip r:embed="rId2"/>
          <a:srcRect/>
          <a:stretch>
            <a:fillRect/>
          </a:stretch>
        </p:blipFill>
        <p:spPr bwMode="auto">
          <a:xfrm rot="1598828">
            <a:off x="3929063" y="4475163"/>
            <a:ext cx="825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295275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441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5738" y="40465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246856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4313" y="9382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635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13335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0" y="-10477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5488" y="16589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8463" y="55721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9125" y="55594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57134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9088" y="55721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repeatCount="indefinite" accel="50000" decel="50000" fill="hold" nodeType="withEffect">
                                  <p:stCondLst>
                                    <p:cond delay="0"/>
                                  </p:stCondLst>
                                  <p:childTnLst>
                                    <p:animMotion origin="layout" path="M -0.48403 -0.24676 L -0.09653 0.4 " pathEditMode="relative" rAng="0" ptsTypes="AA">
                                      <p:cBhvr>
                                        <p:cTn id="6" dur="2000" fill="hold"/>
                                        <p:tgtEl>
                                          <p:spTgt spid="71684"/>
                                        </p:tgtEl>
                                        <p:attrNameLst>
                                          <p:attrName>ppt_x</p:attrName>
                                          <p:attrName>ppt_y</p:attrName>
                                        </p:attrNameLst>
                                      </p:cBhvr>
                                      <p:rCtr x="19375" y="32338"/>
                                    </p:animMotion>
                                  </p:childTnLst>
                                </p:cTn>
                              </p:par>
                              <p:par>
                                <p:cTn id="7" presetID="49" presetClass="path" presetSubtype="0" repeatCount="indefinite" accel="50000" decel="50000" fill="hold" nodeType="withEffect">
                                  <p:stCondLst>
                                    <p:cond delay="0"/>
                                  </p:stCondLst>
                                  <p:childTnLst>
                                    <p:animMotion origin="layout" path="M -0.33143 -0.54815 L 0.05607 0.09861 " pathEditMode="relative" rAng="0" ptsTypes="AA">
                                      <p:cBhvr>
                                        <p:cTn id="8" dur="2000" fill="hold"/>
                                        <p:tgtEl>
                                          <p:spTgt spid="13"/>
                                        </p:tgtEl>
                                        <p:attrNameLst>
                                          <p:attrName>ppt_x</p:attrName>
                                          <p:attrName>ppt_y</p:attrName>
                                        </p:attrNameLst>
                                      </p:cBhvr>
                                      <p:rCtr x="19375" y="32338"/>
                                    </p:animMotion>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5"/>
                                        </p:tgtEl>
                                      </p:cBhvr>
                                      <p:by x="150000" y="150000"/>
                                    </p:animScale>
                                  </p:childTnLst>
                                </p:cTn>
                              </p:par>
                              <p:par>
                                <p:cTn id="13" presetID="31" presetClass="entr" presetSubtype="0" repeatCount="indefinite"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repeatCount="indefinite"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repeatCount="indefinite"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repeatCount="indefinite"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par>
                                <p:cTn id="37" presetID="31" presetClass="entr" presetSubtype="0" repeatCount="indefinite"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par>
                                <p:cTn id="43" presetID="31" presetClass="entr" presetSubtype="0" repeatCount="indefinite"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par>
                                <p:cTn id="49" presetID="31" presetClass="entr" presetSubtype="0" repeatCount="indefinite"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par>
                                <p:cTn id="55" presetID="31" presetClass="entr" presetSubtype="0" repeatCount="indefinite"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repeatCount="indefinite"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par>
                                <p:cTn id="67" presetID="31" presetClass="entr" presetSubtype="0" repeatCount="indefinite"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1000" fill="hold"/>
                                        <p:tgtEl>
                                          <p:spTgt spid="19"/>
                                        </p:tgtEl>
                                        <p:attrNameLst>
                                          <p:attrName>ppt_w</p:attrName>
                                        </p:attrNameLst>
                                      </p:cBhvr>
                                      <p:tavLst>
                                        <p:tav tm="0">
                                          <p:val>
                                            <p:fltVal val="0"/>
                                          </p:val>
                                        </p:tav>
                                        <p:tav tm="100000">
                                          <p:val>
                                            <p:strVal val="#ppt_w"/>
                                          </p:val>
                                        </p:tav>
                                      </p:tavLst>
                                    </p:anim>
                                    <p:anim calcmode="lin" valueType="num">
                                      <p:cBhvr>
                                        <p:cTn id="70" dur="1000" fill="hold"/>
                                        <p:tgtEl>
                                          <p:spTgt spid="19"/>
                                        </p:tgtEl>
                                        <p:attrNameLst>
                                          <p:attrName>ppt_h</p:attrName>
                                        </p:attrNameLst>
                                      </p:cBhvr>
                                      <p:tavLst>
                                        <p:tav tm="0">
                                          <p:val>
                                            <p:fltVal val="0"/>
                                          </p:val>
                                        </p:tav>
                                        <p:tav tm="100000">
                                          <p:val>
                                            <p:strVal val="#ppt_h"/>
                                          </p:val>
                                        </p:tav>
                                      </p:tavLst>
                                    </p:anim>
                                    <p:anim calcmode="lin" valueType="num">
                                      <p:cBhvr>
                                        <p:cTn id="71" dur="1000" fill="hold"/>
                                        <p:tgtEl>
                                          <p:spTgt spid="19"/>
                                        </p:tgtEl>
                                        <p:attrNameLst>
                                          <p:attrName>style.rotation</p:attrName>
                                        </p:attrNameLst>
                                      </p:cBhvr>
                                      <p:tavLst>
                                        <p:tav tm="0">
                                          <p:val>
                                            <p:fltVal val="90"/>
                                          </p:val>
                                        </p:tav>
                                        <p:tav tm="100000">
                                          <p:val>
                                            <p:fltVal val="0"/>
                                          </p:val>
                                        </p:tav>
                                      </p:tavLst>
                                    </p:anim>
                                    <p:animEffect transition="in" filter="fade">
                                      <p:cBhvr>
                                        <p:cTn id="72" dur="1000"/>
                                        <p:tgtEl>
                                          <p:spTgt spid="19"/>
                                        </p:tgtEl>
                                      </p:cBhvr>
                                    </p:animEffect>
                                  </p:childTnLst>
                                </p:cTn>
                              </p:par>
                              <p:par>
                                <p:cTn id="73" presetID="31" presetClass="entr" presetSubtype="0" repeatCount="indefinite"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par>
                                <p:cTn id="79" presetID="31" presetClass="entr" presetSubtype="0" repeatCount="indefinite"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fltVal val="0"/>
                                          </p:val>
                                        </p:tav>
                                        <p:tav tm="100000">
                                          <p:val>
                                            <p:strVal val="#ppt_w"/>
                                          </p:val>
                                        </p:tav>
                                      </p:tavLst>
                                    </p:anim>
                                    <p:anim calcmode="lin" valueType="num">
                                      <p:cBhvr>
                                        <p:cTn id="82" dur="1000" fill="hold"/>
                                        <p:tgtEl>
                                          <p:spTgt spid="21"/>
                                        </p:tgtEl>
                                        <p:attrNameLst>
                                          <p:attrName>ppt_h</p:attrName>
                                        </p:attrNameLst>
                                      </p:cBhvr>
                                      <p:tavLst>
                                        <p:tav tm="0">
                                          <p:val>
                                            <p:fltVal val="0"/>
                                          </p:val>
                                        </p:tav>
                                        <p:tav tm="100000">
                                          <p:val>
                                            <p:strVal val="#ppt_h"/>
                                          </p:val>
                                        </p:tav>
                                      </p:tavLst>
                                    </p:anim>
                                    <p:anim calcmode="lin" valueType="num">
                                      <p:cBhvr>
                                        <p:cTn id="83" dur="1000" fill="hold"/>
                                        <p:tgtEl>
                                          <p:spTgt spid="21"/>
                                        </p:tgtEl>
                                        <p:attrNameLst>
                                          <p:attrName>style.rotation</p:attrName>
                                        </p:attrNameLst>
                                      </p:cBhvr>
                                      <p:tavLst>
                                        <p:tav tm="0">
                                          <p:val>
                                            <p:fltVal val="90"/>
                                          </p:val>
                                        </p:tav>
                                        <p:tav tm="100000">
                                          <p:val>
                                            <p:fltVal val="0"/>
                                          </p:val>
                                        </p:tav>
                                      </p:tavLst>
                                    </p:anim>
                                    <p:animEffect transition="in" filter="fade">
                                      <p:cBhvr>
                                        <p:cTn id="84" dur="1000"/>
                                        <p:tgtEl>
                                          <p:spTgt spid="21"/>
                                        </p:tgtEl>
                                      </p:cBhvr>
                                    </p:animEffect>
                                  </p:childTnLst>
                                </p:cTn>
                              </p:par>
                              <p:par>
                                <p:cTn id="85" presetID="31" presetClass="entr" presetSubtype="0" repeatCount="indefinite"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 calcmode="lin" valueType="num">
                                      <p:cBhvr>
                                        <p:cTn id="89" dur="1000" fill="hold"/>
                                        <p:tgtEl>
                                          <p:spTgt spid="22"/>
                                        </p:tgtEl>
                                        <p:attrNameLst>
                                          <p:attrName>style.rotation</p:attrName>
                                        </p:attrNameLst>
                                      </p:cBhvr>
                                      <p:tavLst>
                                        <p:tav tm="0">
                                          <p:val>
                                            <p:fltVal val="90"/>
                                          </p:val>
                                        </p:tav>
                                        <p:tav tm="100000">
                                          <p:val>
                                            <p:fltVal val="0"/>
                                          </p:val>
                                        </p:tav>
                                      </p:tavLst>
                                    </p:anim>
                                    <p:animEffect transition="in" filter="fade">
                                      <p:cBhvr>
                                        <p:cTn id="9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6000"/>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409700" y="365125"/>
            <a:ext cx="63246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550863" y="1192213"/>
            <a:ext cx="8153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a:solidFill>
                  <a:srgbClr val="0000FF"/>
                </a:solidFill>
                <a:latin typeface=".VnTime" panose="020BE200000000000000" pitchFamily="34" charset="0"/>
              </a:rPr>
              <a:t>-</a:t>
            </a:r>
            <a:r>
              <a:rPr lang="vi-VN" altLang="en-US" sz="2800">
                <a:solidFill>
                  <a:schemeClr val="hlink"/>
                </a:solidFill>
              </a:rPr>
              <a:t>Nhận biết được một số nhóm thực phẩm chính</a:t>
            </a:r>
            <a:r>
              <a:rPr lang="en-US" altLang="en-US" sz="2800">
                <a:solidFill>
                  <a:schemeClr val="hlink"/>
                </a:solidFill>
              </a:rPr>
              <a:t>,</a:t>
            </a:r>
            <a:r>
              <a:rPr lang="vi-VN" altLang="en-US" sz="2800">
                <a:solidFill>
                  <a:schemeClr val="hlink"/>
                </a:solidFill>
              </a:rPr>
              <a:t> giá trị dinh dưỡng từng loại</a:t>
            </a:r>
            <a:r>
              <a:rPr lang="en-US" altLang="en-US" sz="2800">
                <a:solidFill>
                  <a:schemeClr val="hlink"/>
                </a:solidFill>
              </a:rPr>
              <a:t>,</a:t>
            </a:r>
            <a:r>
              <a:rPr lang="vi-VN" altLang="en-US" sz="2800">
                <a:solidFill>
                  <a:schemeClr val="hlink"/>
                </a:solidFill>
              </a:rPr>
              <a:t> ý nghĩa đối với sức khỏe con người</a:t>
            </a:r>
            <a:r>
              <a:rPr lang="en-US" altLang="en-US" sz="2800">
                <a:solidFill>
                  <a:schemeClr val="hlink"/>
                </a:solidFill>
              </a:rPr>
              <a:t>.</a:t>
            </a:r>
            <a:endParaRPr lang="en-US" altLang="vi-VN" sz="2800">
              <a:solidFill>
                <a:schemeClr val="hlink"/>
              </a:solidFill>
            </a:endParaRPr>
          </a:p>
        </p:txBody>
      </p:sp>
      <p:sp>
        <p:nvSpPr>
          <p:cNvPr id="12" name="Text Box 11"/>
          <p:cNvSpPr txBox="1">
            <a:spLocks noChangeArrowheads="1"/>
          </p:cNvSpPr>
          <p:nvPr/>
        </p:nvSpPr>
        <p:spPr bwMode="auto">
          <a:xfrm>
            <a:off x="495300" y="2805113"/>
            <a:ext cx="815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a:solidFill>
                  <a:srgbClr val="0000FF"/>
                </a:solidFill>
                <a:cs typeface="Times New Roman" panose="02020603050405020304" pitchFamily="18" charset="0"/>
              </a:rPr>
              <a:t>-</a:t>
            </a:r>
            <a:r>
              <a:rPr lang="vi-VN" altLang="en-US" sz="2800">
                <a:solidFill>
                  <a:srgbClr val="0000FF"/>
                </a:solidFill>
                <a:cs typeface="Times New Roman" panose="02020603050405020304" pitchFamily="18" charset="0"/>
              </a:rPr>
              <a:t>Hình thành thói quen ăn uống khoa học</a:t>
            </a:r>
            <a:endParaRPr lang="en-US" altLang="vi-VN" sz="2800">
              <a:solidFill>
                <a:srgbClr val="0000FF"/>
              </a:solidFill>
              <a:cs typeface="Times New Roman" panose="02020603050405020304" pitchFamily="18" charset="0"/>
            </a:endParaRPr>
          </a:p>
        </p:txBody>
      </p:sp>
      <p:sp>
        <p:nvSpPr>
          <p:cNvPr id="4102"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4104" name="Picture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5138" y="1219200"/>
            <a:ext cx="8550275" cy="1143000"/>
          </a:xfrm>
        </p:spPr>
        <p:txBody>
          <a:bodyPr/>
          <a:lstStyle/>
          <a:p>
            <a:pPr>
              <a:defRPr/>
            </a:pPr>
            <a:r>
              <a:rPr lang="en-US" sz="2800" dirty="0">
                <a:solidFill>
                  <a:schemeClr val="hlink"/>
                </a:solidFill>
                <a:latin typeface="Times New Roman" panose="02020603050405020304" pitchFamily="18" charset="0"/>
                <a:ea typeface="+mn-ea"/>
                <a:cs typeface="Times New Roman" panose="02020603050405020304" pitchFamily="18" charset="0"/>
              </a:rPr>
              <a:t>L</a:t>
            </a:r>
            <a:r>
              <a:rPr lang="vi-VN" sz="2800" dirty="0" smtClean="0">
                <a:solidFill>
                  <a:schemeClr val="hlink"/>
                </a:solidFill>
                <a:latin typeface="Times New Roman" panose="02020603050405020304" pitchFamily="18" charset="0"/>
                <a:ea typeface="+mn-ea"/>
                <a:cs typeface="Times New Roman" panose="02020603050405020304" pitchFamily="18" charset="0"/>
              </a:rPr>
              <a:t>àm </a:t>
            </a:r>
            <a:r>
              <a:rPr lang="vi-VN" sz="2800" dirty="0">
                <a:solidFill>
                  <a:schemeClr val="hlink"/>
                </a:solidFill>
                <a:latin typeface="Times New Roman" panose="02020603050405020304" pitchFamily="18" charset="0"/>
                <a:ea typeface="+mn-ea"/>
                <a:cs typeface="Times New Roman" panose="02020603050405020304" pitchFamily="18" charset="0"/>
              </a:rPr>
              <a:t>thế nào để có được cơ thể cân đối khỏe </a:t>
            </a:r>
            <a:r>
              <a:rPr lang="en-US" sz="2800" dirty="0" err="1" smtClean="0">
                <a:solidFill>
                  <a:schemeClr val="hlink"/>
                </a:solidFill>
                <a:latin typeface="Times New Roman" panose="02020603050405020304" pitchFamily="18" charset="0"/>
                <a:ea typeface="+mn-ea"/>
                <a:cs typeface="Times New Roman" panose="02020603050405020304" pitchFamily="18" charset="0"/>
              </a:rPr>
              <a:t>mạnh</a:t>
            </a:r>
            <a:r>
              <a:rPr lang="en-US" sz="2800" dirty="0" smtClean="0">
                <a:solidFill>
                  <a:schemeClr val="hlink"/>
                </a:solidFill>
                <a:latin typeface="Times New Roman" panose="02020603050405020304" pitchFamily="18" charset="0"/>
                <a:ea typeface="+mn-ea"/>
                <a:cs typeface="Times New Roman" panose="02020603050405020304" pitchFamily="18" charset="0"/>
              </a:rPr>
              <a:t>?</a:t>
            </a:r>
            <a:r>
              <a:rPr lang="vi-VN" sz="2800" dirty="0" smtClean="0">
                <a:solidFill>
                  <a:schemeClr val="hlink"/>
                </a:solidFill>
                <a:latin typeface="Times New Roman" panose="02020603050405020304" pitchFamily="18" charset="0"/>
                <a:ea typeface="+mn-ea"/>
                <a:cs typeface="Times New Roman" panose="02020603050405020304" pitchFamily="18" charset="0"/>
              </a:rPr>
              <a:t> </a:t>
            </a:r>
            <a:r>
              <a:rPr lang="vi-VN" sz="2800" dirty="0">
                <a:solidFill>
                  <a:schemeClr val="hlink"/>
                </a:solidFill>
                <a:latin typeface="Times New Roman" panose="02020603050405020304" pitchFamily="18" charset="0"/>
                <a:ea typeface="+mn-ea"/>
                <a:cs typeface="Times New Roman" panose="02020603050405020304" pitchFamily="18" charset="0"/>
              </a:rPr>
              <a:t>thực phẩm có vai trò như thế nào đối với cơ thể</a:t>
            </a:r>
            <a:r>
              <a:rPr lang="vi-VN" altLang="en-US" sz="2800" dirty="0">
                <a:solidFill>
                  <a:schemeClr val="hlink"/>
                </a:solidFill>
                <a:latin typeface="Times New Roman" panose="02020603050405020304" pitchFamily="18" charset="0"/>
                <a:ea typeface="+mn-ea"/>
                <a:cs typeface="Times New Roman" panose="02020603050405020304" pitchFamily="18" charset="0"/>
              </a:rPr>
              <a:t>?</a:t>
            </a:r>
            <a:endParaRPr lang="en-US" altLang="en-US" sz="2800" dirty="0">
              <a:solidFill>
                <a:schemeClr val="hlink"/>
              </a:solidFill>
              <a:latin typeface="Times New Roman" panose="02020603050405020304" pitchFamily="18" charset="0"/>
              <a:ea typeface="+mn-ea"/>
              <a:cs typeface="Times New Roman" panose="02020603050405020304" pitchFamily="18" charset="0"/>
            </a:endParaRPr>
          </a:p>
        </p:txBody>
      </p:sp>
      <p:pic>
        <p:nvPicPr>
          <p:cNvPr id="5123"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41325" y="0"/>
            <a:ext cx="9080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5410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9"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5127"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3333FF"/>
                </a:solidFill>
                <a:latin typeface="#9Slide05 Habano" panose="02040603050506020204" pitchFamily="18" charset="0"/>
              </a:rPr>
              <a:t>Khám</a:t>
            </a:r>
            <a:r>
              <a:rPr lang="en-US" sz="3200" b="1" kern="0" dirty="0" smtClean="0">
                <a:solidFill>
                  <a:srgbClr val="3333FF"/>
                </a:solidFill>
                <a:latin typeface="#9Slide05 Habano" panose="02040603050506020204" pitchFamily="18" charset="0"/>
              </a:rPr>
              <a:t> </a:t>
            </a:r>
            <a:r>
              <a:rPr lang="en-US" sz="3200" b="1" kern="0" dirty="0" err="1" smtClean="0">
                <a:solidFill>
                  <a:srgbClr val="3333FF"/>
                </a:solidFill>
                <a:latin typeface="#9Slide05 Habano" panose="02040603050506020204" pitchFamily="18" charset="0"/>
              </a:rPr>
              <a:t>phá</a:t>
            </a:r>
            <a:endParaRPr lang="en-US" sz="3200" b="1" kern="0" dirty="0">
              <a:solidFill>
                <a:srgbClr val="3333FF"/>
              </a:solidFill>
              <a:latin typeface="#9Slide05 Habano" panose="02040603050506020204" pitchFamily="18" charset="0"/>
            </a:endParaRPr>
          </a:p>
        </p:txBody>
      </p:sp>
      <p:sp>
        <p:nvSpPr>
          <p:cNvPr id="10" name="Rectangle 9"/>
          <p:cNvSpPr/>
          <p:nvPr/>
        </p:nvSpPr>
        <p:spPr>
          <a:xfrm>
            <a:off x="631825" y="1643063"/>
            <a:ext cx="8131175" cy="1673225"/>
          </a:xfrm>
          <a:prstGeom prst="rect">
            <a:avLst/>
          </a:prstGeom>
        </p:spPr>
        <p:txBody>
          <a:bodyPr>
            <a:spAutoFit/>
          </a:bodyPr>
          <a:lstStyle/>
          <a:p>
            <a:pPr algn="ctr">
              <a:lnSpc>
                <a:spcPct val="107000"/>
              </a:lnSpc>
              <a:defRPr/>
            </a:pPr>
            <a:r>
              <a:rPr lang="vi-VN" sz="3200" dirty="0">
                <a:solidFill>
                  <a:srgbClr val="0070C0"/>
                </a:solidFill>
                <a:ea typeface="+mj-ea"/>
                <a:cs typeface="Times New Roman" panose="02020603050405020304" pitchFamily="18" charset="0"/>
              </a:rPr>
              <a:t>Kể tên một số loại thực phẩm mà em biết</a:t>
            </a:r>
            <a:r>
              <a:rPr lang="en-US" sz="3200" dirty="0">
                <a:solidFill>
                  <a:srgbClr val="0070C0"/>
                </a:solidFill>
                <a:ea typeface="+mj-ea"/>
                <a:cs typeface="Times New Roman" panose="02020603050405020304" pitchFamily="18" charset="0"/>
              </a:rPr>
              <a:t>? H</a:t>
            </a:r>
            <a:r>
              <a:rPr lang="vi-VN" sz="3200" dirty="0">
                <a:solidFill>
                  <a:srgbClr val="0070C0"/>
                </a:solidFill>
                <a:ea typeface="+mj-ea"/>
                <a:cs typeface="Times New Roman" panose="02020603050405020304" pitchFamily="18" charset="0"/>
              </a:rPr>
              <a:t>ãy thử phân loại các thực phẩm đó thành các nhóm thực phẩm và đặt tên cho từng nhóm</a:t>
            </a:r>
            <a:endParaRPr lang="en-US" sz="3200" dirty="0">
              <a:solidFill>
                <a:srgbClr val="0070C0"/>
              </a:solidFill>
              <a:ea typeface="+mj-ea"/>
              <a:cs typeface="Times New Roman" panose="02020603050405020304" pitchFamily="18" charset="0"/>
            </a:endParaRPr>
          </a:p>
        </p:txBody>
      </p:sp>
      <p:sp>
        <p:nvSpPr>
          <p:cNvPr id="614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615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854075" y="1117600"/>
            <a:ext cx="7405688"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chemeClr val="hlink"/>
                </a:solidFill>
              </a:rPr>
              <a:t>T</a:t>
            </a:r>
            <a:r>
              <a:rPr lang="vi-VN" altLang="en-US" sz="2800">
                <a:solidFill>
                  <a:schemeClr val="hlink"/>
                </a:solidFill>
              </a:rPr>
              <a:t>hực phẩm rất đa dạng và phong phú chúng là ng</a:t>
            </a:r>
            <a:r>
              <a:rPr lang="vi-VN" altLang="en-US" sz="2800">
                <a:solidFill>
                  <a:schemeClr val="hlink"/>
                </a:solidFill>
              </a:rPr>
              <a:t>uồn cung cấp các chất dinh dưỡng cần thiết cho cơ thể con người phát triển cân đối và khỏe mạnh</a:t>
            </a:r>
            <a:r>
              <a:rPr lang="en-US" altLang="en-US" sz="2800">
                <a:solidFill>
                  <a:schemeClr val="hlink"/>
                </a:solidFill>
              </a:rPr>
              <a:t>.</a:t>
            </a:r>
            <a:endParaRPr lang="en-US" altLang="en-US" sz="2800">
              <a:solidFill>
                <a:schemeClr val="hlink"/>
              </a:solidFill>
            </a:endParaRPr>
          </a:p>
          <a:p>
            <a:r>
              <a:rPr lang="vi-VN" altLang="en-US" sz="2800">
                <a:solidFill>
                  <a:schemeClr val="hlink"/>
                </a:solidFill>
              </a:rPr>
              <a:t> </a:t>
            </a:r>
            <a:endParaRPr lang="en-US" altLang="vi-VN" sz="2800">
              <a:solidFill>
                <a:schemeClr val="hlink"/>
              </a:solidFill>
            </a:endParaRPr>
          </a:p>
        </p:txBody>
      </p:sp>
      <p:sp>
        <p:nvSpPr>
          <p:cNvPr id="7171"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7172"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l="267" t="-4683" r="-267" b="9016"/>
          <a:stretch>
            <a:fillRect/>
          </a:stretch>
        </p:blipFill>
        <p:spPr bwMode="auto">
          <a:xfrm>
            <a:off x="477838" y="2489200"/>
            <a:ext cx="84359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717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477838" y="1117600"/>
            <a:ext cx="84375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1. </a:t>
            </a:r>
            <a:r>
              <a:rPr lang="vi-VN" altLang="en-US" sz="3200">
                <a:solidFill>
                  <a:srgbClr val="0070C0"/>
                </a:solidFill>
                <a:cs typeface="Times New Roman" panose="02020603050405020304" pitchFamily="18" charset="0"/>
              </a:rPr>
              <a:t>Nhóm thực phẩm giàu chất tinh bột đường và chất xơ</a:t>
            </a:r>
            <a:endParaRPr lang="en-US" altLang="en-US" sz="3200">
              <a:solidFill>
                <a:srgbClr val="0070C0"/>
              </a:solidFill>
              <a:cs typeface="Times New Roman" panose="02020603050405020304" pitchFamily="18" charset="0"/>
            </a:endParaRPr>
          </a:p>
          <a:p>
            <a:pPr>
              <a:spcBef>
                <a:spcPct val="50000"/>
              </a:spcBef>
            </a:pPr>
            <a:endParaRPr lang="en-US" altLang="vi-VN" sz="3200">
              <a:solidFill>
                <a:srgbClr val="0070C0"/>
              </a:solidFill>
              <a:latin typeface="Arial" panose="020B0604020202020204" pitchFamily="34" charset="0"/>
            </a:endParaRPr>
          </a:p>
        </p:txBody>
      </p:sp>
      <p:sp>
        <p:nvSpPr>
          <p:cNvPr id="10" name="Text Box 5"/>
          <p:cNvSpPr txBox="1">
            <a:spLocks noChangeArrowheads="1"/>
          </p:cNvSpPr>
          <p:nvPr/>
        </p:nvSpPr>
        <p:spPr bwMode="auto">
          <a:xfrm>
            <a:off x="620713" y="2514600"/>
            <a:ext cx="36464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Chất </a:t>
            </a:r>
            <a:r>
              <a:rPr lang="vi-VN" altLang="en-US" sz="3200">
                <a:solidFill>
                  <a:srgbClr val="0070C0"/>
                </a:solidFill>
                <a:cs typeface="Times New Roman" panose="02020603050405020304" pitchFamily="18" charset="0"/>
              </a:rPr>
              <a:t>tinh bột</a:t>
            </a:r>
            <a:r>
              <a:rPr lang="en-US" altLang="en-US" sz="3200">
                <a:solidFill>
                  <a:srgbClr val="0070C0"/>
                </a:solidFill>
                <a:cs typeface="Times New Roman" panose="02020603050405020304" pitchFamily="18" charset="0"/>
              </a:rPr>
              <a:t>,</a:t>
            </a:r>
            <a:r>
              <a:rPr lang="vi-VN" altLang="en-US" sz="3200">
                <a:solidFill>
                  <a:srgbClr val="0070C0"/>
                </a:solidFill>
                <a:cs typeface="Times New Roman" panose="02020603050405020304" pitchFamily="18" charset="0"/>
              </a:rPr>
              <a:t> chất đường là nguồn cung cấp năng lượng chủ yếu cho mọi hoạt động của cơ thể</a:t>
            </a:r>
            <a:r>
              <a:rPr lang="en-US" altLang="en-US" sz="3200">
                <a:solidFill>
                  <a:srgbClr val="0070C0"/>
                </a:solidFill>
                <a:cs typeface="Times New Roman" panose="02020603050405020304" pitchFamily="18" charset="0"/>
              </a:rPr>
              <a:t>.</a:t>
            </a:r>
            <a:r>
              <a:rPr lang="vi-VN" altLang="en-US" sz="3200">
                <a:solidFill>
                  <a:srgbClr val="0070C0"/>
                </a:solidFill>
                <a:cs typeface="Times New Roman" panose="02020603050405020304" pitchFamily="18" charset="0"/>
              </a:rPr>
              <a:t> </a:t>
            </a:r>
            <a:r>
              <a:rPr lang="en-US" altLang="en-US" sz="3200">
                <a:solidFill>
                  <a:srgbClr val="0070C0"/>
                </a:solidFill>
                <a:cs typeface="Times New Roman" panose="02020603050405020304" pitchFamily="18" charset="0"/>
              </a:rPr>
              <a:t>C</a:t>
            </a:r>
            <a:r>
              <a:rPr lang="vi-VN" altLang="en-US" sz="3200">
                <a:solidFill>
                  <a:srgbClr val="0070C0"/>
                </a:solidFill>
                <a:cs typeface="Times New Roman" panose="02020603050405020304" pitchFamily="18" charset="0"/>
              </a:rPr>
              <a:t>hất xơ hỗ trợ cho  hệ tiêu hóa</a:t>
            </a:r>
            <a:r>
              <a:rPr lang="en-US" altLang="en-US" sz="3200">
                <a:solidFill>
                  <a:srgbClr val="0070C0"/>
                </a:solidFill>
                <a:cs typeface="Times New Roman" panose="02020603050405020304" pitchFamily="18" charset="0"/>
              </a:rPr>
              <a:t>.</a:t>
            </a:r>
            <a:endParaRPr lang="en-US" altLang="vi-VN" sz="3200">
              <a:solidFill>
                <a:srgbClr val="0070C0"/>
              </a:solidFill>
              <a:cs typeface="Times New Roman" panose="02020603050405020304" pitchFamily="18" charset="0"/>
            </a:endParaRPr>
          </a:p>
        </p:txBody>
      </p:sp>
      <p:pic>
        <p:nvPicPr>
          <p:cNvPr id="11" name="Picture 10"/>
          <p:cNvPicPr>
            <a:picLocks noChangeAspect="1"/>
          </p:cNvPicPr>
          <p:nvPr/>
        </p:nvPicPr>
        <p:blipFill>
          <a:blip r:embed="rId1">
            <a:extLst>
              <a:ext uri="{28A0092B-C50C-407E-A947-70E740481C1C}">
                <a14:useLocalDpi xmlns:a14="http://schemas.microsoft.com/office/drawing/2010/main" val="0"/>
              </a:ext>
            </a:extLst>
          </a:blip>
          <a:srcRect l="267" t="-4683" r="69266" b="9016"/>
          <a:stretch>
            <a:fillRect/>
          </a:stretch>
        </p:blipFill>
        <p:spPr bwMode="auto">
          <a:xfrm>
            <a:off x="4572000" y="2017713"/>
            <a:ext cx="40592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8199"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820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84225" y="1125538"/>
            <a:ext cx="8131175" cy="2200275"/>
          </a:xfrm>
          <a:prstGeom prst="rect">
            <a:avLst/>
          </a:prstGeom>
        </p:spPr>
        <p:txBody>
          <a:bodyPr>
            <a:spAutoFit/>
          </a:bodyPr>
          <a:lstStyle/>
          <a:p>
            <a:pPr algn="ctr">
              <a:lnSpc>
                <a:spcPct val="107000"/>
              </a:lnSpc>
              <a:defRPr/>
            </a:pPr>
            <a:r>
              <a:rPr lang="vi-VN" dirty="0"/>
              <a:t> </a:t>
            </a:r>
            <a:r>
              <a:rPr lang="vi-VN" sz="3200" dirty="0">
                <a:solidFill>
                  <a:srgbClr val="0070C0"/>
                </a:solidFill>
                <a:ea typeface="+mj-ea"/>
                <a:cs typeface="Times New Roman" panose="02020603050405020304" pitchFamily="18" charset="0"/>
              </a:rPr>
              <a:t>Ngũ cốc nào </a:t>
            </a:r>
            <a:r>
              <a:rPr lang="en-US" sz="3200" dirty="0">
                <a:solidFill>
                  <a:srgbClr val="0070C0"/>
                </a:solidFill>
                <a:ea typeface="+mj-ea"/>
                <a:cs typeface="Times New Roman" panose="02020603050405020304" pitchFamily="18" charset="0"/>
              </a:rPr>
              <a:t>t</a:t>
            </a:r>
            <a:r>
              <a:rPr lang="vi-VN" sz="3200" dirty="0">
                <a:solidFill>
                  <a:srgbClr val="0070C0"/>
                </a:solidFill>
                <a:ea typeface="+mj-ea"/>
                <a:cs typeface="Times New Roman" panose="02020603050405020304" pitchFamily="18" charset="0"/>
              </a:rPr>
              <a:t>ên gọi chung của 5 loại hạt dùng đ</a:t>
            </a:r>
            <a:r>
              <a:rPr lang="en-US" sz="3200" dirty="0">
                <a:solidFill>
                  <a:srgbClr val="0070C0"/>
                </a:solidFill>
                <a:ea typeface="+mj-ea"/>
                <a:cs typeface="Times New Roman" panose="02020603050405020304" pitchFamily="18" charset="0"/>
              </a:rPr>
              <a:t>ể</a:t>
            </a:r>
            <a:r>
              <a:rPr lang="vi-VN" sz="3200" dirty="0">
                <a:solidFill>
                  <a:srgbClr val="0070C0"/>
                </a:solidFill>
                <a:ea typeface="+mj-ea"/>
                <a:cs typeface="Times New Roman" panose="02020603050405020304" pitchFamily="18" charset="0"/>
              </a:rPr>
              <a:t> ăn</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kê</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đ</a:t>
            </a:r>
            <a:r>
              <a:rPr lang="en-US" sz="3200" dirty="0" err="1">
                <a:solidFill>
                  <a:srgbClr val="0070C0"/>
                </a:solidFill>
                <a:ea typeface="+mj-ea"/>
                <a:cs typeface="Times New Roman" panose="02020603050405020304" pitchFamily="18" charset="0"/>
              </a:rPr>
              <a:t>ậu</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ngô</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nếp</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tẻ</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Ngày</a:t>
            </a:r>
            <a:r>
              <a:rPr lang="vi-VN" sz="3200" dirty="0">
                <a:solidFill>
                  <a:srgbClr val="0070C0"/>
                </a:solidFill>
                <a:ea typeface="+mj-ea"/>
                <a:cs typeface="Times New Roman" panose="02020603050405020304" pitchFamily="18" charset="0"/>
              </a:rPr>
              <a:t> nay</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ngũ cốc là tên gọi chung của các loại cây có hạt </a:t>
            </a:r>
            <a:r>
              <a:rPr lang="en-US" sz="3200" dirty="0" err="1">
                <a:solidFill>
                  <a:srgbClr val="0070C0"/>
                </a:solidFill>
                <a:ea typeface="+mj-ea"/>
                <a:cs typeface="Times New Roman" panose="02020603050405020304" pitchFamily="18" charset="0"/>
              </a:rPr>
              <a:t>dùng</a:t>
            </a:r>
            <a:r>
              <a:rPr lang="vi-VN" sz="3200" dirty="0">
                <a:solidFill>
                  <a:srgbClr val="0070C0"/>
                </a:solidFill>
                <a:ea typeface="+mj-ea"/>
                <a:cs typeface="Times New Roman" panose="02020603050405020304" pitchFamily="18" charset="0"/>
              </a:rPr>
              <a:t> làm </a:t>
            </a:r>
            <a:r>
              <a:rPr lang="en-US" sz="3200" dirty="0" err="1">
                <a:solidFill>
                  <a:srgbClr val="0070C0"/>
                </a:solidFill>
                <a:ea typeface="+mj-ea"/>
                <a:cs typeface="Times New Roman" panose="02020603050405020304" pitchFamily="18" charset="0"/>
              </a:rPr>
              <a:t>lương</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thực</a:t>
            </a:r>
            <a:r>
              <a:rPr lang="en-US" sz="3200" dirty="0">
                <a:solidFill>
                  <a:srgbClr val="0070C0"/>
                </a:solidFill>
                <a:ea typeface="+mj-ea"/>
                <a:cs typeface="Times New Roman" panose="02020603050405020304" pitchFamily="18" charset="0"/>
              </a:rPr>
              <a:t>.</a:t>
            </a:r>
            <a:endParaRPr lang="en-US" sz="3200" dirty="0">
              <a:solidFill>
                <a:srgbClr val="0070C0"/>
              </a:solidFill>
              <a:ea typeface="+mj-ea"/>
              <a:cs typeface="Times New Roman" panose="02020603050405020304" pitchFamily="18" charset="0"/>
            </a:endParaRPr>
          </a:p>
        </p:txBody>
      </p:sp>
      <p:pic>
        <p:nvPicPr>
          <p:cNvPr id="7" name="Picture 6" descr="Screen Clippi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55638" y="304800"/>
            <a:ext cx="1630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29000"/>
            <a:ext cx="70866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pic>
        <p:nvPicPr>
          <p:cNvPr id="922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477838" y="1206500"/>
            <a:ext cx="843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2. </a:t>
            </a:r>
            <a:r>
              <a:rPr lang="vi-VN" altLang="en-US" sz="3200">
                <a:solidFill>
                  <a:srgbClr val="0070C0"/>
                </a:solidFill>
                <a:cs typeface="Times New Roman" panose="02020603050405020304" pitchFamily="18" charset="0"/>
              </a:rPr>
              <a:t>Nhóm thực phẩm giàu chất đạm</a:t>
            </a:r>
            <a:endParaRPr lang="en-US" altLang="vi-VN" sz="3200">
              <a:solidFill>
                <a:srgbClr val="0070C0"/>
              </a:solidFill>
              <a:cs typeface="Times New Roman" panose="02020603050405020304" pitchFamily="18" charset="0"/>
            </a:endParaRPr>
          </a:p>
        </p:txBody>
      </p:sp>
      <p:sp>
        <p:nvSpPr>
          <p:cNvPr id="10" name="Text Box 5"/>
          <p:cNvSpPr txBox="1">
            <a:spLocks noChangeArrowheads="1"/>
          </p:cNvSpPr>
          <p:nvPr/>
        </p:nvSpPr>
        <p:spPr bwMode="auto">
          <a:xfrm>
            <a:off x="854075" y="2024063"/>
            <a:ext cx="36464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Chất đạm(</a:t>
            </a:r>
            <a:r>
              <a:rPr lang="vi-VN" altLang="en-US" sz="3200">
                <a:solidFill>
                  <a:srgbClr val="0070C0"/>
                </a:solidFill>
                <a:cs typeface="Times New Roman" panose="02020603050405020304" pitchFamily="18" charset="0"/>
              </a:rPr>
              <a:t>protein</a:t>
            </a:r>
            <a:r>
              <a:rPr lang="en-US" altLang="en-US" sz="3200">
                <a:solidFill>
                  <a:srgbClr val="0070C0"/>
                </a:solidFill>
                <a:cs typeface="Times New Roman" panose="02020603050405020304" pitchFamily="18" charset="0"/>
              </a:rPr>
              <a:t>)</a:t>
            </a:r>
            <a:r>
              <a:rPr lang="vi-VN" altLang="en-US" sz="3200">
                <a:solidFill>
                  <a:srgbClr val="0070C0"/>
                </a:solidFill>
                <a:cs typeface="Times New Roman" panose="02020603050405020304" pitchFamily="18" charset="0"/>
              </a:rPr>
              <a:t> là thành phần dinh dưỡng để cấu trúc cơ thể và giúp cơ thể phát triển tốt</a:t>
            </a:r>
            <a:endParaRPr lang="en-US" altLang="vi-VN" sz="3200">
              <a:solidFill>
                <a:srgbClr val="0070C0"/>
              </a:solidFill>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l="32542" t="-4684" r="35843" b="53040"/>
          <a:stretch>
            <a:fillRect/>
          </a:stretch>
        </p:blipFill>
        <p:spPr bwMode="auto">
          <a:xfrm>
            <a:off x="4713288" y="1477963"/>
            <a:ext cx="37639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024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1024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477838" y="1117600"/>
            <a:ext cx="843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3. </a:t>
            </a:r>
            <a:r>
              <a:rPr lang="vi-VN" altLang="en-US" sz="3200">
                <a:solidFill>
                  <a:srgbClr val="0070C0"/>
                </a:solidFill>
                <a:cs typeface="Times New Roman" panose="02020603050405020304" pitchFamily="18" charset="0"/>
              </a:rPr>
              <a:t>Nhóm thực phẩm giàu chất béo</a:t>
            </a:r>
            <a:endParaRPr lang="en-US" altLang="vi-VN" sz="3200">
              <a:solidFill>
                <a:srgbClr val="0070C0"/>
              </a:solidFill>
              <a:cs typeface="Times New Roman" panose="02020603050405020304" pitchFamily="18" charset="0"/>
            </a:endParaRPr>
          </a:p>
        </p:txBody>
      </p:sp>
      <p:sp>
        <p:nvSpPr>
          <p:cNvPr id="10" name="Text Box 5"/>
          <p:cNvSpPr txBox="1">
            <a:spLocks noChangeArrowheads="1"/>
          </p:cNvSpPr>
          <p:nvPr/>
        </p:nvSpPr>
        <p:spPr bwMode="auto">
          <a:xfrm>
            <a:off x="628650" y="1781175"/>
            <a:ext cx="364648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cs typeface="Times New Roman" panose="02020603050405020304" pitchFamily="18" charset="0"/>
              </a:rPr>
              <a:t>Chất béo </a:t>
            </a:r>
            <a:r>
              <a:rPr lang="en-US" altLang="en-US" sz="3200" dirty="0" smtClean="0">
                <a:solidFill>
                  <a:srgbClr val="0070C0"/>
                </a:solidFill>
                <a:cs typeface="Times New Roman" panose="02020603050405020304" pitchFamily="18" charset="0"/>
              </a:rPr>
              <a:t>(</a:t>
            </a:r>
            <a:r>
              <a:rPr lang="vi-VN" altLang="en-US" sz="3200" dirty="0" smtClean="0">
                <a:solidFill>
                  <a:srgbClr val="0070C0"/>
                </a:solidFill>
                <a:cs typeface="Times New Roman" panose="02020603050405020304" pitchFamily="18" charset="0"/>
              </a:rPr>
              <a:t>l</a:t>
            </a:r>
            <a:r>
              <a:rPr lang="en-US" altLang="en-US" sz="3200" dirty="0" err="1" smtClean="0">
                <a:solidFill>
                  <a:srgbClr val="0070C0"/>
                </a:solidFill>
                <a:cs typeface="Times New Roman" panose="02020603050405020304" pitchFamily="18" charset="0"/>
              </a:rPr>
              <a:t>ipid</a:t>
            </a:r>
            <a:r>
              <a:rPr lang="en-US" altLang="en-US" sz="3200" dirty="0" smtClean="0">
                <a:solidFill>
                  <a:srgbClr val="0070C0"/>
                </a:solidFill>
                <a:cs typeface="Times New Roman" panose="02020603050405020304" pitchFamily="18" charset="0"/>
              </a:rPr>
              <a:t>)</a:t>
            </a:r>
            <a:r>
              <a:rPr lang="vi-VN" altLang="en-US" sz="3200" dirty="0" smtClean="0">
                <a:solidFill>
                  <a:srgbClr val="0070C0"/>
                </a:solidFill>
                <a:cs typeface="Times New Roman" panose="02020603050405020304" pitchFamily="18" charset="0"/>
              </a:rPr>
              <a:t>cung cấp năng lượng trong cơ thể tích lũy dưới  da ở dạng lớp mỡ để bảo vệ cơ thể và giúp chuyển hóa một số vitamin</a:t>
            </a:r>
            <a:endParaRPr lang="en-US" altLang="en-US" sz="3200" dirty="0" smtClean="0">
              <a:solidFill>
                <a:srgbClr val="0070C0"/>
              </a:solidFill>
              <a:cs typeface="Times New Roman" panose="02020603050405020304" pitchFamily="18" charset="0"/>
            </a:endParaRPr>
          </a:p>
          <a:p>
            <a:pPr>
              <a:spcBef>
                <a:spcPct val="50000"/>
              </a:spcBef>
              <a:defRPr/>
            </a:pPr>
            <a:endParaRPr lang="en-US" altLang="vi-VN" sz="3200" dirty="0" smtClean="0">
              <a:solidFill>
                <a:srgbClr val="0070C0"/>
              </a:solidFill>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l="65060" t="-4684" r="-267" b="54800"/>
          <a:stretch>
            <a:fillRect/>
          </a:stretch>
        </p:blipFill>
        <p:spPr bwMode="auto">
          <a:xfrm>
            <a:off x="4648200" y="1117600"/>
            <a:ext cx="40005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1271"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pic>
        <p:nvPicPr>
          <p:cNvPr id="1127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63007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762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8063" y="-2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9338" y="6376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3" p14:bwMode="auto">
            <p14:nvContentPartPr>
              <p14:cNvPr id="2" name="Ink 1"/>
              <p14:cNvContentPartPr/>
              <p14:nvPr/>
            </p14:nvContentPartPr>
            <p14:xfrm>
              <a:off x="5092700" y="4400550"/>
              <a:ext cx="1619250" cy="1060450"/>
            </p14:xfrm>
          </p:contentPart>
        </mc:Choice>
        <mc:Fallback xmlns="">
          <p:pic>
            <p:nvPicPr>
              <p:cNvPr id="2" name="Ink 1"/>
            </p:nvPicPr>
            <p:blipFill>
              <a:blip r:embed="rId4"/>
            </p:blipFill>
            <p:spPr>
              <a:xfrm>
                <a:off x="5092700" y="4400550"/>
                <a:ext cx="1619250" cy="10604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3" name="Ink 2"/>
              <p14:cNvContentPartPr/>
              <p14:nvPr/>
            </p14:nvContentPartPr>
            <p14:xfrm>
              <a:off x="5359400" y="3575050"/>
              <a:ext cx="1778000" cy="768350"/>
            </p14:xfrm>
          </p:contentPart>
        </mc:Choice>
        <mc:Fallback xmlns="">
          <p:pic>
            <p:nvPicPr>
              <p:cNvPr id="3" name="Ink 2"/>
            </p:nvPicPr>
            <p:blipFill>
              <a:blip r:embed="rId6"/>
            </p:blipFill>
            <p:spPr>
              <a:xfrm>
                <a:off x="5359400" y="3575050"/>
                <a:ext cx="1778000" cy="76835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3958</Words>
  <Application>WPS Presentation</Application>
  <PresentationFormat>On-screen Show (4:3)</PresentationFormat>
  <Paragraphs>149</Paragraphs>
  <Slides>16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16</vt:i4>
      </vt:variant>
    </vt:vector>
  </HeadingPairs>
  <TitlesOfParts>
    <vt:vector size="34" baseType="lpstr">
      <vt:lpstr>Arial</vt:lpstr>
      <vt:lpstr>SimSun</vt:lpstr>
      <vt:lpstr>Wingdings</vt:lpstr>
      <vt:lpstr>Times New Roman</vt:lpstr>
      <vt:lpstr>VNI-Times</vt:lpstr>
      <vt:lpstr>Arial</vt:lpstr>
      <vt:lpstr>Calibri</vt:lpstr>
      <vt:lpstr>.VnAristote</vt:lpstr>
      <vt:lpstr>#9Slide05 Garris</vt:lpstr>
      <vt:lpstr>.VnTime</vt:lpstr>
      <vt:lpstr>Lato Light</vt:lpstr>
      <vt:lpstr>#9Slide05 Habano</vt:lpstr>
      <vt:lpstr>#9Slide04 AdrianeSwash</vt:lpstr>
      <vt:lpstr>Microsoft YaHei</vt:lpstr>
      <vt:lpstr>Arial Unicode MS</vt:lpstr>
      <vt:lpstr>Calibri Light</vt:lpstr>
      <vt:lpstr>Segoe Print</vt:lpstr>
      <vt:lpstr>Office Theme</vt:lpstr>
      <vt:lpstr>PowerPoint 演示文稿</vt:lpstr>
      <vt:lpstr>PowerPoint 演示文稿</vt:lpstr>
      <vt:lpstr>Làm thế nào để có được cơ thể cân đối khỏe mạnh? thực phẩm có vai trò như thế nào đối với cơ thể?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Bảng 4.1 một số thực phẩm chính giàu vitamin</vt:lpstr>
      <vt:lpstr>PowerPoint 演示文稿</vt:lpstr>
      <vt:lpstr>Bảng 4.2 một số thực phẩm chính giàu chất khoáng</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Tuong Ly</cp:lastModifiedBy>
  <cp:revision>86</cp:revision>
  <dcterms:created xsi:type="dcterms:W3CDTF">2018-01-28T07:11:00Z</dcterms:created>
  <dcterms:modified xsi:type="dcterms:W3CDTF">2021-10-14T08:39:10Z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586ABFB9A5F54713B106AAA878E88386</vt:lpwstr>
  </property>
  <property fmtid="{D5CDD505-2E9C-101B-9397-08002B2CF9AE}" pid="3" name="KSOProductBuildVer">
    <vt:lpwstr>1033-11.2.0.10323</vt:lpwstr>
  </property>
</Properties>
</file>