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7" r:id="rId2"/>
    <p:sldId id="287" r:id="rId3"/>
    <p:sldId id="288" r:id="rId4"/>
    <p:sldId id="309" r:id="rId5"/>
    <p:sldId id="260" r:id="rId6"/>
    <p:sldId id="290" r:id="rId7"/>
    <p:sldId id="280" r:id="rId8"/>
    <p:sldId id="281" r:id="rId9"/>
    <p:sldId id="282" r:id="rId10"/>
    <p:sldId id="291" r:id="rId11"/>
    <p:sldId id="292" r:id="rId12"/>
    <p:sldId id="303" r:id="rId13"/>
    <p:sldId id="284" r:id="rId14"/>
    <p:sldId id="312" r:id="rId15"/>
    <p:sldId id="293" r:id="rId16"/>
    <p:sldId id="310" r:id="rId17"/>
    <p:sldId id="301" r:id="rId18"/>
    <p:sldId id="305" r:id="rId19"/>
    <p:sldId id="304" r:id="rId20"/>
    <p:sldId id="297" r:id="rId21"/>
    <p:sldId id="314" r:id="rId22"/>
    <p:sldId id="306" r:id="rId23"/>
    <p:sldId id="302" r:id="rId24"/>
    <p:sldId id="279" r:id="rId25"/>
    <p:sldId id="294" r:id="rId26"/>
    <p:sldId id="296" r:id="rId27"/>
    <p:sldId id="295" r:id="rId28"/>
    <p:sldId id="308" r:id="rId29"/>
    <p:sldId id="313" r:id="rId30"/>
    <p:sldId id="285" r:id="rId31"/>
  </p:sldIdLst>
  <p:sldSz cx="14630400" cy="8229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5311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30622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959331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612441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265551" algn="l" defTabSz="1306220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3918661" algn="l" defTabSz="1306220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4571771" algn="l" defTabSz="1306220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5224882" algn="l" defTabSz="1306220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00CC"/>
    <a:srgbClr val="FEA0A9"/>
    <a:srgbClr val="DFADF1"/>
    <a:srgbClr val="B0A6F8"/>
    <a:srgbClr val="4D4D4D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50" d="100"/>
          <a:sy n="50" d="100"/>
        </p:scale>
        <p:origin x="808" y="3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81C7A-B091-435F-BC1D-0D4D265BA150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6D964-D192-40D6-9E9E-B7B0234AE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653110" indent="0" algn="ctr">
              <a:buNone/>
              <a:defRPr/>
            </a:lvl2pPr>
            <a:lvl3pPr marL="1306220" indent="0" algn="ctr">
              <a:buNone/>
              <a:defRPr/>
            </a:lvl3pPr>
            <a:lvl4pPr marL="1959331" indent="0" algn="ctr">
              <a:buNone/>
              <a:defRPr/>
            </a:lvl4pPr>
            <a:lvl5pPr marL="2612441" indent="0" algn="ctr">
              <a:buNone/>
              <a:defRPr/>
            </a:lvl5pPr>
            <a:lvl6pPr marL="3265551" indent="0" algn="ctr">
              <a:buNone/>
              <a:defRPr/>
            </a:lvl6pPr>
            <a:lvl7pPr marL="3918661" indent="0" algn="ctr">
              <a:buNone/>
              <a:defRPr/>
            </a:lvl7pPr>
            <a:lvl8pPr marL="4571771" indent="0" algn="ctr">
              <a:buNone/>
              <a:defRPr/>
            </a:lvl8pPr>
            <a:lvl9pPr marL="522488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B1F07-D5EA-4E41-BEFA-3F4F5B90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4F69D-4D7E-41BC-8896-246197B84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5D9E0-882D-4750-9589-161B07EB2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31520" y="329566"/>
            <a:ext cx="13167360" cy="7021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6B8C-A1DD-42FE-9168-191271467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E8546-2D2B-4B00-BCE6-FAD8EA310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3110" indent="0">
              <a:buNone/>
              <a:defRPr sz="2600"/>
            </a:lvl2pPr>
            <a:lvl3pPr marL="1306220" indent="0">
              <a:buNone/>
              <a:defRPr sz="2300"/>
            </a:lvl3pPr>
            <a:lvl4pPr marL="1959331" indent="0">
              <a:buNone/>
              <a:defRPr sz="2000"/>
            </a:lvl4pPr>
            <a:lvl5pPr marL="2612441" indent="0">
              <a:buNone/>
              <a:defRPr sz="2000"/>
            </a:lvl5pPr>
            <a:lvl6pPr marL="3265551" indent="0">
              <a:buNone/>
              <a:defRPr sz="2000"/>
            </a:lvl6pPr>
            <a:lvl7pPr marL="3918661" indent="0">
              <a:buNone/>
              <a:defRPr sz="2000"/>
            </a:lvl7pPr>
            <a:lvl8pPr marL="4571771" indent="0">
              <a:buNone/>
              <a:defRPr sz="2000"/>
            </a:lvl8pPr>
            <a:lvl9pPr marL="5224882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34B5B-BBE3-42CB-9656-D17BC28E5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ADDB0-931C-4717-98E0-4B647D1B7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8368F-825B-48DA-B172-C4C80C7E8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42833-F8DE-4C19-A08A-7D3C50EB3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8F6B5-64A5-4404-B5E7-4ADA18163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28018-C627-4CE2-8B71-27049AD8D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64C78-4434-4460-B6EB-080A3EA46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29566"/>
            <a:ext cx="131673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920240"/>
            <a:ext cx="13167360" cy="543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" y="7494270"/>
            <a:ext cx="34137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>
              <a:defRPr sz="2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0" y="7494270"/>
            <a:ext cx="46329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120" y="7494270"/>
            <a:ext cx="34137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+mn-lt"/>
              </a:defRPr>
            </a:lvl1pPr>
          </a:lstStyle>
          <a:p>
            <a:pPr>
              <a:defRPr/>
            </a:pPr>
            <a:fld id="{4BEDB446-39E2-4358-886F-0B1662CC1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65311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30622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59331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612441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9833" indent="-489833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32776" indent="-326555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85886" indent="-326555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4pPr>
      <a:lvl5pPr marL="2938996" indent="-326555" algn="l" rtl="0" eaLnBrk="0" fontAlgn="base" hangingPunct="0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5pPr>
      <a:lvl6pPr marL="3592106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6pPr>
      <a:lvl7pPr marL="4245216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7pPr>
      <a:lvl8pPr marL="4898327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8pPr>
      <a:lvl9pPr marL="5551437" indent="-32655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1.wmf"/><Relationship Id="rId2" Type="http://schemas.openxmlformats.org/officeDocument/2006/relationships/oleObject" Target="../embeddings/oleObject2.bin"/><Relationship Id="rId16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8.bin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28.bin"/><Relationship Id="rId3" Type="http://schemas.openxmlformats.org/officeDocument/2006/relationships/image" Target="../media/image33.wmf"/><Relationship Id="rId21" Type="http://schemas.openxmlformats.org/officeDocument/2006/relationships/image" Target="../media/image42.w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40.wmf"/><Relationship Id="rId2" Type="http://schemas.openxmlformats.org/officeDocument/2006/relationships/oleObject" Target="../embeddings/oleObject20.bin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23" Type="http://schemas.openxmlformats.org/officeDocument/2006/relationships/image" Target="../media/image43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60.jpeg"/><Relationship Id="rId7" Type="http://schemas.openxmlformats.org/officeDocument/2006/relationships/image" Target="../media/image62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6.xml"/><Relationship Id="rId5" Type="http://schemas.openxmlformats.org/officeDocument/2006/relationships/image" Target="../media/image61.jpeg"/><Relationship Id="rId4" Type="http://schemas.openxmlformats.org/officeDocument/2006/relationships/slide" Target="slide24.xml"/><Relationship Id="rId9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image" Target="../media/image64.jpeg"/><Relationship Id="rId10" Type="http://schemas.openxmlformats.org/officeDocument/2006/relationships/image" Target="../media/image66.gif"/><Relationship Id="rId4" Type="http://schemas.openxmlformats.org/officeDocument/2006/relationships/slide" Target="slide27.xml"/><Relationship Id="rId9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wmf"/><Relationship Id="rId5" Type="http://schemas.openxmlformats.org/officeDocument/2006/relationships/image" Target="../media/image68.gif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gif"/><Relationship Id="rId5" Type="http://schemas.openxmlformats.org/officeDocument/2006/relationships/image" Target="../media/image68.gif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3.png"/><Relationship Id="rId12" Type="http://schemas.openxmlformats.org/officeDocument/2006/relationships/image" Target="../media/image7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2.png"/><Relationship Id="rId11" Type="http://schemas.openxmlformats.org/officeDocument/2006/relationships/image" Target="../media/image70.gif"/><Relationship Id="rId5" Type="http://schemas.openxmlformats.org/officeDocument/2006/relationships/image" Target="../media/image71.gif"/><Relationship Id="rId10" Type="http://schemas.openxmlformats.org/officeDocument/2006/relationships/image" Target="../media/image68.gif"/><Relationship Id="rId4" Type="http://schemas.openxmlformats.org/officeDocument/2006/relationships/audio" Target="../media/audio2.wav"/><Relationship Id="rId9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74.gi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78.wmf"/><Relationship Id="rId2" Type="http://schemas.openxmlformats.org/officeDocument/2006/relationships/audio" Target="../media/media1.WAV"/><Relationship Id="rId16" Type="http://schemas.openxmlformats.org/officeDocument/2006/relationships/image" Target="../media/image75.png"/><Relationship Id="rId1" Type="http://schemas.microsoft.com/office/2007/relationships/media" Target="../media/media1.WAV"/><Relationship Id="rId6" Type="http://schemas.openxmlformats.org/officeDocument/2006/relationships/image" Target="../media/image7.jpeg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66.gif"/><Relationship Id="rId15" Type="http://schemas.openxmlformats.org/officeDocument/2006/relationships/image" Target="../media/image68.gif"/><Relationship Id="rId10" Type="http://schemas.openxmlformats.org/officeDocument/2006/relationships/image" Target="../media/image77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38.bin"/><Relationship Id="rId1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SB_Background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57150" cmpd="thinThick">
            <a:solidFill>
              <a:srgbClr val="0D04C4"/>
            </a:solidFill>
            <a:miter lim="800000"/>
            <a:headEnd/>
            <a:tailEnd/>
          </a:ln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1143000" y="1874838"/>
            <a:ext cx="12801600" cy="2925763"/>
          </a:xfrm>
          <a:prstGeom prst="rect">
            <a:avLst/>
          </a:prstGeom>
        </p:spPr>
        <p:txBody>
          <a:bodyPr wrap="none" lIns="91431" tIns="45716" rIns="91431" bIns="45716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SIÊNG NĂNG LÀ THÀNH CÔNG</a:t>
            </a:r>
          </a:p>
        </p:txBody>
      </p:sp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4783976" y="5656264"/>
            <a:ext cx="5456237" cy="698498"/>
          </a:xfrm>
          <a:prstGeom prst="rect">
            <a:avLst/>
          </a:prstGeom>
        </p:spPr>
        <p:txBody>
          <a:bodyPr wrap="none" lIns="91431" tIns="45716" rIns="91431" bIns="45716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9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9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2022 - 2023</a:t>
            </a:r>
            <a:endParaRPr lang="en-US" sz="29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219200" y="555625"/>
            <a:ext cx="12922250" cy="7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95" tIns="65298" rIns="130595" bIns="65298">
            <a:spAutoFit/>
          </a:bodyPr>
          <a:lstStyle/>
          <a:p>
            <a:pPr algn="ctr" defTabSz="1306383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THCS </a:t>
            </a:r>
            <a:r>
              <a:rPr lang="en-US" sz="4000" b="1" dirty="0">
                <a:solidFill>
                  <a:srgbClr val="0000FF"/>
                </a:solidFill>
                <a:cs typeface="Times New Roman" pitchFamily="18" charset="0"/>
              </a:rPr>
              <a:t>PHÚC ĐỒNG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3" name="Picture 7" descr="XMSTRE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" y="2"/>
            <a:ext cx="517525" cy="3249613"/>
          </a:xfrm>
          <a:prstGeom prst="rect">
            <a:avLst/>
          </a:prstGeom>
          <a:noFill/>
        </p:spPr>
      </p:pic>
      <p:pic>
        <p:nvPicPr>
          <p:cNvPr id="39944" name="Picture 8" descr="XMSTRE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292352" y="-2236787"/>
            <a:ext cx="250825" cy="4724400"/>
          </a:xfrm>
          <a:prstGeom prst="rect">
            <a:avLst/>
          </a:prstGeom>
          <a:noFill/>
        </p:spPr>
      </p:pic>
      <p:pic>
        <p:nvPicPr>
          <p:cNvPr id="39945" name="Picture 9" descr="FSTV1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639" y="227015"/>
            <a:ext cx="3192462" cy="2162176"/>
          </a:xfrm>
          <a:prstGeom prst="rect">
            <a:avLst/>
          </a:prstGeom>
          <a:noFill/>
        </p:spPr>
      </p:pic>
      <p:pic>
        <p:nvPicPr>
          <p:cNvPr id="39946" name="Picture 10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865" y="6410328"/>
            <a:ext cx="2767013" cy="1736725"/>
          </a:xfrm>
          <a:prstGeom prst="rect">
            <a:avLst/>
          </a:prstGeom>
          <a:noFill/>
        </p:spPr>
      </p:pic>
      <p:pic>
        <p:nvPicPr>
          <p:cNvPr id="39947" name="Picture 11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4841" y="6451602"/>
            <a:ext cx="2765426" cy="1738313"/>
          </a:xfrm>
          <a:prstGeom prst="rect">
            <a:avLst/>
          </a:prstGeom>
          <a:noFill/>
        </p:spPr>
      </p:pic>
      <p:pic>
        <p:nvPicPr>
          <p:cNvPr id="39948" name="Picture 12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2" y="6492878"/>
            <a:ext cx="2765426" cy="1736725"/>
          </a:xfrm>
          <a:prstGeom prst="rect">
            <a:avLst/>
          </a:prstGeom>
          <a:noFill/>
        </p:spPr>
      </p:pic>
      <p:pic>
        <p:nvPicPr>
          <p:cNvPr id="39949" name="Picture 13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12241" y="6469065"/>
            <a:ext cx="2765426" cy="1738312"/>
          </a:xfrm>
          <a:prstGeom prst="rect">
            <a:avLst/>
          </a:prstGeom>
          <a:noFill/>
        </p:spPr>
      </p:pic>
      <p:pic>
        <p:nvPicPr>
          <p:cNvPr id="39950" name="Picture 14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64978" y="6492878"/>
            <a:ext cx="2765426" cy="1736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28800" y="365761"/>
            <a:ext cx="1207008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CC"/>
                </a:solidFill>
              </a:rPr>
              <a:t>a) </a:t>
            </a:r>
            <a:r>
              <a:rPr lang="en-US" sz="4000" dirty="0" err="1">
                <a:solidFill>
                  <a:srgbClr val="0000CC"/>
                </a:solidFill>
              </a:rPr>
              <a:t>Nhắc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lại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định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lí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về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tổng</a:t>
            </a:r>
            <a:r>
              <a:rPr lang="en-US" sz="4000" dirty="0">
                <a:solidFill>
                  <a:srgbClr val="0000CC"/>
                </a:solidFill>
              </a:rPr>
              <a:t> 3 </a:t>
            </a:r>
            <a:r>
              <a:rPr lang="en-US" sz="4000" dirty="0" err="1">
                <a:solidFill>
                  <a:srgbClr val="0000CC"/>
                </a:solidFill>
              </a:rPr>
              <a:t>góc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của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một</a:t>
            </a:r>
            <a:r>
              <a:rPr lang="en-US" sz="4000" dirty="0">
                <a:solidFill>
                  <a:srgbClr val="0000CC"/>
                </a:solidFill>
              </a:rPr>
              <a:t> tam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endParaRPr lang="en-US" sz="4000" dirty="0">
              <a:solidFill>
                <a:srgbClr val="0000CC"/>
              </a:solidFill>
            </a:endParaRPr>
          </a:p>
        </p:txBody>
      </p:sp>
      <p:grpSp>
        <p:nvGrpSpPr>
          <p:cNvPr id="11268" name="Group 8"/>
          <p:cNvGrpSpPr>
            <a:grpSpLocks/>
          </p:cNvGrpSpPr>
          <p:nvPr/>
        </p:nvGrpSpPr>
        <p:grpSpPr bwMode="auto">
          <a:xfrm>
            <a:off x="1219200" y="1878330"/>
            <a:ext cx="5364480" cy="2651760"/>
            <a:chOff x="1219200" y="1981200"/>
            <a:chExt cx="3352800" cy="2209800"/>
          </a:xfrm>
        </p:grpSpPr>
        <p:sp>
          <p:nvSpPr>
            <p:cNvPr id="8" name="Right Arrow 7"/>
            <p:cNvSpPr/>
            <p:nvPr/>
          </p:nvSpPr>
          <p:spPr>
            <a:xfrm>
              <a:off x="1219200" y="1981200"/>
              <a:ext cx="3352800" cy="2209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255" name="Text Box 7"/>
            <p:cNvSpPr txBox="1">
              <a:spLocks noChangeArrowheads="1"/>
            </p:cNvSpPr>
            <p:nvPr/>
          </p:nvSpPr>
          <p:spPr bwMode="auto">
            <a:xfrm>
              <a:off x="1371600" y="2670601"/>
              <a:ext cx="3200400" cy="948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err="1">
                  <a:solidFill>
                    <a:srgbClr val="FF0000"/>
                  </a:solidFill>
                </a:rPr>
                <a:t>Tổng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ba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góc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của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một</a:t>
              </a:r>
              <a:r>
                <a:rPr lang="en-US" b="1" dirty="0">
                  <a:solidFill>
                    <a:srgbClr val="FF0000"/>
                  </a:solidFill>
                </a:rPr>
                <a:t> tam </a:t>
              </a:r>
              <a:r>
                <a:rPr lang="en-US" b="1" dirty="0" err="1">
                  <a:solidFill>
                    <a:srgbClr val="FF0000"/>
                  </a:solidFill>
                </a:rPr>
                <a:t>giác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bằng</a:t>
              </a:r>
              <a:r>
                <a:rPr lang="en-US" b="1" dirty="0">
                  <a:solidFill>
                    <a:srgbClr val="FF0000"/>
                  </a:solidFill>
                </a:rPr>
                <a:t> 180</a:t>
              </a:r>
              <a:r>
                <a:rPr lang="en-US" b="1" baseline="30000" dirty="0">
                  <a:solidFill>
                    <a:srgbClr val="FF0000"/>
                  </a:solidFill>
                </a:rPr>
                <a:t>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244" name="Group 18"/>
          <p:cNvGrpSpPr>
            <a:grpSpLocks/>
          </p:cNvGrpSpPr>
          <p:nvPr/>
        </p:nvGrpSpPr>
        <p:grpSpPr bwMode="auto">
          <a:xfrm>
            <a:off x="7193280" y="1280160"/>
            <a:ext cx="5852160" cy="3359051"/>
            <a:chOff x="5334000" y="1143000"/>
            <a:chExt cx="3657600" cy="2798905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5486400" y="1565229"/>
              <a:ext cx="762000" cy="1863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86400" y="3428752"/>
              <a:ext cx="3200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6248400" y="1565229"/>
              <a:ext cx="2438400" cy="1863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1" name="TextBox 15"/>
            <p:cNvSpPr txBox="1">
              <a:spLocks noChangeArrowheads="1"/>
            </p:cNvSpPr>
            <p:nvPr/>
          </p:nvSpPr>
          <p:spPr bwMode="auto">
            <a:xfrm>
              <a:off x="6096000" y="1143000"/>
              <a:ext cx="533400" cy="512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0252" name="TextBox 16"/>
            <p:cNvSpPr txBox="1">
              <a:spLocks noChangeArrowheads="1"/>
            </p:cNvSpPr>
            <p:nvPr/>
          </p:nvSpPr>
          <p:spPr bwMode="auto">
            <a:xfrm>
              <a:off x="5334000" y="3429000"/>
              <a:ext cx="533400" cy="512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0253" name="TextBox 17"/>
            <p:cNvSpPr txBox="1">
              <a:spLocks noChangeArrowheads="1"/>
            </p:cNvSpPr>
            <p:nvPr/>
          </p:nvSpPr>
          <p:spPr bwMode="auto">
            <a:xfrm>
              <a:off x="8458200" y="3429000"/>
              <a:ext cx="533400" cy="512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</p:grp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705600" y="4954906"/>
            <a:ext cx="694944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ym typeface="Lamsymbol" pitchFamily="2" charset="2"/>
              </a:rPr>
              <a:t>Δ </a:t>
            </a:r>
            <a:r>
              <a:rPr lang="en-US" sz="4000" dirty="0"/>
              <a:t>ABC </a:t>
            </a:r>
            <a:r>
              <a:rPr lang="en-US" sz="4000" dirty="0" err="1"/>
              <a:t>có</a:t>
            </a:r>
            <a:r>
              <a:rPr lang="en-US" sz="4000" dirty="0"/>
              <a:t>:</a:t>
            </a:r>
          </a:p>
        </p:txBody>
      </p:sp>
      <p:graphicFrame>
        <p:nvGraphicFramePr>
          <p:cNvPr id="21" name="Object 31"/>
          <p:cNvGraphicFramePr>
            <a:graphicFrameLocks noChangeAspect="1"/>
          </p:cNvGraphicFramePr>
          <p:nvPr/>
        </p:nvGraphicFramePr>
        <p:xfrm>
          <a:off x="9220200" y="4993004"/>
          <a:ext cx="3446781" cy="569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170" imgH="215806" progId="Equation.DSMT4">
                  <p:embed/>
                </p:oleObj>
              </mc:Choice>
              <mc:Fallback>
                <p:oleObj name="Equation" r:id="rId2" imgW="990170" imgH="215806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4993004"/>
                        <a:ext cx="3446781" cy="5695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31520" y="365761"/>
            <a:ext cx="853440" cy="7474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?3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19"/>
          <p:cNvSpPr>
            <a:spLocks/>
          </p:cNvSpPr>
          <p:nvPr/>
        </p:nvSpPr>
        <p:spPr bwMode="auto">
          <a:xfrm>
            <a:off x="8778240" y="1644016"/>
            <a:ext cx="3395981" cy="939164"/>
          </a:xfrm>
          <a:custGeom>
            <a:avLst/>
            <a:gdLst>
              <a:gd name="T0" fmla="*/ 0 w 1392"/>
              <a:gd name="T1" fmla="*/ 2147483647 h 528"/>
              <a:gd name="T2" fmla="*/ 2147483647 w 1392"/>
              <a:gd name="T3" fmla="*/ 0 h 528"/>
              <a:gd name="T4" fmla="*/ 2147483647 w 1392"/>
              <a:gd name="T5" fmla="*/ 2147483647 h 528"/>
              <a:gd name="T6" fmla="*/ 0 w 1392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92" h="528">
                <a:moveTo>
                  <a:pt x="0" y="528"/>
                </a:moveTo>
                <a:lnTo>
                  <a:pt x="432" y="0"/>
                </a:lnTo>
                <a:lnTo>
                  <a:pt x="1392" y="384"/>
                </a:lnTo>
                <a:lnTo>
                  <a:pt x="0" y="528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1341120" y="-3810"/>
            <a:ext cx="12679680" cy="136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CC"/>
                </a:solidFill>
              </a:rPr>
              <a:t>b) </a:t>
            </a:r>
            <a:r>
              <a:rPr lang="en-US" sz="4000" dirty="0" err="1">
                <a:solidFill>
                  <a:srgbClr val="0000CC"/>
                </a:solidFill>
              </a:rPr>
              <a:t>Vẽ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tứ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 ABCD </a:t>
            </a:r>
            <a:r>
              <a:rPr lang="en-US" sz="4000" dirty="0" err="1">
                <a:solidFill>
                  <a:srgbClr val="0000CC"/>
                </a:solidFill>
              </a:rPr>
              <a:t>tuỳ</a:t>
            </a:r>
            <a:r>
              <a:rPr lang="en-US" sz="4000" dirty="0">
                <a:solidFill>
                  <a:srgbClr val="0000CC"/>
                </a:solidFill>
              </a:rPr>
              <a:t> ý. </a:t>
            </a:r>
            <a:r>
              <a:rPr lang="en-US" sz="4000" dirty="0" err="1">
                <a:solidFill>
                  <a:srgbClr val="0000CC"/>
                </a:solidFill>
              </a:rPr>
              <a:t>Dựa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vào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định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lí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về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tổng</a:t>
            </a:r>
            <a:r>
              <a:rPr lang="en-US" sz="4000" dirty="0">
                <a:solidFill>
                  <a:srgbClr val="0000CC"/>
                </a:solidFill>
              </a:rPr>
              <a:t> 3 </a:t>
            </a:r>
            <a:r>
              <a:rPr lang="en-US" sz="4000" dirty="0" err="1">
                <a:solidFill>
                  <a:srgbClr val="0000CC"/>
                </a:solidFill>
              </a:rPr>
              <a:t>góc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của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một</a:t>
            </a:r>
            <a:r>
              <a:rPr lang="en-US" sz="4000" dirty="0">
                <a:solidFill>
                  <a:srgbClr val="0000CC"/>
                </a:solidFill>
              </a:rPr>
              <a:t> tam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, </a:t>
            </a:r>
            <a:r>
              <a:rPr lang="en-US" sz="4000" dirty="0" err="1">
                <a:solidFill>
                  <a:srgbClr val="0000CC"/>
                </a:solidFill>
              </a:rPr>
              <a:t>hãy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tính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tổng</a:t>
            </a:r>
            <a:endParaRPr lang="en-US" sz="4000" dirty="0">
              <a:solidFill>
                <a:srgbClr val="0000CC"/>
              </a:solidFill>
            </a:endParaRPr>
          </a:p>
        </p:txBody>
      </p:sp>
      <p:graphicFrame>
        <p:nvGraphicFramePr>
          <p:cNvPr id="11268" name="Object 9"/>
          <p:cNvGraphicFramePr>
            <a:graphicFrameLocks noChangeAspect="1"/>
          </p:cNvGraphicFramePr>
          <p:nvPr/>
        </p:nvGraphicFramePr>
        <p:xfrm>
          <a:off x="8074661" y="723900"/>
          <a:ext cx="3279139" cy="61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5920" imgH="215806" progId="Equation.DSMT4">
                  <p:embed/>
                </p:oleObj>
              </mc:Choice>
              <mc:Fallback>
                <p:oleObj name="Equation" r:id="rId2" imgW="875920" imgH="21580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4661" y="723900"/>
                        <a:ext cx="3279139" cy="6172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12"/>
          <p:cNvSpPr>
            <a:spLocks/>
          </p:cNvSpPr>
          <p:nvPr/>
        </p:nvSpPr>
        <p:spPr bwMode="auto">
          <a:xfrm>
            <a:off x="8778240" y="1623060"/>
            <a:ext cx="3413760" cy="2011680"/>
          </a:xfrm>
          <a:custGeom>
            <a:avLst/>
            <a:gdLst>
              <a:gd name="T0" fmla="*/ 0 w 1872"/>
              <a:gd name="T1" fmla="*/ 2147483647 h 1200"/>
              <a:gd name="T2" fmla="*/ 2147483647 w 1872"/>
              <a:gd name="T3" fmla="*/ 0 h 1200"/>
              <a:gd name="T4" fmla="*/ 2147483647 w 1872"/>
              <a:gd name="T5" fmla="*/ 2147483647 h 1200"/>
              <a:gd name="T6" fmla="*/ 2147483647 w 1872"/>
              <a:gd name="T7" fmla="*/ 2147483647 h 1200"/>
              <a:gd name="T8" fmla="*/ 0 w 1872"/>
              <a:gd name="T9" fmla="*/ 2147483647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72" h="1200">
                <a:moveTo>
                  <a:pt x="0" y="576"/>
                </a:moveTo>
                <a:lnTo>
                  <a:pt x="576" y="0"/>
                </a:lnTo>
                <a:lnTo>
                  <a:pt x="1872" y="432"/>
                </a:lnTo>
                <a:lnTo>
                  <a:pt x="816" y="1200"/>
                </a:lnTo>
                <a:lnTo>
                  <a:pt x="0" y="576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8214361" y="1171576"/>
            <a:ext cx="4709160" cy="2958465"/>
            <a:chOff x="3186" y="1239"/>
            <a:chExt cx="1854" cy="1553"/>
          </a:xfrm>
        </p:grpSpPr>
        <p:sp>
          <p:nvSpPr>
            <p:cNvPr id="11299" name="Text Box 13"/>
            <p:cNvSpPr txBox="1">
              <a:spLocks noChangeArrowheads="1"/>
            </p:cNvSpPr>
            <p:nvPr/>
          </p:nvSpPr>
          <p:spPr bwMode="auto">
            <a:xfrm>
              <a:off x="3186" y="1824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1300" name="Text Box 14"/>
            <p:cNvSpPr txBox="1">
              <a:spLocks noChangeArrowheads="1"/>
            </p:cNvSpPr>
            <p:nvPr/>
          </p:nvSpPr>
          <p:spPr bwMode="auto">
            <a:xfrm>
              <a:off x="3720" y="1239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11301" name="Text Box 15"/>
            <p:cNvSpPr txBox="1">
              <a:spLocks noChangeArrowheads="1"/>
            </p:cNvSpPr>
            <p:nvPr/>
          </p:nvSpPr>
          <p:spPr bwMode="auto">
            <a:xfrm>
              <a:off x="4752" y="1728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11302" name="Text Box 16"/>
            <p:cNvSpPr txBox="1">
              <a:spLocks noChangeArrowheads="1"/>
            </p:cNvSpPr>
            <p:nvPr/>
          </p:nvSpPr>
          <p:spPr bwMode="auto">
            <a:xfrm>
              <a:off x="3891" y="2469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sp>
        <p:nvSpPr>
          <p:cNvPr id="14" name="Line 18"/>
          <p:cNvSpPr>
            <a:spLocks noChangeShapeType="1"/>
          </p:cNvSpPr>
          <p:nvPr/>
        </p:nvSpPr>
        <p:spPr bwMode="auto">
          <a:xfrm flipV="1">
            <a:off x="8801101" y="2337436"/>
            <a:ext cx="3413760" cy="25717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104901" y="3993083"/>
            <a:ext cx="69494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>
                <a:sym typeface="Lamsymbol" pitchFamily="2" charset="2"/>
              </a:rPr>
              <a:t>Δ</a:t>
            </a:r>
            <a:r>
              <a:rPr lang="en-US" dirty="0"/>
              <a:t> ABC </a:t>
            </a:r>
            <a:r>
              <a:rPr lang="en-US" dirty="0" err="1"/>
              <a:t>có</a:t>
            </a:r>
            <a:r>
              <a:rPr lang="en-US" dirty="0"/>
              <a:t>:</a:t>
            </a:r>
          </a:p>
        </p:txBody>
      </p: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9044941" y="2080260"/>
            <a:ext cx="2804160" cy="582931"/>
            <a:chOff x="3504" y="972"/>
            <a:chExt cx="1104" cy="306"/>
          </a:xfrm>
        </p:grpSpPr>
        <p:sp>
          <p:nvSpPr>
            <p:cNvPr id="11297" name="Text Box 21"/>
            <p:cNvSpPr txBox="1">
              <a:spLocks noChangeArrowheads="1"/>
            </p:cNvSpPr>
            <p:nvPr/>
          </p:nvSpPr>
          <p:spPr bwMode="auto">
            <a:xfrm>
              <a:off x="3504" y="1020"/>
              <a:ext cx="240" cy="25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</a:t>
              </a:r>
            </a:p>
          </p:txBody>
        </p:sp>
        <p:sp>
          <p:nvSpPr>
            <p:cNvPr id="11298" name="Text Box 22"/>
            <p:cNvSpPr txBox="1">
              <a:spLocks noChangeArrowheads="1"/>
            </p:cNvSpPr>
            <p:nvPr/>
          </p:nvSpPr>
          <p:spPr bwMode="auto">
            <a:xfrm>
              <a:off x="4368" y="972"/>
              <a:ext cx="240" cy="25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</a:t>
              </a:r>
            </a:p>
          </p:txBody>
        </p:sp>
      </p:grpSp>
      <p:graphicFrame>
        <p:nvGraphicFramePr>
          <p:cNvPr id="2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876157"/>
              </p:ext>
            </p:extLst>
          </p:nvPr>
        </p:nvGraphicFramePr>
        <p:xfrm>
          <a:off x="3878581" y="4057500"/>
          <a:ext cx="4145280" cy="60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671" imgH="241195" progId="">
                  <p:embed/>
                </p:oleObj>
              </mc:Choice>
              <mc:Fallback>
                <p:oleObj name="Equation" r:id="rId4" imgW="1218671" imgH="241195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581" y="4057500"/>
                        <a:ext cx="4145280" cy="607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723900" y="4582131"/>
            <a:ext cx="5158741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>
                <a:sym typeface="Lamsymbol" pitchFamily="2" charset="2"/>
              </a:rPr>
              <a:t>Δ</a:t>
            </a:r>
            <a:r>
              <a:rPr lang="en-US" dirty="0"/>
              <a:t> ADC </a:t>
            </a:r>
            <a:r>
              <a:rPr lang="en-US" dirty="0" err="1"/>
              <a:t>có</a:t>
            </a:r>
            <a:r>
              <a:rPr lang="en-US" dirty="0"/>
              <a:t>:</a:t>
            </a:r>
          </a:p>
        </p:txBody>
      </p:sp>
      <p:graphicFrame>
        <p:nvGraphicFramePr>
          <p:cNvPr id="2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137393"/>
              </p:ext>
            </p:extLst>
          </p:nvPr>
        </p:nvGraphicFramePr>
        <p:xfrm>
          <a:off x="3516630" y="4693175"/>
          <a:ext cx="4023360" cy="528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44600" imgH="241300" progId="">
                  <p:embed/>
                </p:oleObj>
              </mc:Choice>
              <mc:Fallback>
                <p:oleObj name="Equation" r:id="rId6" imgW="1244600" imgH="241300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630" y="4693175"/>
                        <a:ext cx="4023360" cy="5284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567042"/>
              </p:ext>
            </p:extLst>
          </p:nvPr>
        </p:nvGraphicFramePr>
        <p:xfrm>
          <a:off x="4259179" y="5224940"/>
          <a:ext cx="3048000" cy="569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5920" imgH="215806" progId="">
                  <p:embed/>
                </p:oleObj>
              </mc:Choice>
              <mc:Fallback>
                <p:oleObj name="Equation" r:id="rId8" imgW="875920" imgH="215806" progId="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179" y="5224940"/>
                        <a:ext cx="3048000" cy="5695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01987"/>
              </p:ext>
            </p:extLst>
          </p:nvPr>
        </p:nvGraphicFramePr>
        <p:xfrm>
          <a:off x="4259179" y="5876039"/>
          <a:ext cx="5608320" cy="581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27200" imgH="241300" progId="">
                  <p:embed/>
                </p:oleObj>
              </mc:Choice>
              <mc:Fallback>
                <p:oleObj name="Equation" r:id="rId10" imgW="1727200" imgH="241300" progId="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179" y="5876039"/>
                        <a:ext cx="5608320" cy="581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39"/>
          <p:cNvGrpSpPr>
            <a:grpSpLocks/>
          </p:cNvGrpSpPr>
          <p:nvPr/>
        </p:nvGrpSpPr>
        <p:grpSpPr bwMode="auto">
          <a:xfrm>
            <a:off x="4259179" y="6389370"/>
            <a:ext cx="6388099" cy="668654"/>
            <a:chOff x="2933" y="3591"/>
            <a:chExt cx="2515" cy="351"/>
          </a:xfrm>
        </p:grpSpPr>
        <p:graphicFrame>
          <p:nvGraphicFramePr>
            <p:cNvPr id="11295" name="Object 34"/>
            <p:cNvGraphicFramePr>
              <a:graphicFrameLocks noChangeAspect="1"/>
            </p:cNvGraphicFramePr>
            <p:nvPr/>
          </p:nvGraphicFramePr>
          <p:xfrm>
            <a:off x="2933" y="3591"/>
            <a:ext cx="1315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952087" imgH="253890" progId="Equation.DSMT4">
                    <p:embed/>
                  </p:oleObj>
                </mc:Choice>
                <mc:Fallback>
                  <p:oleObj name="Equation" r:id="rId12" imgW="952087" imgH="253890" progId="Equation.DSMT4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3" y="3591"/>
                          <a:ext cx="1315" cy="3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96" name="Object 38"/>
            <p:cNvGraphicFramePr>
              <a:graphicFrameLocks noChangeAspect="1"/>
            </p:cNvGraphicFramePr>
            <p:nvPr/>
          </p:nvGraphicFramePr>
          <p:xfrm>
            <a:off x="4220" y="3613"/>
            <a:ext cx="1228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965200" imgH="254000" progId="Equation.DSMT4">
                    <p:embed/>
                  </p:oleObj>
                </mc:Choice>
                <mc:Fallback>
                  <p:oleObj name="Equation" r:id="rId14" imgW="965200" imgH="25400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0" y="3613"/>
                          <a:ext cx="1228" cy="3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134369"/>
              </p:ext>
            </p:extLst>
          </p:nvPr>
        </p:nvGraphicFramePr>
        <p:xfrm>
          <a:off x="4330301" y="6971573"/>
          <a:ext cx="5666739" cy="544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52600" imgH="228600" progId="Equation.DSMT4">
                  <p:embed/>
                </p:oleObj>
              </mc:Choice>
              <mc:Fallback>
                <p:oleObj name="Equation" r:id="rId16" imgW="1752600" imgH="2286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301" y="6971573"/>
                        <a:ext cx="5666739" cy="5448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849233"/>
              </p:ext>
            </p:extLst>
          </p:nvPr>
        </p:nvGraphicFramePr>
        <p:xfrm>
          <a:off x="4351020" y="7382185"/>
          <a:ext cx="4229101" cy="544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08100" imgH="228600" progId="Equation.DSMT4">
                  <p:embed/>
                </p:oleObj>
              </mc:Choice>
              <mc:Fallback>
                <p:oleObj name="Equation" r:id="rId18" imgW="1308100" imgH="2286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020" y="7382185"/>
                        <a:ext cx="4229101" cy="5448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7818121" y="4020353"/>
            <a:ext cx="80619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(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)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747760" y="2320291"/>
            <a:ext cx="3444240" cy="1322070"/>
            <a:chOff x="5453061" y="1938133"/>
            <a:chExt cx="2152651" cy="1101726"/>
          </a:xfrm>
        </p:grpSpPr>
        <p:grpSp>
          <p:nvGrpSpPr>
            <p:cNvPr id="11288" name="Group 45"/>
            <p:cNvGrpSpPr>
              <a:grpSpLocks/>
            </p:cNvGrpSpPr>
            <p:nvPr/>
          </p:nvGrpSpPr>
          <p:grpSpPr bwMode="auto">
            <a:xfrm>
              <a:off x="5681663" y="1962150"/>
              <a:ext cx="1752600" cy="563563"/>
              <a:chOff x="3552" y="1116"/>
              <a:chExt cx="1104" cy="355"/>
            </a:xfrm>
          </p:grpSpPr>
          <p:sp>
            <p:nvSpPr>
              <p:cNvPr id="11293" name="Text Box 23"/>
              <p:cNvSpPr txBox="1">
                <a:spLocks noChangeArrowheads="1"/>
              </p:cNvSpPr>
              <p:nvPr/>
            </p:nvSpPr>
            <p:spPr bwMode="auto">
              <a:xfrm>
                <a:off x="3552" y="1212"/>
                <a:ext cx="240" cy="25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/>
                  <a:t>2</a:t>
                </a:r>
              </a:p>
            </p:txBody>
          </p:sp>
          <p:sp>
            <p:nvSpPr>
              <p:cNvPr id="11294" name="Text Box 24"/>
              <p:cNvSpPr txBox="1">
                <a:spLocks noChangeArrowheads="1"/>
              </p:cNvSpPr>
              <p:nvPr/>
            </p:nvSpPr>
            <p:spPr bwMode="auto">
              <a:xfrm>
                <a:off x="4416" y="1116"/>
                <a:ext cx="240" cy="25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/>
                  <a:t>2</a:t>
                </a:r>
              </a:p>
            </p:txBody>
          </p:sp>
        </p:grpSp>
        <p:grpSp>
          <p:nvGrpSpPr>
            <p:cNvPr id="11289" name="Group 54"/>
            <p:cNvGrpSpPr>
              <a:grpSpLocks/>
            </p:cNvGrpSpPr>
            <p:nvPr/>
          </p:nvGrpSpPr>
          <p:grpSpPr bwMode="auto">
            <a:xfrm>
              <a:off x="5453061" y="1938133"/>
              <a:ext cx="2152651" cy="1101726"/>
              <a:chOff x="3408" y="1073"/>
              <a:chExt cx="1356" cy="694"/>
            </a:xfrm>
          </p:grpSpPr>
          <p:sp>
            <p:nvSpPr>
              <p:cNvPr id="11290" name="Line 49"/>
              <p:cNvSpPr>
                <a:spLocks noChangeShapeType="1"/>
              </p:cNvSpPr>
              <p:nvPr/>
            </p:nvSpPr>
            <p:spPr bwMode="auto">
              <a:xfrm flipV="1">
                <a:off x="3409" y="1073"/>
                <a:ext cx="1355" cy="14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" name="Line 50"/>
              <p:cNvSpPr>
                <a:spLocks noChangeShapeType="1"/>
              </p:cNvSpPr>
              <p:nvPr/>
            </p:nvSpPr>
            <p:spPr bwMode="auto">
              <a:xfrm>
                <a:off x="3408" y="1213"/>
                <a:ext cx="599" cy="54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2" name="Line 51"/>
              <p:cNvSpPr>
                <a:spLocks noChangeShapeType="1"/>
              </p:cNvSpPr>
              <p:nvPr/>
            </p:nvSpPr>
            <p:spPr bwMode="auto">
              <a:xfrm flipV="1">
                <a:off x="3996" y="1095"/>
                <a:ext cx="768" cy="67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310" name="TextBox 36"/>
          <p:cNvSpPr txBox="1">
            <a:spLocks noChangeArrowheads="1"/>
          </p:cNvSpPr>
          <p:nvPr/>
        </p:nvSpPr>
        <p:spPr bwMode="auto">
          <a:xfrm>
            <a:off x="1066800" y="3341171"/>
            <a:ext cx="56388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dirty="0" err="1"/>
              <a:t>Kẻ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chéo</a:t>
            </a:r>
            <a:r>
              <a:rPr lang="en-US" dirty="0"/>
              <a:t> AC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7539990" y="4600651"/>
            <a:ext cx="7947659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(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)</a:t>
            </a:r>
          </a:p>
        </p:txBody>
      </p:sp>
      <p:sp>
        <p:nvSpPr>
          <p:cNvPr id="12312" name="TextBox 38"/>
          <p:cNvSpPr txBox="1">
            <a:spLocks noChangeArrowheads="1"/>
          </p:cNvSpPr>
          <p:nvPr/>
        </p:nvSpPr>
        <p:spPr bwMode="auto">
          <a:xfrm>
            <a:off x="752477" y="5204335"/>
            <a:ext cx="56388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ABCD </a:t>
            </a:r>
            <a:r>
              <a:rPr lang="en-US" dirty="0" err="1"/>
              <a:t>có</a:t>
            </a:r>
            <a:r>
              <a:rPr lang="en-US" dirty="0"/>
              <a:t> </a:t>
            </a:r>
          </a:p>
        </p:txBody>
      </p:sp>
      <p:sp>
        <p:nvSpPr>
          <p:cNvPr id="11287" name="Text Box 4"/>
          <p:cNvSpPr txBox="1">
            <a:spLocks noChangeArrowheads="1"/>
          </p:cNvSpPr>
          <p:nvPr/>
        </p:nvSpPr>
        <p:spPr bwMode="auto">
          <a:xfrm>
            <a:off x="365760" y="285751"/>
            <a:ext cx="853440" cy="7474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?3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8" grpId="0" animBg="1"/>
      <p:bldP spid="14" grpId="0" animBg="1"/>
      <p:bldP spid="15" grpId="0"/>
      <p:bldP spid="23" grpId="0"/>
      <p:bldP spid="32" grpId="0"/>
      <p:bldP spid="12310" grpId="0"/>
      <p:bldP spid="38" grpId="0"/>
      <p:bldP spid="123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12"/>
          <p:cNvSpPr>
            <a:spLocks/>
          </p:cNvSpPr>
          <p:nvPr/>
        </p:nvSpPr>
        <p:spPr bwMode="auto">
          <a:xfrm>
            <a:off x="9997440" y="1623060"/>
            <a:ext cx="3413760" cy="2011680"/>
          </a:xfrm>
          <a:custGeom>
            <a:avLst/>
            <a:gdLst>
              <a:gd name="T0" fmla="*/ 0 w 1872"/>
              <a:gd name="T1" fmla="*/ 2147483647 h 1200"/>
              <a:gd name="T2" fmla="*/ 2147483647 w 1872"/>
              <a:gd name="T3" fmla="*/ 0 h 1200"/>
              <a:gd name="T4" fmla="*/ 2147483647 w 1872"/>
              <a:gd name="T5" fmla="*/ 2147483647 h 1200"/>
              <a:gd name="T6" fmla="*/ 2147483647 w 1872"/>
              <a:gd name="T7" fmla="*/ 2147483647 h 1200"/>
              <a:gd name="T8" fmla="*/ 0 w 1872"/>
              <a:gd name="T9" fmla="*/ 2147483647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72" h="1200">
                <a:moveTo>
                  <a:pt x="0" y="576"/>
                </a:moveTo>
                <a:lnTo>
                  <a:pt x="576" y="0"/>
                </a:lnTo>
                <a:lnTo>
                  <a:pt x="1872" y="432"/>
                </a:lnTo>
                <a:lnTo>
                  <a:pt x="816" y="1200"/>
                </a:lnTo>
                <a:lnTo>
                  <a:pt x="0" y="576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grpSp>
        <p:nvGrpSpPr>
          <p:cNvPr id="12291" name="Group 17"/>
          <p:cNvGrpSpPr>
            <a:grpSpLocks/>
          </p:cNvGrpSpPr>
          <p:nvPr/>
        </p:nvGrpSpPr>
        <p:grpSpPr bwMode="auto">
          <a:xfrm>
            <a:off x="9502141" y="1171576"/>
            <a:ext cx="4640579" cy="2975609"/>
            <a:chOff x="3213" y="1239"/>
            <a:chExt cx="1827" cy="1562"/>
          </a:xfrm>
        </p:grpSpPr>
        <p:sp>
          <p:nvSpPr>
            <p:cNvPr id="12307" name="Text Box 13"/>
            <p:cNvSpPr txBox="1">
              <a:spLocks noChangeArrowheads="1"/>
            </p:cNvSpPr>
            <p:nvPr/>
          </p:nvSpPr>
          <p:spPr bwMode="auto">
            <a:xfrm>
              <a:off x="3213" y="1824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2308" name="Text Box 14"/>
            <p:cNvSpPr txBox="1">
              <a:spLocks noChangeArrowheads="1"/>
            </p:cNvSpPr>
            <p:nvPr/>
          </p:nvSpPr>
          <p:spPr bwMode="auto">
            <a:xfrm>
              <a:off x="3714" y="1239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12309" name="Text Box 15"/>
            <p:cNvSpPr txBox="1">
              <a:spLocks noChangeArrowheads="1"/>
            </p:cNvSpPr>
            <p:nvPr/>
          </p:nvSpPr>
          <p:spPr bwMode="auto">
            <a:xfrm>
              <a:off x="4752" y="1728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12310" name="Text Box 16"/>
            <p:cNvSpPr txBox="1">
              <a:spLocks noChangeArrowheads="1"/>
            </p:cNvSpPr>
            <p:nvPr/>
          </p:nvSpPr>
          <p:spPr bwMode="auto">
            <a:xfrm>
              <a:off x="3909" y="2478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889760" y="3806190"/>
            <a:ext cx="5852160" cy="1737598"/>
            <a:chOff x="1028085" y="4651375"/>
            <a:chExt cx="3657600" cy="1447997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866285" y="4651375"/>
              <a:ext cx="0" cy="14112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028085" y="5376862"/>
              <a:ext cx="3581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3" name="TextBox 46"/>
            <p:cNvSpPr txBox="1">
              <a:spLocks noChangeArrowheads="1"/>
            </p:cNvSpPr>
            <p:nvPr/>
          </p:nvSpPr>
          <p:spPr bwMode="auto">
            <a:xfrm>
              <a:off x="1180485" y="4800600"/>
              <a:ext cx="619125" cy="51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GT</a:t>
              </a:r>
            </a:p>
          </p:txBody>
        </p:sp>
        <p:sp>
          <p:nvSpPr>
            <p:cNvPr id="12304" name="TextBox 47"/>
            <p:cNvSpPr txBox="1">
              <a:spLocks noChangeArrowheads="1"/>
            </p:cNvSpPr>
            <p:nvPr/>
          </p:nvSpPr>
          <p:spPr bwMode="auto">
            <a:xfrm>
              <a:off x="1237635" y="5586412"/>
              <a:ext cx="619125" cy="51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KL</a:t>
              </a:r>
            </a:p>
          </p:txBody>
        </p:sp>
        <p:sp>
          <p:nvSpPr>
            <p:cNvPr id="12305" name="TextBox 48"/>
            <p:cNvSpPr txBox="1">
              <a:spLocks noChangeArrowheads="1"/>
            </p:cNvSpPr>
            <p:nvPr/>
          </p:nvSpPr>
          <p:spPr bwMode="auto">
            <a:xfrm>
              <a:off x="1999635" y="4795837"/>
              <a:ext cx="2133600" cy="51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Tứ giác ABCD</a:t>
              </a:r>
            </a:p>
          </p:txBody>
        </p:sp>
        <p:graphicFrame>
          <p:nvGraphicFramePr>
            <p:cNvPr id="12306" name="Object 9"/>
            <p:cNvGraphicFramePr>
              <a:graphicFrameLocks noChangeAspect="1"/>
            </p:cNvGraphicFramePr>
            <p:nvPr/>
          </p:nvGraphicFramePr>
          <p:xfrm>
            <a:off x="2094885" y="5526087"/>
            <a:ext cx="2590800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282700" imgH="241300" progId="Equation.DSMT4">
                    <p:embed/>
                  </p:oleObj>
                </mc:Choice>
                <mc:Fallback>
                  <p:oleObj name="Equation" r:id="rId2" imgW="1282700" imgH="2413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4885" y="5526087"/>
                          <a:ext cx="2590800" cy="511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52781" y="1748791"/>
            <a:ext cx="2547619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Định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lí</a:t>
            </a:r>
            <a:r>
              <a:rPr lang="en-US" sz="4000" b="1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609600" y="2737486"/>
            <a:ext cx="8534400" cy="6551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Tổng các góc của một tứ giác bằng 360</a:t>
            </a:r>
            <a:r>
              <a:rPr lang="en-US" b="1" baseline="30000">
                <a:solidFill>
                  <a:srgbClr val="FF0000"/>
                </a:solidFill>
              </a:rPr>
              <a:t>0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31" name="Picture 41" descr="Káº¿t quáº£ hÃ¬nh áº£nh cho hÃ¬nh áº£nh dáº¥u há»i cháº¥m trong nÃ£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160" y="4905376"/>
            <a:ext cx="2969261" cy="222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804160" y="3000376"/>
            <a:ext cx="5659120" cy="2366010"/>
            <a:chOff x="3056084" y="-304800"/>
            <a:chExt cx="3536948" cy="1971020"/>
          </a:xfrm>
        </p:grpSpPr>
        <p:sp>
          <p:nvSpPr>
            <p:cNvPr id="33" name="Cloud 32"/>
            <p:cNvSpPr/>
            <p:nvPr/>
          </p:nvSpPr>
          <p:spPr>
            <a:xfrm>
              <a:off x="3056084" y="-304800"/>
              <a:ext cx="3536948" cy="197102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00" name="TextBox 33"/>
            <p:cNvSpPr txBox="1">
              <a:spLocks noChangeArrowheads="1"/>
            </p:cNvSpPr>
            <p:nvPr/>
          </p:nvSpPr>
          <p:spPr bwMode="auto">
            <a:xfrm>
              <a:off x="3505200" y="-86380"/>
              <a:ext cx="2937022" cy="1615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0000CC"/>
                  </a:solidFill>
                </a:rPr>
                <a:t>Dựa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vào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kết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quả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trên</a:t>
              </a:r>
              <a:r>
                <a:rPr lang="en-US" sz="4000" dirty="0">
                  <a:solidFill>
                    <a:srgbClr val="0000CC"/>
                  </a:solidFill>
                </a:rPr>
                <a:t>, </a:t>
              </a:r>
              <a:r>
                <a:rPr lang="en-US" sz="4000" dirty="0" err="1">
                  <a:solidFill>
                    <a:srgbClr val="0000CC"/>
                  </a:solidFill>
                </a:rPr>
                <a:t>hãy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phát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biểu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thành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một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định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lí</a:t>
              </a:r>
              <a:endParaRPr lang="en-US" sz="4000" dirty="0">
                <a:solidFill>
                  <a:srgbClr val="0000CC"/>
                </a:solidFill>
              </a:endParaRPr>
            </a:p>
          </p:txBody>
        </p:sp>
      </p:grpSp>
      <p:graphicFrame>
        <p:nvGraphicFramePr>
          <p:cNvPr id="12297" name="Object 31"/>
          <p:cNvGraphicFramePr>
            <a:graphicFrameLocks noChangeAspect="1"/>
          </p:cNvGraphicFramePr>
          <p:nvPr/>
        </p:nvGraphicFramePr>
        <p:xfrm>
          <a:off x="5410200" y="990600"/>
          <a:ext cx="4460240" cy="638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82700" imgH="241300" progId="Equation.DSMT4">
                  <p:embed/>
                </p:oleObj>
              </mc:Choice>
              <mc:Fallback>
                <p:oleObj name="Equation" r:id="rId5" imgW="1282700" imgH="2413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90600"/>
                        <a:ext cx="4460240" cy="638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Box 38"/>
          <p:cNvSpPr txBox="1">
            <a:spLocks noChangeArrowheads="1"/>
          </p:cNvSpPr>
          <p:nvPr/>
        </p:nvSpPr>
        <p:spPr bwMode="auto">
          <a:xfrm>
            <a:off x="975360" y="967740"/>
            <a:ext cx="56388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dirty="0" err="1"/>
              <a:t>Vậy</a:t>
            </a:r>
            <a:r>
              <a:rPr lang="en-US" dirty="0"/>
              <a:t>: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ABCD </a:t>
            </a:r>
            <a:r>
              <a:rPr lang="en-US" dirty="0" err="1"/>
              <a:t>có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150619" y="251116"/>
            <a:ext cx="5798821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tập</a:t>
            </a:r>
            <a:r>
              <a:rPr lang="en-US" sz="4000" b="1" dirty="0">
                <a:solidFill>
                  <a:srgbClr val="FF0000"/>
                </a:solidFill>
              </a:rPr>
              <a:t> 1 (Sgk-T66):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608320" y="274321"/>
            <a:ext cx="52425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Tìm</a:t>
            </a:r>
            <a:r>
              <a:rPr lang="en-US" sz="4000" dirty="0">
                <a:solidFill>
                  <a:srgbClr val="0000CC"/>
                </a:solidFill>
              </a:rPr>
              <a:t> x ở </a:t>
            </a:r>
            <a:r>
              <a:rPr lang="en-US" sz="4000" dirty="0" err="1">
                <a:solidFill>
                  <a:srgbClr val="0000CC"/>
                </a:solidFill>
              </a:rPr>
              <a:t>các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sau</a:t>
            </a:r>
            <a:endParaRPr lang="en-US" sz="4000" dirty="0">
              <a:solidFill>
                <a:srgbClr val="0000CC"/>
              </a:solidFill>
            </a:endParaRPr>
          </a:p>
        </p:txBody>
      </p:sp>
      <p:grpSp>
        <p:nvGrpSpPr>
          <p:cNvPr id="13316" name="Group 31"/>
          <p:cNvGrpSpPr>
            <a:grpSpLocks/>
          </p:cNvGrpSpPr>
          <p:nvPr/>
        </p:nvGrpSpPr>
        <p:grpSpPr bwMode="auto">
          <a:xfrm>
            <a:off x="1889760" y="1042036"/>
            <a:ext cx="3535680" cy="2718435"/>
            <a:chOff x="96" y="720"/>
            <a:chExt cx="1392" cy="1427"/>
          </a:xfrm>
        </p:grpSpPr>
        <p:sp>
          <p:nvSpPr>
            <p:cNvPr id="13449" name="Freeform 6"/>
            <p:cNvSpPr>
              <a:spLocks/>
            </p:cNvSpPr>
            <p:nvPr/>
          </p:nvSpPr>
          <p:spPr bwMode="auto">
            <a:xfrm>
              <a:off x="288" y="960"/>
              <a:ext cx="960" cy="1056"/>
            </a:xfrm>
            <a:custGeom>
              <a:avLst/>
              <a:gdLst>
                <a:gd name="T0" fmla="*/ 0 w 960"/>
                <a:gd name="T1" fmla="*/ 480 h 1056"/>
                <a:gd name="T2" fmla="*/ 240 w 960"/>
                <a:gd name="T3" fmla="*/ 0 h 1056"/>
                <a:gd name="T4" fmla="*/ 960 w 960"/>
                <a:gd name="T5" fmla="*/ 0 h 1056"/>
                <a:gd name="T6" fmla="*/ 432 w 960"/>
                <a:gd name="T7" fmla="*/ 1056 h 1056"/>
                <a:gd name="T8" fmla="*/ 0 w 960"/>
                <a:gd name="T9" fmla="*/ 480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0" h="1056">
                  <a:moveTo>
                    <a:pt x="0" y="480"/>
                  </a:moveTo>
                  <a:lnTo>
                    <a:pt x="240" y="0"/>
                  </a:lnTo>
                  <a:lnTo>
                    <a:pt x="960" y="0"/>
                  </a:lnTo>
                  <a:lnTo>
                    <a:pt x="432" y="1056"/>
                  </a:lnTo>
                  <a:lnTo>
                    <a:pt x="0" y="48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50" name="Text Box 20"/>
            <p:cNvSpPr txBox="1">
              <a:spLocks noChangeArrowheads="1"/>
            </p:cNvSpPr>
            <p:nvPr/>
          </p:nvSpPr>
          <p:spPr bwMode="auto">
            <a:xfrm>
              <a:off x="288" y="1296"/>
              <a:ext cx="57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110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51" name="Text Box 21"/>
            <p:cNvSpPr txBox="1">
              <a:spLocks noChangeArrowheads="1"/>
            </p:cNvSpPr>
            <p:nvPr/>
          </p:nvSpPr>
          <p:spPr bwMode="auto">
            <a:xfrm>
              <a:off x="464" y="944"/>
              <a:ext cx="57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120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52" name="Text Box 22"/>
            <p:cNvSpPr txBox="1">
              <a:spLocks noChangeArrowheads="1"/>
            </p:cNvSpPr>
            <p:nvPr/>
          </p:nvSpPr>
          <p:spPr bwMode="auto">
            <a:xfrm>
              <a:off x="912" y="948"/>
              <a:ext cx="57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80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53" name="Text Box 23"/>
            <p:cNvSpPr txBox="1">
              <a:spLocks noChangeArrowheads="1"/>
            </p:cNvSpPr>
            <p:nvPr/>
          </p:nvSpPr>
          <p:spPr bwMode="auto">
            <a:xfrm>
              <a:off x="615" y="1719"/>
              <a:ext cx="26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454" name="Text Box 27"/>
            <p:cNvSpPr txBox="1">
              <a:spLocks noChangeArrowheads="1"/>
            </p:cNvSpPr>
            <p:nvPr/>
          </p:nvSpPr>
          <p:spPr bwMode="auto">
            <a:xfrm>
              <a:off x="96" y="1296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3455" name="Text Box 28"/>
            <p:cNvSpPr txBox="1">
              <a:spLocks noChangeArrowheads="1"/>
            </p:cNvSpPr>
            <p:nvPr/>
          </p:nvSpPr>
          <p:spPr bwMode="auto">
            <a:xfrm>
              <a:off x="384" y="72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13456" name="Text Box 29"/>
            <p:cNvSpPr txBox="1">
              <a:spLocks noChangeArrowheads="1"/>
            </p:cNvSpPr>
            <p:nvPr/>
          </p:nvSpPr>
          <p:spPr bwMode="auto">
            <a:xfrm>
              <a:off x="1152" y="72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13457" name="Text Box 30"/>
            <p:cNvSpPr txBox="1">
              <a:spLocks noChangeArrowheads="1"/>
            </p:cNvSpPr>
            <p:nvPr/>
          </p:nvSpPr>
          <p:spPr bwMode="auto">
            <a:xfrm>
              <a:off x="768" y="1824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grpSp>
        <p:nvGrpSpPr>
          <p:cNvPr id="13317" name="Group 36"/>
          <p:cNvGrpSpPr>
            <a:grpSpLocks/>
          </p:cNvGrpSpPr>
          <p:nvPr/>
        </p:nvGrpSpPr>
        <p:grpSpPr bwMode="auto">
          <a:xfrm>
            <a:off x="6210319" y="1060074"/>
            <a:ext cx="3413760" cy="2261235"/>
            <a:chOff x="1248" y="912"/>
            <a:chExt cx="1344" cy="1187"/>
          </a:xfrm>
        </p:grpSpPr>
        <p:sp>
          <p:nvSpPr>
            <p:cNvPr id="13440" name="Rectangle 7"/>
            <p:cNvSpPr>
              <a:spLocks noChangeArrowheads="1"/>
            </p:cNvSpPr>
            <p:nvPr/>
          </p:nvSpPr>
          <p:spPr bwMode="auto">
            <a:xfrm>
              <a:off x="1344" y="1152"/>
              <a:ext cx="1056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1" name="Text Box 19"/>
            <p:cNvSpPr txBox="1">
              <a:spLocks noChangeArrowheads="1"/>
            </p:cNvSpPr>
            <p:nvPr/>
          </p:nvSpPr>
          <p:spPr bwMode="auto">
            <a:xfrm>
              <a:off x="2223" y="1536"/>
              <a:ext cx="26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442" name="Rectangle 24"/>
            <p:cNvSpPr>
              <a:spLocks noChangeArrowheads="1"/>
            </p:cNvSpPr>
            <p:nvPr/>
          </p:nvSpPr>
          <p:spPr bwMode="auto">
            <a:xfrm>
              <a:off x="1344" y="1686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3" name="Rectangle 25"/>
            <p:cNvSpPr>
              <a:spLocks noChangeArrowheads="1"/>
            </p:cNvSpPr>
            <p:nvPr/>
          </p:nvSpPr>
          <p:spPr bwMode="auto">
            <a:xfrm>
              <a:off x="1344" y="1152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4" name="Rectangle 26"/>
            <p:cNvSpPr>
              <a:spLocks noChangeArrowheads="1"/>
            </p:cNvSpPr>
            <p:nvPr/>
          </p:nvSpPr>
          <p:spPr bwMode="auto">
            <a:xfrm>
              <a:off x="2304" y="1152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" name="Text Box 32"/>
            <p:cNvSpPr txBox="1">
              <a:spLocks noChangeArrowheads="1"/>
            </p:cNvSpPr>
            <p:nvPr/>
          </p:nvSpPr>
          <p:spPr bwMode="auto">
            <a:xfrm>
              <a:off x="1248" y="912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</a:t>
              </a:r>
            </a:p>
          </p:txBody>
        </p:sp>
        <p:sp>
          <p:nvSpPr>
            <p:cNvPr id="13446" name="Text Box 33"/>
            <p:cNvSpPr txBox="1">
              <a:spLocks noChangeArrowheads="1"/>
            </p:cNvSpPr>
            <p:nvPr/>
          </p:nvSpPr>
          <p:spPr bwMode="auto">
            <a:xfrm>
              <a:off x="2304" y="912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F</a:t>
              </a:r>
            </a:p>
          </p:txBody>
        </p:sp>
        <p:sp>
          <p:nvSpPr>
            <p:cNvPr id="13447" name="Text Box 34"/>
            <p:cNvSpPr txBox="1">
              <a:spLocks noChangeArrowheads="1"/>
            </p:cNvSpPr>
            <p:nvPr/>
          </p:nvSpPr>
          <p:spPr bwMode="auto">
            <a:xfrm>
              <a:off x="2304" y="1728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G</a:t>
              </a:r>
            </a:p>
          </p:txBody>
        </p:sp>
        <p:sp>
          <p:nvSpPr>
            <p:cNvPr id="13448" name="Text Box 35"/>
            <p:cNvSpPr txBox="1">
              <a:spLocks noChangeArrowheads="1"/>
            </p:cNvSpPr>
            <p:nvPr/>
          </p:nvSpPr>
          <p:spPr bwMode="auto">
            <a:xfrm>
              <a:off x="1248" y="1776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H</a:t>
              </a:r>
            </a:p>
          </p:txBody>
        </p:sp>
      </p:grpSp>
      <p:grpSp>
        <p:nvGrpSpPr>
          <p:cNvPr id="13318" name="Group 45"/>
          <p:cNvGrpSpPr>
            <a:grpSpLocks/>
          </p:cNvGrpSpPr>
          <p:nvPr/>
        </p:nvGrpSpPr>
        <p:grpSpPr bwMode="auto">
          <a:xfrm>
            <a:off x="10302240" y="868652"/>
            <a:ext cx="4023360" cy="2535555"/>
            <a:chOff x="2784" y="768"/>
            <a:chExt cx="1584" cy="1331"/>
          </a:xfrm>
        </p:grpSpPr>
        <p:sp>
          <p:nvSpPr>
            <p:cNvPr id="13429" name="Freeform 8"/>
            <p:cNvSpPr>
              <a:spLocks/>
            </p:cNvSpPr>
            <p:nvPr/>
          </p:nvSpPr>
          <p:spPr bwMode="auto">
            <a:xfrm>
              <a:off x="2928" y="1008"/>
              <a:ext cx="1152" cy="816"/>
            </a:xfrm>
            <a:custGeom>
              <a:avLst/>
              <a:gdLst>
                <a:gd name="T0" fmla="*/ 0 w 1152"/>
                <a:gd name="T1" fmla="*/ 768 h 816"/>
                <a:gd name="T2" fmla="*/ 480 w 1152"/>
                <a:gd name="T3" fmla="*/ 0 h 816"/>
                <a:gd name="T4" fmla="*/ 1152 w 1152"/>
                <a:gd name="T5" fmla="*/ 288 h 816"/>
                <a:gd name="T6" fmla="*/ 1104 w 1152"/>
                <a:gd name="T7" fmla="*/ 816 h 816"/>
                <a:gd name="T8" fmla="*/ 0 w 1152"/>
                <a:gd name="T9" fmla="*/ 768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816">
                  <a:moveTo>
                    <a:pt x="0" y="768"/>
                  </a:moveTo>
                  <a:lnTo>
                    <a:pt x="480" y="0"/>
                  </a:lnTo>
                  <a:lnTo>
                    <a:pt x="1152" y="288"/>
                  </a:lnTo>
                  <a:lnTo>
                    <a:pt x="1104" y="816"/>
                  </a:lnTo>
                  <a:lnTo>
                    <a:pt x="0" y="7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30" name="Text Box 17"/>
            <p:cNvSpPr txBox="1">
              <a:spLocks noChangeArrowheads="1"/>
            </p:cNvSpPr>
            <p:nvPr/>
          </p:nvSpPr>
          <p:spPr bwMode="auto">
            <a:xfrm>
              <a:off x="2976" y="1584"/>
              <a:ext cx="43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65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31" name="Text Box 18"/>
            <p:cNvSpPr txBox="1">
              <a:spLocks noChangeArrowheads="1"/>
            </p:cNvSpPr>
            <p:nvPr/>
          </p:nvSpPr>
          <p:spPr bwMode="auto">
            <a:xfrm>
              <a:off x="3840" y="1200"/>
              <a:ext cx="26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432" name="Text Box 37"/>
            <p:cNvSpPr txBox="1">
              <a:spLocks noChangeArrowheads="1"/>
            </p:cNvSpPr>
            <p:nvPr/>
          </p:nvSpPr>
          <p:spPr bwMode="auto">
            <a:xfrm>
              <a:off x="2784" y="1728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3433" name="Text Box 38"/>
            <p:cNvSpPr txBox="1">
              <a:spLocks noChangeArrowheads="1"/>
            </p:cNvSpPr>
            <p:nvPr/>
          </p:nvSpPr>
          <p:spPr bwMode="auto">
            <a:xfrm>
              <a:off x="3264" y="768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13434" name="Text Box 39"/>
            <p:cNvSpPr txBox="1">
              <a:spLocks noChangeArrowheads="1"/>
            </p:cNvSpPr>
            <p:nvPr/>
          </p:nvSpPr>
          <p:spPr bwMode="auto">
            <a:xfrm>
              <a:off x="4032" y="1056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  <p:sp>
          <p:nvSpPr>
            <p:cNvPr id="13435" name="Text Box 40"/>
            <p:cNvSpPr txBox="1">
              <a:spLocks noChangeArrowheads="1"/>
            </p:cNvSpPr>
            <p:nvPr/>
          </p:nvSpPr>
          <p:spPr bwMode="auto">
            <a:xfrm>
              <a:off x="3936" y="1776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</a:t>
              </a:r>
            </a:p>
          </p:txBody>
        </p:sp>
        <p:sp>
          <p:nvSpPr>
            <p:cNvPr id="13436" name="Line 41"/>
            <p:cNvSpPr>
              <a:spLocks noChangeShapeType="1"/>
            </p:cNvSpPr>
            <p:nvPr/>
          </p:nvSpPr>
          <p:spPr bwMode="auto">
            <a:xfrm>
              <a:off x="3936" y="17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37" name="Line 42"/>
            <p:cNvSpPr>
              <a:spLocks noChangeShapeType="1"/>
            </p:cNvSpPr>
            <p:nvPr/>
          </p:nvSpPr>
          <p:spPr bwMode="auto">
            <a:xfrm>
              <a:off x="3936" y="17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38" name="Line 43"/>
            <p:cNvSpPr>
              <a:spLocks noChangeShapeType="1"/>
            </p:cNvSpPr>
            <p:nvPr/>
          </p:nvSpPr>
          <p:spPr bwMode="auto">
            <a:xfrm>
              <a:off x="3352" y="1080"/>
              <a:ext cx="10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39" name="Line 44"/>
            <p:cNvSpPr>
              <a:spLocks noChangeShapeType="1"/>
            </p:cNvSpPr>
            <p:nvPr/>
          </p:nvSpPr>
          <p:spPr bwMode="auto">
            <a:xfrm flipV="1">
              <a:off x="3448" y="1024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0" name="Group 11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54655359"/>
              </p:ext>
            </p:extLst>
          </p:nvPr>
        </p:nvGraphicFramePr>
        <p:xfrm>
          <a:off x="1524000" y="4966336"/>
          <a:ext cx="12679682" cy="2105026"/>
        </p:xfrm>
        <a:graphic>
          <a:graphicData uri="http://schemas.openxmlformats.org/drawingml/2006/table">
            <a:tbl>
              <a:tblPr/>
              <a:tblGrid>
                <a:gridCol w="1561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7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0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0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2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A = 110</a:t>
                      </a:r>
                      <a:r>
                        <a:rPr kumimoji="0" lang="en-US" sz="3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0</a:t>
                      </a: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 =120</a:t>
                      </a:r>
                      <a:r>
                        <a:rPr kumimoji="0" lang="en-US" sz="3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0</a:t>
                      </a: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 = 80</a:t>
                      </a:r>
                      <a:r>
                        <a:rPr kumimoji="0" lang="en-US" sz="3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0</a:t>
                      </a: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D =x=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E = 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F = 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 = 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 =x=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A = 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 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E 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D =x=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1" name="Group 86"/>
          <p:cNvGrpSpPr>
            <a:grpSpLocks/>
          </p:cNvGrpSpPr>
          <p:nvPr/>
        </p:nvGrpSpPr>
        <p:grpSpPr bwMode="auto">
          <a:xfrm rot="10677275" flipV="1">
            <a:off x="6007102" y="5699760"/>
            <a:ext cx="360680" cy="93346"/>
            <a:chOff x="1344" y="2928"/>
            <a:chExt cx="912" cy="192"/>
          </a:xfrm>
        </p:grpSpPr>
        <p:sp>
          <p:nvSpPr>
            <p:cNvPr id="13415" name="Line 87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" name="Line 88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89"/>
          <p:cNvGrpSpPr>
            <a:grpSpLocks/>
          </p:cNvGrpSpPr>
          <p:nvPr/>
        </p:nvGrpSpPr>
        <p:grpSpPr bwMode="auto">
          <a:xfrm rot="10677275" flipV="1">
            <a:off x="8811262" y="5040630"/>
            <a:ext cx="360680" cy="93346"/>
            <a:chOff x="1344" y="2928"/>
            <a:chExt cx="912" cy="192"/>
          </a:xfrm>
        </p:grpSpPr>
        <p:sp>
          <p:nvSpPr>
            <p:cNvPr id="13413" name="Line 90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4" name="Line 91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92"/>
          <p:cNvGrpSpPr>
            <a:grpSpLocks/>
          </p:cNvGrpSpPr>
          <p:nvPr/>
        </p:nvGrpSpPr>
        <p:grpSpPr bwMode="auto">
          <a:xfrm rot="10677275" flipV="1">
            <a:off x="3233422" y="5059680"/>
            <a:ext cx="360680" cy="93346"/>
            <a:chOff x="1344" y="2928"/>
            <a:chExt cx="912" cy="192"/>
          </a:xfrm>
        </p:grpSpPr>
        <p:sp>
          <p:nvSpPr>
            <p:cNvPr id="13411" name="Line 93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2" name="Line 94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" name="Group 95"/>
          <p:cNvGrpSpPr>
            <a:grpSpLocks/>
          </p:cNvGrpSpPr>
          <p:nvPr/>
        </p:nvGrpSpPr>
        <p:grpSpPr bwMode="auto">
          <a:xfrm rot="10677275" flipV="1">
            <a:off x="5976622" y="5036820"/>
            <a:ext cx="360680" cy="93346"/>
            <a:chOff x="1344" y="2928"/>
            <a:chExt cx="912" cy="192"/>
          </a:xfrm>
        </p:grpSpPr>
        <p:sp>
          <p:nvSpPr>
            <p:cNvPr id="13409" name="Line 96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0" name="Line 97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98"/>
          <p:cNvGrpSpPr>
            <a:grpSpLocks/>
          </p:cNvGrpSpPr>
          <p:nvPr/>
        </p:nvGrpSpPr>
        <p:grpSpPr bwMode="auto">
          <a:xfrm rot="10677275" flipV="1">
            <a:off x="8780782" y="5703570"/>
            <a:ext cx="360680" cy="93346"/>
            <a:chOff x="1344" y="2928"/>
            <a:chExt cx="912" cy="192"/>
          </a:xfrm>
        </p:grpSpPr>
        <p:sp>
          <p:nvSpPr>
            <p:cNvPr id="13407" name="Line 99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Line 100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101"/>
          <p:cNvGrpSpPr>
            <a:grpSpLocks/>
          </p:cNvGrpSpPr>
          <p:nvPr/>
        </p:nvGrpSpPr>
        <p:grpSpPr bwMode="auto">
          <a:xfrm rot="10677275" flipV="1">
            <a:off x="11554462" y="5017770"/>
            <a:ext cx="360680" cy="93346"/>
            <a:chOff x="1344" y="2928"/>
            <a:chExt cx="912" cy="192"/>
          </a:xfrm>
        </p:grpSpPr>
        <p:sp>
          <p:nvSpPr>
            <p:cNvPr id="13405" name="Line 102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6" name="Line 103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104"/>
          <p:cNvGrpSpPr>
            <a:grpSpLocks/>
          </p:cNvGrpSpPr>
          <p:nvPr/>
        </p:nvGrpSpPr>
        <p:grpSpPr bwMode="auto">
          <a:xfrm rot="10677275" flipV="1">
            <a:off x="3233422" y="5699760"/>
            <a:ext cx="360680" cy="93346"/>
            <a:chOff x="1344" y="2928"/>
            <a:chExt cx="912" cy="192"/>
          </a:xfrm>
        </p:grpSpPr>
        <p:sp>
          <p:nvSpPr>
            <p:cNvPr id="13403" name="Line 105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Line 106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" name="Group 107"/>
          <p:cNvGrpSpPr>
            <a:grpSpLocks/>
          </p:cNvGrpSpPr>
          <p:nvPr/>
        </p:nvGrpSpPr>
        <p:grpSpPr bwMode="auto">
          <a:xfrm rot="10677275" flipV="1">
            <a:off x="11615422" y="5699760"/>
            <a:ext cx="360680" cy="93346"/>
            <a:chOff x="1344" y="2928"/>
            <a:chExt cx="912" cy="192"/>
          </a:xfrm>
        </p:grpSpPr>
        <p:sp>
          <p:nvSpPr>
            <p:cNvPr id="13401" name="Line 108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2" name="Line 109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" name="Text Box 128"/>
          <p:cNvSpPr txBox="1">
            <a:spLocks noChangeArrowheads="1"/>
          </p:cNvSpPr>
          <p:nvPr/>
        </p:nvSpPr>
        <p:spPr bwMode="auto">
          <a:xfrm>
            <a:off x="12984480" y="504825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50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88" name="Text Box 129"/>
          <p:cNvSpPr txBox="1">
            <a:spLocks noChangeArrowheads="1"/>
          </p:cNvSpPr>
          <p:nvPr/>
        </p:nvSpPr>
        <p:spPr bwMode="auto">
          <a:xfrm>
            <a:off x="13014960" y="5785486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125" name="Group 101"/>
          <p:cNvGrpSpPr>
            <a:grpSpLocks/>
          </p:cNvGrpSpPr>
          <p:nvPr/>
        </p:nvGrpSpPr>
        <p:grpSpPr bwMode="auto">
          <a:xfrm rot="10677275" flipV="1">
            <a:off x="11554462" y="6423660"/>
            <a:ext cx="360680" cy="93346"/>
            <a:chOff x="1344" y="2928"/>
            <a:chExt cx="912" cy="192"/>
          </a:xfrm>
        </p:grpSpPr>
        <p:sp>
          <p:nvSpPr>
            <p:cNvPr id="13391" name="Line 102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Line 103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" name="Group 92"/>
          <p:cNvGrpSpPr>
            <a:grpSpLocks/>
          </p:cNvGrpSpPr>
          <p:nvPr/>
        </p:nvGrpSpPr>
        <p:grpSpPr bwMode="auto">
          <a:xfrm rot="10677275" flipV="1">
            <a:off x="3233422" y="6475096"/>
            <a:ext cx="360680" cy="93344"/>
            <a:chOff x="1344" y="2928"/>
            <a:chExt cx="912" cy="192"/>
          </a:xfrm>
        </p:grpSpPr>
        <p:sp>
          <p:nvSpPr>
            <p:cNvPr id="13389" name="Line 93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Line 94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1" name="Group 92"/>
          <p:cNvGrpSpPr>
            <a:grpSpLocks/>
          </p:cNvGrpSpPr>
          <p:nvPr/>
        </p:nvGrpSpPr>
        <p:grpSpPr bwMode="auto">
          <a:xfrm rot="10677275" flipV="1">
            <a:off x="5976622" y="6429376"/>
            <a:ext cx="360680" cy="93344"/>
            <a:chOff x="1344" y="2928"/>
            <a:chExt cx="912" cy="192"/>
          </a:xfrm>
        </p:grpSpPr>
        <p:sp>
          <p:nvSpPr>
            <p:cNvPr id="13387" name="Line 93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Line 94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4" name="Group 92"/>
          <p:cNvGrpSpPr>
            <a:grpSpLocks/>
          </p:cNvGrpSpPr>
          <p:nvPr/>
        </p:nvGrpSpPr>
        <p:grpSpPr bwMode="auto">
          <a:xfrm rot="10677275" flipV="1">
            <a:off x="8780782" y="6429376"/>
            <a:ext cx="360680" cy="93344"/>
            <a:chOff x="1344" y="2928"/>
            <a:chExt cx="912" cy="192"/>
          </a:xfrm>
        </p:grpSpPr>
        <p:sp>
          <p:nvSpPr>
            <p:cNvPr id="13385" name="Line 93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Line 94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" name="Text Box 129"/>
          <p:cNvSpPr txBox="1">
            <a:spLocks noChangeArrowheads="1"/>
          </p:cNvSpPr>
          <p:nvPr/>
        </p:nvSpPr>
        <p:spPr bwMode="auto">
          <a:xfrm>
            <a:off x="4165600" y="574548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1" name="Text Box 129"/>
          <p:cNvSpPr txBox="1">
            <a:spLocks noChangeArrowheads="1"/>
          </p:cNvSpPr>
          <p:nvPr/>
        </p:nvSpPr>
        <p:spPr bwMode="auto">
          <a:xfrm>
            <a:off x="6858000" y="574548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2" name="Text Box 129"/>
          <p:cNvSpPr txBox="1">
            <a:spLocks noChangeArrowheads="1"/>
          </p:cNvSpPr>
          <p:nvPr/>
        </p:nvSpPr>
        <p:spPr bwMode="auto">
          <a:xfrm>
            <a:off x="9692640" y="574548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3" name="Text Box 129"/>
          <p:cNvSpPr txBox="1">
            <a:spLocks noChangeArrowheads="1"/>
          </p:cNvSpPr>
          <p:nvPr/>
        </p:nvSpPr>
        <p:spPr bwMode="auto">
          <a:xfrm>
            <a:off x="9692640" y="643890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4" name="Text Box 129"/>
          <p:cNvSpPr txBox="1">
            <a:spLocks noChangeArrowheads="1"/>
          </p:cNvSpPr>
          <p:nvPr/>
        </p:nvSpPr>
        <p:spPr bwMode="auto">
          <a:xfrm>
            <a:off x="6949440" y="643890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5" name="Text Box 129"/>
          <p:cNvSpPr txBox="1">
            <a:spLocks noChangeArrowheads="1"/>
          </p:cNvSpPr>
          <p:nvPr/>
        </p:nvSpPr>
        <p:spPr bwMode="auto">
          <a:xfrm>
            <a:off x="4287520" y="643890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65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6" name="Text Box 129"/>
          <p:cNvSpPr txBox="1">
            <a:spLocks noChangeArrowheads="1"/>
          </p:cNvSpPr>
          <p:nvPr/>
        </p:nvSpPr>
        <p:spPr bwMode="auto">
          <a:xfrm>
            <a:off x="13014960" y="6436996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115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3381" name="Text Box 55"/>
          <p:cNvSpPr txBox="1">
            <a:spLocks noChangeArrowheads="1"/>
          </p:cNvSpPr>
          <p:nvPr/>
        </p:nvSpPr>
        <p:spPr bwMode="auto">
          <a:xfrm>
            <a:off x="2690678" y="3714405"/>
            <a:ext cx="1950720" cy="7474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1</a:t>
            </a:r>
          </a:p>
        </p:txBody>
      </p:sp>
      <p:sp>
        <p:nvSpPr>
          <p:cNvPr id="13382" name="Text Box 56"/>
          <p:cNvSpPr txBox="1">
            <a:spLocks noChangeArrowheads="1"/>
          </p:cNvSpPr>
          <p:nvPr/>
        </p:nvSpPr>
        <p:spPr bwMode="auto">
          <a:xfrm>
            <a:off x="6758959" y="3562294"/>
            <a:ext cx="2072640" cy="7474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2</a:t>
            </a:r>
          </a:p>
        </p:txBody>
      </p:sp>
      <p:sp>
        <p:nvSpPr>
          <p:cNvPr id="13383" name="Text Box 57"/>
          <p:cNvSpPr txBox="1">
            <a:spLocks noChangeArrowheads="1"/>
          </p:cNvSpPr>
          <p:nvPr/>
        </p:nvSpPr>
        <p:spPr bwMode="auto">
          <a:xfrm>
            <a:off x="10949160" y="3514244"/>
            <a:ext cx="1983739" cy="7474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 3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140" grpId="0"/>
      <p:bldP spid="141" grpId="0"/>
      <p:bldP spid="142" grpId="0"/>
      <p:bldP spid="143" grpId="0"/>
      <p:bldP spid="144" grpId="0"/>
      <p:bldP spid="145" grpId="0"/>
      <p:bldP spid="1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5">
            <a:extLst>
              <a:ext uri="{FF2B5EF4-FFF2-40B4-BE49-F238E27FC236}">
                <a16:creationId xmlns:a16="http://schemas.microsoft.com/office/drawing/2014/main" id="{481E420F-F596-4CB0-9952-5CF4B130AF47}"/>
              </a:ext>
            </a:extLst>
          </p:cNvPr>
          <p:cNvGrpSpPr>
            <a:grpSpLocks/>
          </p:cNvGrpSpPr>
          <p:nvPr/>
        </p:nvGrpSpPr>
        <p:grpSpPr bwMode="auto">
          <a:xfrm>
            <a:off x="10119360" y="1005841"/>
            <a:ext cx="4490052" cy="2608971"/>
            <a:chOff x="2640" y="2153"/>
            <a:chExt cx="2176" cy="1580"/>
          </a:xfrm>
        </p:grpSpPr>
        <p:sp>
          <p:nvSpPr>
            <p:cNvPr id="5" name="Line 9">
              <a:extLst>
                <a:ext uri="{FF2B5EF4-FFF2-40B4-BE49-F238E27FC236}">
                  <a16:creationId xmlns:a16="http://schemas.microsoft.com/office/drawing/2014/main" id="{C60A1198-E366-4B63-97EC-015F320399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360"/>
              <a:ext cx="18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0">
              <a:extLst>
                <a:ext uri="{FF2B5EF4-FFF2-40B4-BE49-F238E27FC236}">
                  <a16:creationId xmlns:a16="http://schemas.microsoft.com/office/drawing/2014/main" id="{7BD092BB-0215-411B-AC7D-47108B1A83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2448"/>
              <a:ext cx="336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1">
              <a:extLst>
                <a:ext uri="{FF2B5EF4-FFF2-40B4-BE49-F238E27FC236}">
                  <a16:creationId xmlns:a16="http://schemas.microsoft.com/office/drawing/2014/main" id="{736ABC30-425C-4E65-B387-BB33024678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304"/>
              <a:ext cx="148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2">
              <a:extLst>
                <a:ext uri="{FF2B5EF4-FFF2-40B4-BE49-F238E27FC236}">
                  <a16:creationId xmlns:a16="http://schemas.microsoft.com/office/drawing/2014/main" id="{11AF5EC7-4A90-4A14-9671-7960939BCA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80" y="2208"/>
              <a:ext cx="192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14">
              <a:extLst>
                <a:ext uri="{FF2B5EF4-FFF2-40B4-BE49-F238E27FC236}">
                  <a16:creationId xmlns:a16="http://schemas.microsoft.com/office/drawing/2014/main" id="{901C5010-1DD8-431D-988D-2406EE1C0A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2318"/>
              <a:ext cx="43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60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0" name="Text Box 15">
              <a:extLst>
                <a:ext uri="{FF2B5EF4-FFF2-40B4-BE49-F238E27FC236}">
                  <a16:creationId xmlns:a16="http://schemas.microsoft.com/office/drawing/2014/main" id="{818BC9E6-2B77-46A1-8949-D5267A9B1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2" y="3052"/>
              <a:ext cx="48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105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1" name="Text Box 16">
              <a:extLst>
                <a:ext uri="{FF2B5EF4-FFF2-40B4-BE49-F238E27FC236}">
                  <a16:creationId xmlns:a16="http://schemas.microsoft.com/office/drawing/2014/main" id="{05F04887-09D9-4286-B70E-2DB4C32AE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3" y="3086"/>
              <a:ext cx="267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Freeform 49">
              <a:extLst>
                <a:ext uri="{FF2B5EF4-FFF2-40B4-BE49-F238E27FC236}">
                  <a16:creationId xmlns:a16="http://schemas.microsoft.com/office/drawing/2014/main" id="{5B768142-7FCE-4982-871B-D7929CDE2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2512"/>
              <a:ext cx="192" cy="96"/>
            </a:xfrm>
            <a:custGeom>
              <a:avLst/>
              <a:gdLst>
                <a:gd name="T0" fmla="*/ 192 w 192"/>
                <a:gd name="T1" fmla="*/ 0 h 96"/>
                <a:gd name="T2" fmla="*/ 144 w 192"/>
                <a:gd name="T3" fmla="*/ 96 h 96"/>
                <a:gd name="T4" fmla="*/ 0 w 192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96">
                  <a:moveTo>
                    <a:pt x="192" y="0"/>
                  </a:moveTo>
                  <a:lnTo>
                    <a:pt x="144" y="96"/>
                  </a:lnTo>
                  <a:lnTo>
                    <a:pt x="0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51">
              <a:extLst>
                <a:ext uri="{FF2B5EF4-FFF2-40B4-BE49-F238E27FC236}">
                  <a16:creationId xmlns:a16="http://schemas.microsoft.com/office/drawing/2014/main" id="{3F6D0D20-B787-4D4E-8AF1-E904F012F4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2153"/>
              <a:ext cx="288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</a:t>
              </a:r>
            </a:p>
          </p:txBody>
        </p:sp>
        <p:sp>
          <p:nvSpPr>
            <p:cNvPr id="14" name="Text Box 52">
              <a:extLst>
                <a:ext uri="{FF2B5EF4-FFF2-40B4-BE49-F238E27FC236}">
                  <a16:creationId xmlns:a16="http://schemas.microsoft.com/office/drawing/2014/main" id="{C946373E-27A4-4B8F-8D23-1B20F986B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640"/>
              <a:ext cx="288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K</a:t>
              </a:r>
            </a:p>
          </p:txBody>
        </p:sp>
        <p:sp>
          <p:nvSpPr>
            <p:cNvPr id="15" name="Text Box 53">
              <a:extLst>
                <a:ext uri="{FF2B5EF4-FFF2-40B4-BE49-F238E27FC236}">
                  <a16:creationId xmlns:a16="http://schemas.microsoft.com/office/drawing/2014/main" id="{330CF2E3-CD4D-4AAC-ADE6-D2DA3C7FED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3360"/>
              <a:ext cx="288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</a:t>
              </a:r>
            </a:p>
          </p:txBody>
        </p:sp>
        <p:sp>
          <p:nvSpPr>
            <p:cNvPr id="16" name="Text Box 54">
              <a:extLst>
                <a:ext uri="{FF2B5EF4-FFF2-40B4-BE49-F238E27FC236}">
                  <a16:creationId xmlns:a16="http://schemas.microsoft.com/office/drawing/2014/main" id="{5A4B2919-037A-4E14-A8AE-E083E6868D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316"/>
              <a:ext cx="288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</p:grpSp>
      <p:sp>
        <p:nvSpPr>
          <p:cNvPr id="30" name="Text Box 5">
            <a:extLst>
              <a:ext uri="{FF2B5EF4-FFF2-40B4-BE49-F238E27FC236}">
                <a16:creationId xmlns:a16="http://schemas.microsoft.com/office/drawing/2014/main" id="{E0B00AA6-71E0-49E4-9666-09F6A5A8A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620" y="322623"/>
            <a:ext cx="52425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4: </a:t>
            </a:r>
            <a:r>
              <a:rPr lang="en-US" sz="4000" dirty="0" err="1">
                <a:solidFill>
                  <a:srgbClr val="0000CC"/>
                </a:solidFill>
              </a:rPr>
              <a:t>Tìm</a:t>
            </a:r>
            <a:r>
              <a:rPr lang="en-US" sz="4000" dirty="0">
                <a:solidFill>
                  <a:srgbClr val="0000CC"/>
                </a:solidFill>
              </a:rPr>
              <a:t> x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DDC80D7B-BF6E-4664-A83F-24256FD048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836013"/>
              </p:ext>
            </p:extLst>
          </p:nvPr>
        </p:nvGraphicFramePr>
        <p:xfrm>
          <a:off x="2190019" y="1398868"/>
          <a:ext cx="2221977" cy="593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266400" progId="Equation.DSMT4">
                  <p:embed/>
                </p:oleObj>
              </mc:Choice>
              <mc:Fallback>
                <p:oleObj name="Equation" r:id="rId2" imgW="927000" imgH="266400" progId="Equation.DSMT4">
                  <p:embed/>
                  <p:pic>
                    <p:nvPicPr>
                      <p:cNvPr id="63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019" y="1398868"/>
                        <a:ext cx="2221977" cy="5933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5">
            <a:extLst>
              <a:ext uri="{FF2B5EF4-FFF2-40B4-BE49-F238E27FC236}">
                <a16:creationId xmlns:a16="http://schemas.microsoft.com/office/drawing/2014/main" id="{EEBC3386-EF32-4FAD-83E3-F47A96F27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430" y="1518061"/>
            <a:ext cx="5968643" cy="120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Ta </a:t>
            </a:r>
            <a:r>
              <a:rPr lang="en-US" sz="2800" dirty="0" err="1"/>
              <a:t>có</a:t>
            </a:r>
            <a:r>
              <a:rPr lang="en-US" sz="2800" dirty="0"/>
              <a:t>                           </a:t>
            </a:r>
            <a:r>
              <a:rPr lang="en-US" sz="2800" i="1" dirty="0">
                <a:solidFill>
                  <a:srgbClr val="FF0000"/>
                </a:solidFill>
              </a:rPr>
              <a:t>(</a:t>
            </a:r>
            <a:r>
              <a:rPr lang="en-US" sz="2800" i="1" dirty="0" err="1">
                <a:solidFill>
                  <a:srgbClr val="FF0000"/>
                </a:solidFill>
              </a:rPr>
              <a:t>Kề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bù</a:t>
            </a:r>
            <a:r>
              <a:rPr lang="en-US" sz="2800" i="1" dirty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 </a:t>
            </a: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18B2D5DB-7E15-452D-89D6-CE0114342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803" y="4251016"/>
            <a:ext cx="9567924" cy="120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</a:rPr>
              <a:t>Xét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giác</a:t>
            </a:r>
            <a:r>
              <a:rPr lang="en-US" sz="2800" dirty="0">
                <a:solidFill>
                  <a:srgbClr val="FF0000"/>
                </a:solidFill>
              </a:rPr>
              <a:t> MNIK ta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:                                      </a:t>
            </a:r>
            <a:r>
              <a:rPr lang="en-US" sz="2800" i="1" dirty="0">
                <a:solidFill>
                  <a:srgbClr val="FF0000"/>
                </a:solidFill>
              </a:rPr>
              <a:t>(</a:t>
            </a:r>
            <a:r>
              <a:rPr lang="en-US" sz="2800" i="1" dirty="0" err="1">
                <a:solidFill>
                  <a:srgbClr val="FF0000"/>
                </a:solidFill>
              </a:rPr>
              <a:t>định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lí</a:t>
            </a:r>
            <a:r>
              <a:rPr lang="en-US" sz="2800" i="1" dirty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                    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E41B7F-7EE1-46A4-A9F6-933274FC3E39}"/>
              </a:ext>
            </a:extLst>
          </p:cNvPr>
          <p:cNvSpPr txBox="1"/>
          <p:nvPr/>
        </p:nvSpPr>
        <p:spPr>
          <a:xfrm>
            <a:off x="12942151" y="1539537"/>
            <a:ext cx="297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72B6FD-85B5-427C-A418-18476E73BA74}"/>
              </a:ext>
            </a:extLst>
          </p:cNvPr>
          <p:cNvSpPr txBox="1"/>
          <p:nvPr/>
        </p:nvSpPr>
        <p:spPr>
          <a:xfrm>
            <a:off x="13016434" y="1964249"/>
            <a:ext cx="297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95ED94-0B67-45DF-9951-B00AF8CB0217}"/>
              </a:ext>
            </a:extLst>
          </p:cNvPr>
          <p:cNvSpPr txBox="1"/>
          <p:nvPr/>
        </p:nvSpPr>
        <p:spPr>
          <a:xfrm>
            <a:off x="13412615" y="2633956"/>
            <a:ext cx="297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2F891C-9E4F-4A64-8F18-83E3B8271337}"/>
              </a:ext>
            </a:extLst>
          </p:cNvPr>
          <p:cNvSpPr txBox="1"/>
          <p:nvPr/>
        </p:nvSpPr>
        <p:spPr>
          <a:xfrm>
            <a:off x="13140240" y="2641253"/>
            <a:ext cx="297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A306D5D8-49F1-4BFD-87CD-E54B1ABC3C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103883"/>
              </p:ext>
            </p:extLst>
          </p:nvPr>
        </p:nvGraphicFramePr>
        <p:xfrm>
          <a:off x="2397125" y="2090738"/>
          <a:ext cx="55848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77960" imgH="266400" progId="Equation.DSMT4">
                  <p:embed/>
                </p:oleObj>
              </mc:Choice>
              <mc:Fallback>
                <p:oleObj name="Equation" r:id="rId4" imgW="25779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97125" y="2090738"/>
                        <a:ext cx="5584825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424D6622-9145-4722-B808-9E85676AE7DA}"/>
              </a:ext>
            </a:extLst>
          </p:cNvPr>
          <p:cNvSpPr txBox="1"/>
          <p:nvPr/>
        </p:nvSpPr>
        <p:spPr>
          <a:xfrm>
            <a:off x="1064677" y="2920211"/>
            <a:ext cx="73152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Ta </a:t>
            </a:r>
            <a:r>
              <a:rPr lang="en-US" sz="2800" dirty="0" err="1"/>
              <a:t>có</a:t>
            </a:r>
            <a:r>
              <a:rPr lang="en-US" sz="2800" dirty="0"/>
              <a:t>                              </a:t>
            </a:r>
            <a:r>
              <a:rPr lang="en-US" sz="2800" i="1" dirty="0">
                <a:solidFill>
                  <a:srgbClr val="FF0000"/>
                </a:solidFill>
              </a:rPr>
              <a:t>(</a:t>
            </a:r>
            <a:r>
              <a:rPr lang="en-US" sz="2800" i="1" dirty="0" err="1">
                <a:solidFill>
                  <a:srgbClr val="FF0000"/>
                </a:solidFill>
              </a:rPr>
              <a:t>Kề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bù</a:t>
            </a:r>
            <a:r>
              <a:rPr lang="en-US" sz="2800" i="1" dirty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 </a:t>
            </a: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1F3D1B8C-1E02-4074-AC8A-794EC039FA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886092"/>
              </p:ext>
            </p:extLst>
          </p:nvPr>
        </p:nvGraphicFramePr>
        <p:xfrm>
          <a:off x="2515970" y="3597562"/>
          <a:ext cx="5425171" cy="537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92080" imgH="266400" progId="Equation.DSMT4">
                  <p:embed/>
                </p:oleObj>
              </mc:Choice>
              <mc:Fallback>
                <p:oleObj name="Equation" r:id="rId6" imgW="2692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5970" y="3597562"/>
                        <a:ext cx="5425171" cy="537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022D08E4-BE27-4DCD-BDD0-4FDA45DFD0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305505"/>
              </p:ext>
            </p:extLst>
          </p:nvPr>
        </p:nvGraphicFramePr>
        <p:xfrm>
          <a:off x="2289064" y="2863257"/>
          <a:ext cx="2221977" cy="59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360" imgH="266400" progId="Equation.DSMT4">
                  <p:embed/>
                </p:oleObj>
              </mc:Choice>
              <mc:Fallback>
                <p:oleObj name="Equation" r:id="rId8" imgW="9903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89064" y="2863257"/>
                        <a:ext cx="2221977" cy="59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0B5C849E-A4B6-45FA-8F0F-B853A5079D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098227"/>
              </p:ext>
            </p:extLst>
          </p:nvPr>
        </p:nvGraphicFramePr>
        <p:xfrm>
          <a:off x="4800600" y="4235450"/>
          <a:ext cx="326866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60160" imgH="266400" progId="Equation.DSMT4">
                  <p:embed/>
                </p:oleObj>
              </mc:Choice>
              <mc:Fallback>
                <p:oleObj name="Equation" r:id="rId10" imgW="1460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00600" y="4235450"/>
                        <a:ext cx="3268663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BD526B17-C0A9-4E55-9DC8-31C63DF6D1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952260"/>
              </p:ext>
            </p:extLst>
          </p:nvPr>
        </p:nvGraphicFramePr>
        <p:xfrm>
          <a:off x="4547136" y="4987962"/>
          <a:ext cx="3599822" cy="444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50960" imgH="203040" progId="Equation.DSMT4">
                  <p:embed/>
                </p:oleObj>
              </mc:Choice>
              <mc:Fallback>
                <p:oleObj name="Equation" r:id="rId12" imgW="1650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47136" y="4987962"/>
                        <a:ext cx="3599822" cy="444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CF1EE59D-D472-4238-9CB6-871C73CE10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367575"/>
              </p:ext>
            </p:extLst>
          </p:nvPr>
        </p:nvGraphicFramePr>
        <p:xfrm>
          <a:off x="3803427" y="5828165"/>
          <a:ext cx="5263007" cy="523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98600" imgH="228600" progId="Equation.DSMT4">
                  <p:embed/>
                </p:oleObj>
              </mc:Choice>
              <mc:Fallback>
                <p:oleObj name="Equation" r:id="rId14" imgW="2298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03427" y="5828165"/>
                        <a:ext cx="5263007" cy="523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019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roup 55"/>
          <p:cNvGrpSpPr>
            <a:grpSpLocks/>
          </p:cNvGrpSpPr>
          <p:nvPr/>
        </p:nvGrpSpPr>
        <p:grpSpPr bwMode="auto">
          <a:xfrm>
            <a:off x="2058169" y="2286817"/>
            <a:ext cx="5328920" cy="2962796"/>
            <a:chOff x="2352" y="2592"/>
            <a:chExt cx="1632" cy="1151"/>
          </a:xfrm>
        </p:grpSpPr>
        <p:sp>
          <p:nvSpPr>
            <p:cNvPr id="14355" name="Line 56"/>
            <p:cNvSpPr>
              <a:spLocks noChangeShapeType="1"/>
            </p:cNvSpPr>
            <p:nvPr/>
          </p:nvSpPr>
          <p:spPr bwMode="auto">
            <a:xfrm flipH="1">
              <a:off x="2592" y="2784"/>
              <a:ext cx="192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57"/>
            <p:cNvSpPr>
              <a:spLocks noChangeShapeType="1"/>
            </p:cNvSpPr>
            <p:nvPr/>
          </p:nvSpPr>
          <p:spPr bwMode="auto">
            <a:xfrm>
              <a:off x="2784" y="2784"/>
              <a:ext cx="1008" cy="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58"/>
            <p:cNvSpPr>
              <a:spLocks noChangeShapeType="1"/>
            </p:cNvSpPr>
            <p:nvPr/>
          </p:nvSpPr>
          <p:spPr bwMode="auto">
            <a:xfrm flipH="1">
              <a:off x="3312" y="2841"/>
              <a:ext cx="48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59"/>
            <p:cNvSpPr>
              <a:spLocks noChangeShapeType="1"/>
            </p:cNvSpPr>
            <p:nvPr/>
          </p:nvSpPr>
          <p:spPr bwMode="auto">
            <a:xfrm flipH="1" flipV="1">
              <a:off x="2592" y="3360"/>
              <a:ext cx="72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Text Box 60"/>
            <p:cNvSpPr txBox="1">
              <a:spLocks noChangeArrowheads="1"/>
            </p:cNvSpPr>
            <p:nvPr/>
          </p:nvSpPr>
          <p:spPr bwMode="auto">
            <a:xfrm>
              <a:off x="2352" y="3216"/>
              <a:ext cx="28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Q</a:t>
              </a:r>
            </a:p>
          </p:txBody>
        </p:sp>
        <p:sp>
          <p:nvSpPr>
            <p:cNvPr id="14360" name="Text Box 61"/>
            <p:cNvSpPr txBox="1">
              <a:spLocks noChangeArrowheads="1"/>
            </p:cNvSpPr>
            <p:nvPr/>
          </p:nvSpPr>
          <p:spPr bwMode="auto">
            <a:xfrm>
              <a:off x="2688" y="2592"/>
              <a:ext cx="24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P</a:t>
              </a:r>
            </a:p>
          </p:txBody>
        </p:sp>
        <p:sp>
          <p:nvSpPr>
            <p:cNvPr id="14361" name="Text Box 62"/>
            <p:cNvSpPr txBox="1">
              <a:spLocks noChangeArrowheads="1"/>
            </p:cNvSpPr>
            <p:nvPr/>
          </p:nvSpPr>
          <p:spPr bwMode="auto">
            <a:xfrm>
              <a:off x="3744" y="2688"/>
              <a:ext cx="24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S</a:t>
              </a:r>
            </a:p>
          </p:txBody>
        </p:sp>
        <p:sp>
          <p:nvSpPr>
            <p:cNvPr id="14362" name="Text Box 63"/>
            <p:cNvSpPr txBox="1">
              <a:spLocks noChangeArrowheads="1"/>
            </p:cNvSpPr>
            <p:nvPr/>
          </p:nvSpPr>
          <p:spPr bwMode="auto">
            <a:xfrm>
              <a:off x="3264" y="3552"/>
              <a:ext cx="24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R</a:t>
              </a:r>
            </a:p>
          </p:txBody>
        </p:sp>
        <p:sp>
          <p:nvSpPr>
            <p:cNvPr id="14363" name="Text Box 64"/>
            <p:cNvSpPr txBox="1">
              <a:spLocks noChangeArrowheads="1"/>
            </p:cNvSpPr>
            <p:nvPr/>
          </p:nvSpPr>
          <p:spPr bwMode="auto">
            <a:xfrm>
              <a:off x="2766" y="2754"/>
              <a:ext cx="24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x</a:t>
              </a:r>
            </a:p>
          </p:txBody>
        </p:sp>
        <p:sp>
          <p:nvSpPr>
            <p:cNvPr id="14364" name="Text Box 65"/>
            <p:cNvSpPr txBox="1">
              <a:spLocks noChangeArrowheads="1"/>
            </p:cNvSpPr>
            <p:nvPr/>
          </p:nvSpPr>
          <p:spPr bwMode="auto">
            <a:xfrm>
              <a:off x="2610" y="3204"/>
              <a:ext cx="24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x</a:t>
              </a:r>
            </a:p>
          </p:txBody>
        </p:sp>
        <p:sp>
          <p:nvSpPr>
            <p:cNvPr id="14365" name="Text Box 66"/>
            <p:cNvSpPr txBox="1">
              <a:spLocks noChangeArrowheads="1"/>
            </p:cNvSpPr>
            <p:nvPr/>
          </p:nvSpPr>
          <p:spPr bwMode="auto">
            <a:xfrm>
              <a:off x="3120" y="3360"/>
              <a:ext cx="384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cs typeface="Times New Roman" pitchFamily="18" charset="0"/>
                </a:rPr>
                <a:t>95</a:t>
              </a:r>
              <a:r>
                <a:rPr lang="en-US" sz="2900" baseline="30000" dirty="0">
                  <a:cs typeface="Times New Roman" pitchFamily="18" charset="0"/>
                </a:rPr>
                <a:t>0</a:t>
              </a:r>
            </a:p>
          </p:txBody>
        </p:sp>
        <p:sp>
          <p:nvSpPr>
            <p:cNvPr id="14366" name="Text Box 67"/>
            <p:cNvSpPr txBox="1">
              <a:spLocks noChangeArrowheads="1"/>
            </p:cNvSpPr>
            <p:nvPr/>
          </p:nvSpPr>
          <p:spPr bwMode="auto">
            <a:xfrm>
              <a:off x="3456" y="2832"/>
              <a:ext cx="336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cs typeface="Times New Roman" pitchFamily="18" charset="0"/>
                </a:rPr>
                <a:t>65</a:t>
              </a:r>
              <a:r>
                <a:rPr lang="en-US" sz="2900" baseline="30000" dirty="0"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14340" name="Group 68"/>
          <p:cNvGrpSpPr>
            <a:grpSpLocks/>
          </p:cNvGrpSpPr>
          <p:nvPr/>
        </p:nvGrpSpPr>
        <p:grpSpPr bwMode="auto">
          <a:xfrm>
            <a:off x="8328661" y="2702633"/>
            <a:ext cx="5974080" cy="2523457"/>
            <a:chOff x="3792" y="2544"/>
            <a:chExt cx="1824" cy="835"/>
          </a:xfrm>
        </p:grpSpPr>
        <p:sp>
          <p:nvSpPr>
            <p:cNvPr id="14343" name="Line 69"/>
            <p:cNvSpPr>
              <a:spLocks noChangeShapeType="1"/>
            </p:cNvSpPr>
            <p:nvPr/>
          </p:nvSpPr>
          <p:spPr bwMode="auto">
            <a:xfrm>
              <a:off x="4176" y="2784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Line 70"/>
            <p:cNvSpPr>
              <a:spLocks noChangeShapeType="1"/>
            </p:cNvSpPr>
            <p:nvPr/>
          </p:nvSpPr>
          <p:spPr bwMode="auto">
            <a:xfrm flipH="1">
              <a:off x="3936" y="2784"/>
              <a:ext cx="24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71"/>
            <p:cNvSpPr>
              <a:spLocks noChangeShapeType="1"/>
            </p:cNvSpPr>
            <p:nvPr/>
          </p:nvSpPr>
          <p:spPr bwMode="auto">
            <a:xfrm>
              <a:off x="3936" y="3264"/>
              <a:ext cx="1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72"/>
            <p:cNvSpPr>
              <a:spLocks noChangeShapeType="1"/>
            </p:cNvSpPr>
            <p:nvPr/>
          </p:nvSpPr>
          <p:spPr bwMode="auto">
            <a:xfrm flipH="1" flipV="1">
              <a:off x="4752" y="2784"/>
              <a:ext cx="672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Text Box 73"/>
            <p:cNvSpPr txBox="1">
              <a:spLocks noChangeArrowheads="1"/>
            </p:cNvSpPr>
            <p:nvPr/>
          </p:nvSpPr>
          <p:spPr bwMode="auto">
            <a:xfrm>
              <a:off x="4032" y="2544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M</a:t>
              </a:r>
            </a:p>
          </p:txBody>
        </p:sp>
        <p:sp>
          <p:nvSpPr>
            <p:cNvPr id="14348" name="Text Box 74"/>
            <p:cNvSpPr txBox="1">
              <a:spLocks noChangeArrowheads="1"/>
            </p:cNvSpPr>
            <p:nvPr/>
          </p:nvSpPr>
          <p:spPr bwMode="auto">
            <a:xfrm>
              <a:off x="5376" y="3168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P</a:t>
              </a:r>
            </a:p>
          </p:txBody>
        </p:sp>
        <p:sp>
          <p:nvSpPr>
            <p:cNvPr id="14349" name="Text Box 75"/>
            <p:cNvSpPr txBox="1">
              <a:spLocks noChangeArrowheads="1"/>
            </p:cNvSpPr>
            <p:nvPr/>
          </p:nvSpPr>
          <p:spPr bwMode="auto">
            <a:xfrm>
              <a:off x="3792" y="3216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Q</a:t>
              </a:r>
            </a:p>
          </p:txBody>
        </p:sp>
        <p:sp>
          <p:nvSpPr>
            <p:cNvPr id="14350" name="Text Box 76"/>
            <p:cNvSpPr txBox="1">
              <a:spLocks noChangeArrowheads="1"/>
            </p:cNvSpPr>
            <p:nvPr/>
          </p:nvSpPr>
          <p:spPr bwMode="auto">
            <a:xfrm>
              <a:off x="4608" y="2592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N</a:t>
              </a:r>
            </a:p>
          </p:txBody>
        </p:sp>
        <p:sp>
          <p:nvSpPr>
            <p:cNvPr id="14351" name="Text Box 77"/>
            <p:cNvSpPr txBox="1">
              <a:spLocks noChangeArrowheads="1"/>
            </p:cNvSpPr>
            <p:nvPr/>
          </p:nvSpPr>
          <p:spPr bwMode="auto">
            <a:xfrm>
              <a:off x="4128" y="2769"/>
              <a:ext cx="2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3x</a:t>
              </a:r>
            </a:p>
          </p:txBody>
        </p:sp>
        <p:sp>
          <p:nvSpPr>
            <p:cNvPr id="14352" name="Text Box 78"/>
            <p:cNvSpPr txBox="1">
              <a:spLocks noChangeArrowheads="1"/>
            </p:cNvSpPr>
            <p:nvPr/>
          </p:nvSpPr>
          <p:spPr bwMode="auto">
            <a:xfrm>
              <a:off x="4608" y="2769"/>
              <a:ext cx="2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4x</a:t>
              </a:r>
            </a:p>
          </p:txBody>
        </p:sp>
        <p:sp>
          <p:nvSpPr>
            <p:cNvPr id="14353" name="Text Box 79"/>
            <p:cNvSpPr txBox="1">
              <a:spLocks noChangeArrowheads="1"/>
            </p:cNvSpPr>
            <p:nvPr/>
          </p:nvSpPr>
          <p:spPr bwMode="auto">
            <a:xfrm>
              <a:off x="5097" y="3102"/>
              <a:ext cx="2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x</a:t>
              </a:r>
            </a:p>
          </p:txBody>
        </p:sp>
        <p:sp>
          <p:nvSpPr>
            <p:cNvPr id="14354" name="Text Box 80"/>
            <p:cNvSpPr txBox="1">
              <a:spLocks noChangeArrowheads="1"/>
            </p:cNvSpPr>
            <p:nvPr/>
          </p:nvSpPr>
          <p:spPr bwMode="auto">
            <a:xfrm>
              <a:off x="3984" y="3102"/>
              <a:ext cx="2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2x</a:t>
              </a:r>
            </a:p>
          </p:txBody>
        </p:sp>
      </p:grpSp>
      <p:sp>
        <p:nvSpPr>
          <p:cNvPr id="14341" name="Text Box 81"/>
          <p:cNvSpPr txBox="1">
            <a:spLocks noChangeArrowheads="1"/>
          </p:cNvSpPr>
          <p:nvPr/>
        </p:nvSpPr>
        <p:spPr bwMode="auto">
          <a:xfrm>
            <a:off x="3468765" y="5803045"/>
            <a:ext cx="1950720" cy="747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CC3300"/>
                </a:solidFill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CC3300"/>
                </a:solidFill>
                <a:cs typeface="Times New Roman" pitchFamily="18" charset="0"/>
              </a:rPr>
              <a:t> 5</a:t>
            </a:r>
          </a:p>
        </p:txBody>
      </p:sp>
      <p:sp>
        <p:nvSpPr>
          <p:cNvPr id="14342" name="Text Box 82"/>
          <p:cNvSpPr txBox="1">
            <a:spLocks noChangeArrowheads="1"/>
          </p:cNvSpPr>
          <p:nvPr/>
        </p:nvSpPr>
        <p:spPr bwMode="auto">
          <a:xfrm>
            <a:off x="9923761" y="5655332"/>
            <a:ext cx="1869440" cy="747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CC3300"/>
                </a:solidFill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CC3300"/>
                </a:solidFill>
                <a:cs typeface="Times New Roman" pitchFamily="18" charset="0"/>
              </a:rPr>
              <a:t> 6                                           </a:t>
            </a:r>
          </a:p>
        </p:txBody>
      </p:sp>
      <p:pic>
        <p:nvPicPr>
          <p:cNvPr id="31" name="Picture 8" descr="Digit 120">
            <a:extLst>
              <a:ext uri="{FF2B5EF4-FFF2-40B4-BE49-F238E27FC236}">
                <a16:creationId xmlns:a16="http://schemas.microsoft.com/office/drawing/2014/main" id="{0D8437D4-D57C-44D8-A1A9-468A71A31D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914" y="301954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5">
            <a:extLst>
              <a:ext uri="{FF2B5EF4-FFF2-40B4-BE49-F238E27FC236}">
                <a16:creationId xmlns:a16="http://schemas.microsoft.com/office/drawing/2014/main" id="{E3EBF957-7AD0-449B-9872-3F6A9CB9D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735" y="198050"/>
            <a:ext cx="7389926" cy="210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</a:rPr>
              <a:t>HOẠT ĐỘNG NHÓM TRONG 2 PHÚT</a:t>
            </a:r>
          </a:p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0000CC"/>
                </a:solidFill>
              </a:rPr>
              <a:t>Tổ</a:t>
            </a:r>
            <a:r>
              <a:rPr lang="en-US" sz="3200" dirty="0">
                <a:solidFill>
                  <a:srgbClr val="0000CC"/>
                </a:solidFill>
              </a:rPr>
              <a:t> 1,2 </a:t>
            </a:r>
            <a:r>
              <a:rPr lang="en-US" sz="3200" dirty="0" err="1">
                <a:solidFill>
                  <a:srgbClr val="0000CC"/>
                </a:solidFill>
              </a:rPr>
              <a:t>tìm</a:t>
            </a:r>
            <a:r>
              <a:rPr lang="en-US" sz="3200" dirty="0">
                <a:solidFill>
                  <a:srgbClr val="0000CC"/>
                </a:solidFill>
              </a:rPr>
              <a:t> x </a:t>
            </a:r>
            <a:r>
              <a:rPr lang="en-US" sz="3200" dirty="0" err="1">
                <a:solidFill>
                  <a:srgbClr val="0000CC"/>
                </a:solidFill>
              </a:rPr>
              <a:t>hình</a:t>
            </a:r>
            <a:r>
              <a:rPr lang="en-US" sz="3200" dirty="0">
                <a:solidFill>
                  <a:srgbClr val="0000CC"/>
                </a:solidFill>
              </a:rPr>
              <a:t> 5</a:t>
            </a:r>
          </a:p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0000CC"/>
                </a:solidFill>
              </a:rPr>
              <a:t>Tổ</a:t>
            </a:r>
            <a:r>
              <a:rPr lang="en-US" sz="3200" dirty="0">
                <a:solidFill>
                  <a:srgbClr val="0000CC"/>
                </a:solidFill>
              </a:rPr>
              <a:t> 3,4 </a:t>
            </a:r>
            <a:r>
              <a:rPr lang="en-US" sz="3200" dirty="0" err="1">
                <a:solidFill>
                  <a:srgbClr val="0000CC"/>
                </a:solidFill>
              </a:rPr>
              <a:t>tìm</a:t>
            </a:r>
            <a:r>
              <a:rPr lang="en-US" sz="3200" dirty="0">
                <a:solidFill>
                  <a:srgbClr val="0000CC"/>
                </a:solidFill>
              </a:rPr>
              <a:t> x </a:t>
            </a:r>
            <a:r>
              <a:rPr lang="en-US" sz="3200" dirty="0" err="1">
                <a:solidFill>
                  <a:srgbClr val="0000CC"/>
                </a:solidFill>
              </a:rPr>
              <a:t>hình</a:t>
            </a:r>
            <a:r>
              <a:rPr lang="en-US" sz="3200" dirty="0">
                <a:solidFill>
                  <a:srgbClr val="0000CC"/>
                </a:solidFill>
              </a:rPr>
              <a:t> 6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roup 55"/>
          <p:cNvGrpSpPr>
            <a:grpSpLocks/>
          </p:cNvGrpSpPr>
          <p:nvPr/>
        </p:nvGrpSpPr>
        <p:grpSpPr bwMode="auto">
          <a:xfrm>
            <a:off x="2782881" y="426473"/>
            <a:ext cx="4862232" cy="2874481"/>
            <a:chOff x="2352" y="2592"/>
            <a:chExt cx="1632" cy="1151"/>
          </a:xfrm>
        </p:grpSpPr>
        <p:sp>
          <p:nvSpPr>
            <p:cNvPr id="14355" name="Line 56"/>
            <p:cNvSpPr>
              <a:spLocks noChangeShapeType="1"/>
            </p:cNvSpPr>
            <p:nvPr/>
          </p:nvSpPr>
          <p:spPr bwMode="auto">
            <a:xfrm flipH="1">
              <a:off x="2592" y="2784"/>
              <a:ext cx="192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57"/>
            <p:cNvSpPr>
              <a:spLocks noChangeShapeType="1"/>
            </p:cNvSpPr>
            <p:nvPr/>
          </p:nvSpPr>
          <p:spPr bwMode="auto">
            <a:xfrm>
              <a:off x="2784" y="2784"/>
              <a:ext cx="1008" cy="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58"/>
            <p:cNvSpPr>
              <a:spLocks noChangeShapeType="1"/>
            </p:cNvSpPr>
            <p:nvPr/>
          </p:nvSpPr>
          <p:spPr bwMode="auto">
            <a:xfrm flipH="1">
              <a:off x="3312" y="2841"/>
              <a:ext cx="48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59"/>
            <p:cNvSpPr>
              <a:spLocks noChangeShapeType="1"/>
            </p:cNvSpPr>
            <p:nvPr/>
          </p:nvSpPr>
          <p:spPr bwMode="auto">
            <a:xfrm flipH="1" flipV="1">
              <a:off x="2592" y="3360"/>
              <a:ext cx="72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Text Box 60"/>
            <p:cNvSpPr txBox="1">
              <a:spLocks noChangeArrowheads="1"/>
            </p:cNvSpPr>
            <p:nvPr/>
          </p:nvSpPr>
          <p:spPr bwMode="auto">
            <a:xfrm>
              <a:off x="2352" y="3216"/>
              <a:ext cx="28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Q</a:t>
              </a:r>
            </a:p>
          </p:txBody>
        </p:sp>
        <p:sp>
          <p:nvSpPr>
            <p:cNvPr id="14360" name="Text Box 61"/>
            <p:cNvSpPr txBox="1">
              <a:spLocks noChangeArrowheads="1"/>
            </p:cNvSpPr>
            <p:nvPr/>
          </p:nvSpPr>
          <p:spPr bwMode="auto">
            <a:xfrm>
              <a:off x="2688" y="2592"/>
              <a:ext cx="24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P</a:t>
              </a:r>
            </a:p>
          </p:txBody>
        </p:sp>
        <p:sp>
          <p:nvSpPr>
            <p:cNvPr id="14361" name="Text Box 62"/>
            <p:cNvSpPr txBox="1">
              <a:spLocks noChangeArrowheads="1"/>
            </p:cNvSpPr>
            <p:nvPr/>
          </p:nvSpPr>
          <p:spPr bwMode="auto">
            <a:xfrm>
              <a:off x="3744" y="2688"/>
              <a:ext cx="24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S</a:t>
              </a:r>
            </a:p>
          </p:txBody>
        </p:sp>
        <p:sp>
          <p:nvSpPr>
            <p:cNvPr id="14362" name="Text Box 63"/>
            <p:cNvSpPr txBox="1">
              <a:spLocks noChangeArrowheads="1"/>
            </p:cNvSpPr>
            <p:nvPr/>
          </p:nvSpPr>
          <p:spPr bwMode="auto">
            <a:xfrm>
              <a:off x="3264" y="3552"/>
              <a:ext cx="24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R</a:t>
              </a:r>
            </a:p>
          </p:txBody>
        </p:sp>
        <p:sp>
          <p:nvSpPr>
            <p:cNvPr id="14363" name="Text Box 64"/>
            <p:cNvSpPr txBox="1">
              <a:spLocks noChangeArrowheads="1"/>
            </p:cNvSpPr>
            <p:nvPr/>
          </p:nvSpPr>
          <p:spPr bwMode="auto">
            <a:xfrm>
              <a:off x="2766" y="2754"/>
              <a:ext cx="24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x</a:t>
              </a:r>
            </a:p>
          </p:txBody>
        </p:sp>
        <p:sp>
          <p:nvSpPr>
            <p:cNvPr id="14364" name="Text Box 65"/>
            <p:cNvSpPr txBox="1">
              <a:spLocks noChangeArrowheads="1"/>
            </p:cNvSpPr>
            <p:nvPr/>
          </p:nvSpPr>
          <p:spPr bwMode="auto">
            <a:xfrm>
              <a:off x="2610" y="3204"/>
              <a:ext cx="24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x</a:t>
              </a:r>
            </a:p>
          </p:txBody>
        </p:sp>
        <p:sp>
          <p:nvSpPr>
            <p:cNvPr id="14365" name="Text Box 66"/>
            <p:cNvSpPr txBox="1">
              <a:spLocks noChangeArrowheads="1"/>
            </p:cNvSpPr>
            <p:nvPr/>
          </p:nvSpPr>
          <p:spPr bwMode="auto">
            <a:xfrm>
              <a:off x="3120" y="3360"/>
              <a:ext cx="384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cs typeface="Times New Roman" pitchFamily="18" charset="0"/>
                </a:rPr>
                <a:t>95</a:t>
              </a:r>
              <a:r>
                <a:rPr lang="en-US" sz="2900" baseline="30000" dirty="0">
                  <a:cs typeface="Times New Roman" pitchFamily="18" charset="0"/>
                </a:rPr>
                <a:t>0</a:t>
              </a:r>
            </a:p>
          </p:txBody>
        </p:sp>
        <p:sp>
          <p:nvSpPr>
            <p:cNvPr id="14366" name="Text Box 67"/>
            <p:cNvSpPr txBox="1">
              <a:spLocks noChangeArrowheads="1"/>
            </p:cNvSpPr>
            <p:nvPr/>
          </p:nvSpPr>
          <p:spPr bwMode="auto">
            <a:xfrm>
              <a:off x="3456" y="2832"/>
              <a:ext cx="336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cs typeface="Times New Roman" pitchFamily="18" charset="0"/>
                </a:rPr>
                <a:t>65</a:t>
              </a:r>
              <a:r>
                <a:rPr lang="en-US" sz="2900" baseline="30000" dirty="0"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14340" name="Group 68"/>
          <p:cNvGrpSpPr>
            <a:grpSpLocks/>
          </p:cNvGrpSpPr>
          <p:nvPr/>
        </p:nvGrpSpPr>
        <p:grpSpPr bwMode="auto">
          <a:xfrm>
            <a:off x="7725832" y="561181"/>
            <a:ext cx="6157494" cy="2314932"/>
            <a:chOff x="3792" y="2613"/>
            <a:chExt cx="1880" cy="766"/>
          </a:xfrm>
        </p:grpSpPr>
        <p:sp>
          <p:nvSpPr>
            <p:cNvPr id="14343" name="Line 69"/>
            <p:cNvSpPr>
              <a:spLocks noChangeShapeType="1"/>
            </p:cNvSpPr>
            <p:nvPr/>
          </p:nvSpPr>
          <p:spPr bwMode="auto">
            <a:xfrm>
              <a:off x="4176" y="2784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Line 70"/>
            <p:cNvSpPr>
              <a:spLocks noChangeShapeType="1"/>
            </p:cNvSpPr>
            <p:nvPr/>
          </p:nvSpPr>
          <p:spPr bwMode="auto">
            <a:xfrm flipH="1">
              <a:off x="3936" y="2784"/>
              <a:ext cx="24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71"/>
            <p:cNvSpPr>
              <a:spLocks noChangeShapeType="1"/>
            </p:cNvSpPr>
            <p:nvPr/>
          </p:nvSpPr>
          <p:spPr bwMode="auto">
            <a:xfrm>
              <a:off x="3936" y="3264"/>
              <a:ext cx="1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72"/>
            <p:cNvSpPr>
              <a:spLocks noChangeShapeType="1"/>
            </p:cNvSpPr>
            <p:nvPr/>
          </p:nvSpPr>
          <p:spPr bwMode="auto">
            <a:xfrm flipH="1" flipV="1">
              <a:off x="4752" y="2784"/>
              <a:ext cx="672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Text Box 73"/>
            <p:cNvSpPr txBox="1">
              <a:spLocks noChangeArrowheads="1"/>
            </p:cNvSpPr>
            <p:nvPr/>
          </p:nvSpPr>
          <p:spPr bwMode="auto">
            <a:xfrm>
              <a:off x="4032" y="2638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M</a:t>
              </a:r>
            </a:p>
          </p:txBody>
        </p:sp>
        <p:sp>
          <p:nvSpPr>
            <p:cNvPr id="14348" name="Text Box 74"/>
            <p:cNvSpPr txBox="1">
              <a:spLocks noChangeArrowheads="1"/>
            </p:cNvSpPr>
            <p:nvPr/>
          </p:nvSpPr>
          <p:spPr bwMode="auto">
            <a:xfrm>
              <a:off x="5432" y="3168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P</a:t>
              </a:r>
            </a:p>
          </p:txBody>
        </p:sp>
        <p:sp>
          <p:nvSpPr>
            <p:cNvPr id="14349" name="Text Box 75"/>
            <p:cNvSpPr txBox="1">
              <a:spLocks noChangeArrowheads="1"/>
            </p:cNvSpPr>
            <p:nvPr/>
          </p:nvSpPr>
          <p:spPr bwMode="auto">
            <a:xfrm>
              <a:off x="3792" y="3216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Q</a:t>
              </a:r>
            </a:p>
          </p:txBody>
        </p:sp>
        <p:sp>
          <p:nvSpPr>
            <p:cNvPr id="14350" name="Text Box 76"/>
            <p:cNvSpPr txBox="1">
              <a:spLocks noChangeArrowheads="1"/>
            </p:cNvSpPr>
            <p:nvPr/>
          </p:nvSpPr>
          <p:spPr bwMode="auto">
            <a:xfrm>
              <a:off x="4687" y="2613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N</a:t>
              </a:r>
            </a:p>
          </p:txBody>
        </p:sp>
        <p:sp>
          <p:nvSpPr>
            <p:cNvPr id="14351" name="Text Box 77"/>
            <p:cNvSpPr txBox="1">
              <a:spLocks noChangeArrowheads="1"/>
            </p:cNvSpPr>
            <p:nvPr/>
          </p:nvSpPr>
          <p:spPr bwMode="auto">
            <a:xfrm>
              <a:off x="4128" y="2769"/>
              <a:ext cx="2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3x</a:t>
              </a:r>
            </a:p>
          </p:txBody>
        </p:sp>
        <p:sp>
          <p:nvSpPr>
            <p:cNvPr id="14352" name="Text Box 78"/>
            <p:cNvSpPr txBox="1">
              <a:spLocks noChangeArrowheads="1"/>
            </p:cNvSpPr>
            <p:nvPr/>
          </p:nvSpPr>
          <p:spPr bwMode="auto">
            <a:xfrm>
              <a:off x="4608" y="2769"/>
              <a:ext cx="2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4x</a:t>
              </a:r>
            </a:p>
          </p:txBody>
        </p:sp>
        <p:sp>
          <p:nvSpPr>
            <p:cNvPr id="14353" name="Text Box 79"/>
            <p:cNvSpPr txBox="1">
              <a:spLocks noChangeArrowheads="1"/>
            </p:cNvSpPr>
            <p:nvPr/>
          </p:nvSpPr>
          <p:spPr bwMode="auto">
            <a:xfrm>
              <a:off x="5097" y="3102"/>
              <a:ext cx="2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x</a:t>
              </a:r>
            </a:p>
          </p:txBody>
        </p:sp>
        <p:sp>
          <p:nvSpPr>
            <p:cNvPr id="14354" name="Text Box 80"/>
            <p:cNvSpPr txBox="1">
              <a:spLocks noChangeArrowheads="1"/>
            </p:cNvSpPr>
            <p:nvPr/>
          </p:nvSpPr>
          <p:spPr bwMode="auto">
            <a:xfrm>
              <a:off x="3984" y="3102"/>
              <a:ext cx="2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2x</a:t>
              </a:r>
            </a:p>
          </p:txBody>
        </p:sp>
      </p:grpSp>
      <p:sp>
        <p:nvSpPr>
          <p:cNvPr id="14341" name="Text Box 81"/>
          <p:cNvSpPr txBox="1">
            <a:spLocks noChangeArrowheads="1"/>
          </p:cNvSpPr>
          <p:nvPr/>
        </p:nvSpPr>
        <p:spPr bwMode="auto">
          <a:xfrm>
            <a:off x="1108606" y="807482"/>
            <a:ext cx="1950720" cy="747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CC3300"/>
                </a:solidFill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CC3300"/>
                </a:solidFill>
                <a:cs typeface="Times New Roman" pitchFamily="18" charset="0"/>
              </a:rPr>
              <a:t> 5</a:t>
            </a:r>
          </a:p>
        </p:txBody>
      </p:sp>
      <p:sp>
        <p:nvSpPr>
          <p:cNvPr id="14342" name="Text Box 82"/>
          <p:cNvSpPr txBox="1">
            <a:spLocks noChangeArrowheads="1"/>
          </p:cNvSpPr>
          <p:nvPr/>
        </p:nvSpPr>
        <p:spPr bwMode="auto">
          <a:xfrm>
            <a:off x="12310037" y="565650"/>
            <a:ext cx="1869440" cy="747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CC3300"/>
                </a:solidFill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CC3300"/>
                </a:solidFill>
                <a:cs typeface="Times New Roman" pitchFamily="18" charset="0"/>
              </a:rPr>
              <a:t> 6                        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594" y="3607462"/>
            <a:ext cx="5661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QPSR ta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30951" y="4006428"/>
          <a:ext cx="4065049" cy="565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160" imgH="203040" progId="Equation.DSMT4">
                  <p:embed/>
                </p:oleObj>
              </mc:Choice>
              <mc:Fallback>
                <p:oleObj name="Equation" r:id="rId2" imgW="1460160" imgH="203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30951" y="4006428"/>
                        <a:ext cx="4065049" cy="565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3198813" y="4724400"/>
          <a:ext cx="289718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120" imgH="203040" progId="Equation.DSMT4">
                  <p:embed/>
                </p:oleObj>
              </mc:Choice>
              <mc:Fallback>
                <p:oleObj name="Equation" r:id="rId4" imgW="1041120" imgH="20304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8813" y="4724400"/>
                        <a:ext cx="2897187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4418013" y="5410200"/>
          <a:ext cx="289718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120" imgH="203040" progId="Equation.DSMT4">
                  <p:embed/>
                </p:oleObj>
              </mc:Choice>
              <mc:Fallback>
                <p:oleObj name="Equation" r:id="rId6" imgW="1041120" imgH="20304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18013" y="5410200"/>
                        <a:ext cx="2897187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459"/>
              </p:ext>
            </p:extLst>
          </p:nvPr>
        </p:nvGraphicFramePr>
        <p:xfrm>
          <a:off x="4944038" y="5995403"/>
          <a:ext cx="176688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4680" imgH="203040" progId="Equation.DSMT4">
                  <p:embed/>
                </p:oleObj>
              </mc:Choice>
              <mc:Fallback>
                <p:oleObj name="Equation" r:id="rId8" imgW="634680" imgH="20304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44038" y="5995403"/>
                        <a:ext cx="1766887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5032375" y="7035800"/>
          <a:ext cx="14827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160" imgH="203040" progId="Equation.DSMT4">
                  <p:embed/>
                </p:oleObj>
              </mc:Choice>
              <mc:Fallback>
                <p:oleObj name="Equation" r:id="rId10" imgW="533160" imgH="20304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32375" y="7035800"/>
                        <a:ext cx="1482725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98235"/>
              </p:ext>
            </p:extLst>
          </p:nvPr>
        </p:nvGraphicFramePr>
        <p:xfrm>
          <a:off x="8913812" y="3468168"/>
          <a:ext cx="39592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22360" imgH="203040" progId="Equation.DSMT4">
                  <p:embed/>
                </p:oleObj>
              </mc:Choice>
              <mc:Fallback>
                <p:oleObj name="Equation" r:id="rId12" imgW="1422360" imgH="20304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913812" y="3468168"/>
                        <a:ext cx="3959225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487750"/>
              </p:ext>
            </p:extLst>
          </p:nvPr>
        </p:nvGraphicFramePr>
        <p:xfrm>
          <a:off x="10964862" y="4069127"/>
          <a:ext cx="19081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85800" imgH="203040" progId="Equation.DSMT4">
                  <p:embed/>
                </p:oleObj>
              </mc:Choice>
              <mc:Fallback>
                <p:oleObj name="Equation" r:id="rId14" imgW="685800" imgH="20304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964862" y="4069127"/>
                        <a:ext cx="1908175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22753"/>
              </p:ext>
            </p:extLst>
          </p:nvPr>
        </p:nvGraphicFramePr>
        <p:xfrm>
          <a:off x="11343500" y="4490709"/>
          <a:ext cx="16256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83920" imgH="419040" progId="Equation.DSMT4">
                  <p:embed/>
                </p:oleObj>
              </mc:Choice>
              <mc:Fallback>
                <p:oleObj name="Equation" r:id="rId16" imgW="583920" imgH="41904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343500" y="4490709"/>
                        <a:ext cx="16256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172349"/>
              </p:ext>
            </p:extLst>
          </p:nvPr>
        </p:nvGraphicFramePr>
        <p:xfrm>
          <a:off x="11384190" y="5602779"/>
          <a:ext cx="1306512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69800" imgH="203040" progId="Equation.DSMT4">
                  <p:embed/>
                </p:oleObj>
              </mc:Choice>
              <mc:Fallback>
                <p:oleObj name="Equation" r:id="rId18" imgW="469800" imgH="20304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384190" y="5602779"/>
                        <a:ext cx="1306512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3E9FB4B1-26FF-432C-9303-474CA0AEAA07}"/>
              </a:ext>
            </a:extLst>
          </p:cNvPr>
          <p:cNvSpPr txBox="1"/>
          <p:nvPr/>
        </p:nvSpPr>
        <p:spPr>
          <a:xfrm>
            <a:off x="7829065" y="2987398"/>
            <a:ext cx="5661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QMNP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ta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39E095-F4A1-40E7-8260-99D87D62871E}"/>
              </a:ext>
            </a:extLst>
          </p:cNvPr>
          <p:cNvSpPr txBox="1"/>
          <p:nvPr/>
        </p:nvSpPr>
        <p:spPr>
          <a:xfrm>
            <a:off x="5988034" y="4006001"/>
            <a:ext cx="9430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(</a:t>
            </a:r>
            <a:r>
              <a:rPr lang="en-US" sz="2800" i="1" dirty="0" err="1">
                <a:solidFill>
                  <a:srgbClr val="FF0000"/>
                </a:solidFill>
              </a:rPr>
              <a:t>định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lí</a:t>
            </a:r>
            <a:r>
              <a:rPr lang="en-US" sz="2800" i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74EA0BB-C466-4930-B5F1-89D7E96070C3}"/>
              </a:ext>
            </a:extLst>
          </p:cNvPr>
          <p:cNvSpPr txBox="1"/>
          <p:nvPr/>
        </p:nvSpPr>
        <p:spPr>
          <a:xfrm>
            <a:off x="12801600" y="3516339"/>
            <a:ext cx="9430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(</a:t>
            </a:r>
            <a:r>
              <a:rPr lang="en-US" sz="2800" i="1" dirty="0" err="1">
                <a:solidFill>
                  <a:srgbClr val="FF0000"/>
                </a:solidFill>
              </a:rPr>
              <a:t>định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lí</a:t>
            </a:r>
            <a:r>
              <a:rPr lang="en-US" sz="2800" i="1" dirty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8282E3E-3F2B-4355-B507-AFB33C6F61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738711"/>
              </p:ext>
            </p:extLst>
          </p:nvPr>
        </p:nvGraphicFramePr>
        <p:xfrm>
          <a:off x="7150100" y="4013200"/>
          <a:ext cx="330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30120" imgH="203040" progId="Equation.DSMT4">
                  <p:embed/>
                </p:oleObj>
              </mc:Choice>
              <mc:Fallback>
                <p:oleObj name="Equation" r:id="rId20" imgW="330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150100" y="4013200"/>
                        <a:ext cx="330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43449DD-A887-4F4E-BC60-C54157C97A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138597"/>
              </p:ext>
            </p:extLst>
          </p:nvPr>
        </p:nvGraphicFramePr>
        <p:xfrm>
          <a:off x="5147663" y="6527333"/>
          <a:ext cx="1896673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36560" imgH="203040" progId="Equation.DSMT4">
                  <p:embed/>
                </p:oleObj>
              </mc:Choice>
              <mc:Fallback>
                <p:oleObj name="Equation" r:id="rId22" imgW="736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147663" y="6527333"/>
                        <a:ext cx="1896673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7"/>
          <p:cNvGrpSpPr>
            <a:grpSpLocks/>
          </p:cNvGrpSpPr>
          <p:nvPr/>
        </p:nvGrpSpPr>
        <p:grpSpPr bwMode="auto">
          <a:xfrm>
            <a:off x="8656320" y="314326"/>
            <a:ext cx="4338320" cy="3116580"/>
            <a:chOff x="-503904" y="3861308"/>
            <a:chExt cx="3234816" cy="3043396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52148" y="3870609"/>
              <a:ext cx="685599" cy="22099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-503904" y="5987592"/>
              <a:ext cx="2820048" cy="1525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1948723" y="4465894"/>
              <a:ext cx="609842" cy="24388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16536" y="4222200"/>
              <a:ext cx="1814376" cy="4576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3" name="TextBox 31"/>
            <p:cNvSpPr txBox="1">
              <a:spLocks noChangeArrowheads="1"/>
            </p:cNvSpPr>
            <p:nvPr/>
          </p:nvSpPr>
          <p:spPr bwMode="auto">
            <a:xfrm>
              <a:off x="179445" y="5994994"/>
              <a:ext cx="383459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5384" name="TextBox 32"/>
            <p:cNvSpPr txBox="1">
              <a:spLocks noChangeArrowheads="1"/>
            </p:cNvSpPr>
            <p:nvPr/>
          </p:nvSpPr>
          <p:spPr bwMode="auto">
            <a:xfrm>
              <a:off x="512568" y="3910548"/>
              <a:ext cx="45720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5385" name="TextBox 33"/>
            <p:cNvSpPr txBox="1">
              <a:spLocks noChangeArrowheads="1"/>
            </p:cNvSpPr>
            <p:nvPr/>
          </p:nvSpPr>
          <p:spPr bwMode="auto">
            <a:xfrm>
              <a:off x="1773940" y="4011779"/>
              <a:ext cx="45720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15386" name="TextBox 34"/>
            <p:cNvSpPr txBox="1">
              <a:spLocks noChangeArrowheads="1"/>
            </p:cNvSpPr>
            <p:nvPr/>
          </p:nvSpPr>
          <p:spPr bwMode="auto">
            <a:xfrm>
              <a:off x="2286000" y="5700251"/>
              <a:ext cx="390833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D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1030172" y="4270567"/>
              <a:ext cx="73863" cy="2492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852143" y="4477056"/>
              <a:ext cx="178029" cy="427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9" name="TextBox 37"/>
            <p:cNvSpPr txBox="1">
              <a:spLocks noChangeArrowheads="1"/>
            </p:cNvSpPr>
            <p:nvPr/>
          </p:nvSpPr>
          <p:spPr bwMode="auto">
            <a:xfrm>
              <a:off x="1297978" y="4439263"/>
              <a:ext cx="762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120</a:t>
              </a:r>
              <a:r>
                <a:rPr lang="en-US" sz="2600" baseline="30000" dirty="0"/>
                <a:t>0</a:t>
              </a:r>
            </a:p>
          </p:txBody>
        </p:sp>
        <p:sp>
          <p:nvSpPr>
            <p:cNvPr id="15390" name="TextBox 38"/>
            <p:cNvSpPr txBox="1">
              <a:spLocks noChangeArrowheads="1"/>
            </p:cNvSpPr>
            <p:nvPr/>
          </p:nvSpPr>
          <p:spPr bwMode="auto">
            <a:xfrm>
              <a:off x="408821" y="5645006"/>
              <a:ext cx="70552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75</a:t>
              </a:r>
              <a:r>
                <a:rPr lang="en-US" sz="2600" baseline="30000" dirty="0"/>
                <a:t>0</a:t>
              </a:r>
            </a:p>
          </p:txBody>
        </p:sp>
        <p:sp>
          <p:nvSpPr>
            <p:cNvPr id="15391" name="TextBox 43"/>
            <p:cNvSpPr txBox="1">
              <a:spLocks noChangeArrowheads="1"/>
            </p:cNvSpPr>
            <p:nvPr/>
          </p:nvSpPr>
          <p:spPr bwMode="auto">
            <a:xfrm>
              <a:off x="2093038" y="5955578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5392" name="TextBox 44"/>
            <p:cNvSpPr txBox="1">
              <a:spLocks noChangeArrowheads="1"/>
            </p:cNvSpPr>
            <p:nvPr/>
          </p:nvSpPr>
          <p:spPr bwMode="auto">
            <a:xfrm>
              <a:off x="63582" y="5690032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5393" name="TextBox 45"/>
            <p:cNvSpPr txBox="1">
              <a:spLocks noChangeArrowheads="1"/>
            </p:cNvSpPr>
            <p:nvPr/>
          </p:nvSpPr>
          <p:spPr bwMode="auto">
            <a:xfrm>
              <a:off x="923842" y="3861308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5394" name="TextBox 46"/>
            <p:cNvSpPr txBox="1">
              <a:spLocks noChangeArrowheads="1"/>
            </p:cNvSpPr>
            <p:nvPr/>
          </p:nvSpPr>
          <p:spPr bwMode="auto">
            <a:xfrm>
              <a:off x="1951704" y="4481052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</p:grp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047559" y="28740"/>
            <a:ext cx="5798819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tập</a:t>
            </a:r>
            <a:r>
              <a:rPr lang="en-US" sz="4000" b="1" dirty="0">
                <a:solidFill>
                  <a:srgbClr val="FF0000"/>
                </a:solidFill>
              </a:rPr>
              <a:t> 2 (Sgk-T66):</a:t>
            </a:r>
          </a:p>
        </p:txBody>
      </p:sp>
      <p:sp>
        <p:nvSpPr>
          <p:cNvPr id="15364" name="Text Box 82"/>
          <p:cNvSpPr txBox="1">
            <a:spLocks noChangeArrowheads="1"/>
          </p:cNvSpPr>
          <p:nvPr/>
        </p:nvSpPr>
        <p:spPr bwMode="auto">
          <a:xfrm>
            <a:off x="10063481" y="3200401"/>
            <a:ext cx="2334261" cy="747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CC3300"/>
                </a:solidFill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CC3300"/>
                </a:solidFill>
                <a:cs typeface="Times New Roman" pitchFamily="18" charset="0"/>
              </a:rPr>
              <a:t> 7a                                           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043061" y="750571"/>
            <a:ext cx="6837680" cy="11783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kề</a:t>
            </a:r>
            <a:r>
              <a:rPr lang="en-US" dirty="0"/>
              <a:t> </a:t>
            </a:r>
            <a:r>
              <a:rPr lang="en-US" dirty="0" err="1"/>
              <a:t>bù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u="sng" dirty="0" err="1"/>
              <a:t>góc</a:t>
            </a:r>
            <a:r>
              <a:rPr lang="en-US" u="sng" dirty="0"/>
              <a:t> </a:t>
            </a:r>
            <a:r>
              <a:rPr lang="en-US" u="sng" dirty="0" err="1"/>
              <a:t>ngoài</a:t>
            </a:r>
            <a:r>
              <a:rPr lang="en-US" u="sng" dirty="0"/>
              <a:t> </a:t>
            </a:r>
            <a:r>
              <a:rPr lang="en-US" u="sng" dirty="0" err="1"/>
              <a:t>của</a:t>
            </a:r>
            <a:r>
              <a:rPr lang="en-US" u="sng" dirty="0"/>
              <a:t> </a:t>
            </a:r>
            <a:r>
              <a:rPr lang="en-US" u="sng" dirty="0" err="1"/>
              <a:t>tứ</a:t>
            </a:r>
            <a:r>
              <a:rPr lang="en-US" u="sng" dirty="0"/>
              <a:t> </a:t>
            </a:r>
            <a:r>
              <a:rPr lang="en-US" u="sng" dirty="0" err="1"/>
              <a:t>giác</a:t>
            </a:r>
            <a:endParaRPr lang="en-US" u="sng" dirty="0"/>
          </a:p>
        </p:txBody>
      </p:sp>
      <p:pic>
        <p:nvPicPr>
          <p:cNvPr id="56" name="Picture 41" descr="Káº¿t quáº£ hÃ¬nh áº£nh cho hÃ¬nh áº£nh dáº¥u há»i cháº¥m trong nÃ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690" y="5368583"/>
            <a:ext cx="2969259" cy="222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7062470" y="4881174"/>
            <a:ext cx="7500621" cy="2510790"/>
            <a:chOff x="3056084" y="-304800"/>
            <a:chExt cx="3536948" cy="1971020"/>
          </a:xfrm>
        </p:grpSpPr>
        <p:sp>
          <p:nvSpPr>
            <p:cNvPr id="58" name="Cloud 57"/>
            <p:cNvSpPr/>
            <p:nvPr/>
          </p:nvSpPr>
          <p:spPr>
            <a:xfrm>
              <a:off x="3056084" y="-304800"/>
              <a:ext cx="3536948" cy="197102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78" name="TextBox 33"/>
            <p:cNvSpPr txBox="1">
              <a:spLocks noChangeArrowheads="1"/>
            </p:cNvSpPr>
            <p:nvPr/>
          </p:nvSpPr>
          <p:spPr bwMode="auto">
            <a:xfrm>
              <a:off x="3284684" y="36380"/>
              <a:ext cx="3217523" cy="1522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FF0000"/>
                  </a:solidFill>
                </a:rPr>
                <a:t>Với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một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tứ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giác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bất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kì</a:t>
              </a:r>
              <a:r>
                <a:rPr lang="en-US" sz="4000" dirty="0">
                  <a:solidFill>
                    <a:srgbClr val="FF0000"/>
                  </a:solidFill>
                </a:rPr>
                <a:t>, </a:t>
              </a:r>
              <a:r>
                <a:rPr lang="en-US" sz="4000" dirty="0" err="1">
                  <a:solidFill>
                    <a:srgbClr val="FF0000"/>
                  </a:solidFill>
                </a:rPr>
                <a:t>tổng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số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đo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các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góc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ngoài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của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tứ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giác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có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bằng</a:t>
              </a:r>
              <a:r>
                <a:rPr lang="en-US" sz="4000" dirty="0">
                  <a:solidFill>
                    <a:srgbClr val="FF0000"/>
                  </a:solidFill>
                </a:rPr>
                <a:t> 360</a:t>
              </a:r>
              <a:r>
                <a:rPr lang="en-US" sz="4000" baseline="30000" dirty="0">
                  <a:solidFill>
                    <a:srgbClr val="FF0000"/>
                  </a:solidFill>
                </a:rPr>
                <a:t>0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không</a:t>
              </a:r>
              <a:r>
                <a:rPr lang="en-US" sz="4000" dirty="0">
                  <a:solidFill>
                    <a:srgbClr val="FF0000"/>
                  </a:solidFill>
                </a:rPr>
                <a:t>?</a:t>
              </a:r>
              <a:endParaRPr lang="en-US" sz="4000" baseline="300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327340"/>
              </p:ext>
            </p:extLst>
          </p:nvPr>
        </p:nvGraphicFramePr>
        <p:xfrm>
          <a:off x="981897" y="2000649"/>
          <a:ext cx="2115819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030" imgH="253890" progId="Equation.DSMT4">
                  <p:embed/>
                </p:oleObj>
              </mc:Choice>
              <mc:Fallback>
                <p:oleObj name="Equation" r:id="rId3" imgW="622030" imgH="25389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897" y="2000649"/>
                        <a:ext cx="2115819" cy="64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/>
        </p:nvGraphicFramePr>
        <p:xfrm>
          <a:off x="947421" y="2552700"/>
          <a:ext cx="1856739" cy="577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760" imgH="228600" progId="Equation.DSMT4">
                  <p:embed/>
                </p:oleObj>
              </mc:Choice>
              <mc:Fallback>
                <p:oleObj name="Equation" r:id="rId5" imgW="545760" imgH="22860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421" y="2552700"/>
                        <a:ext cx="1856739" cy="577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952501" y="3118486"/>
          <a:ext cx="1856739" cy="577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45760" imgH="228600" progId="Equation.DSMT4">
                  <p:embed/>
                </p:oleObj>
              </mc:Choice>
              <mc:Fallback>
                <p:oleObj name="Equation" r:id="rId7" imgW="545760" imgH="22860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1" y="3118486"/>
                        <a:ext cx="1856739" cy="577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937261" y="3686176"/>
          <a:ext cx="1727200" cy="577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07960" imgH="228600" progId="Equation.DSMT4">
                  <p:embed/>
                </p:oleObj>
              </mc:Choice>
              <mc:Fallback>
                <p:oleObj name="Equation" r:id="rId9" imgW="507960" imgH="22860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1" y="3686176"/>
                        <a:ext cx="1727200" cy="577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960120" y="4263391"/>
          <a:ext cx="2115821" cy="674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22080" imgH="266400" progId="Equation.DSMT4">
                  <p:embed/>
                </p:oleObj>
              </mc:Choice>
              <mc:Fallback>
                <p:oleObj name="Equation" r:id="rId11" imgW="622080" imgH="26640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120" y="4263391"/>
                        <a:ext cx="2115821" cy="6743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174338"/>
              </p:ext>
            </p:extLst>
          </p:nvPr>
        </p:nvGraphicFramePr>
        <p:xfrm>
          <a:off x="3540006" y="4179899"/>
          <a:ext cx="10232628" cy="725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111480" imgH="266400" progId="Equation.DSMT4">
                  <p:embed/>
                </p:oleObj>
              </mc:Choice>
              <mc:Fallback>
                <p:oleObj name="Equation" r:id="rId13" imgW="3111480" imgH="26640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006" y="4179899"/>
                        <a:ext cx="10232628" cy="7254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2209800" y="5641354"/>
            <a:ext cx="5402089" cy="1802130"/>
            <a:chOff x="3085994" y="-1685777"/>
            <a:chExt cx="2737150" cy="1414570"/>
          </a:xfrm>
        </p:grpSpPr>
        <p:sp>
          <p:nvSpPr>
            <p:cNvPr id="72" name="Cloud 71"/>
            <p:cNvSpPr/>
            <p:nvPr/>
          </p:nvSpPr>
          <p:spPr>
            <a:xfrm>
              <a:off x="3085994" y="-1685777"/>
              <a:ext cx="2617325" cy="141457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76" name="TextBox 33"/>
            <p:cNvSpPr txBox="1">
              <a:spLocks noChangeArrowheads="1"/>
            </p:cNvSpPr>
            <p:nvPr/>
          </p:nvSpPr>
          <p:spPr bwMode="auto">
            <a:xfrm>
              <a:off x="3357793" y="-1670815"/>
              <a:ext cx="2465351" cy="103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0000CC"/>
                  </a:solidFill>
                </a:rPr>
                <a:t>Tính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các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góc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ngoài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của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tứ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giác</a:t>
              </a:r>
              <a:r>
                <a:rPr lang="en-US" sz="4000" dirty="0">
                  <a:solidFill>
                    <a:srgbClr val="0000CC"/>
                  </a:solidFill>
                </a:rPr>
                <a:t> ở </a:t>
              </a:r>
              <a:r>
                <a:rPr lang="en-US" sz="4000" dirty="0" err="1">
                  <a:solidFill>
                    <a:srgbClr val="0000CC"/>
                  </a:solidFill>
                </a:rPr>
                <a:t>hình</a:t>
              </a:r>
              <a:r>
                <a:rPr lang="en-US" sz="4000" dirty="0">
                  <a:solidFill>
                    <a:srgbClr val="0000CC"/>
                  </a:solidFill>
                </a:rPr>
                <a:t> 7a.</a:t>
              </a:r>
              <a:endParaRPr lang="en-US" sz="4000" baseline="30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8DF2D01-188D-4040-B304-15616B177F8B}"/>
              </a:ext>
            </a:extLst>
          </p:cNvPr>
          <p:cNvSpPr txBox="1"/>
          <p:nvPr/>
        </p:nvSpPr>
        <p:spPr>
          <a:xfrm>
            <a:off x="428140" y="1889713"/>
            <a:ext cx="731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7"/>
          <p:cNvGrpSpPr>
            <a:grpSpLocks/>
          </p:cNvGrpSpPr>
          <p:nvPr/>
        </p:nvGrpSpPr>
        <p:grpSpPr bwMode="auto">
          <a:xfrm>
            <a:off x="7660640" y="861060"/>
            <a:ext cx="4338320" cy="3116580"/>
            <a:chOff x="-503904" y="3861308"/>
            <a:chExt cx="3234816" cy="3043396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352148" y="3870610"/>
              <a:ext cx="685599" cy="22099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503904" y="5987593"/>
              <a:ext cx="2820048" cy="1525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1948723" y="4465895"/>
              <a:ext cx="609842" cy="24388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16536" y="4222200"/>
              <a:ext cx="1814376" cy="4576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2" name="TextBox 31"/>
            <p:cNvSpPr txBox="1">
              <a:spLocks noChangeArrowheads="1"/>
            </p:cNvSpPr>
            <p:nvPr/>
          </p:nvSpPr>
          <p:spPr bwMode="auto">
            <a:xfrm>
              <a:off x="179445" y="6017318"/>
              <a:ext cx="38346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D</a:t>
              </a:r>
            </a:p>
          </p:txBody>
        </p:sp>
        <p:sp>
          <p:nvSpPr>
            <p:cNvPr id="16393" name="TextBox 32"/>
            <p:cNvSpPr txBox="1">
              <a:spLocks noChangeArrowheads="1"/>
            </p:cNvSpPr>
            <p:nvPr/>
          </p:nvSpPr>
          <p:spPr bwMode="auto">
            <a:xfrm>
              <a:off x="512568" y="3910548"/>
              <a:ext cx="45720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6394" name="TextBox 33"/>
            <p:cNvSpPr txBox="1">
              <a:spLocks noChangeArrowheads="1"/>
            </p:cNvSpPr>
            <p:nvPr/>
          </p:nvSpPr>
          <p:spPr bwMode="auto">
            <a:xfrm>
              <a:off x="1773940" y="4011779"/>
              <a:ext cx="45720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6395" name="TextBox 34"/>
            <p:cNvSpPr txBox="1">
              <a:spLocks noChangeArrowheads="1"/>
            </p:cNvSpPr>
            <p:nvPr/>
          </p:nvSpPr>
          <p:spPr bwMode="auto">
            <a:xfrm>
              <a:off x="2286000" y="5700251"/>
              <a:ext cx="390834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16396" name="TextBox 43"/>
            <p:cNvSpPr txBox="1">
              <a:spLocks noChangeArrowheads="1"/>
            </p:cNvSpPr>
            <p:nvPr/>
          </p:nvSpPr>
          <p:spPr bwMode="auto">
            <a:xfrm>
              <a:off x="2093038" y="5955578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6397" name="TextBox 44"/>
            <p:cNvSpPr txBox="1">
              <a:spLocks noChangeArrowheads="1"/>
            </p:cNvSpPr>
            <p:nvPr/>
          </p:nvSpPr>
          <p:spPr bwMode="auto">
            <a:xfrm>
              <a:off x="63582" y="5690032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6398" name="TextBox 45"/>
            <p:cNvSpPr txBox="1">
              <a:spLocks noChangeArrowheads="1"/>
            </p:cNvSpPr>
            <p:nvPr/>
          </p:nvSpPr>
          <p:spPr bwMode="auto">
            <a:xfrm>
              <a:off x="923842" y="3861308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6399" name="TextBox 46"/>
            <p:cNvSpPr txBox="1">
              <a:spLocks noChangeArrowheads="1"/>
            </p:cNvSpPr>
            <p:nvPr/>
          </p:nvSpPr>
          <p:spPr bwMode="auto">
            <a:xfrm>
              <a:off x="1951704" y="4481052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289302" y="4389120"/>
            <a:ext cx="5735320" cy="13630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4000" dirty="0"/>
              <a:t>c) </a:t>
            </a:r>
            <a:r>
              <a:rPr lang="en-US" sz="4000" dirty="0" err="1"/>
              <a:t>Tổng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ngoài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tứ</a:t>
            </a:r>
            <a:r>
              <a:rPr lang="en-US" sz="4000" dirty="0"/>
              <a:t> </a:t>
            </a:r>
            <a:r>
              <a:rPr lang="en-US" sz="4000" dirty="0" err="1"/>
              <a:t>giác</a:t>
            </a:r>
            <a:r>
              <a:rPr lang="en-US" sz="4000" dirty="0"/>
              <a:t> </a:t>
            </a:r>
            <a:r>
              <a:rPr lang="en-US" sz="4000" dirty="0" err="1"/>
              <a:t>bằng</a:t>
            </a:r>
            <a:r>
              <a:rPr lang="en-US" sz="4000" dirty="0"/>
              <a:t> 360</a:t>
            </a:r>
            <a:r>
              <a:rPr lang="en-US" sz="4000" baseline="30000" dirty="0"/>
              <a:t>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8542" y="6774180"/>
            <a:ext cx="6017259" cy="144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2302" y="4634866"/>
            <a:ext cx="4859019" cy="282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1961" y="4093846"/>
            <a:ext cx="5737861" cy="201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8462" y="3236596"/>
            <a:ext cx="3914139" cy="114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50618">
            <a:off x="5245102" y="1927861"/>
            <a:ext cx="3528059" cy="223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7582" y="923926"/>
            <a:ext cx="5379720" cy="204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12480" y="140971"/>
            <a:ext cx="5641341" cy="122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45761" y="611506"/>
            <a:ext cx="3418840" cy="14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41501" y="1394460"/>
            <a:ext cx="4335779" cy="398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7"/>
          <p:cNvSpPr>
            <a:spLocks/>
          </p:cNvSpPr>
          <p:nvPr/>
        </p:nvSpPr>
        <p:spPr bwMode="auto">
          <a:xfrm rot="1213187">
            <a:off x="4869181" y="3263266"/>
            <a:ext cx="2336800" cy="1339214"/>
          </a:xfrm>
          <a:custGeom>
            <a:avLst/>
            <a:gdLst>
              <a:gd name="T0" fmla="*/ 0 w 1584"/>
              <a:gd name="T1" fmla="*/ 2147483647 h 1536"/>
              <a:gd name="T2" fmla="*/ 2147483647 w 1584"/>
              <a:gd name="T3" fmla="*/ 0 h 1536"/>
              <a:gd name="T4" fmla="*/ 2147483647 w 1584"/>
              <a:gd name="T5" fmla="*/ 2147483647 h 1536"/>
              <a:gd name="T6" fmla="*/ 2147483647 w 1584"/>
              <a:gd name="T7" fmla="*/ 2147483647 h 1536"/>
              <a:gd name="T8" fmla="*/ 0 w 1584"/>
              <a:gd name="T9" fmla="*/ 2147483647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4" h="1536">
                <a:moveTo>
                  <a:pt x="0" y="816"/>
                </a:moveTo>
                <a:lnTo>
                  <a:pt x="480" y="0"/>
                </a:lnTo>
                <a:lnTo>
                  <a:pt x="1584" y="672"/>
                </a:lnTo>
                <a:lnTo>
                  <a:pt x="432" y="1536"/>
                </a:lnTo>
                <a:lnTo>
                  <a:pt x="0" y="816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0493" name="AutoShape 22" descr="Káº¿t quáº£ hÃ¬nh áº£nh cho HÃ¬nh áº£nh há»p quÃ "/>
          <p:cNvSpPr>
            <a:spLocks noChangeAspect="1" noChangeArrowheads="1"/>
          </p:cNvSpPr>
          <p:nvPr/>
        </p:nvSpPr>
        <p:spPr bwMode="auto">
          <a:xfrm>
            <a:off x="269240" y="-21907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0494" name="AutoShape 24" descr="Káº¿t quáº£ hÃ¬nh áº£nh cho HÃ¬nh áº£nh há»p quÃ "/>
          <p:cNvSpPr>
            <a:spLocks noChangeAspect="1" noChangeArrowheads="1"/>
          </p:cNvSpPr>
          <p:nvPr/>
        </p:nvSpPr>
        <p:spPr bwMode="auto">
          <a:xfrm>
            <a:off x="513080" y="-3619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3732C7-FBF3-4D9C-9C9C-85D458BE30D0}"/>
              </a:ext>
            </a:extLst>
          </p:cNvPr>
          <p:cNvSpPr txBox="1"/>
          <p:nvPr/>
        </p:nvSpPr>
        <p:spPr>
          <a:xfrm>
            <a:off x="1109844" y="4357822"/>
            <a:ext cx="15014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53440" y="822960"/>
            <a:ext cx="13167360" cy="2747998"/>
          </a:xfrm>
          <a:prstGeom prst="rect">
            <a:avLst/>
          </a:prstGeom>
          <a:noFill/>
        </p:spPr>
        <p:txBody>
          <a:bodyPr lIns="130622" tIns="65311" rIns="130622" bIns="65311">
            <a:spAutoFit/>
          </a:bodyPr>
          <a:lstStyle/>
          <a:p>
            <a:pPr>
              <a:defRPr/>
            </a:pP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7,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:</a:t>
            </a:r>
          </a:p>
          <a:p>
            <a:pPr marL="489833" indent="-489833">
              <a:buFontTx/>
              <a:buChar char="-"/>
              <a:defRPr/>
            </a:pPr>
            <a:r>
              <a:rPr lang="en-US" dirty="0" err="1"/>
              <a:t>Chương</a:t>
            </a:r>
            <a:r>
              <a:rPr lang="en-US" dirty="0"/>
              <a:t> I: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.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song </a:t>
            </a:r>
            <a:r>
              <a:rPr lang="en-US" dirty="0" err="1"/>
              <a:t>song</a:t>
            </a:r>
            <a:endParaRPr lang="en-US" dirty="0"/>
          </a:p>
          <a:p>
            <a:pPr marL="489833" indent="-489833">
              <a:buFontTx/>
              <a:buChar char="-"/>
              <a:defRPr/>
            </a:pPr>
            <a:r>
              <a:rPr lang="en-US" dirty="0" err="1"/>
              <a:t>Chương</a:t>
            </a:r>
            <a:r>
              <a:rPr lang="en-US" dirty="0"/>
              <a:t> II: Tam </a:t>
            </a:r>
            <a:r>
              <a:rPr lang="en-US" dirty="0" err="1"/>
              <a:t>giác</a:t>
            </a:r>
            <a:endParaRPr lang="en-US" dirty="0"/>
          </a:p>
          <a:p>
            <a:pPr marL="489833" indent="-489833">
              <a:buFontTx/>
              <a:buChar char="-"/>
              <a:defRPr/>
            </a:pPr>
            <a:r>
              <a:rPr lang="en-US" dirty="0" err="1"/>
              <a:t>Chương</a:t>
            </a:r>
            <a:r>
              <a:rPr lang="en-US" dirty="0"/>
              <a:t> III: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3440" y="3840480"/>
            <a:ext cx="12801600" cy="3825216"/>
          </a:xfrm>
          <a:prstGeom prst="rect">
            <a:avLst/>
          </a:prstGeom>
          <a:noFill/>
        </p:spPr>
        <p:txBody>
          <a:bodyPr lIns="130622" tIns="65311" rIns="130622" bIns="65311"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0000CC"/>
                </a:solidFill>
              </a:rPr>
              <a:t>Trong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chương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trình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học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lớp</a:t>
            </a:r>
            <a:r>
              <a:rPr lang="en-US" sz="4000" dirty="0">
                <a:solidFill>
                  <a:srgbClr val="0000CC"/>
                </a:solidFill>
              </a:rPr>
              <a:t> 8, </a:t>
            </a:r>
            <a:r>
              <a:rPr lang="en-US" sz="4000" dirty="0" err="1">
                <a:solidFill>
                  <a:srgbClr val="0000CC"/>
                </a:solidFill>
              </a:rPr>
              <a:t>các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em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sẽ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được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học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tiếp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về</a:t>
            </a:r>
            <a:r>
              <a:rPr lang="en-US" sz="4000" dirty="0">
                <a:solidFill>
                  <a:srgbClr val="0000CC"/>
                </a:solidFill>
              </a:rPr>
              <a:t>:</a:t>
            </a:r>
          </a:p>
          <a:p>
            <a:pPr marL="489833" indent="-489833">
              <a:buFontTx/>
              <a:buChar char="-"/>
              <a:defRPr/>
            </a:pPr>
            <a:r>
              <a:rPr lang="en-US" sz="4000" dirty="0" err="1">
                <a:solidFill>
                  <a:srgbClr val="0000CC"/>
                </a:solidFill>
              </a:rPr>
              <a:t>Chương</a:t>
            </a:r>
            <a:r>
              <a:rPr lang="en-US" sz="4000" dirty="0">
                <a:solidFill>
                  <a:srgbClr val="0000CC"/>
                </a:solidFill>
              </a:rPr>
              <a:t> I: </a:t>
            </a:r>
            <a:r>
              <a:rPr lang="en-US" sz="4000" dirty="0" err="1">
                <a:solidFill>
                  <a:srgbClr val="0000CC"/>
                </a:solidFill>
              </a:rPr>
              <a:t>Tứ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endParaRPr lang="en-US" sz="4000" dirty="0">
              <a:solidFill>
                <a:srgbClr val="0000CC"/>
              </a:solidFill>
            </a:endParaRPr>
          </a:p>
          <a:p>
            <a:pPr marL="489833" indent="-489833">
              <a:buFontTx/>
              <a:buChar char="-"/>
              <a:defRPr/>
            </a:pPr>
            <a:r>
              <a:rPr lang="en-US" sz="4000" dirty="0" err="1">
                <a:solidFill>
                  <a:srgbClr val="0000CC"/>
                </a:solidFill>
              </a:rPr>
              <a:t>Chương</a:t>
            </a:r>
            <a:r>
              <a:rPr lang="en-US" sz="4000" dirty="0">
                <a:solidFill>
                  <a:srgbClr val="0000CC"/>
                </a:solidFill>
              </a:rPr>
              <a:t> II: </a:t>
            </a:r>
            <a:r>
              <a:rPr lang="en-US" sz="4000" dirty="0" err="1">
                <a:solidFill>
                  <a:srgbClr val="0000CC"/>
                </a:solidFill>
              </a:rPr>
              <a:t>Đa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. </a:t>
            </a:r>
            <a:r>
              <a:rPr lang="en-US" sz="4000" dirty="0" err="1">
                <a:solidFill>
                  <a:srgbClr val="0000CC"/>
                </a:solidFill>
              </a:rPr>
              <a:t>Diện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tích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endParaRPr lang="en-US" sz="4000" dirty="0">
              <a:solidFill>
                <a:srgbClr val="0000CC"/>
              </a:solidFill>
            </a:endParaRPr>
          </a:p>
          <a:p>
            <a:pPr marL="489833" indent="-489833">
              <a:buFontTx/>
              <a:buChar char="-"/>
              <a:defRPr/>
            </a:pPr>
            <a:r>
              <a:rPr lang="en-US" sz="4000" dirty="0" err="1">
                <a:solidFill>
                  <a:srgbClr val="0000CC"/>
                </a:solidFill>
              </a:rPr>
              <a:t>Chương</a:t>
            </a:r>
            <a:r>
              <a:rPr lang="en-US" sz="4000" dirty="0">
                <a:solidFill>
                  <a:srgbClr val="0000CC"/>
                </a:solidFill>
              </a:rPr>
              <a:t> III: Tam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đồng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dạng</a:t>
            </a:r>
            <a:endParaRPr lang="en-US" sz="4000" dirty="0">
              <a:solidFill>
                <a:srgbClr val="0000CC"/>
              </a:solidFill>
            </a:endParaRPr>
          </a:p>
          <a:p>
            <a:pPr marL="489833" indent="-489833">
              <a:buFontTx/>
              <a:buChar char="-"/>
              <a:defRPr/>
            </a:pPr>
            <a:r>
              <a:rPr lang="en-US" sz="4000" dirty="0" err="1">
                <a:solidFill>
                  <a:srgbClr val="0000CC"/>
                </a:solidFill>
              </a:rPr>
              <a:t>Chương</a:t>
            </a:r>
            <a:r>
              <a:rPr lang="en-US" sz="4000" dirty="0">
                <a:solidFill>
                  <a:srgbClr val="0000CC"/>
                </a:solidFill>
              </a:rPr>
              <a:t> IV: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lăng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trụ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đứng</a:t>
            </a:r>
            <a:r>
              <a:rPr lang="en-US" sz="4000" dirty="0">
                <a:solidFill>
                  <a:srgbClr val="0000CC"/>
                </a:solidFill>
              </a:rPr>
              <a:t>.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chóp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đều</a:t>
            </a:r>
            <a:endParaRPr lang="en-US" sz="40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hiep mung ngay 2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1264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 rot="21166732">
            <a:off x="2600961" y="1219200"/>
            <a:ext cx="4599941" cy="782956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vi-VN" sz="2900" kern="10" dirty="0">
                <a:ln w="9525">
                  <a:round/>
                  <a:headEnd/>
                  <a:tailEnd/>
                </a:ln>
                <a:solidFill>
                  <a:srgbClr val="FF0000">
                    <a:alpha val="65097"/>
                  </a:srgbClr>
                </a:solidFill>
                <a:latin typeface="Times New Roman"/>
                <a:cs typeface="Times New Roman"/>
              </a:rPr>
              <a:t>HƯỚNG DẪN VỀ NHÀ</a:t>
            </a:r>
            <a:endParaRPr lang="en-US" sz="2900" kern="10" dirty="0">
              <a:ln w="9525">
                <a:round/>
                <a:headEnd/>
                <a:tailEnd/>
              </a:ln>
              <a:solidFill>
                <a:srgbClr val="FF0000">
                  <a:alpha val="65097"/>
                </a:srgbClr>
              </a:solidFill>
              <a:latin typeface="Times New Roman"/>
              <a:cs typeface="Times New Roman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 rot="21143245">
            <a:off x="2021841" y="2117542"/>
            <a:ext cx="7150101" cy="419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30622" tIns="65311" rIns="130622" bIns="65311">
            <a:spAutoFit/>
          </a:bodyPr>
          <a:lstStyle/>
          <a:p>
            <a:pPr algn="just">
              <a:spcBef>
                <a:spcPts val="857"/>
              </a:spcBef>
              <a:spcAft>
                <a:spcPts val="857"/>
              </a:spcAft>
              <a:defRPr/>
            </a:pPr>
            <a:r>
              <a:rPr lang="en-US" dirty="0">
                <a:solidFill>
                  <a:srgbClr val="0000CC"/>
                </a:solidFill>
              </a:rPr>
              <a:t>    </a:t>
            </a:r>
            <a:r>
              <a:rPr lang="en-US" altLang="en-US" sz="4000" b="1" dirty="0">
                <a:solidFill>
                  <a:srgbClr val="0033CC"/>
                </a:solidFill>
              </a:rPr>
              <a:t>1/ </a:t>
            </a:r>
            <a:r>
              <a:rPr lang="en-US" altLang="en-US" sz="4000" b="1" dirty="0" err="1">
                <a:solidFill>
                  <a:srgbClr val="0033CC"/>
                </a:solidFill>
              </a:rPr>
              <a:t>Học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thuộc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định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nghĩa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tứ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giác</a:t>
            </a:r>
            <a:r>
              <a:rPr lang="en-US" altLang="en-US" sz="4000" b="1" dirty="0">
                <a:solidFill>
                  <a:srgbClr val="0033CC"/>
                </a:solidFill>
              </a:rPr>
              <a:t>, </a:t>
            </a:r>
            <a:r>
              <a:rPr lang="en-US" altLang="en-US" sz="4000" b="1" dirty="0" err="1">
                <a:solidFill>
                  <a:srgbClr val="0033CC"/>
                </a:solidFill>
              </a:rPr>
              <a:t>tứ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giác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lồi</a:t>
            </a:r>
            <a:r>
              <a:rPr lang="en-US" altLang="en-US" sz="4000" b="1" dirty="0">
                <a:solidFill>
                  <a:srgbClr val="0033CC"/>
                </a:solidFill>
              </a:rPr>
              <a:t>, </a:t>
            </a:r>
            <a:r>
              <a:rPr lang="en-US" altLang="en-US" sz="4000" b="1" dirty="0" err="1">
                <a:solidFill>
                  <a:srgbClr val="0033CC"/>
                </a:solidFill>
              </a:rPr>
              <a:t>định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lí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tổng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các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góc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của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tứ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giác</a:t>
            </a:r>
            <a:r>
              <a:rPr lang="en-US" altLang="en-US" sz="4000" b="1" dirty="0">
                <a:solidFill>
                  <a:srgbClr val="0033CC"/>
                </a:solidFill>
              </a:rPr>
              <a:t>.</a:t>
            </a:r>
          </a:p>
          <a:p>
            <a:pPr algn="ctr">
              <a:spcBef>
                <a:spcPts val="857"/>
              </a:spcBef>
              <a:spcAft>
                <a:spcPts val="857"/>
              </a:spcAft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2/ </a:t>
            </a:r>
            <a:r>
              <a:rPr lang="fr-FR" b="1" dirty="0" err="1">
                <a:solidFill>
                  <a:srgbClr val="FF0000"/>
                </a:solidFill>
              </a:rPr>
              <a:t>Xem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lại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bài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đã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học</a:t>
            </a:r>
            <a:r>
              <a:rPr lang="fr-FR" b="1" dirty="0">
                <a:solidFill>
                  <a:srgbClr val="FF0000"/>
                </a:solidFill>
              </a:rPr>
              <a:t> + </a:t>
            </a:r>
            <a:r>
              <a:rPr lang="fr-FR" b="1" dirty="0" err="1">
                <a:solidFill>
                  <a:srgbClr val="FF0000"/>
                </a:solidFill>
              </a:rPr>
              <a:t>Làm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bài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tập</a:t>
            </a:r>
            <a:r>
              <a:rPr lang="fr-FR" b="1" dirty="0">
                <a:solidFill>
                  <a:srgbClr val="FF0000"/>
                </a:solidFill>
              </a:rPr>
              <a:t> 4/tr 67/</a:t>
            </a:r>
            <a:r>
              <a:rPr lang="fr-FR" b="1" dirty="0" err="1">
                <a:solidFill>
                  <a:srgbClr val="FF0000"/>
                </a:solidFill>
              </a:rPr>
              <a:t>sgk</a:t>
            </a:r>
            <a:r>
              <a:rPr lang="fr-FR" b="1" dirty="0">
                <a:solidFill>
                  <a:srgbClr val="FF0000"/>
                </a:solidFill>
              </a:rPr>
              <a:t> + </a:t>
            </a:r>
            <a:r>
              <a:rPr lang="fr-FR" b="1" dirty="0" err="1">
                <a:solidFill>
                  <a:srgbClr val="FF0000"/>
                </a:solidFill>
              </a:rPr>
              <a:t>bài</a:t>
            </a:r>
            <a:r>
              <a:rPr lang="fr-FR" b="1" dirty="0">
                <a:solidFill>
                  <a:srgbClr val="FF0000"/>
                </a:solidFill>
              </a:rPr>
              <a:t> 1,4/tr 80/</a:t>
            </a:r>
            <a:r>
              <a:rPr lang="fr-FR" b="1" dirty="0" err="1">
                <a:solidFill>
                  <a:srgbClr val="FF0000"/>
                </a:solidFill>
              </a:rPr>
              <a:t>sbt</a:t>
            </a:r>
            <a:endParaRPr lang="en-US" altLang="en-US" sz="4000" b="1" dirty="0">
              <a:solidFill>
                <a:srgbClr val="FF0000"/>
              </a:solidFill>
            </a:endParaRPr>
          </a:p>
          <a:p>
            <a:pPr algn="ctr">
              <a:spcBef>
                <a:spcPts val="857"/>
              </a:spcBef>
              <a:spcAft>
                <a:spcPts val="857"/>
              </a:spcAft>
              <a:defRPr/>
            </a:pPr>
            <a:r>
              <a:rPr lang="en-US" altLang="en-US" sz="4000" b="1" dirty="0">
                <a:solidFill>
                  <a:srgbClr val="0033CC"/>
                </a:solidFill>
              </a:rPr>
              <a:t>3/ </a:t>
            </a:r>
            <a:r>
              <a:rPr lang="en-US" altLang="en-US" sz="4000" b="1" dirty="0" err="1">
                <a:solidFill>
                  <a:srgbClr val="0033CC"/>
                </a:solidFill>
              </a:rPr>
              <a:t>Đọc</a:t>
            </a:r>
            <a:r>
              <a:rPr lang="en-US" altLang="en-US" sz="4000" b="1" dirty="0">
                <a:solidFill>
                  <a:srgbClr val="0033CC"/>
                </a:solidFill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</a:rPr>
              <a:t>bài</a:t>
            </a:r>
            <a:r>
              <a:rPr lang="en-US" altLang="en-US" sz="4000" b="1" dirty="0">
                <a:solidFill>
                  <a:srgbClr val="0033CC"/>
                </a:solidFill>
              </a:rPr>
              <a:t>: </a:t>
            </a:r>
            <a:r>
              <a:rPr lang="en-US" altLang="en-US" sz="4000" b="1" dirty="0" err="1">
                <a:solidFill>
                  <a:srgbClr val="0033CC"/>
                </a:solidFill>
              </a:rPr>
              <a:t>Hình</a:t>
            </a:r>
            <a:r>
              <a:rPr lang="en-US" altLang="en-US" sz="4000" b="1" dirty="0">
                <a:solidFill>
                  <a:srgbClr val="0033CC"/>
                </a:solidFill>
              </a:rPr>
              <a:t> thang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51D1A1-2EC5-40A3-9926-F6C53E4CBA14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47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8" descr="Káº¿t quáº£ hÃ¬nh áº£nh cho HÃ¬nh áº£nh há»p quÃ 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3680" y="5029200"/>
            <a:ext cx="4876800" cy="329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154"/>
          <p:cNvSpPr txBox="1">
            <a:spLocks noChangeArrowheads="1"/>
          </p:cNvSpPr>
          <p:nvPr/>
        </p:nvSpPr>
        <p:spPr bwMode="auto">
          <a:xfrm>
            <a:off x="731520" y="2011680"/>
            <a:ext cx="13411200" cy="197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Có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bốn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hộp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quà</a:t>
            </a:r>
            <a:r>
              <a:rPr lang="en-US" sz="4000" dirty="0">
                <a:solidFill>
                  <a:srgbClr val="0000CC"/>
                </a:solidFill>
              </a:rPr>
              <a:t>. </a:t>
            </a:r>
            <a:r>
              <a:rPr lang="en-US" sz="4000" dirty="0" err="1">
                <a:solidFill>
                  <a:srgbClr val="0000CC"/>
                </a:solidFill>
              </a:rPr>
              <a:t>Trong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mỗi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hộp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quà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có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một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câu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hỏi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và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một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phần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quà</a:t>
            </a:r>
            <a:r>
              <a:rPr lang="en-US" sz="4000" dirty="0">
                <a:solidFill>
                  <a:srgbClr val="0000CC"/>
                </a:solidFill>
              </a:rPr>
              <a:t>. </a:t>
            </a:r>
            <a:r>
              <a:rPr lang="en-US" sz="4000" dirty="0" err="1">
                <a:solidFill>
                  <a:srgbClr val="0000CC"/>
                </a:solidFill>
              </a:rPr>
              <a:t>Nếu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trả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lời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đúng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câu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hỏi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sẽ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nhận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được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phần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quà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đó</a:t>
            </a:r>
            <a:r>
              <a:rPr lang="en-US" sz="4000" dirty="0">
                <a:solidFill>
                  <a:srgbClr val="0000CC"/>
                </a:solidFill>
              </a:rPr>
              <a:t>. </a:t>
            </a:r>
            <a:r>
              <a:rPr lang="en-US" sz="4000" dirty="0" err="1">
                <a:solidFill>
                  <a:srgbClr val="0000CC"/>
                </a:solidFill>
              </a:rPr>
              <a:t>Nếu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trả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lời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sai</a:t>
            </a:r>
            <a:r>
              <a:rPr lang="en-US" sz="4000" dirty="0">
                <a:solidFill>
                  <a:srgbClr val="0000CC"/>
                </a:solidFill>
              </a:rPr>
              <a:t>, </a:t>
            </a:r>
            <a:r>
              <a:rPr lang="en-US" sz="4000" dirty="0" err="1">
                <a:solidFill>
                  <a:srgbClr val="0000CC"/>
                </a:solidFill>
              </a:rPr>
              <a:t>cơ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hội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sẽ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dành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cho</a:t>
            </a:r>
            <a:r>
              <a:rPr lang="en-US" sz="4000" dirty="0">
                <a:solidFill>
                  <a:srgbClr val="0000CC"/>
                </a:solidFill>
              </a:rPr>
              <a:t> HS </a:t>
            </a:r>
            <a:r>
              <a:rPr lang="en-US" sz="4000" dirty="0" err="1">
                <a:solidFill>
                  <a:srgbClr val="0000CC"/>
                </a:solidFill>
              </a:rPr>
              <a:t>khác</a:t>
            </a:r>
            <a:r>
              <a:rPr lang="en-US" sz="40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8436" name="WordArt 3"/>
          <p:cNvSpPr>
            <a:spLocks noChangeArrowheads="1" noChangeShapeType="1" noTextEdit="1"/>
          </p:cNvSpPr>
          <p:nvPr/>
        </p:nvSpPr>
        <p:spPr bwMode="auto">
          <a:xfrm>
            <a:off x="3169920" y="548640"/>
            <a:ext cx="8778240" cy="91440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en-US" sz="51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HỘP QUÀ MAY MẮN</a:t>
            </a:r>
          </a:p>
        </p:txBody>
      </p:sp>
      <p:pic>
        <p:nvPicPr>
          <p:cNvPr id="18437" name="Picture 16" descr="Káº¿t quáº£ hÃ¬nh áº£nh cho HÃ¬nh áº£nh há»p quÃ 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5280" y="4206241"/>
            <a:ext cx="3169920" cy="220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8" descr="Káº¿t quáº£ hÃ¬nh áº£nh cho HÃ¬nh áº£nh há»p quÃ 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09862" y="4114800"/>
            <a:ext cx="4320539" cy="238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6" descr="HÃ¬nh áº£nh cÃ³ liÃªn qua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8000" y="5029200"/>
            <a:ext cx="3657600" cy="260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4" name="Picture 16" descr="Káº¿t quáº£ hÃ¬nh áº£nh cho HÃ¬nh áº£nh há»p quÃ 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0720" y="489586"/>
            <a:ext cx="4165600" cy="289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22" descr="Káº¿t quáº£ hÃ¬nh áº£nh cho HÃ¬nh áº£nh há»p quÃ "/>
          <p:cNvSpPr>
            <a:spLocks noChangeAspect="1" noChangeArrowheads="1"/>
          </p:cNvSpPr>
          <p:nvPr/>
        </p:nvSpPr>
        <p:spPr bwMode="auto">
          <a:xfrm>
            <a:off x="269240" y="-21907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9460" name="AutoShape 24" descr="Káº¿t quáº£ hÃ¬nh áº£nh cho HÃ¬nh áº£nh há»p quÃ "/>
          <p:cNvSpPr>
            <a:spLocks noChangeAspect="1" noChangeArrowheads="1"/>
          </p:cNvSpPr>
          <p:nvPr/>
        </p:nvSpPr>
        <p:spPr bwMode="auto">
          <a:xfrm>
            <a:off x="513080" y="-3619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pic>
        <p:nvPicPr>
          <p:cNvPr id="17436" name="Picture 28" descr="Káº¿t quáº£ hÃ¬nh áº£nh cho HÃ¬nh áº£nh há»p quÃ 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3880" y="3623310"/>
            <a:ext cx="6789421" cy="428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 descr="Káº¿t quáº£ hÃ¬nh áº£nh cho HÃ¬nh áº£nh há»p quÃ 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93280" y="489586"/>
            <a:ext cx="643128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26" descr="HÃ¬nh áº£nh cÃ³ liÃªn qua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63041" y="4114801"/>
            <a:ext cx="5450840" cy="372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" descr="BAR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-3992880" y="3992880"/>
            <a:ext cx="822960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3" descr="BAR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10393680" y="3992880"/>
            <a:ext cx="822960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4" descr="BAR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>
            <a:off x="0" y="0"/>
            <a:ext cx="146304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5" descr="BAR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>
            <a:off x="0" y="8046720"/>
            <a:ext cx="146304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2646680" y="-305305"/>
            <a:ext cx="11861800" cy="5029200"/>
            <a:chOff x="1295400" y="2286000"/>
            <a:chExt cx="6858000" cy="3429000"/>
          </a:xfrm>
        </p:grpSpPr>
        <p:sp>
          <p:nvSpPr>
            <p:cNvPr id="2" name="Explosion 2 1"/>
            <p:cNvSpPr/>
            <p:nvPr/>
          </p:nvSpPr>
          <p:spPr>
            <a:xfrm>
              <a:off x="1295400" y="2286000"/>
              <a:ext cx="6858000" cy="3429000"/>
            </a:xfrm>
            <a:prstGeom prst="irregularSeal2">
              <a:avLst/>
            </a:prstGeom>
            <a:solidFill>
              <a:srgbClr val="FEA0A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77" name="TextBox 1"/>
            <p:cNvSpPr txBox="1">
              <a:spLocks noChangeArrowheads="1"/>
            </p:cNvSpPr>
            <p:nvPr/>
          </p:nvSpPr>
          <p:spPr bwMode="auto">
            <a:xfrm>
              <a:off x="2971859" y="3429000"/>
              <a:ext cx="3595537" cy="902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/>
                <a:t>Bốn</a:t>
              </a:r>
              <a:r>
                <a:rPr lang="en-US" sz="4000" dirty="0"/>
                <a:t> </a:t>
              </a:r>
              <a:r>
                <a:rPr lang="en-US" sz="4000" dirty="0" err="1"/>
                <a:t>góc</a:t>
              </a:r>
              <a:r>
                <a:rPr lang="en-US" sz="4000" dirty="0"/>
                <a:t> </a:t>
              </a:r>
              <a:r>
                <a:rPr lang="en-US" sz="4000" dirty="0" err="1"/>
                <a:t>của</a:t>
              </a:r>
              <a:r>
                <a:rPr lang="en-US" sz="4000" dirty="0"/>
                <a:t> </a:t>
              </a:r>
              <a:r>
                <a:rPr lang="en-US" sz="4000" dirty="0" err="1"/>
                <a:t>một</a:t>
              </a:r>
              <a:r>
                <a:rPr lang="en-US" sz="4000" dirty="0"/>
                <a:t> </a:t>
              </a:r>
              <a:r>
                <a:rPr lang="en-US" sz="4000" dirty="0" err="1"/>
                <a:t>tứ</a:t>
              </a:r>
              <a:r>
                <a:rPr lang="en-US" sz="4000" dirty="0"/>
                <a:t> </a:t>
              </a:r>
              <a:r>
                <a:rPr lang="en-US" sz="4000" dirty="0" err="1"/>
                <a:t>giác</a:t>
              </a:r>
              <a:r>
                <a:rPr lang="en-US" sz="4000" dirty="0"/>
                <a:t> </a:t>
              </a:r>
              <a:r>
                <a:rPr lang="en-US" sz="4000" dirty="0" err="1"/>
                <a:t>có</a:t>
              </a:r>
              <a:r>
                <a:rPr lang="en-US" sz="4000" dirty="0"/>
                <a:t> </a:t>
              </a:r>
              <a:r>
                <a:rPr lang="en-US" sz="4000" dirty="0" err="1"/>
                <a:t>thể</a:t>
              </a:r>
              <a:r>
                <a:rPr lang="en-US" sz="4000" dirty="0"/>
                <a:t> </a:t>
              </a:r>
              <a:r>
                <a:rPr lang="en-US" sz="4000" dirty="0" err="1"/>
                <a:t>đều</a:t>
              </a:r>
              <a:r>
                <a:rPr lang="en-US" sz="4000" dirty="0"/>
                <a:t> </a:t>
              </a:r>
              <a:r>
                <a:rPr lang="en-US" sz="4000" dirty="0" err="1"/>
                <a:t>vuông</a:t>
              </a:r>
              <a:r>
                <a:rPr lang="en-US" sz="4000" dirty="0"/>
                <a:t> </a:t>
              </a:r>
              <a:r>
                <a:rPr lang="en-US" sz="4000" dirty="0" err="1"/>
                <a:t>không</a:t>
              </a:r>
              <a:r>
                <a:rPr lang="en-US" sz="4000" dirty="0"/>
                <a:t>?</a:t>
              </a:r>
            </a:p>
          </p:txBody>
        </p:sp>
      </p:grpSp>
      <p:pic>
        <p:nvPicPr>
          <p:cNvPr id="23555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25121" y="6390641"/>
            <a:ext cx="1501140" cy="19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9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2506960" y="6642736"/>
            <a:ext cx="2001520" cy="149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" y="0"/>
            <a:ext cx="2001520" cy="149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2760961" y="-154939"/>
            <a:ext cx="1501140" cy="19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29207" y="3222270"/>
            <a:ext cx="9970025" cy="287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Đáp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án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: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có</a:t>
            </a:r>
            <a:endParaRPr lang="en-US" sz="5100" b="1" dirty="0">
              <a:solidFill>
                <a:srgbClr val="0000FF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Nếu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trả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lời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đúng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sẽ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nhận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được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phần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thưởng</a:t>
            </a:r>
            <a:r>
              <a:rPr lang="en-US" sz="51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0000FF"/>
                </a:solidFill>
                <a:cs typeface="Times New Roman" pitchFamily="18" charset="0"/>
              </a:rPr>
              <a:t>là</a:t>
            </a:r>
            <a:endParaRPr lang="en-US" sz="51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620519" y="6397885"/>
            <a:ext cx="1188720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b="1" dirty="0">
                <a:solidFill>
                  <a:srgbClr val="FF0000"/>
                </a:solidFill>
                <a:cs typeface="Times New Roman" pitchFamily="18" charset="0"/>
              </a:rPr>
              <a:t>MỘT TRÀNG PHÁO TAY CỦA CẢ LỚP</a:t>
            </a:r>
          </a:p>
        </p:txBody>
      </p:sp>
      <p:pic>
        <p:nvPicPr>
          <p:cNvPr id="11" name="Picture 17" descr="ag00373_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35610">
            <a:off x="12641582" y="7155180"/>
            <a:ext cx="1272539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ag00373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35610">
            <a:off x="1036320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ag00373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35610">
            <a:off x="707136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ag00373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35610">
            <a:off x="390144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ag00373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35610">
            <a:off x="73152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2865120" y="-59908"/>
            <a:ext cx="10363200" cy="6949440"/>
            <a:chOff x="768" y="336"/>
            <a:chExt cx="4704" cy="3648"/>
          </a:xfrm>
        </p:grpSpPr>
        <p:pic>
          <p:nvPicPr>
            <p:cNvPr id="23567" name="Picture 8" descr="BALLOO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68" y="384"/>
              <a:ext cx="843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4080" y="1344"/>
              <a:ext cx="864" cy="76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>
              <a:off x="768" y="768"/>
              <a:ext cx="576" cy="528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AutoShape 11"/>
            <p:cNvSpPr>
              <a:spLocks noChangeArrowheads="1"/>
            </p:cNvSpPr>
            <p:nvPr/>
          </p:nvSpPr>
          <p:spPr bwMode="auto">
            <a:xfrm>
              <a:off x="4944" y="2688"/>
              <a:ext cx="528" cy="576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2160" y="3168"/>
              <a:ext cx="528" cy="576"/>
            </a:xfrm>
            <a:prstGeom prst="star5">
              <a:avLst/>
            </a:prstGeom>
            <a:solidFill>
              <a:srgbClr val="66FF33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AutoShape 13"/>
            <p:cNvSpPr>
              <a:spLocks noChangeArrowheads="1"/>
            </p:cNvSpPr>
            <p:nvPr/>
          </p:nvSpPr>
          <p:spPr bwMode="auto">
            <a:xfrm>
              <a:off x="4608" y="336"/>
              <a:ext cx="528" cy="576"/>
            </a:xfrm>
            <a:prstGeom prst="star5">
              <a:avLst/>
            </a:prstGeom>
            <a:solidFill>
              <a:schemeClr val="accent2"/>
            </a:solidFill>
            <a:ln w="5715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3573" name="Picture 14" descr="BALLOO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25" y="2787"/>
              <a:ext cx="843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5" name="Picture 16" descr="BALLOO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16" y="2544"/>
              <a:ext cx="1014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31520" y="1354456"/>
            <a:ext cx="12923520" cy="444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marL="489833" indent="-489833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trả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đúng</a:t>
            </a:r>
            <a:r>
              <a:rPr lang="en-US" sz="4000" dirty="0">
                <a:latin typeface=".VnTime" pitchFamily="34" charset="0"/>
              </a:rPr>
              <a:t>				</a:t>
            </a:r>
          </a:p>
          <a:p>
            <a:pPr marL="489833" indent="-489833">
              <a:spcBef>
                <a:spcPct val="50000"/>
              </a:spcBef>
            </a:pPr>
            <a:r>
              <a:rPr lang="en-US" sz="4000" dirty="0" err="1">
                <a:cs typeface="Times New Roman" pitchFamily="18" charset="0"/>
              </a:rPr>
              <a:t>Tứ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giác</a:t>
            </a:r>
            <a:r>
              <a:rPr lang="en-US" sz="4000" dirty="0">
                <a:cs typeface="Times New Roman" pitchFamily="18" charset="0"/>
              </a:rPr>
              <a:t> ABCD </a:t>
            </a:r>
            <a:r>
              <a:rPr lang="en-US" sz="4000" dirty="0" err="1">
                <a:cs typeface="Times New Roman" pitchFamily="18" charset="0"/>
              </a:rPr>
              <a:t>có</a:t>
            </a:r>
            <a:r>
              <a:rPr lang="en-US" sz="4000" dirty="0">
                <a:cs typeface="Times New Roman" pitchFamily="18" charset="0"/>
              </a:rPr>
              <a:t> A + B = 140</a:t>
            </a:r>
            <a:r>
              <a:rPr lang="en-US" sz="4000" baseline="30000" dirty="0">
                <a:cs typeface="Times New Roman" pitchFamily="18" charset="0"/>
              </a:rPr>
              <a:t>0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thì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tổng</a:t>
            </a:r>
            <a:r>
              <a:rPr lang="en-US" sz="4000" dirty="0">
                <a:cs typeface="Times New Roman" pitchFamily="18" charset="0"/>
              </a:rPr>
              <a:t> C + D </a:t>
            </a:r>
            <a:r>
              <a:rPr lang="en-US" sz="4000" dirty="0" err="1">
                <a:cs typeface="Times New Roman" pitchFamily="18" charset="0"/>
              </a:rPr>
              <a:t>là</a:t>
            </a:r>
            <a:endParaRPr lang="en-US" sz="4000" dirty="0">
              <a:cs typeface="Times New Roman" pitchFamily="18" charset="0"/>
            </a:endParaRPr>
          </a:p>
          <a:p>
            <a:pPr marL="489833" indent="-489833">
              <a:spcBef>
                <a:spcPct val="50000"/>
              </a:spcBef>
              <a:buFontTx/>
              <a:buAutoNum type="alphaUcPeriod"/>
            </a:pPr>
            <a:r>
              <a:rPr lang="en-US" sz="4000" dirty="0">
                <a:cs typeface="Times New Roman" pitchFamily="18" charset="0"/>
              </a:rPr>
              <a:t> C+D=220</a:t>
            </a:r>
            <a:r>
              <a:rPr lang="en-US" sz="4000" baseline="30000" dirty="0">
                <a:cs typeface="Times New Roman" pitchFamily="18" charset="0"/>
              </a:rPr>
              <a:t>0			</a:t>
            </a:r>
            <a:r>
              <a:rPr lang="en-US" sz="4000" dirty="0">
                <a:cs typeface="Times New Roman" pitchFamily="18" charset="0"/>
              </a:rPr>
              <a:t>C. </a:t>
            </a:r>
            <a:r>
              <a:rPr lang="en-US" sz="4000" baseline="30000" dirty="0">
                <a:cs typeface="Times New Roman" pitchFamily="18" charset="0"/>
              </a:rPr>
              <a:t> </a:t>
            </a:r>
            <a:r>
              <a:rPr lang="en-US" sz="4000" dirty="0">
                <a:cs typeface="Times New Roman" pitchFamily="18" charset="0"/>
              </a:rPr>
              <a:t>C+D=160</a:t>
            </a:r>
            <a:r>
              <a:rPr lang="en-US" sz="4000" baseline="30000" dirty="0">
                <a:cs typeface="Times New Roman" pitchFamily="18" charset="0"/>
              </a:rPr>
              <a:t>0</a:t>
            </a:r>
            <a:endParaRPr lang="en-US" sz="4000" dirty="0">
              <a:cs typeface="Times New Roman" pitchFamily="18" charset="0"/>
            </a:endParaRPr>
          </a:p>
          <a:p>
            <a:pPr marL="489833" indent="-489833">
              <a:spcBef>
                <a:spcPct val="50000"/>
              </a:spcBef>
            </a:pPr>
            <a:r>
              <a:rPr lang="en-US" sz="4000" dirty="0">
                <a:latin typeface=".VnTime" pitchFamily="34" charset="0"/>
              </a:rPr>
              <a:t>B.  </a:t>
            </a:r>
            <a:r>
              <a:rPr lang="en-US" sz="4000" dirty="0">
                <a:cs typeface="Times New Roman" pitchFamily="18" charset="0"/>
              </a:rPr>
              <a:t>C+D=200</a:t>
            </a:r>
            <a:r>
              <a:rPr lang="en-US" sz="4000" baseline="30000" dirty="0">
                <a:cs typeface="Times New Roman" pitchFamily="18" charset="0"/>
              </a:rPr>
              <a:t>0			</a:t>
            </a:r>
            <a:r>
              <a:rPr lang="en-US" sz="4000" dirty="0">
                <a:cs typeface="Times New Roman" pitchFamily="18" charset="0"/>
              </a:rPr>
              <a:t>D. C+D=150</a:t>
            </a:r>
            <a:r>
              <a:rPr lang="en-US" sz="4000" baseline="30000" dirty="0">
                <a:cs typeface="Times New Roman" pitchFamily="18" charset="0"/>
              </a:rPr>
              <a:t>0</a:t>
            </a:r>
            <a:endParaRPr lang="en-US" sz="4000" dirty="0">
              <a:cs typeface="Times New Roman" pitchFamily="18" charset="0"/>
            </a:endParaRPr>
          </a:p>
          <a:p>
            <a:pPr marL="489833" indent="-489833">
              <a:spcBef>
                <a:spcPct val="50000"/>
              </a:spcBef>
            </a:pPr>
            <a:endParaRPr lang="en-US" sz="4000" dirty="0">
              <a:latin typeface=".VnTime" pitchFamily="34" charset="0"/>
            </a:endParaRPr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 rot="10677275" flipV="1">
            <a:off x="9143719" y="2314576"/>
            <a:ext cx="360680" cy="93344"/>
            <a:chOff x="1344" y="2928"/>
            <a:chExt cx="912" cy="192"/>
          </a:xfrm>
        </p:grpSpPr>
        <p:sp>
          <p:nvSpPr>
            <p:cNvPr id="24636" name="Line 84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Line 85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03"/>
          <p:cNvGrpSpPr>
            <a:grpSpLocks/>
          </p:cNvGrpSpPr>
          <p:nvPr/>
        </p:nvGrpSpPr>
        <p:grpSpPr bwMode="auto">
          <a:xfrm rot="10677275" flipV="1">
            <a:off x="10002801" y="2299336"/>
            <a:ext cx="360680" cy="93344"/>
            <a:chOff x="1344" y="2928"/>
            <a:chExt cx="912" cy="192"/>
          </a:xfrm>
        </p:grpSpPr>
        <p:sp>
          <p:nvSpPr>
            <p:cNvPr id="24634" name="Line 104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Line 105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6"/>
          <p:cNvGrpSpPr>
            <a:grpSpLocks/>
          </p:cNvGrpSpPr>
          <p:nvPr/>
        </p:nvGrpSpPr>
        <p:grpSpPr bwMode="auto">
          <a:xfrm rot="10677275" flipV="1">
            <a:off x="5449851" y="2318386"/>
            <a:ext cx="360680" cy="93344"/>
            <a:chOff x="1344" y="2928"/>
            <a:chExt cx="912" cy="192"/>
          </a:xfrm>
        </p:grpSpPr>
        <p:sp>
          <p:nvSpPr>
            <p:cNvPr id="24632" name="Line 107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Line 108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09"/>
          <p:cNvGrpSpPr>
            <a:grpSpLocks/>
          </p:cNvGrpSpPr>
          <p:nvPr/>
        </p:nvGrpSpPr>
        <p:grpSpPr bwMode="auto">
          <a:xfrm rot="10677275" flipV="1">
            <a:off x="4628869" y="2337436"/>
            <a:ext cx="360680" cy="93344"/>
            <a:chOff x="1344" y="2928"/>
            <a:chExt cx="912" cy="192"/>
          </a:xfrm>
        </p:grpSpPr>
        <p:sp>
          <p:nvSpPr>
            <p:cNvPr id="24630" name="Line 110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Line 111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27"/>
          <p:cNvGrpSpPr>
            <a:grpSpLocks/>
          </p:cNvGrpSpPr>
          <p:nvPr/>
        </p:nvGrpSpPr>
        <p:grpSpPr bwMode="auto">
          <a:xfrm rot="10677275" flipV="1">
            <a:off x="6935751" y="4167449"/>
            <a:ext cx="360680" cy="93344"/>
            <a:chOff x="1344" y="2928"/>
            <a:chExt cx="912" cy="192"/>
          </a:xfrm>
        </p:grpSpPr>
        <p:sp>
          <p:nvSpPr>
            <p:cNvPr id="24628" name="Line 128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Line 129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30"/>
          <p:cNvGrpSpPr>
            <a:grpSpLocks/>
          </p:cNvGrpSpPr>
          <p:nvPr/>
        </p:nvGrpSpPr>
        <p:grpSpPr bwMode="auto">
          <a:xfrm rot="10677275" flipV="1">
            <a:off x="7545351" y="4167447"/>
            <a:ext cx="360680" cy="93346"/>
            <a:chOff x="1344" y="2928"/>
            <a:chExt cx="912" cy="192"/>
          </a:xfrm>
        </p:grpSpPr>
        <p:sp>
          <p:nvSpPr>
            <p:cNvPr id="24626" name="Line 131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Line 132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33"/>
          <p:cNvGrpSpPr>
            <a:grpSpLocks/>
          </p:cNvGrpSpPr>
          <p:nvPr/>
        </p:nvGrpSpPr>
        <p:grpSpPr bwMode="auto">
          <a:xfrm rot="10677275" flipV="1">
            <a:off x="7050051" y="3196590"/>
            <a:ext cx="360680" cy="93346"/>
            <a:chOff x="1344" y="2928"/>
            <a:chExt cx="912" cy="192"/>
          </a:xfrm>
        </p:grpSpPr>
        <p:sp>
          <p:nvSpPr>
            <p:cNvPr id="24624" name="Line 134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Line 135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39"/>
          <p:cNvGrpSpPr>
            <a:grpSpLocks/>
          </p:cNvGrpSpPr>
          <p:nvPr/>
        </p:nvGrpSpPr>
        <p:grpSpPr bwMode="auto">
          <a:xfrm rot="10677275" flipV="1">
            <a:off x="7621551" y="3196590"/>
            <a:ext cx="360680" cy="93346"/>
            <a:chOff x="1344" y="2928"/>
            <a:chExt cx="912" cy="192"/>
          </a:xfrm>
        </p:grpSpPr>
        <p:sp>
          <p:nvSpPr>
            <p:cNvPr id="24622" name="Line 140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141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42"/>
          <p:cNvGrpSpPr>
            <a:grpSpLocks/>
          </p:cNvGrpSpPr>
          <p:nvPr/>
        </p:nvGrpSpPr>
        <p:grpSpPr bwMode="auto">
          <a:xfrm rot="10677275" flipV="1">
            <a:off x="2080261" y="3176849"/>
            <a:ext cx="360680" cy="93344"/>
            <a:chOff x="1344" y="2928"/>
            <a:chExt cx="912" cy="192"/>
          </a:xfrm>
        </p:grpSpPr>
        <p:sp>
          <p:nvSpPr>
            <p:cNvPr id="24620" name="Line 143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144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57"/>
          <p:cNvGrpSpPr>
            <a:grpSpLocks/>
          </p:cNvGrpSpPr>
          <p:nvPr/>
        </p:nvGrpSpPr>
        <p:grpSpPr bwMode="auto">
          <a:xfrm rot="10677275" flipV="1">
            <a:off x="2135151" y="4167449"/>
            <a:ext cx="360680" cy="93344"/>
            <a:chOff x="1344" y="2928"/>
            <a:chExt cx="912" cy="192"/>
          </a:xfrm>
        </p:grpSpPr>
        <p:sp>
          <p:nvSpPr>
            <p:cNvPr id="24618" name="Line 158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159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160"/>
          <p:cNvGrpSpPr>
            <a:grpSpLocks/>
          </p:cNvGrpSpPr>
          <p:nvPr/>
        </p:nvGrpSpPr>
        <p:grpSpPr bwMode="auto">
          <a:xfrm rot="10677275" flipV="1">
            <a:off x="1474471" y="3176849"/>
            <a:ext cx="360680" cy="93344"/>
            <a:chOff x="1344" y="2928"/>
            <a:chExt cx="912" cy="192"/>
          </a:xfrm>
        </p:grpSpPr>
        <p:sp>
          <p:nvSpPr>
            <p:cNvPr id="24616" name="Line 161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162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163"/>
          <p:cNvGrpSpPr>
            <a:grpSpLocks/>
          </p:cNvGrpSpPr>
          <p:nvPr/>
        </p:nvGrpSpPr>
        <p:grpSpPr bwMode="auto">
          <a:xfrm rot="10677275" flipV="1">
            <a:off x="1525551" y="4167447"/>
            <a:ext cx="360680" cy="93346"/>
            <a:chOff x="1344" y="2928"/>
            <a:chExt cx="912" cy="192"/>
          </a:xfrm>
        </p:grpSpPr>
        <p:sp>
          <p:nvSpPr>
            <p:cNvPr id="24614" name="Line 164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Line 165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Oval 166"/>
          <p:cNvSpPr>
            <a:spLocks noChangeArrowheads="1"/>
          </p:cNvSpPr>
          <p:nvPr/>
        </p:nvSpPr>
        <p:spPr bwMode="auto">
          <a:xfrm>
            <a:off x="609600" y="3276600"/>
            <a:ext cx="853440" cy="548640"/>
          </a:xfrm>
          <a:prstGeom prst="ellipse">
            <a:avLst/>
          </a:prstGeom>
          <a:solidFill>
            <a:srgbClr val="F9FD5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24592" name="Picture 2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992880" y="3992880"/>
            <a:ext cx="822960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3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393680" y="3992880"/>
            <a:ext cx="822960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4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0"/>
            <a:ext cx="146304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5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8046720"/>
            <a:ext cx="146304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7" descr="ag00373_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35610">
            <a:off x="12641582" y="7155180"/>
            <a:ext cx="1272539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7" descr="ag00373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35610">
            <a:off x="1036320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7" descr="ag00373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35610">
            <a:off x="707136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7" descr="ag00373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35610">
            <a:off x="390144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4" descr="firew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8320" y="6766561"/>
            <a:ext cx="2011680" cy="19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7" descr="ag00373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35610">
            <a:off x="73152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1910642" y="5661141"/>
            <a:ext cx="11003280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100" b="1" dirty="0" err="1">
                <a:solidFill>
                  <a:srgbClr val="FF0000"/>
                </a:solidFill>
                <a:cs typeface="Times New Roman" pitchFamily="18" charset="0"/>
              </a:rPr>
              <a:t>Nếu</a:t>
            </a:r>
            <a:r>
              <a:rPr lang="en-US" sz="51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FF0000"/>
                </a:solidFill>
                <a:cs typeface="Times New Roman" pitchFamily="18" charset="0"/>
              </a:rPr>
              <a:t>trả</a:t>
            </a:r>
            <a:r>
              <a:rPr lang="en-US" sz="51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FF0000"/>
                </a:solidFill>
                <a:cs typeface="Times New Roman" pitchFamily="18" charset="0"/>
              </a:rPr>
              <a:t>lời</a:t>
            </a:r>
            <a:r>
              <a:rPr lang="en-US" sz="51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FF0000"/>
                </a:solidFill>
                <a:cs typeface="Times New Roman" pitchFamily="18" charset="0"/>
              </a:rPr>
              <a:t>đúng</a:t>
            </a:r>
            <a:r>
              <a:rPr lang="en-US" sz="51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FF0000"/>
                </a:solidFill>
                <a:cs typeface="Times New Roman" pitchFamily="18" charset="0"/>
              </a:rPr>
              <a:t>thì</a:t>
            </a:r>
            <a:r>
              <a:rPr lang="en-US" sz="51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FF0000"/>
                </a:solidFill>
                <a:cs typeface="Times New Roman" pitchFamily="18" charset="0"/>
              </a:rPr>
              <a:t>phần</a:t>
            </a:r>
            <a:r>
              <a:rPr lang="en-US" sz="51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FF0000"/>
                </a:solidFill>
                <a:cs typeface="Times New Roman" pitchFamily="18" charset="0"/>
              </a:rPr>
              <a:t>quà</a:t>
            </a:r>
            <a:r>
              <a:rPr lang="en-US" sz="51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5100" b="1" dirty="0">
                <a:solidFill>
                  <a:srgbClr val="FF0000"/>
                </a:solidFill>
                <a:cs typeface="Times New Roman" pitchFamily="18" charset="0"/>
              </a:rPr>
              <a:t> CỘNG 1 ĐIỂM VÀO ĐIỂM MIỆNG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0" grpId="0" animBg="1"/>
      <p:bldP spid="4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04160" y="1371600"/>
            <a:ext cx="9387840" cy="3825216"/>
          </a:xfrm>
          <a:prstGeom prst="rect">
            <a:avLst/>
          </a:prstGeom>
        </p:spPr>
        <p:txBody>
          <a:bodyPr lIns="130622" tIns="65311" rIns="130622" bIns="6531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trả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đúng</a:t>
            </a:r>
            <a:endParaRPr lang="en-US" sz="4000" b="1" dirty="0">
              <a:solidFill>
                <a:srgbClr val="0000CC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4000" b="1" i="1" dirty="0" err="1"/>
              <a:t>Một</a:t>
            </a:r>
            <a:r>
              <a:rPr lang="en-US" sz="4000" b="1" i="1" dirty="0"/>
              <a:t> </a:t>
            </a:r>
            <a:r>
              <a:rPr lang="en-US" sz="4000" b="1" i="1" dirty="0" err="1"/>
              <a:t>tứ</a:t>
            </a:r>
            <a:r>
              <a:rPr lang="en-US" sz="4000" b="1" i="1" dirty="0"/>
              <a:t> </a:t>
            </a:r>
            <a:r>
              <a:rPr lang="en-US" sz="4000" b="1" i="1" dirty="0" err="1"/>
              <a:t>giác</a:t>
            </a:r>
            <a:r>
              <a:rPr lang="en-US" sz="4000" b="1" i="1" dirty="0"/>
              <a:t> </a:t>
            </a:r>
            <a:r>
              <a:rPr lang="en-US" sz="4000" b="1" i="1" dirty="0" err="1"/>
              <a:t>có</a:t>
            </a:r>
            <a:r>
              <a:rPr lang="en-US" sz="4000" b="1" i="1" dirty="0"/>
              <a:t> </a:t>
            </a:r>
            <a:r>
              <a:rPr lang="en-US" sz="4000" b="1" i="1" dirty="0" err="1"/>
              <a:t>nhiều</a:t>
            </a:r>
            <a:r>
              <a:rPr lang="en-US" sz="4000" b="1" i="1" dirty="0"/>
              <a:t> </a:t>
            </a:r>
            <a:r>
              <a:rPr lang="en-US" sz="4000" b="1" i="1" err="1"/>
              <a:t>nhất</a:t>
            </a:r>
            <a:r>
              <a:rPr lang="en-US" sz="4000" b="1" i="1"/>
              <a:t>: </a:t>
            </a:r>
          </a:p>
          <a:p>
            <a:pPr marL="734749" indent="-734749">
              <a:lnSpc>
                <a:spcPct val="150000"/>
              </a:lnSpc>
              <a:buFontTx/>
              <a:buAutoNum type="alphaUcPeriod"/>
              <a:defRPr/>
            </a:pPr>
            <a:r>
              <a:rPr lang="en-US" sz="4000"/>
              <a:t>Một góc tù               C. Ba góc tù                                </a:t>
            </a:r>
          </a:p>
          <a:p>
            <a:pPr marL="734749" indent="-734749">
              <a:lnSpc>
                <a:spcPct val="150000"/>
              </a:lnSpc>
              <a:buFontTx/>
              <a:buAutoNum type="alphaUcPeriod"/>
              <a:defRPr/>
            </a:pPr>
            <a:r>
              <a:rPr lang="en-US" sz="4000"/>
              <a:t>Hai </a:t>
            </a:r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tù</a:t>
            </a:r>
            <a:r>
              <a:rPr lang="en-US" sz="4000" dirty="0"/>
              <a:t>                D. </a:t>
            </a:r>
            <a:r>
              <a:rPr lang="en-US" sz="4000" dirty="0" err="1"/>
              <a:t>Bốn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tù</a:t>
            </a:r>
            <a:endParaRPr lang="en-US" sz="4000" dirty="0"/>
          </a:p>
        </p:txBody>
      </p:sp>
      <p:sp>
        <p:nvSpPr>
          <p:cNvPr id="4" name="Oval 166"/>
          <p:cNvSpPr>
            <a:spLocks noChangeArrowheads="1"/>
          </p:cNvSpPr>
          <p:nvPr/>
        </p:nvSpPr>
        <p:spPr bwMode="auto">
          <a:xfrm>
            <a:off x="7543800" y="3505200"/>
            <a:ext cx="853440" cy="548640"/>
          </a:xfrm>
          <a:prstGeom prst="ellipse">
            <a:avLst/>
          </a:prstGeom>
          <a:solidFill>
            <a:srgbClr val="F9FD5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" name="Freeform 6"/>
          <p:cNvSpPr>
            <a:spLocks noEditPoints="1"/>
          </p:cNvSpPr>
          <p:nvPr/>
        </p:nvSpPr>
        <p:spPr bwMode="auto">
          <a:xfrm>
            <a:off x="645161" y="160020"/>
            <a:ext cx="13317221" cy="7713346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59" y="5"/>
              </a:cxn>
              <a:cxn ang="0">
                <a:pos x="653" y="0"/>
              </a:cxn>
              <a:cxn ang="0">
                <a:pos x="653" y="5"/>
              </a:cxn>
              <a:cxn ang="0">
                <a:pos x="653" y="0"/>
              </a:cxn>
              <a:cxn ang="0">
                <a:pos x="694" y="18"/>
              </a:cxn>
              <a:cxn ang="0">
                <a:pos x="653" y="5"/>
              </a:cxn>
              <a:cxn ang="0">
                <a:pos x="694" y="18"/>
              </a:cxn>
              <a:cxn ang="0">
                <a:pos x="707" y="59"/>
              </a:cxn>
              <a:cxn ang="0">
                <a:pos x="694" y="18"/>
              </a:cxn>
              <a:cxn ang="0">
                <a:pos x="712" y="59"/>
              </a:cxn>
              <a:cxn ang="0">
                <a:pos x="707" y="59"/>
              </a:cxn>
              <a:cxn ang="0">
                <a:pos x="712" y="59"/>
              </a:cxn>
              <a:cxn ang="0">
                <a:pos x="707" y="468"/>
              </a:cxn>
              <a:cxn ang="0">
                <a:pos x="712" y="59"/>
              </a:cxn>
              <a:cxn ang="0">
                <a:pos x="712" y="468"/>
              </a:cxn>
              <a:cxn ang="0">
                <a:pos x="707" y="468"/>
              </a:cxn>
              <a:cxn ang="0">
                <a:pos x="712" y="468"/>
              </a:cxn>
              <a:cxn ang="0">
                <a:pos x="691" y="506"/>
              </a:cxn>
              <a:cxn ang="0">
                <a:pos x="712" y="468"/>
              </a:cxn>
              <a:cxn ang="0">
                <a:pos x="653" y="527"/>
              </a:cxn>
              <a:cxn ang="0">
                <a:pos x="691" y="506"/>
              </a:cxn>
              <a:cxn ang="0">
                <a:pos x="653" y="527"/>
              </a:cxn>
              <a:cxn ang="0">
                <a:pos x="653" y="522"/>
              </a:cxn>
              <a:cxn ang="0">
                <a:pos x="653" y="527"/>
              </a:cxn>
              <a:cxn ang="0">
                <a:pos x="59" y="527"/>
              </a:cxn>
              <a:cxn ang="0">
                <a:pos x="653" y="522"/>
              </a:cxn>
              <a:cxn ang="0">
                <a:pos x="59" y="527"/>
              </a:cxn>
              <a:cxn ang="0">
                <a:pos x="59" y="522"/>
              </a:cxn>
              <a:cxn ang="0">
                <a:pos x="59" y="527"/>
              </a:cxn>
              <a:cxn ang="0">
                <a:pos x="18" y="509"/>
              </a:cxn>
              <a:cxn ang="0">
                <a:pos x="59" y="522"/>
              </a:cxn>
              <a:cxn ang="0">
                <a:pos x="18" y="509"/>
              </a:cxn>
              <a:cxn ang="0">
                <a:pos x="5" y="468"/>
              </a:cxn>
              <a:cxn ang="0">
                <a:pos x="18" y="509"/>
              </a:cxn>
              <a:cxn ang="0">
                <a:pos x="0" y="468"/>
              </a:cxn>
              <a:cxn ang="0">
                <a:pos x="5" y="468"/>
              </a:cxn>
              <a:cxn ang="0">
                <a:pos x="0" y="468"/>
              </a:cxn>
              <a:cxn ang="0">
                <a:pos x="5" y="59"/>
              </a:cxn>
              <a:cxn ang="0">
                <a:pos x="0" y="468"/>
              </a:cxn>
              <a:cxn ang="0">
                <a:pos x="0" y="59"/>
              </a:cxn>
              <a:cxn ang="0">
                <a:pos x="5" y="59"/>
              </a:cxn>
              <a:cxn ang="0">
                <a:pos x="0" y="59"/>
              </a:cxn>
              <a:cxn ang="0">
                <a:pos x="21" y="21"/>
              </a:cxn>
              <a:cxn ang="0">
                <a:pos x="0" y="59"/>
              </a:cxn>
              <a:cxn ang="0">
                <a:pos x="59" y="0"/>
              </a:cxn>
              <a:cxn ang="0">
                <a:pos x="21" y="21"/>
              </a:cxn>
              <a:cxn ang="0">
                <a:pos x="59" y="0"/>
              </a:cxn>
              <a:cxn ang="0">
                <a:pos x="59" y="5"/>
              </a:cxn>
              <a:cxn ang="0">
                <a:pos x="59" y="0"/>
              </a:cxn>
            </a:cxnLst>
            <a:rect l="0" t="0" r="r" b="b"/>
            <a:pathLst>
              <a:path w="712" h="527">
                <a:moveTo>
                  <a:pt x="59" y="0"/>
                </a:moveTo>
                <a:lnTo>
                  <a:pt x="653" y="0"/>
                </a:lnTo>
                <a:lnTo>
                  <a:pt x="653" y="5"/>
                </a:lnTo>
                <a:lnTo>
                  <a:pt x="59" y="5"/>
                </a:lnTo>
                <a:lnTo>
                  <a:pt x="59" y="0"/>
                </a:lnTo>
                <a:close/>
                <a:moveTo>
                  <a:pt x="653" y="0"/>
                </a:moveTo>
                <a:lnTo>
                  <a:pt x="653" y="0"/>
                </a:lnTo>
                <a:lnTo>
                  <a:pt x="653" y="5"/>
                </a:lnTo>
                <a:lnTo>
                  <a:pt x="653" y="5"/>
                </a:lnTo>
                <a:lnTo>
                  <a:pt x="653" y="0"/>
                </a:lnTo>
                <a:close/>
                <a:moveTo>
                  <a:pt x="653" y="0"/>
                </a:moveTo>
                <a:cubicBezTo>
                  <a:pt x="669" y="0"/>
                  <a:pt x="684" y="7"/>
                  <a:pt x="694" y="18"/>
                </a:cubicBezTo>
                <a:lnTo>
                  <a:pt x="691" y="21"/>
                </a:lnTo>
                <a:cubicBezTo>
                  <a:pt x="681" y="11"/>
                  <a:pt x="668" y="5"/>
                  <a:pt x="653" y="5"/>
                </a:cubicBezTo>
                <a:lnTo>
                  <a:pt x="653" y="0"/>
                </a:lnTo>
                <a:close/>
                <a:moveTo>
                  <a:pt x="694" y="18"/>
                </a:moveTo>
                <a:cubicBezTo>
                  <a:pt x="705" y="28"/>
                  <a:pt x="712" y="43"/>
                  <a:pt x="712" y="59"/>
                </a:cubicBezTo>
                <a:lnTo>
                  <a:pt x="707" y="59"/>
                </a:lnTo>
                <a:cubicBezTo>
                  <a:pt x="707" y="44"/>
                  <a:pt x="701" y="31"/>
                  <a:pt x="691" y="21"/>
                </a:cubicBezTo>
                <a:lnTo>
                  <a:pt x="694" y="18"/>
                </a:lnTo>
                <a:close/>
                <a:moveTo>
                  <a:pt x="712" y="59"/>
                </a:moveTo>
                <a:lnTo>
                  <a:pt x="712" y="59"/>
                </a:lnTo>
                <a:lnTo>
                  <a:pt x="707" y="59"/>
                </a:lnTo>
                <a:lnTo>
                  <a:pt x="707" y="59"/>
                </a:lnTo>
                <a:lnTo>
                  <a:pt x="712" y="59"/>
                </a:lnTo>
                <a:close/>
                <a:moveTo>
                  <a:pt x="712" y="59"/>
                </a:moveTo>
                <a:lnTo>
                  <a:pt x="712" y="468"/>
                </a:lnTo>
                <a:lnTo>
                  <a:pt x="707" y="468"/>
                </a:lnTo>
                <a:lnTo>
                  <a:pt x="707" y="59"/>
                </a:lnTo>
                <a:lnTo>
                  <a:pt x="712" y="59"/>
                </a:lnTo>
                <a:close/>
                <a:moveTo>
                  <a:pt x="712" y="468"/>
                </a:moveTo>
                <a:lnTo>
                  <a:pt x="712" y="468"/>
                </a:lnTo>
                <a:lnTo>
                  <a:pt x="707" y="468"/>
                </a:lnTo>
                <a:lnTo>
                  <a:pt x="707" y="468"/>
                </a:lnTo>
                <a:lnTo>
                  <a:pt x="712" y="468"/>
                </a:lnTo>
                <a:close/>
                <a:moveTo>
                  <a:pt x="712" y="468"/>
                </a:moveTo>
                <a:cubicBezTo>
                  <a:pt x="712" y="484"/>
                  <a:pt x="705" y="499"/>
                  <a:pt x="694" y="509"/>
                </a:cubicBezTo>
                <a:lnTo>
                  <a:pt x="691" y="506"/>
                </a:lnTo>
                <a:cubicBezTo>
                  <a:pt x="701" y="496"/>
                  <a:pt x="707" y="483"/>
                  <a:pt x="707" y="468"/>
                </a:cubicBezTo>
                <a:lnTo>
                  <a:pt x="712" y="468"/>
                </a:lnTo>
                <a:close/>
                <a:moveTo>
                  <a:pt x="694" y="509"/>
                </a:moveTo>
                <a:cubicBezTo>
                  <a:pt x="684" y="520"/>
                  <a:pt x="669" y="527"/>
                  <a:pt x="653" y="527"/>
                </a:cubicBezTo>
                <a:lnTo>
                  <a:pt x="653" y="522"/>
                </a:lnTo>
                <a:cubicBezTo>
                  <a:pt x="668" y="522"/>
                  <a:pt x="681" y="516"/>
                  <a:pt x="691" y="506"/>
                </a:cubicBezTo>
                <a:lnTo>
                  <a:pt x="694" y="509"/>
                </a:lnTo>
                <a:close/>
                <a:moveTo>
                  <a:pt x="653" y="527"/>
                </a:moveTo>
                <a:lnTo>
                  <a:pt x="653" y="527"/>
                </a:lnTo>
                <a:lnTo>
                  <a:pt x="653" y="522"/>
                </a:lnTo>
                <a:lnTo>
                  <a:pt x="653" y="522"/>
                </a:lnTo>
                <a:lnTo>
                  <a:pt x="653" y="527"/>
                </a:lnTo>
                <a:close/>
                <a:moveTo>
                  <a:pt x="653" y="527"/>
                </a:moveTo>
                <a:lnTo>
                  <a:pt x="59" y="527"/>
                </a:lnTo>
                <a:lnTo>
                  <a:pt x="59" y="522"/>
                </a:lnTo>
                <a:lnTo>
                  <a:pt x="653" y="522"/>
                </a:lnTo>
                <a:lnTo>
                  <a:pt x="653" y="527"/>
                </a:lnTo>
                <a:close/>
                <a:moveTo>
                  <a:pt x="59" y="527"/>
                </a:moveTo>
                <a:lnTo>
                  <a:pt x="59" y="527"/>
                </a:lnTo>
                <a:lnTo>
                  <a:pt x="59" y="522"/>
                </a:lnTo>
                <a:lnTo>
                  <a:pt x="59" y="522"/>
                </a:lnTo>
                <a:lnTo>
                  <a:pt x="59" y="527"/>
                </a:lnTo>
                <a:close/>
                <a:moveTo>
                  <a:pt x="59" y="527"/>
                </a:moveTo>
                <a:cubicBezTo>
                  <a:pt x="43" y="527"/>
                  <a:pt x="28" y="520"/>
                  <a:pt x="18" y="509"/>
                </a:cubicBezTo>
                <a:lnTo>
                  <a:pt x="21" y="506"/>
                </a:lnTo>
                <a:cubicBezTo>
                  <a:pt x="31" y="516"/>
                  <a:pt x="44" y="522"/>
                  <a:pt x="59" y="522"/>
                </a:cubicBezTo>
                <a:lnTo>
                  <a:pt x="59" y="527"/>
                </a:lnTo>
                <a:close/>
                <a:moveTo>
                  <a:pt x="18" y="509"/>
                </a:moveTo>
                <a:cubicBezTo>
                  <a:pt x="7" y="499"/>
                  <a:pt x="0" y="484"/>
                  <a:pt x="0" y="468"/>
                </a:cubicBezTo>
                <a:lnTo>
                  <a:pt x="5" y="468"/>
                </a:lnTo>
                <a:cubicBezTo>
                  <a:pt x="5" y="483"/>
                  <a:pt x="11" y="496"/>
                  <a:pt x="21" y="506"/>
                </a:cubicBezTo>
                <a:lnTo>
                  <a:pt x="18" y="509"/>
                </a:lnTo>
                <a:close/>
                <a:moveTo>
                  <a:pt x="0" y="468"/>
                </a:moveTo>
                <a:lnTo>
                  <a:pt x="0" y="468"/>
                </a:lnTo>
                <a:lnTo>
                  <a:pt x="5" y="468"/>
                </a:lnTo>
                <a:lnTo>
                  <a:pt x="5" y="468"/>
                </a:lnTo>
                <a:lnTo>
                  <a:pt x="0" y="468"/>
                </a:lnTo>
                <a:close/>
                <a:moveTo>
                  <a:pt x="0" y="468"/>
                </a:moveTo>
                <a:lnTo>
                  <a:pt x="0" y="59"/>
                </a:lnTo>
                <a:lnTo>
                  <a:pt x="5" y="59"/>
                </a:lnTo>
                <a:lnTo>
                  <a:pt x="5" y="468"/>
                </a:lnTo>
                <a:lnTo>
                  <a:pt x="0" y="468"/>
                </a:lnTo>
                <a:close/>
                <a:moveTo>
                  <a:pt x="0" y="59"/>
                </a:moveTo>
                <a:lnTo>
                  <a:pt x="0" y="59"/>
                </a:lnTo>
                <a:lnTo>
                  <a:pt x="5" y="59"/>
                </a:lnTo>
                <a:lnTo>
                  <a:pt x="5" y="59"/>
                </a:lnTo>
                <a:lnTo>
                  <a:pt x="0" y="59"/>
                </a:lnTo>
                <a:close/>
                <a:moveTo>
                  <a:pt x="0" y="59"/>
                </a:moveTo>
                <a:cubicBezTo>
                  <a:pt x="0" y="43"/>
                  <a:pt x="7" y="28"/>
                  <a:pt x="18" y="18"/>
                </a:cubicBezTo>
                <a:lnTo>
                  <a:pt x="21" y="21"/>
                </a:lnTo>
                <a:cubicBezTo>
                  <a:pt x="11" y="31"/>
                  <a:pt x="5" y="44"/>
                  <a:pt x="5" y="59"/>
                </a:cubicBezTo>
                <a:lnTo>
                  <a:pt x="0" y="59"/>
                </a:lnTo>
                <a:close/>
                <a:moveTo>
                  <a:pt x="18" y="18"/>
                </a:moveTo>
                <a:cubicBezTo>
                  <a:pt x="28" y="7"/>
                  <a:pt x="43" y="0"/>
                  <a:pt x="59" y="0"/>
                </a:cubicBezTo>
                <a:lnTo>
                  <a:pt x="59" y="5"/>
                </a:lnTo>
                <a:cubicBezTo>
                  <a:pt x="44" y="5"/>
                  <a:pt x="31" y="11"/>
                  <a:pt x="21" y="21"/>
                </a:cubicBezTo>
                <a:lnTo>
                  <a:pt x="18" y="18"/>
                </a:lnTo>
                <a:close/>
                <a:moveTo>
                  <a:pt x="59" y="0"/>
                </a:moveTo>
                <a:lnTo>
                  <a:pt x="59" y="0"/>
                </a:lnTo>
                <a:lnTo>
                  <a:pt x="59" y="5"/>
                </a:lnTo>
                <a:lnTo>
                  <a:pt x="59" y="5"/>
                </a:lnTo>
                <a:lnTo>
                  <a:pt x="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333333">
                <a:alpha val="50000"/>
              </a:srgbClr>
            </a:outerShdw>
          </a:effectLst>
        </p:spPr>
        <p:txBody>
          <a:bodyPr lIns="130622" tIns="65311" rIns="130622" bIns="6531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26629" name="Group 7"/>
          <p:cNvGrpSpPr>
            <a:grpSpLocks/>
          </p:cNvGrpSpPr>
          <p:nvPr/>
        </p:nvGrpSpPr>
        <p:grpSpPr bwMode="auto">
          <a:xfrm>
            <a:off x="0" y="-171449"/>
            <a:ext cx="14772640" cy="8401050"/>
            <a:chOff x="-10" y="-3"/>
            <a:chExt cx="5773" cy="4325"/>
          </a:xfrm>
        </p:grpSpPr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-10" y="-3"/>
              <a:ext cx="5773" cy="4325"/>
            </a:xfrm>
            <a:custGeom>
              <a:avLst/>
              <a:gdLst/>
              <a:ahLst/>
              <a:cxnLst>
                <a:cxn ang="0">
                  <a:pos x="95" y="33"/>
                </a:cxn>
                <a:cxn ang="0">
                  <a:pos x="689" y="33"/>
                </a:cxn>
                <a:cxn ang="0">
                  <a:pos x="739" y="83"/>
                </a:cxn>
                <a:cxn ang="0">
                  <a:pos x="739" y="492"/>
                </a:cxn>
                <a:cxn ang="0">
                  <a:pos x="689" y="542"/>
                </a:cxn>
                <a:cxn ang="0">
                  <a:pos x="95" y="542"/>
                </a:cxn>
                <a:cxn ang="0">
                  <a:pos x="45" y="492"/>
                </a:cxn>
                <a:cxn ang="0">
                  <a:pos x="45" y="83"/>
                </a:cxn>
                <a:cxn ang="0">
                  <a:pos x="95" y="33"/>
                </a:cxn>
                <a:cxn ang="0">
                  <a:pos x="0" y="0"/>
                </a:cxn>
                <a:cxn ang="0">
                  <a:pos x="784" y="0"/>
                </a:cxn>
                <a:cxn ang="0">
                  <a:pos x="784" y="575"/>
                </a:cxn>
                <a:cxn ang="0">
                  <a:pos x="0" y="575"/>
                </a:cxn>
                <a:cxn ang="0">
                  <a:pos x="0" y="0"/>
                </a:cxn>
              </a:cxnLst>
              <a:rect l="0" t="0" r="r" b="b"/>
              <a:pathLst>
                <a:path w="784" h="575">
                  <a:moveTo>
                    <a:pt x="95" y="33"/>
                  </a:moveTo>
                  <a:lnTo>
                    <a:pt x="689" y="33"/>
                  </a:lnTo>
                  <a:cubicBezTo>
                    <a:pt x="716" y="33"/>
                    <a:pt x="739" y="56"/>
                    <a:pt x="739" y="83"/>
                  </a:cubicBezTo>
                  <a:lnTo>
                    <a:pt x="739" y="492"/>
                  </a:lnTo>
                  <a:cubicBezTo>
                    <a:pt x="739" y="519"/>
                    <a:pt x="716" y="542"/>
                    <a:pt x="689" y="542"/>
                  </a:cubicBezTo>
                  <a:lnTo>
                    <a:pt x="95" y="542"/>
                  </a:lnTo>
                  <a:cubicBezTo>
                    <a:pt x="68" y="542"/>
                    <a:pt x="45" y="519"/>
                    <a:pt x="45" y="492"/>
                  </a:cubicBezTo>
                  <a:lnTo>
                    <a:pt x="45" y="83"/>
                  </a:lnTo>
                  <a:cubicBezTo>
                    <a:pt x="45" y="56"/>
                    <a:pt x="68" y="33"/>
                    <a:pt x="95" y="33"/>
                  </a:cubicBezTo>
                  <a:close/>
                  <a:moveTo>
                    <a:pt x="0" y="0"/>
                  </a:moveTo>
                  <a:lnTo>
                    <a:pt x="784" y="0"/>
                  </a:lnTo>
                  <a:lnTo>
                    <a:pt x="784" y="575"/>
                  </a:lnTo>
                  <a:lnTo>
                    <a:pt x="0" y="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8000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211" y="132"/>
              <a:ext cx="5303" cy="4045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5" y="4"/>
                </a:cxn>
                <a:cxn ang="0">
                  <a:pos x="659" y="0"/>
                </a:cxn>
                <a:cxn ang="0">
                  <a:pos x="659" y="4"/>
                </a:cxn>
                <a:cxn ang="0">
                  <a:pos x="659" y="0"/>
                </a:cxn>
                <a:cxn ang="0">
                  <a:pos x="705" y="19"/>
                </a:cxn>
                <a:cxn ang="0">
                  <a:pos x="659" y="4"/>
                </a:cxn>
                <a:cxn ang="0">
                  <a:pos x="705" y="19"/>
                </a:cxn>
                <a:cxn ang="0">
                  <a:pos x="720" y="65"/>
                </a:cxn>
                <a:cxn ang="0">
                  <a:pos x="705" y="19"/>
                </a:cxn>
                <a:cxn ang="0">
                  <a:pos x="724" y="65"/>
                </a:cxn>
                <a:cxn ang="0">
                  <a:pos x="720" y="65"/>
                </a:cxn>
                <a:cxn ang="0">
                  <a:pos x="724" y="65"/>
                </a:cxn>
                <a:cxn ang="0">
                  <a:pos x="720" y="474"/>
                </a:cxn>
                <a:cxn ang="0">
                  <a:pos x="724" y="65"/>
                </a:cxn>
                <a:cxn ang="0">
                  <a:pos x="724" y="474"/>
                </a:cxn>
                <a:cxn ang="0">
                  <a:pos x="720" y="474"/>
                </a:cxn>
                <a:cxn ang="0">
                  <a:pos x="724" y="474"/>
                </a:cxn>
                <a:cxn ang="0">
                  <a:pos x="702" y="517"/>
                </a:cxn>
                <a:cxn ang="0">
                  <a:pos x="724" y="474"/>
                </a:cxn>
                <a:cxn ang="0">
                  <a:pos x="659" y="539"/>
                </a:cxn>
                <a:cxn ang="0">
                  <a:pos x="702" y="517"/>
                </a:cxn>
                <a:cxn ang="0">
                  <a:pos x="659" y="539"/>
                </a:cxn>
                <a:cxn ang="0">
                  <a:pos x="659" y="535"/>
                </a:cxn>
                <a:cxn ang="0">
                  <a:pos x="659" y="539"/>
                </a:cxn>
                <a:cxn ang="0">
                  <a:pos x="65" y="539"/>
                </a:cxn>
                <a:cxn ang="0">
                  <a:pos x="659" y="535"/>
                </a:cxn>
                <a:cxn ang="0">
                  <a:pos x="65" y="539"/>
                </a:cxn>
                <a:cxn ang="0">
                  <a:pos x="65" y="535"/>
                </a:cxn>
                <a:cxn ang="0">
                  <a:pos x="65" y="539"/>
                </a:cxn>
                <a:cxn ang="0">
                  <a:pos x="19" y="520"/>
                </a:cxn>
                <a:cxn ang="0">
                  <a:pos x="65" y="535"/>
                </a:cxn>
                <a:cxn ang="0">
                  <a:pos x="19" y="520"/>
                </a:cxn>
                <a:cxn ang="0">
                  <a:pos x="4" y="474"/>
                </a:cxn>
                <a:cxn ang="0">
                  <a:pos x="19" y="520"/>
                </a:cxn>
                <a:cxn ang="0">
                  <a:pos x="0" y="474"/>
                </a:cxn>
                <a:cxn ang="0">
                  <a:pos x="4" y="474"/>
                </a:cxn>
                <a:cxn ang="0">
                  <a:pos x="0" y="474"/>
                </a:cxn>
                <a:cxn ang="0">
                  <a:pos x="4" y="65"/>
                </a:cxn>
                <a:cxn ang="0">
                  <a:pos x="0" y="474"/>
                </a:cxn>
                <a:cxn ang="0">
                  <a:pos x="0" y="65"/>
                </a:cxn>
                <a:cxn ang="0">
                  <a:pos x="4" y="65"/>
                </a:cxn>
                <a:cxn ang="0">
                  <a:pos x="0" y="65"/>
                </a:cxn>
                <a:cxn ang="0">
                  <a:pos x="22" y="22"/>
                </a:cxn>
                <a:cxn ang="0">
                  <a:pos x="0" y="65"/>
                </a:cxn>
                <a:cxn ang="0">
                  <a:pos x="65" y="0"/>
                </a:cxn>
                <a:cxn ang="0">
                  <a:pos x="22" y="22"/>
                </a:cxn>
                <a:cxn ang="0">
                  <a:pos x="65" y="0"/>
                </a:cxn>
                <a:cxn ang="0">
                  <a:pos x="65" y="4"/>
                </a:cxn>
                <a:cxn ang="0">
                  <a:pos x="65" y="0"/>
                </a:cxn>
              </a:cxnLst>
              <a:rect l="0" t="0" r="r" b="b"/>
              <a:pathLst>
                <a:path w="724" h="539">
                  <a:moveTo>
                    <a:pt x="65" y="0"/>
                  </a:moveTo>
                  <a:lnTo>
                    <a:pt x="659" y="0"/>
                  </a:lnTo>
                  <a:lnTo>
                    <a:pt x="659" y="4"/>
                  </a:lnTo>
                  <a:lnTo>
                    <a:pt x="65" y="4"/>
                  </a:lnTo>
                  <a:lnTo>
                    <a:pt x="65" y="0"/>
                  </a:lnTo>
                  <a:close/>
                  <a:moveTo>
                    <a:pt x="659" y="0"/>
                  </a:moveTo>
                  <a:lnTo>
                    <a:pt x="659" y="0"/>
                  </a:lnTo>
                  <a:lnTo>
                    <a:pt x="659" y="4"/>
                  </a:lnTo>
                  <a:lnTo>
                    <a:pt x="659" y="4"/>
                  </a:lnTo>
                  <a:lnTo>
                    <a:pt x="659" y="0"/>
                  </a:lnTo>
                  <a:close/>
                  <a:moveTo>
                    <a:pt x="659" y="0"/>
                  </a:moveTo>
                  <a:cubicBezTo>
                    <a:pt x="677" y="0"/>
                    <a:pt x="693" y="7"/>
                    <a:pt x="705" y="19"/>
                  </a:cubicBezTo>
                  <a:lnTo>
                    <a:pt x="702" y="22"/>
                  </a:lnTo>
                  <a:cubicBezTo>
                    <a:pt x="691" y="11"/>
                    <a:pt x="676" y="4"/>
                    <a:pt x="659" y="4"/>
                  </a:cubicBezTo>
                  <a:lnTo>
                    <a:pt x="659" y="0"/>
                  </a:lnTo>
                  <a:close/>
                  <a:moveTo>
                    <a:pt x="705" y="19"/>
                  </a:moveTo>
                  <a:cubicBezTo>
                    <a:pt x="717" y="31"/>
                    <a:pt x="724" y="47"/>
                    <a:pt x="724" y="65"/>
                  </a:cubicBezTo>
                  <a:lnTo>
                    <a:pt x="720" y="65"/>
                  </a:lnTo>
                  <a:cubicBezTo>
                    <a:pt x="720" y="49"/>
                    <a:pt x="713" y="33"/>
                    <a:pt x="702" y="22"/>
                  </a:cubicBezTo>
                  <a:lnTo>
                    <a:pt x="705" y="19"/>
                  </a:lnTo>
                  <a:close/>
                  <a:moveTo>
                    <a:pt x="724" y="65"/>
                  </a:moveTo>
                  <a:lnTo>
                    <a:pt x="724" y="65"/>
                  </a:lnTo>
                  <a:lnTo>
                    <a:pt x="720" y="65"/>
                  </a:lnTo>
                  <a:lnTo>
                    <a:pt x="720" y="65"/>
                  </a:lnTo>
                  <a:lnTo>
                    <a:pt x="724" y="65"/>
                  </a:lnTo>
                  <a:close/>
                  <a:moveTo>
                    <a:pt x="724" y="65"/>
                  </a:moveTo>
                  <a:lnTo>
                    <a:pt x="724" y="474"/>
                  </a:lnTo>
                  <a:lnTo>
                    <a:pt x="720" y="474"/>
                  </a:lnTo>
                  <a:lnTo>
                    <a:pt x="720" y="65"/>
                  </a:lnTo>
                  <a:lnTo>
                    <a:pt x="724" y="65"/>
                  </a:lnTo>
                  <a:close/>
                  <a:moveTo>
                    <a:pt x="724" y="474"/>
                  </a:moveTo>
                  <a:lnTo>
                    <a:pt x="724" y="474"/>
                  </a:lnTo>
                  <a:lnTo>
                    <a:pt x="720" y="474"/>
                  </a:lnTo>
                  <a:lnTo>
                    <a:pt x="720" y="474"/>
                  </a:lnTo>
                  <a:lnTo>
                    <a:pt x="724" y="474"/>
                  </a:lnTo>
                  <a:close/>
                  <a:moveTo>
                    <a:pt x="724" y="474"/>
                  </a:moveTo>
                  <a:cubicBezTo>
                    <a:pt x="724" y="492"/>
                    <a:pt x="717" y="508"/>
                    <a:pt x="705" y="520"/>
                  </a:cubicBezTo>
                  <a:lnTo>
                    <a:pt x="702" y="517"/>
                  </a:lnTo>
                  <a:cubicBezTo>
                    <a:pt x="713" y="506"/>
                    <a:pt x="720" y="490"/>
                    <a:pt x="720" y="474"/>
                  </a:cubicBezTo>
                  <a:lnTo>
                    <a:pt x="724" y="474"/>
                  </a:lnTo>
                  <a:close/>
                  <a:moveTo>
                    <a:pt x="705" y="520"/>
                  </a:moveTo>
                  <a:cubicBezTo>
                    <a:pt x="693" y="532"/>
                    <a:pt x="677" y="539"/>
                    <a:pt x="659" y="539"/>
                  </a:cubicBezTo>
                  <a:lnTo>
                    <a:pt x="659" y="535"/>
                  </a:lnTo>
                  <a:cubicBezTo>
                    <a:pt x="676" y="535"/>
                    <a:pt x="691" y="528"/>
                    <a:pt x="702" y="517"/>
                  </a:cubicBezTo>
                  <a:lnTo>
                    <a:pt x="705" y="520"/>
                  </a:lnTo>
                  <a:close/>
                  <a:moveTo>
                    <a:pt x="659" y="539"/>
                  </a:moveTo>
                  <a:lnTo>
                    <a:pt x="659" y="539"/>
                  </a:lnTo>
                  <a:lnTo>
                    <a:pt x="659" y="535"/>
                  </a:lnTo>
                  <a:lnTo>
                    <a:pt x="659" y="535"/>
                  </a:lnTo>
                  <a:lnTo>
                    <a:pt x="659" y="539"/>
                  </a:lnTo>
                  <a:close/>
                  <a:moveTo>
                    <a:pt x="659" y="539"/>
                  </a:moveTo>
                  <a:lnTo>
                    <a:pt x="65" y="539"/>
                  </a:lnTo>
                  <a:lnTo>
                    <a:pt x="65" y="535"/>
                  </a:lnTo>
                  <a:lnTo>
                    <a:pt x="659" y="535"/>
                  </a:lnTo>
                  <a:lnTo>
                    <a:pt x="659" y="539"/>
                  </a:lnTo>
                  <a:close/>
                  <a:moveTo>
                    <a:pt x="65" y="539"/>
                  </a:moveTo>
                  <a:lnTo>
                    <a:pt x="65" y="539"/>
                  </a:lnTo>
                  <a:lnTo>
                    <a:pt x="65" y="535"/>
                  </a:lnTo>
                  <a:lnTo>
                    <a:pt x="65" y="535"/>
                  </a:lnTo>
                  <a:lnTo>
                    <a:pt x="65" y="539"/>
                  </a:lnTo>
                  <a:close/>
                  <a:moveTo>
                    <a:pt x="65" y="539"/>
                  </a:moveTo>
                  <a:cubicBezTo>
                    <a:pt x="47" y="539"/>
                    <a:pt x="31" y="532"/>
                    <a:pt x="19" y="520"/>
                  </a:cubicBezTo>
                  <a:lnTo>
                    <a:pt x="22" y="517"/>
                  </a:lnTo>
                  <a:cubicBezTo>
                    <a:pt x="33" y="528"/>
                    <a:pt x="48" y="535"/>
                    <a:pt x="65" y="535"/>
                  </a:cubicBezTo>
                  <a:lnTo>
                    <a:pt x="65" y="539"/>
                  </a:lnTo>
                  <a:close/>
                  <a:moveTo>
                    <a:pt x="19" y="520"/>
                  </a:moveTo>
                  <a:cubicBezTo>
                    <a:pt x="7" y="508"/>
                    <a:pt x="0" y="492"/>
                    <a:pt x="0" y="474"/>
                  </a:cubicBezTo>
                  <a:lnTo>
                    <a:pt x="4" y="474"/>
                  </a:lnTo>
                  <a:cubicBezTo>
                    <a:pt x="4" y="490"/>
                    <a:pt x="11" y="506"/>
                    <a:pt x="22" y="517"/>
                  </a:cubicBezTo>
                  <a:lnTo>
                    <a:pt x="19" y="520"/>
                  </a:lnTo>
                  <a:close/>
                  <a:moveTo>
                    <a:pt x="0" y="474"/>
                  </a:moveTo>
                  <a:lnTo>
                    <a:pt x="0" y="474"/>
                  </a:lnTo>
                  <a:lnTo>
                    <a:pt x="4" y="474"/>
                  </a:lnTo>
                  <a:lnTo>
                    <a:pt x="4" y="474"/>
                  </a:lnTo>
                  <a:lnTo>
                    <a:pt x="0" y="474"/>
                  </a:lnTo>
                  <a:close/>
                  <a:moveTo>
                    <a:pt x="0" y="474"/>
                  </a:moveTo>
                  <a:lnTo>
                    <a:pt x="0" y="65"/>
                  </a:lnTo>
                  <a:lnTo>
                    <a:pt x="4" y="65"/>
                  </a:lnTo>
                  <a:lnTo>
                    <a:pt x="4" y="474"/>
                  </a:lnTo>
                  <a:lnTo>
                    <a:pt x="0" y="474"/>
                  </a:lnTo>
                  <a:close/>
                  <a:moveTo>
                    <a:pt x="0" y="65"/>
                  </a:moveTo>
                  <a:lnTo>
                    <a:pt x="0" y="65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0" y="65"/>
                  </a:lnTo>
                  <a:close/>
                  <a:moveTo>
                    <a:pt x="0" y="65"/>
                  </a:moveTo>
                  <a:cubicBezTo>
                    <a:pt x="0" y="47"/>
                    <a:pt x="7" y="31"/>
                    <a:pt x="19" y="19"/>
                  </a:cubicBezTo>
                  <a:lnTo>
                    <a:pt x="22" y="22"/>
                  </a:lnTo>
                  <a:cubicBezTo>
                    <a:pt x="11" y="33"/>
                    <a:pt x="4" y="49"/>
                    <a:pt x="4" y="65"/>
                  </a:cubicBezTo>
                  <a:lnTo>
                    <a:pt x="0" y="65"/>
                  </a:lnTo>
                  <a:close/>
                  <a:moveTo>
                    <a:pt x="19" y="19"/>
                  </a:moveTo>
                  <a:cubicBezTo>
                    <a:pt x="31" y="7"/>
                    <a:pt x="47" y="0"/>
                    <a:pt x="65" y="0"/>
                  </a:cubicBezTo>
                  <a:lnTo>
                    <a:pt x="65" y="4"/>
                  </a:lnTo>
                  <a:cubicBezTo>
                    <a:pt x="48" y="4"/>
                    <a:pt x="33" y="11"/>
                    <a:pt x="22" y="22"/>
                  </a:cubicBezTo>
                  <a:lnTo>
                    <a:pt x="19" y="19"/>
                  </a:lnTo>
                  <a:close/>
                  <a:moveTo>
                    <a:pt x="65" y="0"/>
                  </a:moveTo>
                  <a:lnTo>
                    <a:pt x="65" y="0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89E1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255" y="177"/>
              <a:ext cx="5243" cy="3943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59" y="5"/>
                </a:cxn>
                <a:cxn ang="0">
                  <a:pos x="653" y="0"/>
                </a:cxn>
                <a:cxn ang="0">
                  <a:pos x="653" y="5"/>
                </a:cxn>
                <a:cxn ang="0">
                  <a:pos x="653" y="0"/>
                </a:cxn>
                <a:cxn ang="0">
                  <a:pos x="694" y="18"/>
                </a:cxn>
                <a:cxn ang="0">
                  <a:pos x="653" y="5"/>
                </a:cxn>
                <a:cxn ang="0">
                  <a:pos x="694" y="18"/>
                </a:cxn>
                <a:cxn ang="0">
                  <a:pos x="707" y="59"/>
                </a:cxn>
                <a:cxn ang="0">
                  <a:pos x="694" y="18"/>
                </a:cxn>
                <a:cxn ang="0">
                  <a:pos x="712" y="59"/>
                </a:cxn>
                <a:cxn ang="0">
                  <a:pos x="707" y="59"/>
                </a:cxn>
                <a:cxn ang="0">
                  <a:pos x="712" y="59"/>
                </a:cxn>
                <a:cxn ang="0">
                  <a:pos x="707" y="468"/>
                </a:cxn>
                <a:cxn ang="0">
                  <a:pos x="712" y="59"/>
                </a:cxn>
                <a:cxn ang="0">
                  <a:pos x="712" y="468"/>
                </a:cxn>
                <a:cxn ang="0">
                  <a:pos x="707" y="468"/>
                </a:cxn>
                <a:cxn ang="0">
                  <a:pos x="712" y="468"/>
                </a:cxn>
                <a:cxn ang="0">
                  <a:pos x="691" y="506"/>
                </a:cxn>
                <a:cxn ang="0">
                  <a:pos x="712" y="468"/>
                </a:cxn>
                <a:cxn ang="0">
                  <a:pos x="653" y="527"/>
                </a:cxn>
                <a:cxn ang="0">
                  <a:pos x="691" y="506"/>
                </a:cxn>
                <a:cxn ang="0">
                  <a:pos x="653" y="527"/>
                </a:cxn>
                <a:cxn ang="0">
                  <a:pos x="653" y="522"/>
                </a:cxn>
                <a:cxn ang="0">
                  <a:pos x="653" y="527"/>
                </a:cxn>
                <a:cxn ang="0">
                  <a:pos x="59" y="527"/>
                </a:cxn>
                <a:cxn ang="0">
                  <a:pos x="653" y="522"/>
                </a:cxn>
                <a:cxn ang="0">
                  <a:pos x="59" y="527"/>
                </a:cxn>
                <a:cxn ang="0">
                  <a:pos x="59" y="522"/>
                </a:cxn>
                <a:cxn ang="0">
                  <a:pos x="59" y="527"/>
                </a:cxn>
                <a:cxn ang="0">
                  <a:pos x="18" y="509"/>
                </a:cxn>
                <a:cxn ang="0">
                  <a:pos x="59" y="522"/>
                </a:cxn>
                <a:cxn ang="0">
                  <a:pos x="18" y="509"/>
                </a:cxn>
                <a:cxn ang="0">
                  <a:pos x="5" y="468"/>
                </a:cxn>
                <a:cxn ang="0">
                  <a:pos x="18" y="509"/>
                </a:cxn>
                <a:cxn ang="0">
                  <a:pos x="0" y="468"/>
                </a:cxn>
                <a:cxn ang="0">
                  <a:pos x="5" y="468"/>
                </a:cxn>
                <a:cxn ang="0">
                  <a:pos x="0" y="468"/>
                </a:cxn>
                <a:cxn ang="0">
                  <a:pos x="5" y="59"/>
                </a:cxn>
                <a:cxn ang="0">
                  <a:pos x="0" y="468"/>
                </a:cxn>
                <a:cxn ang="0">
                  <a:pos x="0" y="59"/>
                </a:cxn>
                <a:cxn ang="0">
                  <a:pos x="5" y="59"/>
                </a:cxn>
                <a:cxn ang="0">
                  <a:pos x="0" y="59"/>
                </a:cxn>
                <a:cxn ang="0">
                  <a:pos x="21" y="21"/>
                </a:cxn>
                <a:cxn ang="0">
                  <a:pos x="0" y="59"/>
                </a:cxn>
                <a:cxn ang="0">
                  <a:pos x="59" y="0"/>
                </a:cxn>
                <a:cxn ang="0">
                  <a:pos x="21" y="21"/>
                </a:cxn>
                <a:cxn ang="0">
                  <a:pos x="59" y="0"/>
                </a:cxn>
                <a:cxn ang="0">
                  <a:pos x="59" y="5"/>
                </a:cxn>
                <a:cxn ang="0">
                  <a:pos x="59" y="0"/>
                </a:cxn>
              </a:cxnLst>
              <a:rect l="0" t="0" r="r" b="b"/>
              <a:pathLst>
                <a:path w="712" h="527">
                  <a:moveTo>
                    <a:pt x="59" y="0"/>
                  </a:moveTo>
                  <a:lnTo>
                    <a:pt x="653" y="0"/>
                  </a:lnTo>
                  <a:lnTo>
                    <a:pt x="653" y="5"/>
                  </a:lnTo>
                  <a:lnTo>
                    <a:pt x="59" y="5"/>
                  </a:lnTo>
                  <a:lnTo>
                    <a:pt x="59" y="0"/>
                  </a:lnTo>
                  <a:close/>
                  <a:moveTo>
                    <a:pt x="653" y="0"/>
                  </a:moveTo>
                  <a:lnTo>
                    <a:pt x="653" y="0"/>
                  </a:lnTo>
                  <a:lnTo>
                    <a:pt x="653" y="5"/>
                  </a:lnTo>
                  <a:lnTo>
                    <a:pt x="653" y="5"/>
                  </a:lnTo>
                  <a:lnTo>
                    <a:pt x="653" y="0"/>
                  </a:lnTo>
                  <a:close/>
                  <a:moveTo>
                    <a:pt x="653" y="0"/>
                  </a:moveTo>
                  <a:cubicBezTo>
                    <a:pt x="669" y="0"/>
                    <a:pt x="684" y="7"/>
                    <a:pt x="694" y="18"/>
                  </a:cubicBezTo>
                  <a:lnTo>
                    <a:pt x="691" y="21"/>
                  </a:lnTo>
                  <a:cubicBezTo>
                    <a:pt x="681" y="11"/>
                    <a:pt x="668" y="5"/>
                    <a:pt x="653" y="5"/>
                  </a:cubicBezTo>
                  <a:lnTo>
                    <a:pt x="653" y="0"/>
                  </a:lnTo>
                  <a:close/>
                  <a:moveTo>
                    <a:pt x="694" y="18"/>
                  </a:moveTo>
                  <a:cubicBezTo>
                    <a:pt x="705" y="28"/>
                    <a:pt x="712" y="43"/>
                    <a:pt x="712" y="59"/>
                  </a:cubicBezTo>
                  <a:lnTo>
                    <a:pt x="707" y="59"/>
                  </a:lnTo>
                  <a:cubicBezTo>
                    <a:pt x="707" y="44"/>
                    <a:pt x="701" y="31"/>
                    <a:pt x="691" y="21"/>
                  </a:cubicBezTo>
                  <a:lnTo>
                    <a:pt x="694" y="18"/>
                  </a:lnTo>
                  <a:close/>
                  <a:moveTo>
                    <a:pt x="712" y="59"/>
                  </a:moveTo>
                  <a:lnTo>
                    <a:pt x="712" y="59"/>
                  </a:lnTo>
                  <a:lnTo>
                    <a:pt x="707" y="59"/>
                  </a:lnTo>
                  <a:lnTo>
                    <a:pt x="707" y="59"/>
                  </a:lnTo>
                  <a:lnTo>
                    <a:pt x="712" y="59"/>
                  </a:lnTo>
                  <a:close/>
                  <a:moveTo>
                    <a:pt x="712" y="59"/>
                  </a:moveTo>
                  <a:lnTo>
                    <a:pt x="712" y="468"/>
                  </a:lnTo>
                  <a:lnTo>
                    <a:pt x="707" y="468"/>
                  </a:lnTo>
                  <a:lnTo>
                    <a:pt x="707" y="59"/>
                  </a:lnTo>
                  <a:lnTo>
                    <a:pt x="712" y="59"/>
                  </a:lnTo>
                  <a:close/>
                  <a:moveTo>
                    <a:pt x="712" y="468"/>
                  </a:moveTo>
                  <a:lnTo>
                    <a:pt x="712" y="468"/>
                  </a:lnTo>
                  <a:lnTo>
                    <a:pt x="707" y="468"/>
                  </a:lnTo>
                  <a:lnTo>
                    <a:pt x="707" y="468"/>
                  </a:lnTo>
                  <a:lnTo>
                    <a:pt x="712" y="468"/>
                  </a:lnTo>
                  <a:close/>
                  <a:moveTo>
                    <a:pt x="712" y="468"/>
                  </a:moveTo>
                  <a:cubicBezTo>
                    <a:pt x="712" y="484"/>
                    <a:pt x="705" y="499"/>
                    <a:pt x="694" y="509"/>
                  </a:cubicBezTo>
                  <a:lnTo>
                    <a:pt x="691" y="506"/>
                  </a:lnTo>
                  <a:cubicBezTo>
                    <a:pt x="701" y="496"/>
                    <a:pt x="707" y="483"/>
                    <a:pt x="707" y="468"/>
                  </a:cubicBezTo>
                  <a:lnTo>
                    <a:pt x="712" y="468"/>
                  </a:lnTo>
                  <a:close/>
                  <a:moveTo>
                    <a:pt x="694" y="509"/>
                  </a:moveTo>
                  <a:cubicBezTo>
                    <a:pt x="684" y="520"/>
                    <a:pt x="669" y="527"/>
                    <a:pt x="653" y="527"/>
                  </a:cubicBezTo>
                  <a:lnTo>
                    <a:pt x="653" y="522"/>
                  </a:lnTo>
                  <a:cubicBezTo>
                    <a:pt x="668" y="522"/>
                    <a:pt x="681" y="516"/>
                    <a:pt x="691" y="506"/>
                  </a:cubicBezTo>
                  <a:lnTo>
                    <a:pt x="694" y="509"/>
                  </a:lnTo>
                  <a:close/>
                  <a:moveTo>
                    <a:pt x="653" y="527"/>
                  </a:moveTo>
                  <a:lnTo>
                    <a:pt x="653" y="527"/>
                  </a:lnTo>
                  <a:lnTo>
                    <a:pt x="653" y="522"/>
                  </a:lnTo>
                  <a:lnTo>
                    <a:pt x="653" y="522"/>
                  </a:lnTo>
                  <a:lnTo>
                    <a:pt x="653" y="527"/>
                  </a:lnTo>
                  <a:close/>
                  <a:moveTo>
                    <a:pt x="653" y="527"/>
                  </a:moveTo>
                  <a:lnTo>
                    <a:pt x="59" y="527"/>
                  </a:lnTo>
                  <a:lnTo>
                    <a:pt x="59" y="522"/>
                  </a:lnTo>
                  <a:lnTo>
                    <a:pt x="653" y="522"/>
                  </a:lnTo>
                  <a:lnTo>
                    <a:pt x="653" y="527"/>
                  </a:lnTo>
                  <a:close/>
                  <a:moveTo>
                    <a:pt x="59" y="527"/>
                  </a:moveTo>
                  <a:lnTo>
                    <a:pt x="59" y="527"/>
                  </a:lnTo>
                  <a:lnTo>
                    <a:pt x="59" y="522"/>
                  </a:lnTo>
                  <a:lnTo>
                    <a:pt x="59" y="522"/>
                  </a:lnTo>
                  <a:lnTo>
                    <a:pt x="59" y="527"/>
                  </a:lnTo>
                  <a:close/>
                  <a:moveTo>
                    <a:pt x="59" y="527"/>
                  </a:moveTo>
                  <a:cubicBezTo>
                    <a:pt x="43" y="527"/>
                    <a:pt x="28" y="520"/>
                    <a:pt x="18" y="509"/>
                  </a:cubicBezTo>
                  <a:lnTo>
                    <a:pt x="21" y="506"/>
                  </a:lnTo>
                  <a:cubicBezTo>
                    <a:pt x="31" y="516"/>
                    <a:pt x="44" y="522"/>
                    <a:pt x="59" y="522"/>
                  </a:cubicBezTo>
                  <a:lnTo>
                    <a:pt x="59" y="527"/>
                  </a:lnTo>
                  <a:close/>
                  <a:moveTo>
                    <a:pt x="18" y="509"/>
                  </a:moveTo>
                  <a:cubicBezTo>
                    <a:pt x="7" y="499"/>
                    <a:pt x="0" y="484"/>
                    <a:pt x="0" y="468"/>
                  </a:cubicBezTo>
                  <a:lnTo>
                    <a:pt x="5" y="468"/>
                  </a:lnTo>
                  <a:cubicBezTo>
                    <a:pt x="5" y="483"/>
                    <a:pt x="11" y="496"/>
                    <a:pt x="21" y="506"/>
                  </a:cubicBezTo>
                  <a:lnTo>
                    <a:pt x="18" y="509"/>
                  </a:lnTo>
                  <a:close/>
                  <a:moveTo>
                    <a:pt x="0" y="468"/>
                  </a:moveTo>
                  <a:lnTo>
                    <a:pt x="0" y="468"/>
                  </a:lnTo>
                  <a:lnTo>
                    <a:pt x="5" y="468"/>
                  </a:lnTo>
                  <a:lnTo>
                    <a:pt x="5" y="468"/>
                  </a:lnTo>
                  <a:lnTo>
                    <a:pt x="0" y="468"/>
                  </a:lnTo>
                  <a:close/>
                  <a:moveTo>
                    <a:pt x="0" y="468"/>
                  </a:moveTo>
                  <a:lnTo>
                    <a:pt x="0" y="59"/>
                  </a:lnTo>
                  <a:lnTo>
                    <a:pt x="5" y="59"/>
                  </a:lnTo>
                  <a:lnTo>
                    <a:pt x="5" y="468"/>
                  </a:lnTo>
                  <a:lnTo>
                    <a:pt x="0" y="468"/>
                  </a:lnTo>
                  <a:close/>
                  <a:moveTo>
                    <a:pt x="0" y="59"/>
                  </a:moveTo>
                  <a:lnTo>
                    <a:pt x="0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0" y="59"/>
                  </a:lnTo>
                  <a:close/>
                  <a:moveTo>
                    <a:pt x="0" y="59"/>
                  </a:moveTo>
                  <a:cubicBezTo>
                    <a:pt x="0" y="43"/>
                    <a:pt x="7" y="28"/>
                    <a:pt x="18" y="18"/>
                  </a:cubicBezTo>
                  <a:lnTo>
                    <a:pt x="21" y="21"/>
                  </a:lnTo>
                  <a:cubicBezTo>
                    <a:pt x="11" y="31"/>
                    <a:pt x="5" y="44"/>
                    <a:pt x="5" y="59"/>
                  </a:cubicBezTo>
                  <a:lnTo>
                    <a:pt x="0" y="59"/>
                  </a:lnTo>
                  <a:close/>
                  <a:moveTo>
                    <a:pt x="18" y="18"/>
                  </a:moveTo>
                  <a:cubicBezTo>
                    <a:pt x="28" y="7"/>
                    <a:pt x="43" y="0"/>
                    <a:pt x="59" y="0"/>
                  </a:cubicBezTo>
                  <a:lnTo>
                    <a:pt x="59" y="5"/>
                  </a:lnTo>
                  <a:cubicBezTo>
                    <a:pt x="44" y="5"/>
                    <a:pt x="31" y="11"/>
                    <a:pt x="21" y="21"/>
                  </a:cubicBezTo>
                  <a:lnTo>
                    <a:pt x="18" y="18"/>
                  </a:lnTo>
                  <a:close/>
                  <a:moveTo>
                    <a:pt x="59" y="0"/>
                  </a:moveTo>
                  <a:lnTo>
                    <a:pt x="59" y="0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grpSp>
        <p:nvGrpSpPr>
          <p:cNvPr id="26630" name="Group 4"/>
          <p:cNvGrpSpPr>
            <a:grpSpLocks/>
          </p:cNvGrpSpPr>
          <p:nvPr/>
        </p:nvGrpSpPr>
        <p:grpSpPr bwMode="auto">
          <a:xfrm rot="5400000">
            <a:off x="10659428" y="4136708"/>
            <a:ext cx="3461384" cy="4541520"/>
            <a:chOff x="3936" y="-15"/>
            <a:chExt cx="1817" cy="1788"/>
          </a:xfrm>
        </p:grpSpPr>
        <p:pic>
          <p:nvPicPr>
            <p:cNvPr id="26670" name="Picture 5" descr="hoa-hon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71" name="Picture 6" descr="hoa-d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72" name="Picture 7" descr="hoa-d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31" name="Group 21"/>
          <p:cNvGrpSpPr>
            <a:grpSpLocks/>
          </p:cNvGrpSpPr>
          <p:nvPr/>
        </p:nvGrpSpPr>
        <p:grpSpPr bwMode="auto">
          <a:xfrm rot="16200000">
            <a:off x="540067" y="-711517"/>
            <a:ext cx="3461386" cy="4541520"/>
            <a:chOff x="3936" y="-15"/>
            <a:chExt cx="1817" cy="1788"/>
          </a:xfrm>
        </p:grpSpPr>
        <p:pic>
          <p:nvPicPr>
            <p:cNvPr id="26667" name="Picture 22" descr="hoa-hon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8" name="Picture 23" descr="hoa-d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9" name="Picture 24" descr="hoa-d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32" name="Group 8"/>
          <p:cNvGrpSpPr>
            <a:grpSpLocks/>
          </p:cNvGrpSpPr>
          <p:nvPr/>
        </p:nvGrpSpPr>
        <p:grpSpPr bwMode="auto">
          <a:xfrm rot="10800000">
            <a:off x="0" y="4754880"/>
            <a:ext cx="4615181" cy="3474720"/>
            <a:chOff x="3936" y="-15"/>
            <a:chExt cx="1817" cy="1788"/>
          </a:xfrm>
        </p:grpSpPr>
        <p:pic>
          <p:nvPicPr>
            <p:cNvPr id="26664" name="Picture 9" descr="hoa-hon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5" name="Picture 10" descr="hoa-d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6" name="Picture 11" descr="hoa-d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33" name="Group 17"/>
          <p:cNvGrpSpPr>
            <a:grpSpLocks/>
          </p:cNvGrpSpPr>
          <p:nvPr/>
        </p:nvGrpSpPr>
        <p:grpSpPr bwMode="auto">
          <a:xfrm>
            <a:off x="10015222" y="0"/>
            <a:ext cx="4615179" cy="3406140"/>
            <a:chOff x="3936" y="-15"/>
            <a:chExt cx="1817" cy="1788"/>
          </a:xfrm>
        </p:grpSpPr>
        <p:pic>
          <p:nvPicPr>
            <p:cNvPr id="26661" name="Picture 18" descr="hoa-hong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2" name="Picture 19" descr="hoa-d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3" name="Picture 20" descr="hoa-d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34" name="Picture 75" descr="Stars_twinkl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1" y="7749540"/>
            <a:ext cx="3246120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75" descr="Stars_twinkl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-1019175" y="1384936"/>
            <a:ext cx="243459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75" descr="Stars_twinkl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13214985" y="6505576"/>
            <a:ext cx="243459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3291065" y="5379240"/>
            <a:ext cx="10073640" cy="62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thưởng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là</a:t>
            </a:r>
            <a:endParaRPr lang="en-US" sz="32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958435" y="6111795"/>
            <a:ext cx="13335000" cy="62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kẹo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mút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  <a:sym typeface="Wingdings" panose="05000000000000000000" pitchFamily="2" charset="2"/>
              </a:rPr>
              <a:t>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2" name="Picture 17" descr="ag00373_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8935610">
            <a:off x="12641582" y="7155180"/>
            <a:ext cx="1272539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7" descr="ag00373_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8935610">
            <a:off x="1036320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7" descr="ag00373_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8935610">
            <a:off x="707136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7" descr="ag00373_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8935610">
            <a:off x="390144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7" descr="ag00373_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8935610">
            <a:off x="73152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5" name="Text Box 20"/>
          <p:cNvSpPr txBox="1">
            <a:spLocks noChangeArrowheads="1"/>
          </p:cNvSpPr>
          <p:nvPr/>
        </p:nvSpPr>
        <p:spPr bwMode="auto">
          <a:xfrm>
            <a:off x="3048000" y="7040880"/>
            <a:ext cx="2638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endParaRPr lang="vi-VN"/>
          </a:p>
        </p:txBody>
      </p:sp>
      <p:pic>
        <p:nvPicPr>
          <p:cNvPr id="49" name="Picture 22" descr="firew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2651760"/>
            <a:ext cx="2072640" cy="591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4" descr="firew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98320" y="6766561"/>
            <a:ext cx="2011680" cy="19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~PP488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3827760" y="7690486"/>
            <a:ext cx="4876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3" grpId="0"/>
      <p:bldP spid="4" grpId="0" animBg="1"/>
      <p:bldP spid="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992880" y="3992880"/>
            <a:ext cx="822960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0393680" y="3992880"/>
            <a:ext cx="822960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0"/>
            <a:ext cx="146304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8046720"/>
            <a:ext cx="14630400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1" descr="Káº¿t quáº£ hÃ¬nh áº£nh cho hÃ¬nh áº£nh dáº¥u há»i cháº¥m trong nÃ£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268" y="682941"/>
            <a:ext cx="2969261" cy="222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458459" y="695159"/>
            <a:ext cx="8664241" cy="2560320"/>
            <a:chOff x="3038422" y="-1887859"/>
            <a:chExt cx="2711613" cy="1414570"/>
          </a:xfrm>
        </p:grpSpPr>
        <p:sp>
          <p:nvSpPr>
            <p:cNvPr id="10" name="Cloud 9"/>
            <p:cNvSpPr/>
            <p:nvPr/>
          </p:nvSpPr>
          <p:spPr>
            <a:xfrm>
              <a:off x="3038422" y="-1887859"/>
              <a:ext cx="2616469" cy="1414570"/>
            </a:xfrm>
            <a:prstGeom prst="cloud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34" name="TextBox 33"/>
            <p:cNvSpPr txBox="1">
              <a:spLocks noChangeArrowheads="1"/>
            </p:cNvSpPr>
            <p:nvPr/>
          </p:nvSpPr>
          <p:spPr bwMode="auto">
            <a:xfrm>
              <a:off x="3284684" y="-1593460"/>
              <a:ext cx="2465351" cy="73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0000FF"/>
                  </a:solidFill>
                </a:rPr>
                <a:t>Tính</a:t>
              </a:r>
              <a:r>
                <a:rPr lang="en-US" sz="4000" dirty="0">
                  <a:solidFill>
                    <a:srgbClr val="0000FF"/>
                  </a:solidFill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</a:rPr>
                <a:t>góc</a:t>
              </a:r>
              <a:r>
                <a:rPr lang="en-US" sz="4000" dirty="0">
                  <a:solidFill>
                    <a:srgbClr val="0000FF"/>
                  </a:solidFill>
                </a:rPr>
                <a:t> B </a:t>
              </a:r>
              <a:r>
                <a:rPr lang="en-US" sz="4000" dirty="0" err="1">
                  <a:solidFill>
                    <a:srgbClr val="0000FF"/>
                  </a:solidFill>
                </a:rPr>
                <a:t>của</a:t>
              </a:r>
              <a:r>
                <a:rPr lang="en-US" sz="4000" dirty="0">
                  <a:solidFill>
                    <a:srgbClr val="0000FF"/>
                  </a:solidFill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</a:rPr>
                <a:t>tứ</a:t>
              </a:r>
              <a:r>
                <a:rPr lang="en-US" sz="4000" dirty="0">
                  <a:solidFill>
                    <a:srgbClr val="0000FF"/>
                  </a:solidFill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</a:rPr>
                <a:t>giác</a:t>
              </a:r>
              <a:r>
                <a:rPr lang="en-US" sz="4000" dirty="0">
                  <a:solidFill>
                    <a:srgbClr val="0000FF"/>
                  </a:solidFill>
                </a:rPr>
                <a:t> ABCD </a:t>
              </a:r>
              <a:r>
                <a:rPr lang="en-US" sz="4000" dirty="0" err="1">
                  <a:solidFill>
                    <a:srgbClr val="0000FF"/>
                  </a:solidFill>
                </a:rPr>
                <a:t>biết</a:t>
              </a:r>
              <a:r>
                <a:rPr lang="en-US" sz="4000" dirty="0">
                  <a:solidFill>
                    <a:srgbClr val="0000FF"/>
                  </a:solidFill>
                </a:rPr>
                <a:t> </a:t>
              </a:r>
              <a:endParaRPr lang="en-US" sz="4000" baseline="30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263860" cy="6551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72564"/>
              </p:ext>
            </p:extLst>
          </p:nvPr>
        </p:nvGraphicFramePr>
        <p:xfrm>
          <a:off x="8605031" y="1911247"/>
          <a:ext cx="4389120" cy="712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12800" imgH="253800" progId="Equation.DSMT4">
                  <p:embed/>
                </p:oleObj>
              </mc:Choice>
              <mc:Fallback>
                <p:oleObj name="Equation" r:id="rId7" imgW="16128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5031" y="1911247"/>
                        <a:ext cx="4389120" cy="7124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43840" y="182880"/>
            <a:ext cx="263860" cy="6551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911388"/>
              </p:ext>
            </p:extLst>
          </p:nvPr>
        </p:nvGraphicFramePr>
        <p:xfrm>
          <a:off x="533985" y="3250223"/>
          <a:ext cx="13776960" cy="1211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508280" imgH="431640" progId="Equation.DSMT4">
                  <p:embed/>
                </p:oleObj>
              </mc:Choice>
              <mc:Fallback>
                <p:oleObj name="Equation" r:id="rId9" imgW="4508280" imgH="4316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985" y="3250223"/>
                        <a:ext cx="13776960" cy="12115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197345"/>
              </p:ext>
            </p:extLst>
          </p:nvPr>
        </p:nvGraphicFramePr>
        <p:xfrm>
          <a:off x="8217672" y="4407857"/>
          <a:ext cx="3822701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68200" imgH="228600" progId="Equation.DSMT4">
                  <p:embed/>
                </p:oleObj>
              </mc:Choice>
              <mc:Fallback>
                <p:oleObj name="Equation" r:id="rId11" imgW="11682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7672" y="4407857"/>
                        <a:ext cx="3822701" cy="64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408679" y="5127001"/>
            <a:ext cx="10073640" cy="62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thưởng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là</a:t>
            </a:r>
            <a:endParaRPr lang="en-US" sz="32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129803" y="5958845"/>
            <a:ext cx="11414760" cy="67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 b="1" dirty="0">
                <a:solidFill>
                  <a:srgbClr val="FF0000"/>
                </a:solidFill>
                <a:cs typeface="Times New Roman" pitchFamily="18" charset="0"/>
              </a:rPr>
              <a:t>MỘT ĐIỂM 10 VÀO ĐIỂM MIỆNG</a:t>
            </a:r>
          </a:p>
        </p:txBody>
      </p:sp>
      <p:pic>
        <p:nvPicPr>
          <p:cNvPr id="25615" name="Picture 75" descr="Stars_twinkle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7681" y="7749540"/>
            <a:ext cx="3246120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7" descr="ag00373_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8935610">
            <a:off x="12641582" y="7155180"/>
            <a:ext cx="1272539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7" descr="ag00373_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8935610">
            <a:off x="1036320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7" descr="ag00373_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8935610">
            <a:off x="707136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7" descr="ag00373_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8935610">
            <a:off x="390144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7" descr="ag00373_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8935610">
            <a:off x="731520" y="7040880"/>
            <a:ext cx="127254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1" name="Text Box 20"/>
          <p:cNvSpPr txBox="1">
            <a:spLocks noChangeArrowheads="1"/>
          </p:cNvSpPr>
          <p:nvPr/>
        </p:nvSpPr>
        <p:spPr bwMode="auto">
          <a:xfrm>
            <a:off x="3048000" y="7040880"/>
            <a:ext cx="2638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endParaRPr lang="vi-VN"/>
          </a:p>
        </p:txBody>
      </p:sp>
      <p:pic>
        <p:nvPicPr>
          <p:cNvPr id="28" name="~PP4867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13827760" y="7690486"/>
            <a:ext cx="4876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8" name="WordArt 28"/>
          <p:cNvSpPr>
            <a:spLocks noChangeArrowheads="1" noChangeShapeType="1" noTextEdit="1"/>
          </p:cNvSpPr>
          <p:nvPr/>
        </p:nvSpPr>
        <p:spPr bwMode="auto">
          <a:xfrm>
            <a:off x="533400" y="762000"/>
            <a:ext cx="13106400" cy="701040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100" kern="10" dirty="0">
                <a:ln w="12700">
                  <a:solidFill>
                    <a:srgbClr val="FF1705"/>
                  </a:solidFill>
                  <a:round/>
                  <a:headEnd/>
                  <a:tailEnd/>
                </a:ln>
                <a:solidFill>
                  <a:srgbClr val="FF1705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THÀNH CÔNG</a:t>
            </a:r>
          </a:p>
          <a:p>
            <a:pPr algn="ctr"/>
            <a:r>
              <a:rPr lang="en-US" sz="5100" kern="10" dirty="0">
                <a:ln w="12700">
                  <a:solidFill>
                    <a:srgbClr val="FF1705"/>
                  </a:solidFill>
                  <a:round/>
                  <a:headEnd/>
                  <a:tailEnd/>
                </a:ln>
                <a:solidFill>
                  <a:srgbClr val="FF1705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LÀ Ở SỰ</a:t>
            </a:r>
          </a:p>
          <a:p>
            <a:pPr algn="ctr"/>
            <a:r>
              <a:rPr lang="en-US" sz="5100" kern="10" dirty="0">
                <a:ln w="12700">
                  <a:solidFill>
                    <a:srgbClr val="FF1705"/>
                  </a:solidFill>
                  <a:round/>
                  <a:headEnd/>
                  <a:tailEnd/>
                </a:ln>
                <a:solidFill>
                  <a:srgbClr val="FF1705">
                    <a:alpha val="9607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CẦN CÙ</a:t>
            </a:r>
            <a:endParaRPr lang="vi-VN" sz="5100" kern="10" dirty="0">
              <a:ln w="12700">
                <a:solidFill>
                  <a:srgbClr val="FF1705"/>
                </a:solidFill>
                <a:round/>
                <a:headEnd/>
                <a:tailEnd/>
              </a:ln>
              <a:solidFill>
                <a:srgbClr val="FF1705">
                  <a:alpha val="96077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 164"/>
          <p:cNvSpPr>
            <a:spLocks noChangeShapeType="1"/>
          </p:cNvSpPr>
          <p:nvPr/>
        </p:nvSpPr>
        <p:spPr bwMode="auto">
          <a:xfrm>
            <a:off x="4023361" y="3956686"/>
            <a:ext cx="3878581" cy="26670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3" name="Line 171"/>
          <p:cNvSpPr>
            <a:spLocks noChangeShapeType="1"/>
          </p:cNvSpPr>
          <p:nvPr/>
        </p:nvSpPr>
        <p:spPr bwMode="auto">
          <a:xfrm flipH="1" flipV="1">
            <a:off x="7901942" y="3956686"/>
            <a:ext cx="22859" cy="3724274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graphicFrame>
        <p:nvGraphicFramePr>
          <p:cNvPr id="39064" name="Group 152"/>
          <p:cNvGraphicFramePr>
            <a:graphicFrameLocks noGrp="1"/>
          </p:cNvGraphicFramePr>
          <p:nvPr>
            <p:ph/>
          </p:nvPr>
        </p:nvGraphicFramePr>
        <p:xfrm>
          <a:off x="4023360" y="2103121"/>
          <a:ext cx="8534400" cy="5651118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46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9051" name="Text Box 139"/>
          <p:cNvSpPr txBox="1">
            <a:spLocks noChangeArrowheads="1"/>
          </p:cNvSpPr>
          <p:nvPr/>
        </p:nvSpPr>
        <p:spPr bwMode="auto">
          <a:xfrm>
            <a:off x="508000" y="2468880"/>
            <a:ext cx="2316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A(3;2)</a:t>
            </a:r>
          </a:p>
        </p:txBody>
      </p:sp>
      <p:sp>
        <p:nvSpPr>
          <p:cNvPr id="39052" name="Text Box 140"/>
          <p:cNvSpPr txBox="1">
            <a:spLocks noChangeArrowheads="1"/>
          </p:cNvSpPr>
          <p:nvPr/>
        </p:nvSpPr>
        <p:spPr bwMode="auto">
          <a:xfrm>
            <a:off x="508000" y="3017520"/>
            <a:ext cx="2316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B(2;7)</a:t>
            </a:r>
          </a:p>
        </p:txBody>
      </p:sp>
      <p:sp>
        <p:nvSpPr>
          <p:cNvPr id="39053" name="Text Box 141"/>
          <p:cNvSpPr txBox="1">
            <a:spLocks noChangeArrowheads="1"/>
          </p:cNvSpPr>
          <p:nvPr/>
        </p:nvSpPr>
        <p:spPr bwMode="auto">
          <a:xfrm>
            <a:off x="487680" y="3566160"/>
            <a:ext cx="2316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C(6;8)</a:t>
            </a:r>
          </a:p>
        </p:txBody>
      </p:sp>
      <p:sp>
        <p:nvSpPr>
          <p:cNvPr id="39054" name="Text Box 142"/>
          <p:cNvSpPr txBox="1">
            <a:spLocks noChangeArrowheads="1"/>
          </p:cNvSpPr>
          <p:nvPr/>
        </p:nvSpPr>
        <p:spPr bwMode="auto">
          <a:xfrm>
            <a:off x="487680" y="4114800"/>
            <a:ext cx="2316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D(8;5)</a:t>
            </a:r>
          </a:p>
        </p:txBody>
      </p:sp>
      <p:sp>
        <p:nvSpPr>
          <p:cNvPr id="39055" name="Line 143"/>
          <p:cNvSpPr>
            <a:spLocks noChangeShapeType="1"/>
          </p:cNvSpPr>
          <p:nvPr/>
        </p:nvSpPr>
        <p:spPr bwMode="auto">
          <a:xfrm flipV="1">
            <a:off x="6339840" y="2743200"/>
            <a:ext cx="2316480" cy="37490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9056" name="Line 144"/>
          <p:cNvSpPr>
            <a:spLocks noChangeShapeType="1"/>
          </p:cNvSpPr>
          <p:nvPr/>
        </p:nvSpPr>
        <p:spPr bwMode="auto">
          <a:xfrm>
            <a:off x="5608320" y="3383280"/>
            <a:ext cx="4632960" cy="118872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grpSp>
        <p:nvGrpSpPr>
          <p:cNvPr id="39067" name="Group 155"/>
          <p:cNvGrpSpPr>
            <a:grpSpLocks/>
          </p:cNvGrpSpPr>
          <p:nvPr/>
        </p:nvGrpSpPr>
        <p:grpSpPr bwMode="auto">
          <a:xfrm>
            <a:off x="4023360" y="6461760"/>
            <a:ext cx="2316480" cy="1219200"/>
            <a:chOff x="1632" y="3440"/>
            <a:chExt cx="912" cy="640"/>
          </a:xfrm>
        </p:grpSpPr>
        <p:sp>
          <p:nvSpPr>
            <p:cNvPr id="17564" name="Line 149"/>
            <p:cNvSpPr>
              <a:spLocks noChangeShapeType="1"/>
            </p:cNvSpPr>
            <p:nvPr/>
          </p:nvSpPr>
          <p:spPr bwMode="auto">
            <a:xfrm>
              <a:off x="1632" y="3440"/>
              <a:ext cx="91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65" name="Line 150"/>
            <p:cNvSpPr>
              <a:spLocks noChangeShapeType="1"/>
            </p:cNvSpPr>
            <p:nvPr/>
          </p:nvSpPr>
          <p:spPr bwMode="auto">
            <a:xfrm>
              <a:off x="2544" y="3456"/>
              <a:ext cx="0" cy="62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63" name="Text Box 151"/>
          <p:cNvSpPr txBox="1">
            <a:spLocks noChangeArrowheads="1"/>
          </p:cNvSpPr>
          <p:nvPr/>
        </p:nvSpPr>
        <p:spPr bwMode="auto">
          <a:xfrm>
            <a:off x="5036821" y="109750"/>
            <a:ext cx="59740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5 (Sgk-T67) </a:t>
            </a:r>
            <a:r>
              <a:rPr lang="en-US" b="1" dirty="0" err="1">
                <a:solidFill>
                  <a:srgbClr val="FF0000"/>
                </a:solidFill>
              </a:rPr>
              <a:t>Gợi</a:t>
            </a:r>
            <a:r>
              <a:rPr lang="en-US" b="1" dirty="0">
                <a:solidFill>
                  <a:srgbClr val="FF0000"/>
                </a:solidFill>
              </a:rPr>
              <a:t> ý</a:t>
            </a:r>
          </a:p>
        </p:txBody>
      </p:sp>
      <p:sp>
        <p:nvSpPr>
          <p:cNvPr id="39066" name="Text Box 154"/>
          <p:cNvSpPr txBox="1">
            <a:spLocks noChangeArrowheads="1"/>
          </p:cNvSpPr>
          <p:nvPr/>
        </p:nvSpPr>
        <p:spPr bwMode="auto">
          <a:xfrm>
            <a:off x="462013" y="640081"/>
            <a:ext cx="143865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Kho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báu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là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giao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điểm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hai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đường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chéo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của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tứ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 ABCD</a:t>
            </a:r>
          </a:p>
        </p:txBody>
      </p:sp>
      <p:sp>
        <p:nvSpPr>
          <p:cNvPr id="39068" name="Oval 156"/>
          <p:cNvSpPr>
            <a:spLocks noChangeArrowheads="1"/>
          </p:cNvSpPr>
          <p:nvPr/>
        </p:nvSpPr>
        <p:spPr bwMode="auto">
          <a:xfrm>
            <a:off x="6217920" y="6400800"/>
            <a:ext cx="243840" cy="18288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69" name="Text Box 157"/>
          <p:cNvSpPr txBox="1">
            <a:spLocks noChangeArrowheads="1"/>
          </p:cNvSpPr>
          <p:nvPr/>
        </p:nvSpPr>
        <p:spPr bwMode="auto">
          <a:xfrm>
            <a:off x="6339840" y="6309360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39072" name="Group 160"/>
          <p:cNvGrpSpPr>
            <a:grpSpLocks/>
          </p:cNvGrpSpPr>
          <p:nvPr/>
        </p:nvGrpSpPr>
        <p:grpSpPr bwMode="auto">
          <a:xfrm>
            <a:off x="3954781" y="3291840"/>
            <a:ext cx="1706880" cy="4389120"/>
            <a:chOff x="1605" y="1776"/>
            <a:chExt cx="672" cy="2304"/>
          </a:xfrm>
        </p:grpSpPr>
        <p:sp>
          <p:nvSpPr>
            <p:cNvPr id="17562" name="Line 158"/>
            <p:cNvSpPr>
              <a:spLocks noChangeShapeType="1"/>
            </p:cNvSpPr>
            <p:nvPr/>
          </p:nvSpPr>
          <p:spPr bwMode="auto">
            <a:xfrm flipV="1">
              <a:off x="2247" y="1776"/>
              <a:ext cx="0" cy="23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63" name="Line 159"/>
            <p:cNvSpPr>
              <a:spLocks noChangeShapeType="1"/>
            </p:cNvSpPr>
            <p:nvPr/>
          </p:nvSpPr>
          <p:spPr bwMode="auto">
            <a:xfrm>
              <a:off x="1605" y="1806"/>
              <a:ext cx="67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73" name="Oval 161"/>
          <p:cNvSpPr>
            <a:spLocks noChangeArrowheads="1"/>
          </p:cNvSpPr>
          <p:nvPr/>
        </p:nvSpPr>
        <p:spPr bwMode="auto">
          <a:xfrm>
            <a:off x="5455920" y="3240406"/>
            <a:ext cx="243840" cy="18288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74" name="Text Box 162"/>
          <p:cNvSpPr txBox="1">
            <a:spLocks noChangeArrowheads="1"/>
          </p:cNvSpPr>
          <p:nvPr/>
        </p:nvSpPr>
        <p:spPr bwMode="auto">
          <a:xfrm>
            <a:off x="5120640" y="2743200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39082" name="Group 170"/>
          <p:cNvGrpSpPr>
            <a:grpSpLocks/>
          </p:cNvGrpSpPr>
          <p:nvPr/>
        </p:nvGrpSpPr>
        <p:grpSpPr bwMode="auto">
          <a:xfrm>
            <a:off x="4023360" y="2720340"/>
            <a:ext cx="4632960" cy="4960620"/>
            <a:chOff x="1632" y="1476"/>
            <a:chExt cx="1824" cy="2604"/>
          </a:xfrm>
        </p:grpSpPr>
        <p:sp>
          <p:nvSpPr>
            <p:cNvPr id="17560" name="Line 163"/>
            <p:cNvSpPr>
              <a:spLocks noChangeShapeType="1"/>
            </p:cNvSpPr>
            <p:nvPr/>
          </p:nvSpPr>
          <p:spPr bwMode="auto">
            <a:xfrm flipV="1">
              <a:off x="3456" y="1488"/>
              <a:ext cx="0" cy="25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61" name="Line 164"/>
            <p:cNvSpPr>
              <a:spLocks noChangeShapeType="1"/>
            </p:cNvSpPr>
            <p:nvPr/>
          </p:nvSpPr>
          <p:spPr bwMode="auto">
            <a:xfrm>
              <a:off x="1632" y="1476"/>
              <a:ext cx="182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80" name="Oval 168"/>
          <p:cNvSpPr>
            <a:spLocks noChangeArrowheads="1"/>
          </p:cNvSpPr>
          <p:nvPr/>
        </p:nvSpPr>
        <p:spPr bwMode="auto">
          <a:xfrm>
            <a:off x="8549640" y="2640330"/>
            <a:ext cx="243840" cy="18288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81" name="Text Box 169"/>
          <p:cNvSpPr txBox="1">
            <a:spLocks noChangeArrowheads="1"/>
          </p:cNvSpPr>
          <p:nvPr/>
        </p:nvSpPr>
        <p:spPr bwMode="auto">
          <a:xfrm>
            <a:off x="8214360" y="2143126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39085" name="Group 173"/>
          <p:cNvGrpSpPr>
            <a:grpSpLocks/>
          </p:cNvGrpSpPr>
          <p:nvPr/>
        </p:nvGrpSpPr>
        <p:grpSpPr bwMode="auto">
          <a:xfrm>
            <a:off x="4023360" y="4480560"/>
            <a:ext cx="6217920" cy="3200400"/>
            <a:chOff x="1632" y="2400"/>
            <a:chExt cx="2448" cy="1680"/>
          </a:xfrm>
        </p:grpSpPr>
        <p:sp>
          <p:nvSpPr>
            <p:cNvPr id="17558" name="Line 171"/>
            <p:cNvSpPr>
              <a:spLocks noChangeShapeType="1"/>
            </p:cNvSpPr>
            <p:nvPr/>
          </p:nvSpPr>
          <p:spPr bwMode="auto">
            <a:xfrm flipV="1">
              <a:off x="4080" y="2400"/>
              <a:ext cx="0" cy="168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59" name="Line 172"/>
            <p:cNvSpPr>
              <a:spLocks noChangeShapeType="1"/>
            </p:cNvSpPr>
            <p:nvPr/>
          </p:nvSpPr>
          <p:spPr bwMode="auto">
            <a:xfrm>
              <a:off x="1632" y="2448"/>
              <a:ext cx="244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086" name="Oval 174"/>
          <p:cNvSpPr>
            <a:spLocks noChangeArrowheads="1"/>
          </p:cNvSpPr>
          <p:nvPr/>
        </p:nvSpPr>
        <p:spPr bwMode="auto">
          <a:xfrm>
            <a:off x="10088880" y="4480560"/>
            <a:ext cx="243840" cy="18288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87" name="Text Box 175"/>
          <p:cNvSpPr txBox="1">
            <a:spLocks noChangeArrowheads="1"/>
          </p:cNvSpPr>
          <p:nvPr/>
        </p:nvSpPr>
        <p:spPr bwMode="auto">
          <a:xfrm>
            <a:off x="9753600" y="3983356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9089" name="Freeform 177"/>
          <p:cNvSpPr>
            <a:spLocks/>
          </p:cNvSpPr>
          <p:nvPr/>
        </p:nvSpPr>
        <p:spPr bwMode="auto">
          <a:xfrm>
            <a:off x="5608320" y="2743200"/>
            <a:ext cx="4632960" cy="3749040"/>
          </a:xfrm>
          <a:custGeom>
            <a:avLst/>
            <a:gdLst>
              <a:gd name="T0" fmla="*/ 2147483647 w 1824"/>
              <a:gd name="T1" fmla="*/ 2147483647 h 1968"/>
              <a:gd name="T2" fmla="*/ 2147483647 w 1824"/>
              <a:gd name="T3" fmla="*/ 2147483647 h 1968"/>
              <a:gd name="T4" fmla="*/ 2147483647 w 1824"/>
              <a:gd name="T5" fmla="*/ 0 h 1968"/>
              <a:gd name="T6" fmla="*/ 0 w 1824"/>
              <a:gd name="T7" fmla="*/ 2147483647 h 1968"/>
              <a:gd name="T8" fmla="*/ 2147483647 w 1824"/>
              <a:gd name="T9" fmla="*/ 2147483647 h 1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24" h="1968">
                <a:moveTo>
                  <a:pt x="288" y="1968"/>
                </a:moveTo>
                <a:lnTo>
                  <a:pt x="1824" y="960"/>
                </a:lnTo>
                <a:lnTo>
                  <a:pt x="1200" y="0"/>
                </a:lnTo>
                <a:lnTo>
                  <a:pt x="0" y="288"/>
                </a:lnTo>
                <a:lnTo>
                  <a:pt x="288" y="1968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9090" name="Oval 178"/>
          <p:cNvSpPr>
            <a:spLocks noChangeArrowheads="1"/>
          </p:cNvSpPr>
          <p:nvPr/>
        </p:nvSpPr>
        <p:spPr bwMode="auto">
          <a:xfrm>
            <a:off x="7780021" y="3874770"/>
            <a:ext cx="243840" cy="18288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91" name="Text Box 179"/>
          <p:cNvSpPr txBox="1">
            <a:spLocks noChangeArrowheads="1"/>
          </p:cNvSpPr>
          <p:nvPr/>
        </p:nvSpPr>
        <p:spPr bwMode="auto">
          <a:xfrm>
            <a:off x="243840" y="5029200"/>
            <a:ext cx="2804160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</a:rPr>
              <a:t>Toạ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báu</a:t>
            </a:r>
            <a:r>
              <a:rPr lang="en-US" dirty="0">
                <a:solidFill>
                  <a:srgbClr val="FF0000"/>
                </a:solidFill>
              </a:rPr>
              <a:t>: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(5;6)</a:t>
            </a:r>
          </a:p>
        </p:txBody>
      </p:sp>
    </p:spTree>
    <p:extLst>
      <p:ext uri="{BB962C8B-B14F-4D97-AF65-F5344CB8AC3E}">
        <p14:creationId xmlns:p14="http://schemas.microsoft.com/office/powerpoint/2010/main" val="9876719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9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500"/>
                                        <p:tgtEl>
                                          <p:spTgt spid="3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500"/>
                                        <p:tgtEl>
                                          <p:spTgt spid="3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3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3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3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3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39051" grpId="0"/>
      <p:bldP spid="39052" grpId="0"/>
      <p:bldP spid="39053" grpId="0"/>
      <p:bldP spid="39054" grpId="0"/>
      <p:bldP spid="39055" grpId="0" animBg="1"/>
      <p:bldP spid="39056" grpId="0" animBg="1"/>
      <p:bldP spid="39063" grpId="0"/>
      <p:bldP spid="39066" grpId="0"/>
      <p:bldP spid="39068" grpId="0" animBg="1"/>
      <p:bldP spid="39069" grpId="0"/>
      <p:bldP spid="39073" grpId="0" animBg="1"/>
      <p:bldP spid="39074" grpId="0"/>
      <p:bldP spid="39080" grpId="0" animBg="1"/>
      <p:bldP spid="39081" grpId="0"/>
      <p:bldP spid="39086" grpId="0" animBg="1"/>
      <p:bldP spid="39087" grpId="0"/>
      <p:bldP spid="39089" grpId="0" animBg="1"/>
      <p:bldP spid="39090" grpId="0" animBg="1"/>
      <p:bldP spid="39090" grpId="1" animBg="1"/>
      <p:bldP spid="390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1143000" y="152400"/>
            <a:ext cx="12390120" cy="788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</a:rPr>
              <a:t>Trong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</a:rPr>
              <a:t>chương</a:t>
            </a:r>
            <a:r>
              <a:rPr lang="en-US" sz="3600" b="1" u="sng" dirty="0">
                <a:solidFill>
                  <a:srgbClr val="0000CC"/>
                </a:solidFill>
              </a:rPr>
              <a:t> I: TỨ GIÁC</a:t>
            </a:r>
            <a:r>
              <a:rPr lang="en-US" sz="3600" dirty="0">
                <a:solidFill>
                  <a:srgbClr val="0000CC"/>
                </a:solidFill>
              </a:rPr>
              <a:t>, </a:t>
            </a:r>
            <a:r>
              <a:rPr lang="en-US" sz="3600" dirty="0" err="1">
                <a:solidFill>
                  <a:srgbClr val="0000CC"/>
                </a:solidFill>
              </a:rPr>
              <a:t>các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em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sẽ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được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học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về</a:t>
            </a:r>
            <a:r>
              <a:rPr lang="en-US" sz="3600" dirty="0">
                <a:solidFill>
                  <a:srgbClr val="0000CC"/>
                </a:solidFill>
              </a:rPr>
              <a:t>:</a:t>
            </a:r>
          </a:p>
          <a:p>
            <a:r>
              <a:rPr lang="en-US" sz="3600" dirty="0"/>
              <a:t>§1. </a:t>
            </a:r>
            <a:r>
              <a:rPr lang="en-US" sz="3600" dirty="0" err="1"/>
              <a:t>Tứ</a:t>
            </a:r>
            <a:r>
              <a:rPr lang="en-US" sz="3600" dirty="0"/>
              <a:t> </a:t>
            </a:r>
            <a:r>
              <a:rPr lang="en-US" sz="3600" dirty="0" err="1"/>
              <a:t>giác</a:t>
            </a:r>
            <a:endParaRPr lang="en-US" sz="3600" dirty="0"/>
          </a:p>
          <a:p>
            <a:r>
              <a:rPr lang="en-US" sz="3600" dirty="0"/>
              <a:t>§2.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thang</a:t>
            </a:r>
            <a:endParaRPr lang="en-US" sz="3600" dirty="0"/>
          </a:p>
          <a:p>
            <a:r>
              <a:rPr lang="en-US" sz="3600" dirty="0"/>
              <a:t>§3.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thang</a:t>
            </a:r>
            <a:r>
              <a:rPr lang="en-US" sz="3600" dirty="0"/>
              <a:t> </a:t>
            </a:r>
            <a:r>
              <a:rPr lang="en-US" sz="3600" dirty="0" err="1"/>
              <a:t>cân</a:t>
            </a:r>
            <a:endParaRPr lang="en-US" sz="3600" dirty="0"/>
          </a:p>
          <a:p>
            <a:r>
              <a:rPr lang="en-US" sz="3600" dirty="0"/>
              <a:t>§4. </a:t>
            </a:r>
            <a:r>
              <a:rPr lang="en-US" sz="3600" dirty="0" err="1"/>
              <a:t>Đường</a:t>
            </a:r>
            <a:r>
              <a:rPr lang="en-US" sz="3600" dirty="0"/>
              <a:t> </a:t>
            </a:r>
            <a:r>
              <a:rPr lang="en-US" sz="3600" dirty="0" err="1"/>
              <a:t>trung</a:t>
            </a:r>
            <a:r>
              <a:rPr lang="en-US" sz="3600" dirty="0"/>
              <a:t> </a:t>
            </a:r>
            <a:r>
              <a:rPr lang="en-US" sz="3600" dirty="0" err="1"/>
              <a:t>bình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tam </a:t>
            </a:r>
            <a:r>
              <a:rPr lang="en-US" sz="3600" dirty="0" err="1"/>
              <a:t>giác</a:t>
            </a:r>
            <a:r>
              <a:rPr lang="en-US" sz="3600" dirty="0"/>
              <a:t>,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thang</a:t>
            </a:r>
            <a:endParaRPr lang="en-US" sz="3600" dirty="0"/>
          </a:p>
          <a:p>
            <a:r>
              <a:rPr lang="en-US" sz="3600" dirty="0"/>
              <a:t>§5. </a:t>
            </a:r>
            <a:r>
              <a:rPr lang="en-US" sz="3600" dirty="0" err="1"/>
              <a:t>Dựng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thước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compa</a:t>
            </a:r>
            <a:r>
              <a:rPr lang="en-US" sz="3600" dirty="0"/>
              <a:t>. </a:t>
            </a:r>
            <a:r>
              <a:rPr lang="en-US" sz="3600" dirty="0" err="1"/>
              <a:t>Dựng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thang</a:t>
            </a:r>
            <a:endParaRPr lang="en-US" sz="3600" dirty="0"/>
          </a:p>
          <a:p>
            <a:r>
              <a:rPr lang="en-US" sz="3600" dirty="0"/>
              <a:t>§6. </a:t>
            </a:r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xứng</a:t>
            </a:r>
            <a:r>
              <a:rPr lang="en-US" sz="3600" dirty="0"/>
              <a:t> </a:t>
            </a:r>
            <a:r>
              <a:rPr lang="en-US" sz="3600" dirty="0" err="1"/>
              <a:t>trục</a:t>
            </a:r>
            <a:endParaRPr lang="en-US" sz="3600" dirty="0"/>
          </a:p>
          <a:p>
            <a:r>
              <a:rPr lang="en-US" sz="3600" dirty="0"/>
              <a:t>§7.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bình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endParaRPr lang="en-US" sz="3600" dirty="0"/>
          </a:p>
          <a:p>
            <a:r>
              <a:rPr lang="en-US" sz="3600" dirty="0"/>
              <a:t>§8. </a:t>
            </a:r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xứng</a:t>
            </a:r>
            <a:r>
              <a:rPr lang="en-US" sz="3600" dirty="0"/>
              <a:t> </a:t>
            </a:r>
            <a:r>
              <a:rPr lang="en-US" sz="3600" dirty="0" err="1"/>
              <a:t>tâm</a:t>
            </a:r>
            <a:endParaRPr lang="en-US" sz="3600" dirty="0"/>
          </a:p>
          <a:p>
            <a:r>
              <a:rPr lang="en-US" sz="3600" dirty="0"/>
              <a:t>§9.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endParaRPr lang="en-US" sz="3600" dirty="0"/>
          </a:p>
          <a:p>
            <a:r>
              <a:rPr lang="en-US" sz="3600" dirty="0"/>
              <a:t>§10. </a:t>
            </a:r>
            <a:r>
              <a:rPr lang="en-US" sz="3600" dirty="0" err="1"/>
              <a:t>Đường</a:t>
            </a:r>
            <a:r>
              <a:rPr lang="en-US" sz="3600" dirty="0"/>
              <a:t> </a:t>
            </a:r>
            <a:r>
              <a:rPr lang="en-US" sz="3600" dirty="0" err="1"/>
              <a:t>thẳng</a:t>
            </a:r>
            <a:r>
              <a:rPr lang="en-US" sz="3600" dirty="0"/>
              <a:t> song </a:t>
            </a:r>
            <a:r>
              <a:rPr lang="en-US" sz="3600" dirty="0" err="1"/>
              <a:t>song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đường</a:t>
            </a:r>
            <a:r>
              <a:rPr lang="en-US" sz="3600" dirty="0"/>
              <a:t> </a:t>
            </a:r>
            <a:r>
              <a:rPr lang="en-US" sz="3600" dirty="0" err="1"/>
              <a:t>thẳng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trước</a:t>
            </a:r>
            <a:endParaRPr lang="en-US" sz="3600" dirty="0"/>
          </a:p>
          <a:p>
            <a:r>
              <a:rPr lang="en-US" sz="3600" dirty="0"/>
              <a:t>§11.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thoi</a:t>
            </a:r>
            <a:endParaRPr lang="en-US" sz="3600" dirty="0"/>
          </a:p>
          <a:p>
            <a:r>
              <a:rPr lang="en-US" sz="3600" dirty="0"/>
              <a:t>§12.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endParaRPr lang="en-US" sz="3600" dirty="0"/>
          </a:p>
          <a:p>
            <a:r>
              <a:rPr lang="en-US" sz="3600" dirty="0" err="1"/>
              <a:t>Ôn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chương</a:t>
            </a:r>
            <a:r>
              <a:rPr lang="en-US" sz="3600" dirty="0"/>
              <a:t> I</a:t>
            </a:r>
          </a:p>
        </p:txBody>
      </p:sp>
    </p:spTree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 164"/>
          <p:cNvSpPr>
            <a:spLocks noChangeShapeType="1"/>
          </p:cNvSpPr>
          <p:nvPr/>
        </p:nvSpPr>
        <p:spPr bwMode="auto">
          <a:xfrm>
            <a:off x="4023361" y="3956686"/>
            <a:ext cx="3878581" cy="26670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3" name="Line 171"/>
          <p:cNvSpPr>
            <a:spLocks noChangeShapeType="1"/>
          </p:cNvSpPr>
          <p:nvPr/>
        </p:nvSpPr>
        <p:spPr bwMode="auto">
          <a:xfrm flipH="1" flipV="1">
            <a:off x="7901942" y="3956686"/>
            <a:ext cx="22859" cy="3724274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graphicFrame>
        <p:nvGraphicFramePr>
          <p:cNvPr id="39064" name="Group 152"/>
          <p:cNvGraphicFramePr>
            <a:graphicFrameLocks noGrp="1"/>
          </p:cNvGraphicFramePr>
          <p:nvPr>
            <p:ph/>
          </p:nvPr>
        </p:nvGraphicFramePr>
        <p:xfrm>
          <a:off x="4023360" y="2103121"/>
          <a:ext cx="8534400" cy="5651118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46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9051" name="Text Box 139"/>
          <p:cNvSpPr txBox="1">
            <a:spLocks noChangeArrowheads="1"/>
          </p:cNvSpPr>
          <p:nvPr/>
        </p:nvSpPr>
        <p:spPr bwMode="auto">
          <a:xfrm>
            <a:off x="508000" y="2468880"/>
            <a:ext cx="2316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A(3;2)</a:t>
            </a:r>
          </a:p>
        </p:txBody>
      </p:sp>
      <p:sp>
        <p:nvSpPr>
          <p:cNvPr id="39052" name="Text Box 140"/>
          <p:cNvSpPr txBox="1">
            <a:spLocks noChangeArrowheads="1"/>
          </p:cNvSpPr>
          <p:nvPr/>
        </p:nvSpPr>
        <p:spPr bwMode="auto">
          <a:xfrm>
            <a:off x="508000" y="3017520"/>
            <a:ext cx="2316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B(2;7)</a:t>
            </a:r>
          </a:p>
        </p:txBody>
      </p:sp>
      <p:sp>
        <p:nvSpPr>
          <p:cNvPr id="39053" name="Text Box 141"/>
          <p:cNvSpPr txBox="1">
            <a:spLocks noChangeArrowheads="1"/>
          </p:cNvSpPr>
          <p:nvPr/>
        </p:nvSpPr>
        <p:spPr bwMode="auto">
          <a:xfrm>
            <a:off x="487680" y="3566160"/>
            <a:ext cx="2316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C(6;8)</a:t>
            </a:r>
          </a:p>
        </p:txBody>
      </p:sp>
      <p:sp>
        <p:nvSpPr>
          <p:cNvPr id="39054" name="Text Box 142"/>
          <p:cNvSpPr txBox="1">
            <a:spLocks noChangeArrowheads="1"/>
          </p:cNvSpPr>
          <p:nvPr/>
        </p:nvSpPr>
        <p:spPr bwMode="auto">
          <a:xfrm>
            <a:off x="487680" y="4114800"/>
            <a:ext cx="2316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D(8;5)</a:t>
            </a:r>
          </a:p>
        </p:txBody>
      </p:sp>
      <p:sp>
        <p:nvSpPr>
          <p:cNvPr id="39055" name="Line 143"/>
          <p:cNvSpPr>
            <a:spLocks noChangeShapeType="1"/>
          </p:cNvSpPr>
          <p:nvPr/>
        </p:nvSpPr>
        <p:spPr bwMode="auto">
          <a:xfrm flipV="1">
            <a:off x="6339840" y="2743200"/>
            <a:ext cx="2316480" cy="37490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9056" name="Line 144"/>
          <p:cNvSpPr>
            <a:spLocks noChangeShapeType="1"/>
          </p:cNvSpPr>
          <p:nvPr/>
        </p:nvSpPr>
        <p:spPr bwMode="auto">
          <a:xfrm>
            <a:off x="5608320" y="3383280"/>
            <a:ext cx="4632960" cy="118872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grpSp>
        <p:nvGrpSpPr>
          <p:cNvPr id="39065" name="Group 153"/>
          <p:cNvGrpSpPr>
            <a:grpSpLocks/>
          </p:cNvGrpSpPr>
          <p:nvPr/>
        </p:nvGrpSpPr>
        <p:grpSpPr bwMode="auto">
          <a:xfrm>
            <a:off x="3413760" y="1097280"/>
            <a:ext cx="11338560" cy="7198995"/>
            <a:chOff x="1392" y="624"/>
            <a:chExt cx="4464" cy="3779"/>
          </a:xfrm>
        </p:grpSpPr>
        <p:pic>
          <p:nvPicPr>
            <p:cNvPr id="17566" name="Picture 4" descr="AG00612_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8" y="1824"/>
              <a:ext cx="720" cy="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567" name="Group 138"/>
            <p:cNvGrpSpPr>
              <a:grpSpLocks/>
            </p:cNvGrpSpPr>
            <p:nvPr/>
          </p:nvGrpSpPr>
          <p:grpSpPr bwMode="auto">
            <a:xfrm>
              <a:off x="1392" y="624"/>
              <a:ext cx="4464" cy="3779"/>
              <a:chOff x="1152" y="0"/>
              <a:chExt cx="4464" cy="3779"/>
            </a:xfrm>
          </p:grpSpPr>
          <p:sp>
            <p:nvSpPr>
              <p:cNvPr id="17570" name="Line 131"/>
              <p:cNvSpPr>
                <a:spLocks noChangeShapeType="1"/>
              </p:cNvSpPr>
              <p:nvPr/>
            </p:nvSpPr>
            <p:spPr bwMode="auto">
              <a:xfrm>
                <a:off x="1392" y="3456"/>
                <a:ext cx="388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Line 132"/>
              <p:cNvSpPr>
                <a:spLocks noChangeShapeType="1"/>
              </p:cNvSpPr>
              <p:nvPr/>
            </p:nvSpPr>
            <p:spPr bwMode="auto">
              <a:xfrm flipV="1">
                <a:off x="1392" y="144"/>
                <a:ext cx="0" cy="33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2" name="Text Box 133"/>
              <p:cNvSpPr txBox="1">
                <a:spLocks noChangeArrowheads="1"/>
              </p:cNvSpPr>
              <p:nvPr/>
            </p:nvSpPr>
            <p:spPr bwMode="auto">
              <a:xfrm>
                <a:off x="5280" y="3360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x</a:t>
                </a:r>
              </a:p>
            </p:txBody>
          </p:sp>
          <p:sp>
            <p:nvSpPr>
              <p:cNvPr id="17573" name="Text Box 134"/>
              <p:cNvSpPr txBox="1">
                <a:spLocks noChangeArrowheads="1"/>
              </p:cNvSpPr>
              <p:nvPr/>
            </p:nvSpPr>
            <p:spPr bwMode="auto">
              <a:xfrm>
                <a:off x="1152" y="0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y</a:t>
                </a:r>
              </a:p>
            </p:txBody>
          </p:sp>
          <p:sp>
            <p:nvSpPr>
              <p:cNvPr id="17574" name="Text Box 135"/>
              <p:cNvSpPr txBox="1">
                <a:spLocks noChangeArrowheads="1"/>
              </p:cNvSpPr>
              <p:nvPr/>
            </p:nvSpPr>
            <p:spPr bwMode="auto">
              <a:xfrm>
                <a:off x="1188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17575" name="Text Box 136"/>
              <p:cNvSpPr txBox="1">
                <a:spLocks noChangeArrowheads="1"/>
              </p:cNvSpPr>
              <p:nvPr/>
            </p:nvSpPr>
            <p:spPr bwMode="auto">
              <a:xfrm>
                <a:off x="1584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7576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297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7577" name="Text Box 136"/>
              <p:cNvSpPr txBox="1">
                <a:spLocks noChangeArrowheads="1"/>
              </p:cNvSpPr>
              <p:nvPr/>
            </p:nvSpPr>
            <p:spPr bwMode="auto">
              <a:xfrm>
                <a:off x="1908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  <p:sp>
            <p:nvSpPr>
              <p:cNvPr id="17578" name="Text Box 136"/>
              <p:cNvSpPr txBox="1">
                <a:spLocks noChangeArrowheads="1"/>
              </p:cNvSpPr>
              <p:nvPr/>
            </p:nvSpPr>
            <p:spPr bwMode="auto">
              <a:xfrm>
                <a:off x="2196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  <p:sp>
            <p:nvSpPr>
              <p:cNvPr id="17579" name="Text Box 136"/>
              <p:cNvSpPr txBox="1">
                <a:spLocks noChangeArrowheads="1"/>
              </p:cNvSpPr>
              <p:nvPr/>
            </p:nvSpPr>
            <p:spPr bwMode="auto">
              <a:xfrm>
                <a:off x="2520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4</a:t>
                </a:r>
              </a:p>
            </p:txBody>
          </p:sp>
          <p:sp>
            <p:nvSpPr>
              <p:cNvPr id="17580" name="Text Box 136"/>
              <p:cNvSpPr txBox="1">
                <a:spLocks noChangeArrowheads="1"/>
              </p:cNvSpPr>
              <p:nvPr/>
            </p:nvSpPr>
            <p:spPr bwMode="auto">
              <a:xfrm>
                <a:off x="2808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5</a:t>
                </a:r>
              </a:p>
            </p:txBody>
          </p:sp>
          <p:sp>
            <p:nvSpPr>
              <p:cNvPr id="17581" name="Text Box 136"/>
              <p:cNvSpPr txBox="1">
                <a:spLocks noChangeArrowheads="1"/>
              </p:cNvSpPr>
              <p:nvPr/>
            </p:nvSpPr>
            <p:spPr bwMode="auto">
              <a:xfrm>
                <a:off x="3132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6</a:t>
                </a:r>
              </a:p>
            </p:txBody>
          </p:sp>
          <p:sp>
            <p:nvSpPr>
              <p:cNvPr id="17582" name="Text Box 136"/>
              <p:cNvSpPr txBox="1">
                <a:spLocks noChangeArrowheads="1"/>
              </p:cNvSpPr>
              <p:nvPr/>
            </p:nvSpPr>
            <p:spPr bwMode="auto">
              <a:xfrm>
                <a:off x="3420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7</a:t>
                </a:r>
              </a:p>
            </p:txBody>
          </p:sp>
          <p:sp>
            <p:nvSpPr>
              <p:cNvPr id="17583" name="Text Box 136"/>
              <p:cNvSpPr txBox="1">
                <a:spLocks noChangeArrowheads="1"/>
              </p:cNvSpPr>
              <p:nvPr/>
            </p:nvSpPr>
            <p:spPr bwMode="auto">
              <a:xfrm>
                <a:off x="3744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8</a:t>
                </a:r>
              </a:p>
            </p:txBody>
          </p:sp>
          <p:sp>
            <p:nvSpPr>
              <p:cNvPr id="17584" name="Text Box 136"/>
              <p:cNvSpPr txBox="1">
                <a:spLocks noChangeArrowheads="1"/>
              </p:cNvSpPr>
              <p:nvPr/>
            </p:nvSpPr>
            <p:spPr bwMode="auto">
              <a:xfrm>
                <a:off x="4032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9</a:t>
                </a:r>
              </a:p>
            </p:txBody>
          </p:sp>
          <p:sp>
            <p:nvSpPr>
              <p:cNvPr id="17585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2672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  <p:sp>
            <p:nvSpPr>
              <p:cNvPr id="17586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2328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  <p:sp>
            <p:nvSpPr>
              <p:cNvPr id="17587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201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4</a:t>
                </a:r>
              </a:p>
            </p:txBody>
          </p:sp>
          <p:sp>
            <p:nvSpPr>
              <p:cNvPr id="17588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1680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5</a:t>
                </a:r>
              </a:p>
            </p:txBody>
          </p:sp>
          <p:sp>
            <p:nvSpPr>
              <p:cNvPr id="17589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137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6</a:t>
                </a:r>
              </a:p>
            </p:txBody>
          </p:sp>
          <p:sp>
            <p:nvSpPr>
              <p:cNvPr id="17590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1032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7</a:t>
                </a:r>
              </a:p>
            </p:txBody>
          </p:sp>
          <p:sp>
            <p:nvSpPr>
              <p:cNvPr id="17591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720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8</a:t>
                </a:r>
              </a:p>
            </p:txBody>
          </p:sp>
          <p:sp>
            <p:nvSpPr>
              <p:cNvPr id="17592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393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9</a:t>
                </a:r>
              </a:p>
            </p:txBody>
          </p:sp>
        </p:grpSp>
        <p:pic>
          <p:nvPicPr>
            <p:cNvPr id="17568" name="Picture 147" descr="AG00612_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76" y="1992"/>
              <a:ext cx="864" cy="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69" name="Picture 148" descr="AG00612_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84" y="2352"/>
              <a:ext cx="768" cy="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067" name="Group 155"/>
          <p:cNvGrpSpPr>
            <a:grpSpLocks/>
          </p:cNvGrpSpPr>
          <p:nvPr/>
        </p:nvGrpSpPr>
        <p:grpSpPr bwMode="auto">
          <a:xfrm>
            <a:off x="4023360" y="6461760"/>
            <a:ext cx="2316480" cy="1219200"/>
            <a:chOff x="1632" y="3440"/>
            <a:chExt cx="912" cy="640"/>
          </a:xfrm>
        </p:grpSpPr>
        <p:sp>
          <p:nvSpPr>
            <p:cNvPr id="17564" name="Line 149"/>
            <p:cNvSpPr>
              <a:spLocks noChangeShapeType="1"/>
            </p:cNvSpPr>
            <p:nvPr/>
          </p:nvSpPr>
          <p:spPr bwMode="auto">
            <a:xfrm>
              <a:off x="1632" y="3440"/>
              <a:ext cx="91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65" name="Line 150"/>
            <p:cNvSpPr>
              <a:spLocks noChangeShapeType="1"/>
            </p:cNvSpPr>
            <p:nvPr/>
          </p:nvSpPr>
          <p:spPr bwMode="auto">
            <a:xfrm>
              <a:off x="2544" y="3456"/>
              <a:ext cx="0" cy="62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63" name="Text Box 151"/>
          <p:cNvSpPr txBox="1">
            <a:spLocks noChangeArrowheads="1"/>
          </p:cNvSpPr>
          <p:nvPr/>
        </p:nvSpPr>
        <p:spPr bwMode="auto">
          <a:xfrm>
            <a:off x="487680" y="182880"/>
            <a:ext cx="41452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5 (Sgk-T67)</a:t>
            </a:r>
          </a:p>
        </p:txBody>
      </p:sp>
      <p:sp>
        <p:nvSpPr>
          <p:cNvPr id="39066" name="Text Box 154"/>
          <p:cNvSpPr txBox="1">
            <a:spLocks noChangeArrowheads="1"/>
          </p:cNvSpPr>
          <p:nvPr/>
        </p:nvSpPr>
        <p:spPr bwMode="auto">
          <a:xfrm>
            <a:off x="365760" y="640081"/>
            <a:ext cx="143865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Kho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báu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là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giao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điểm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hai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đường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chéo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của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tứ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 ABCD</a:t>
            </a:r>
          </a:p>
        </p:txBody>
      </p:sp>
      <p:sp>
        <p:nvSpPr>
          <p:cNvPr id="39068" name="Oval 156"/>
          <p:cNvSpPr>
            <a:spLocks noChangeArrowheads="1"/>
          </p:cNvSpPr>
          <p:nvPr/>
        </p:nvSpPr>
        <p:spPr bwMode="auto">
          <a:xfrm>
            <a:off x="6217920" y="6400800"/>
            <a:ext cx="243840" cy="18288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69" name="Text Box 157"/>
          <p:cNvSpPr txBox="1">
            <a:spLocks noChangeArrowheads="1"/>
          </p:cNvSpPr>
          <p:nvPr/>
        </p:nvSpPr>
        <p:spPr bwMode="auto">
          <a:xfrm>
            <a:off x="6339840" y="6309360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39072" name="Group 160"/>
          <p:cNvGrpSpPr>
            <a:grpSpLocks/>
          </p:cNvGrpSpPr>
          <p:nvPr/>
        </p:nvGrpSpPr>
        <p:grpSpPr bwMode="auto">
          <a:xfrm>
            <a:off x="3954781" y="3291840"/>
            <a:ext cx="1706880" cy="4389120"/>
            <a:chOff x="1605" y="1776"/>
            <a:chExt cx="672" cy="2304"/>
          </a:xfrm>
        </p:grpSpPr>
        <p:sp>
          <p:nvSpPr>
            <p:cNvPr id="17562" name="Line 158"/>
            <p:cNvSpPr>
              <a:spLocks noChangeShapeType="1"/>
            </p:cNvSpPr>
            <p:nvPr/>
          </p:nvSpPr>
          <p:spPr bwMode="auto">
            <a:xfrm flipV="1">
              <a:off x="2247" y="1776"/>
              <a:ext cx="0" cy="23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63" name="Line 159"/>
            <p:cNvSpPr>
              <a:spLocks noChangeShapeType="1"/>
            </p:cNvSpPr>
            <p:nvPr/>
          </p:nvSpPr>
          <p:spPr bwMode="auto">
            <a:xfrm>
              <a:off x="1605" y="1806"/>
              <a:ext cx="67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73" name="Oval 161"/>
          <p:cNvSpPr>
            <a:spLocks noChangeArrowheads="1"/>
          </p:cNvSpPr>
          <p:nvPr/>
        </p:nvSpPr>
        <p:spPr bwMode="auto">
          <a:xfrm>
            <a:off x="5455920" y="3240406"/>
            <a:ext cx="243840" cy="18288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74" name="Text Box 162"/>
          <p:cNvSpPr txBox="1">
            <a:spLocks noChangeArrowheads="1"/>
          </p:cNvSpPr>
          <p:nvPr/>
        </p:nvSpPr>
        <p:spPr bwMode="auto">
          <a:xfrm>
            <a:off x="5120640" y="2743200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39082" name="Group 170"/>
          <p:cNvGrpSpPr>
            <a:grpSpLocks/>
          </p:cNvGrpSpPr>
          <p:nvPr/>
        </p:nvGrpSpPr>
        <p:grpSpPr bwMode="auto">
          <a:xfrm>
            <a:off x="4023360" y="2720340"/>
            <a:ext cx="4632960" cy="4960620"/>
            <a:chOff x="1632" y="1476"/>
            <a:chExt cx="1824" cy="2604"/>
          </a:xfrm>
        </p:grpSpPr>
        <p:sp>
          <p:nvSpPr>
            <p:cNvPr id="17560" name="Line 163"/>
            <p:cNvSpPr>
              <a:spLocks noChangeShapeType="1"/>
            </p:cNvSpPr>
            <p:nvPr/>
          </p:nvSpPr>
          <p:spPr bwMode="auto">
            <a:xfrm flipV="1">
              <a:off x="3456" y="1488"/>
              <a:ext cx="0" cy="25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61" name="Line 164"/>
            <p:cNvSpPr>
              <a:spLocks noChangeShapeType="1"/>
            </p:cNvSpPr>
            <p:nvPr/>
          </p:nvSpPr>
          <p:spPr bwMode="auto">
            <a:xfrm>
              <a:off x="1632" y="1476"/>
              <a:ext cx="182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80" name="Oval 168"/>
          <p:cNvSpPr>
            <a:spLocks noChangeArrowheads="1"/>
          </p:cNvSpPr>
          <p:nvPr/>
        </p:nvSpPr>
        <p:spPr bwMode="auto">
          <a:xfrm>
            <a:off x="8549640" y="2640330"/>
            <a:ext cx="243840" cy="18288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81" name="Text Box 169"/>
          <p:cNvSpPr txBox="1">
            <a:spLocks noChangeArrowheads="1"/>
          </p:cNvSpPr>
          <p:nvPr/>
        </p:nvSpPr>
        <p:spPr bwMode="auto">
          <a:xfrm>
            <a:off x="8214360" y="2143126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39085" name="Group 173"/>
          <p:cNvGrpSpPr>
            <a:grpSpLocks/>
          </p:cNvGrpSpPr>
          <p:nvPr/>
        </p:nvGrpSpPr>
        <p:grpSpPr bwMode="auto">
          <a:xfrm>
            <a:off x="4023360" y="4480560"/>
            <a:ext cx="6217920" cy="3200400"/>
            <a:chOff x="1632" y="2400"/>
            <a:chExt cx="2448" cy="1680"/>
          </a:xfrm>
        </p:grpSpPr>
        <p:sp>
          <p:nvSpPr>
            <p:cNvPr id="17558" name="Line 171"/>
            <p:cNvSpPr>
              <a:spLocks noChangeShapeType="1"/>
            </p:cNvSpPr>
            <p:nvPr/>
          </p:nvSpPr>
          <p:spPr bwMode="auto">
            <a:xfrm flipV="1">
              <a:off x="4080" y="2400"/>
              <a:ext cx="0" cy="168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59" name="Line 172"/>
            <p:cNvSpPr>
              <a:spLocks noChangeShapeType="1"/>
            </p:cNvSpPr>
            <p:nvPr/>
          </p:nvSpPr>
          <p:spPr bwMode="auto">
            <a:xfrm>
              <a:off x="1632" y="2448"/>
              <a:ext cx="244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086" name="Oval 174"/>
          <p:cNvSpPr>
            <a:spLocks noChangeArrowheads="1"/>
          </p:cNvSpPr>
          <p:nvPr/>
        </p:nvSpPr>
        <p:spPr bwMode="auto">
          <a:xfrm>
            <a:off x="10088880" y="4480560"/>
            <a:ext cx="243840" cy="18288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87" name="Text Box 175"/>
          <p:cNvSpPr txBox="1">
            <a:spLocks noChangeArrowheads="1"/>
          </p:cNvSpPr>
          <p:nvPr/>
        </p:nvSpPr>
        <p:spPr bwMode="auto">
          <a:xfrm>
            <a:off x="9753600" y="3983356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9089" name="Freeform 177"/>
          <p:cNvSpPr>
            <a:spLocks/>
          </p:cNvSpPr>
          <p:nvPr/>
        </p:nvSpPr>
        <p:spPr bwMode="auto">
          <a:xfrm>
            <a:off x="5608320" y="2743200"/>
            <a:ext cx="4632960" cy="3749040"/>
          </a:xfrm>
          <a:custGeom>
            <a:avLst/>
            <a:gdLst>
              <a:gd name="T0" fmla="*/ 2147483647 w 1824"/>
              <a:gd name="T1" fmla="*/ 2147483647 h 1968"/>
              <a:gd name="T2" fmla="*/ 2147483647 w 1824"/>
              <a:gd name="T3" fmla="*/ 2147483647 h 1968"/>
              <a:gd name="T4" fmla="*/ 2147483647 w 1824"/>
              <a:gd name="T5" fmla="*/ 0 h 1968"/>
              <a:gd name="T6" fmla="*/ 0 w 1824"/>
              <a:gd name="T7" fmla="*/ 2147483647 h 1968"/>
              <a:gd name="T8" fmla="*/ 2147483647 w 1824"/>
              <a:gd name="T9" fmla="*/ 2147483647 h 1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24" h="1968">
                <a:moveTo>
                  <a:pt x="288" y="1968"/>
                </a:moveTo>
                <a:lnTo>
                  <a:pt x="1824" y="960"/>
                </a:lnTo>
                <a:lnTo>
                  <a:pt x="1200" y="0"/>
                </a:lnTo>
                <a:lnTo>
                  <a:pt x="0" y="288"/>
                </a:lnTo>
                <a:lnTo>
                  <a:pt x="288" y="1968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9090" name="Oval 178"/>
          <p:cNvSpPr>
            <a:spLocks noChangeArrowheads="1"/>
          </p:cNvSpPr>
          <p:nvPr/>
        </p:nvSpPr>
        <p:spPr bwMode="auto">
          <a:xfrm>
            <a:off x="7780021" y="3874770"/>
            <a:ext cx="243840" cy="18288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91" name="Text Box 179"/>
          <p:cNvSpPr txBox="1">
            <a:spLocks noChangeArrowheads="1"/>
          </p:cNvSpPr>
          <p:nvPr/>
        </p:nvSpPr>
        <p:spPr bwMode="auto">
          <a:xfrm>
            <a:off x="243840" y="5029200"/>
            <a:ext cx="2804160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</a:rPr>
              <a:t>Toạ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báu</a:t>
            </a:r>
            <a:r>
              <a:rPr lang="en-US" dirty="0">
                <a:solidFill>
                  <a:srgbClr val="FF0000"/>
                </a:solidFill>
              </a:rPr>
              <a:t>: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(5;6)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9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3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3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3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3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3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3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39051" grpId="0"/>
      <p:bldP spid="39052" grpId="0"/>
      <p:bldP spid="39053" grpId="0"/>
      <p:bldP spid="39054" grpId="0"/>
      <p:bldP spid="39055" grpId="0" animBg="1"/>
      <p:bldP spid="39056" grpId="0" animBg="1"/>
      <p:bldP spid="39063" grpId="0"/>
      <p:bldP spid="39066" grpId="0"/>
      <p:bldP spid="39068" grpId="0" animBg="1"/>
      <p:bldP spid="39069" grpId="0"/>
      <p:bldP spid="39073" grpId="0" animBg="1"/>
      <p:bldP spid="39074" grpId="0"/>
      <p:bldP spid="39080" grpId="0" animBg="1"/>
      <p:bldP spid="39081" grpId="0"/>
      <p:bldP spid="39086" grpId="0" animBg="1"/>
      <p:bldP spid="39087" grpId="0"/>
      <p:bldP spid="39089" grpId="0" animBg="1"/>
      <p:bldP spid="39090" grpId="0" animBg="1"/>
      <p:bldP spid="39090" grpId="1" animBg="1"/>
      <p:bldP spid="390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CD4137C-0252-44ED-9E02-D53057847FE3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559090" y="1482241"/>
            <a:ext cx="7134225" cy="2343150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46FFA74D-EECE-44DC-9206-02449E4DB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50" y="617796"/>
            <a:ext cx="11468099" cy="62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BÀI TẬP: </a:t>
            </a:r>
            <a:r>
              <a:rPr lang="en-US" sz="3200" b="1" dirty="0" err="1">
                <a:solidFill>
                  <a:srgbClr val="FF0000"/>
                </a:solidFill>
              </a:rPr>
              <a:t>Hãy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tìm</a:t>
            </a:r>
            <a:r>
              <a:rPr lang="en-US" sz="3200" b="1" dirty="0">
                <a:solidFill>
                  <a:srgbClr val="FF0000"/>
                </a:solidFill>
              </a:rPr>
              <a:t> ra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tứ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sau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089D5-BF95-4E3B-AA79-4AEF0F873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086" y="4065496"/>
            <a:ext cx="7134225" cy="2121306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B6ACE586-5934-4220-B380-8F7AD93A5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50" y="3441156"/>
            <a:ext cx="11468099" cy="62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ĐÁP ÁN</a:t>
            </a:r>
          </a:p>
        </p:txBody>
      </p:sp>
      <p:pic>
        <p:nvPicPr>
          <p:cNvPr id="12" name="Picture 41" descr="Káº¿t quáº£ hÃ¬nh áº£nh cho hÃ¬nh áº£nh dáº¥u há»i cháº¥m trong nÃ£o">
            <a:extLst>
              <a:ext uri="{FF2B5EF4-FFF2-40B4-BE49-F238E27FC236}">
                <a16:creationId xmlns:a16="http://schemas.microsoft.com/office/drawing/2014/main" id="{C272D2F5-8637-4364-BF63-268FE6EDA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206" y="5694122"/>
            <a:ext cx="2969259" cy="222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AF673EF-98E3-4A7B-B97C-DBC211C70550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6024411"/>
            <a:ext cx="8930481" cy="1973944"/>
            <a:chOff x="5760756" y="4434377"/>
            <a:chExt cx="5581551" cy="1644954"/>
          </a:xfrm>
        </p:grpSpPr>
        <p:sp>
          <p:nvSpPr>
            <p:cNvPr id="14" name="Cloud Callout 3">
              <a:extLst>
                <a:ext uri="{FF2B5EF4-FFF2-40B4-BE49-F238E27FC236}">
                  <a16:creationId xmlns:a16="http://schemas.microsoft.com/office/drawing/2014/main" id="{76F354BA-B6D6-46F7-AD50-162BB499D8BA}"/>
                </a:ext>
              </a:extLst>
            </p:cNvPr>
            <p:cNvSpPr/>
            <p:nvPr/>
          </p:nvSpPr>
          <p:spPr>
            <a:xfrm>
              <a:off x="5760756" y="4434377"/>
              <a:ext cx="5206947" cy="1644954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TextBox 1">
              <a:extLst>
                <a:ext uri="{FF2B5EF4-FFF2-40B4-BE49-F238E27FC236}">
                  <a16:creationId xmlns:a16="http://schemas.microsoft.com/office/drawing/2014/main" id="{AFEF6023-DAA7-420B-9602-90E858951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5228" y="4693539"/>
              <a:ext cx="5147079" cy="58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Vậy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hình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tứ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giác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có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đặc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điểm</a:t>
              </a:r>
              <a:r>
                <a:rPr lang="en-US" sz="4000" dirty="0">
                  <a:solidFill>
                    <a:srgbClr val="FF0000"/>
                  </a:solidFill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</a:rPr>
                <a:t>gì</a:t>
              </a:r>
              <a:r>
                <a:rPr lang="en-US" sz="4000" dirty="0">
                  <a:solidFill>
                    <a:srgbClr val="FF0000"/>
                  </a:solidFill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970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5" descr="Káº¿t quáº£ hÃ¬nh áº£nh cho hÃ¬nh áº£nh bÃºt chÃ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9840" y="372237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Freeform 17"/>
          <p:cNvSpPr>
            <a:spLocks/>
          </p:cNvSpPr>
          <p:nvPr/>
        </p:nvSpPr>
        <p:spPr bwMode="auto">
          <a:xfrm>
            <a:off x="601981" y="2137410"/>
            <a:ext cx="4023360" cy="2926080"/>
          </a:xfrm>
          <a:custGeom>
            <a:avLst/>
            <a:gdLst>
              <a:gd name="T0" fmla="*/ 0 w 1584"/>
              <a:gd name="T1" fmla="*/ 2147483647 h 1536"/>
              <a:gd name="T2" fmla="*/ 2147483647 w 1584"/>
              <a:gd name="T3" fmla="*/ 0 h 1536"/>
              <a:gd name="T4" fmla="*/ 2147483647 w 1584"/>
              <a:gd name="T5" fmla="*/ 2147483647 h 1536"/>
              <a:gd name="T6" fmla="*/ 2147483647 w 1584"/>
              <a:gd name="T7" fmla="*/ 2147483647 h 1536"/>
              <a:gd name="T8" fmla="*/ 0 w 1584"/>
              <a:gd name="T9" fmla="*/ 2147483647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4" h="1536">
                <a:moveTo>
                  <a:pt x="0" y="816"/>
                </a:moveTo>
                <a:lnTo>
                  <a:pt x="480" y="0"/>
                </a:lnTo>
                <a:lnTo>
                  <a:pt x="1584" y="672"/>
                </a:lnTo>
                <a:lnTo>
                  <a:pt x="432" y="1536"/>
                </a:lnTo>
                <a:lnTo>
                  <a:pt x="0" y="816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124" name="Rectangle 18"/>
          <p:cNvSpPr>
            <a:spLocks noChangeArrowheads="1"/>
          </p:cNvSpPr>
          <p:nvPr/>
        </p:nvSpPr>
        <p:spPr bwMode="auto">
          <a:xfrm rot="20227522">
            <a:off x="9237981" y="2411730"/>
            <a:ext cx="5120640" cy="18288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5125" name="Rectangle 19"/>
          <p:cNvSpPr>
            <a:spLocks noChangeArrowheads="1"/>
          </p:cNvSpPr>
          <p:nvPr/>
        </p:nvSpPr>
        <p:spPr bwMode="auto">
          <a:xfrm>
            <a:off x="5364480" y="2320290"/>
            <a:ext cx="2682240" cy="201168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pic>
        <p:nvPicPr>
          <p:cNvPr id="5126" name="Picture 9" descr="Káº¿t quáº£ hÃ¬nh áº£nh cho hÃ¬nh áº£nh com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40140">
            <a:off x="2882902" y="4789170"/>
            <a:ext cx="2413000" cy="307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AutoShape 15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269240" y="-21907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128" name="AutoShape 17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513080" y="-3619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129" name="AutoShape 19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756920" y="146686"/>
            <a:ext cx="4876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130" name="AutoShape 21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1000760" y="329566"/>
            <a:ext cx="4876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pic>
        <p:nvPicPr>
          <p:cNvPr id="5131" name="Picture 23" descr="Káº¿t quáº£ hÃ¬nh áº£nh cho hÃ¬nh áº£nh thÆ°á»c Äo gÃ³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9000" y="5069206"/>
            <a:ext cx="536448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Box 2"/>
          <p:cNvSpPr txBox="1">
            <a:spLocks noChangeArrowheads="1"/>
          </p:cNvSpPr>
          <p:nvPr/>
        </p:nvSpPr>
        <p:spPr bwMode="auto">
          <a:xfrm>
            <a:off x="1333501" y="716280"/>
            <a:ext cx="329184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5100" b="1" dirty="0" err="1">
                <a:solidFill>
                  <a:srgbClr val="FF0000"/>
                </a:solidFill>
              </a:rPr>
              <a:t>Tiết</a:t>
            </a:r>
            <a:r>
              <a:rPr lang="en-US" sz="5100" b="1" dirty="0">
                <a:solidFill>
                  <a:srgbClr val="FF0000"/>
                </a:solidFill>
              </a:rPr>
              <a:t> 1 §1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71942" y="548640"/>
            <a:ext cx="6810458" cy="1316837"/>
          </a:xfrm>
          <a:prstGeom prst="rect">
            <a:avLst/>
          </a:prstGeom>
          <a:noFill/>
        </p:spPr>
        <p:txBody>
          <a:bodyPr lIns="130622" tIns="65311" rIns="130622" bIns="653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7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TỨ GIÁC</a:t>
            </a:r>
          </a:p>
        </p:txBody>
      </p:sp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3"/>
          <p:cNvGrpSpPr>
            <a:grpSpLocks/>
          </p:cNvGrpSpPr>
          <p:nvPr/>
        </p:nvGrpSpPr>
        <p:grpSpPr bwMode="auto">
          <a:xfrm>
            <a:off x="0" y="731520"/>
            <a:ext cx="3657600" cy="2718435"/>
            <a:chOff x="0" y="960"/>
            <a:chExt cx="1440" cy="1427"/>
          </a:xfrm>
        </p:grpSpPr>
        <p:grpSp>
          <p:nvGrpSpPr>
            <p:cNvPr id="6182" name="Group 15"/>
            <p:cNvGrpSpPr>
              <a:grpSpLocks/>
            </p:cNvGrpSpPr>
            <p:nvPr/>
          </p:nvGrpSpPr>
          <p:grpSpPr bwMode="auto">
            <a:xfrm>
              <a:off x="0" y="960"/>
              <a:ext cx="1440" cy="1235"/>
              <a:chOff x="240" y="912"/>
              <a:chExt cx="1440" cy="1235"/>
            </a:xfrm>
          </p:grpSpPr>
          <p:sp>
            <p:nvSpPr>
              <p:cNvPr id="6184" name="Freeform 7"/>
              <p:cNvSpPr>
                <a:spLocks/>
              </p:cNvSpPr>
              <p:nvPr/>
            </p:nvSpPr>
            <p:spPr bwMode="auto">
              <a:xfrm>
                <a:off x="432" y="1152"/>
                <a:ext cx="1008" cy="720"/>
              </a:xfrm>
              <a:custGeom>
                <a:avLst/>
                <a:gdLst>
                  <a:gd name="T0" fmla="*/ 0 w 1248"/>
                  <a:gd name="T1" fmla="*/ 3 h 1056"/>
                  <a:gd name="T2" fmla="*/ 17 w 1248"/>
                  <a:gd name="T3" fmla="*/ 0 h 1056"/>
                  <a:gd name="T4" fmla="*/ 63 w 1248"/>
                  <a:gd name="T5" fmla="*/ 1 h 1056"/>
                  <a:gd name="T6" fmla="*/ 22 w 1248"/>
                  <a:gd name="T7" fmla="*/ 5 h 1056"/>
                  <a:gd name="T8" fmla="*/ 0 w 1248"/>
                  <a:gd name="T9" fmla="*/ 3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8" h="1056">
                    <a:moveTo>
                      <a:pt x="0" y="624"/>
                    </a:moveTo>
                    <a:lnTo>
                      <a:pt x="336" y="0"/>
                    </a:lnTo>
                    <a:lnTo>
                      <a:pt x="1248" y="384"/>
                    </a:lnTo>
                    <a:lnTo>
                      <a:pt x="432" y="1056"/>
                    </a:lnTo>
                    <a:lnTo>
                      <a:pt x="0" y="62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Text Box 11"/>
              <p:cNvSpPr txBox="1">
                <a:spLocks noChangeArrowheads="1"/>
              </p:cNvSpPr>
              <p:nvPr/>
            </p:nvSpPr>
            <p:spPr bwMode="auto">
              <a:xfrm>
                <a:off x="240" y="144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6186" name="Text Box 12"/>
              <p:cNvSpPr txBox="1">
                <a:spLocks noChangeArrowheads="1"/>
              </p:cNvSpPr>
              <p:nvPr/>
            </p:nvSpPr>
            <p:spPr bwMode="auto">
              <a:xfrm>
                <a:off x="576" y="912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6187" name="Text Box 13"/>
              <p:cNvSpPr txBox="1">
                <a:spLocks noChangeArrowheads="1"/>
              </p:cNvSpPr>
              <p:nvPr/>
            </p:nvSpPr>
            <p:spPr bwMode="auto">
              <a:xfrm>
                <a:off x="1392" y="124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6188" name="Text Box 14"/>
              <p:cNvSpPr txBox="1">
                <a:spLocks noChangeArrowheads="1"/>
              </p:cNvSpPr>
              <p:nvPr/>
            </p:nvSpPr>
            <p:spPr bwMode="auto">
              <a:xfrm>
                <a:off x="672" y="182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6183" name="Text Box 32"/>
            <p:cNvSpPr txBox="1">
              <a:spLocks noChangeArrowheads="1"/>
            </p:cNvSpPr>
            <p:nvPr/>
          </p:nvSpPr>
          <p:spPr bwMode="auto">
            <a:xfrm>
              <a:off x="384" y="2064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a)</a:t>
              </a:r>
            </a:p>
          </p:txBody>
        </p:sp>
      </p:grpSp>
      <p:grpSp>
        <p:nvGrpSpPr>
          <p:cNvPr id="6147" name="Group 36"/>
          <p:cNvGrpSpPr>
            <a:grpSpLocks/>
          </p:cNvGrpSpPr>
          <p:nvPr/>
        </p:nvGrpSpPr>
        <p:grpSpPr bwMode="auto">
          <a:xfrm>
            <a:off x="3657600" y="640080"/>
            <a:ext cx="2560320" cy="2809875"/>
            <a:chOff x="1440" y="912"/>
            <a:chExt cx="1008" cy="1475"/>
          </a:xfrm>
        </p:grpSpPr>
        <p:grpSp>
          <p:nvGrpSpPr>
            <p:cNvPr id="6175" name="Group 31"/>
            <p:cNvGrpSpPr>
              <a:grpSpLocks/>
            </p:cNvGrpSpPr>
            <p:nvPr/>
          </p:nvGrpSpPr>
          <p:grpSpPr bwMode="auto">
            <a:xfrm>
              <a:off x="1440" y="912"/>
              <a:ext cx="1008" cy="1427"/>
              <a:chOff x="1536" y="864"/>
              <a:chExt cx="1008" cy="1427"/>
            </a:xfrm>
          </p:grpSpPr>
          <p:sp>
            <p:nvSpPr>
              <p:cNvPr id="6177" name="Freeform 8"/>
              <p:cNvSpPr>
                <a:spLocks/>
              </p:cNvSpPr>
              <p:nvPr/>
            </p:nvSpPr>
            <p:spPr bwMode="auto">
              <a:xfrm>
                <a:off x="1728" y="1104"/>
                <a:ext cx="672" cy="864"/>
              </a:xfrm>
              <a:custGeom>
                <a:avLst/>
                <a:gdLst>
                  <a:gd name="T0" fmla="*/ 0 w 672"/>
                  <a:gd name="T1" fmla="*/ 336 h 864"/>
                  <a:gd name="T2" fmla="*/ 624 w 672"/>
                  <a:gd name="T3" fmla="*/ 0 h 864"/>
                  <a:gd name="T4" fmla="*/ 384 w 672"/>
                  <a:gd name="T5" fmla="*/ 384 h 864"/>
                  <a:gd name="T6" fmla="*/ 672 w 672"/>
                  <a:gd name="T7" fmla="*/ 864 h 864"/>
                  <a:gd name="T8" fmla="*/ 0 w 672"/>
                  <a:gd name="T9" fmla="*/ 336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2" h="864">
                    <a:moveTo>
                      <a:pt x="0" y="336"/>
                    </a:moveTo>
                    <a:lnTo>
                      <a:pt x="624" y="0"/>
                    </a:lnTo>
                    <a:lnTo>
                      <a:pt x="384" y="384"/>
                    </a:lnTo>
                    <a:lnTo>
                      <a:pt x="672" y="864"/>
                    </a:lnTo>
                    <a:lnTo>
                      <a:pt x="0" y="33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Text Box 16"/>
              <p:cNvSpPr txBox="1">
                <a:spLocks noChangeArrowheads="1"/>
              </p:cNvSpPr>
              <p:nvPr/>
            </p:nvSpPr>
            <p:spPr bwMode="auto">
              <a:xfrm>
                <a:off x="1536" y="134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6179" name="Text Box 17"/>
              <p:cNvSpPr txBox="1">
                <a:spLocks noChangeArrowheads="1"/>
              </p:cNvSpPr>
              <p:nvPr/>
            </p:nvSpPr>
            <p:spPr bwMode="auto">
              <a:xfrm>
                <a:off x="2256" y="86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6180" name="Text Box 18"/>
              <p:cNvSpPr txBox="1">
                <a:spLocks noChangeArrowheads="1"/>
              </p:cNvSpPr>
              <p:nvPr/>
            </p:nvSpPr>
            <p:spPr bwMode="auto">
              <a:xfrm>
                <a:off x="2112" y="134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6181" name="Text Box 19"/>
              <p:cNvSpPr txBox="1">
                <a:spLocks noChangeArrowheads="1"/>
              </p:cNvSpPr>
              <p:nvPr/>
            </p:nvSpPr>
            <p:spPr bwMode="auto">
              <a:xfrm>
                <a:off x="2256" y="196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6176" name="Text Box 35"/>
            <p:cNvSpPr txBox="1">
              <a:spLocks noChangeArrowheads="1"/>
            </p:cNvSpPr>
            <p:nvPr/>
          </p:nvSpPr>
          <p:spPr bwMode="auto">
            <a:xfrm>
              <a:off x="1776" y="2064"/>
              <a:ext cx="384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b)</a:t>
              </a:r>
            </a:p>
          </p:txBody>
        </p:sp>
      </p:grpSp>
      <p:grpSp>
        <p:nvGrpSpPr>
          <p:cNvPr id="6148" name="Group 38"/>
          <p:cNvGrpSpPr>
            <a:grpSpLocks/>
          </p:cNvGrpSpPr>
          <p:nvPr/>
        </p:nvGrpSpPr>
        <p:grpSpPr bwMode="auto">
          <a:xfrm>
            <a:off x="7071360" y="274320"/>
            <a:ext cx="3291840" cy="3084195"/>
            <a:chOff x="2784" y="720"/>
            <a:chExt cx="1296" cy="1619"/>
          </a:xfrm>
        </p:grpSpPr>
        <p:grpSp>
          <p:nvGrpSpPr>
            <p:cNvPr id="6168" name="Group 30"/>
            <p:cNvGrpSpPr>
              <a:grpSpLocks/>
            </p:cNvGrpSpPr>
            <p:nvPr/>
          </p:nvGrpSpPr>
          <p:grpSpPr bwMode="auto">
            <a:xfrm>
              <a:off x="2784" y="720"/>
              <a:ext cx="1296" cy="1523"/>
              <a:chOff x="2784" y="816"/>
              <a:chExt cx="1296" cy="1523"/>
            </a:xfrm>
          </p:grpSpPr>
          <p:sp>
            <p:nvSpPr>
              <p:cNvPr id="6170" name="Freeform 9"/>
              <p:cNvSpPr>
                <a:spLocks/>
              </p:cNvSpPr>
              <p:nvPr/>
            </p:nvSpPr>
            <p:spPr bwMode="auto">
              <a:xfrm>
                <a:off x="2976" y="1104"/>
                <a:ext cx="912" cy="912"/>
              </a:xfrm>
              <a:custGeom>
                <a:avLst/>
                <a:gdLst>
                  <a:gd name="T0" fmla="*/ 0 w 912"/>
                  <a:gd name="T1" fmla="*/ 288 h 912"/>
                  <a:gd name="T2" fmla="*/ 816 w 912"/>
                  <a:gd name="T3" fmla="*/ 0 h 912"/>
                  <a:gd name="T4" fmla="*/ 0 w 912"/>
                  <a:gd name="T5" fmla="*/ 912 h 912"/>
                  <a:gd name="T6" fmla="*/ 912 w 912"/>
                  <a:gd name="T7" fmla="*/ 912 h 912"/>
                  <a:gd name="T8" fmla="*/ 0 w 912"/>
                  <a:gd name="T9" fmla="*/ 288 h 9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2" h="912">
                    <a:moveTo>
                      <a:pt x="0" y="288"/>
                    </a:moveTo>
                    <a:lnTo>
                      <a:pt x="816" y="0"/>
                    </a:lnTo>
                    <a:lnTo>
                      <a:pt x="0" y="912"/>
                    </a:lnTo>
                    <a:lnTo>
                      <a:pt x="912" y="912"/>
                    </a:lnTo>
                    <a:lnTo>
                      <a:pt x="0" y="28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Text Box 20"/>
              <p:cNvSpPr txBox="1">
                <a:spLocks noChangeArrowheads="1"/>
              </p:cNvSpPr>
              <p:nvPr/>
            </p:nvSpPr>
            <p:spPr bwMode="auto">
              <a:xfrm>
                <a:off x="2784" y="1152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6172" name="Text Box 21"/>
              <p:cNvSpPr txBox="1">
                <a:spLocks noChangeArrowheads="1"/>
              </p:cNvSpPr>
              <p:nvPr/>
            </p:nvSpPr>
            <p:spPr bwMode="auto">
              <a:xfrm>
                <a:off x="3696" y="816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6173" name="Text Box 22"/>
              <p:cNvSpPr txBox="1">
                <a:spLocks noChangeArrowheads="1"/>
              </p:cNvSpPr>
              <p:nvPr/>
            </p:nvSpPr>
            <p:spPr bwMode="auto">
              <a:xfrm>
                <a:off x="2832" y="2016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6174" name="Text Box 23"/>
              <p:cNvSpPr txBox="1">
                <a:spLocks noChangeArrowheads="1"/>
              </p:cNvSpPr>
              <p:nvPr/>
            </p:nvSpPr>
            <p:spPr bwMode="auto">
              <a:xfrm>
                <a:off x="3792" y="2016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6169" name="Text Box 37"/>
            <p:cNvSpPr txBox="1">
              <a:spLocks noChangeArrowheads="1"/>
            </p:cNvSpPr>
            <p:nvPr/>
          </p:nvSpPr>
          <p:spPr bwMode="auto">
            <a:xfrm>
              <a:off x="3120" y="2016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c)</a:t>
              </a:r>
            </a:p>
          </p:txBody>
        </p:sp>
      </p:grpSp>
      <p:grpSp>
        <p:nvGrpSpPr>
          <p:cNvPr id="6149" name="Group 40"/>
          <p:cNvGrpSpPr>
            <a:grpSpLocks/>
          </p:cNvGrpSpPr>
          <p:nvPr/>
        </p:nvGrpSpPr>
        <p:grpSpPr bwMode="auto">
          <a:xfrm>
            <a:off x="10972800" y="457200"/>
            <a:ext cx="3657600" cy="3829050"/>
            <a:chOff x="4320" y="912"/>
            <a:chExt cx="1440" cy="2010"/>
          </a:xfrm>
        </p:grpSpPr>
        <p:grpSp>
          <p:nvGrpSpPr>
            <p:cNvPr id="6160" name="Group 29"/>
            <p:cNvGrpSpPr>
              <a:grpSpLocks/>
            </p:cNvGrpSpPr>
            <p:nvPr/>
          </p:nvGrpSpPr>
          <p:grpSpPr bwMode="auto">
            <a:xfrm>
              <a:off x="4320" y="912"/>
              <a:ext cx="1440" cy="1331"/>
              <a:chOff x="4272" y="960"/>
              <a:chExt cx="1440" cy="1331"/>
            </a:xfrm>
          </p:grpSpPr>
          <p:sp>
            <p:nvSpPr>
              <p:cNvPr id="6162" name="Freeform 10"/>
              <p:cNvSpPr>
                <a:spLocks/>
              </p:cNvSpPr>
              <p:nvPr/>
            </p:nvSpPr>
            <p:spPr bwMode="auto">
              <a:xfrm>
                <a:off x="4416" y="1200"/>
                <a:ext cx="1104" cy="768"/>
              </a:xfrm>
              <a:custGeom>
                <a:avLst/>
                <a:gdLst>
                  <a:gd name="T0" fmla="*/ 0 w 1104"/>
                  <a:gd name="T1" fmla="*/ 768 h 768"/>
                  <a:gd name="T2" fmla="*/ 336 w 1104"/>
                  <a:gd name="T3" fmla="*/ 0 h 768"/>
                  <a:gd name="T4" fmla="*/ 1104 w 1104"/>
                  <a:gd name="T5" fmla="*/ 768 h 768"/>
                  <a:gd name="T6" fmla="*/ 0 w 1104"/>
                  <a:gd name="T7" fmla="*/ 768 h 7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04" h="768">
                    <a:moveTo>
                      <a:pt x="0" y="768"/>
                    </a:moveTo>
                    <a:lnTo>
                      <a:pt x="336" y="0"/>
                    </a:lnTo>
                    <a:lnTo>
                      <a:pt x="1104" y="768"/>
                    </a:lnTo>
                    <a:lnTo>
                      <a:pt x="0" y="76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Text Box 24"/>
              <p:cNvSpPr txBox="1">
                <a:spLocks noChangeArrowheads="1"/>
              </p:cNvSpPr>
              <p:nvPr/>
            </p:nvSpPr>
            <p:spPr bwMode="auto">
              <a:xfrm>
                <a:off x="4608" y="96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6164" name="Text Box 25"/>
              <p:cNvSpPr txBox="1">
                <a:spLocks noChangeArrowheads="1"/>
              </p:cNvSpPr>
              <p:nvPr/>
            </p:nvSpPr>
            <p:spPr bwMode="auto">
              <a:xfrm>
                <a:off x="4272" y="196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6165" name="Text Box 26"/>
              <p:cNvSpPr txBox="1">
                <a:spLocks noChangeArrowheads="1"/>
              </p:cNvSpPr>
              <p:nvPr/>
            </p:nvSpPr>
            <p:spPr bwMode="auto">
              <a:xfrm>
                <a:off x="4608" y="196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6166" name="Text Box 27"/>
              <p:cNvSpPr txBox="1">
                <a:spLocks noChangeArrowheads="1"/>
              </p:cNvSpPr>
              <p:nvPr/>
            </p:nvSpPr>
            <p:spPr bwMode="auto">
              <a:xfrm>
                <a:off x="5424" y="196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  <p:sp>
            <p:nvSpPr>
              <p:cNvPr id="6167" name="Oval 28"/>
              <p:cNvSpPr>
                <a:spLocks noChangeArrowheads="1"/>
              </p:cNvSpPr>
              <p:nvPr/>
            </p:nvSpPr>
            <p:spPr bwMode="auto">
              <a:xfrm>
                <a:off x="4683" y="193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61" name="Text Box 39"/>
            <p:cNvSpPr txBox="1">
              <a:spLocks noChangeArrowheads="1"/>
            </p:cNvSpPr>
            <p:nvPr/>
          </p:nvSpPr>
          <p:spPr bwMode="auto">
            <a:xfrm>
              <a:off x="4728" y="2550"/>
              <a:ext cx="744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dirty="0" err="1">
                  <a:solidFill>
                    <a:srgbClr val="0000CC"/>
                  </a:solidFill>
                </a:rPr>
                <a:t>Hình</a:t>
              </a:r>
              <a:r>
                <a:rPr lang="en-US" sz="4000" dirty="0">
                  <a:solidFill>
                    <a:srgbClr val="0000CC"/>
                  </a:solidFill>
                </a:rPr>
                <a:t> 2</a:t>
              </a:r>
            </a:p>
          </p:txBody>
        </p:sp>
      </p:grpSp>
      <p:sp>
        <p:nvSpPr>
          <p:cNvPr id="39" name="Freeform 49"/>
          <p:cNvSpPr>
            <a:spLocks/>
          </p:cNvSpPr>
          <p:nvPr/>
        </p:nvSpPr>
        <p:spPr bwMode="auto">
          <a:xfrm>
            <a:off x="487680" y="1188720"/>
            <a:ext cx="2560320" cy="1371600"/>
          </a:xfrm>
          <a:custGeom>
            <a:avLst/>
            <a:gdLst>
              <a:gd name="T0" fmla="*/ 0 w 1248"/>
              <a:gd name="T1" fmla="*/ 2147483647 h 1056"/>
              <a:gd name="T2" fmla="*/ 2147483647 w 1248"/>
              <a:gd name="T3" fmla="*/ 0 h 1056"/>
              <a:gd name="T4" fmla="*/ 2147483647 w 1248"/>
              <a:gd name="T5" fmla="*/ 2147483647 h 1056"/>
              <a:gd name="T6" fmla="*/ 2147483647 w 1248"/>
              <a:gd name="T7" fmla="*/ 2147483647 h 1056"/>
              <a:gd name="T8" fmla="*/ 0 w 1248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8" h="1056">
                <a:moveTo>
                  <a:pt x="0" y="624"/>
                </a:moveTo>
                <a:lnTo>
                  <a:pt x="336" y="0"/>
                </a:lnTo>
                <a:lnTo>
                  <a:pt x="1248" y="384"/>
                </a:lnTo>
                <a:lnTo>
                  <a:pt x="432" y="1056"/>
                </a:lnTo>
                <a:lnTo>
                  <a:pt x="0" y="62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40" name="Freeform 57"/>
          <p:cNvSpPr>
            <a:spLocks/>
          </p:cNvSpPr>
          <p:nvPr/>
        </p:nvSpPr>
        <p:spPr bwMode="auto">
          <a:xfrm>
            <a:off x="4145280" y="1097280"/>
            <a:ext cx="1706880" cy="1645920"/>
          </a:xfrm>
          <a:custGeom>
            <a:avLst/>
            <a:gdLst>
              <a:gd name="T0" fmla="*/ 0 w 672"/>
              <a:gd name="T1" fmla="*/ 2147483647 h 864"/>
              <a:gd name="T2" fmla="*/ 2147483647 w 672"/>
              <a:gd name="T3" fmla="*/ 0 h 864"/>
              <a:gd name="T4" fmla="*/ 2147483647 w 672"/>
              <a:gd name="T5" fmla="*/ 2147483647 h 864"/>
              <a:gd name="T6" fmla="*/ 2147483647 w 672"/>
              <a:gd name="T7" fmla="*/ 2147483647 h 864"/>
              <a:gd name="T8" fmla="*/ 0 w 67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2" h="864">
                <a:moveTo>
                  <a:pt x="0" y="336"/>
                </a:moveTo>
                <a:lnTo>
                  <a:pt x="624" y="0"/>
                </a:lnTo>
                <a:lnTo>
                  <a:pt x="384" y="384"/>
                </a:lnTo>
                <a:lnTo>
                  <a:pt x="672" y="864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41" name="Freeform 80"/>
          <p:cNvSpPr>
            <a:spLocks/>
          </p:cNvSpPr>
          <p:nvPr/>
        </p:nvSpPr>
        <p:spPr bwMode="auto">
          <a:xfrm>
            <a:off x="7559040" y="817246"/>
            <a:ext cx="2316480" cy="1737360"/>
          </a:xfrm>
          <a:custGeom>
            <a:avLst/>
            <a:gdLst>
              <a:gd name="T0" fmla="*/ 0 w 912"/>
              <a:gd name="T1" fmla="*/ 2147483647 h 912"/>
              <a:gd name="T2" fmla="*/ 2147483647 w 912"/>
              <a:gd name="T3" fmla="*/ 0 h 912"/>
              <a:gd name="T4" fmla="*/ 0 w 912"/>
              <a:gd name="T5" fmla="*/ 2147483647 h 912"/>
              <a:gd name="T6" fmla="*/ 2147483647 w 912"/>
              <a:gd name="T7" fmla="*/ 2147483647 h 912"/>
              <a:gd name="T8" fmla="*/ 0 w 912"/>
              <a:gd name="T9" fmla="*/ 2147483647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2" h="912">
                <a:moveTo>
                  <a:pt x="0" y="288"/>
                </a:moveTo>
                <a:lnTo>
                  <a:pt x="816" y="0"/>
                </a:lnTo>
                <a:lnTo>
                  <a:pt x="0" y="912"/>
                </a:lnTo>
                <a:lnTo>
                  <a:pt x="912" y="912"/>
                </a:lnTo>
                <a:lnTo>
                  <a:pt x="0" y="28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153" name="Line 84"/>
          <p:cNvSpPr>
            <a:spLocks noChangeShapeType="1"/>
          </p:cNvSpPr>
          <p:nvPr/>
        </p:nvSpPr>
        <p:spPr bwMode="auto">
          <a:xfrm>
            <a:off x="10728960" y="1097280"/>
            <a:ext cx="0" cy="356616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154" name="Text Box 85"/>
          <p:cNvSpPr txBox="1">
            <a:spLocks noChangeArrowheads="1"/>
          </p:cNvSpPr>
          <p:nvPr/>
        </p:nvSpPr>
        <p:spPr bwMode="auto">
          <a:xfrm>
            <a:off x="4084320" y="3577591"/>
            <a:ext cx="1889760" cy="747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1</a:t>
            </a:r>
          </a:p>
        </p:txBody>
      </p:sp>
      <p:pic>
        <p:nvPicPr>
          <p:cNvPr id="7209" name="Picture 41" descr="Káº¿t quáº£ hÃ¬nh áº£nh cho hÃ¬nh áº£nh dáº¥u há»i cháº¥m trong nÃ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2" y="5454016"/>
            <a:ext cx="2969259" cy="222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182621" y="4173856"/>
            <a:ext cx="7741920" cy="2684144"/>
            <a:chOff x="6083710" y="4084637"/>
            <a:chExt cx="4838700" cy="2236788"/>
          </a:xfrm>
        </p:grpSpPr>
        <p:sp>
          <p:nvSpPr>
            <p:cNvPr id="4" name="Cloud Callout 3"/>
            <p:cNvSpPr/>
            <p:nvPr/>
          </p:nvSpPr>
          <p:spPr>
            <a:xfrm>
              <a:off x="6083710" y="4084637"/>
              <a:ext cx="4838700" cy="2236788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59" name="TextBox 1"/>
            <p:cNvSpPr txBox="1">
              <a:spLocks noChangeArrowheads="1"/>
            </p:cNvSpPr>
            <p:nvPr/>
          </p:nvSpPr>
          <p:spPr bwMode="auto">
            <a:xfrm>
              <a:off x="6602413" y="4565650"/>
              <a:ext cx="4217987" cy="1102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0000CC"/>
                  </a:solidFill>
                </a:rPr>
                <a:t>Hình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nào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là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tứ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giác</a:t>
              </a:r>
              <a:r>
                <a:rPr lang="en-US" sz="4000" dirty="0">
                  <a:solidFill>
                    <a:srgbClr val="0000CC"/>
                  </a:solidFill>
                </a:rPr>
                <a:t>?</a:t>
              </a:r>
            </a:p>
            <a:p>
              <a:r>
                <a:rPr lang="en-US" sz="4000" dirty="0" err="1">
                  <a:solidFill>
                    <a:srgbClr val="0000CC"/>
                  </a:solidFill>
                </a:rPr>
                <a:t>Hình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nào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không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là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tứ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giác</a:t>
              </a:r>
              <a:r>
                <a:rPr lang="en-US" sz="4000" dirty="0">
                  <a:solidFill>
                    <a:srgbClr val="0000CC"/>
                  </a:solidFill>
                </a:rPr>
                <a:t>?</a:t>
              </a:r>
            </a:p>
          </p:txBody>
        </p:sp>
      </p:grpSp>
      <p:sp>
        <p:nvSpPr>
          <p:cNvPr id="9" name="Up Arrow 8"/>
          <p:cNvSpPr/>
          <p:nvPr/>
        </p:nvSpPr>
        <p:spPr>
          <a:xfrm>
            <a:off x="2908301" y="4173856"/>
            <a:ext cx="4145280" cy="2926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 GIÁC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109981" y="1371601"/>
            <a:ext cx="547624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Định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nghĩa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giác</a:t>
            </a:r>
            <a:r>
              <a:rPr lang="en-US" sz="4000" b="1" i="1" dirty="0">
                <a:solidFill>
                  <a:srgbClr val="FF0000"/>
                </a:solidFill>
              </a:rPr>
              <a:t>:</a:t>
            </a:r>
          </a:p>
        </p:txBody>
      </p:sp>
      <p:grpSp>
        <p:nvGrpSpPr>
          <p:cNvPr id="7171" name="Group 15"/>
          <p:cNvGrpSpPr>
            <a:grpSpLocks/>
          </p:cNvGrpSpPr>
          <p:nvPr/>
        </p:nvGrpSpPr>
        <p:grpSpPr bwMode="auto">
          <a:xfrm>
            <a:off x="6296662" y="300991"/>
            <a:ext cx="6464299" cy="3400242"/>
            <a:chOff x="277" y="912"/>
            <a:chExt cx="1401" cy="1045"/>
          </a:xfrm>
        </p:grpSpPr>
        <p:sp>
          <p:nvSpPr>
            <p:cNvPr id="7181" name="Freeform 7"/>
            <p:cNvSpPr>
              <a:spLocks/>
            </p:cNvSpPr>
            <p:nvPr/>
          </p:nvSpPr>
          <p:spPr bwMode="auto">
            <a:xfrm>
              <a:off x="392" y="1072"/>
              <a:ext cx="1008" cy="720"/>
            </a:xfrm>
            <a:custGeom>
              <a:avLst/>
              <a:gdLst>
                <a:gd name="T0" fmla="*/ 0 w 1248"/>
                <a:gd name="T1" fmla="*/ 3 h 1056"/>
                <a:gd name="T2" fmla="*/ 17 w 1248"/>
                <a:gd name="T3" fmla="*/ 0 h 1056"/>
                <a:gd name="T4" fmla="*/ 63 w 1248"/>
                <a:gd name="T5" fmla="*/ 1 h 1056"/>
                <a:gd name="T6" fmla="*/ 22 w 1248"/>
                <a:gd name="T7" fmla="*/ 5 h 1056"/>
                <a:gd name="T8" fmla="*/ 0 w 1248"/>
                <a:gd name="T9" fmla="*/ 3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8" h="1056">
                  <a:moveTo>
                    <a:pt x="0" y="624"/>
                  </a:moveTo>
                  <a:lnTo>
                    <a:pt x="336" y="0"/>
                  </a:lnTo>
                  <a:lnTo>
                    <a:pt x="1248" y="384"/>
                  </a:lnTo>
                  <a:lnTo>
                    <a:pt x="432" y="1056"/>
                  </a:lnTo>
                  <a:lnTo>
                    <a:pt x="0" y="62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Text Box 11"/>
            <p:cNvSpPr txBox="1">
              <a:spLocks noChangeArrowheads="1"/>
            </p:cNvSpPr>
            <p:nvPr/>
          </p:nvSpPr>
          <p:spPr bwMode="auto">
            <a:xfrm>
              <a:off x="277" y="1403"/>
              <a:ext cx="2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7183" name="Text Box 12"/>
            <p:cNvSpPr txBox="1">
              <a:spLocks noChangeArrowheads="1"/>
            </p:cNvSpPr>
            <p:nvPr/>
          </p:nvSpPr>
          <p:spPr bwMode="auto">
            <a:xfrm>
              <a:off x="606" y="912"/>
              <a:ext cx="2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7184" name="Text Box 13"/>
            <p:cNvSpPr txBox="1">
              <a:spLocks noChangeArrowheads="1"/>
            </p:cNvSpPr>
            <p:nvPr/>
          </p:nvSpPr>
          <p:spPr bwMode="auto">
            <a:xfrm>
              <a:off x="1390" y="1241"/>
              <a:ext cx="2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7185" name="Text Box 14"/>
            <p:cNvSpPr txBox="1">
              <a:spLocks noChangeArrowheads="1"/>
            </p:cNvSpPr>
            <p:nvPr/>
          </p:nvSpPr>
          <p:spPr bwMode="auto">
            <a:xfrm>
              <a:off x="709" y="1768"/>
              <a:ext cx="2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243840" y="3749040"/>
            <a:ext cx="14142720" cy="11783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</a:rPr>
              <a:t>Tứ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giác</a:t>
            </a:r>
            <a:r>
              <a:rPr lang="en-US" dirty="0">
                <a:solidFill>
                  <a:srgbClr val="FF0000"/>
                </a:solidFill>
              </a:rPr>
              <a:t> ABCD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gồm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bốn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đoạn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thẳng</a:t>
            </a:r>
            <a:r>
              <a:rPr lang="en-US" dirty="0">
                <a:solidFill>
                  <a:srgbClr val="FF0000"/>
                </a:solidFill>
              </a:rPr>
              <a:t> AB, BC, CD, DA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kì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đoạn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thẳng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cũng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cùng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nằm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một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thẳng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584960" y="5852160"/>
            <a:ext cx="11460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 Tứ giác ABCD còn gọi là tứ giác BCDA, BADC,…</a:t>
            </a:r>
          </a:p>
        </p:txBody>
      </p:sp>
      <p:sp>
        <p:nvSpPr>
          <p:cNvPr id="32850" name="Text Box 82"/>
          <p:cNvSpPr txBox="1">
            <a:spLocks noChangeArrowheads="1"/>
          </p:cNvSpPr>
          <p:nvPr/>
        </p:nvSpPr>
        <p:spPr bwMode="auto">
          <a:xfrm>
            <a:off x="1584960" y="640080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 Các điểm A,B,C,D gọi là các </a:t>
            </a:r>
            <a:r>
              <a:rPr lang="en-US" b="1">
                <a:solidFill>
                  <a:srgbClr val="FF0000"/>
                </a:solidFill>
              </a:rPr>
              <a:t>đỉnh</a:t>
            </a:r>
          </a:p>
        </p:txBody>
      </p:sp>
      <p:sp>
        <p:nvSpPr>
          <p:cNvPr id="32851" name="Text Box 83"/>
          <p:cNvSpPr txBox="1">
            <a:spLocks noChangeArrowheads="1"/>
          </p:cNvSpPr>
          <p:nvPr/>
        </p:nvSpPr>
        <p:spPr bwMode="auto">
          <a:xfrm>
            <a:off x="1587501" y="6949440"/>
            <a:ext cx="9994899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-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AB,BC,CD,DA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cạnh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1109981" y="5029201"/>
            <a:ext cx="2669539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</a:t>
            </a:r>
            <a:r>
              <a:rPr lang="en-US" sz="4000" b="1" i="1" dirty="0">
                <a:solidFill>
                  <a:srgbClr val="FF0000"/>
                </a:solidFill>
              </a:rPr>
              <a:t> ý:</a:t>
            </a:r>
          </a:p>
        </p:txBody>
      </p:sp>
      <p:pic>
        <p:nvPicPr>
          <p:cNvPr id="48" name="Picture 41" descr="Káº¿t quáº£ hÃ¬nh áº£nh cho hÃ¬nh áº£nh dáº¥u há»i cháº¥m trong nÃ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8880" y="4722496"/>
            <a:ext cx="2969261" cy="222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364480" y="3943351"/>
            <a:ext cx="5659120" cy="2366010"/>
            <a:chOff x="3056084" y="-304800"/>
            <a:chExt cx="3536948" cy="1971020"/>
          </a:xfrm>
        </p:grpSpPr>
        <p:sp>
          <p:nvSpPr>
            <p:cNvPr id="2" name="Cloud 1"/>
            <p:cNvSpPr/>
            <p:nvPr/>
          </p:nvSpPr>
          <p:spPr>
            <a:xfrm>
              <a:off x="3056084" y="-304800"/>
              <a:ext cx="3536948" cy="197102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80" name="TextBox 46"/>
            <p:cNvSpPr txBox="1">
              <a:spLocks noChangeArrowheads="1"/>
            </p:cNvSpPr>
            <p:nvPr/>
          </p:nvSpPr>
          <p:spPr bwMode="auto">
            <a:xfrm>
              <a:off x="3505200" y="139709"/>
              <a:ext cx="2876550" cy="1102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0000CC"/>
                  </a:solidFill>
                </a:rPr>
                <a:t>Tứ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giác</a:t>
              </a:r>
              <a:r>
                <a:rPr lang="en-US" sz="4000" dirty="0">
                  <a:solidFill>
                    <a:srgbClr val="0000CC"/>
                  </a:solidFill>
                </a:rPr>
                <a:t> ABCD </a:t>
              </a:r>
              <a:r>
                <a:rPr lang="en-US" sz="4000" dirty="0" err="1">
                  <a:solidFill>
                    <a:srgbClr val="0000CC"/>
                  </a:solidFill>
                </a:rPr>
                <a:t>là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hình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như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thế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nào</a:t>
              </a:r>
              <a:r>
                <a:rPr lang="en-US" sz="4000" dirty="0">
                  <a:solidFill>
                    <a:srgbClr val="0000CC"/>
                  </a:solidFill>
                </a:rPr>
                <a:t>?</a:t>
              </a:r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813" grpId="0" animBg="1"/>
      <p:bldP spid="32849" grpId="0"/>
      <p:bldP spid="32850" grpId="0"/>
      <p:bldP spid="32851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1" descr="Káº¿t quáº£ hÃ¬nh áº£nh cho hÃ¬nh áº£nh dáº¥u há»i cháº¥m trong nÃ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8880" y="0"/>
            <a:ext cx="1971040" cy="167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43840" y="182881"/>
            <a:ext cx="975360" cy="7474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?1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449321" y="182880"/>
            <a:ext cx="9230360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CC"/>
                </a:solidFill>
              </a:rPr>
              <a:t>Trong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các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tứ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giác</a:t>
            </a:r>
            <a:r>
              <a:rPr lang="en-US" dirty="0">
                <a:solidFill>
                  <a:srgbClr val="0000CC"/>
                </a:solidFill>
              </a:rPr>
              <a:t> ở </a:t>
            </a:r>
            <a:r>
              <a:rPr lang="en-US" dirty="0" err="1">
                <a:solidFill>
                  <a:srgbClr val="0000CC"/>
                </a:solidFill>
              </a:rPr>
              <a:t>hình</a:t>
            </a:r>
            <a:r>
              <a:rPr lang="en-US" dirty="0">
                <a:solidFill>
                  <a:srgbClr val="0000CC"/>
                </a:solidFill>
              </a:rPr>
              <a:t> 1, </a:t>
            </a:r>
            <a:r>
              <a:rPr lang="en-US" dirty="0" err="1">
                <a:solidFill>
                  <a:srgbClr val="0000CC"/>
                </a:solidFill>
              </a:rPr>
              <a:t>tứ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giác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nào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luôn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nằm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trong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một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nửa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mặt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phẳng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có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bờ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là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đường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thẳng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chứa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bất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kì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cạnh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nào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của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tứ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giác</a:t>
            </a:r>
            <a:r>
              <a:rPr lang="en-US" dirty="0">
                <a:solidFill>
                  <a:srgbClr val="0000CC"/>
                </a:solidFill>
              </a:rPr>
              <a:t>?</a:t>
            </a:r>
          </a:p>
        </p:txBody>
      </p:sp>
      <p:grpSp>
        <p:nvGrpSpPr>
          <p:cNvPr id="8197" name="Group 6"/>
          <p:cNvGrpSpPr>
            <a:grpSpLocks/>
          </p:cNvGrpSpPr>
          <p:nvPr/>
        </p:nvGrpSpPr>
        <p:grpSpPr bwMode="auto">
          <a:xfrm>
            <a:off x="1463040" y="1861186"/>
            <a:ext cx="3779520" cy="2907029"/>
            <a:chOff x="-48" y="929"/>
            <a:chExt cx="1488" cy="1526"/>
          </a:xfrm>
        </p:grpSpPr>
        <p:grpSp>
          <p:nvGrpSpPr>
            <p:cNvPr id="8230" name="Group 7"/>
            <p:cNvGrpSpPr>
              <a:grpSpLocks/>
            </p:cNvGrpSpPr>
            <p:nvPr/>
          </p:nvGrpSpPr>
          <p:grpSpPr bwMode="auto">
            <a:xfrm>
              <a:off x="-48" y="929"/>
              <a:ext cx="1488" cy="1280"/>
              <a:chOff x="192" y="881"/>
              <a:chExt cx="1488" cy="1280"/>
            </a:xfrm>
          </p:grpSpPr>
          <p:sp>
            <p:nvSpPr>
              <p:cNvPr id="8232" name="Freeform 8"/>
              <p:cNvSpPr>
                <a:spLocks/>
              </p:cNvSpPr>
              <p:nvPr/>
            </p:nvSpPr>
            <p:spPr bwMode="auto">
              <a:xfrm>
                <a:off x="432" y="1152"/>
                <a:ext cx="1008" cy="720"/>
              </a:xfrm>
              <a:custGeom>
                <a:avLst/>
                <a:gdLst>
                  <a:gd name="T0" fmla="*/ 0 w 1248"/>
                  <a:gd name="T1" fmla="*/ 3 h 1056"/>
                  <a:gd name="T2" fmla="*/ 17 w 1248"/>
                  <a:gd name="T3" fmla="*/ 0 h 1056"/>
                  <a:gd name="T4" fmla="*/ 63 w 1248"/>
                  <a:gd name="T5" fmla="*/ 1 h 1056"/>
                  <a:gd name="T6" fmla="*/ 22 w 1248"/>
                  <a:gd name="T7" fmla="*/ 5 h 1056"/>
                  <a:gd name="T8" fmla="*/ 0 w 1248"/>
                  <a:gd name="T9" fmla="*/ 3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8" h="1056">
                    <a:moveTo>
                      <a:pt x="0" y="624"/>
                    </a:moveTo>
                    <a:lnTo>
                      <a:pt x="336" y="0"/>
                    </a:lnTo>
                    <a:lnTo>
                      <a:pt x="1248" y="384"/>
                    </a:lnTo>
                    <a:lnTo>
                      <a:pt x="432" y="1056"/>
                    </a:lnTo>
                    <a:lnTo>
                      <a:pt x="0" y="62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Text Box 9"/>
              <p:cNvSpPr txBox="1">
                <a:spLocks noChangeArrowheads="1"/>
              </p:cNvSpPr>
              <p:nvPr/>
            </p:nvSpPr>
            <p:spPr bwMode="auto">
              <a:xfrm>
                <a:off x="192" y="144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8234" name="Text Box 10"/>
              <p:cNvSpPr txBox="1">
                <a:spLocks noChangeArrowheads="1"/>
              </p:cNvSpPr>
              <p:nvPr/>
            </p:nvSpPr>
            <p:spPr bwMode="auto">
              <a:xfrm>
                <a:off x="624" y="881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8235" name="Text Box 11"/>
              <p:cNvSpPr txBox="1">
                <a:spLocks noChangeArrowheads="1"/>
              </p:cNvSpPr>
              <p:nvPr/>
            </p:nvSpPr>
            <p:spPr bwMode="auto">
              <a:xfrm>
                <a:off x="1392" y="120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8236" name="Text Box 12"/>
              <p:cNvSpPr txBox="1">
                <a:spLocks noChangeArrowheads="1"/>
              </p:cNvSpPr>
              <p:nvPr/>
            </p:nvSpPr>
            <p:spPr bwMode="auto">
              <a:xfrm>
                <a:off x="672" y="183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8231" name="Text Box 13"/>
            <p:cNvSpPr txBox="1">
              <a:spLocks noChangeArrowheads="1"/>
            </p:cNvSpPr>
            <p:nvPr/>
          </p:nvSpPr>
          <p:spPr bwMode="auto">
            <a:xfrm>
              <a:off x="384" y="2132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a)</a:t>
              </a:r>
            </a:p>
          </p:txBody>
        </p:sp>
      </p:grp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6375400" y="1851660"/>
            <a:ext cx="2804160" cy="2969895"/>
            <a:chOff x="1454" y="924"/>
            <a:chExt cx="1104" cy="1559"/>
          </a:xfrm>
        </p:grpSpPr>
        <p:grpSp>
          <p:nvGrpSpPr>
            <p:cNvPr id="8223" name="Group 15"/>
            <p:cNvGrpSpPr>
              <a:grpSpLocks/>
            </p:cNvGrpSpPr>
            <p:nvPr/>
          </p:nvGrpSpPr>
          <p:grpSpPr bwMode="auto">
            <a:xfrm>
              <a:off x="1454" y="924"/>
              <a:ext cx="1104" cy="1271"/>
              <a:chOff x="1550" y="876"/>
              <a:chExt cx="1104" cy="1271"/>
            </a:xfrm>
          </p:grpSpPr>
          <p:sp>
            <p:nvSpPr>
              <p:cNvPr id="8225" name="Freeform 16"/>
              <p:cNvSpPr>
                <a:spLocks/>
              </p:cNvSpPr>
              <p:nvPr/>
            </p:nvSpPr>
            <p:spPr bwMode="auto">
              <a:xfrm>
                <a:off x="1728" y="1104"/>
                <a:ext cx="672" cy="864"/>
              </a:xfrm>
              <a:custGeom>
                <a:avLst/>
                <a:gdLst>
                  <a:gd name="T0" fmla="*/ 0 w 672"/>
                  <a:gd name="T1" fmla="*/ 336 h 864"/>
                  <a:gd name="T2" fmla="*/ 624 w 672"/>
                  <a:gd name="T3" fmla="*/ 0 h 864"/>
                  <a:gd name="T4" fmla="*/ 384 w 672"/>
                  <a:gd name="T5" fmla="*/ 384 h 864"/>
                  <a:gd name="T6" fmla="*/ 672 w 672"/>
                  <a:gd name="T7" fmla="*/ 864 h 864"/>
                  <a:gd name="T8" fmla="*/ 0 w 672"/>
                  <a:gd name="T9" fmla="*/ 336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2" h="864">
                    <a:moveTo>
                      <a:pt x="0" y="336"/>
                    </a:moveTo>
                    <a:lnTo>
                      <a:pt x="624" y="0"/>
                    </a:lnTo>
                    <a:lnTo>
                      <a:pt x="384" y="384"/>
                    </a:lnTo>
                    <a:lnTo>
                      <a:pt x="672" y="864"/>
                    </a:lnTo>
                    <a:lnTo>
                      <a:pt x="0" y="33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Text Box 17"/>
              <p:cNvSpPr txBox="1">
                <a:spLocks noChangeArrowheads="1"/>
              </p:cNvSpPr>
              <p:nvPr/>
            </p:nvSpPr>
            <p:spPr bwMode="auto">
              <a:xfrm>
                <a:off x="1550" y="129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8227" name="Text Box 18"/>
              <p:cNvSpPr txBox="1">
                <a:spLocks noChangeArrowheads="1"/>
              </p:cNvSpPr>
              <p:nvPr/>
            </p:nvSpPr>
            <p:spPr bwMode="auto">
              <a:xfrm>
                <a:off x="2196" y="876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8228" name="Text Box 19"/>
              <p:cNvSpPr txBox="1">
                <a:spLocks noChangeArrowheads="1"/>
              </p:cNvSpPr>
              <p:nvPr/>
            </p:nvSpPr>
            <p:spPr bwMode="auto">
              <a:xfrm>
                <a:off x="2126" y="1361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8229" name="Text Box 20"/>
              <p:cNvSpPr txBox="1">
                <a:spLocks noChangeArrowheads="1"/>
              </p:cNvSpPr>
              <p:nvPr/>
            </p:nvSpPr>
            <p:spPr bwMode="auto">
              <a:xfrm>
                <a:off x="2366" y="182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8224" name="Text Box 21"/>
            <p:cNvSpPr txBox="1">
              <a:spLocks noChangeArrowheads="1"/>
            </p:cNvSpPr>
            <p:nvPr/>
          </p:nvSpPr>
          <p:spPr bwMode="auto">
            <a:xfrm>
              <a:off x="1872" y="2160"/>
              <a:ext cx="384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b)</a:t>
              </a:r>
            </a:p>
          </p:txBody>
        </p:sp>
      </p:grpSp>
      <p:grpSp>
        <p:nvGrpSpPr>
          <p:cNvPr id="33814" name="Group 22"/>
          <p:cNvGrpSpPr>
            <a:grpSpLocks/>
          </p:cNvGrpSpPr>
          <p:nvPr/>
        </p:nvGrpSpPr>
        <p:grpSpPr bwMode="auto">
          <a:xfrm>
            <a:off x="10327641" y="1600200"/>
            <a:ext cx="3449320" cy="3129915"/>
            <a:chOff x="2784" y="792"/>
            <a:chExt cx="1358" cy="1643"/>
          </a:xfrm>
        </p:grpSpPr>
        <p:grpSp>
          <p:nvGrpSpPr>
            <p:cNvPr id="8216" name="Group 23"/>
            <p:cNvGrpSpPr>
              <a:grpSpLocks/>
            </p:cNvGrpSpPr>
            <p:nvPr/>
          </p:nvGrpSpPr>
          <p:grpSpPr bwMode="auto">
            <a:xfrm>
              <a:off x="2784" y="792"/>
              <a:ext cx="1358" cy="1355"/>
              <a:chOff x="2784" y="888"/>
              <a:chExt cx="1358" cy="1355"/>
            </a:xfrm>
          </p:grpSpPr>
          <p:sp>
            <p:nvSpPr>
              <p:cNvPr id="8218" name="Freeform 24"/>
              <p:cNvSpPr>
                <a:spLocks/>
              </p:cNvSpPr>
              <p:nvPr/>
            </p:nvSpPr>
            <p:spPr bwMode="auto">
              <a:xfrm>
                <a:off x="2976" y="1104"/>
                <a:ext cx="912" cy="912"/>
              </a:xfrm>
              <a:custGeom>
                <a:avLst/>
                <a:gdLst>
                  <a:gd name="T0" fmla="*/ 0 w 912"/>
                  <a:gd name="T1" fmla="*/ 288 h 912"/>
                  <a:gd name="T2" fmla="*/ 816 w 912"/>
                  <a:gd name="T3" fmla="*/ 0 h 912"/>
                  <a:gd name="T4" fmla="*/ 0 w 912"/>
                  <a:gd name="T5" fmla="*/ 912 h 912"/>
                  <a:gd name="T6" fmla="*/ 912 w 912"/>
                  <a:gd name="T7" fmla="*/ 912 h 912"/>
                  <a:gd name="T8" fmla="*/ 0 w 912"/>
                  <a:gd name="T9" fmla="*/ 288 h 9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2" h="912">
                    <a:moveTo>
                      <a:pt x="0" y="288"/>
                    </a:moveTo>
                    <a:lnTo>
                      <a:pt x="816" y="0"/>
                    </a:lnTo>
                    <a:lnTo>
                      <a:pt x="0" y="912"/>
                    </a:lnTo>
                    <a:lnTo>
                      <a:pt x="912" y="912"/>
                    </a:lnTo>
                    <a:lnTo>
                      <a:pt x="0" y="28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9" name="Text Box 25"/>
              <p:cNvSpPr txBox="1">
                <a:spLocks noChangeArrowheads="1"/>
              </p:cNvSpPr>
              <p:nvPr/>
            </p:nvSpPr>
            <p:spPr bwMode="auto">
              <a:xfrm>
                <a:off x="2784" y="1152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8220" name="Text Box 26"/>
              <p:cNvSpPr txBox="1">
                <a:spLocks noChangeArrowheads="1"/>
              </p:cNvSpPr>
              <p:nvPr/>
            </p:nvSpPr>
            <p:spPr bwMode="auto">
              <a:xfrm>
                <a:off x="3648" y="88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8221" name="Text Box 27"/>
              <p:cNvSpPr txBox="1">
                <a:spLocks noChangeArrowheads="1"/>
              </p:cNvSpPr>
              <p:nvPr/>
            </p:nvSpPr>
            <p:spPr bwMode="auto">
              <a:xfrm>
                <a:off x="2784" y="192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8222" name="Text Box 28"/>
              <p:cNvSpPr txBox="1">
                <a:spLocks noChangeArrowheads="1"/>
              </p:cNvSpPr>
              <p:nvPr/>
            </p:nvSpPr>
            <p:spPr bwMode="auto">
              <a:xfrm>
                <a:off x="3854" y="1869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8217" name="Text Box 29"/>
            <p:cNvSpPr txBox="1">
              <a:spLocks noChangeArrowheads="1"/>
            </p:cNvSpPr>
            <p:nvPr/>
          </p:nvSpPr>
          <p:spPr bwMode="auto">
            <a:xfrm>
              <a:off x="3278" y="2112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c)</a:t>
              </a:r>
            </a:p>
          </p:txBody>
        </p:sp>
      </p:grpSp>
      <p:sp>
        <p:nvSpPr>
          <p:cNvPr id="8200" name="Freeform 30"/>
          <p:cNvSpPr>
            <a:spLocks/>
          </p:cNvSpPr>
          <p:nvPr/>
        </p:nvSpPr>
        <p:spPr bwMode="auto">
          <a:xfrm>
            <a:off x="2072640" y="2377440"/>
            <a:ext cx="2560320" cy="1371600"/>
          </a:xfrm>
          <a:custGeom>
            <a:avLst/>
            <a:gdLst>
              <a:gd name="T0" fmla="*/ 0 w 1248"/>
              <a:gd name="T1" fmla="*/ 2147483647 h 1056"/>
              <a:gd name="T2" fmla="*/ 2147483647 w 1248"/>
              <a:gd name="T3" fmla="*/ 0 h 1056"/>
              <a:gd name="T4" fmla="*/ 2147483647 w 1248"/>
              <a:gd name="T5" fmla="*/ 2147483647 h 1056"/>
              <a:gd name="T6" fmla="*/ 2147483647 w 1248"/>
              <a:gd name="T7" fmla="*/ 2147483647 h 1056"/>
              <a:gd name="T8" fmla="*/ 0 w 1248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8" h="1056">
                <a:moveTo>
                  <a:pt x="0" y="624"/>
                </a:moveTo>
                <a:lnTo>
                  <a:pt x="336" y="0"/>
                </a:lnTo>
                <a:lnTo>
                  <a:pt x="1248" y="384"/>
                </a:lnTo>
                <a:lnTo>
                  <a:pt x="432" y="1056"/>
                </a:lnTo>
                <a:lnTo>
                  <a:pt x="0" y="62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3823" name="Freeform 31"/>
          <p:cNvSpPr>
            <a:spLocks/>
          </p:cNvSpPr>
          <p:nvPr/>
        </p:nvSpPr>
        <p:spPr bwMode="auto">
          <a:xfrm>
            <a:off x="6827520" y="2286000"/>
            <a:ext cx="1706880" cy="1645920"/>
          </a:xfrm>
          <a:custGeom>
            <a:avLst/>
            <a:gdLst>
              <a:gd name="T0" fmla="*/ 0 w 672"/>
              <a:gd name="T1" fmla="*/ 2147483647 h 864"/>
              <a:gd name="T2" fmla="*/ 2147483647 w 672"/>
              <a:gd name="T3" fmla="*/ 0 h 864"/>
              <a:gd name="T4" fmla="*/ 2147483647 w 672"/>
              <a:gd name="T5" fmla="*/ 2147483647 h 864"/>
              <a:gd name="T6" fmla="*/ 2147483647 w 672"/>
              <a:gd name="T7" fmla="*/ 2147483647 h 864"/>
              <a:gd name="T8" fmla="*/ 0 w 67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2" h="864">
                <a:moveTo>
                  <a:pt x="0" y="336"/>
                </a:moveTo>
                <a:lnTo>
                  <a:pt x="624" y="0"/>
                </a:lnTo>
                <a:lnTo>
                  <a:pt x="384" y="384"/>
                </a:lnTo>
                <a:lnTo>
                  <a:pt x="672" y="864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3824" name="Freeform 32"/>
          <p:cNvSpPr>
            <a:spLocks/>
          </p:cNvSpPr>
          <p:nvPr/>
        </p:nvSpPr>
        <p:spPr bwMode="auto">
          <a:xfrm>
            <a:off x="10815320" y="2005966"/>
            <a:ext cx="2316480" cy="1737360"/>
          </a:xfrm>
          <a:custGeom>
            <a:avLst/>
            <a:gdLst>
              <a:gd name="T0" fmla="*/ 0 w 912"/>
              <a:gd name="T1" fmla="*/ 2147483647 h 912"/>
              <a:gd name="T2" fmla="*/ 2147483647 w 912"/>
              <a:gd name="T3" fmla="*/ 0 h 912"/>
              <a:gd name="T4" fmla="*/ 0 w 912"/>
              <a:gd name="T5" fmla="*/ 2147483647 h 912"/>
              <a:gd name="T6" fmla="*/ 2147483647 w 912"/>
              <a:gd name="T7" fmla="*/ 2147483647 h 912"/>
              <a:gd name="T8" fmla="*/ 0 w 912"/>
              <a:gd name="T9" fmla="*/ 2147483647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2" h="912">
                <a:moveTo>
                  <a:pt x="0" y="288"/>
                </a:moveTo>
                <a:lnTo>
                  <a:pt x="816" y="0"/>
                </a:lnTo>
                <a:lnTo>
                  <a:pt x="0" y="912"/>
                </a:lnTo>
                <a:lnTo>
                  <a:pt x="912" y="912"/>
                </a:lnTo>
                <a:lnTo>
                  <a:pt x="0" y="28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pic>
        <p:nvPicPr>
          <p:cNvPr id="33826" name="Picture 34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90763">
            <a:off x="420687" y="2835592"/>
            <a:ext cx="3621406" cy="14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7" name="Picture 35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4932">
            <a:off x="7622" y="3434716"/>
            <a:ext cx="4828539" cy="1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8" name="Picture 36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56115">
            <a:off x="1023622" y="3526156"/>
            <a:ext cx="4828539" cy="1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9" name="Picture 37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98502">
            <a:off x="1219200" y="2508886"/>
            <a:ext cx="4828541" cy="1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0" name="Picture 38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614994">
            <a:off x="5975668" y="3090863"/>
            <a:ext cx="3621406" cy="14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1" name="Picture 39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69259">
            <a:off x="9976139" y="2835300"/>
            <a:ext cx="3621406" cy="14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4876801" y="4099560"/>
            <a:ext cx="9179560" cy="197855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FF0000"/>
                </a:solidFill>
              </a:rPr>
              <a:t>Tứ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giác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lồi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tứ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giác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luôn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nằm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trong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một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nửa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mặt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phẳng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có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bờ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đường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thẳng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chứa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bất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kì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cạnh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nào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của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tứ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giác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4876800" y="6697980"/>
            <a:ext cx="7988301" cy="136300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dirty="0" err="1"/>
              <a:t>Khi</a:t>
            </a:r>
            <a:r>
              <a:rPr lang="en-US" sz="4000" dirty="0"/>
              <a:t> </a:t>
            </a:r>
            <a:r>
              <a:rPr lang="en-US" sz="4000" dirty="0" err="1"/>
              <a:t>nói</a:t>
            </a:r>
            <a:r>
              <a:rPr lang="en-US" sz="4000" dirty="0"/>
              <a:t> </a:t>
            </a:r>
            <a:r>
              <a:rPr lang="en-US" sz="4000" dirty="0" err="1"/>
              <a:t>đến</a:t>
            </a:r>
            <a:r>
              <a:rPr lang="en-US" sz="4000" dirty="0"/>
              <a:t> </a:t>
            </a:r>
            <a:r>
              <a:rPr lang="en-US" sz="4000" dirty="0" err="1"/>
              <a:t>tứ</a:t>
            </a:r>
            <a:r>
              <a:rPr lang="en-US" sz="4000" dirty="0"/>
              <a:t> </a:t>
            </a:r>
            <a:r>
              <a:rPr lang="en-US" sz="4000" dirty="0" err="1"/>
              <a:t>giác</a:t>
            </a:r>
            <a:r>
              <a:rPr lang="en-US" sz="4000" dirty="0"/>
              <a:t> </a:t>
            </a:r>
            <a:r>
              <a:rPr lang="en-US" sz="4000" dirty="0" err="1"/>
              <a:t>mà</a:t>
            </a:r>
            <a:r>
              <a:rPr lang="en-US" sz="4000" dirty="0"/>
              <a:t>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nói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 </a:t>
            </a:r>
            <a:r>
              <a:rPr lang="en-US" sz="4000" dirty="0" err="1"/>
              <a:t>thêm</a:t>
            </a:r>
            <a:r>
              <a:rPr lang="en-US" sz="4000" dirty="0"/>
              <a:t> ta </a:t>
            </a:r>
            <a:r>
              <a:rPr lang="en-US" sz="4000" dirty="0" err="1"/>
              <a:t>hiểu</a:t>
            </a:r>
            <a:r>
              <a:rPr lang="en-US" sz="4000" dirty="0"/>
              <a:t> </a:t>
            </a:r>
            <a:r>
              <a:rPr lang="en-US" sz="4000" dirty="0" err="1"/>
              <a:t>đó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tứ</a:t>
            </a:r>
            <a:r>
              <a:rPr lang="en-US" sz="4000" dirty="0"/>
              <a:t> </a:t>
            </a:r>
            <a:r>
              <a:rPr lang="en-US" sz="4000" dirty="0" err="1"/>
              <a:t>giác</a:t>
            </a:r>
            <a:r>
              <a:rPr lang="en-US" sz="4000" dirty="0"/>
              <a:t> </a:t>
            </a:r>
            <a:r>
              <a:rPr lang="en-US" sz="4000" dirty="0" err="1"/>
              <a:t>lồi</a:t>
            </a:r>
            <a:endParaRPr lang="en-US" sz="4000" dirty="0"/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4876801" y="3291841"/>
            <a:ext cx="70459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Định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nghĩa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giác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lồi</a:t>
            </a:r>
            <a:r>
              <a:rPr lang="en-US" sz="4000" b="1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4889501" y="5943601"/>
            <a:ext cx="2669539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</a:t>
            </a:r>
            <a:r>
              <a:rPr lang="en-US" sz="4000" b="1" i="1" dirty="0">
                <a:solidFill>
                  <a:srgbClr val="FF0000"/>
                </a:solidFill>
              </a:rPr>
              <a:t> ý: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461761" y="2103120"/>
            <a:ext cx="4356101" cy="1737360"/>
            <a:chOff x="10138195" y="4112101"/>
            <a:chExt cx="2722352" cy="1566373"/>
          </a:xfrm>
        </p:grpSpPr>
        <p:sp>
          <p:nvSpPr>
            <p:cNvPr id="6" name="Left Arrow 5"/>
            <p:cNvSpPr/>
            <p:nvPr/>
          </p:nvSpPr>
          <p:spPr>
            <a:xfrm>
              <a:off x="10138195" y="4112101"/>
              <a:ext cx="2487420" cy="156637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15" name="TextBox 3"/>
            <p:cNvSpPr txBox="1">
              <a:spLocks noChangeArrowheads="1"/>
            </p:cNvSpPr>
            <p:nvPr/>
          </p:nvSpPr>
          <p:spPr bwMode="auto">
            <a:xfrm>
              <a:off x="10197141" y="4645699"/>
              <a:ext cx="2663406" cy="638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TỨ GIÁC LỒI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0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823" grpId="0" animBg="1"/>
      <p:bldP spid="33824" grpId="0" animBg="1"/>
      <p:bldP spid="33832" grpId="0" animBg="1"/>
      <p:bldP spid="33833" grpId="0" animBg="1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1920" y="102871"/>
            <a:ext cx="853440" cy="7474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?2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853440" y="1"/>
            <a:ext cx="1341120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Quan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sát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tứ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 ABCD ở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3 </a:t>
            </a:r>
            <a:r>
              <a:rPr lang="en-US" sz="4000" dirty="0" err="1">
                <a:solidFill>
                  <a:srgbClr val="0000CC"/>
                </a:solidFill>
              </a:rPr>
              <a:t>rồi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điền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vào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chỗ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trống</a:t>
            </a:r>
            <a:r>
              <a:rPr lang="en-US" sz="4000" dirty="0">
                <a:solidFill>
                  <a:srgbClr val="0000CC"/>
                </a:solidFill>
              </a:rPr>
              <a:t>:</a:t>
            </a:r>
          </a:p>
        </p:txBody>
      </p:sp>
      <p:grpSp>
        <p:nvGrpSpPr>
          <p:cNvPr id="34835" name="Group 19"/>
          <p:cNvGrpSpPr>
            <a:grpSpLocks/>
          </p:cNvGrpSpPr>
          <p:nvPr/>
        </p:nvGrpSpPr>
        <p:grpSpPr bwMode="auto">
          <a:xfrm>
            <a:off x="0" y="2560320"/>
            <a:ext cx="5303520" cy="3084195"/>
            <a:chOff x="24" y="384"/>
            <a:chExt cx="2088" cy="1619"/>
          </a:xfrm>
        </p:grpSpPr>
        <p:sp>
          <p:nvSpPr>
            <p:cNvPr id="9271" name="Freeform 6"/>
            <p:cNvSpPr>
              <a:spLocks/>
            </p:cNvSpPr>
            <p:nvPr/>
          </p:nvSpPr>
          <p:spPr bwMode="auto">
            <a:xfrm>
              <a:off x="336" y="624"/>
              <a:ext cx="1488" cy="1104"/>
            </a:xfrm>
            <a:custGeom>
              <a:avLst/>
              <a:gdLst>
                <a:gd name="T0" fmla="*/ 144 w 1488"/>
                <a:gd name="T1" fmla="*/ 336 h 1104"/>
                <a:gd name="T2" fmla="*/ 1104 w 1488"/>
                <a:gd name="T3" fmla="*/ 0 h 1104"/>
                <a:gd name="T4" fmla="*/ 1488 w 1488"/>
                <a:gd name="T5" fmla="*/ 1104 h 1104"/>
                <a:gd name="T6" fmla="*/ 0 w 1488"/>
                <a:gd name="T7" fmla="*/ 1104 h 1104"/>
                <a:gd name="T8" fmla="*/ 144 w 1488"/>
                <a:gd name="T9" fmla="*/ 336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8" h="1104">
                  <a:moveTo>
                    <a:pt x="144" y="336"/>
                  </a:moveTo>
                  <a:lnTo>
                    <a:pt x="1104" y="0"/>
                  </a:lnTo>
                  <a:lnTo>
                    <a:pt x="1488" y="1104"/>
                  </a:lnTo>
                  <a:lnTo>
                    <a:pt x="0" y="1104"/>
                  </a:lnTo>
                  <a:lnTo>
                    <a:pt x="144" y="33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Oval 7"/>
            <p:cNvSpPr>
              <a:spLocks noChangeArrowheads="1"/>
            </p:cNvSpPr>
            <p:nvPr/>
          </p:nvSpPr>
          <p:spPr bwMode="auto">
            <a:xfrm>
              <a:off x="864" y="13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Oval 8"/>
            <p:cNvSpPr>
              <a:spLocks noChangeArrowheads="1"/>
            </p:cNvSpPr>
            <p:nvPr/>
          </p:nvSpPr>
          <p:spPr bwMode="auto">
            <a:xfrm>
              <a:off x="1104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4" name="Oval 9"/>
            <p:cNvSpPr>
              <a:spLocks noChangeArrowheads="1"/>
            </p:cNvSpPr>
            <p:nvPr/>
          </p:nvSpPr>
          <p:spPr bwMode="auto">
            <a:xfrm>
              <a:off x="240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5" name="Oval 10"/>
            <p:cNvSpPr>
              <a:spLocks noChangeArrowheads="1"/>
            </p:cNvSpPr>
            <p:nvPr/>
          </p:nvSpPr>
          <p:spPr bwMode="auto">
            <a:xfrm>
              <a:off x="1728" y="96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6" name="Text Box 11"/>
            <p:cNvSpPr txBox="1">
              <a:spLocks noChangeArrowheads="1"/>
            </p:cNvSpPr>
            <p:nvPr/>
          </p:nvSpPr>
          <p:spPr bwMode="auto">
            <a:xfrm>
              <a:off x="336" y="72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9277" name="Text Box 12"/>
            <p:cNvSpPr txBox="1">
              <a:spLocks noChangeArrowheads="1"/>
            </p:cNvSpPr>
            <p:nvPr/>
          </p:nvSpPr>
          <p:spPr bwMode="auto">
            <a:xfrm>
              <a:off x="1344" y="384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9278" name="Text Box 13"/>
            <p:cNvSpPr txBox="1">
              <a:spLocks noChangeArrowheads="1"/>
            </p:cNvSpPr>
            <p:nvPr/>
          </p:nvSpPr>
          <p:spPr bwMode="auto">
            <a:xfrm>
              <a:off x="1776" y="168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9279" name="Text Box 14"/>
            <p:cNvSpPr txBox="1">
              <a:spLocks noChangeArrowheads="1"/>
            </p:cNvSpPr>
            <p:nvPr/>
          </p:nvSpPr>
          <p:spPr bwMode="auto">
            <a:xfrm>
              <a:off x="144" y="168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  <p:sp>
          <p:nvSpPr>
            <p:cNvPr id="9280" name="Text Box 15"/>
            <p:cNvSpPr txBox="1">
              <a:spLocks noChangeArrowheads="1"/>
            </p:cNvSpPr>
            <p:nvPr/>
          </p:nvSpPr>
          <p:spPr bwMode="auto">
            <a:xfrm>
              <a:off x="876" y="1296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</a:t>
              </a:r>
            </a:p>
          </p:txBody>
        </p:sp>
        <p:sp>
          <p:nvSpPr>
            <p:cNvPr id="9281" name="Text Box 16"/>
            <p:cNvSpPr txBox="1">
              <a:spLocks noChangeArrowheads="1"/>
            </p:cNvSpPr>
            <p:nvPr/>
          </p:nvSpPr>
          <p:spPr bwMode="auto">
            <a:xfrm>
              <a:off x="1116" y="984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</a:p>
          </p:txBody>
        </p:sp>
        <p:sp>
          <p:nvSpPr>
            <p:cNvPr id="9282" name="Text Box 17"/>
            <p:cNvSpPr txBox="1">
              <a:spLocks noChangeArrowheads="1"/>
            </p:cNvSpPr>
            <p:nvPr/>
          </p:nvSpPr>
          <p:spPr bwMode="auto">
            <a:xfrm>
              <a:off x="1740" y="816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  <p:sp>
          <p:nvSpPr>
            <p:cNvPr id="9283" name="Text Box 18"/>
            <p:cNvSpPr txBox="1">
              <a:spLocks noChangeArrowheads="1"/>
            </p:cNvSpPr>
            <p:nvPr/>
          </p:nvSpPr>
          <p:spPr bwMode="auto">
            <a:xfrm>
              <a:off x="24" y="102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Q</a:t>
              </a:r>
            </a:p>
          </p:txBody>
        </p:sp>
      </p:grp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3352800" y="731520"/>
            <a:ext cx="67056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a) Hai </a:t>
            </a:r>
            <a:r>
              <a:rPr lang="en-US" b="1" i="1"/>
              <a:t>đỉnh kề nhau</a:t>
            </a:r>
            <a:r>
              <a:rPr lang="en-US"/>
              <a:t>: A và B,….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3779520" y="1377316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Hai </a:t>
            </a:r>
            <a:r>
              <a:rPr lang="en-US" b="1" i="1"/>
              <a:t>đỉnh đối nhau</a:t>
            </a:r>
            <a:r>
              <a:rPr lang="en-US"/>
              <a:t>: A và C,….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5486400" y="2194560"/>
            <a:ext cx="51816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b) </a:t>
            </a:r>
            <a:r>
              <a:rPr lang="en-US" b="1" i="1"/>
              <a:t>Đường chéo</a:t>
            </a:r>
            <a:r>
              <a:rPr lang="en-US"/>
              <a:t>: AC,….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5547360" y="292608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c) Hai </a:t>
            </a:r>
            <a:r>
              <a:rPr lang="en-US" b="1" i="1"/>
              <a:t>cạnh kề nhau</a:t>
            </a:r>
            <a:r>
              <a:rPr lang="en-US"/>
              <a:t>: AB và BC,….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6035040" y="438912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Hai </a:t>
            </a:r>
            <a:r>
              <a:rPr lang="en-US" b="1" i="1"/>
              <a:t>cạnh đối nhau</a:t>
            </a:r>
            <a:r>
              <a:rPr lang="en-US"/>
              <a:t>: AB và CD,….</a:t>
            </a: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5547360" y="6600826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e) </a:t>
            </a:r>
            <a:r>
              <a:rPr lang="en-US" b="1" i="1"/>
              <a:t>Điểm nằm trong </a:t>
            </a:r>
            <a:r>
              <a:rPr lang="en-US"/>
              <a:t>tứ giác: M,…</a:t>
            </a: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5913120" y="722376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b="1" i="1"/>
              <a:t>Điểm nằm ngoài </a:t>
            </a:r>
            <a:r>
              <a:rPr lang="en-US"/>
              <a:t>tứ giác: N,…</a:t>
            </a:r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9144001" y="725806"/>
            <a:ext cx="5410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 và C, C và D, D và A</a:t>
            </a: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9326880" y="1371600"/>
            <a:ext cx="18897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 và D </a:t>
            </a: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9692640" y="2194560"/>
            <a:ext cx="9753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BD </a:t>
            </a: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5974080" y="3703320"/>
            <a:ext cx="2743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BC và CD,</a:t>
            </a:r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8351520" y="3703320"/>
            <a:ext cx="57302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CD và DA, DA và AB</a:t>
            </a:r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12222480" y="4389120"/>
            <a:ext cx="26822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BC và AD</a:t>
            </a:r>
          </a:p>
        </p:txBody>
      </p:sp>
      <p:grpSp>
        <p:nvGrpSpPr>
          <p:cNvPr id="34865" name="Group 49"/>
          <p:cNvGrpSpPr>
            <a:grpSpLocks/>
          </p:cNvGrpSpPr>
          <p:nvPr/>
        </p:nvGrpSpPr>
        <p:grpSpPr bwMode="auto">
          <a:xfrm>
            <a:off x="5547360" y="5210177"/>
            <a:ext cx="7559040" cy="617219"/>
            <a:chOff x="2256" y="2543"/>
            <a:chExt cx="2976" cy="324"/>
          </a:xfrm>
        </p:grpSpPr>
        <p:sp>
          <p:nvSpPr>
            <p:cNvPr id="9267" name="Text Box 25"/>
            <p:cNvSpPr txBox="1">
              <a:spLocks noChangeArrowheads="1"/>
            </p:cNvSpPr>
            <p:nvPr/>
          </p:nvSpPr>
          <p:spPr bwMode="auto">
            <a:xfrm>
              <a:off x="2256" y="2544"/>
              <a:ext cx="297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d) </a:t>
              </a:r>
              <a:r>
                <a:rPr lang="en-US" b="1" i="1" dirty="0" err="1"/>
                <a:t>Góc</a:t>
              </a:r>
              <a:r>
                <a:rPr lang="en-US" dirty="0"/>
                <a:t>:   A, ….</a:t>
              </a:r>
            </a:p>
          </p:txBody>
        </p:sp>
        <p:grpSp>
          <p:nvGrpSpPr>
            <p:cNvPr id="9268" name="Group 38"/>
            <p:cNvGrpSpPr>
              <a:grpSpLocks/>
            </p:cNvGrpSpPr>
            <p:nvPr/>
          </p:nvGrpSpPr>
          <p:grpSpPr bwMode="auto">
            <a:xfrm>
              <a:off x="2945" y="2543"/>
              <a:ext cx="114" cy="80"/>
              <a:chOff x="4262" y="2575"/>
              <a:chExt cx="192" cy="49"/>
            </a:xfrm>
          </p:grpSpPr>
          <p:sp>
            <p:nvSpPr>
              <p:cNvPr id="9269" name="Line 36"/>
              <p:cNvSpPr>
                <a:spLocks noChangeShapeType="1"/>
              </p:cNvSpPr>
              <p:nvPr/>
            </p:nvSpPr>
            <p:spPr bwMode="auto">
              <a:xfrm flipV="1">
                <a:off x="4262" y="2576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0" name="Line 37"/>
              <p:cNvSpPr>
                <a:spLocks noChangeShapeType="1"/>
              </p:cNvSpPr>
              <p:nvPr/>
            </p:nvSpPr>
            <p:spPr bwMode="auto">
              <a:xfrm>
                <a:off x="4358" y="2575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741920" y="5166358"/>
            <a:ext cx="2682240" cy="661273"/>
            <a:chOff x="4838700" y="4305300"/>
            <a:chExt cx="1676400" cy="551061"/>
          </a:xfrm>
        </p:grpSpPr>
        <p:sp>
          <p:nvSpPr>
            <p:cNvPr id="9257" name="Text Box 35"/>
            <p:cNvSpPr txBox="1">
              <a:spLocks noChangeArrowheads="1"/>
            </p:cNvSpPr>
            <p:nvPr/>
          </p:nvSpPr>
          <p:spPr bwMode="auto">
            <a:xfrm>
              <a:off x="4838700" y="4343400"/>
              <a:ext cx="1676400" cy="512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 B, C, D</a:t>
              </a:r>
            </a:p>
          </p:txBody>
        </p:sp>
        <p:grpSp>
          <p:nvGrpSpPr>
            <p:cNvPr id="9258" name="Group 39"/>
            <p:cNvGrpSpPr>
              <a:grpSpLocks/>
            </p:cNvGrpSpPr>
            <p:nvPr/>
          </p:nvGrpSpPr>
          <p:grpSpPr bwMode="auto">
            <a:xfrm>
              <a:off x="4953000" y="4305300"/>
              <a:ext cx="180975" cy="123825"/>
              <a:chOff x="960" y="2688"/>
              <a:chExt cx="192" cy="48"/>
            </a:xfrm>
          </p:grpSpPr>
          <p:sp>
            <p:nvSpPr>
              <p:cNvPr id="9265" name="Line 40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6" name="Line 41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59" name="Group 42"/>
            <p:cNvGrpSpPr>
              <a:grpSpLocks/>
            </p:cNvGrpSpPr>
            <p:nvPr/>
          </p:nvGrpSpPr>
          <p:grpSpPr bwMode="auto">
            <a:xfrm>
              <a:off x="5310188" y="4305300"/>
              <a:ext cx="180975" cy="123825"/>
              <a:chOff x="960" y="2688"/>
              <a:chExt cx="192" cy="48"/>
            </a:xfrm>
          </p:grpSpPr>
          <p:sp>
            <p:nvSpPr>
              <p:cNvPr id="9263" name="Line 43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Line 44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60" name="Group 45"/>
            <p:cNvGrpSpPr>
              <a:grpSpLocks/>
            </p:cNvGrpSpPr>
            <p:nvPr/>
          </p:nvGrpSpPr>
          <p:grpSpPr bwMode="auto">
            <a:xfrm>
              <a:off x="5672138" y="4314825"/>
              <a:ext cx="180975" cy="123825"/>
              <a:chOff x="960" y="2688"/>
              <a:chExt cx="192" cy="48"/>
            </a:xfrm>
          </p:grpSpPr>
          <p:sp>
            <p:nvSpPr>
              <p:cNvPr id="9261" name="Line 46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Line 47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36" name="Text Box 26"/>
          <p:cNvSpPr txBox="1">
            <a:spLocks noChangeArrowheads="1"/>
          </p:cNvSpPr>
          <p:nvPr/>
        </p:nvSpPr>
        <p:spPr bwMode="auto">
          <a:xfrm>
            <a:off x="6080760" y="594360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b="1" i="1" dirty="0" err="1"/>
              <a:t>góc</a:t>
            </a:r>
            <a:r>
              <a:rPr lang="en-US" b="1" i="1" dirty="0"/>
              <a:t> </a:t>
            </a:r>
            <a:r>
              <a:rPr lang="en-US" b="1" i="1" dirty="0" err="1"/>
              <a:t>đối</a:t>
            </a:r>
            <a:r>
              <a:rPr lang="en-US" b="1" i="1" dirty="0"/>
              <a:t> </a:t>
            </a:r>
            <a:r>
              <a:rPr lang="en-US" b="1" i="1" dirty="0" err="1"/>
              <a:t>nhau</a:t>
            </a:r>
            <a:r>
              <a:rPr lang="en-US" dirty="0"/>
              <a:t>:     A </a:t>
            </a:r>
            <a:r>
              <a:rPr lang="en-US" dirty="0" err="1"/>
              <a:t>và</a:t>
            </a:r>
            <a:r>
              <a:rPr lang="en-US" dirty="0"/>
              <a:t> C,….</a:t>
            </a:r>
          </a:p>
        </p:txBody>
      </p:sp>
      <p:grpSp>
        <p:nvGrpSpPr>
          <p:cNvPr id="9237" name="Group 57"/>
          <p:cNvGrpSpPr>
            <a:grpSpLocks/>
          </p:cNvGrpSpPr>
          <p:nvPr/>
        </p:nvGrpSpPr>
        <p:grpSpPr bwMode="auto">
          <a:xfrm>
            <a:off x="9761222" y="5977890"/>
            <a:ext cx="1508760" cy="91440"/>
            <a:chOff x="1929" y="2946"/>
            <a:chExt cx="594" cy="48"/>
          </a:xfrm>
        </p:grpSpPr>
        <p:grpSp>
          <p:nvGrpSpPr>
            <p:cNvPr id="9251" name="Group 53"/>
            <p:cNvGrpSpPr>
              <a:grpSpLocks/>
            </p:cNvGrpSpPr>
            <p:nvPr/>
          </p:nvGrpSpPr>
          <p:grpSpPr bwMode="auto">
            <a:xfrm>
              <a:off x="1929" y="2946"/>
              <a:ext cx="192" cy="48"/>
              <a:chOff x="1920" y="2928"/>
              <a:chExt cx="192" cy="48"/>
            </a:xfrm>
          </p:grpSpPr>
          <p:sp>
            <p:nvSpPr>
              <p:cNvPr id="9255" name="Line 51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Line 52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52" name="Group 54"/>
            <p:cNvGrpSpPr>
              <a:grpSpLocks/>
            </p:cNvGrpSpPr>
            <p:nvPr/>
          </p:nvGrpSpPr>
          <p:grpSpPr bwMode="auto">
            <a:xfrm>
              <a:off x="2331" y="2946"/>
              <a:ext cx="192" cy="48"/>
              <a:chOff x="1920" y="2928"/>
              <a:chExt cx="192" cy="48"/>
            </a:xfrm>
          </p:grpSpPr>
          <p:sp>
            <p:nvSpPr>
              <p:cNvPr id="9253" name="Line 55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4" name="Line 56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65" name="Group 1"/>
          <p:cNvGrpSpPr>
            <a:grpSpLocks/>
          </p:cNvGrpSpPr>
          <p:nvPr/>
        </p:nvGrpSpPr>
        <p:grpSpPr bwMode="auto">
          <a:xfrm>
            <a:off x="11369040" y="5943598"/>
            <a:ext cx="2560320" cy="615553"/>
            <a:chOff x="7219950" y="5619750"/>
            <a:chExt cx="1600200" cy="512961"/>
          </a:xfrm>
        </p:grpSpPr>
        <p:grpSp>
          <p:nvGrpSpPr>
            <p:cNvPr id="9244" name="Group 60"/>
            <p:cNvGrpSpPr>
              <a:grpSpLocks/>
            </p:cNvGrpSpPr>
            <p:nvPr/>
          </p:nvGrpSpPr>
          <p:grpSpPr bwMode="auto">
            <a:xfrm>
              <a:off x="7253287" y="5624513"/>
              <a:ext cx="304800" cy="76200"/>
              <a:chOff x="1920" y="2928"/>
              <a:chExt cx="192" cy="48"/>
            </a:xfrm>
          </p:grpSpPr>
          <p:sp>
            <p:nvSpPr>
              <p:cNvPr id="9249" name="Line 61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0" name="Line 62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45" name="Group 63"/>
            <p:cNvGrpSpPr>
              <a:grpSpLocks/>
            </p:cNvGrpSpPr>
            <p:nvPr/>
          </p:nvGrpSpPr>
          <p:grpSpPr bwMode="auto">
            <a:xfrm>
              <a:off x="7924800" y="5624513"/>
              <a:ext cx="304800" cy="76200"/>
              <a:chOff x="1920" y="2928"/>
              <a:chExt cx="192" cy="48"/>
            </a:xfrm>
          </p:grpSpPr>
          <p:sp>
            <p:nvSpPr>
              <p:cNvPr id="9247" name="Line 64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8" name="Line 65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46" name="Text Box 67"/>
            <p:cNvSpPr txBox="1">
              <a:spLocks noChangeArrowheads="1"/>
            </p:cNvSpPr>
            <p:nvPr/>
          </p:nvSpPr>
          <p:spPr bwMode="auto">
            <a:xfrm>
              <a:off x="7219950" y="5619750"/>
              <a:ext cx="1600200" cy="512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B   </a:t>
              </a:r>
              <a:r>
                <a:rPr lang="en-US" b="1" dirty="0" err="1">
                  <a:solidFill>
                    <a:srgbClr val="0000FF"/>
                  </a:solidFill>
                </a:rPr>
                <a:t>và</a:t>
              </a:r>
              <a:r>
                <a:rPr lang="en-US" b="1" dirty="0">
                  <a:solidFill>
                    <a:srgbClr val="0000FF"/>
                  </a:solidFill>
                </a:rPr>
                <a:t> D</a:t>
              </a:r>
            </a:p>
          </p:txBody>
        </p:sp>
      </p:grpSp>
      <p:sp>
        <p:nvSpPr>
          <p:cNvPr id="34884" name="Text Box 68"/>
          <p:cNvSpPr txBox="1">
            <a:spLocks noChangeArrowheads="1"/>
          </p:cNvSpPr>
          <p:nvPr/>
        </p:nvSpPr>
        <p:spPr bwMode="auto">
          <a:xfrm>
            <a:off x="11597640" y="6583680"/>
            <a:ext cx="9753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34885" name="Text Box 69"/>
          <p:cNvSpPr txBox="1">
            <a:spLocks noChangeArrowheads="1"/>
          </p:cNvSpPr>
          <p:nvPr/>
        </p:nvSpPr>
        <p:spPr bwMode="auto">
          <a:xfrm>
            <a:off x="11574781" y="7183756"/>
            <a:ext cx="9753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Q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03520" y="2194560"/>
            <a:ext cx="0" cy="5577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2" name="Text Box 85"/>
          <p:cNvSpPr txBox="1">
            <a:spLocks noChangeArrowheads="1"/>
          </p:cNvSpPr>
          <p:nvPr/>
        </p:nvSpPr>
        <p:spPr bwMode="auto">
          <a:xfrm>
            <a:off x="1828800" y="5657851"/>
            <a:ext cx="1828800" cy="655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Hình 3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/>
      <p:bldP spid="34836" grpId="0"/>
      <p:bldP spid="34837" grpId="0"/>
      <p:bldP spid="34838" grpId="0"/>
      <p:bldP spid="34839" grpId="0"/>
      <p:bldP spid="34840" grpId="0"/>
      <p:bldP spid="34843" grpId="0"/>
      <p:bldP spid="34844" grpId="0"/>
      <p:bldP spid="34845" grpId="0"/>
      <p:bldP spid="34846" grpId="0"/>
      <p:bldP spid="34847" grpId="0"/>
      <p:bldP spid="34848" grpId="0"/>
      <p:bldP spid="34849" grpId="0"/>
      <p:bldP spid="34850" grpId="0"/>
      <p:bldP spid="34884" grpId="0"/>
      <p:bldP spid="3488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</TotalTime>
  <Words>1508</Words>
  <Application>Microsoft Office PowerPoint</Application>
  <PresentationFormat>Custom</PresentationFormat>
  <Paragraphs>359</Paragraphs>
  <Slides>30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.VnTime</vt:lpstr>
      <vt:lpstr>Arial</vt:lpstr>
      <vt:lpstr>Calibri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 Nien</dc:creator>
  <cp:lastModifiedBy>hạnh nguyễn</cp:lastModifiedBy>
  <cp:revision>219</cp:revision>
  <dcterms:created xsi:type="dcterms:W3CDTF">2008-10-23T00:57:35Z</dcterms:created>
  <dcterms:modified xsi:type="dcterms:W3CDTF">2022-09-18T12:56:00Z</dcterms:modified>
</cp:coreProperties>
</file>