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6"/>
  </p:notesMasterIdLst>
  <p:sldIdLst>
    <p:sldId id="257" r:id="rId2"/>
    <p:sldId id="277" r:id="rId3"/>
    <p:sldId id="286" r:id="rId4"/>
    <p:sldId id="278" r:id="rId5"/>
    <p:sldId id="279" r:id="rId6"/>
    <p:sldId id="280" r:id="rId7"/>
    <p:sldId id="281" r:id="rId8"/>
    <p:sldId id="282" r:id="rId9"/>
    <p:sldId id="288" r:id="rId10"/>
    <p:sldId id="283" r:id="rId11"/>
    <p:sldId id="284" r:id="rId12"/>
    <p:sldId id="289" r:id="rId13"/>
    <p:sldId id="285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4FD"/>
    <a:srgbClr val="DDE89B"/>
    <a:srgbClr val="FFE6CB"/>
    <a:srgbClr val="FFE6E9"/>
    <a:srgbClr val="E7E7E8"/>
    <a:srgbClr val="FFFFCC"/>
    <a:srgbClr val="FF3399"/>
    <a:srgbClr val="FFFF99"/>
    <a:srgbClr val="69CD81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94316" autoAdjust="0"/>
  </p:normalViewPr>
  <p:slideViewPr>
    <p:cSldViewPr>
      <p:cViewPr varScale="1">
        <p:scale>
          <a:sx n="70" d="100"/>
          <a:sy n="70" d="100"/>
        </p:scale>
        <p:origin x="125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46119-A797-4CA8-A969-B21291E98112}" type="datetimeFigureOut">
              <a:rPr lang="en-GB" smtClean="0"/>
              <a:t>22/06/2017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F04CE-1EC4-4129-AA9C-BCF50C9578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35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33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/>
              <a:t>22/06/2017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18142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/>
              <a:t>22/06/2017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42043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/>
              <a:t>22/06/2017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105123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/>
              <a:t>22/06/2017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80801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/>
              <a:t>22/06/2017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40976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/>
              <a:t>22/06/2017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29367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/>
              <a:t>22/06/2017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467823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/>
              <a:t>22/06/2017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387035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/>
              <a:t>22/06/2017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330378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/>
              <a:t>22/06/2017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00902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/>
              <a:t>22/06/2017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97247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/>
              <a:t>22/06/2017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73089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488B4E8-806E-46AD-86E4-990571E66A2F}" type="datetime1">
              <a:rPr lang="en-GB" smtClean="0"/>
              <a:pPr/>
              <a:t>22/06/2017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45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2068"/>
            <a:ext cx="9144000" cy="1828800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5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 rtl="0">
              <a:spcBef>
                <a:spcPct val="0"/>
              </a:spcBef>
            </a:pPr>
            <a:r>
              <a:rPr lang="en-US" sz="4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</a:t>
            </a:r>
            <a:r>
              <a:rPr lang="en-US" sz="44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en-US" sz="4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MY HOBBIES</a:t>
            </a:r>
          </a:p>
          <a:p>
            <a:pPr marL="0" lvl="3" algn="ctr" rtl="0">
              <a:spcBef>
                <a:spcPct val="0"/>
              </a:spcBef>
            </a:pPr>
            <a:r>
              <a:rPr lang="en-GB" sz="32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 1: GETTING STARTED</a:t>
            </a:r>
            <a:endParaRPr lang="en-US" sz="1600" b="1" spc="150" dirty="0">
              <a:ln w="11430"/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6741" y="6316947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</a:t>
            </a:r>
            <a:r>
              <a:rPr lang="en-US" sz="28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lang="en-GB" sz="28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004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00FF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GB" sz="2400" b="1" dirty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4.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Work in pairs and complete the tables below</a:t>
            </a:r>
            <a:r>
              <a:rPr lang="en-GB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 Do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you think the hobbies in </a:t>
            </a:r>
            <a:r>
              <a:rPr lang="en-GB" sz="2400" b="1" dirty="0" smtClean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3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are cheap </a:t>
            </a:r>
            <a:r>
              <a:rPr lang="en-GB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or expensive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, easy or difficult</a:t>
            </a:r>
            <a:r>
              <a:rPr lang="en-GB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?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Can you add some other hobbies to the lists?</a:t>
            </a:r>
            <a:endParaRPr lang="en-GB" sz="24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400" b="1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400" dirty="0">
              <a:latin typeface="Calibri"/>
              <a:ea typeface="Calibri"/>
              <a:cs typeface="Times New Roman"/>
            </a:endParaRP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9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658357"/>
              </p:ext>
            </p:extLst>
          </p:nvPr>
        </p:nvGraphicFramePr>
        <p:xfrm>
          <a:off x="914400" y="1797268"/>
          <a:ext cx="7315200" cy="2415540"/>
        </p:xfrm>
        <a:graphic>
          <a:graphicData uri="http://schemas.openxmlformats.org/drawingml/2006/table">
            <a:tbl>
              <a:tblPr/>
              <a:tblGrid>
                <a:gridCol w="3429000"/>
                <a:gridCol w="3886200"/>
              </a:tblGrid>
              <a:tr h="255905">
                <a:tc>
                  <a:txBody>
                    <a:bodyPr/>
                    <a:lstStyle/>
                    <a:p>
                      <a:pPr algn="ctr" eaLnBrk="0" hangingPunct="0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Cheap</a:t>
                      </a:r>
                      <a:r>
                        <a:rPr lang="en-GB" sz="2000" b="1" spc="-7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b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hobbies</a:t>
                      </a:r>
                      <a:endParaRPr lang="en-GB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CB"/>
                    </a:solidFill>
                  </a:tcPr>
                </a:tc>
                <a:tc>
                  <a:txBody>
                    <a:bodyPr/>
                    <a:lstStyle/>
                    <a:p>
                      <a:pPr marL="946785" eaLnBrk="0" hangingPunct="0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Expensi</a:t>
                      </a:r>
                      <a:r>
                        <a:rPr lang="en-GB" sz="2000" b="1" spc="-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</a:t>
                      </a:r>
                      <a:r>
                        <a:rPr lang="en-GB" sz="2000" b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000" b="1" spc="-13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b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hobbies</a:t>
                      </a:r>
                      <a:endParaRPr lang="en-GB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CB"/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59690" eaLnBrk="0" hangingPunct="0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pl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ying</a:t>
                      </a:r>
                      <a:r>
                        <a:rPr lang="en-GB" sz="2000" spc="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boa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</a:t>
                      </a:r>
                      <a:r>
                        <a:rPr lang="en-GB" sz="2000" spc="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game</a:t>
                      </a:r>
                      <a:r>
                        <a:rPr lang="en-GB" sz="2000" spc="-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  <a:r>
                        <a:rPr lang="en-GB" sz="2000" spc="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ga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denin</a:t>
                      </a:r>
                      <a:r>
                        <a:rPr lang="en-GB" sz="2000" spc="-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59690" eaLnBrk="0" hangingPunct="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bi</a:t>
                      </a:r>
                      <a:r>
                        <a:rPr lang="en-GB" sz="20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</a:t>
                      </a:r>
                      <a:r>
                        <a:rPr lang="en-GB" sz="20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r>
                        <a:rPr lang="en-GB" sz="2000" spc="-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wa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chin</a:t>
                      </a:r>
                      <a:r>
                        <a:rPr lang="en-GB" sz="2000" spc="-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  <a:r>
                        <a:rPr lang="en-GB" sz="2000" spc="-1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GB" sz="2000" spc="-110" dirty="0" smtClean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59690" eaLnBrk="0" hangingPunct="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GB" sz="2000" spc="-15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GB" sz="20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olle</a:t>
                      </a:r>
                      <a:r>
                        <a:rPr lang="en-GB" sz="2000" spc="1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GB" sz="20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ting</a:t>
                      </a:r>
                      <a:r>
                        <a:rPr lang="en-GB" sz="2000" spc="-105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old</a:t>
                      </a:r>
                      <a:r>
                        <a:rPr lang="en-GB" sz="2000" spc="-10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bottle</a:t>
                      </a:r>
                      <a:r>
                        <a:rPr lang="en-GB" sz="2000" spc="-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  <a:r>
                        <a:rPr lang="en-GB" sz="2000" spc="-10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…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CB"/>
                    </a:solidFill>
                  </a:tcPr>
                </a:tc>
                <a:tc>
                  <a:txBody>
                    <a:bodyPr/>
                    <a:lstStyle/>
                    <a:p>
                      <a:pPr marL="59690" marR="178435" eaLnBrk="0" hangingPunct="0">
                        <a:lnSpc>
                          <a:spcPct val="105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ta</a:t>
                      </a:r>
                      <a:r>
                        <a:rPr lang="en-GB" sz="2000" spc="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ing</a:t>
                      </a:r>
                      <a:r>
                        <a:rPr lang="en-GB" sz="2000" spc="-13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pho</a:t>
                      </a:r>
                      <a:r>
                        <a:rPr lang="en-GB" sz="20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en-GB" sz="2000" spc="-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  <a:r>
                        <a:rPr lang="en-GB" sz="2000" spc="-13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GB" sz="2000" spc="-130" dirty="0" smtClean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59690" marR="178435" eaLnBrk="0" hangingPunct="0">
                        <a:lnSpc>
                          <a:spcPct val="105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GB" sz="2000" spc="15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GB" sz="2000" spc="-2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</a:t>
                      </a:r>
                      <a:r>
                        <a:rPr lang="en-GB" sz="20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GB" sz="2000" spc="-1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</a:t>
                      </a:r>
                      <a:r>
                        <a:rPr lang="en-GB" sz="20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</a:t>
                      </a:r>
                      <a:r>
                        <a:rPr lang="en-GB" sz="2000" spc="-2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  <a:r>
                        <a:rPr lang="en-GB" sz="2000" spc="-13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GB" sz="2000" spc="-135" dirty="0" smtClean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59690" marR="178435" eaLnBrk="0" hangingPunct="0">
                        <a:lnSpc>
                          <a:spcPct val="105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pl</a:t>
                      </a:r>
                      <a:r>
                        <a:rPr lang="en-GB" sz="2000" spc="-15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0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ying</a:t>
                      </a:r>
                      <a:r>
                        <a:rPr lang="en-GB" sz="2000" spc="-13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</a:t>
                      </a:r>
                      <a:r>
                        <a:rPr lang="en-GB" sz="2000" spc="-13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guita</a:t>
                      </a:r>
                      <a:r>
                        <a:rPr lang="en-GB" sz="2000" spc="-6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r,</a:t>
                      </a:r>
                      <a:r>
                        <a:rPr lang="en-GB" sz="2000" spc="-5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GB" sz="2000" spc="-55" dirty="0" smtClean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59690" marR="178435" eaLnBrk="0" hangingPunct="0">
                        <a:lnSpc>
                          <a:spcPct val="105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GB" sz="2000" spc="-15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GB" sz="20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oo</a:t>
                      </a:r>
                      <a:r>
                        <a:rPr lang="en-GB" sz="2000" spc="15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</a:t>
                      </a:r>
                      <a:r>
                        <a:rPr lang="en-GB" sz="20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</a:t>
                      </a:r>
                      <a:r>
                        <a:rPr lang="en-GB" sz="2000" spc="-2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  <a:r>
                        <a:rPr lang="en-GB" sz="2000" spc="-20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GB" sz="2000" spc="-205" dirty="0" smtClean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59690" marR="178435" eaLnBrk="0" hangingPunct="0">
                        <a:lnSpc>
                          <a:spcPct val="105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</a:t>
                      </a:r>
                      <a:r>
                        <a:rPr lang="en-GB" sz="2000" spc="-5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0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</a:t>
                      </a:r>
                      <a:r>
                        <a:rPr lang="en-GB" sz="2000" spc="-15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</a:t>
                      </a:r>
                      <a:r>
                        <a:rPr lang="en-GB" sz="20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ing</a:t>
                      </a:r>
                      <a:r>
                        <a:rPr lang="en-GB" sz="2000" spc="-205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fl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ow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</a:t>
                      </a:r>
                      <a:r>
                        <a:rPr lang="en-GB" sz="2000" spc="-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  <a:r>
                        <a:rPr lang="en-GB" sz="2000" spc="-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GB" sz="2000" spc="-200" dirty="0" smtClean="0">
                        <a:solidFill>
                          <a:srgbClr val="231F2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59690" marR="178435" eaLnBrk="0" hangingPunct="0">
                        <a:lnSpc>
                          <a:spcPct val="105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GB" sz="2000" spc="-15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GB" sz="20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olle</a:t>
                      </a:r>
                      <a:r>
                        <a:rPr lang="en-GB" sz="2000" spc="1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GB" sz="20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ting</a:t>
                      </a:r>
                      <a:r>
                        <a:rPr lang="en-GB" sz="2000" spc="-205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spc="-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wa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che</a:t>
                      </a:r>
                      <a:r>
                        <a:rPr lang="en-GB" sz="2000" spc="-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  <a:r>
                        <a:rPr lang="en-GB" sz="2000" spc="-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…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C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005304"/>
              </p:ext>
            </p:extLst>
          </p:nvPr>
        </p:nvGraphicFramePr>
        <p:xfrm>
          <a:off x="914400" y="4343400"/>
          <a:ext cx="7315200" cy="2175994"/>
        </p:xfrm>
        <a:graphic>
          <a:graphicData uri="http://schemas.openxmlformats.org/drawingml/2006/table">
            <a:tbl>
              <a:tblPr/>
              <a:tblGrid>
                <a:gridCol w="3429000"/>
                <a:gridCol w="3886200"/>
              </a:tblGrid>
              <a:tr h="387265">
                <a:tc>
                  <a:txBody>
                    <a:bodyPr/>
                    <a:lstStyle/>
                    <a:p>
                      <a:pPr algn="ctr" eaLnBrk="0" hangingPunct="0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Easy</a:t>
                      </a:r>
                      <a:r>
                        <a:rPr lang="en-GB" sz="2000" b="1" spc="6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b="1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hobbies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CB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Difficu</a:t>
                      </a:r>
                      <a:r>
                        <a:rPr lang="en-GB" sz="2000" b="1" spc="-1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en-GB" sz="2000" b="1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GB" sz="2000" b="1" spc="-13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b="1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hobbies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CB"/>
                    </a:solidFill>
                  </a:tcPr>
                </a:tc>
              </a:tr>
              <a:tr h="1788729">
                <a:tc>
                  <a:txBody>
                    <a:bodyPr/>
                    <a:lstStyle/>
                    <a:p>
                      <a:pPr marL="59690" marR="76200" eaLnBrk="0" hangingPunct="0">
                        <a:lnSpc>
                          <a:spcPct val="105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pl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ying</a:t>
                      </a:r>
                      <a:r>
                        <a:rPr lang="en-GB" sz="2000" spc="4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boa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en-GB" sz="2000" spc="5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game</a:t>
                      </a:r>
                      <a:r>
                        <a:rPr lang="en-GB" sz="2000" spc="-2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GB" sz="2000" spc="5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ga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denin</a:t>
                      </a:r>
                      <a:r>
                        <a:rPr lang="en-GB" sz="2000" spc="-2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GB" sz="2000" spc="5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n-GB" sz="2000" spc="50" dirty="0" smtClean="0">
                        <a:solidFill>
                          <a:srgbClr val="231F2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59690" marR="76200" eaLnBrk="0" hangingPunct="0">
                        <a:lnSpc>
                          <a:spcPct val="105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bi</a:t>
                      </a:r>
                      <a:r>
                        <a:rPr lang="en-GB" sz="2000" spc="-10" dirty="0" smtClean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GB" sz="2000" dirty="0" smtClean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en-GB" sz="2000" spc="-10" dirty="0" smtClean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000" spc="-5" dirty="0" smtClean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wa</a:t>
                      </a:r>
                      <a:r>
                        <a:rPr lang="en-GB" sz="2000" spc="-10" dirty="0" smtClean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GB" sz="2000" dirty="0" smtClean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chin</a:t>
                      </a:r>
                      <a:r>
                        <a:rPr lang="en-GB" sz="2000" spc="-20" dirty="0" smtClean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olle</a:t>
                      </a:r>
                      <a:r>
                        <a:rPr lang="en-GB" sz="2000" spc="1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ting</a:t>
                      </a:r>
                      <a:r>
                        <a:rPr lang="en-GB" sz="2000" spc="-11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old</a:t>
                      </a:r>
                      <a:r>
                        <a:rPr lang="en-GB" sz="2000" spc="-10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bottle</a:t>
                      </a:r>
                      <a:r>
                        <a:rPr lang="en-GB" sz="2000" spc="-2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GB" sz="2000" spc="-11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n-GB" sz="2000" spc="-110" dirty="0" smtClean="0">
                        <a:solidFill>
                          <a:srgbClr val="231F2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59690" marR="76200" eaLnBrk="0" hangingPunct="0">
                        <a:lnSpc>
                          <a:spcPct val="105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ta</a:t>
                      </a:r>
                      <a:r>
                        <a:rPr lang="en-GB" sz="2000" spc="15" dirty="0" smtClean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en-GB" sz="2000" dirty="0" smtClean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ing</a:t>
                      </a:r>
                      <a:r>
                        <a:rPr lang="en-GB" sz="2000" spc="-105" dirty="0" smtClean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pho</a:t>
                      </a:r>
                      <a:r>
                        <a:rPr lang="en-GB" sz="2000" spc="-1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GB" sz="2000" spc="-2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GB" sz="2000" spc="-10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…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CB"/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59690" eaLnBrk="0" hangingPunct="0">
                        <a:lnSpc>
                          <a:spcPct val="105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pl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ying</a:t>
                      </a:r>
                      <a:r>
                        <a:rPr lang="en-GB" sz="2000" spc="5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en-GB" sz="2000" spc="5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guita</a:t>
                      </a:r>
                      <a:r>
                        <a:rPr lang="en-GB" sz="2000" spc="-6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GB" sz="2000" spc="5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n-GB" sz="2000" spc="55" dirty="0" smtClean="0">
                        <a:solidFill>
                          <a:srgbClr val="231F2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60325" marR="59690" eaLnBrk="0" hangingPunct="0">
                        <a:lnSpc>
                          <a:spcPct val="105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GB" sz="2000" spc="-15" dirty="0" smtClean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GB" sz="2000" dirty="0" smtClean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oo</a:t>
                      </a:r>
                      <a:r>
                        <a:rPr lang="en-GB" sz="2000" spc="15" dirty="0" smtClean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en-GB" sz="2000" dirty="0" smtClean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in</a:t>
                      </a:r>
                      <a:r>
                        <a:rPr lang="en-GB" sz="2000" spc="-20" dirty="0" smtClean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GB" sz="2000" spc="5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n-GB" sz="2000" spc="55" dirty="0" smtClean="0">
                        <a:solidFill>
                          <a:srgbClr val="231F2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60325" marR="59690" eaLnBrk="0" hangingPunct="0">
                        <a:lnSpc>
                          <a:spcPct val="105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ar</a:t>
                      </a:r>
                      <a:r>
                        <a:rPr lang="en-GB" sz="2000" spc="-5" dirty="0" smtClean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GB" sz="2000" dirty="0" smtClean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en-GB" sz="2000" spc="-15" dirty="0" smtClean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GB" sz="2000" dirty="0" smtClean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ing</a:t>
                      </a:r>
                      <a:r>
                        <a:rPr lang="en-GB" sz="2000" spc="55" dirty="0" smtClean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fl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ow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er</a:t>
                      </a:r>
                      <a:r>
                        <a:rPr lang="en-GB" sz="2000" spc="-2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endParaRPr lang="en-GB" sz="2000" dirty="0" smtClean="0">
                        <a:solidFill>
                          <a:srgbClr val="231F2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60325" marR="59690" eaLnBrk="0" hangingPunct="0">
                        <a:lnSpc>
                          <a:spcPct val="105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ma</a:t>
                      </a:r>
                      <a:r>
                        <a:rPr lang="en-GB" sz="2000" spc="15" dirty="0" smtClean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en-GB" sz="2000" dirty="0" smtClean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ing</a:t>
                      </a:r>
                      <a:r>
                        <a:rPr lang="en-GB" sz="2000" spc="-140" dirty="0" smtClean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sho</a:t>
                      </a:r>
                      <a:r>
                        <a:rPr lang="en-GB" sz="2000" spc="2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GB" sz="2000" spc="-14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film</a:t>
                      </a:r>
                      <a:r>
                        <a:rPr lang="en-GB" sz="2000" spc="-2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GB" sz="2000" spc="-14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…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9414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00FF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GB" sz="2400" b="1" dirty="0" smtClean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5</a:t>
            </a:r>
            <a:r>
              <a:rPr lang="en-GB" sz="2400" b="1" dirty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a</a:t>
            </a:r>
            <a:r>
              <a:rPr lang="en-GB" sz="2400" b="1" dirty="0" smtClean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.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Game: </a:t>
            </a:r>
            <a:r>
              <a:rPr lang="en-GB" sz="2400" b="1" dirty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FIND SOMEONE WHO </a:t>
            </a:r>
            <a:r>
              <a:rPr lang="en-GB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In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three - five minutes, ask as many </a:t>
            </a:r>
            <a:r>
              <a:rPr lang="en-GB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classmates as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you can about which hobbies from </a:t>
            </a:r>
            <a:r>
              <a:rPr lang="en-GB" sz="2400" b="1" dirty="0" smtClean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3 </a:t>
            </a:r>
            <a:r>
              <a:rPr lang="en-GB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they like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 Use the question '</a:t>
            </a:r>
            <a:r>
              <a:rPr lang="en-GB" sz="2400" b="1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Do you like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…?'</a:t>
            </a:r>
            <a:endParaRPr lang="en-GB" sz="24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2400" b="1" i="1" dirty="0">
                <a:solidFill>
                  <a:srgbClr val="FF00FF"/>
                </a:solidFill>
                <a:latin typeface="Arial"/>
                <a:ea typeface="Calibri"/>
                <a:cs typeface="Times New Roman"/>
              </a:rPr>
              <a:t>Example:</a:t>
            </a:r>
            <a:endParaRPr lang="en-GB" sz="2400" dirty="0">
              <a:latin typeface="Calibri"/>
              <a:ea typeface="Calibri"/>
              <a:cs typeface="Times New Roman"/>
            </a:endParaRPr>
          </a:p>
          <a:p>
            <a:pPr marL="520700" indent="-520700">
              <a:spcAft>
                <a:spcPts val="0"/>
              </a:spcAft>
              <a:buNone/>
            </a:pPr>
            <a:r>
              <a:rPr lang="en-GB" sz="2400" b="1" dirty="0">
                <a:solidFill>
                  <a:srgbClr val="FF00FF"/>
                </a:solidFill>
                <a:latin typeface="Arial"/>
                <a:ea typeface="Calibri"/>
                <a:cs typeface="Times New Roman"/>
              </a:rPr>
              <a:t>A: </a:t>
            </a:r>
            <a:r>
              <a:rPr lang="en-GB" sz="2400" b="1" dirty="0" smtClean="0">
                <a:solidFill>
                  <a:srgbClr val="FF00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Do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you like gardening?</a:t>
            </a:r>
            <a:endParaRPr lang="en-GB" sz="2400" dirty="0">
              <a:latin typeface="Calibri"/>
              <a:ea typeface="Calibri"/>
              <a:cs typeface="Times New Roman"/>
            </a:endParaRPr>
          </a:p>
          <a:p>
            <a:pPr marL="520700" indent="-520700">
              <a:buNone/>
            </a:pPr>
            <a:r>
              <a:rPr lang="en-GB" sz="2400" b="1" dirty="0">
                <a:solidFill>
                  <a:srgbClr val="FF00FF"/>
                </a:solidFill>
                <a:latin typeface="Arial"/>
                <a:ea typeface="Calibri"/>
              </a:rPr>
              <a:t>B: </a:t>
            </a:r>
            <a:r>
              <a:rPr lang="en-GB" sz="2400" b="1" dirty="0" smtClean="0">
                <a:solidFill>
                  <a:srgbClr val="FF00FF"/>
                </a:solidFill>
                <a:latin typeface="Arial"/>
                <a:ea typeface="Calibri"/>
              </a:rPr>
              <a:t>	</a:t>
            </a:r>
            <a:r>
              <a:rPr lang="en-GB" sz="2400" dirty="0" smtClean="0">
                <a:solidFill>
                  <a:srgbClr val="000000"/>
                </a:solidFill>
                <a:latin typeface="Arial"/>
                <a:ea typeface="Calibri"/>
              </a:rPr>
              <a:t>No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</a:rPr>
              <a:t>, I don’t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10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94703"/>
            <a:ext cx="3505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5874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8229600" cy="6248400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00FF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GB" sz="2400" b="1" dirty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5a</a:t>
            </a:r>
            <a:r>
              <a:rPr lang="en-GB" sz="2400" b="1" dirty="0" smtClean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smtClean="0">
                <a:latin typeface="Arial"/>
                <a:ea typeface="Calibri"/>
                <a:cs typeface="Times New Roman"/>
              </a:rPr>
              <a:t>Student 1:</a:t>
            </a:r>
            <a:endParaRPr lang="en-GB" sz="2400" b="1" dirty="0" smtClean="0">
              <a:latin typeface="Arial"/>
              <a:ea typeface="Calibri"/>
              <a:cs typeface="Times New Roman"/>
            </a:endParaRPr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FF3399"/>
                </a:solidFill>
              </a:rPr>
              <a:t>A: </a:t>
            </a:r>
            <a:r>
              <a:rPr lang="en-US" sz="2400" dirty="0" smtClean="0"/>
              <a:t>	Do </a:t>
            </a:r>
            <a:r>
              <a:rPr lang="en-US" sz="2400" dirty="0"/>
              <a:t>you like cycling? </a:t>
            </a:r>
            <a:endParaRPr lang="en-US" sz="2400" dirty="0" smtClean="0"/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rgbClr val="FF3399"/>
                </a:solidFill>
              </a:rPr>
              <a:t>B</a:t>
            </a:r>
            <a:r>
              <a:rPr lang="en-US" sz="2400" b="1" dirty="0">
                <a:solidFill>
                  <a:srgbClr val="FF3399"/>
                </a:solidFill>
              </a:rPr>
              <a:t>: </a:t>
            </a:r>
            <a:r>
              <a:rPr lang="en-US" sz="2400" dirty="0" smtClean="0"/>
              <a:t>	Yes</a:t>
            </a:r>
            <a:r>
              <a:rPr lang="en-US" sz="2400" dirty="0"/>
              <a:t>, I do. </a:t>
            </a:r>
            <a:endParaRPr lang="en-US" sz="2400" dirty="0" smtClean="0"/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 smtClean="0"/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smtClean="0"/>
              <a:t>Student 2:</a:t>
            </a:r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rgbClr val="FF3399"/>
                </a:solidFill>
              </a:rPr>
              <a:t>A</a:t>
            </a:r>
            <a:r>
              <a:rPr lang="en-US" sz="2400" b="1" dirty="0">
                <a:solidFill>
                  <a:srgbClr val="FF3399"/>
                </a:solidFill>
              </a:rPr>
              <a:t>: </a:t>
            </a:r>
            <a:r>
              <a:rPr lang="en-US" sz="2400" dirty="0" smtClean="0"/>
              <a:t>	Do </a:t>
            </a:r>
            <a:r>
              <a:rPr lang="en-US" sz="2400" dirty="0"/>
              <a:t>you like bird- watching? </a:t>
            </a:r>
            <a:endParaRPr lang="en-US" sz="2400" dirty="0" smtClean="0"/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rgbClr val="FF3399"/>
                </a:solidFill>
              </a:rPr>
              <a:t>B</a:t>
            </a:r>
            <a:r>
              <a:rPr lang="en-US" sz="2400" b="1" dirty="0">
                <a:solidFill>
                  <a:srgbClr val="FF3399"/>
                </a:solidFill>
              </a:rPr>
              <a:t>: </a:t>
            </a:r>
            <a:r>
              <a:rPr lang="en-US" sz="2400" dirty="0" smtClean="0"/>
              <a:t>	No</a:t>
            </a:r>
            <a:r>
              <a:rPr lang="en-US" sz="2400" dirty="0"/>
              <a:t>, I don’t. </a:t>
            </a:r>
            <a:endParaRPr lang="en-US" sz="2400" dirty="0" smtClean="0"/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 smtClean="0"/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smtClean="0"/>
              <a:t>Student 3</a:t>
            </a:r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rgbClr val="FF3399"/>
                </a:solidFill>
              </a:rPr>
              <a:t>A</a:t>
            </a:r>
            <a:r>
              <a:rPr lang="en-US" sz="2400" b="1" dirty="0">
                <a:solidFill>
                  <a:srgbClr val="FF3399"/>
                </a:solidFill>
              </a:rPr>
              <a:t>: </a:t>
            </a:r>
            <a:r>
              <a:rPr lang="en-US" sz="2400" dirty="0" smtClean="0"/>
              <a:t>	Do </a:t>
            </a:r>
            <a:r>
              <a:rPr lang="en-US" sz="2400" dirty="0"/>
              <a:t>you like playing guitar? </a:t>
            </a:r>
            <a:endParaRPr lang="en-US" sz="2400" dirty="0" smtClean="0"/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rgbClr val="FF3399"/>
                </a:solidFill>
              </a:rPr>
              <a:t>B</a:t>
            </a:r>
            <a:r>
              <a:rPr lang="en-US" sz="2400" b="1" dirty="0">
                <a:solidFill>
                  <a:srgbClr val="FF3399"/>
                </a:solidFill>
              </a:rPr>
              <a:t>: </a:t>
            </a:r>
            <a:r>
              <a:rPr lang="en-US" sz="2400" dirty="0" smtClean="0"/>
              <a:t>	Yes</a:t>
            </a:r>
            <a:r>
              <a:rPr lang="en-US" sz="2400" dirty="0"/>
              <a:t>, I do.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11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532090" y="326419"/>
            <a:ext cx="2349454" cy="173623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5532090" y="2484315"/>
            <a:ext cx="2349454" cy="1736237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10"/>
          <p:cNvSpPr/>
          <p:nvPr/>
        </p:nvSpPr>
        <p:spPr>
          <a:xfrm>
            <a:off x="5532090" y="4642210"/>
            <a:ext cx="2349454" cy="1736237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5266288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"/>
            <a:ext cx="8229600" cy="64770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00FF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GB" sz="2400" b="1" dirty="0" smtClean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5b</a:t>
            </a:r>
            <a:r>
              <a:rPr lang="en-GB" sz="2400" b="1" dirty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.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In the table below, write your classmates</a:t>
            </a:r>
            <a:r>
              <a:rPr lang="en-GB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’ names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beside the hobbies they like. </a:t>
            </a:r>
            <a:r>
              <a:rPr lang="en-GB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student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with the most names wins.</a:t>
            </a:r>
            <a:endParaRPr lang="en-GB" sz="24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2400" b="1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Find someone who likes …</a:t>
            </a:r>
            <a:endParaRPr lang="en-GB" sz="2400" dirty="0">
              <a:latin typeface="Calibri"/>
              <a:ea typeface="Calibri"/>
              <a:cs typeface="Times New Roman"/>
            </a:endParaRPr>
          </a:p>
          <a:p>
            <a:pPr marL="0" indent="0" eaLnBrk="0" hangingPunct="0">
              <a:lnSpc>
                <a:spcPts val="15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GB" sz="2400" dirty="0">
                <a:latin typeface="Arial"/>
                <a:ea typeface="Calibri"/>
                <a:cs typeface="Times New Roman"/>
              </a:rPr>
              <a:t> </a:t>
            </a:r>
            <a:endParaRPr lang="en-GB" sz="24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12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786033"/>
              </p:ext>
            </p:extLst>
          </p:nvPr>
        </p:nvGraphicFramePr>
        <p:xfrm>
          <a:off x="762000" y="1868207"/>
          <a:ext cx="7391400" cy="4608791"/>
        </p:xfrm>
        <a:graphic>
          <a:graphicData uri="http://schemas.openxmlformats.org/drawingml/2006/table">
            <a:tbl>
              <a:tblPr/>
              <a:tblGrid>
                <a:gridCol w="3695700"/>
                <a:gridCol w="3695700"/>
              </a:tblGrid>
              <a:tr h="543653">
                <a:tc>
                  <a:txBody>
                    <a:bodyPr/>
                    <a:lstStyle/>
                    <a:p>
                      <a:pPr marL="4572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kumimoji="0" lang="en-GB" sz="24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</a:t>
                      </a: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cling</a:t>
                      </a:r>
                      <a:endParaRPr lang="en-GB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" marR="1236980" eaLnBrk="0" hangingPunct="0"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3653">
                <a:tc>
                  <a:txBody>
                    <a:bodyPr/>
                    <a:lstStyle/>
                    <a:p>
                      <a:pPr marL="45720" eaLnBrk="0" hangingPunct="0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</a:t>
                      </a:r>
                      <a:r>
                        <a:rPr lang="en-GB" sz="2400" spc="-5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4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</a:t>
                      </a:r>
                      <a:r>
                        <a:rPr lang="en-GB" sz="2400" spc="-1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</a:t>
                      </a:r>
                      <a:r>
                        <a:rPr lang="en-GB" sz="24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ing</a:t>
                      </a:r>
                      <a:r>
                        <a:rPr lang="en-GB" sz="2400" spc="-7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fl</a:t>
                      </a:r>
                      <a:r>
                        <a:rPr lang="en-GB" sz="24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ow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ers</a:t>
                      </a:r>
                      <a:endParaRPr lang="en-GB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ts val="5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 marL="46990" marR="1236980" eaLnBrk="0" hangingPunct="0">
                        <a:spcAft>
                          <a:spcPts val="0"/>
                        </a:spcAft>
                      </a:pPr>
                      <a:r>
                        <a:rPr lang="en-GB" sz="2000" u="sng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                       </a:t>
                      </a:r>
                      <a:r>
                        <a:rPr lang="en-GB" sz="2000" u="sng" spc="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5313">
                <a:tc>
                  <a:txBody>
                    <a:bodyPr/>
                    <a:lstStyle/>
                    <a:p>
                      <a:pPr marL="45720" eaLnBrk="0" hangingPunct="0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ta</a:t>
                      </a:r>
                      <a:r>
                        <a:rPr lang="en-GB" sz="2400" spc="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ing</a:t>
                      </a:r>
                      <a:r>
                        <a:rPr lang="en-GB" sz="2400" spc="5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pho</a:t>
                      </a:r>
                      <a:r>
                        <a:rPr lang="en-GB" sz="24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os</a:t>
                      </a:r>
                      <a:endParaRPr lang="en-GB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" marR="1236980" eaLnBrk="0" hangingPunct="0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GB" sz="2000" u="sng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                       </a:t>
                      </a:r>
                      <a:r>
                        <a:rPr lang="en-GB" sz="2000" u="sng" spc="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3653">
                <a:tc>
                  <a:txBody>
                    <a:bodyPr/>
                    <a:lstStyle/>
                    <a:p>
                      <a:pPr marL="4572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kumimoji="0" lang="en-GB" sz="2400" b="0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</a:t>
                      </a:r>
                      <a:r>
                        <a:rPr kumimoji="0" lang="en-GB" sz="24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ating</a:t>
                      </a:r>
                      <a:endParaRPr lang="en-GB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3653">
                <a:tc>
                  <a:txBody>
                    <a:bodyPr/>
                    <a:lstStyle/>
                    <a:p>
                      <a:pPr marL="45720" eaLnBrk="0" hangingPunct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2400" spc="-15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GB" sz="24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oo</a:t>
                      </a:r>
                      <a:r>
                        <a:rPr lang="en-GB" sz="2400" spc="1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</a:t>
                      </a:r>
                      <a:r>
                        <a:rPr lang="en-GB" sz="24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ing</a:t>
                      </a:r>
                      <a:endParaRPr lang="en-GB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5313">
                <a:tc>
                  <a:txBody>
                    <a:bodyPr/>
                    <a:lstStyle/>
                    <a:p>
                      <a:pPr marL="45720" eaLnBrk="0" hangingPunct="0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pl</a:t>
                      </a:r>
                      <a:r>
                        <a:rPr lang="en-GB" sz="24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ying</a:t>
                      </a:r>
                      <a:r>
                        <a:rPr lang="en-GB" sz="2400" spc="-15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</a:t>
                      </a:r>
                      <a:r>
                        <a:rPr lang="en-GB" sz="2400" spc="-15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guitar</a:t>
                      </a:r>
                      <a:endParaRPr lang="en-GB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" marR="1236980" eaLnBrk="0" hangingPunct="0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GB" sz="2000" u="sng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                       </a:t>
                      </a:r>
                      <a:r>
                        <a:rPr lang="en-GB" sz="2000" u="sng" spc="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4120">
                <a:tc>
                  <a:txBody>
                    <a:bodyPr/>
                    <a:lstStyle/>
                    <a:p>
                      <a:pPr marL="45720" eaLnBrk="0" hangingPunct="0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bi</a:t>
                      </a:r>
                      <a:r>
                        <a:rPr lang="en-GB" sz="24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</a:t>
                      </a:r>
                      <a:r>
                        <a:rPr lang="en-GB" sz="24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r>
                        <a:rPr lang="en-GB" sz="2400" spc="-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</a:t>
                      </a:r>
                      <a:r>
                        <a:rPr lang="en-GB" sz="24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4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ching</a:t>
                      </a:r>
                      <a:endParaRPr lang="en-GB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" marR="1236980" eaLnBrk="0" hangingPunct="0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GB" sz="2000" u="sng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                         </a:t>
                      </a:r>
                      <a:r>
                        <a:rPr lang="en-GB" sz="2000" u="sng" spc="-7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5313">
                <a:tc>
                  <a:txBody>
                    <a:bodyPr/>
                    <a:lstStyle/>
                    <a:p>
                      <a:pPr marL="45720" eaLnBrk="0" hangingPunct="0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pl</a:t>
                      </a:r>
                      <a:r>
                        <a:rPr lang="en-GB" sz="24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ying</a:t>
                      </a:r>
                      <a:r>
                        <a:rPr lang="en-GB" sz="2400" spc="-7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boa</a:t>
                      </a:r>
                      <a:r>
                        <a:rPr lang="en-GB" sz="24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</a:t>
                      </a:r>
                      <a:r>
                        <a:rPr lang="en-GB" sz="2400" spc="-7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games</a:t>
                      </a:r>
                      <a:endParaRPr lang="en-GB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" marR="1236980" eaLnBrk="0" hangingPunct="0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en-GB" sz="2000" u="sng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                       </a:t>
                      </a:r>
                      <a:r>
                        <a:rPr lang="en-GB" sz="2000" u="sng" spc="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4120">
                <a:tc>
                  <a:txBody>
                    <a:bodyPr/>
                    <a:lstStyle/>
                    <a:p>
                      <a:pPr marL="45720" eaLnBrk="0" hangingPunct="0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ga</a:t>
                      </a:r>
                      <a:r>
                        <a:rPr lang="en-GB" sz="24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4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dening</a:t>
                      </a:r>
                      <a:endParaRPr lang="en-GB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" marR="1236980" eaLnBrk="0" hangingPunct="0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en-GB" sz="2000" u="sng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                         </a:t>
                      </a:r>
                      <a:r>
                        <a:rPr lang="en-GB" sz="2000" u="sng" spc="-7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4534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b="1" i="0" u="none" strike="noStrike" baseline="0" dirty="0" smtClean="0">
                <a:solidFill>
                  <a:srgbClr val="00B050"/>
                </a:solidFill>
              </a:rPr>
              <a:t>III. </a:t>
            </a:r>
            <a:r>
              <a:rPr lang="en-GB" b="1" dirty="0" smtClean="0">
                <a:solidFill>
                  <a:srgbClr val="00B050"/>
                </a:solidFill>
              </a:rPr>
              <a:t>Homework</a:t>
            </a:r>
            <a:endParaRPr lang="en-GB" b="1" i="0" u="none" strike="noStrike" baseline="0" dirty="0" smtClean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7338" marR="0" lvl="1" indent="-287338" algn="just" rtl="0">
              <a:buClr>
                <a:srgbClr val="F60C9D"/>
              </a:buClr>
              <a:buFont typeface="Arial" pitchFamily="34" charset="0"/>
              <a:buChar char="•"/>
            </a:pPr>
            <a:r>
              <a:rPr lang="en-US" b="0" i="0" u="none" strike="noStrike" baseline="0" dirty="0" smtClean="0"/>
              <a:t>Do exercise in your workbook.</a:t>
            </a:r>
          </a:p>
          <a:p>
            <a:pPr marL="287338" marR="0" lvl="1" indent="-287338" algn="just" rtl="0">
              <a:buClr>
                <a:srgbClr val="F60C9D"/>
              </a:buClr>
              <a:buFont typeface="Arial" pitchFamily="34" charset="0"/>
              <a:buChar char="•"/>
            </a:pPr>
            <a:r>
              <a:rPr lang="en-GB" b="0" i="0" u="none" strike="noStrike" baseline="0" dirty="0" smtClean="0"/>
              <a:t>Prepare next lesson:</a:t>
            </a:r>
            <a:r>
              <a:rPr lang="en-GB" b="0" i="0" u="none" strike="noStrike" baseline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0" i="0" u="none" strike="noStrike" baseline="0" dirty="0" smtClean="0">
                <a:solidFill>
                  <a:srgbClr val="00B050"/>
                </a:solidFill>
              </a:rPr>
              <a:t>A closer look</a:t>
            </a:r>
            <a:r>
              <a:rPr lang="en-GB" b="0" i="0" u="none" strike="noStrike" dirty="0" smtClean="0">
                <a:solidFill>
                  <a:srgbClr val="00B050"/>
                </a:solidFill>
              </a:rPr>
              <a:t> 1.</a:t>
            </a:r>
            <a:endParaRPr lang="en-GB" b="0" i="0" u="none" strike="noStrike" baseline="0" dirty="0" smtClean="0">
              <a:solidFill>
                <a:srgbClr val="00B050"/>
              </a:solidFill>
            </a:endParaRPr>
          </a:p>
          <a:p>
            <a:pPr marL="457200" marR="0" lvl="1" indent="0" rtl="0">
              <a:buNone/>
            </a:pPr>
            <a:endParaRPr lang="en-GB" b="0" i="0" u="none" strike="noStrike" baseline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13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721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Warm up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3399"/>
              </a:buClr>
            </a:pPr>
            <a:r>
              <a:rPr lang="en-GB" dirty="0">
                <a:latin typeface="Arial"/>
                <a:ea typeface="Calibri"/>
                <a:cs typeface="Times New Roman"/>
              </a:rPr>
              <a:t>Can you guess who they are?</a:t>
            </a:r>
            <a:endParaRPr lang="en-GB" sz="28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Clr>
                <a:srgbClr val="FF3399"/>
              </a:buClr>
            </a:pPr>
            <a:r>
              <a:rPr lang="en-GB" dirty="0" smtClean="0">
                <a:latin typeface="Arial"/>
                <a:ea typeface="Calibri"/>
                <a:cs typeface="Times New Roman"/>
              </a:rPr>
              <a:t>Where </a:t>
            </a:r>
            <a:r>
              <a:rPr lang="en-GB" dirty="0">
                <a:latin typeface="Arial"/>
                <a:ea typeface="Calibri"/>
                <a:cs typeface="Times New Roman"/>
              </a:rPr>
              <a:t>are they?</a:t>
            </a:r>
            <a:endParaRPr lang="en-GB" sz="28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Clr>
                <a:srgbClr val="FF3399"/>
              </a:buClr>
            </a:pPr>
            <a:r>
              <a:rPr lang="en-GB" dirty="0" smtClean="0">
                <a:latin typeface="Arial"/>
                <a:ea typeface="Calibri"/>
                <a:cs typeface="Times New Roman"/>
              </a:rPr>
              <a:t>What </a:t>
            </a:r>
            <a:r>
              <a:rPr lang="en-GB" dirty="0">
                <a:latin typeface="Arial"/>
                <a:ea typeface="Calibri"/>
                <a:cs typeface="Times New Roman"/>
              </a:rPr>
              <a:t>can you see on the shelf? </a:t>
            </a:r>
            <a:endParaRPr lang="en-GB" dirty="0" smtClean="0">
              <a:latin typeface="Arial"/>
              <a:ea typeface="Calibri"/>
              <a:cs typeface="Times New Roman"/>
            </a:endParaRPr>
          </a:p>
          <a:p>
            <a:pPr>
              <a:buClr>
                <a:srgbClr val="FF3399"/>
              </a:buClr>
            </a:pPr>
            <a:r>
              <a:rPr lang="en-GB" dirty="0" smtClean="0">
                <a:latin typeface="Arial"/>
                <a:ea typeface="Calibri"/>
                <a:cs typeface="Times New Roman"/>
              </a:rPr>
              <a:t>What </a:t>
            </a:r>
            <a:r>
              <a:rPr lang="en-GB" dirty="0">
                <a:latin typeface="Arial"/>
                <a:ea typeface="Calibri"/>
                <a:cs typeface="Times New Roman"/>
              </a:rPr>
              <a:t>may the hobby be?</a:t>
            </a:r>
            <a:endParaRPr lang="en-GB" sz="2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1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"/>
            <a:ext cx="4572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455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I. Vocabulary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3399"/>
              </a:buClr>
            </a:pPr>
            <a:r>
              <a:rPr lang="en-US" sz="2800" dirty="0"/>
              <a:t>u</a:t>
            </a:r>
            <a:r>
              <a:rPr lang="vi-VN" sz="2800" dirty="0" smtClean="0"/>
              <a:t>pstairs</a:t>
            </a:r>
            <a:r>
              <a:rPr lang="en-US" sz="2800" dirty="0" smtClean="0"/>
              <a:t> (n) </a:t>
            </a:r>
            <a:r>
              <a:rPr lang="en-GB" sz="2800" dirty="0" smtClean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sz="28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ˌ</a:t>
            </a:r>
            <a:r>
              <a:rPr lang="en-GB" sz="2800" dirty="0" err="1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ʌpˈsteəz</a:t>
            </a:r>
            <a:r>
              <a:rPr lang="en-GB" sz="28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sz="2800" b="1" dirty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vi-VN" sz="28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3399"/>
              </a:buClr>
            </a:pPr>
            <a:r>
              <a:rPr lang="en-US" sz="2800" dirty="0"/>
              <a:t>c</a:t>
            </a:r>
            <a:r>
              <a:rPr lang="vi-VN" sz="2800" dirty="0" smtClean="0"/>
              <a:t>ollecting</a:t>
            </a:r>
            <a:r>
              <a:rPr lang="en-US" sz="2800" dirty="0" smtClean="0"/>
              <a:t> </a:t>
            </a:r>
            <a:r>
              <a:rPr lang="en-GB" sz="2800" dirty="0" smtClean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sz="2800" dirty="0" err="1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kəˈlɛktɪŋ</a:t>
            </a:r>
            <a:r>
              <a:rPr lang="en-GB" sz="28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sz="2800" b="1" dirty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sz="28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3399"/>
              </a:buClr>
            </a:pPr>
            <a:r>
              <a:rPr lang="en-US" sz="2800" dirty="0" smtClean="0"/>
              <a:t>u</a:t>
            </a:r>
            <a:r>
              <a:rPr lang="vi-VN" sz="2800" dirty="0" smtClean="0"/>
              <a:t>nusual</a:t>
            </a:r>
            <a:r>
              <a:rPr lang="en-US" sz="2800" dirty="0" smtClean="0"/>
              <a:t> (a) </a:t>
            </a:r>
            <a:r>
              <a:rPr lang="en-GB" sz="2800" dirty="0" smtClean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sz="2800" dirty="0" err="1" smtClean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ʌn</a:t>
            </a:r>
            <a:r>
              <a:rPr lang="en-GB" sz="2800" dirty="0" err="1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ˈjuːʒʊəl</a:t>
            </a:r>
            <a:r>
              <a:rPr lang="en-GB" sz="28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sz="2800" b="1" dirty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sz="28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3399"/>
              </a:buClr>
            </a:pPr>
            <a:r>
              <a:rPr lang="en-US" sz="2800" dirty="0" smtClean="0"/>
              <a:t>s</a:t>
            </a:r>
            <a:r>
              <a:rPr lang="vi-VN" sz="2800" dirty="0" smtClean="0"/>
              <a:t>pecial occasions</a:t>
            </a:r>
            <a:r>
              <a:rPr lang="en-GB" sz="2800" dirty="0" smtClean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sz="28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ˈ</a:t>
            </a:r>
            <a:r>
              <a:rPr lang="en-GB" sz="2800" dirty="0" err="1" smtClean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spɛʃəl</a:t>
            </a:r>
            <a:r>
              <a:rPr lang="en-GB" sz="28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ə</a:t>
            </a:r>
            <a:r>
              <a:rPr lang="en-GB" sz="2800" dirty="0" err="1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ˈkeɪʒənz</a:t>
            </a:r>
            <a:r>
              <a:rPr lang="en-GB" sz="28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sz="2800" b="1" dirty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vi-VN" sz="28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3399"/>
              </a:buClr>
            </a:pPr>
            <a:r>
              <a:rPr lang="en-US" sz="2800" dirty="0"/>
              <a:t>p</a:t>
            </a:r>
            <a:r>
              <a:rPr lang="vi-VN" sz="2800" dirty="0" smtClean="0"/>
              <a:t>iece </a:t>
            </a:r>
            <a:r>
              <a:rPr lang="vi-VN" sz="2800" dirty="0"/>
              <a:t>of </a:t>
            </a:r>
            <a:r>
              <a:rPr lang="vi-VN" sz="2800" dirty="0" smtClean="0"/>
              <a:t>cake</a:t>
            </a:r>
            <a:r>
              <a:rPr lang="en-US" sz="2800" dirty="0" smtClean="0"/>
              <a:t> (</a:t>
            </a:r>
            <a:r>
              <a:rPr lang="en-US" sz="2800" dirty="0" err="1" smtClean="0"/>
              <a:t>idom</a:t>
            </a:r>
            <a:r>
              <a:rPr lang="en-US" sz="2800" dirty="0" smtClean="0"/>
              <a:t>)</a:t>
            </a:r>
            <a:r>
              <a:rPr lang="en-GB" sz="28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 /</a:t>
            </a:r>
            <a:r>
              <a:rPr lang="en-GB" sz="2800" dirty="0" err="1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piːs</a:t>
            </a:r>
            <a:r>
              <a:rPr lang="en-GB" sz="28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/ /</a:t>
            </a:r>
            <a:r>
              <a:rPr lang="en-GB" sz="2800" dirty="0" err="1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ɒv</a:t>
            </a:r>
            <a:r>
              <a:rPr lang="en-GB" sz="28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/ /</a:t>
            </a:r>
            <a:r>
              <a:rPr lang="en-GB" sz="2800" dirty="0" err="1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keɪk</a:t>
            </a:r>
            <a:r>
              <a:rPr lang="en-GB" sz="28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sz="2800" b="1" dirty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sz="28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3399"/>
              </a:buClr>
            </a:pPr>
            <a:r>
              <a:rPr lang="en-US" sz="2800" dirty="0"/>
              <a:t>o</a:t>
            </a:r>
            <a:r>
              <a:rPr lang="vi-VN" sz="2800" dirty="0" smtClean="0"/>
              <a:t>ther countries</a:t>
            </a:r>
            <a:r>
              <a:rPr lang="en-US" sz="2800" dirty="0" smtClean="0"/>
              <a:t> (n) </a:t>
            </a:r>
            <a:r>
              <a:rPr lang="en-GB" sz="2800" dirty="0" smtClean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sz="28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ˈ</a:t>
            </a:r>
            <a:r>
              <a:rPr lang="en-GB" sz="2800" dirty="0" err="1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ʌðə</a:t>
            </a:r>
            <a:r>
              <a:rPr lang="en-GB" sz="28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/ /ˈ</a:t>
            </a:r>
            <a:r>
              <a:rPr lang="en-GB" sz="2800" dirty="0" err="1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kʌntriz</a:t>
            </a:r>
            <a:r>
              <a:rPr lang="en-GB" sz="2800" dirty="0">
                <a:solidFill>
                  <a:srgbClr val="373737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GB" sz="2800" b="1" dirty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2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0"/>
            <a:ext cx="55403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5"/>
          <p:cNvSpPr/>
          <p:nvPr/>
        </p:nvSpPr>
        <p:spPr>
          <a:xfrm>
            <a:off x="6432600" y="1538304"/>
            <a:ext cx="1828800" cy="671580"/>
          </a:xfrm>
          <a:custGeom>
            <a:avLst/>
            <a:gdLst>
              <a:gd name="connsiteX0" fmla="*/ 0 w 8229600"/>
              <a:gd name="connsiteY0" fmla="*/ 111932 h 671580"/>
              <a:gd name="connsiteX1" fmla="*/ 111932 w 8229600"/>
              <a:gd name="connsiteY1" fmla="*/ 0 h 671580"/>
              <a:gd name="connsiteX2" fmla="*/ 8117668 w 8229600"/>
              <a:gd name="connsiteY2" fmla="*/ 0 h 671580"/>
              <a:gd name="connsiteX3" fmla="*/ 8229600 w 8229600"/>
              <a:gd name="connsiteY3" fmla="*/ 111932 h 671580"/>
              <a:gd name="connsiteX4" fmla="*/ 8229600 w 8229600"/>
              <a:gd name="connsiteY4" fmla="*/ 559648 h 671580"/>
              <a:gd name="connsiteX5" fmla="*/ 8117668 w 8229600"/>
              <a:gd name="connsiteY5" fmla="*/ 671580 h 671580"/>
              <a:gd name="connsiteX6" fmla="*/ 111932 w 8229600"/>
              <a:gd name="connsiteY6" fmla="*/ 671580 h 671580"/>
              <a:gd name="connsiteX7" fmla="*/ 0 w 8229600"/>
              <a:gd name="connsiteY7" fmla="*/ 559648 h 671580"/>
              <a:gd name="connsiteX8" fmla="*/ 0 w 8229600"/>
              <a:gd name="connsiteY8" fmla="*/ 111932 h 67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671580">
                <a:moveTo>
                  <a:pt x="0" y="111932"/>
                </a:moveTo>
                <a:cubicBezTo>
                  <a:pt x="0" y="50114"/>
                  <a:pt x="50114" y="0"/>
                  <a:pt x="111932" y="0"/>
                </a:cubicBezTo>
                <a:lnTo>
                  <a:pt x="8117668" y="0"/>
                </a:lnTo>
                <a:cubicBezTo>
                  <a:pt x="8179486" y="0"/>
                  <a:pt x="8229600" y="50114"/>
                  <a:pt x="8229600" y="111932"/>
                </a:cubicBezTo>
                <a:lnTo>
                  <a:pt x="8229600" y="559648"/>
                </a:lnTo>
                <a:cubicBezTo>
                  <a:pt x="8229600" y="621466"/>
                  <a:pt x="8179486" y="671580"/>
                  <a:pt x="8117668" y="671580"/>
                </a:cubicBezTo>
                <a:lnTo>
                  <a:pt x="111932" y="671580"/>
                </a:lnTo>
                <a:cubicBezTo>
                  <a:pt x="50114" y="671580"/>
                  <a:pt x="0" y="621466"/>
                  <a:pt x="0" y="559648"/>
                </a:cubicBezTo>
                <a:lnTo>
                  <a:pt x="0" y="11193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464" tIns="139464" rIns="139464" bIns="139464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8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tầng trên</a:t>
            </a:r>
            <a:endParaRPr lang="en-GB" sz="2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432600" y="2136144"/>
            <a:ext cx="1676400" cy="671580"/>
          </a:xfrm>
          <a:custGeom>
            <a:avLst/>
            <a:gdLst>
              <a:gd name="connsiteX0" fmla="*/ 0 w 8229600"/>
              <a:gd name="connsiteY0" fmla="*/ 111932 h 671580"/>
              <a:gd name="connsiteX1" fmla="*/ 111932 w 8229600"/>
              <a:gd name="connsiteY1" fmla="*/ 0 h 671580"/>
              <a:gd name="connsiteX2" fmla="*/ 8117668 w 8229600"/>
              <a:gd name="connsiteY2" fmla="*/ 0 h 671580"/>
              <a:gd name="connsiteX3" fmla="*/ 8229600 w 8229600"/>
              <a:gd name="connsiteY3" fmla="*/ 111932 h 671580"/>
              <a:gd name="connsiteX4" fmla="*/ 8229600 w 8229600"/>
              <a:gd name="connsiteY4" fmla="*/ 559648 h 671580"/>
              <a:gd name="connsiteX5" fmla="*/ 8117668 w 8229600"/>
              <a:gd name="connsiteY5" fmla="*/ 671580 h 671580"/>
              <a:gd name="connsiteX6" fmla="*/ 111932 w 8229600"/>
              <a:gd name="connsiteY6" fmla="*/ 671580 h 671580"/>
              <a:gd name="connsiteX7" fmla="*/ 0 w 8229600"/>
              <a:gd name="connsiteY7" fmla="*/ 559648 h 671580"/>
              <a:gd name="connsiteX8" fmla="*/ 0 w 8229600"/>
              <a:gd name="connsiteY8" fmla="*/ 111932 h 67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671580">
                <a:moveTo>
                  <a:pt x="0" y="111932"/>
                </a:moveTo>
                <a:cubicBezTo>
                  <a:pt x="0" y="50114"/>
                  <a:pt x="50114" y="0"/>
                  <a:pt x="111932" y="0"/>
                </a:cubicBezTo>
                <a:lnTo>
                  <a:pt x="8117668" y="0"/>
                </a:lnTo>
                <a:cubicBezTo>
                  <a:pt x="8179486" y="0"/>
                  <a:pt x="8229600" y="50114"/>
                  <a:pt x="8229600" y="111932"/>
                </a:cubicBezTo>
                <a:lnTo>
                  <a:pt x="8229600" y="559648"/>
                </a:lnTo>
                <a:cubicBezTo>
                  <a:pt x="8229600" y="621466"/>
                  <a:pt x="8179486" y="671580"/>
                  <a:pt x="8117668" y="671580"/>
                </a:cubicBezTo>
                <a:lnTo>
                  <a:pt x="111932" y="671580"/>
                </a:lnTo>
                <a:cubicBezTo>
                  <a:pt x="50114" y="671580"/>
                  <a:pt x="0" y="621466"/>
                  <a:pt x="0" y="559648"/>
                </a:cubicBezTo>
                <a:lnTo>
                  <a:pt x="0" y="11193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464" tIns="139464" rIns="139464" bIns="139464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8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thu thập</a:t>
            </a:r>
            <a:endParaRPr lang="en-GB" sz="2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432600" y="2711244"/>
            <a:ext cx="2209800" cy="671580"/>
          </a:xfrm>
          <a:custGeom>
            <a:avLst/>
            <a:gdLst>
              <a:gd name="connsiteX0" fmla="*/ 0 w 8229600"/>
              <a:gd name="connsiteY0" fmla="*/ 111932 h 671580"/>
              <a:gd name="connsiteX1" fmla="*/ 111932 w 8229600"/>
              <a:gd name="connsiteY1" fmla="*/ 0 h 671580"/>
              <a:gd name="connsiteX2" fmla="*/ 8117668 w 8229600"/>
              <a:gd name="connsiteY2" fmla="*/ 0 h 671580"/>
              <a:gd name="connsiteX3" fmla="*/ 8229600 w 8229600"/>
              <a:gd name="connsiteY3" fmla="*/ 111932 h 671580"/>
              <a:gd name="connsiteX4" fmla="*/ 8229600 w 8229600"/>
              <a:gd name="connsiteY4" fmla="*/ 559648 h 671580"/>
              <a:gd name="connsiteX5" fmla="*/ 8117668 w 8229600"/>
              <a:gd name="connsiteY5" fmla="*/ 671580 h 671580"/>
              <a:gd name="connsiteX6" fmla="*/ 111932 w 8229600"/>
              <a:gd name="connsiteY6" fmla="*/ 671580 h 671580"/>
              <a:gd name="connsiteX7" fmla="*/ 0 w 8229600"/>
              <a:gd name="connsiteY7" fmla="*/ 559648 h 671580"/>
              <a:gd name="connsiteX8" fmla="*/ 0 w 8229600"/>
              <a:gd name="connsiteY8" fmla="*/ 111932 h 67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671580">
                <a:moveTo>
                  <a:pt x="0" y="111932"/>
                </a:moveTo>
                <a:cubicBezTo>
                  <a:pt x="0" y="50114"/>
                  <a:pt x="50114" y="0"/>
                  <a:pt x="111932" y="0"/>
                </a:cubicBezTo>
                <a:lnTo>
                  <a:pt x="8117668" y="0"/>
                </a:lnTo>
                <a:cubicBezTo>
                  <a:pt x="8179486" y="0"/>
                  <a:pt x="8229600" y="50114"/>
                  <a:pt x="8229600" y="111932"/>
                </a:cubicBezTo>
                <a:lnTo>
                  <a:pt x="8229600" y="559648"/>
                </a:lnTo>
                <a:cubicBezTo>
                  <a:pt x="8229600" y="621466"/>
                  <a:pt x="8179486" y="671580"/>
                  <a:pt x="8117668" y="671580"/>
                </a:cubicBezTo>
                <a:lnTo>
                  <a:pt x="111932" y="671580"/>
                </a:lnTo>
                <a:cubicBezTo>
                  <a:pt x="50114" y="671580"/>
                  <a:pt x="0" y="621466"/>
                  <a:pt x="0" y="559648"/>
                </a:cubicBezTo>
                <a:lnTo>
                  <a:pt x="0" y="11193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464" tIns="139464" rIns="139464" bIns="139464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8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bất thường</a:t>
            </a:r>
            <a:endParaRPr lang="en-GB" sz="2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432600" y="3298632"/>
            <a:ext cx="2209800" cy="671580"/>
          </a:xfrm>
          <a:custGeom>
            <a:avLst/>
            <a:gdLst>
              <a:gd name="connsiteX0" fmla="*/ 0 w 8229600"/>
              <a:gd name="connsiteY0" fmla="*/ 111932 h 671580"/>
              <a:gd name="connsiteX1" fmla="*/ 111932 w 8229600"/>
              <a:gd name="connsiteY1" fmla="*/ 0 h 671580"/>
              <a:gd name="connsiteX2" fmla="*/ 8117668 w 8229600"/>
              <a:gd name="connsiteY2" fmla="*/ 0 h 671580"/>
              <a:gd name="connsiteX3" fmla="*/ 8229600 w 8229600"/>
              <a:gd name="connsiteY3" fmla="*/ 111932 h 671580"/>
              <a:gd name="connsiteX4" fmla="*/ 8229600 w 8229600"/>
              <a:gd name="connsiteY4" fmla="*/ 559648 h 671580"/>
              <a:gd name="connsiteX5" fmla="*/ 8117668 w 8229600"/>
              <a:gd name="connsiteY5" fmla="*/ 671580 h 671580"/>
              <a:gd name="connsiteX6" fmla="*/ 111932 w 8229600"/>
              <a:gd name="connsiteY6" fmla="*/ 671580 h 671580"/>
              <a:gd name="connsiteX7" fmla="*/ 0 w 8229600"/>
              <a:gd name="connsiteY7" fmla="*/ 559648 h 671580"/>
              <a:gd name="connsiteX8" fmla="*/ 0 w 8229600"/>
              <a:gd name="connsiteY8" fmla="*/ 111932 h 67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671580">
                <a:moveTo>
                  <a:pt x="0" y="111932"/>
                </a:moveTo>
                <a:cubicBezTo>
                  <a:pt x="0" y="50114"/>
                  <a:pt x="50114" y="0"/>
                  <a:pt x="111932" y="0"/>
                </a:cubicBezTo>
                <a:lnTo>
                  <a:pt x="8117668" y="0"/>
                </a:lnTo>
                <a:cubicBezTo>
                  <a:pt x="8179486" y="0"/>
                  <a:pt x="8229600" y="50114"/>
                  <a:pt x="8229600" y="111932"/>
                </a:cubicBezTo>
                <a:lnTo>
                  <a:pt x="8229600" y="559648"/>
                </a:lnTo>
                <a:cubicBezTo>
                  <a:pt x="8229600" y="621466"/>
                  <a:pt x="8179486" y="671580"/>
                  <a:pt x="8117668" y="671580"/>
                </a:cubicBezTo>
                <a:lnTo>
                  <a:pt x="111932" y="671580"/>
                </a:lnTo>
                <a:cubicBezTo>
                  <a:pt x="50114" y="671580"/>
                  <a:pt x="0" y="621466"/>
                  <a:pt x="0" y="559648"/>
                </a:cubicBezTo>
                <a:lnTo>
                  <a:pt x="0" y="11193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464" tIns="139464" rIns="139464" bIns="139464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8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dịp đặc biệt</a:t>
            </a:r>
            <a:endParaRPr lang="en-GB" sz="2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432600" y="3881724"/>
            <a:ext cx="1573320" cy="671580"/>
          </a:xfrm>
          <a:custGeom>
            <a:avLst/>
            <a:gdLst>
              <a:gd name="connsiteX0" fmla="*/ 0 w 8229600"/>
              <a:gd name="connsiteY0" fmla="*/ 111932 h 671580"/>
              <a:gd name="connsiteX1" fmla="*/ 111932 w 8229600"/>
              <a:gd name="connsiteY1" fmla="*/ 0 h 671580"/>
              <a:gd name="connsiteX2" fmla="*/ 8117668 w 8229600"/>
              <a:gd name="connsiteY2" fmla="*/ 0 h 671580"/>
              <a:gd name="connsiteX3" fmla="*/ 8229600 w 8229600"/>
              <a:gd name="connsiteY3" fmla="*/ 111932 h 671580"/>
              <a:gd name="connsiteX4" fmla="*/ 8229600 w 8229600"/>
              <a:gd name="connsiteY4" fmla="*/ 559648 h 671580"/>
              <a:gd name="connsiteX5" fmla="*/ 8117668 w 8229600"/>
              <a:gd name="connsiteY5" fmla="*/ 671580 h 671580"/>
              <a:gd name="connsiteX6" fmla="*/ 111932 w 8229600"/>
              <a:gd name="connsiteY6" fmla="*/ 671580 h 671580"/>
              <a:gd name="connsiteX7" fmla="*/ 0 w 8229600"/>
              <a:gd name="connsiteY7" fmla="*/ 559648 h 671580"/>
              <a:gd name="connsiteX8" fmla="*/ 0 w 8229600"/>
              <a:gd name="connsiteY8" fmla="*/ 111932 h 67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671580">
                <a:moveTo>
                  <a:pt x="0" y="111932"/>
                </a:moveTo>
                <a:cubicBezTo>
                  <a:pt x="0" y="50114"/>
                  <a:pt x="50114" y="0"/>
                  <a:pt x="111932" y="0"/>
                </a:cubicBezTo>
                <a:lnTo>
                  <a:pt x="8117668" y="0"/>
                </a:lnTo>
                <a:cubicBezTo>
                  <a:pt x="8179486" y="0"/>
                  <a:pt x="8229600" y="50114"/>
                  <a:pt x="8229600" y="111932"/>
                </a:cubicBezTo>
                <a:lnTo>
                  <a:pt x="8229600" y="559648"/>
                </a:lnTo>
                <a:cubicBezTo>
                  <a:pt x="8229600" y="621466"/>
                  <a:pt x="8179486" y="671580"/>
                  <a:pt x="8117668" y="671580"/>
                </a:cubicBezTo>
                <a:lnTo>
                  <a:pt x="111932" y="671580"/>
                </a:lnTo>
                <a:cubicBezTo>
                  <a:pt x="50114" y="671580"/>
                  <a:pt x="0" y="621466"/>
                  <a:pt x="0" y="559648"/>
                </a:cubicBezTo>
                <a:lnTo>
                  <a:pt x="0" y="11193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464" tIns="139464" rIns="139464" bIns="139464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dễ</a:t>
            </a:r>
            <a:r>
              <a:rPr lang="en-US" sz="28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ợt</a:t>
            </a:r>
            <a:endParaRPr lang="en-GB" sz="2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432600" y="4444210"/>
            <a:ext cx="2667000" cy="671580"/>
          </a:xfrm>
          <a:custGeom>
            <a:avLst/>
            <a:gdLst>
              <a:gd name="connsiteX0" fmla="*/ 0 w 8229600"/>
              <a:gd name="connsiteY0" fmla="*/ 111932 h 671580"/>
              <a:gd name="connsiteX1" fmla="*/ 111932 w 8229600"/>
              <a:gd name="connsiteY1" fmla="*/ 0 h 671580"/>
              <a:gd name="connsiteX2" fmla="*/ 8117668 w 8229600"/>
              <a:gd name="connsiteY2" fmla="*/ 0 h 671580"/>
              <a:gd name="connsiteX3" fmla="*/ 8229600 w 8229600"/>
              <a:gd name="connsiteY3" fmla="*/ 111932 h 671580"/>
              <a:gd name="connsiteX4" fmla="*/ 8229600 w 8229600"/>
              <a:gd name="connsiteY4" fmla="*/ 559648 h 671580"/>
              <a:gd name="connsiteX5" fmla="*/ 8117668 w 8229600"/>
              <a:gd name="connsiteY5" fmla="*/ 671580 h 671580"/>
              <a:gd name="connsiteX6" fmla="*/ 111932 w 8229600"/>
              <a:gd name="connsiteY6" fmla="*/ 671580 h 671580"/>
              <a:gd name="connsiteX7" fmla="*/ 0 w 8229600"/>
              <a:gd name="connsiteY7" fmla="*/ 559648 h 671580"/>
              <a:gd name="connsiteX8" fmla="*/ 0 w 8229600"/>
              <a:gd name="connsiteY8" fmla="*/ 111932 h 67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671580">
                <a:moveTo>
                  <a:pt x="0" y="111932"/>
                </a:moveTo>
                <a:cubicBezTo>
                  <a:pt x="0" y="50114"/>
                  <a:pt x="50114" y="0"/>
                  <a:pt x="111932" y="0"/>
                </a:cubicBezTo>
                <a:lnTo>
                  <a:pt x="8117668" y="0"/>
                </a:lnTo>
                <a:cubicBezTo>
                  <a:pt x="8179486" y="0"/>
                  <a:pt x="8229600" y="50114"/>
                  <a:pt x="8229600" y="111932"/>
                </a:cubicBezTo>
                <a:lnTo>
                  <a:pt x="8229600" y="559648"/>
                </a:lnTo>
                <a:cubicBezTo>
                  <a:pt x="8229600" y="621466"/>
                  <a:pt x="8179486" y="671580"/>
                  <a:pt x="8117668" y="671580"/>
                </a:cubicBezTo>
                <a:lnTo>
                  <a:pt x="111932" y="671580"/>
                </a:lnTo>
                <a:cubicBezTo>
                  <a:pt x="50114" y="671580"/>
                  <a:pt x="0" y="621466"/>
                  <a:pt x="0" y="559648"/>
                </a:cubicBezTo>
                <a:lnTo>
                  <a:pt x="0" y="11193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464" tIns="139464" rIns="139464" bIns="139464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vi-VN" sz="28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ác </a:t>
            </a:r>
            <a:r>
              <a:rPr lang="en-US" sz="2800" kern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khác </a:t>
            </a:r>
            <a:endParaRPr lang="en-GB" sz="2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7 - Ui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50608" y="5109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8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4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uiExpand="1" build="p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8229600" cy="64770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sz="2400" b="1" dirty="0" smtClean="0">
              <a:solidFill>
                <a:srgbClr val="FF3399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b="1" dirty="0">
              <a:solidFill>
                <a:srgbClr val="FF3399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b="1" dirty="0" smtClean="0">
              <a:solidFill>
                <a:srgbClr val="FF3399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b="1" dirty="0">
              <a:solidFill>
                <a:srgbClr val="FF3399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b="1" dirty="0" smtClean="0">
              <a:solidFill>
                <a:srgbClr val="FF3399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b="1" dirty="0">
              <a:solidFill>
                <a:srgbClr val="FF3399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srgbClr val="FF3399"/>
                </a:solidFill>
              </a:rPr>
              <a:t>Example</a:t>
            </a:r>
          </a:p>
          <a:p>
            <a:pPr>
              <a:spcBef>
                <a:spcPts val="600"/>
              </a:spcBef>
              <a:buClr>
                <a:srgbClr val="FF3399"/>
              </a:buClr>
            </a:pPr>
            <a:r>
              <a:rPr lang="en-US" sz="2400" dirty="0"/>
              <a:t>When I was asked to write a short poem by our new teacher, it was a </a:t>
            </a:r>
            <a:r>
              <a:rPr lang="en-US" sz="2400" b="1" dirty="0"/>
              <a:t>piece of cake</a:t>
            </a:r>
            <a:r>
              <a:rPr lang="en-US" sz="2400" dirty="0"/>
              <a:t> to me.</a:t>
            </a:r>
          </a:p>
          <a:p>
            <a:pPr>
              <a:spcBef>
                <a:spcPts val="600"/>
              </a:spcBef>
              <a:buClr>
                <a:srgbClr val="FF3399"/>
              </a:buClr>
            </a:pPr>
            <a:r>
              <a:rPr lang="en-US" sz="2400" dirty="0"/>
              <a:t>Don’t take it as a </a:t>
            </a:r>
            <a:r>
              <a:rPr lang="en-US" sz="2400" b="1" dirty="0"/>
              <a:t>piece of cake</a:t>
            </a:r>
            <a:r>
              <a:rPr lang="en-US" sz="2400" dirty="0"/>
              <a:t>, hiking is very tiring task.</a:t>
            </a:r>
          </a:p>
          <a:p>
            <a:pPr>
              <a:spcBef>
                <a:spcPts val="600"/>
              </a:spcBef>
              <a:buClr>
                <a:srgbClr val="FF3399"/>
              </a:buClr>
            </a:pPr>
            <a:r>
              <a:rPr lang="en-US" sz="2400" dirty="0"/>
              <a:t>The engineering interview proved to be a</a:t>
            </a:r>
            <a:r>
              <a:rPr lang="en-US" sz="2400" b="1" dirty="0"/>
              <a:t> piece of cake.</a:t>
            </a:r>
            <a:endParaRPr lang="en-US" sz="2400" dirty="0"/>
          </a:p>
          <a:p>
            <a:pPr>
              <a:spcBef>
                <a:spcPts val="600"/>
              </a:spcBef>
              <a:buClr>
                <a:srgbClr val="FF3399"/>
              </a:buClr>
            </a:pPr>
            <a:r>
              <a:rPr lang="en-US" sz="2400" dirty="0"/>
              <a:t>You can’t achieve your big dream from </a:t>
            </a:r>
            <a:r>
              <a:rPr lang="en-US" sz="2400" dirty="0" smtClean="0"/>
              <a:t>these</a:t>
            </a:r>
            <a:r>
              <a:rPr lang="en-US" sz="2400" dirty="0"/>
              <a:t> </a:t>
            </a:r>
            <a:r>
              <a:rPr lang="en-US" sz="2400" b="1" dirty="0"/>
              <a:t>pieces of cake</a:t>
            </a:r>
            <a:r>
              <a:rPr lang="en-US" sz="2400" dirty="0"/>
              <a:t>.</a:t>
            </a:r>
          </a:p>
          <a:p>
            <a:pPr>
              <a:spcBef>
                <a:spcPts val="600"/>
              </a:spcBef>
              <a:buClr>
                <a:srgbClr val="FF3399"/>
              </a:buClr>
            </a:pPr>
            <a:r>
              <a:rPr lang="en-US" sz="2400" dirty="0"/>
              <a:t>Juggling is not easy to perform, but its a </a:t>
            </a:r>
            <a:r>
              <a:rPr lang="en-US" sz="2400" b="1" dirty="0"/>
              <a:t>piece of cake</a:t>
            </a:r>
            <a:r>
              <a:rPr lang="en-US" sz="2400" dirty="0"/>
              <a:t> for Carl, I wonder how he </a:t>
            </a:r>
            <a:r>
              <a:rPr lang="en-US" sz="2400" dirty="0" smtClean="0"/>
              <a:t>does </a:t>
            </a:r>
            <a:r>
              <a:rPr lang="en-US" sz="2400" dirty="0"/>
              <a:t>it so easily.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Flowchart: Document 4"/>
          <p:cNvSpPr/>
          <p:nvPr/>
        </p:nvSpPr>
        <p:spPr>
          <a:xfrm>
            <a:off x="518652" y="132402"/>
            <a:ext cx="8001000" cy="2895600"/>
          </a:xfrm>
          <a:prstGeom prst="flowChartDocument">
            <a:avLst/>
          </a:prstGeom>
          <a:solidFill>
            <a:srgbClr val="00A651"/>
          </a:solidFill>
          <a:ln w="28575"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GB" sz="2400" b="1" dirty="0">
                <a:solidFill>
                  <a:schemeClr val="bg1"/>
                </a:solidFill>
                <a:latin typeface="Arial"/>
                <a:ea typeface="MyriadPro-Black"/>
                <a:cs typeface="Times New Roman"/>
              </a:rPr>
              <a:t>Look out!</a:t>
            </a:r>
            <a:endParaRPr lang="en-US" sz="2400" dirty="0" smtClean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'It’s a piece of cake' is an idiom. Do you know what it means? Can you guess its meaning from the conversation? Can you think of any other idioms?</a:t>
            </a:r>
          </a:p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Remember, idioms usually have a different meaning than the normal meaning of each word.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976" y="2149475"/>
            <a:ext cx="1841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2148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744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II. Listen and read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8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800" b="1" dirty="0">
                <a:solidFill>
                  <a:srgbClr val="00FF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GB" sz="2800" b="1" dirty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1a. </a:t>
            </a:r>
            <a:r>
              <a:rPr lang="en-GB" sz="28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Are the sentences below true (T) or false (F)? </a:t>
            </a:r>
            <a:endParaRPr lang="en-GB" sz="2800" dirty="0">
              <a:latin typeface="Calibri"/>
              <a:ea typeface="Calibri"/>
              <a:cs typeface="Times New Roman"/>
            </a:endParaRPr>
          </a:p>
          <a:p>
            <a:pPr marL="520700" indent="-520700">
              <a:spcAft>
                <a:spcPts val="0"/>
              </a:spcAft>
              <a:buNone/>
            </a:pPr>
            <a:r>
              <a:rPr lang="en-GB" sz="2800" b="1" dirty="0" smtClean="0">
                <a:solidFill>
                  <a:srgbClr val="FF00FF"/>
                </a:solidFill>
                <a:latin typeface="Arial"/>
                <a:ea typeface="Calibri"/>
                <a:cs typeface="Times New Roman"/>
              </a:rPr>
              <a:t>1</a:t>
            </a:r>
            <a:r>
              <a:rPr lang="en-GB" sz="2800" b="1" dirty="0">
                <a:solidFill>
                  <a:srgbClr val="FF00FF"/>
                </a:solidFill>
                <a:latin typeface="Arial"/>
                <a:ea typeface="Calibri"/>
                <a:cs typeface="Times New Roman"/>
              </a:rPr>
              <a:t>. </a:t>
            </a:r>
            <a:r>
              <a:rPr lang="en-GB" sz="2800" b="1" dirty="0" smtClean="0">
                <a:solidFill>
                  <a:srgbClr val="FF00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Elena’s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room is on the first floor.</a:t>
            </a:r>
            <a:endParaRPr lang="en-GB" sz="2800" dirty="0">
              <a:latin typeface="Calibri"/>
              <a:ea typeface="Calibri"/>
              <a:cs typeface="Times New Roman"/>
            </a:endParaRPr>
          </a:p>
          <a:p>
            <a:pPr marL="520700" indent="-520700">
              <a:spcAft>
                <a:spcPts val="0"/>
              </a:spcAft>
              <a:buNone/>
            </a:pPr>
            <a:r>
              <a:rPr lang="en-GB" sz="2800" b="1" dirty="0">
                <a:solidFill>
                  <a:srgbClr val="FF00FF"/>
                </a:solidFill>
                <a:latin typeface="Arial"/>
                <a:ea typeface="Calibri"/>
                <a:cs typeface="Times New Roman"/>
              </a:rPr>
              <a:t>2. </a:t>
            </a:r>
            <a:r>
              <a:rPr lang="en-GB" sz="2800" b="1" dirty="0" smtClean="0">
                <a:solidFill>
                  <a:srgbClr val="FF00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There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are a lot of dolls in Elena’s room.</a:t>
            </a:r>
            <a:endParaRPr lang="en-GB" sz="2800" dirty="0">
              <a:latin typeface="Calibri"/>
              <a:ea typeface="Calibri"/>
              <a:cs typeface="Times New Roman"/>
            </a:endParaRPr>
          </a:p>
          <a:p>
            <a:pPr marL="520700" indent="-520700">
              <a:spcAft>
                <a:spcPts val="0"/>
              </a:spcAft>
              <a:buNone/>
            </a:pPr>
            <a:r>
              <a:rPr lang="en-GB" sz="2800" b="1" dirty="0">
                <a:solidFill>
                  <a:srgbClr val="FF00FF"/>
                </a:solidFill>
                <a:latin typeface="Arial"/>
                <a:ea typeface="Calibri"/>
                <a:cs typeface="Times New Roman"/>
              </a:rPr>
              <a:t>3. </a:t>
            </a:r>
            <a:r>
              <a:rPr lang="en-GB" sz="2800" b="1" dirty="0" smtClean="0">
                <a:solidFill>
                  <a:srgbClr val="FF00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800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Mi</a:t>
            </a:r>
            <a:r>
              <a:rPr lang="en-GB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has the same hobby as Elena.</a:t>
            </a:r>
            <a:endParaRPr lang="en-GB" sz="2800" dirty="0">
              <a:latin typeface="Calibri"/>
              <a:ea typeface="Calibri"/>
              <a:cs typeface="Times New Roman"/>
            </a:endParaRPr>
          </a:p>
          <a:p>
            <a:pPr marL="520700" indent="-520700">
              <a:spcAft>
                <a:spcPts val="0"/>
              </a:spcAft>
              <a:buNone/>
            </a:pPr>
            <a:r>
              <a:rPr lang="en-GB" sz="2800" b="1" dirty="0">
                <a:solidFill>
                  <a:srgbClr val="FF00FF"/>
                </a:solidFill>
                <a:latin typeface="Arial"/>
                <a:ea typeface="Calibri"/>
                <a:cs typeface="Times New Roman"/>
              </a:rPr>
              <a:t>4. </a:t>
            </a:r>
            <a:r>
              <a:rPr lang="en-GB" sz="2800" b="1" dirty="0" smtClean="0">
                <a:solidFill>
                  <a:srgbClr val="FF00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Elena’s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grandparents usually give her dolls.</a:t>
            </a:r>
            <a:endParaRPr lang="en-GB" sz="2800" dirty="0">
              <a:latin typeface="Calibri"/>
              <a:ea typeface="Calibri"/>
              <a:cs typeface="Times New Roman"/>
            </a:endParaRPr>
          </a:p>
          <a:p>
            <a:pPr marL="520700" indent="-520700">
              <a:spcAft>
                <a:spcPts val="0"/>
              </a:spcAft>
              <a:buNone/>
            </a:pPr>
            <a:r>
              <a:rPr lang="en-GB" sz="2800" b="1" dirty="0">
                <a:solidFill>
                  <a:srgbClr val="FF00FF"/>
                </a:solidFill>
                <a:latin typeface="Arial"/>
                <a:ea typeface="Calibri"/>
                <a:cs typeface="Times New Roman"/>
              </a:rPr>
              <a:t>5. </a:t>
            </a:r>
            <a:r>
              <a:rPr lang="en-GB" sz="2800" b="1" dirty="0" smtClean="0">
                <a:solidFill>
                  <a:srgbClr val="FF00FF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Nick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thinks mountain climbing is </a:t>
            </a:r>
            <a:r>
              <a:rPr lang="en-GB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more challenging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than collecting things.</a:t>
            </a:r>
            <a:endParaRPr lang="en-GB" sz="2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4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9106"/>
            <a:ext cx="11763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18343" y="4197714"/>
            <a:ext cx="457200" cy="4572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T</a:t>
            </a:r>
            <a:r>
              <a:rPr lang="en-GB" sz="31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018343" y="2663208"/>
            <a:ext cx="457200" cy="4572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T</a:t>
            </a:r>
            <a:r>
              <a:rPr lang="en-GB" sz="31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018343" y="3167706"/>
            <a:ext cx="457200" cy="4572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F</a:t>
            </a:r>
            <a:r>
              <a:rPr lang="en-GB" sz="31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8018343" y="2152940"/>
            <a:ext cx="457200" cy="4572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F</a:t>
            </a:r>
            <a:r>
              <a:rPr lang="en-GB" sz="31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8018343" y="3687970"/>
            <a:ext cx="457200" cy="4572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F</a:t>
            </a:r>
            <a:r>
              <a:rPr lang="en-GB" sz="31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endParaRPr lang="en-GB" dirty="0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6400800" y="4800600"/>
            <a:ext cx="2474710" cy="182880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6400800" y="4800600"/>
            <a:ext cx="2474710" cy="1828800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TA7-Unit 1 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62800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663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959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uiExpand="1" build="p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8229600" cy="61722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Activity</a:t>
            </a:r>
            <a:r>
              <a:rPr lang="en-GB" sz="2400" b="1" dirty="0">
                <a:solidFill>
                  <a:srgbClr val="00FF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GB" sz="2400" b="1" dirty="0">
                <a:solidFill>
                  <a:srgbClr val="00B050"/>
                </a:solidFill>
                <a:latin typeface="Arial" pitchFamily="34" charset="0"/>
                <a:ea typeface="Calibri"/>
                <a:cs typeface="Arial" pitchFamily="34" charset="0"/>
              </a:rPr>
              <a:t>1b.  </a:t>
            </a:r>
            <a:r>
              <a:rPr lang="en-GB" sz="24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Answer the following questions.</a:t>
            </a:r>
            <a:endParaRPr lang="en-GB" sz="24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00FF"/>
                </a:solidFill>
                <a:latin typeface="Arial" pitchFamily="34" charset="0"/>
                <a:ea typeface="Calibri"/>
                <a:cs typeface="Arial" pitchFamily="34" charset="0"/>
              </a:rPr>
              <a:t>1. </a:t>
            </a:r>
            <a:r>
              <a:rPr lang="en-GB" sz="2400" b="1" dirty="0" smtClean="0">
                <a:solidFill>
                  <a:srgbClr val="FF00FF"/>
                </a:solidFill>
                <a:latin typeface="Arial" pitchFamily="34" charset="0"/>
                <a:ea typeface="Calibri"/>
                <a:cs typeface="Arial" pitchFamily="34" charset="0"/>
              </a:rPr>
              <a:t>	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When 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does Elena receive 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dolls from 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her 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family members?</a:t>
            </a:r>
          </a:p>
          <a:p>
            <a:pPr marL="520700" lvl="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She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receives dolls on special occasions. </a:t>
            </a:r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 smtClean="0">
                <a:solidFill>
                  <a:srgbClr val="FF00FF"/>
                </a:solidFill>
                <a:latin typeface="Arial" pitchFamily="34" charset="0"/>
                <a:ea typeface="Calibri"/>
                <a:cs typeface="Arial" pitchFamily="34" charset="0"/>
              </a:rPr>
              <a:t>2</a:t>
            </a:r>
            <a:r>
              <a:rPr lang="en-GB" sz="2400" b="1" dirty="0">
                <a:solidFill>
                  <a:srgbClr val="FF00FF"/>
                </a:solidFill>
                <a:latin typeface="Arial" pitchFamily="34" charset="0"/>
                <a:ea typeface="Calibri"/>
                <a:cs typeface="Arial" pitchFamily="34" charset="0"/>
              </a:rPr>
              <a:t>. </a:t>
            </a:r>
            <a:r>
              <a:rPr lang="en-GB" sz="2400" b="1" dirty="0" smtClean="0">
                <a:solidFill>
                  <a:srgbClr val="FF00FF"/>
                </a:solidFill>
                <a:latin typeface="Arial" pitchFamily="34" charset="0"/>
                <a:ea typeface="Calibri"/>
                <a:cs typeface="Arial" pitchFamily="34" charset="0"/>
              </a:rPr>
              <a:t>	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Are 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her dolls the same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?</a:t>
            </a:r>
          </a:p>
          <a:p>
            <a:pPr marL="520700" lvl="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they aren’t.</a:t>
            </a:r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 smtClean="0">
                <a:solidFill>
                  <a:srgbClr val="FF00FF"/>
                </a:solidFill>
                <a:latin typeface="Arial" pitchFamily="34" charset="0"/>
                <a:ea typeface="Calibri"/>
                <a:cs typeface="Arial" pitchFamily="34" charset="0"/>
              </a:rPr>
              <a:t>3</a:t>
            </a:r>
            <a:r>
              <a:rPr lang="en-GB" sz="2400" b="1" dirty="0">
                <a:solidFill>
                  <a:srgbClr val="FF00FF"/>
                </a:solidFill>
                <a:latin typeface="Arial" pitchFamily="34" charset="0"/>
                <a:ea typeface="Calibri"/>
                <a:cs typeface="Arial" pitchFamily="34" charset="0"/>
              </a:rPr>
              <a:t>. </a:t>
            </a:r>
            <a:r>
              <a:rPr lang="en-GB" sz="2400" b="1" dirty="0" smtClean="0">
                <a:solidFill>
                  <a:srgbClr val="FF00FF"/>
                </a:solidFill>
                <a:latin typeface="Arial" pitchFamily="34" charset="0"/>
                <a:ea typeface="Calibri"/>
                <a:cs typeface="Arial" pitchFamily="34" charset="0"/>
              </a:rPr>
              <a:t>	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How 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does </a:t>
            </a:r>
            <a:r>
              <a:rPr lang="en-GB" sz="2400" dirty="0" err="1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Mi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collect bottles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?</a:t>
            </a:r>
          </a:p>
          <a:p>
            <a:pPr marL="520700" lvl="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She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keeps the bottles after using them. </a:t>
            </a:r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 smtClean="0">
                <a:solidFill>
                  <a:srgbClr val="FF00FF"/>
                </a:solidFill>
                <a:latin typeface="Arial" pitchFamily="34" charset="0"/>
                <a:ea typeface="Calibri"/>
                <a:cs typeface="Arial" pitchFamily="34" charset="0"/>
              </a:rPr>
              <a:t>4</a:t>
            </a:r>
            <a:r>
              <a:rPr lang="en-GB" sz="2400" b="1" dirty="0">
                <a:solidFill>
                  <a:srgbClr val="FF00FF"/>
                </a:solidFill>
                <a:latin typeface="Arial" pitchFamily="34" charset="0"/>
                <a:ea typeface="Calibri"/>
                <a:cs typeface="Arial" pitchFamily="34" charset="0"/>
              </a:rPr>
              <a:t>. </a:t>
            </a:r>
            <a:r>
              <a:rPr lang="en-GB" sz="2400" b="1" dirty="0" smtClean="0">
                <a:solidFill>
                  <a:srgbClr val="FF00FF"/>
                </a:solidFill>
                <a:latin typeface="Arial" pitchFamily="34" charset="0"/>
                <a:ea typeface="Calibri"/>
                <a:cs typeface="Arial" pitchFamily="34" charset="0"/>
              </a:rPr>
              <a:t>	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Does </a:t>
            </a:r>
            <a:r>
              <a:rPr lang="en-GB" sz="2400" dirty="0" err="1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Mi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think collecting 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bottles costs 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much money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?</a:t>
            </a:r>
          </a:p>
          <a:p>
            <a:pPr marL="520700" lvl="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she doesn’t. </a:t>
            </a:r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 smtClean="0">
                <a:solidFill>
                  <a:srgbClr val="FF00FF"/>
                </a:solidFill>
                <a:latin typeface="Arial" pitchFamily="34" charset="0"/>
                <a:ea typeface="Calibri"/>
                <a:cs typeface="Arial" pitchFamily="34" charset="0"/>
              </a:rPr>
              <a:t>5</a:t>
            </a:r>
            <a:r>
              <a:rPr lang="en-GB" sz="2400" b="1" dirty="0">
                <a:solidFill>
                  <a:srgbClr val="FF00FF"/>
                </a:solidFill>
                <a:latin typeface="Arial" pitchFamily="34" charset="0"/>
                <a:ea typeface="Calibri"/>
                <a:cs typeface="Arial" pitchFamily="34" charset="0"/>
              </a:rPr>
              <a:t>. </a:t>
            </a:r>
            <a:r>
              <a:rPr lang="en-GB" sz="2400" b="1" dirty="0" smtClean="0">
                <a:solidFill>
                  <a:srgbClr val="FF00FF"/>
                </a:solidFill>
                <a:latin typeface="Arial" pitchFamily="34" charset="0"/>
                <a:ea typeface="Calibri"/>
                <a:cs typeface="Arial" pitchFamily="34" charset="0"/>
              </a:rPr>
              <a:t>	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Has 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Nick climbed mountains 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in other 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countries?</a:t>
            </a:r>
            <a:endParaRPr lang="en-GB" sz="24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520700" lvl="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he hasn’t.</a:t>
            </a:r>
            <a:endParaRPr lang="en-GB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5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8001000" y="838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endParaRPr lang="en-GB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079" y="2082492"/>
            <a:ext cx="137891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spect="1"/>
          </p:cNvSpPr>
          <p:nvPr/>
        </p:nvSpPr>
        <p:spPr>
          <a:xfrm>
            <a:off x="6377940" y="2082492"/>
            <a:ext cx="2474710" cy="18288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00" b="-3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6393180" y="2082492"/>
            <a:ext cx="2474710" cy="1828800"/>
          </a:xfrm>
          <a:prstGeom prst="rect">
            <a:avLst/>
          </a:prstGeom>
          <a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8357032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8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800" b="1" dirty="0">
                <a:solidFill>
                  <a:srgbClr val="00FF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GB" sz="2800" b="1" dirty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2.  </a:t>
            </a:r>
            <a:r>
              <a:rPr lang="en-GB" sz="28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Listen and repeat.</a:t>
            </a:r>
            <a:endParaRPr lang="en-GB" sz="2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6</a:t>
            </a:fld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457200" y="1002890"/>
            <a:ext cx="6934200" cy="2590800"/>
          </a:xfrm>
          <a:prstGeom prst="roundRect">
            <a:avLst>
              <a:gd name="adj" fmla="val 9365"/>
            </a:avLst>
          </a:prstGeom>
          <a:solidFill>
            <a:srgbClr val="E7E7E8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GB" sz="2800" dirty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cycling </a:t>
            </a:r>
            <a:r>
              <a:rPr lang="en-GB" sz="2800" dirty="0" smtClean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		arranging </a:t>
            </a:r>
            <a:r>
              <a:rPr lang="en-GB" sz="2800" dirty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flowers</a:t>
            </a:r>
            <a:endParaRPr lang="en-GB" sz="2800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 lvl="0">
              <a:spcBef>
                <a:spcPct val="20000"/>
              </a:spcBef>
            </a:pPr>
            <a:r>
              <a:rPr lang="en-GB" sz="2800" dirty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taking photos </a:t>
            </a:r>
            <a:r>
              <a:rPr lang="en-GB" sz="2800" dirty="0" smtClean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	skating</a:t>
            </a:r>
            <a:endParaRPr lang="en-GB" sz="2800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 lvl="0">
              <a:spcBef>
                <a:spcPct val="20000"/>
              </a:spcBef>
            </a:pPr>
            <a:r>
              <a:rPr lang="en-GB" sz="2800" dirty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cooking </a:t>
            </a:r>
            <a:r>
              <a:rPr lang="en-GB" sz="2800" dirty="0" smtClean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		playing </a:t>
            </a:r>
            <a:r>
              <a:rPr lang="en-GB" sz="2800" dirty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the guitar</a:t>
            </a:r>
            <a:endParaRPr lang="en-GB" sz="2800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 lvl="0">
              <a:spcBef>
                <a:spcPct val="20000"/>
              </a:spcBef>
            </a:pPr>
            <a:r>
              <a:rPr lang="en-GB" sz="2800" dirty="0" smtClean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bird-watching	playing </a:t>
            </a:r>
            <a:r>
              <a:rPr lang="en-GB" sz="2800" dirty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board games</a:t>
            </a:r>
            <a:endParaRPr lang="en-GB" sz="2800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 lvl="0">
              <a:spcBef>
                <a:spcPct val="20000"/>
              </a:spcBef>
            </a:pPr>
            <a:r>
              <a:rPr lang="en-GB" sz="2800" dirty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gardening</a:t>
            </a:r>
            <a:endParaRPr lang="en-GB" sz="28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5" name="TA7-Unit 1 (3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38800" y="3465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603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03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00FF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GB" sz="2400" b="1" dirty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3.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Choose the words/phrases in </a:t>
            </a:r>
            <a:r>
              <a:rPr lang="en-GB" sz="2400" b="1" dirty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2</a:t>
            </a:r>
            <a:r>
              <a:rPr lang="en-GB" sz="2400" b="1" dirty="0">
                <a:solidFill>
                  <a:srgbClr val="00FF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that match </a:t>
            </a:r>
            <a:r>
              <a:rPr lang="en-GB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pictures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below. Write them in the spaces.</a:t>
            </a:r>
            <a:endParaRPr lang="en-GB" sz="24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7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96066" y="1147946"/>
            <a:ext cx="2910659" cy="2150966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00" b="-3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5386669" y="1147946"/>
            <a:ext cx="2910659" cy="2150966"/>
          </a:xfrm>
          <a:prstGeom prst="rect">
            <a:avLst/>
          </a:prstGeom>
          <a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10"/>
          <p:cNvSpPr/>
          <p:nvPr/>
        </p:nvSpPr>
        <p:spPr>
          <a:xfrm>
            <a:off x="396066" y="3821290"/>
            <a:ext cx="2910659" cy="2150966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0" b="-20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/>
          <p:cNvSpPr/>
          <p:nvPr/>
        </p:nvSpPr>
        <p:spPr>
          <a:xfrm>
            <a:off x="5386669" y="3821290"/>
            <a:ext cx="2910659" cy="2150966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396066" y="3389942"/>
            <a:ext cx="3586655" cy="407745"/>
          </a:xfrm>
          <a:custGeom>
            <a:avLst/>
            <a:gdLst>
              <a:gd name="connsiteX0" fmla="*/ 0 w 8229600"/>
              <a:gd name="connsiteY0" fmla="*/ 67959 h 407745"/>
              <a:gd name="connsiteX1" fmla="*/ 67959 w 8229600"/>
              <a:gd name="connsiteY1" fmla="*/ 0 h 407745"/>
              <a:gd name="connsiteX2" fmla="*/ 8161641 w 8229600"/>
              <a:gd name="connsiteY2" fmla="*/ 0 h 407745"/>
              <a:gd name="connsiteX3" fmla="*/ 8229600 w 8229600"/>
              <a:gd name="connsiteY3" fmla="*/ 67959 h 407745"/>
              <a:gd name="connsiteX4" fmla="*/ 8229600 w 8229600"/>
              <a:gd name="connsiteY4" fmla="*/ 339786 h 407745"/>
              <a:gd name="connsiteX5" fmla="*/ 8161641 w 8229600"/>
              <a:gd name="connsiteY5" fmla="*/ 407745 h 407745"/>
              <a:gd name="connsiteX6" fmla="*/ 67959 w 8229600"/>
              <a:gd name="connsiteY6" fmla="*/ 407745 h 407745"/>
              <a:gd name="connsiteX7" fmla="*/ 0 w 8229600"/>
              <a:gd name="connsiteY7" fmla="*/ 339786 h 407745"/>
              <a:gd name="connsiteX8" fmla="*/ 0 w 8229600"/>
              <a:gd name="connsiteY8" fmla="*/ 67959 h 40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407745">
                <a:moveTo>
                  <a:pt x="0" y="67959"/>
                </a:moveTo>
                <a:cubicBezTo>
                  <a:pt x="0" y="30426"/>
                  <a:pt x="30426" y="0"/>
                  <a:pt x="67959" y="0"/>
                </a:cubicBezTo>
                <a:lnTo>
                  <a:pt x="8161641" y="0"/>
                </a:lnTo>
                <a:cubicBezTo>
                  <a:pt x="8199174" y="0"/>
                  <a:pt x="8229600" y="30426"/>
                  <a:pt x="8229600" y="67959"/>
                </a:cubicBezTo>
                <a:lnTo>
                  <a:pt x="8229600" y="339786"/>
                </a:lnTo>
                <a:cubicBezTo>
                  <a:pt x="8229600" y="377319"/>
                  <a:pt x="8199174" y="407745"/>
                  <a:pt x="8161641" y="407745"/>
                </a:cubicBezTo>
                <a:lnTo>
                  <a:pt x="67959" y="407745"/>
                </a:lnTo>
                <a:cubicBezTo>
                  <a:pt x="30426" y="407745"/>
                  <a:pt x="0" y="377319"/>
                  <a:pt x="0" y="339786"/>
                </a:cubicBezTo>
                <a:lnTo>
                  <a:pt x="0" y="6795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674" tIns="84674" rIns="84674" bIns="84674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playing board games 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386669" y="3389942"/>
            <a:ext cx="2709224" cy="407745"/>
          </a:xfrm>
          <a:custGeom>
            <a:avLst/>
            <a:gdLst>
              <a:gd name="connsiteX0" fmla="*/ 0 w 8229600"/>
              <a:gd name="connsiteY0" fmla="*/ 67959 h 407745"/>
              <a:gd name="connsiteX1" fmla="*/ 67959 w 8229600"/>
              <a:gd name="connsiteY1" fmla="*/ 0 h 407745"/>
              <a:gd name="connsiteX2" fmla="*/ 8161641 w 8229600"/>
              <a:gd name="connsiteY2" fmla="*/ 0 h 407745"/>
              <a:gd name="connsiteX3" fmla="*/ 8229600 w 8229600"/>
              <a:gd name="connsiteY3" fmla="*/ 67959 h 407745"/>
              <a:gd name="connsiteX4" fmla="*/ 8229600 w 8229600"/>
              <a:gd name="connsiteY4" fmla="*/ 339786 h 407745"/>
              <a:gd name="connsiteX5" fmla="*/ 8161641 w 8229600"/>
              <a:gd name="connsiteY5" fmla="*/ 407745 h 407745"/>
              <a:gd name="connsiteX6" fmla="*/ 67959 w 8229600"/>
              <a:gd name="connsiteY6" fmla="*/ 407745 h 407745"/>
              <a:gd name="connsiteX7" fmla="*/ 0 w 8229600"/>
              <a:gd name="connsiteY7" fmla="*/ 339786 h 407745"/>
              <a:gd name="connsiteX8" fmla="*/ 0 w 8229600"/>
              <a:gd name="connsiteY8" fmla="*/ 67959 h 40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407745">
                <a:moveTo>
                  <a:pt x="0" y="67959"/>
                </a:moveTo>
                <a:cubicBezTo>
                  <a:pt x="0" y="30426"/>
                  <a:pt x="30426" y="0"/>
                  <a:pt x="67959" y="0"/>
                </a:cubicBezTo>
                <a:lnTo>
                  <a:pt x="8161641" y="0"/>
                </a:lnTo>
                <a:cubicBezTo>
                  <a:pt x="8199174" y="0"/>
                  <a:pt x="8229600" y="30426"/>
                  <a:pt x="8229600" y="67959"/>
                </a:cubicBezTo>
                <a:lnTo>
                  <a:pt x="8229600" y="339786"/>
                </a:lnTo>
                <a:cubicBezTo>
                  <a:pt x="8229600" y="377319"/>
                  <a:pt x="8199174" y="407745"/>
                  <a:pt x="8161641" y="407745"/>
                </a:cubicBezTo>
                <a:lnTo>
                  <a:pt x="67959" y="407745"/>
                </a:lnTo>
                <a:cubicBezTo>
                  <a:pt x="30426" y="407745"/>
                  <a:pt x="0" y="377319"/>
                  <a:pt x="0" y="339786"/>
                </a:cubicBezTo>
                <a:lnTo>
                  <a:pt x="0" y="6795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674" tIns="84674" rIns="84674" bIns="84674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taking photos 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05016" y="6177314"/>
            <a:ext cx="2709224" cy="407745"/>
          </a:xfrm>
          <a:custGeom>
            <a:avLst/>
            <a:gdLst>
              <a:gd name="connsiteX0" fmla="*/ 0 w 8229600"/>
              <a:gd name="connsiteY0" fmla="*/ 67959 h 407745"/>
              <a:gd name="connsiteX1" fmla="*/ 67959 w 8229600"/>
              <a:gd name="connsiteY1" fmla="*/ 0 h 407745"/>
              <a:gd name="connsiteX2" fmla="*/ 8161641 w 8229600"/>
              <a:gd name="connsiteY2" fmla="*/ 0 h 407745"/>
              <a:gd name="connsiteX3" fmla="*/ 8229600 w 8229600"/>
              <a:gd name="connsiteY3" fmla="*/ 67959 h 407745"/>
              <a:gd name="connsiteX4" fmla="*/ 8229600 w 8229600"/>
              <a:gd name="connsiteY4" fmla="*/ 339786 h 407745"/>
              <a:gd name="connsiteX5" fmla="*/ 8161641 w 8229600"/>
              <a:gd name="connsiteY5" fmla="*/ 407745 h 407745"/>
              <a:gd name="connsiteX6" fmla="*/ 67959 w 8229600"/>
              <a:gd name="connsiteY6" fmla="*/ 407745 h 407745"/>
              <a:gd name="connsiteX7" fmla="*/ 0 w 8229600"/>
              <a:gd name="connsiteY7" fmla="*/ 339786 h 407745"/>
              <a:gd name="connsiteX8" fmla="*/ 0 w 8229600"/>
              <a:gd name="connsiteY8" fmla="*/ 67959 h 40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407745">
                <a:moveTo>
                  <a:pt x="0" y="67959"/>
                </a:moveTo>
                <a:cubicBezTo>
                  <a:pt x="0" y="30426"/>
                  <a:pt x="30426" y="0"/>
                  <a:pt x="67959" y="0"/>
                </a:cubicBezTo>
                <a:lnTo>
                  <a:pt x="8161641" y="0"/>
                </a:lnTo>
                <a:cubicBezTo>
                  <a:pt x="8199174" y="0"/>
                  <a:pt x="8229600" y="30426"/>
                  <a:pt x="8229600" y="67959"/>
                </a:cubicBezTo>
                <a:lnTo>
                  <a:pt x="8229600" y="339786"/>
                </a:lnTo>
                <a:cubicBezTo>
                  <a:pt x="8229600" y="377319"/>
                  <a:pt x="8199174" y="407745"/>
                  <a:pt x="8161641" y="407745"/>
                </a:cubicBezTo>
                <a:lnTo>
                  <a:pt x="67959" y="407745"/>
                </a:lnTo>
                <a:cubicBezTo>
                  <a:pt x="30426" y="407745"/>
                  <a:pt x="0" y="377319"/>
                  <a:pt x="0" y="339786"/>
                </a:cubicBezTo>
                <a:lnTo>
                  <a:pt x="0" y="6795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674" tIns="84674" rIns="84674" bIns="84674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bird-watching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386669" y="6177314"/>
            <a:ext cx="1714500" cy="407745"/>
          </a:xfrm>
          <a:custGeom>
            <a:avLst/>
            <a:gdLst>
              <a:gd name="connsiteX0" fmla="*/ 0 w 8229600"/>
              <a:gd name="connsiteY0" fmla="*/ 67959 h 407745"/>
              <a:gd name="connsiteX1" fmla="*/ 67959 w 8229600"/>
              <a:gd name="connsiteY1" fmla="*/ 0 h 407745"/>
              <a:gd name="connsiteX2" fmla="*/ 8161641 w 8229600"/>
              <a:gd name="connsiteY2" fmla="*/ 0 h 407745"/>
              <a:gd name="connsiteX3" fmla="*/ 8229600 w 8229600"/>
              <a:gd name="connsiteY3" fmla="*/ 67959 h 407745"/>
              <a:gd name="connsiteX4" fmla="*/ 8229600 w 8229600"/>
              <a:gd name="connsiteY4" fmla="*/ 339786 h 407745"/>
              <a:gd name="connsiteX5" fmla="*/ 8161641 w 8229600"/>
              <a:gd name="connsiteY5" fmla="*/ 407745 h 407745"/>
              <a:gd name="connsiteX6" fmla="*/ 67959 w 8229600"/>
              <a:gd name="connsiteY6" fmla="*/ 407745 h 407745"/>
              <a:gd name="connsiteX7" fmla="*/ 0 w 8229600"/>
              <a:gd name="connsiteY7" fmla="*/ 339786 h 407745"/>
              <a:gd name="connsiteX8" fmla="*/ 0 w 8229600"/>
              <a:gd name="connsiteY8" fmla="*/ 67959 h 40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407745">
                <a:moveTo>
                  <a:pt x="0" y="67959"/>
                </a:moveTo>
                <a:cubicBezTo>
                  <a:pt x="0" y="30426"/>
                  <a:pt x="30426" y="0"/>
                  <a:pt x="67959" y="0"/>
                </a:cubicBezTo>
                <a:lnTo>
                  <a:pt x="8161641" y="0"/>
                </a:lnTo>
                <a:cubicBezTo>
                  <a:pt x="8199174" y="0"/>
                  <a:pt x="8229600" y="30426"/>
                  <a:pt x="8229600" y="67959"/>
                </a:cubicBezTo>
                <a:lnTo>
                  <a:pt x="8229600" y="339786"/>
                </a:lnTo>
                <a:cubicBezTo>
                  <a:pt x="8229600" y="377319"/>
                  <a:pt x="8199174" y="407745"/>
                  <a:pt x="8161641" y="407745"/>
                </a:cubicBezTo>
                <a:lnTo>
                  <a:pt x="67959" y="407745"/>
                </a:lnTo>
                <a:cubicBezTo>
                  <a:pt x="30426" y="407745"/>
                  <a:pt x="0" y="377319"/>
                  <a:pt x="0" y="339786"/>
                </a:cubicBezTo>
                <a:lnTo>
                  <a:pt x="0" y="6795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674" tIns="84674" rIns="84674" bIns="84674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cycling 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5386669" y="5606496"/>
            <a:ext cx="365760" cy="365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341497" y="5606004"/>
            <a:ext cx="365760" cy="365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5386669" y="2933152"/>
            <a:ext cx="365760" cy="365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396066" y="2933152"/>
            <a:ext cx="365760" cy="365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990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18" grpId="0"/>
      <p:bldP spid="19" grpId="0"/>
      <p:bldP spid="20" grpId="0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00FF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GB" sz="2400" b="1" dirty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3.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t>8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1" r="7353" b="50000"/>
          <a:stretch/>
        </p:blipFill>
        <p:spPr>
          <a:xfrm>
            <a:off x="352092" y="3923000"/>
            <a:ext cx="2317531" cy="2378053"/>
          </a:xfrm>
          <a:prstGeom prst="rect">
            <a:avLst/>
          </a:prstGeom>
        </p:spPr>
      </p:pic>
      <p:pic>
        <p:nvPicPr>
          <p:cNvPr id="2051" name="Picture 3" descr="C:\Users\Nguyet\Desktop\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8" t="50000" r="6151"/>
          <a:stretch/>
        </p:blipFill>
        <p:spPr bwMode="auto">
          <a:xfrm>
            <a:off x="352092" y="784503"/>
            <a:ext cx="2617076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Nguyet\Desktop\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1" t="50000"/>
          <a:stretch/>
        </p:blipFill>
        <p:spPr bwMode="auto">
          <a:xfrm>
            <a:off x="5845806" y="3922978"/>
            <a:ext cx="2961783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" r="12643"/>
          <a:stretch/>
        </p:blipFill>
        <p:spPr bwMode="auto">
          <a:xfrm>
            <a:off x="6017092" y="876578"/>
            <a:ext cx="279049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Freeform 17"/>
          <p:cNvSpPr/>
          <p:nvPr/>
        </p:nvSpPr>
        <p:spPr>
          <a:xfrm>
            <a:off x="304269" y="3162578"/>
            <a:ext cx="2916129" cy="407745"/>
          </a:xfrm>
          <a:custGeom>
            <a:avLst/>
            <a:gdLst>
              <a:gd name="connsiteX0" fmla="*/ 0 w 8229600"/>
              <a:gd name="connsiteY0" fmla="*/ 67959 h 407745"/>
              <a:gd name="connsiteX1" fmla="*/ 67959 w 8229600"/>
              <a:gd name="connsiteY1" fmla="*/ 0 h 407745"/>
              <a:gd name="connsiteX2" fmla="*/ 8161641 w 8229600"/>
              <a:gd name="connsiteY2" fmla="*/ 0 h 407745"/>
              <a:gd name="connsiteX3" fmla="*/ 8229600 w 8229600"/>
              <a:gd name="connsiteY3" fmla="*/ 67959 h 407745"/>
              <a:gd name="connsiteX4" fmla="*/ 8229600 w 8229600"/>
              <a:gd name="connsiteY4" fmla="*/ 339786 h 407745"/>
              <a:gd name="connsiteX5" fmla="*/ 8161641 w 8229600"/>
              <a:gd name="connsiteY5" fmla="*/ 407745 h 407745"/>
              <a:gd name="connsiteX6" fmla="*/ 67959 w 8229600"/>
              <a:gd name="connsiteY6" fmla="*/ 407745 h 407745"/>
              <a:gd name="connsiteX7" fmla="*/ 0 w 8229600"/>
              <a:gd name="connsiteY7" fmla="*/ 339786 h 407745"/>
              <a:gd name="connsiteX8" fmla="*/ 0 w 8229600"/>
              <a:gd name="connsiteY8" fmla="*/ 67959 h 40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407745">
                <a:moveTo>
                  <a:pt x="0" y="67959"/>
                </a:moveTo>
                <a:cubicBezTo>
                  <a:pt x="0" y="30426"/>
                  <a:pt x="30426" y="0"/>
                  <a:pt x="67959" y="0"/>
                </a:cubicBezTo>
                <a:lnTo>
                  <a:pt x="8161641" y="0"/>
                </a:lnTo>
                <a:cubicBezTo>
                  <a:pt x="8199174" y="0"/>
                  <a:pt x="8229600" y="30426"/>
                  <a:pt x="8229600" y="67959"/>
                </a:cubicBezTo>
                <a:lnTo>
                  <a:pt x="8229600" y="339786"/>
                </a:lnTo>
                <a:cubicBezTo>
                  <a:pt x="8229600" y="377319"/>
                  <a:pt x="8199174" y="407745"/>
                  <a:pt x="8161641" y="407745"/>
                </a:cubicBezTo>
                <a:lnTo>
                  <a:pt x="67959" y="407745"/>
                </a:lnTo>
                <a:cubicBezTo>
                  <a:pt x="30426" y="407745"/>
                  <a:pt x="0" y="377319"/>
                  <a:pt x="0" y="339786"/>
                </a:cubicBezTo>
                <a:lnTo>
                  <a:pt x="0" y="6795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674" tIns="84674" rIns="84674" bIns="84674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playing the guitar 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324203" y="3162578"/>
            <a:ext cx="2176273" cy="407745"/>
          </a:xfrm>
          <a:custGeom>
            <a:avLst/>
            <a:gdLst>
              <a:gd name="connsiteX0" fmla="*/ 0 w 8229600"/>
              <a:gd name="connsiteY0" fmla="*/ 67959 h 407745"/>
              <a:gd name="connsiteX1" fmla="*/ 67959 w 8229600"/>
              <a:gd name="connsiteY1" fmla="*/ 0 h 407745"/>
              <a:gd name="connsiteX2" fmla="*/ 8161641 w 8229600"/>
              <a:gd name="connsiteY2" fmla="*/ 0 h 407745"/>
              <a:gd name="connsiteX3" fmla="*/ 8229600 w 8229600"/>
              <a:gd name="connsiteY3" fmla="*/ 67959 h 407745"/>
              <a:gd name="connsiteX4" fmla="*/ 8229600 w 8229600"/>
              <a:gd name="connsiteY4" fmla="*/ 339786 h 407745"/>
              <a:gd name="connsiteX5" fmla="*/ 8161641 w 8229600"/>
              <a:gd name="connsiteY5" fmla="*/ 407745 h 407745"/>
              <a:gd name="connsiteX6" fmla="*/ 67959 w 8229600"/>
              <a:gd name="connsiteY6" fmla="*/ 407745 h 407745"/>
              <a:gd name="connsiteX7" fmla="*/ 0 w 8229600"/>
              <a:gd name="connsiteY7" fmla="*/ 339786 h 407745"/>
              <a:gd name="connsiteX8" fmla="*/ 0 w 8229600"/>
              <a:gd name="connsiteY8" fmla="*/ 67959 h 40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407745">
                <a:moveTo>
                  <a:pt x="0" y="67959"/>
                </a:moveTo>
                <a:cubicBezTo>
                  <a:pt x="0" y="30426"/>
                  <a:pt x="30426" y="0"/>
                  <a:pt x="67959" y="0"/>
                </a:cubicBezTo>
                <a:lnTo>
                  <a:pt x="8161641" y="0"/>
                </a:lnTo>
                <a:cubicBezTo>
                  <a:pt x="8199174" y="0"/>
                  <a:pt x="8229600" y="30426"/>
                  <a:pt x="8229600" y="67959"/>
                </a:cubicBezTo>
                <a:lnTo>
                  <a:pt x="8229600" y="339786"/>
                </a:lnTo>
                <a:cubicBezTo>
                  <a:pt x="8229600" y="377319"/>
                  <a:pt x="8199174" y="407745"/>
                  <a:pt x="8161641" y="407745"/>
                </a:cubicBezTo>
                <a:lnTo>
                  <a:pt x="67959" y="407745"/>
                </a:lnTo>
                <a:cubicBezTo>
                  <a:pt x="30426" y="407745"/>
                  <a:pt x="0" y="377319"/>
                  <a:pt x="0" y="339786"/>
                </a:cubicBezTo>
                <a:lnTo>
                  <a:pt x="0" y="6795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674" tIns="84674" rIns="84674" bIns="84674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gardening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50737" y="6330684"/>
            <a:ext cx="1920240" cy="407745"/>
          </a:xfrm>
          <a:custGeom>
            <a:avLst/>
            <a:gdLst>
              <a:gd name="connsiteX0" fmla="*/ 0 w 8229600"/>
              <a:gd name="connsiteY0" fmla="*/ 67959 h 407745"/>
              <a:gd name="connsiteX1" fmla="*/ 67959 w 8229600"/>
              <a:gd name="connsiteY1" fmla="*/ 0 h 407745"/>
              <a:gd name="connsiteX2" fmla="*/ 8161641 w 8229600"/>
              <a:gd name="connsiteY2" fmla="*/ 0 h 407745"/>
              <a:gd name="connsiteX3" fmla="*/ 8229600 w 8229600"/>
              <a:gd name="connsiteY3" fmla="*/ 67959 h 407745"/>
              <a:gd name="connsiteX4" fmla="*/ 8229600 w 8229600"/>
              <a:gd name="connsiteY4" fmla="*/ 339786 h 407745"/>
              <a:gd name="connsiteX5" fmla="*/ 8161641 w 8229600"/>
              <a:gd name="connsiteY5" fmla="*/ 407745 h 407745"/>
              <a:gd name="connsiteX6" fmla="*/ 67959 w 8229600"/>
              <a:gd name="connsiteY6" fmla="*/ 407745 h 407745"/>
              <a:gd name="connsiteX7" fmla="*/ 0 w 8229600"/>
              <a:gd name="connsiteY7" fmla="*/ 339786 h 407745"/>
              <a:gd name="connsiteX8" fmla="*/ 0 w 8229600"/>
              <a:gd name="connsiteY8" fmla="*/ 67959 h 40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407745">
                <a:moveTo>
                  <a:pt x="0" y="67959"/>
                </a:moveTo>
                <a:cubicBezTo>
                  <a:pt x="0" y="30426"/>
                  <a:pt x="30426" y="0"/>
                  <a:pt x="67959" y="0"/>
                </a:cubicBezTo>
                <a:lnTo>
                  <a:pt x="8161641" y="0"/>
                </a:lnTo>
                <a:cubicBezTo>
                  <a:pt x="8199174" y="0"/>
                  <a:pt x="8229600" y="30426"/>
                  <a:pt x="8229600" y="67959"/>
                </a:cubicBezTo>
                <a:lnTo>
                  <a:pt x="8229600" y="339786"/>
                </a:lnTo>
                <a:cubicBezTo>
                  <a:pt x="8229600" y="377319"/>
                  <a:pt x="8199174" y="407745"/>
                  <a:pt x="8161641" y="407745"/>
                </a:cubicBezTo>
                <a:lnTo>
                  <a:pt x="67959" y="407745"/>
                </a:lnTo>
                <a:cubicBezTo>
                  <a:pt x="30426" y="407745"/>
                  <a:pt x="0" y="377319"/>
                  <a:pt x="0" y="339786"/>
                </a:cubicBezTo>
                <a:lnTo>
                  <a:pt x="0" y="6795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674" tIns="84674" rIns="84674" bIns="84674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cooking 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120441" y="4617676"/>
            <a:ext cx="2725366" cy="407745"/>
          </a:xfrm>
          <a:custGeom>
            <a:avLst/>
            <a:gdLst>
              <a:gd name="connsiteX0" fmla="*/ 0 w 8229600"/>
              <a:gd name="connsiteY0" fmla="*/ 67959 h 407745"/>
              <a:gd name="connsiteX1" fmla="*/ 67959 w 8229600"/>
              <a:gd name="connsiteY1" fmla="*/ 0 h 407745"/>
              <a:gd name="connsiteX2" fmla="*/ 8161641 w 8229600"/>
              <a:gd name="connsiteY2" fmla="*/ 0 h 407745"/>
              <a:gd name="connsiteX3" fmla="*/ 8229600 w 8229600"/>
              <a:gd name="connsiteY3" fmla="*/ 67959 h 407745"/>
              <a:gd name="connsiteX4" fmla="*/ 8229600 w 8229600"/>
              <a:gd name="connsiteY4" fmla="*/ 339786 h 407745"/>
              <a:gd name="connsiteX5" fmla="*/ 8161641 w 8229600"/>
              <a:gd name="connsiteY5" fmla="*/ 407745 h 407745"/>
              <a:gd name="connsiteX6" fmla="*/ 67959 w 8229600"/>
              <a:gd name="connsiteY6" fmla="*/ 407745 h 407745"/>
              <a:gd name="connsiteX7" fmla="*/ 0 w 8229600"/>
              <a:gd name="connsiteY7" fmla="*/ 339786 h 407745"/>
              <a:gd name="connsiteX8" fmla="*/ 0 w 8229600"/>
              <a:gd name="connsiteY8" fmla="*/ 67959 h 40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407745">
                <a:moveTo>
                  <a:pt x="0" y="67959"/>
                </a:moveTo>
                <a:cubicBezTo>
                  <a:pt x="0" y="30426"/>
                  <a:pt x="30426" y="0"/>
                  <a:pt x="67959" y="0"/>
                </a:cubicBezTo>
                <a:lnTo>
                  <a:pt x="8161641" y="0"/>
                </a:lnTo>
                <a:cubicBezTo>
                  <a:pt x="8199174" y="0"/>
                  <a:pt x="8229600" y="30426"/>
                  <a:pt x="8229600" y="67959"/>
                </a:cubicBezTo>
                <a:lnTo>
                  <a:pt x="8229600" y="339786"/>
                </a:lnTo>
                <a:cubicBezTo>
                  <a:pt x="8229600" y="377319"/>
                  <a:pt x="8199174" y="407745"/>
                  <a:pt x="8161641" y="407745"/>
                </a:cubicBezTo>
                <a:lnTo>
                  <a:pt x="67959" y="407745"/>
                </a:lnTo>
                <a:cubicBezTo>
                  <a:pt x="30426" y="407745"/>
                  <a:pt x="0" y="377319"/>
                  <a:pt x="0" y="339786"/>
                </a:cubicBezTo>
                <a:lnTo>
                  <a:pt x="0" y="6795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674" tIns="84674" rIns="84674" bIns="84674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arranging flowers 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6324203" y="6330684"/>
            <a:ext cx="1749552" cy="407745"/>
          </a:xfrm>
          <a:custGeom>
            <a:avLst/>
            <a:gdLst>
              <a:gd name="connsiteX0" fmla="*/ 0 w 8229600"/>
              <a:gd name="connsiteY0" fmla="*/ 67959 h 407745"/>
              <a:gd name="connsiteX1" fmla="*/ 67959 w 8229600"/>
              <a:gd name="connsiteY1" fmla="*/ 0 h 407745"/>
              <a:gd name="connsiteX2" fmla="*/ 8161641 w 8229600"/>
              <a:gd name="connsiteY2" fmla="*/ 0 h 407745"/>
              <a:gd name="connsiteX3" fmla="*/ 8229600 w 8229600"/>
              <a:gd name="connsiteY3" fmla="*/ 67959 h 407745"/>
              <a:gd name="connsiteX4" fmla="*/ 8229600 w 8229600"/>
              <a:gd name="connsiteY4" fmla="*/ 339786 h 407745"/>
              <a:gd name="connsiteX5" fmla="*/ 8161641 w 8229600"/>
              <a:gd name="connsiteY5" fmla="*/ 407745 h 407745"/>
              <a:gd name="connsiteX6" fmla="*/ 67959 w 8229600"/>
              <a:gd name="connsiteY6" fmla="*/ 407745 h 407745"/>
              <a:gd name="connsiteX7" fmla="*/ 0 w 8229600"/>
              <a:gd name="connsiteY7" fmla="*/ 339786 h 407745"/>
              <a:gd name="connsiteX8" fmla="*/ 0 w 8229600"/>
              <a:gd name="connsiteY8" fmla="*/ 67959 h 40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407745">
                <a:moveTo>
                  <a:pt x="0" y="67959"/>
                </a:moveTo>
                <a:cubicBezTo>
                  <a:pt x="0" y="30426"/>
                  <a:pt x="30426" y="0"/>
                  <a:pt x="67959" y="0"/>
                </a:cubicBezTo>
                <a:lnTo>
                  <a:pt x="8161641" y="0"/>
                </a:lnTo>
                <a:cubicBezTo>
                  <a:pt x="8199174" y="0"/>
                  <a:pt x="8229600" y="30426"/>
                  <a:pt x="8229600" y="67959"/>
                </a:cubicBezTo>
                <a:lnTo>
                  <a:pt x="8229600" y="339786"/>
                </a:lnTo>
                <a:cubicBezTo>
                  <a:pt x="8229600" y="377319"/>
                  <a:pt x="8199174" y="407745"/>
                  <a:pt x="8161641" y="407745"/>
                </a:cubicBezTo>
                <a:lnTo>
                  <a:pt x="67959" y="407745"/>
                </a:lnTo>
                <a:cubicBezTo>
                  <a:pt x="30426" y="407745"/>
                  <a:pt x="0" y="377319"/>
                  <a:pt x="0" y="339786"/>
                </a:cubicBezTo>
                <a:lnTo>
                  <a:pt x="0" y="6795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674" tIns="84674" rIns="84674" bIns="84674" numCol="1" spcCol="1270" anchor="ctr" anchorCtr="0">
            <a:noAutofit/>
          </a:bodyPr>
          <a:lstStyle/>
          <a:p>
            <a:pPr lvl="0" algn="l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skating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6" r="12831"/>
          <a:stretch/>
        </p:blipFill>
        <p:spPr bwMode="auto">
          <a:xfrm>
            <a:off x="3220399" y="2285042"/>
            <a:ext cx="23766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>
            <a:spLocks noChangeAspect="1"/>
          </p:cNvSpPr>
          <p:nvPr/>
        </p:nvSpPr>
        <p:spPr>
          <a:xfrm>
            <a:off x="-2514600" y="1447800"/>
            <a:ext cx="365760" cy="365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3220399" y="4174802"/>
            <a:ext cx="365760" cy="365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845806" y="5935293"/>
            <a:ext cx="365760" cy="365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367332" y="5935293"/>
            <a:ext cx="365760" cy="365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5985561" y="2795860"/>
            <a:ext cx="365760" cy="365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352092" y="2796818"/>
            <a:ext cx="365760" cy="365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6833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  <p:bldP spid="19" grpId="0"/>
      <p:bldP spid="20" grpId="0"/>
      <p:bldP spid="21" grpId="0"/>
      <p:bldP spid="22" grpId="0"/>
      <p:bldP spid="15" grpId="0" animBg="1"/>
      <p:bldP spid="16" grpId="0" animBg="1"/>
      <p:bldP spid="17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456</Words>
  <Application>Microsoft Office PowerPoint</Application>
  <PresentationFormat>On-screen Show (4:3)</PresentationFormat>
  <Paragraphs>161</Paragraphs>
  <Slides>14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</vt:lpstr>
      <vt:lpstr>Calibri</vt:lpstr>
      <vt:lpstr>MyriadPro-Black</vt:lpstr>
      <vt:lpstr>Tahoma</vt:lpstr>
      <vt:lpstr>Times New Roman</vt:lpstr>
      <vt:lpstr>Office Theme</vt:lpstr>
      <vt:lpstr>PowerPoint Presentation</vt:lpstr>
      <vt:lpstr>Warm up</vt:lpstr>
      <vt:lpstr>I. Vocabulary</vt:lpstr>
      <vt:lpstr>PowerPoint Presentation</vt:lpstr>
      <vt:lpstr>II. Listen and read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Homework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the teachers to our class</dc:title>
  <dc:creator>Nguyet</dc:creator>
  <cp:lastModifiedBy>Mrs Huong</cp:lastModifiedBy>
  <cp:revision>232</cp:revision>
  <dcterms:created xsi:type="dcterms:W3CDTF">2016-12-15T15:38:30Z</dcterms:created>
  <dcterms:modified xsi:type="dcterms:W3CDTF">2017-06-22T07:04:35Z</dcterms:modified>
</cp:coreProperties>
</file>