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8"/>
  </p:notesMasterIdLst>
  <p:sldIdLst>
    <p:sldId id="275" r:id="rId2"/>
    <p:sldId id="276" r:id="rId3"/>
    <p:sldId id="277" r:id="rId4"/>
    <p:sldId id="278" r:id="rId5"/>
    <p:sldId id="257" r:id="rId6"/>
    <p:sldId id="258" r:id="rId7"/>
    <p:sldId id="259" r:id="rId8"/>
    <p:sldId id="260" r:id="rId9"/>
    <p:sldId id="267" r:id="rId10"/>
    <p:sldId id="280" r:id="rId11"/>
    <p:sldId id="263" r:id="rId12"/>
    <p:sldId id="264" r:id="rId13"/>
    <p:sldId id="279" r:id="rId14"/>
    <p:sldId id="285" r:id="rId15"/>
    <p:sldId id="281" r:id="rId16"/>
    <p:sldId id="287" r:id="rId17"/>
    <p:sldId id="288" r:id="rId18"/>
    <p:sldId id="266" r:id="rId19"/>
    <p:sldId id="282" r:id="rId20"/>
    <p:sldId id="268" r:id="rId21"/>
    <p:sldId id="269" r:id="rId22"/>
    <p:sldId id="270" r:id="rId23"/>
    <p:sldId id="271" r:id="rId24"/>
    <p:sldId id="284" r:id="rId25"/>
    <p:sldId id="27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20"/>
    <p:restoredTop sz="95037"/>
  </p:normalViewPr>
  <p:slideViewPr>
    <p:cSldViewPr snapToGrid="0" snapToObjects="1">
      <p:cViewPr>
        <p:scale>
          <a:sx n="77" d="100"/>
          <a:sy n="77" d="100"/>
        </p:scale>
        <p:origin x="1952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A74E-DB90-BC4B-80A9-684CFFD1D39A}" type="datetimeFigureOut">
              <a:rPr lang="en-US" smtClean="0"/>
              <a:t>12/8/20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6D6AF-4D0D-F445-AD31-9DDFC00C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889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9" name="Jegyzetek hely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59456CB-9655-7943-B31C-97612C2D54D4}" type="slidenum">
              <a:rPr lang="hu-HU" altLang="en-US">
                <a:latin typeface="Calibri" charset="0"/>
              </a:rPr>
              <a:pPr eaLnBrk="1" hangingPunct="1"/>
              <a:t>11</a:t>
            </a:fld>
            <a:endParaRPr lang="hu-HU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69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6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5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0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9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90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1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7F63B-9D74-B541-8DFD-3BB1926AB7A3}" type="datetimeFigureOut">
              <a:rPr lang="en-US" smtClean="0"/>
              <a:t>12/8/20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DBE4F-38A7-BC49-93BA-69E93DD8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53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"/>
            <a:ext cx="9144000" cy="707886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PERIOD </a:t>
            </a:r>
            <a:r>
              <a:rPr lang="vi-VN" sz="3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17: </a:t>
            </a:r>
            <a:r>
              <a:rPr lang="en-US" sz="3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UNIT 3: MY </a:t>
            </a:r>
            <a:r>
              <a:rPr lang="vi-VN" sz="3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FRIENDS</a:t>
            </a:r>
            <a:endParaRPr lang="en-US" sz="39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pic>
        <p:nvPicPr>
          <p:cNvPr id="16179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2250"/>
            <a:ext cx="9144000" cy="532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795" name="TextBox 2"/>
          <p:cNvSpPr txBox="1">
            <a:spLocks noChangeArrowheads="1"/>
          </p:cNvSpPr>
          <p:nvPr/>
        </p:nvSpPr>
        <p:spPr bwMode="auto">
          <a:xfrm>
            <a:off x="990600" y="862013"/>
            <a:ext cx="7543800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3500" dirty="0">
                <a:solidFill>
                  <a:srgbClr val="FF0000"/>
                </a:solidFill>
              </a:rPr>
              <a:t>LESSON </a:t>
            </a:r>
            <a:r>
              <a:rPr lang="vi-VN" altLang="en-US" sz="3500" dirty="0" smtClean="0">
                <a:solidFill>
                  <a:srgbClr val="FF0000"/>
                </a:solidFill>
              </a:rPr>
              <a:t>2: A CLOSER LOOK 1</a:t>
            </a:r>
            <a:endParaRPr lang="en-US" altLang="en-US" sz="3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94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792349"/>
              </p:ext>
            </p:extLst>
          </p:nvPr>
        </p:nvGraphicFramePr>
        <p:xfrm>
          <a:off x="0" y="1"/>
          <a:ext cx="9143999" cy="7264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997"/>
                <a:gridCol w="3831485"/>
                <a:gridCol w="3783517"/>
              </a:tblGrid>
              <a:tr h="575471"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I/YOU/WE/THEY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HE/SHE/IT</a:t>
                      </a:r>
                      <a:endParaRPr lang="en-US" sz="2300" dirty="0"/>
                    </a:p>
                  </a:txBody>
                  <a:tcPr/>
                </a:tc>
              </a:tr>
              <a:tr h="978380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(+)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300" dirty="0" smtClean="0"/>
                        <a:t>I/YOU/WE/THEY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vi-VN" sz="2300" dirty="0" smtClean="0"/>
                        <a:t> a small head.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300" dirty="0" smtClean="0"/>
                        <a:t>HE/SHE/IT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has</a:t>
                      </a:r>
                      <a:r>
                        <a:rPr lang="vi-VN" sz="2300" dirty="0" smtClean="0"/>
                        <a:t> a small head.</a:t>
                      </a:r>
                      <a:endParaRPr lang="en-US" sz="2300" dirty="0"/>
                    </a:p>
                  </a:txBody>
                  <a:tcPr/>
                </a:tc>
              </a:tr>
              <a:tr h="1013182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(-)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300" dirty="0" smtClean="0"/>
                        <a:t>I/YOU/WE/THEY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don’t have </a:t>
                      </a:r>
                      <a:r>
                        <a:rPr lang="vi-VN" sz="2300" dirty="0" smtClean="0"/>
                        <a:t>a small head.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300" dirty="0" smtClean="0"/>
                        <a:t>HE/SHE/IT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doesn't have </a:t>
                      </a:r>
                      <a:r>
                        <a:rPr lang="vi-VN" sz="2300" dirty="0" smtClean="0"/>
                        <a:t>a small head.</a:t>
                      </a:r>
                      <a:endParaRPr lang="en-US" sz="2300" dirty="0"/>
                    </a:p>
                  </a:txBody>
                  <a:tcPr/>
                </a:tc>
              </a:tr>
              <a:tr h="1598490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(?)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</a:t>
                      </a:r>
                      <a:r>
                        <a:rPr lang="vi-VN" sz="2300" dirty="0" smtClean="0"/>
                        <a:t> I/YOU/WE/THEY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vi-VN" sz="2300" dirty="0" smtClean="0"/>
                        <a:t> a small head?</a:t>
                      </a:r>
                    </a:p>
                    <a:p>
                      <a:r>
                        <a:rPr lang="vi-VN" sz="2300" dirty="0" smtClean="0"/>
                        <a:t>-Yes, I/YOU/WE/THEY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</a:t>
                      </a:r>
                      <a:r>
                        <a:rPr lang="vi-VN" sz="2300" dirty="0" smtClean="0"/>
                        <a:t>.</a:t>
                      </a:r>
                    </a:p>
                    <a:p>
                      <a:r>
                        <a:rPr lang="vi-VN" sz="2300" dirty="0" smtClean="0"/>
                        <a:t>-No, I/YOU/WE/THEY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don't</a:t>
                      </a:r>
                      <a:endParaRPr lang="en-US" sz="2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Does</a:t>
                      </a:r>
                      <a:r>
                        <a:rPr lang="vi-VN" sz="2300" dirty="0" smtClean="0"/>
                        <a:t> HE/SHE/IT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vi-VN" sz="2300" dirty="0" smtClean="0"/>
                        <a:t> a small head?</a:t>
                      </a:r>
                    </a:p>
                    <a:p>
                      <a:r>
                        <a:rPr lang="vi-VN" sz="2300" dirty="0" smtClean="0"/>
                        <a:t>-Yes, HE/SHE/IT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does</a:t>
                      </a:r>
                      <a:r>
                        <a:rPr lang="vi-VN" sz="2300" dirty="0" smtClean="0"/>
                        <a:t>.</a:t>
                      </a:r>
                    </a:p>
                    <a:p>
                      <a:r>
                        <a:rPr lang="vi-VN" sz="2300" dirty="0" smtClean="0"/>
                        <a:t>-No, HE/SHE/IT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doesn't</a:t>
                      </a:r>
                      <a:r>
                        <a:rPr lang="vi-VN" sz="2300" dirty="0" smtClean="0"/>
                        <a:t>.</a:t>
                      </a:r>
                      <a:endParaRPr lang="en-US" sz="2300" dirty="0"/>
                    </a:p>
                  </a:txBody>
                  <a:tcPr/>
                </a:tc>
              </a:tr>
              <a:tr h="3099113">
                <a:tc>
                  <a:txBody>
                    <a:bodyPr/>
                    <a:lstStyle/>
                    <a:p>
                      <a:r>
                        <a:rPr lang="vi-VN" sz="2300" dirty="0" smtClean="0"/>
                        <a:t>WH-questions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300" dirty="0" smtClean="0"/>
                        <a:t>-What color eyes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</a:t>
                      </a:r>
                      <a:r>
                        <a:rPr lang="vi-VN" sz="2300" dirty="0" smtClean="0"/>
                        <a:t> I/YOU/WE/THEY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vi-VN" sz="2300" dirty="0" smtClean="0"/>
                        <a:t>?</a:t>
                      </a:r>
                    </a:p>
                    <a:p>
                      <a:r>
                        <a:rPr lang="vi-VN" sz="2300" baseline="0" dirty="0" smtClean="0"/>
                        <a:t>I/YOU/WE/THEY </a:t>
                      </a:r>
                      <a:r>
                        <a:rPr lang="vi-VN" sz="2300" baseline="0" dirty="0" smtClean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vi-VN" sz="2300" baseline="0" dirty="0" smtClean="0">
                          <a:solidFill>
                            <a:schemeClr val="dk1"/>
                          </a:solidFill>
                        </a:rPr>
                        <a:t> black eyes.</a:t>
                      </a:r>
                      <a:r>
                        <a:rPr lang="vi-VN" sz="2300" baseline="0" dirty="0" smtClean="0"/>
                        <a:t> </a:t>
                      </a:r>
                    </a:p>
                    <a:p>
                      <a:r>
                        <a:rPr lang="vi-VN" sz="2300" baseline="0" dirty="0" smtClean="0"/>
                        <a:t>-What sort of hair </a:t>
                      </a:r>
                      <a:r>
                        <a:rPr lang="vi-VN" sz="2300" baseline="0" dirty="0" smtClean="0">
                          <a:solidFill>
                            <a:srgbClr val="FF0000"/>
                          </a:solidFill>
                        </a:rPr>
                        <a:t>do</a:t>
                      </a:r>
                      <a:r>
                        <a:rPr lang="vi-VN" sz="2300" baseline="0" dirty="0" smtClean="0"/>
                        <a:t> I/YOU/WE/THEY </a:t>
                      </a:r>
                      <a:r>
                        <a:rPr lang="vi-VN" sz="2300" baseline="0" dirty="0" smtClean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vi-VN" sz="2300" baseline="0" dirty="0" smtClean="0"/>
                        <a:t>?</a:t>
                      </a:r>
                    </a:p>
                    <a:p>
                      <a:r>
                        <a:rPr lang="vi-VN" sz="2300" dirty="0" smtClean="0"/>
                        <a:t>I/YOU/WE/THEY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vi-VN" sz="2300" baseline="0" dirty="0" smtClean="0">
                          <a:solidFill>
                            <a:schemeClr val="dk1"/>
                          </a:solidFill>
                        </a:rPr>
                        <a:t> curly hair.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300" dirty="0" smtClean="0"/>
                        <a:t>-What color eyes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does</a:t>
                      </a:r>
                      <a:r>
                        <a:rPr lang="vi-VN" sz="2300" dirty="0" smtClean="0"/>
                        <a:t> HE/SHE/IT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vi-VN" sz="2300" dirty="0" smtClean="0"/>
                        <a:t>?</a:t>
                      </a:r>
                    </a:p>
                    <a:p>
                      <a:r>
                        <a:rPr lang="vi-VN" sz="2300" dirty="0" smtClean="0"/>
                        <a:t>HE/SHE/IT has</a:t>
                      </a:r>
                      <a:r>
                        <a:rPr lang="vi-VN" sz="2300" baseline="0" dirty="0" smtClean="0"/>
                        <a:t> black eyes.</a:t>
                      </a:r>
                      <a:endParaRPr lang="vi-VN" sz="2300" dirty="0" smtClean="0"/>
                    </a:p>
                    <a:p>
                      <a:endParaRPr lang="en-US" sz="2300" dirty="0" smtClean="0"/>
                    </a:p>
                    <a:p>
                      <a:r>
                        <a:rPr lang="en-US" sz="2300" dirty="0" smtClean="0"/>
                        <a:t>-</a:t>
                      </a:r>
                      <a:r>
                        <a:rPr lang="vi-VN" sz="2300" dirty="0" smtClean="0"/>
                        <a:t>What sort of hair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does</a:t>
                      </a:r>
                      <a:r>
                        <a:rPr lang="vi-VN" sz="2300" dirty="0" smtClean="0"/>
                        <a:t> HE/SHE/IT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vi-VN" sz="2300" dirty="0" smtClean="0"/>
                        <a:t>?</a:t>
                      </a:r>
                    </a:p>
                    <a:p>
                      <a:r>
                        <a:rPr lang="vi-VN" sz="2300" dirty="0" smtClean="0"/>
                        <a:t>HE/SHE/IT </a:t>
                      </a:r>
                      <a:r>
                        <a:rPr lang="vi-VN" sz="2300" dirty="0" smtClean="0">
                          <a:solidFill>
                            <a:srgbClr val="FF0000"/>
                          </a:solidFill>
                        </a:rPr>
                        <a:t>has</a:t>
                      </a:r>
                      <a:r>
                        <a:rPr lang="vi-VN" sz="2300" baseline="0" dirty="0" smtClean="0">
                          <a:solidFill>
                            <a:schemeClr val="dk1"/>
                          </a:solidFill>
                        </a:rPr>
                        <a:t> curly hair.</a:t>
                      </a:r>
                      <a:endParaRPr lang="vi-VN" sz="23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702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4646951" y="1265455"/>
            <a:ext cx="4497049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342900" indent="-342900" eaLnBrk="1" hangingPunct="1">
              <a:buAutoNum type="arabicPeriod"/>
            </a:pPr>
            <a:r>
              <a:rPr lang="vi-VN" altLang="tr-TR" sz="2300" b="1" dirty="0">
                <a:latin typeface="Comic Sans MS" charset="0"/>
              </a:rPr>
              <a:t>The girl/ short hair?</a:t>
            </a:r>
          </a:p>
          <a:p>
            <a:pPr eaLnBrk="1" hangingPunct="1"/>
            <a:r>
              <a:rPr lang="vi-VN" altLang="tr-TR" sz="2300" b="1" dirty="0">
                <a:solidFill>
                  <a:srgbClr val="FF0000"/>
                </a:solidFill>
                <a:latin typeface="Comic Sans MS" charset="0"/>
              </a:rPr>
              <a:t>Does the girl have short hair?</a:t>
            </a:r>
          </a:p>
          <a:p>
            <a:pPr eaLnBrk="1" hangingPunct="1"/>
            <a:r>
              <a:rPr lang="vi-VN" altLang="tr-TR" sz="2300" b="1" dirty="0">
                <a:latin typeface="Comic Sans MS" charset="0"/>
              </a:rPr>
              <a:t>No, she.</a:t>
            </a:r>
          </a:p>
          <a:p>
            <a:pPr eaLnBrk="1" hangingPunct="1"/>
            <a:r>
              <a:rPr lang="vi-VN" altLang="tr-TR" sz="2300" b="1" dirty="0">
                <a:solidFill>
                  <a:srgbClr val="FF0000"/>
                </a:solidFill>
                <a:latin typeface="Comic Sans MS" charset="0"/>
              </a:rPr>
              <a:t>No, she doesn't.</a:t>
            </a:r>
          </a:p>
          <a:p>
            <a:pPr eaLnBrk="1" hangingPunct="1"/>
            <a:r>
              <a:rPr lang="vi-VN" altLang="tr-TR" sz="2300" b="1" dirty="0">
                <a:latin typeface="Comic Sans MS" charset="0"/>
              </a:rPr>
              <a:t>2. Harry Potter/ big eyes?</a:t>
            </a:r>
          </a:p>
          <a:p>
            <a:pPr eaLnBrk="1" hangingPunct="1"/>
            <a:r>
              <a:rPr lang="vi-VN" altLang="tr-TR" sz="2300" b="1" dirty="0">
                <a:solidFill>
                  <a:srgbClr val="FF0000"/>
                </a:solidFill>
                <a:latin typeface="Comic Sans MS" charset="0"/>
              </a:rPr>
              <a:t>Does Harry Potter have big eyes?</a:t>
            </a:r>
          </a:p>
          <a:p>
            <a:pPr eaLnBrk="1" hangingPunct="1"/>
            <a:r>
              <a:rPr lang="vi-VN" altLang="tr-TR" sz="2300" b="1" dirty="0">
                <a:latin typeface="Comic Sans MS" charset="0"/>
              </a:rPr>
              <a:t>3. The dog/ a long tail.</a:t>
            </a:r>
          </a:p>
          <a:p>
            <a:pPr eaLnBrk="1" hangingPunct="1"/>
            <a:r>
              <a:rPr lang="vi-VN" altLang="tr-TR" sz="2300" b="1" dirty="0">
                <a:solidFill>
                  <a:srgbClr val="FF0000"/>
                </a:solidFill>
                <a:latin typeface="Comic Sans MS" charset="0"/>
              </a:rPr>
              <a:t>The dog has a long tail.</a:t>
            </a:r>
          </a:p>
          <a:p>
            <a:pPr eaLnBrk="1" hangingPunct="1"/>
            <a:r>
              <a:rPr lang="vi-VN" altLang="tr-TR" sz="2300" b="1" dirty="0">
                <a:latin typeface="Comic Sans MS" charset="0"/>
              </a:rPr>
              <a:t>4. And you, you/ a round face?</a:t>
            </a:r>
          </a:p>
          <a:p>
            <a:pPr eaLnBrk="1" hangingPunct="1"/>
            <a:r>
              <a:rPr lang="vi-VN" altLang="tr-TR" sz="2300" b="1" dirty="0">
                <a:solidFill>
                  <a:srgbClr val="FF0000"/>
                </a:solidFill>
                <a:latin typeface="Comic Sans MS" charset="0"/>
              </a:rPr>
              <a:t>And you, do you have a round face?</a:t>
            </a:r>
          </a:p>
          <a:p>
            <a:pPr eaLnBrk="1" hangingPunct="1"/>
            <a:r>
              <a:rPr lang="vi-VN" altLang="tr-TR" sz="2300" b="1" dirty="0">
                <a:latin typeface="Comic Sans MS" charset="0"/>
              </a:rPr>
              <a:t>Yes/ I. No/ I.</a:t>
            </a:r>
          </a:p>
          <a:p>
            <a:pPr eaLnBrk="1" hangingPunct="1"/>
            <a:r>
              <a:rPr lang="vi-VN" altLang="tr-TR" sz="2300" b="1" dirty="0">
                <a:solidFill>
                  <a:srgbClr val="FF0000"/>
                </a:solidFill>
                <a:latin typeface="Comic Sans MS" charset="0"/>
              </a:rPr>
              <a:t>Yes, I do./ No, I don't.</a:t>
            </a:r>
          </a:p>
        </p:txBody>
      </p:sp>
      <p:sp>
        <p:nvSpPr>
          <p:cNvPr id="15" name="Jobbra nyíl 14"/>
          <p:cNvSpPr/>
          <p:nvPr/>
        </p:nvSpPr>
        <p:spPr>
          <a:xfrm>
            <a:off x="1439467" y="5264945"/>
            <a:ext cx="216694" cy="216694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 sz="135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1856"/>
            <a:ext cx="4646951" cy="55661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788401"/>
            <a:ext cx="44220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 smtClean="0">
                <a:solidFill>
                  <a:srgbClr val="FF0000"/>
                </a:solidFill>
              </a:rPr>
              <a:t>1.</a:t>
            </a:r>
            <a:r>
              <a:rPr lang="vi-VN" sz="2500" b="1" dirty="0">
                <a:solidFill>
                  <a:srgbClr val="FF0000"/>
                </a:solidFill>
              </a:rPr>
              <a:t> </a:t>
            </a:r>
            <a:r>
              <a:rPr lang="vi-VN" sz="2500" b="1" dirty="0" smtClean="0">
                <a:solidFill>
                  <a:srgbClr val="FF0000"/>
                </a:solidFill>
              </a:rPr>
              <a:t>Make the sentences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III. GRAMMAR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59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4939" y="1466859"/>
            <a:ext cx="9078998" cy="1486204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vi-VN" sz="2625" b="1" dirty="0" smtClean="0"/>
              <a:t>Phuc			2. Duong 			3. Mai</a:t>
            </a:r>
            <a:endParaRPr lang="vi-VN" sz="2625" dirty="0" smtClean="0"/>
          </a:p>
          <a:p>
            <a:pPr marL="0" indent="0">
              <a:buNone/>
            </a:pPr>
            <a:endParaRPr lang="en-US" sz="2625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III. GRAMMAR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88401"/>
            <a:ext cx="44220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 smtClean="0">
                <a:solidFill>
                  <a:srgbClr val="FF0000"/>
                </a:solidFill>
              </a:rPr>
              <a:t>3. Listen and match</a:t>
            </a:r>
            <a:endParaRPr lang="en-US" sz="25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1213" y="2796580"/>
            <a:ext cx="3602594" cy="24880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211" y="2796579"/>
            <a:ext cx="3417758" cy="253277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5682" y="2953063"/>
            <a:ext cx="3396101" cy="233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2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4939" y="1466858"/>
            <a:ext cx="5361437" cy="51737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25" b="1" dirty="0"/>
              <a:t>1. </a:t>
            </a:r>
            <a:r>
              <a:rPr lang="en-US" sz="2625" dirty="0"/>
              <a:t>My best friend _______(1)  a round face and short hair. He isn't very tall but he </a:t>
            </a:r>
            <a:r>
              <a:rPr lang="en-US" sz="2625" dirty="0" smtClean="0"/>
              <a:t>____(</a:t>
            </a:r>
            <a:r>
              <a:rPr lang="en-US" sz="2625" dirty="0"/>
              <a:t>2)  kind and funny. I like him because he often makes me laugh.</a:t>
            </a:r>
          </a:p>
          <a:p>
            <a:pPr marL="0" indent="0">
              <a:buNone/>
            </a:pPr>
            <a:r>
              <a:rPr lang="en-US" sz="2625" b="1" dirty="0"/>
              <a:t>2. </a:t>
            </a:r>
            <a:r>
              <a:rPr lang="en-US" sz="2625" dirty="0"/>
              <a:t>My best friend is </a:t>
            </a:r>
            <a:r>
              <a:rPr lang="en-US" sz="2625" dirty="0" smtClean="0"/>
              <a:t>Lucas. He</a:t>
            </a:r>
            <a:r>
              <a:rPr lang="en-US" sz="2625" dirty="0"/>
              <a:t> </a:t>
            </a:r>
            <a:r>
              <a:rPr lang="en-US" sz="2625" dirty="0" smtClean="0"/>
              <a:t>_____(</a:t>
            </a:r>
            <a:r>
              <a:rPr lang="en-US" sz="2625" dirty="0"/>
              <a:t>3)  a brown nose. He ______(</a:t>
            </a:r>
            <a:r>
              <a:rPr lang="en-US" sz="2625" dirty="0" smtClean="0"/>
              <a:t>4)</a:t>
            </a:r>
            <a:r>
              <a:rPr lang="en-US" sz="2625" dirty="0" err="1" smtClean="0"/>
              <a:t>friendl</a:t>
            </a:r>
            <a:r>
              <a:rPr lang="vi-VN" sz="2625" dirty="0"/>
              <a:t>y</a:t>
            </a:r>
            <a:r>
              <a:rPr lang="en-US" sz="2625" dirty="0"/>
              <a:t>! I like him because he's always beside me.</a:t>
            </a:r>
          </a:p>
          <a:p>
            <a:pPr marL="0" indent="0">
              <a:buNone/>
            </a:pPr>
            <a:r>
              <a:rPr lang="en-US" sz="2625" b="1" dirty="0"/>
              <a:t>3. </a:t>
            </a:r>
            <a:r>
              <a:rPr lang="en-US" sz="2625" dirty="0"/>
              <a:t>My best friend </a:t>
            </a:r>
            <a:r>
              <a:rPr lang="en-US" sz="2625" dirty="0" smtClean="0"/>
              <a:t>_____(</a:t>
            </a:r>
            <a:r>
              <a:rPr lang="en-US" sz="2625" dirty="0"/>
              <a:t>5)  short curly hair. She _____(6)  kind. She writes poems for me, and she always listens to my stories.</a:t>
            </a:r>
          </a:p>
          <a:p>
            <a:endParaRPr lang="en-US" sz="2625" dirty="0"/>
          </a:p>
        </p:txBody>
      </p:sp>
      <p:sp>
        <p:nvSpPr>
          <p:cNvPr id="4" name="TextBox 3"/>
          <p:cNvSpPr txBox="1"/>
          <p:nvPr/>
        </p:nvSpPr>
        <p:spPr>
          <a:xfrm>
            <a:off x="2655779" y="1466858"/>
            <a:ext cx="897775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75" dirty="0">
                <a:solidFill>
                  <a:srgbClr val="FF0000"/>
                </a:solidFill>
              </a:rPr>
              <a:t>has</a:t>
            </a:r>
            <a:endParaRPr lang="en-US" sz="2475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51312" y="2199633"/>
            <a:ext cx="897775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75" dirty="0">
                <a:solidFill>
                  <a:srgbClr val="FF0000"/>
                </a:solidFill>
              </a:rPr>
              <a:t>is</a:t>
            </a:r>
            <a:endParaRPr lang="en-US" sz="2475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517" y="4083896"/>
            <a:ext cx="897775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75" dirty="0">
                <a:solidFill>
                  <a:srgbClr val="FF0000"/>
                </a:solidFill>
              </a:rPr>
              <a:t>is</a:t>
            </a:r>
            <a:endParaRPr lang="en-US" sz="2475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7886" y="3721636"/>
            <a:ext cx="897775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75" dirty="0">
                <a:solidFill>
                  <a:srgbClr val="FF0000"/>
                </a:solidFill>
              </a:rPr>
              <a:t>has</a:t>
            </a:r>
            <a:endParaRPr lang="en-US" sz="2475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0199" y="5254373"/>
            <a:ext cx="897775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75" dirty="0">
                <a:solidFill>
                  <a:srgbClr val="FF0000"/>
                </a:solidFill>
              </a:rPr>
              <a:t>is</a:t>
            </a:r>
            <a:endParaRPr lang="en-US" sz="2475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70574" y="4950453"/>
            <a:ext cx="897775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75" dirty="0">
                <a:solidFill>
                  <a:srgbClr val="FF0000"/>
                </a:solidFill>
              </a:rPr>
              <a:t>has</a:t>
            </a:r>
            <a:endParaRPr lang="en-US" sz="2475" dirty="0">
              <a:solidFill>
                <a:srgbClr val="FF0000"/>
              </a:solidFill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III. GRAMMAR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88401"/>
            <a:ext cx="44220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 smtClean="0">
                <a:solidFill>
                  <a:srgbClr val="FF0000"/>
                </a:solidFill>
              </a:rPr>
              <a:t>3. Write “is” or “has"</a:t>
            </a:r>
            <a:endParaRPr lang="en-US" sz="25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616" y="2281778"/>
            <a:ext cx="4007013" cy="235952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249" y="4477214"/>
            <a:ext cx="4027090" cy="242491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616" y="296516"/>
            <a:ext cx="4007014" cy="213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46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399" y="1310236"/>
            <a:ext cx="7886700" cy="4351338"/>
          </a:xfrm>
        </p:spPr>
        <p:txBody>
          <a:bodyPr>
            <a:normAutofit/>
          </a:bodyPr>
          <a:lstStyle/>
          <a:p>
            <a:r>
              <a:rPr lang="vi-VN" sz="3500" dirty="0" smtClean="0"/>
              <a:t>Learn by heart the new words.</a:t>
            </a:r>
          </a:p>
          <a:p>
            <a:r>
              <a:rPr lang="vi-VN" sz="3500" dirty="0" smtClean="0"/>
              <a:t>Do Ex. A1, A2, B1(page 16), B4 (page 17) in workbook.</a:t>
            </a:r>
          </a:p>
          <a:p>
            <a:r>
              <a:rPr lang="vi-VN" sz="3500" dirty="0" smtClean="0"/>
              <a:t>Prepare: A closer look 2.</a:t>
            </a:r>
            <a:endParaRPr lang="en-US" sz="3500" dirty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0" y="0"/>
            <a:ext cx="4197246" cy="47352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II. HOMEWORK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64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"/>
            <a:ext cx="9144000" cy="707886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PERIOD </a:t>
            </a:r>
            <a:r>
              <a:rPr lang="vi-VN" sz="3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18: </a:t>
            </a:r>
            <a:r>
              <a:rPr lang="en-US" sz="3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UNIT 3: MY </a:t>
            </a:r>
            <a:r>
              <a:rPr lang="vi-VN" sz="3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FRIENDS</a:t>
            </a:r>
            <a:endParaRPr lang="en-US" sz="39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pic>
        <p:nvPicPr>
          <p:cNvPr id="16179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2250"/>
            <a:ext cx="9144000" cy="532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795" name="TextBox 2"/>
          <p:cNvSpPr txBox="1">
            <a:spLocks noChangeArrowheads="1"/>
          </p:cNvSpPr>
          <p:nvPr/>
        </p:nvSpPr>
        <p:spPr bwMode="auto">
          <a:xfrm>
            <a:off x="990600" y="862013"/>
            <a:ext cx="7543800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3500" dirty="0">
                <a:solidFill>
                  <a:srgbClr val="FF0000"/>
                </a:solidFill>
              </a:rPr>
              <a:t>LESSON </a:t>
            </a:r>
            <a:r>
              <a:rPr lang="vi-VN" altLang="en-US" sz="3500" dirty="0" smtClean="0">
                <a:solidFill>
                  <a:srgbClr val="FF0000"/>
                </a:solidFill>
              </a:rPr>
              <a:t>2: A CLOSER LOOK 2</a:t>
            </a:r>
            <a:endParaRPr lang="en-US" altLang="en-US" sz="3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63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vi-VN" altLang="en-US" b="1" u="sng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I. </a:t>
            </a:r>
            <a:r>
              <a:rPr lang="en-US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Vocabulary</a:t>
            </a:r>
            <a:r>
              <a:rPr lang="en-US" alt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08050"/>
            <a:ext cx="5336498" cy="5949950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200" b="1" dirty="0" smtClean="0"/>
              <a:t>barbecue </a:t>
            </a:r>
            <a:r>
              <a:rPr lang="is-IS" sz="3200" dirty="0"/>
              <a:t>/</a:t>
            </a:r>
            <a:r>
              <a:rPr lang="is-IS" sz="3200" dirty="0">
                <a:solidFill>
                  <a:srgbClr val="FF0000"/>
                </a:solidFill>
              </a:rPr>
              <a:t>ˈbɑː.bɪ.kjuː</a:t>
            </a:r>
            <a:r>
              <a:rPr lang="is-IS" sz="3200" dirty="0"/>
              <a:t>/ </a:t>
            </a:r>
            <a:r>
              <a:rPr lang="en-US" sz="3200" b="1" dirty="0" smtClean="0"/>
              <a:t>(</a:t>
            </a:r>
            <a:r>
              <a:rPr lang="en-US" sz="3200" b="1" dirty="0"/>
              <a:t>n</a:t>
            </a:r>
            <a:r>
              <a:rPr lang="en-US" sz="3200" b="1" dirty="0" smtClean="0"/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museum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hr-HR" sz="3200" dirty="0"/>
              <a:t>/</a:t>
            </a:r>
            <a:r>
              <a:rPr lang="hr-HR" sz="3200" dirty="0" err="1">
                <a:solidFill>
                  <a:srgbClr val="FF0000"/>
                </a:solidFill>
              </a:rPr>
              <a:t>mju</a:t>
            </a:r>
            <a:r>
              <a:rPr lang="hr-HR" sz="3200" dirty="0">
                <a:solidFill>
                  <a:srgbClr val="FF0000"/>
                </a:solidFill>
              </a:rPr>
              <a:t>ːˈ</a:t>
            </a:r>
            <a:r>
              <a:rPr lang="hr-HR" sz="3200" dirty="0" err="1">
                <a:solidFill>
                  <a:srgbClr val="FF0000"/>
                </a:solidFill>
              </a:rPr>
              <a:t>zi</a:t>
            </a:r>
            <a:r>
              <a:rPr lang="hr-HR" sz="3200" dirty="0">
                <a:solidFill>
                  <a:srgbClr val="FF0000"/>
                </a:solidFill>
              </a:rPr>
              <a:t>ː.</a:t>
            </a:r>
            <a:r>
              <a:rPr lang="hr-HR" sz="3200" dirty="0" err="1">
                <a:solidFill>
                  <a:srgbClr val="FF0000"/>
                </a:solidFill>
              </a:rPr>
              <a:t>əm</a:t>
            </a:r>
            <a:r>
              <a:rPr lang="hr-HR" sz="3200" dirty="0"/>
              <a:t>/ 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party /</a:t>
            </a:r>
            <a:r>
              <a:rPr lang="vi-VN" sz="3200" dirty="0" smtClean="0">
                <a:solidFill>
                  <a:srgbClr val="FF0000"/>
                </a:solidFill>
              </a:rPr>
              <a:t>ˈ</a:t>
            </a:r>
            <a:r>
              <a:rPr lang="vi-VN" sz="3200" dirty="0">
                <a:solidFill>
                  <a:srgbClr val="FF0000"/>
                </a:solidFill>
              </a:rPr>
              <a:t>pɑː</a:t>
            </a:r>
            <a:r>
              <a:rPr lang="vi-VN" sz="3200" dirty="0" smtClean="0">
                <a:solidFill>
                  <a:srgbClr val="FF0000"/>
                </a:solidFill>
              </a:rPr>
              <a:t>ti</a:t>
            </a:r>
            <a:r>
              <a:rPr lang="vi-VN" sz="3200" dirty="0" smtClean="0"/>
              <a:t>/ 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project </a:t>
            </a:r>
            <a:r>
              <a:rPr lang="en-US" sz="3200" dirty="0"/>
              <a:t>/</a:t>
            </a:r>
            <a:r>
              <a:rPr lang="en-US" sz="3200" dirty="0">
                <a:solidFill>
                  <a:srgbClr val="FF0000"/>
                </a:solidFill>
              </a:rPr>
              <a:t>ˈ</a:t>
            </a:r>
            <a:r>
              <a:rPr lang="en-US" sz="3200" dirty="0" err="1">
                <a:solidFill>
                  <a:srgbClr val="FF0000"/>
                </a:solidFill>
              </a:rPr>
              <a:t>prɒdʒekt</a:t>
            </a:r>
            <a:r>
              <a:rPr lang="en-US" sz="3200" dirty="0"/>
              <a:t>/</a:t>
            </a:r>
            <a:r>
              <a:rPr lang="en-US" sz="3200" dirty="0" smtClean="0"/>
              <a:t> 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tomorrow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dirty="0"/>
              <a:t>/</a:t>
            </a:r>
            <a:r>
              <a:rPr lang="en-US" sz="3200" dirty="0" err="1">
                <a:solidFill>
                  <a:srgbClr val="FF0000"/>
                </a:solidFill>
              </a:rPr>
              <a:t>təˈmɒrəʊ</a:t>
            </a:r>
            <a:r>
              <a:rPr lang="en-US" sz="3200" dirty="0"/>
              <a:t>/ 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n, adv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092699" y="941388"/>
            <a:ext cx="4154539" cy="5916612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b="1" dirty="0" smtClean="0">
                <a:latin typeface="Arial" charset="0"/>
                <a:ea typeface="Arial" charset="0"/>
                <a:cs typeface="Arial" charset="0"/>
              </a:rPr>
              <a:t>món thịt nướng BBQ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viện bảo tàng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sz="3000" b="1" dirty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bữa tiệc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sz="3000" b="1" dirty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dự án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ngày mai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09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9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9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99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9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5651500" cy="762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Checking vocabulary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>
          <a:xfrm>
            <a:off x="0" y="908050"/>
            <a:ext cx="5003800" cy="5949950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buFontTx/>
              <a:buChar char="-"/>
            </a:pPr>
            <a:r>
              <a:rPr lang="en-US" sz="3000" b="1" dirty="0" smtClean="0"/>
              <a:t>barbecue </a:t>
            </a:r>
            <a:r>
              <a:rPr lang="is-IS" sz="3000" dirty="0"/>
              <a:t>/</a:t>
            </a:r>
            <a:r>
              <a:rPr lang="is-IS" sz="3000" dirty="0">
                <a:solidFill>
                  <a:srgbClr val="FF0000"/>
                </a:solidFill>
              </a:rPr>
              <a:t>ˈbɑː.bɪ.kjuː</a:t>
            </a:r>
            <a:r>
              <a:rPr lang="is-IS" sz="3000" dirty="0"/>
              <a:t>/ </a:t>
            </a:r>
            <a:r>
              <a:rPr lang="en-US" sz="3000" b="1" dirty="0"/>
              <a:t>(n)</a:t>
            </a:r>
            <a:endParaRPr lang="en-US" altLang="en-US" sz="3000" b="1" dirty="0">
              <a:latin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>
                <a:latin typeface="Arial" charset="0"/>
              </a:rPr>
              <a:t>museum</a:t>
            </a:r>
            <a:r>
              <a:rPr lang="en-US" altLang="en-US" sz="3000" b="1" dirty="0">
                <a:latin typeface="Arial" charset="0"/>
              </a:rPr>
              <a:t> </a:t>
            </a:r>
            <a:r>
              <a:rPr lang="hr-HR" sz="3000" dirty="0"/>
              <a:t>/</a:t>
            </a:r>
            <a:r>
              <a:rPr lang="hr-HR" sz="3000" dirty="0" err="1">
                <a:solidFill>
                  <a:srgbClr val="FF0000"/>
                </a:solidFill>
              </a:rPr>
              <a:t>mju</a:t>
            </a:r>
            <a:r>
              <a:rPr lang="hr-HR" sz="3000" dirty="0">
                <a:solidFill>
                  <a:srgbClr val="FF0000"/>
                </a:solidFill>
              </a:rPr>
              <a:t>ːˈ</a:t>
            </a:r>
            <a:r>
              <a:rPr lang="hr-HR" sz="3000" dirty="0" err="1">
                <a:solidFill>
                  <a:srgbClr val="FF0000"/>
                </a:solidFill>
              </a:rPr>
              <a:t>zi</a:t>
            </a:r>
            <a:r>
              <a:rPr lang="hr-HR" sz="3000" dirty="0">
                <a:solidFill>
                  <a:srgbClr val="FF0000"/>
                </a:solidFill>
              </a:rPr>
              <a:t>ː.</a:t>
            </a:r>
            <a:r>
              <a:rPr lang="hr-HR" sz="3000" dirty="0" err="1">
                <a:solidFill>
                  <a:srgbClr val="FF0000"/>
                </a:solidFill>
              </a:rPr>
              <a:t>əm</a:t>
            </a:r>
            <a:r>
              <a:rPr lang="hr-HR" sz="3000" dirty="0"/>
              <a:t>/ </a:t>
            </a:r>
            <a:r>
              <a:rPr lang="en-US" altLang="en-US" sz="3000" b="1" dirty="0">
                <a:latin typeface="Arial" charset="0"/>
              </a:rPr>
              <a:t>(</a:t>
            </a:r>
            <a:r>
              <a:rPr lang="vi-VN" altLang="en-US" sz="3000" b="1" dirty="0">
                <a:latin typeface="Arial" charset="0"/>
              </a:rPr>
              <a:t>n</a:t>
            </a:r>
            <a:r>
              <a:rPr lang="en-US" altLang="en-US" sz="3000" b="1" dirty="0">
                <a:latin typeface="Arial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>
                <a:latin typeface="Arial" charset="0"/>
              </a:rPr>
              <a:t>party /</a:t>
            </a:r>
            <a:r>
              <a:rPr lang="vi-VN" sz="3000" dirty="0">
                <a:solidFill>
                  <a:srgbClr val="FF0000"/>
                </a:solidFill>
              </a:rPr>
              <a:t>ˈpɑːti</a:t>
            </a:r>
            <a:r>
              <a:rPr lang="vi-VN" sz="3000" dirty="0"/>
              <a:t>/ </a:t>
            </a:r>
            <a:r>
              <a:rPr lang="en-US" altLang="en-US" sz="3000" b="1" dirty="0">
                <a:latin typeface="Arial" charset="0"/>
              </a:rPr>
              <a:t>(</a:t>
            </a:r>
            <a:r>
              <a:rPr lang="vi-VN" altLang="en-US" sz="3000" b="1" dirty="0">
                <a:latin typeface="Arial" charset="0"/>
              </a:rPr>
              <a:t>n</a:t>
            </a:r>
            <a:r>
              <a:rPr lang="en-US" altLang="en-US" sz="3000" b="1" dirty="0">
                <a:latin typeface="Arial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>
                <a:latin typeface="Arial" charset="0"/>
              </a:rPr>
              <a:t>project </a:t>
            </a:r>
            <a:r>
              <a:rPr lang="en-US" sz="3000" dirty="0"/>
              <a:t>/</a:t>
            </a:r>
            <a:r>
              <a:rPr lang="en-US" sz="3000" dirty="0">
                <a:solidFill>
                  <a:srgbClr val="FF0000"/>
                </a:solidFill>
              </a:rPr>
              <a:t>ˈ</a:t>
            </a:r>
            <a:r>
              <a:rPr lang="en-US" sz="3000" dirty="0" err="1">
                <a:solidFill>
                  <a:srgbClr val="FF0000"/>
                </a:solidFill>
              </a:rPr>
              <a:t>prɒdʒekt</a:t>
            </a:r>
            <a:r>
              <a:rPr lang="en-US" sz="3000" dirty="0"/>
              <a:t>/ </a:t>
            </a:r>
            <a:r>
              <a:rPr lang="en-US" altLang="en-US" sz="3000" b="1" dirty="0">
                <a:latin typeface="Arial" charset="0"/>
              </a:rPr>
              <a:t>(</a:t>
            </a:r>
            <a:r>
              <a:rPr lang="vi-VN" altLang="en-US" sz="3000" b="1" dirty="0">
                <a:latin typeface="Arial" charset="0"/>
              </a:rPr>
              <a:t>n</a:t>
            </a:r>
            <a:r>
              <a:rPr lang="en-US" altLang="en-US" sz="3000" b="1" dirty="0">
                <a:latin typeface="Arial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>
                <a:latin typeface="Arial" charset="0"/>
              </a:rPr>
              <a:t>tomorrow</a:t>
            </a:r>
            <a:r>
              <a:rPr lang="en-US" altLang="en-US" sz="3000" b="1" dirty="0">
                <a:latin typeface="Arial" charset="0"/>
              </a:rPr>
              <a:t> </a:t>
            </a:r>
            <a:r>
              <a:rPr lang="en-US" sz="3000" dirty="0"/>
              <a:t>/</a:t>
            </a:r>
            <a:r>
              <a:rPr lang="en-US" sz="3000" dirty="0" err="1">
                <a:solidFill>
                  <a:srgbClr val="FF0000"/>
                </a:solidFill>
              </a:rPr>
              <a:t>təˈmɒrəʊ</a:t>
            </a:r>
            <a:r>
              <a:rPr lang="en-US" sz="3000" dirty="0"/>
              <a:t>/ </a:t>
            </a:r>
            <a:r>
              <a:rPr lang="en-US" altLang="en-US" sz="3000" b="1" dirty="0">
                <a:latin typeface="Arial" charset="0"/>
              </a:rPr>
              <a:t>(</a:t>
            </a:r>
            <a:r>
              <a:rPr lang="vi-VN" altLang="en-US" sz="3000" b="1" dirty="0">
                <a:latin typeface="Arial" charset="0"/>
              </a:rPr>
              <a:t>n, adv</a:t>
            </a:r>
            <a:r>
              <a:rPr lang="en-US" altLang="en-US" sz="3000" b="1" dirty="0" smtClean="0">
                <a:latin typeface="Arial" charset="0"/>
              </a:rPr>
              <a:t>)</a:t>
            </a:r>
            <a:endParaRPr lang="en-US" altLang="en-US" sz="3000" b="1" dirty="0">
              <a:latin typeface="Arial" charset="0"/>
            </a:endParaRPr>
          </a:p>
        </p:txBody>
      </p:sp>
      <p:sp>
        <p:nvSpPr>
          <p:cNvPr id="7172" name="Rectangle 6"/>
          <p:cNvSpPr txBox="1">
            <a:spLocks noChangeArrowheads="1"/>
          </p:cNvSpPr>
          <p:nvPr/>
        </p:nvSpPr>
        <p:spPr bwMode="auto">
          <a:xfrm>
            <a:off x="5092700" y="941388"/>
            <a:ext cx="4051300" cy="591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3000" b="1" dirty="0">
                <a:latin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</a:rPr>
              <a:t>món thịt nướng BBQ</a:t>
            </a:r>
            <a:endParaRPr lang="en-US" altLang="en-US" sz="3000" b="1" dirty="0">
              <a:latin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3000" b="1" dirty="0">
                <a:latin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</a:rPr>
              <a:t>viện bảo tàng</a:t>
            </a:r>
            <a:endParaRPr lang="en-US" altLang="en-US" sz="3000" b="1" dirty="0">
              <a:latin typeface="Arial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3000" b="1" dirty="0" smtClean="0">
                <a:latin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</a:rPr>
              <a:t>bữa tiệc</a:t>
            </a:r>
            <a:endParaRPr lang="en-US" altLang="en-US" sz="3000" b="1" dirty="0">
              <a:latin typeface="Arial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3000" b="1" dirty="0" smtClean="0">
                <a:latin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</a:rPr>
              <a:t>dự án</a:t>
            </a:r>
            <a:endParaRPr lang="en-US" altLang="en-US" sz="3000" b="1" dirty="0">
              <a:latin typeface="Arial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</a:pPr>
            <a:r>
              <a:rPr lang="vi-VN" altLang="en-US" sz="3000" b="1" dirty="0" smtClean="0">
                <a:latin typeface="Arial" charset="0"/>
              </a:rPr>
              <a:t>- ngày mai</a:t>
            </a:r>
            <a:endParaRPr lang="en-US" altLang="en-US" sz="3000" b="1" dirty="0">
              <a:latin typeface="Arial" charset="0"/>
            </a:endParaRPr>
          </a:p>
          <a:p>
            <a:pPr marL="457200" indent="-457200"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lang="en-US" altLang="en-US" sz="30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42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0" y="0"/>
            <a:ext cx="4197246" cy="762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II. GRAMMAR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788401"/>
            <a:ext cx="5257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>
                <a:solidFill>
                  <a:srgbClr val="FF0000"/>
                </a:solidFill>
              </a:rPr>
              <a:t>1</a:t>
            </a:r>
            <a:r>
              <a:rPr lang="vi-VN" sz="2500" b="1" dirty="0" smtClean="0">
                <a:solidFill>
                  <a:srgbClr val="FF0000"/>
                </a:solidFill>
              </a:rPr>
              <a:t>. Review present continuous 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658390"/>
              </p:ext>
            </p:extLst>
          </p:nvPr>
        </p:nvGraphicFramePr>
        <p:xfrm>
          <a:off x="0" y="1450276"/>
          <a:ext cx="9144000" cy="5407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567"/>
                <a:gridCol w="7868433"/>
              </a:tblGrid>
              <a:tr h="690148">
                <a:tc gridSpan="2"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PRESENT CONTINUOUS</a:t>
                      </a:r>
                      <a:endParaRPr lang="en-US" sz="25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2336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(+)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500" dirty="0" smtClean="0"/>
                        <a:t>S + tobe (am/is/are) + Ving</a:t>
                      </a:r>
                    </a:p>
                    <a:p>
                      <a:r>
                        <a:rPr lang="vi-VN" sz="2500" dirty="0" smtClean="0"/>
                        <a:t>Ex: I am going to school.</a:t>
                      </a:r>
                      <a:endParaRPr lang="en-US" sz="2500" dirty="0"/>
                    </a:p>
                  </a:txBody>
                  <a:tcPr/>
                </a:tc>
              </a:tr>
              <a:tr h="102336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(-)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500" dirty="0" smtClean="0"/>
                        <a:t>S + tobe + not + Ving</a:t>
                      </a:r>
                    </a:p>
                    <a:p>
                      <a:r>
                        <a:rPr lang="vi-VN" sz="2500" dirty="0" smtClean="0"/>
                        <a:t>Ex: I am not going to school</a:t>
                      </a:r>
                      <a:endParaRPr lang="en-US" sz="2500" dirty="0"/>
                    </a:p>
                  </a:txBody>
                  <a:tcPr/>
                </a:tc>
              </a:tr>
              <a:tr h="1647472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(?)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500" dirty="0" smtClean="0"/>
                        <a:t>Tobe + S + Ving?</a:t>
                      </a:r>
                    </a:p>
                    <a:p>
                      <a:r>
                        <a:rPr lang="vi-VN" sz="2500" dirty="0" smtClean="0"/>
                        <a:t>Yes, S + tobe./</a:t>
                      </a:r>
                      <a:r>
                        <a:rPr lang="vi-VN" sz="2500" baseline="0" dirty="0" smtClean="0"/>
                        <a:t> No, S + tobe + not.</a:t>
                      </a:r>
                      <a:endParaRPr lang="vi-VN" sz="2500" dirty="0" smtClean="0"/>
                    </a:p>
                    <a:p>
                      <a:r>
                        <a:rPr lang="vi-VN" sz="2500" dirty="0" smtClean="0"/>
                        <a:t>Ex: Are you going to school?</a:t>
                      </a:r>
                    </a:p>
                    <a:p>
                      <a:r>
                        <a:rPr lang="vi-VN" sz="2500" dirty="0" smtClean="0"/>
                        <a:t>Yes, I am/ No, I am not.</a:t>
                      </a:r>
                      <a:endParaRPr lang="en-US" sz="2500" dirty="0"/>
                    </a:p>
                  </a:txBody>
                  <a:tcPr/>
                </a:tc>
              </a:tr>
              <a:tr h="1023368">
                <a:tc>
                  <a:txBody>
                    <a:bodyPr/>
                    <a:lstStyle/>
                    <a:p>
                      <a:r>
                        <a:rPr lang="vi-VN" sz="2500" dirty="0" smtClean="0"/>
                        <a:t>signal words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500" dirty="0" smtClean="0"/>
                        <a:t>now, right now, at the present, at the moment, listen, look, watch</a:t>
                      </a:r>
                      <a:endParaRPr lang="en-US" sz="2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60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329" y="961746"/>
            <a:ext cx="4555671" cy="5896254"/>
          </a:xfrm>
          <a:prstGeom prst="rect">
            <a:avLst/>
          </a:prstGeom>
        </p:spPr>
      </p:pic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0" y="0"/>
            <a:ext cx="4197246" cy="47352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II. GRAMMAR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66463"/>
            <a:ext cx="5257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>
                <a:solidFill>
                  <a:srgbClr val="FF0000"/>
                </a:solidFill>
              </a:rPr>
              <a:t>2</a:t>
            </a:r>
            <a:r>
              <a:rPr lang="vi-VN" sz="2500" b="1" dirty="0" smtClean="0">
                <a:solidFill>
                  <a:srgbClr val="FF0000"/>
                </a:solidFill>
              </a:rPr>
              <a:t>. Present continuous for future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561852"/>
              </p:ext>
            </p:extLst>
          </p:nvPr>
        </p:nvGraphicFramePr>
        <p:xfrm>
          <a:off x="0" y="961745"/>
          <a:ext cx="4588329" cy="58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729"/>
                <a:gridCol w="3657600"/>
              </a:tblGrid>
              <a:tr h="728248">
                <a:tc gridSpan="2">
                  <a:txBody>
                    <a:bodyPr/>
                    <a:lstStyle/>
                    <a:p>
                      <a:pPr algn="ctr"/>
                      <a:r>
                        <a:rPr lang="vi-VN" sz="2000" dirty="0" smtClean="0"/>
                        <a:t>PRESENT CONTINUOUS FOR FUTURE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7986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(+)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000" dirty="0" smtClean="0"/>
                        <a:t>S + tobe (am/is/are) + Ving</a:t>
                      </a:r>
                    </a:p>
                    <a:p>
                      <a:r>
                        <a:rPr lang="vi-VN" sz="2000" dirty="0" smtClean="0"/>
                        <a:t>Ex: I am going to hospital tomorrow.</a:t>
                      </a:r>
                      <a:endParaRPr lang="en-US" sz="2000" dirty="0"/>
                    </a:p>
                  </a:txBody>
                  <a:tcPr/>
                </a:tc>
              </a:tr>
              <a:tr h="107986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(-)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000" dirty="0" smtClean="0"/>
                        <a:t>S + tobe + not + Ving</a:t>
                      </a:r>
                    </a:p>
                    <a:p>
                      <a:r>
                        <a:rPr lang="vi-VN" sz="2000" dirty="0" smtClean="0"/>
                        <a:t>Ex: I am not going to hospital tomorrow.</a:t>
                      </a:r>
                      <a:endParaRPr lang="en-US" sz="2000" dirty="0"/>
                    </a:p>
                  </a:txBody>
                  <a:tcPr/>
                </a:tc>
              </a:tr>
              <a:tr h="143988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(?)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000" dirty="0" smtClean="0"/>
                        <a:t>Tobe + S + Ving?</a:t>
                      </a:r>
                    </a:p>
                    <a:p>
                      <a:r>
                        <a:rPr lang="vi-VN" sz="2000" dirty="0" smtClean="0"/>
                        <a:t>Yes, S + tobe./</a:t>
                      </a:r>
                      <a:r>
                        <a:rPr lang="vi-VN" sz="2000" baseline="0" dirty="0" smtClean="0"/>
                        <a:t> No, S + tobe + not.</a:t>
                      </a:r>
                      <a:endParaRPr lang="vi-VN" sz="2000" dirty="0" smtClean="0"/>
                    </a:p>
                    <a:p>
                      <a:r>
                        <a:rPr lang="vi-VN" sz="2000" dirty="0" smtClean="0"/>
                        <a:t>Ex:</a:t>
                      </a:r>
                      <a:r>
                        <a:rPr lang="vi-VN" sz="2000" baseline="0" dirty="0" smtClean="0"/>
                        <a:t> </a:t>
                      </a:r>
                      <a:r>
                        <a:rPr lang="vi-VN" sz="2000" dirty="0" smtClean="0"/>
                        <a:t>Are you going to hospital tomorrow?</a:t>
                      </a:r>
                    </a:p>
                    <a:p>
                      <a:r>
                        <a:rPr lang="vi-VN" sz="2000" dirty="0" smtClean="0"/>
                        <a:t>Yes, I am/ No, I am not.</a:t>
                      </a:r>
                      <a:endParaRPr lang="en-US" sz="2000" dirty="0"/>
                    </a:p>
                  </a:txBody>
                  <a:tcPr/>
                </a:tc>
              </a:tr>
              <a:tr h="1079864">
                <a:tc>
                  <a:txBody>
                    <a:bodyPr/>
                    <a:lstStyle/>
                    <a:p>
                      <a:r>
                        <a:rPr lang="vi-VN" sz="2000" dirty="0" smtClean="0"/>
                        <a:t>signal words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</a:t>
                      </a:r>
                      <a:r>
                        <a:rPr lang="vi-VN" sz="2000" dirty="0" smtClean="0"/>
                        <a:t>his</a:t>
                      </a:r>
                      <a:r>
                        <a:rPr lang="vi-VN" sz="2000" baseline="0" dirty="0" smtClean="0"/>
                        <a:t> day/week/weekend...</a:t>
                      </a:r>
                    </a:p>
                    <a:p>
                      <a:r>
                        <a:rPr lang="vi-VN" sz="2000" dirty="0" smtClean="0"/>
                        <a:t>Tomorrow, today, tonight...</a:t>
                      </a:r>
                    </a:p>
                    <a:p>
                      <a:r>
                        <a:rPr lang="vi-VN" sz="2000" dirty="0" smtClean="0"/>
                        <a:t>These days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3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vi-VN" altLang="en-US" b="1" u="sng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I. </a:t>
            </a:r>
            <a:r>
              <a:rPr lang="en-US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Vocabulary</a:t>
            </a:r>
            <a:r>
              <a:rPr lang="en-US" alt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08050"/>
            <a:ext cx="5336498" cy="594995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en-US" sz="3000" b="1" dirty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en-US" sz="3200" b="1" dirty="0" smtClean="0"/>
              <a:t>Appearance </a:t>
            </a:r>
            <a:r>
              <a:rPr lang="en-US" sz="3200" dirty="0"/>
              <a:t>/</a:t>
            </a:r>
            <a:r>
              <a:rPr lang="en-US" sz="3200" dirty="0" err="1">
                <a:solidFill>
                  <a:srgbClr val="FF0000"/>
                </a:solidFill>
              </a:rPr>
              <a:t>əˈpɪə.rəns</a:t>
            </a:r>
            <a:r>
              <a:rPr lang="en-US" sz="3200" dirty="0"/>
              <a:t>/ 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Elbow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dirty="0"/>
              <a:t>/</a:t>
            </a:r>
            <a:r>
              <a:rPr lang="en-US" sz="3200" dirty="0">
                <a:solidFill>
                  <a:srgbClr val="FF0000"/>
                </a:solidFill>
              </a:rPr>
              <a:t>ˈ</a:t>
            </a:r>
            <a:r>
              <a:rPr lang="en-US" sz="3200" dirty="0" err="1">
                <a:solidFill>
                  <a:srgbClr val="FF0000"/>
                </a:solidFill>
              </a:rPr>
              <a:t>elbəʊ</a:t>
            </a:r>
            <a:r>
              <a:rPr lang="en-US" sz="3200" dirty="0"/>
              <a:t>/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Cheek /</a:t>
            </a:r>
            <a:r>
              <a:rPr lang="en-US" sz="3200" dirty="0" err="1" smtClean="0">
                <a:solidFill>
                  <a:srgbClr val="FF0000"/>
                </a:solidFill>
              </a:rPr>
              <a:t>tʃi</a:t>
            </a:r>
            <a:r>
              <a:rPr lang="en-US" sz="3200" dirty="0" err="1">
                <a:solidFill>
                  <a:srgbClr val="FF0000"/>
                </a:solidFill>
              </a:rPr>
              <a:t>ː</a:t>
            </a:r>
            <a:r>
              <a:rPr lang="en-US" sz="3200" dirty="0" err="1" smtClean="0">
                <a:solidFill>
                  <a:srgbClr val="FF0000"/>
                </a:solidFill>
              </a:rPr>
              <a:t>k</a:t>
            </a:r>
            <a:r>
              <a:rPr lang="en-US" sz="3200" dirty="0" smtClean="0"/>
              <a:t>/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Blonde /</a:t>
            </a:r>
            <a:r>
              <a:rPr lang="en-US" sz="3200" dirty="0" err="1" smtClean="0">
                <a:solidFill>
                  <a:srgbClr val="FF0000"/>
                </a:solidFill>
              </a:rPr>
              <a:t>blɒnd</a:t>
            </a:r>
            <a:r>
              <a:rPr lang="en-US" sz="3200" dirty="0" smtClean="0"/>
              <a:t>/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adj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Straight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/</a:t>
            </a:r>
            <a:r>
              <a:rPr lang="en-US" sz="3200" dirty="0" err="1" smtClean="0">
                <a:solidFill>
                  <a:srgbClr val="FF0000"/>
                </a:solidFill>
              </a:rPr>
              <a:t>streɪt</a:t>
            </a:r>
            <a:r>
              <a:rPr lang="en-US" sz="3200" dirty="0" smtClean="0"/>
              <a:t>/ 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adj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Curly </a:t>
            </a:r>
            <a:r>
              <a:rPr lang="vi-VN" sz="3200" dirty="0"/>
              <a:t>/</a:t>
            </a:r>
            <a:r>
              <a:rPr lang="vi-VN" sz="3200" dirty="0">
                <a:solidFill>
                  <a:srgbClr val="FF0000"/>
                </a:solidFill>
              </a:rPr>
              <a:t>ˈkɜːli</a:t>
            </a:r>
            <a:r>
              <a:rPr lang="vi-VN" sz="3200" dirty="0"/>
              <a:t>/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adj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Chubby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dirty="0"/>
              <a:t>/</a:t>
            </a:r>
            <a:r>
              <a:rPr lang="en-US" sz="3200" dirty="0">
                <a:solidFill>
                  <a:srgbClr val="FF0000"/>
                </a:solidFill>
              </a:rPr>
              <a:t>ˈ</a:t>
            </a:r>
            <a:r>
              <a:rPr lang="en-US" sz="3200" dirty="0" err="1">
                <a:solidFill>
                  <a:srgbClr val="FF0000"/>
                </a:solidFill>
              </a:rPr>
              <a:t>tʃʌbi</a:t>
            </a:r>
            <a:r>
              <a:rPr lang="en-US" sz="3200" dirty="0"/>
              <a:t>/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 (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adj</a:t>
            </a: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Patient </a:t>
            </a:r>
            <a:r>
              <a:rPr lang="vi-VN" sz="3200" dirty="0"/>
              <a:t>/</a:t>
            </a:r>
            <a:r>
              <a:rPr lang="vi-VN" sz="3200" dirty="0">
                <a:solidFill>
                  <a:srgbClr val="FF0000"/>
                </a:solidFill>
              </a:rPr>
              <a:t>ˈpeɪʃnt</a:t>
            </a:r>
            <a:r>
              <a:rPr lang="vi-VN" sz="3200" dirty="0" smtClean="0"/>
              <a:t>/ </a:t>
            </a:r>
            <a:r>
              <a:rPr lang="vi-VN" sz="3200" dirty="0" smtClean="0"/>
              <a:t>(adj</a:t>
            </a:r>
            <a:r>
              <a:rPr lang="vi-VN" sz="3200" dirty="0" smtClean="0"/>
              <a:t>)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092699" y="941388"/>
            <a:ext cx="4154539" cy="5916612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dáng vẻ, ngoại hình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khuỷu tay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sz="3000" b="1" dirty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má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sz="3000" b="1" dirty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vàng hoe 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sz="3000" b="1" dirty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thẳng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X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oăn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mũm mĩm, phinh phính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en-US" sz="3000" b="1" dirty="0" smtClean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kiên </a:t>
            </a:r>
            <a:r>
              <a:rPr lang="vi-VN" altLang="en-US" sz="3000" b="1" dirty="0" smtClean="0">
                <a:latin typeface="Arial" charset="0"/>
                <a:ea typeface="Arial" charset="0"/>
                <a:cs typeface="Arial" charset="0"/>
              </a:rPr>
              <a:t>nhẫn</a:t>
            </a:r>
            <a:endParaRPr lang="en-US" altLang="en-US" sz="3000" b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76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9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9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99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9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99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99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99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99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99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99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" y="1266789"/>
            <a:ext cx="4653645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/>
              <a:t>Duong:</a:t>
            </a:r>
            <a:r>
              <a:rPr lang="en-US" sz="2100" dirty="0"/>
              <a:t> I don't know. They're coming over. </a:t>
            </a:r>
          </a:p>
          <a:p>
            <a:r>
              <a:rPr lang="en-US" sz="2100" b="1" dirty="0"/>
              <a:t>Mai:</a:t>
            </a:r>
            <a:r>
              <a:rPr lang="en-US" sz="2100" dirty="0"/>
              <a:t> Hi, </a:t>
            </a:r>
            <a:r>
              <a:rPr lang="en-US" sz="2100" dirty="0" err="1"/>
              <a:t>Phuc</a:t>
            </a:r>
            <a:r>
              <a:rPr lang="en-US" sz="2100" dirty="0"/>
              <a:t>. Hi, Duong. This is my friend Chau. </a:t>
            </a:r>
          </a:p>
          <a:p>
            <a:r>
              <a:rPr lang="en-US" sz="2100" b="1" dirty="0" err="1"/>
              <a:t>Phuc</a:t>
            </a:r>
            <a:r>
              <a:rPr lang="en-US" sz="2100" b="1" dirty="0"/>
              <a:t> &amp; Duong:</a:t>
            </a:r>
            <a:r>
              <a:rPr lang="en-US" sz="2100" dirty="0"/>
              <a:t> Hi, Chau. Nice to meet you. </a:t>
            </a:r>
          </a:p>
          <a:p>
            <a:r>
              <a:rPr lang="en-US" sz="2100" b="1" dirty="0"/>
              <a:t>Chau:</a:t>
            </a:r>
            <a:r>
              <a:rPr lang="en-US" sz="2100" dirty="0"/>
              <a:t> Nice to meet you too. </a:t>
            </a:r>
          </a:p>
          <a:p>
            <a:r>
              <a:rPr lang="en-US" sz="2100" b="1" dirty="0"/>
              <a:t>Duong:</a:t>
            </a:r>
            <a:r>
              <a:rPr lang="en-US" sz="2100" dirty="0"/>
              <a:t> Would you like to sit down? We have lots of food. </a:t>
            </a:r>
          </a:p>
          <a:p>
            <a:r>
              <a:rPr lang="en-US" sz="2100" b="1" dirty="0"/>
              <a:t>Mai:</a:t>
            </a:r>
            <a:r>
              <a:rPr lang="en-US" sz="2100" dirty="0"/>
              <a:t> Oh, sorry, we can't. It's time to go home. This evening, we are working on our school project. </a:t>
            </a:r>
          </a:p>
          <a:p>
            <a:r>
              <a:rPr lang="en-US" sz="2100" b="1" dirty="0"/>
              <a:t>Duong:</a:t>
            </a:r>
            <a:r>
              <a:rPr lang="en-US" sz="2100" dirty="0"/>
              <a:t> Sounds great. I'm going to the judo club with my brother. How about you </a:t>
            </a:r>
            <a:r>
              <a:rPr lang="en-US" sz="2100" dirty="0" err="1"/>
              <a:t>Phuc</a:t>
            </a:r>
            <a:r>
              <a:rPr lang="en-US" sz="2100" dirty="0"/>
              <a:t>? </a:t>
            </a:r>
          </a:p>
          <a:p>
            <a:r>
              <a:rPr lang="en-US" sz="2100" b="1" dirty="0" err="1"/>
              <a:t>Phuc</a:t>
            </a:r>
            <a:r>
              <a:rPr lang="en-US" sz="2100" b="1" dirty="0"/>
              <a:t>:</a:t>
            </a:r>
            <a:r>
              <a:rPr lang="en-US" sz="2100" dirty="0"/>
              <a:t> I'm visiting my grandma and grandpa. </a:t>
            </a:r>
          </a:p>
          <a:p>
            <a:r>
              <a:rPr lang="en-US" sz="2100" dirty="0"/>
              <a:t/>
            </a:r>
            <a:br>
              <a:rPr lang="en-US" sz="2100" dirty="0"/>
            </a:br>
            <a:endParaRPr lang="en-US" sz="21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F317C20B-5171-4DF6-80B3-43B5D90F6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039875"/>
              </p:ext>
            </p:extLst>
          </p:nvPr>
        </p:nvGraphicFramePr>
        <p:xfrm>
          <a:off x="4418351" y="1335137"/>
          <a:ext cx="4710660" cy="5294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0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95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90939"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>
                          <a:solidFill>
                            <a:schemeClr val="bg1"/>
                          </a:solidFill>
                        </a:rPr>
                        <a:t>ACTION NOW</a:t>
                      </a:r>
                      <a:endParaRPr lang="en-US" sz="23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>
                          <a:solidFill>
                            <a:schemeClr val="tx1"/>
                          </a:solidFill>
                        </a:rPr>
                        <a:t>PLANS FOR FUTURE</a:t>
                      </a:r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89" marB="3428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66825">
                <a:tc>
                  <a:txBody>
                    <a:bodyPr/>
                    <a:lstStyle/>
                    <a:p>
                      <a:pPr algn="l"/>
                      <a:endParaRPr lang="en-US" sz="23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evening, we are working on our school project.</a:t>
                      </a:r>
                      <a:endParaRPr lang="en-US" sz="2300" dirty="0"/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82541">
                <a:tc>
                  <a:txBody>
                    <a:bodyPr/>
                    <a:lstStyle/>
                    <a:p>
                      <a:pPr algn="l"/>
                      <a:endParaRPr lang="en-US" sz="2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300" dirty="0"/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53957">
                <a:tc>
                  <a:txBody>
                    <a:bodyPr/>
                    <a:lstStyle/>
                    <a:p>
                      <a:pPr algn="l"/>
                      <a:endParaRPr lang="en-US" sz="2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3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96473"/>
            <a:ext cx="80047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100" b="1" dirty="0">
                <a:solidFill>
                  <a:srgbClr val="FF0000"/>
                </a:solidFill>
              </a:rPr>
              <a:t>1. Underline the present continuous. Which refers to the actions that are happening now/ future plan?</a:t>
            </a:r>
            <a:endParaRPr lang="en-US" sz="21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F317C20B-5171-4DF6-80B3-43B5D90F6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706141"/>
              </p:ext>
            </p:extLst>
          </p:nvPr>
        </p:nvGraphicFramePr>
        <p:xfrm>
          <a:off x="4418349" y="1335137"/>
          <a:ext cx="4710660" cy="5294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0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95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89974"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>
                          <a:solidFill>
                            <a:schemeClr val="bg1"/>
                          </a:solidFill>
                        </a:rPr>
                        <a:t>ACTION NOW</a:t>
                      </a:r>
                      <a:endParaRPr lang="en-US" sz="23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>
                          <a:solidFill>
                            <a:schemeClr val="tx1"/>
                          </a:solidFill>
                        </a:rPr>
                        <a:t>PLANS FOR FUTURE</a:t>
                      </a:r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89" marB="3428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35369">
                <a:tc>
                  <a:txBody>
                    <a:bodyPr/>
                    <a:lstStyle/>
                    <a:p>
                      <a:pPr algn="l"/>
                      <a:r>
                        <a:rPr lang="vi-VN" sz="2300" dirty="0" smtClean="0">
                          <a:solidFill>
                            <a:schemeClr val="bg1"/>
                          </a:solidFill>
                        </a:rPr>
                        <a:t>They are coming over.</a:t>
                      </a:r>
                      <a:endParaRPr lang="en-US" sz="23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evening, we are working on our school project.</a:t>
                      </a:r>
                      <a:endParaRPr lang="en-US" sz="2300" dirty="0"/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55327">
                <a:tc>
                  <a:txBody>
                    <a:bodyPr/>
                    <a:lstStyle/>
                    <a:p>
                      <a:pPr algn="l"/>
                      <a:endParaRPr lang="en-US" sz="2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I'm going to the judo club with my brother.</a:t>
                      </a:r>
                      <a:endParaRPr lang="en-US" sz="2300" dirty="0"/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13593">
                <a:tc>
                  <a:txBody>
                    <a:bodyPr/>
                    <a:lstStyle/>
                    <a:p>
                      <a:pPr algn="l"/>
                      <a:endParaRPr lang="en-US" sz="2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I'm </a:t>
                      </a:r>
                      <a:r>
                        <a:rPr lang="vi-VN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</a:t>
                      </a:r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siting my grandma and grandpa.</a:t>
                      </a:r>
                      <a:endParaRPr lang="en-US" sz="23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0" y="0"/>
            <a:ext cx="4197246" cy="47352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III. PRACTICE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481943" y="1632857"/>
            <a:ext cx="1520431" cy="1632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326820" y="4835159"/>
            <a:ext cx="1520431" cy="16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72998" y="5505475"/>
            <a:ext cx="1520431" cy="16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8742" y="6422572"/>
            <a:ext cx="1520431" cy="16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51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>
            <a:spLocks noChangeArrowheads="1"/>
          </p:cNvSpPr>
          <p:nvPr/>
        </p:nvSpPr>
        <p:spPr bwMode="auto">
          <a:xfrm>
            <a:off x="4554601" y="1454054"/>
            <a:ext cx="4589399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2500" b="1" i="1" dirty="0"/>
              <a:t>Example:</a:t>
            </a:r>
          </a:p>
          <a:p>
            <a:r>
              <a:rPr lang="en-US" sz="2500" dirty="0"/>
              <a:t>She</a:t>
            </a:r>
            <a:r>
              <a:rPr lang="en-US" sz="2500" dirty="0">
                <a:solidFill>
                  <a:srgbClr val="FF0000"/>
                </a:solidFill>
              </a:rPr>
              <a:t>'s finishing </a:t>
            </a:r>
            <a:r>
              <a:rPr lang="en-US" sz="2500" dirty="0"/>
              <a:t>her homework. (finish</a:t>
            </a:r>
            <a:r>
              <a:rPr lang="en-US" sz="2500" dirty="0" smtClean="0"/>
              <a:t>)</a:t>
            </a:r>
          </a:p>
          <a:p>
            <a:endParaRPr lang="en-US" sz="2500" dirty="0"/>
          </a:p>
          <a:p>
            <a:r>
              <a:rPr lang="en-US" sz="2500" b="1" dirty="0"/>
              <a:t>1.</a:t>
            </a:r>
            <a:r>
              <a:rPr lang="en-US" sz="2500" dirty="0"/>
              <a:t>She </a:t>
            </a:r>
            <a:r>
              <a:rPr lang="en-US" sz="2500" dirty="0" smtClean="0"/>
              <a:t>________</a:t>
            </a:r>
            <a:r>
              <a:rPr lang="en-US" sz="2500" dirty="0"/>
              <a:t> a test. (take)</a:t>
            </a:r>
          </a:p>
          <a:p>
            <a:endParaRPr lang="en-US" sz="2500" dirty="0"/>
          </a:p>
          <a:p>
            <a:r>
              <a:rPr lang="en-US" sz="2500" b="1" dirty="0"/>
              <a:t>2.</a:t>
            </a:r>
            <a:r>
              <a:rPr lang="en-US" sz="2500" dirty="0"/>
              <a:t>She ________ to her cooking class. (go)</a:t>
            </a:r>
          </a:p>
          <a:p>
            <a:endParaRPr lang="en-US" sz="2500" dirty="0"/>
          </a:p>
          <a:p>
            <a:r>
              <a:rPr lang="en-US" sz="2500" b="1" dirty="0"/>
              <a:t>3.</a:t>
            </a:r>
            <a:r>
              <a:rPr lang="en-US" sz="2500" dirty="0"/>
              <a:t>She __________ a museum. (visit)</a:t>
            </a:r>
          </a:p>
          <a:p>
            <a:endParaRPr lang="en-US" sz="2500" dirty="0"/>
          </a:p>
          <a:p>
            <a:r>
              <a:rPr lang="en-US" sz="2500" b="1" dirty="0"/>
              <a:t>4.</a:t>
            </a:r>
            <a:r>
              <a:rPr lang="en-US" sz="2500" dirty="0"/>
              <a:t>She __________ a barbecue with her friends. (have)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4054"/>
            <a:ext cx="4554601" cy="50937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3858" y="2541928"/>
            <a:ext cx="1440269" cy="380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875" dirty="0">
                <a:solidFill>
                  <a:srgbClr val="FF0000"/>
                </a:solidFill>
              </a:rPr>
              <a:t>IS </a:t>
            </a:r>
            <a:r>
              <a:rPr lang="vi-VN" sz="1875" dirty="0" smtClean="0">
                <a:solidFill>
                  <a:srgbClr val="FF0000"/>
                </a:solidFill>
              </a:rPr>
              <a:t>TAKING</a:t>
            </a:r>
            <a:endParaRPr lang="en-US" sz="1875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55020" y="3394306"/>
            <a:ext cx="1562726" cy="380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875" dirty="0">
                <a:solidFill>
                  <a:srgbClr val="FF0000"/>
                </a:solidFill>
              </a:rPr>
              <a:t>IS GOING</a:t>
            </a:r>
            <a:endParaRPr lang="en-US" sz="1875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71548" y="4462125"/>
            <a:ext cx="1911248" cy="380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875" dirty="0">
                <a:solidFill>
                  <a:srgbClr val="FF0000"/>
                </a:solidFill>
              </a:rPr>
              <a:t>IS VISITNG</a:t>
            </a:r>
            <a:endParaRPr lang="en-US" sz="1875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73858" y="5549999"/>
            <a:ext cx="1540241" cy="380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875" dirty="0">
                <a:solidFill>
                  <a:srgbClr val="FF0000"/>
                </a:solidFill>
              </a:rPr>
              <a:t>IS HAVING</a:t>
            </a:r>
            <a:endParaRPr lang="en-US" sz="1875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7399" y="618019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>
                <a:solidFill>
                  <a:srgbClr val="FF0000"/>
                </a:solidFill>
              </a:rPr>
              <a:t>2</a:t>
            </a:r>
            <a:r>
              <a:rPr lang="vi-VN" sz="2500" b="1" dirty="0" smtClean="0">
                <a:solidFill>
                  <a:srgbClr val="FF0000"/>
                </a:solidFill>
              </a:rPr>
              <a:t>. Complete the sentences using present continuous for future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0" y="0"/>
            <a:ext cx="4197246" cy="47352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III. PRACTICE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33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69"/>
              </p:ext>
            </p:extLst>
          </p:nvPr>
        </p:nvGraphicFramePr>
        <p:xfrm>
          <a:off x="277586" y="1398684"/>
          <a:ext cx="8474529" cy="5312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3512"/>
                <a:gridCol w="1185549"/>
                <a:gridCol w="1235468"/>
              </a:tblGrid>
              <a:tr h="557218"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N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F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</a:tr>
              <a:tr h="971004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en-US" sz="230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</a:t>
                      </a:r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 Is that our telephone ringing?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N</a:t>
                      </a:r>
                    </a:p>
                    <a:p>
                      <a:pPr algn="ctr"/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/>
                    </a:p>
                  </a:txBody>
                  <a:tcPr marL="68580" marR="68580" marT="34290" marB="34290"/>
                </a:tc>
              </a:tr>
              <a:tr h="971004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They're going to the Fine Arts Museum </a:t>
                      </a:r>
                      <a:r>
                        <a:rPr lang="en-US" sz="230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Saturday.</a:t>
                      </a:r>
                      <a:endParaRPr lang="en-US" sz="2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F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</a:tr>
              <a:tr h="703283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Where's Duong? He's doing judo in Room 2A.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N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/>
                    </a:p>
                  </a:txBody>
                  <a:tcPr marL="68580" marR="68580" marT="34290" marB="34290"/>
                </a:tc>
              </a:tr>
              <a:tr h="703283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She's travelling to Da Nang </a:t>
                      </a:r>
                      <a:r>
                        <a:rPr lang="en-US" sz="230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tomorrow</a:t>
                      </a:r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F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</a:tr>
              <a:tr h="703283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you doing anything </a:t>
                      </a:r>
                      <a:r>
                        <a:rPr lang="en-US" sz="230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Friday evening</a:t>
                      </a:r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F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</a:tr>
              <a:tr h="703283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en-US" sz="2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Yes, I'm watching a film with my friends.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N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585205"/>
              </p:ext>
            </p:extLst>
          </p:nvPr>
        </p:nvGraphicFramePr>
        <p:xfrm>
          <a:off x="277586" y="1398684"/>
          <a:ext cx="8474530" cy="5312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3513"/>
                <a:gridCol w="1185549"/>
                <a:gridCol w="1235468"/>
              </a:tblGrid>
              <a:tr h="557172"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N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300" dirty="0" smtClean="0"/>
                        <a:t>F</a:t>
                      </a:r>
                      <a:endParaRPr lang="en-US" sz="2300" dirty="0"/>
                    </a:p>
                  </a:txBody>
                  <a:tcPr marL="68580" marR="68580" marT="34290" marB="34290"/>
                </a:tc>
              </a:tr>
              <a:tr h="971138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en-US" sz="2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Listen! Is that our telephone ringing?</a:t>
                      </a:r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vi-VN" sz="23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971138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2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They're going to the Fine Arts Museum this Saturday.</a:t>
                      </a:r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703227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2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Where's Duong? He's doing judo in Room 2A.</a:t>
                      </a:r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703227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en-US" sz="2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She's travelling to Da Nang tomorrow.</a:t>
                      </a:r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703227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r>
                        <a:rPr lang="en-US" sz="2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you doing anything this Friday evening?</a:t>
                      </a:r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703227">
                <a:tc>
                  <a:txBody>
                    <a:bodyPr/>
                    <a:lstStyle/>
                    <a:p>
                      <a:r>
                        <a:rPr lang="en-US" sz="23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en-US" sz="2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Yes, I'm watching a film with my friends.</a:t>
                      </a:r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61955"/>
            <a:ext cx="80047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>
                <a:solidFill>
                  <a:srgbClr val="FF0000"/>
                </a:solidFill>
              </a:rPr>
              <a:t>3</a:t>
            </a:r>
            <a:r>
              <a:rPr lang="vi-VN" sz="2500" b="1" dirty="0" smtClean="0">
                <a:solidFill>
                  <a:srgbClr val="FF0000"/>
                </a:solidFill>
              </a:rPr>
              <a:t>. Write N for “Now” and F for “Future"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0" y="0"/>
            <a:ext cx="4197246" cy="47352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III. PRACTICE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47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9009"/>
            <a:ext cx="9144000" cy="5718991"/>
          </a:xfrm>
          <a:prstGeom prst="rect">
            <a:avLst/>
          </a:prstGeom>
        </p:spPr>
      </p:pic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0" y="0"/>
            <a:ext cx="4197246" cy="47352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III. PRACTICE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61955"/>
            <a:ext cx="80047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>
                <a:solidFill>
                  <a:srgbClr val="FF0000"/>
                </a:solidFill>
              </a:rPr>
              <a:t>4</a:t>
            </a:r>
            <a:r>
              <a:rPr lang="vi-VN" sz="2500" b="1" dirty="0" smtClean="0">
                <a:solidFill>
                  <a:srgbClr val="FF0000"/>
                </a:solidFill>
              </a:rPr>
              <a:t>. Game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1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0" y="0"/>
            <a:ext cx="4197246" cy="47352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IV. HOMEWORK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95399" y="1310236"/>
            <a:ext cx="78867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500" dirty="0" smtClean="0"/>
              <a:t>Learn by heart the new words.</a:t>
            </a:r>
          </a:p>
          <a:p>
            <a:r>
              <a:rPr lang="vi-VN" sz="3500" dirty="0" smtClean="0"/>
              <a:t>Do Ex.B4 (page 17), B5, B6 (page 18) in workbook.</a:t>
            </a:r>
          </a:p>
          <a:p>
            <a:r>
              <a:rPr lang="vi-VN" sz="3500" dirty="0" smtClean="0"/>
              <a:t>Prepare: A closer look 2.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03919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39CC668B-D739-40F0-8C0D-181EE08BD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758863"/>
              </p:ext>
            </p:extLst>
          </p:nvPr>
        </p:nvGraphicFramePr>
        <p:xfrm>
          <a:off x="130629" y="964277"/>
          <a:ext cx="9013371" cy="5568876"/>
        </p:xfrm>
        <a:graphic>
          <a:graphicData uri="http://schemas.openxmlformats.org/drawingml/2006/table">
            <a:tbl>
              <a:tblPr/>
              <a:tblGrid>
                <a:gridCol w="11103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110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08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3833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955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 cuối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th, </a:t>
                      </a: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nl-NL" sz="3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k, f, </a:t>
                      </a: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t, </a:t>
                      </a:r>
                      <a:endParaRPr kumimoji="0" lang="vi-VN" sz="3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ời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hong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iến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ương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ây)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nl-NL" sz="3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ss, ch,</a:t>
                      </a: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nl-NL" sz="3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</a:t>
                      </a: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ge,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ce</a:t>
                      </a:r>
                      <a:endParaRPr kumimoji="0" lang="nl-NL" sz="3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ẵn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àng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ung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ức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óp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ơm)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b, d, </a:t>
                      </a: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g, n, l, v, m</a:t>
                      </a:r>
                      <a:r>
                        <a:rPr kumimoji="0" lang="nl-NL" sz="3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r, 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y, u, e, o, </a:t>
                      </a:r>
                      <a:r>
                        <a:rPr kumimoji="0" lang="nl-NL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a, </a:t>
                      </a:r>
                      <a:r>
                        <a:rPr kumimoji="0" lang="vi-VN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i...</a:t>
                      </a:r>
                      <a:endParaRPr kumimoji="0" lang="nl-NL" sz="3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vi-VN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còn lại)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Đọc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/s/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/iz/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/z/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159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Ví dụ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Wan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nl-NL" sz="3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fi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nl-NL" sz="3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hel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nl-NL" sz="3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coo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0" lang="nl-NL" sz="3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</a:t>
                      </a:r>
                      <a:r>
                        <a:rPr kumimoji="0" lang="nl-NL" sz="3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wat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nl-NL" sz="3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nl-NL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</a:t>
                      </a:r>
                      <a:r>
                        <a:rPr kumimoji="0" lang="nl-NL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ss</a:t>
                      </a:r>
                      <a:r>
                        <a:rPr kumimoji="0" lang="nl-NL" sz="3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es, </a:t>
                      </a:r>
                      <a:r>
                        <a:rPr kumimoji="0" lang="vi-VN" sz="3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frid</a:t>
                      </a:r>
                      <a:r>
                        <a:rPr kumimoji="0" lang="vi-VN" sz="3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</a:t>
                      </a:r>
                      <a:r>
                        <a:rPr kumimoji="0" lang="vi-VN" sz="3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en-US" sz="30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Enjo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nl-NL" sz="3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lov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nl-NL" sz="3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pla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nl-NL" sz="3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nl-NL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nl-NL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arriv</a:t>
                      </a:r>
                      <a:r>
                        <a:rPr kumimoji="0" lang="nl-NL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nl-NL" sz="3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nl-NL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nl-NL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nee</a:t>
                      </a:r>
                      <a:r>
                        <a:rPr kumimoji="0" lang="nl-NL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nl-NL" sz="3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nl-NL" sz="3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3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644" marR="466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36814" y="114300"/>
            <a:ext cx="8229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300" b="1" dirty="0" smtClean="0">
                <a:solidFill>
                  <a:srgbClr val="FF0000"/>
                </a:solidFill>
              </a:rPr>
              <a:t>Cách phát âm đuôi “s”, “es” </a:t>
            </a:r>
            <a:endParaRPr lang="en-US" sz="3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07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075704"/>
              </p:ext>
            </p:extLst>
          </p:nvPr>
        </p:nvGraphicFramePr>
        <p:xfrm>
          <a:off x="-1" y="-2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WORDS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/</a:t>
                      </a:r>
                      <a:r>
                        <a:rPr lang="vi-VN" sz="2500" dirty="0" smtClean="0"/>
                        <a:t>s/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/</a:t>
                      </a:r>
                      <a:r>
                        <a:rPr lang="vi-VN" sz="2500" dirty="0" smtClean="0"/>
                        <a:t>z/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/</a:t>
                      </a:r>
                      <a:r>
                        <a:rPr lang="vi-VN" sz="2500" dirty="0" smtClean="0"/>
                        <a:t>iz/</a:t>
                      </a:r>
                      <a:endParaRPr lang="en-US" sz="2500" dirty="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watches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tables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caps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phones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villas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mouths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houses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washes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chairs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boxes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toilets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fridges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clocks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795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5651500" cy="762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Checking vocabulary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>
          <a:xfrm>
            <a:off x="0" y="908050"/>
            <a:ext cx="5003800" cy="5949950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b="1" dirty="0">
                <a:latin typeface="Arial" charset="0"/>
              </a:rPr>
              <a:t>-  </a:t>
            </a:r>
            <a:r>
              <a:rPr lang="en-US" sz="2800" b="1" dirty="0"/>
              <a:t>Appearance </a:t>
            </a:r>
            <a:r>
              <a:rPr lang="en-US" sz="2800" dirty="0"/>
              <a:t>/</a:t>
            </a:r>
            <a:r>
              <a:rPr lang="en-US" sz="2800" dirty="0" err="1">
                <a:solidFill>
                  <a:srgbClr val="FF0000"/>
                </a:solidFill>
              </a:rPr>
              <a:t>əˈpɪə.rəns</a:t>
            </a:r>
            <a:r>
              <a:rPr lang="en-US" sz="2800" dirty="0"/>
              <a:t>/ </a:t>
            </a:r>
            <a:r>
              <a:rPr lang="en-US" altLang="en-US" sz="2800" b="1" dirty="0">
                <a:latin typeface="Arial" charset="0"/>
              </a:rPr>
              <a:t>(</a:t>
            </a:r>
            <a:r>
              <a:rPr lang="vi-VN" altLang="en-US" sz="2800" b="1" dirty="0" smtClean="0">
                <a:latin typeface="Arial" charset="0"/>
              </a:rPr>
              <a:t>n</a:t>
            </a:r>
            <a:r>
              <a:rPr lang="en-US" altLang="en-US" sz="2800" b="1" dirty="0" smtClean="0">
                <a:latin typeface="Arial" charset="0"/>
              </a:rPr>
              <a:t>)</a:t>
            </a:r>
            <a:endParaRPr lang="en-US" altLang="en-US" sz="2800" b="1" dirty="0">
              <a:latin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2800" b="1" dirty="0">
                <a:latin typeface="Arial" charset="0"/>
              </a:rPr>
              <a:t>Elbow</a:t>
            </a:r>
            <a:r>
              <a:rPr lang="en-US" altLang="en-US" sz="2800" b="1" dirty="0">
                <a:latin typeface="Arial" charset="0"/>
              </a:rPr>
              <a:t> 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FF0000"/>
                </a:solidFill>
              </a:rPr>
              <a:t>ˈ</a:t>
            </a:r>
            <a:r>
              <a:rPr lang="en-US" sz="2800" dirty="0" err="1">
                <a:solidFill>
                  <a:srgbClr val="FF0000"/>
                </a:solidFill>
              </a:rPr>
              <a:t>elbəʊ</a:t>
            </a:r>
            <a:r>
              <a:rPr lang="en-US" sz="2800" dirty="0"/>
              <a:t>/</a:t>
            </a:r>
            <a:r>
              <a:rPr lang="en-US" altLang="en-US" sz="2800" b="1" dirty="0">
                <a:latin typeface="Arial" charset="0"/>
              </a:rPr>
              <a:t> (</a:t>
            </a:r>
            <a:r>
              <a:rPr lang="vi-VN" altLang="en-US" sz="2800" b="1" dirty="0">
                <a:latin typeface="Arial" charset="0"/>
              </a:rPr>
              <a:t>n</a:t>
            </a:r>
            <a:r>
              <a:rPr lang="en-US" altLang="en-US" sz="2800" b="1" dirty="0">
                <a:latin typeface="Arial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2800" b="1" dirty="0">
                <a:latin typeface="Arial" charset="0"/>
              </a:rPr>
              <a:t>Cheek /</a:t>
            </a:r>
            <a:r>
              <a:rPr lang="en-US" sz="2800" dirty="0" err="1">
                <a:solidFill>
                  <a:srgbClr val="FF0000"/>
                </a:solidFill>
              </a:rPr>
              <a:t>tʃiːk</a:t>
            </a:r>
            <a:r>
              <a:rPr lang="en-US" sz="2800" dirty="0"/>
              <a:t>/</a:t>
            </a:r>
            <a:r>
              <a:rPr lang="en-US" altLang="en-US" sz="2800" b="1" dirty="0">
                <a:latin typeface="Arial" charset="0"/>
              </a:rPr>
              <a:t> (</a:t>
            </a:r>
            <a:r>
              <a:rPr lang="vi-VN" altLang="en-US" sz="2800" b="1" dirty="0">
                <a:latin typeface="Arial" charset="0"/>
              </a:rPr>
              <a:t>n</a:t>
            </a:r>
            <a:r>
              <a:rPr lang="en-US" altLang="en-US" sz="2800" b="1" dirty="0">
                <a:latin typeface="Arial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2800" b="1" dirty="0">
                <a:latin typeface="Arial" charset="0"/>
              </a:rPr>
              <a:t>Blonde /</a:t>
            </a:r>
            <a:r>
              <a:rPr lang="en-US" sz="2800" dirty="0" err="1">
                <a:solidFill>
                  <a:srgbClr val="FF0000"/>
                </a:solidFill>
              </a:rPr>
              <a:t>blɒnd</a:t>
            </a:r>
            <a:r>
              <a:rPr lang="en-US" sz="2800" dirty="0"/>
              <a:t>/</a:t>
            </a:r>
            <a:r>
              <a:rPr lang="en-US" altLang="en-US" sz="2800" b="1" dirty="0">
                <a:latin typeface="Arial" charset="0"/>
              </a:rPr>
              <a:t> (</a:t>
            </a:r>
            <a:r>
              <a:rPr lang="vi-VN" altLang="en-US" sz="2800" b="1" dirty="0">
                <a:latin typeface="Arial" charset="0"/>
              </a:rPr>
              <a:t>adj</a:t>
            </a:r>
            <a:r>
              <a:rPr lang="en-US" altLang="en-US" sz="2800" b="1" dirty="0">
                <a:latin typeface="Arial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2800" b="1" dirty="0">
                <a:latin typeface="Arial" charset="0"/>
              </a:rPr>
              <a:t>Straight</a:t>
            </a:r>
            <a:r>
              <a:rPr lang="en-US" altLang="en-US" sz="2800" b="1" dirty="0">
                <a:latin typeface="Arial" charset="0"/>
              </a:rPr>
              <a:t> /</a:t>
            </a:r>
            <a:r>
              <a:rPr lang="en-US" sz="2800" dirty="0" err="1">
                <a:solidFill>
                  <a:srgbClr val="FF0000"/>
                </a:solidFill>
              </a:rPr>
              <a:t>streɪt</a:t>
            </a:r>
            <a:r>
              <a:rPr lang="en-US" sz="2800" dirty="0"/>
              <a:t>/ </a:t>
            </a:r>
            <a:r>
              <a:rPr lang="en-US" altLang="en-US" sz="2800" b="1" dirty="0">
                <a:latin typeface="Arial" charset="0"/>
              </a:rPr>
              <a:t>(</a:t>
            </a:r>
            <a:r>
              <a:rPr lang="vi-VN" altLang="en-US" sz="2800" b="1" dirty="0">
                <a:latin typeface="Arial" charset="0"/>
              </a:rPr>
              <a:t>adj</a:t>
            </a:r>
            <a:r>
              <a:rPr lang="en-US" altLang="en-US" sz="2800" b="1" dirty="0">
                <a:latin typeface="Arial" charset="0"/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2800" b="1" dirty="0">
                <a:latin typeface="Arial" charset="0"/>
              </a:rPr>
              <a:t>Curly </a:t>
            </a:r>
            <a:r>
              <a:rPr lang="vi-VN" sz="2800" dirty="0"/>
              <a:t>/</a:t>
            </a:r>
            <a:r>
              <a:rPr lang="vi-VN" sz="2800" dirty="0">
                <a:solidFill>
                  <a:srgbClr val="FF0000"/>
                </a:solidFill>
              </a:rPr>
              <a:t>ˈkɜːli</a:t>
            </a:r>
            <a:r>
              <a:rPr lang="vi-VN" sz="2800" dirty="0"/>
              <a:t>/</a:t>
            </a:r>
            <a:r>
              <a:rPr lang="en-US" altLang="en-US" sz="2800" b="1" dirty="0">
                <a:latin typeface="Arial" charset="0"/>
              </a:rPr>
              <a:t> (</a:t>
            </a:r>
            <a:r>
              <a:rPr lang="vi-VN" altLang="en-US" sz="2800" b="1" dirty="0">
                <a:latin typeface="Arial" charset="0"/>
              </a:rPr>
              <a:t>adj</a:t>
            </a:r>
            <a:r>
              <a:rPr lang="en-US" altLang="en-US" sz="2800" b="1" dirty="0">
                <a:latin typeface="Arial" charset="0"/>
              </a:rPr>
              <a:t>)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2800" b="1" dirty="0" smtClean="0">
                <a:latin typeface="Arial" charset="0"/>
              </a:rPr>
              <a:t>Chubby</a:t>
            </a:r>
            <a:r>
              <a:rPr lang="en-US" altLang="en-US" sz="2800" b="1" dirty="0" smtClean="0">
                <a:latin typeface="Arial" charset="0"/>
              </a:rPr>
              <a:t> 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FF0000"/>
                </a:solidFill>
              </a:rPr>
              <a:t>ˈ</a:t>
            </a:r>
            <a:r>
              <a:rPr lang="en-US" sz="2800" dirty="0" err="1">
                <a:solidFill>
                  <a:srgbClr val="FF0000"/>
                </a:solidFill>
              </a:rPr>
              <a:t>tʃʌbi</a:t>
            </a:r>
            <a:r>
              <a:rPr lang="en-US" sz="2800" dirty="0"/>
              <a:t>/</a:t>
            </a:r>
            <a:r>
              <a:rPr lang="en-US" altLang="en-US" sz="2800" b="1" dirty="0">
                <a:latin typeface="Arial" charset="0"/>
              </a:rPr>
              <a:t> (</a:t>
            </a:r>
            <a:r>
              <a:rPr lang="vi-VN" altLang="en-US" sz="2800" b="1" dirty="0">
                <a:latin typeface="Arial" charset="0"/>
              </a:rPr>
              <a:t>adj</a:t>
            </a:r>
            <a:r>
              <a:rPr lang="en-US" altLang="en-US" sz="2800" b="1" dirty="0" smtClean="0">
                <a:latin typeface="Arial" charset="0"/>
              </a:rPr>
              <a:t>)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2800" b="1" dirty="0">
                <a:latin typeface="Arial" charset="0"/>
              </a:rPr>
              <a:t>Patient </a:t>
            </a:r>
            <a:r>
              <a:rPr lang="vi-VN" sz="2800" dirty="0"/>
              <a:t>/</a:t>
            </a:r>
            <a:r>
              <a:rPr lang="vi-VN" sz="2800" dirty="0">
                <a:solidFill>
                  <a:srgbClr val="FF0000"/>
                </a:solidFill>
              </a:rPr>
              <a:t>ˈpeɪʃnt</a:t>
            </a:r>
            <a:r>
              <a:rPr lang="vi-VN" sz="2800" dirty="0"/>
              <a:t>/ (n/ adj)</a:t>
            </a:r>
            <a:endParaRPr lang="en-US" altLang="en-US" sz="2800" b="1" dirty="0">
              <a:latin typeface="Arial" charset="0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lang="en-US" altLang="en-US" sz="2800" b="1" dirty="0">
              <a:latin typeface="Arial" charset="0"/>
            </a:endParaRPr>
          </a:p>
        </p:txBody>
      </p:sp>
      <p:sp>
        <p:nvSpPr>
          <p:cNvPr id="7172" name="Rectangle 6"/>
          <p:cNvSpPr txBox="1">
            <a:spLocks noChangeArrowheads="1"/>
          </p:cNvSpPr>
          <p:nvPr/>
        </p:nvSpPr>
        <p:spPr bwMode="auto">
          <a:xfrm>
            <a:off x="5092700" y="941388"/>
            <a:ext cx="4051300" cy="591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b="1" dirty="0">
                <a:latin typeface="Arial" charset="0"/>
              </a:rPr>
              <a:t>- </a:t>
            </a:r>
            <a:r>
              <a:rPr lang="vi-VN" altLang="en-US" sz="2800" b="1" dirty="0" smtClean="0">
                <a:latin typeface="Arial" charset="0"/>
              </a:rPr>
              <a:t>dáng vẻ, ngoại hình</a:t>
            </a:r>
            <a:endParaRPr lang="en-US" altLang="en-US" sz="2800" b="1" dirty="0">
              <a:latin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b="1" dirty="0">
                <a:latin typeface="Arial" charset="0"/>
              </a:rPr>
              <a:t>- </a:t>
            </a:r>
            <a:r>
              <a:rPr lang="vi-VN" altLang="en-US" sz="2800" b="1" dirty="0" smtClean="0">
                <a:latin typeface="Arial" charset="0"/>
              </a:rPr>
              <a:t>khuỷu tay</a:t>
            </a:r>
            <a:endParaRPr lang="en-US" altLang="en-US" sz="2800" b="1" dirty="0">
              <a:latin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b="1" dirty="0">
                <a:latin typeface="Arial" charset="0"/>
              </a:rPr>
              <a:t>- </a:t>
            </a:r>
            <a:r>
              <a:rPr lang="vi-VN" altLang="en-US" sz="2800" b="1" dirty="0" smtClean="0">
                <a:latin typeface="Arial" charset="0"/>
              </a:rPr>
              <a:t>má</a:t>
            </a:r>
            <a:endParaRPr lang="en-US" altLang="en-US" sz="2800" b="1" dirty="0">
              <a:latin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b="1" dirty="0">
                <a:latin typeface="Arial" charset="0"/>
              </a:rPr>
              <a:t>- </a:t>
            </a:r>
            <a:r>
              <a:rPr lang="vi-VN" altLang="en-US" sz="2800" b="1" dirty="0" smtClean="0">
                <a:latin typeface="Arial" charset="0"/>
              </a:rPr>
              <a:t>vàng hoe </a:t>
            </a:r>
            <a:endParaRPr lang="en-US" altLang="en-US" sz="2800" b="1" dirty="0">
              <a:latin typeface="Arial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b="1" dirty="0">
                <a:latin typeface="Arial" charset="0"/>
              </a:rPr>
              <a:t>- </a:t>
            </a:r>
            <a:r>
              <a:rPr lang="vi-VN" altLang="en-US" sz="2800" b="1" dirty="0" smtClean="0">
                <a:latin typeface="Arial" charset="0"/>
              </a:rPr>
              <a:t>thẳng</a:t>
            </a:r>
            <a:endParaRPr lang="en-US" altLang="en-US" sz="2800" b="1" dirty="0">
              <a:latin typeface="Arial" charset="0"/>
            </a:endParaRPr>
          </a:p>
          <a:p>
            <a:pPr marL="457200" indent="-457200"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altLang="en-US" sz="2800" b="1" dirty="0" smtClean="0">
                <a:latin typeface="Arial" charset="0"/>
              </a:rPr>
              <a:t>x</a:t>
            </a:r>
            <a:r>
              <a:rPr lang="vi-VN" altLang="en-US" sz="2800" b="1" dirty="0" smtClean="0">
                <a:latin typeface="Arial" charset="0"/>
              </a:rPr>
              <a:t>oăn</a:t>
            </a:r>
            <a:endParaRPr lang="en-US" altLang="en-US" sz="2800" b="1" dirty="0">
              <a:latin typeface="Arial" charset="0"/>
            </a:endParaRPr>
          </a:p>
          <a:p>
            <a:pPr marL="457200" indent="-457200"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vi-VN" altLang="en-US" sz="2300" b="1" dirty="0" smtClean="0">
                <a:latin typeface="Arial" charset="0"/>
              </a:rPr>
              <a:t>mũm mĩm, phúng phính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altLang="en-US" sz="2500" b="1" dirty="0">
                <a:latin typeface="Arial" charset="0"/>
              </a:rPr>
              <a:t>- </a:t>
            </a:r>
            <a:r>
              <a:rPr lang="vi-VN" altLang="en-US" sz="2500" b="1" dirty="0">
                <a:latin typeface="Arial" charset="0"/>
              </a:rPr>
              <a:t>bệnh nhân/ kiên nhẫn</a:t>
            </a:r>
            <a:endParaRPr lang="en-US" altLang="en-US" sz="2500" b="1" dirty="0">
              <a:latin typeface="Arial" charset="0"/>
            </a:endParaRPr>
          </a:p>
          <a:p>
            <a:pPr marL="457200" indent="-457200" eaLnBrk="1" hangingPunct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lang="en-US" altLang="en-US" sz="28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50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367259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226340"/>
              </p:ext>
            </p:extLst>
          </p:nvPr>
        </p:nvGraphicFramePr>
        <p:xfrm>
          <a:off x="1159239" y="3672591"/>
          <a:ext cx="7065364" cy="3185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2682"/>
                <a:gridCol w="3532682"/>
              </a:tblGrid>
              <a:tr h="788142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Singular Nouns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Plural Nouns</a:t>
                      </a:r>
                      <a:endParaRPr lang="en-US" sz="2500" dirty="0"/>
                    </a:p>
                  </a:txBody>
                  <a:tcPr/>
                </a:tc>
              </a:tr>
              <a:tr h="799089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mouth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mouths</a:t>
                      </a:r>
                      <a:endParaRPr lang="en-US" sz="2500" dirty="0"/>
                    </a:p>
                  </a:txBody>
                  <a:tcPr/>
                </a:tc>
              </a:tr>
              <a:tr h="799089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cheek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cheeks</a:t>
                      </a:r>
                      <a:endParaRPr lang="en-US" sz="2500" dirty="0"/>
                    </a:p>
                  </a:txBody>
                  <a:tcPr/>
                </a:tc>
              </a:tr>
              <a:tr h="799089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hair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hair</a:t>
                      </a:r>
                      <a:endParaRPr lang="en-US" sz="25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6987"/>
              </p:ext>
            </p:extLst>
          </p:nvPr>
        </p:nvGraphicFramePr>
        <p:xfrm>
          <a:off x="1159239" y="3672591"/>
          <a:ext cx="7065364" cy="3185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2682"/>
                <a:gridCol w="3532682"/>
              </a:tblGrid>
              <a:tr h="788142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Singular Nouns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Plural Nouns</a:t>
                      </a:r>
                      <a:endParaRPr lang="en-US" sz="2500" dirty="0"/>
                    </a:p>
                  </a:txBody>
                  <a:tcPr/>
                </a:tc>
              </a:tr>
              <a:tr h="799089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mouth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99089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cheek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9089">
                <a:tc>
                  <a:txBody>
                    <a:bodyPr/>
                    <a:lstStyle/>
                    <a:p>
                      <a:pPr algn="ctr"/>
                      <a:r>
                        <a:rPr lang="vi-VN" sz="2500" dirty="0" smtClean="0"/>
                        <a:t>hair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58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78887" y="2916875"/>
            <a:ext cx="1905568" cy="6107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b="1" dirty="0"/>
              <a:t>LONG/SHORT</a:t>
            </a:r>
            <a:endParaRPr lang="en-US" sz="1875" b="1" dirty="0"/>
          </a:p>
        </p:txBody>
      </p:sp>
      <p:sp>
        <p:nvSpPr>
          <p:cNvPr id="7" name="Oval 6"/>
          <p:cNvSpPr/>
          <p:nvPr/>
        </p:nvSpPr>
        <p:spPr>
          <a:xfrm>
            <a:off x="74145" y="1690317"/>
            <a:ext cx="1362653" cy="6741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725" dirty="0"/>
              <a:t>ARMS</a:t>
            </a:r>
            <a:endParaRPr lang="en-US" sz="1725" dirty="0"/>
          </a:p>
        </p:txBody>
      </p:sp>
      <p:sp>
        <p:nvSpPr>
          <p:cNvPr id="8" name="Oval 7"/>
          <p:cNvSpPr/>
          <p:nvPr/>
        </p:nvSpPr>
        <p:spPr>
          <a:xfrm>
            <a:off x="2680723" y="1629566"/>
            <a:ext cx="1139483" cy="6435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dirty="0"/>
              <a:t>TAIL</a:t>
            </a:r>
            <a:endParaRPr lang="en-US" sz="1875" dirty="0"/>
          </a:p>
        </p:txBody>
      </p:sp>
      <p:sp>
        <p:nvSpPr>
          <p:cNvPr id="9" name="Oval 8"/>
          <p:cNvSpPr/>
          <p:nvPr/>
        </p:nvSpPr>
        <p:spPr>
          <a:xfrm>
            <a:off x="74145" y="4228110"/>
            <a:ext cx="1346145" cy="713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dirty="0"/>
              <a:t>HAIR</a:t>
            </a:r>
            <a:endParaRPr lang="en-US" sz="1875" dirty="0"/>
          </a:p>
        </p:txBody>
      </p:sp>
      <p:sp>
        <p:nvSpPr>
          <p:cNvPr id="10" name="Oval 9"/>
          <p:cNvSpPr/>
          <p:nvPr/>
        </p:nvSpPr>
        <p:spPr>
          <a:xfrm>
            <a:off x="2729747" y="4237023"/>
            <a:ext cx="1390630" cy="7045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dirty="0"/>
              <a:t>LEGS</a:t>
            </a:r>
            <a:endParaRPr lang="en-US" sz="1875" dirty="0"/>
          </a:p>
        </p:txBody>
      </p:sp>
      <p:sp>
        <p:nvSpPr>
          <p:cNvPr id="11" name="Oval 10"/>
          <p:cNvSpPr/>
          <p:nvPr/>
        </p:nvSpPr>
        <p:spPr>
          <a:xfrm>
            <a:off x="5583969" y="2767589"/>
            <a:ext cx="2065613" cy="117987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BIG/SMALL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4729244" y="1574234"/>
            <a:ext cx="891540" cy="47719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dirty="0"/>
              <a:t>HEAD</a:t>
            </a:r>
            <a:endParaRPr lang="en-US" sz="1875" dirty="0"/>
          </a:p>
        </p:txBody>
      </p:sp>
      <p:sp>
        <p:nvSpPr>
          <p:cNvPr id="13" name="Rectangle 12"/>
          <p:cNvSpPr/>
          <p:nvPr/>
        </p:nvSpPr>
        <p:spPr>
          <a:xfrm>
            <a:off x="7493881" y="1603698"/>
            <a:ext cx="1082819" cy="4849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dirty="0"/>
              <a:t>HANDS</a:t>
            </a:r>
            <a:endParaRPr lang="en-US" sz="1875" dirty="0"/>
          </a:p>
        </p:txBody>
      </p:sp>
      <p:sp>
        <p:nvSpPr>
          <p:cNvPr id="14" name="Rectangle 13"/>
          <p:cNvSpPr/>
          <p:nvPr/>
        </p:nvSpPr>
        <p:spPr>
          <a:xfrm>
            <a:off x="8252460" y="3092145"/>
            <a:ext cx="891540" cy="47719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dirty="0"/>
              <a:t>FEET</a:t>
            </a:r>
            <a:endParaRPr lang="en-US" sz="1875" dirty="0"/>
          </a:p>
        </p:txBody>
      </p:sp>
      <p:sp>
        <p:nvSpPr>
          <p:cNvPr id="15" name="Rectangle 14"/>
          <p:cNvSpPr/>
          <p:nvPr/>
        </p:nvSpPr>
        <p:spPr>
          <a:xfrm>
            <a:off x="7493195" y="4464388"/>
            <a:ext cx="891540" cy="47719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dirty="0"/>
              <a:t>NOSE</a:t>
            </a:r>
            <a:endParaRPr lang="en-US" sz="1875" dirty="0"/>
          </a:p>
        </p:txBody>
      </p:sp>
      <p:sp>
        <p:nvSpPr>
          <p:cNvPr id="16" name="Rectangle 15"/>
          <p:cNvSpPr/>
          <p:nvPr/>
        </p:nvSpPr>
        <p:spPr>
          <a:xfrm>
            <a:off x="5155739" y="4436269"/>
            <a:ext cx="891540" cy="47719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dirty="0"/>
              <a:t>EYES</a:t>
            </a:r>
            <a:endParaRPr lang="en-US" sz="1875" dirty="0"/>
          </a:p>
        </p:txBody>
      </p:sp>
      <p:sp>
        <p:nvSpPr>
          <p:cNvPr id="17" name="Rectangle 16"/>
          <p:cNvSpPr/>
          <p:nvPr/>
        </p:nvSpPr>
        <p:spPr>
          <a:xfrm>
            <a:off x="4041828" y="3105148"/>
            <a:ext cx="891540" cy="47719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75" dirty="0"/>
              <a:t>EARS</a:t>
            </a:r>
            <a:endParaRPr lang="en-US" sz="1875" dirty="0"/>
          </a:p>
        </p:txBody>
      </p:sp>
      <p:sp>
        <p:nvSpPr>
          <p:cNvPr id="21" name="Left Arrow 20"/>
          <p:cNvSpPr/>
          <p:nvPr/>
        </p:nvSpPr>
        <p:spPr>
          <a:xfrm rot="1812507" flipV="1">
            <a:off x="864589" y="2400423"/>
            <a:ext cx="698080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Left Arrow 21"/>
          <p:cNvSpPr/>
          <p:nvPr/>
        </p:nvSpPr>
        <p:spPr>
          <a:xfrm rot="8534102" flipV="1">
            <a:off x="2532393" y="2424472"/>
            <a:ext cx="726918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Left Arrow 22"/>
          <p:cNvSpPr/>
          <p:nvPr/>
        </p:nvSpPr>
        <p:spPr>
          <a:xfrm rot="18860398" flipV="1">
            <a:off x="724919" y="3696063"/>
            <a:ext cx="698080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Left Arrow 24"/>
          <p:cNvSpPr/>
          <p:nvPr/>
        </p:nvSpPr>
        <p:spPr>
          <a:xfrm rot="13312530" flipV="1">
            <a:off x="2446966" y="3746535"/>
            <a:ext cx="782981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6" name="Left Arrow 25"/>
          <p:cNvSpPr/>
          <p:nvPr/>
        </p:nvSpPr>
        <p:spPr>
          <a:xfrm rot="1812507" flipV="1">
            <a:off x="5493874" y="2287863"/>
            <a:ext cx="842787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7" name="Left Arrow 26"/>
          <p:cNvSpPr/>
          <p:nvPr/>
        </p:nvSpPr>
        <p:spPr>
          <a:xfrm rot="8534102" flipV="1">
            <a:off x="6973048" y="2292942"/>
            <a:ext cx="834605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8" name="Left Arrow 27"/>
          <p:cNvSpPr/>
          <p:nvPr/>
        </p:nvSpPr>
        <p:spPr>
          <a:xfrm rot="13673974" flipV="1">
            <a:off x="7328103" y="3955794"/>
            <a:ext cx="782981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9" name="Left Arrow 28"/>
          <p:cNvSpPr/>
          <p:nvPr/>
        </p:nvSpPr>
        <p:spPr>
          <a:xfrm rot="18860398" flipV="1">
            <a:off x="5485537" y="3919691"/>
            <a:ext cx="698080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0" name="Right Arrow 29"/>
          <p:cNvSpPr/>
          <p:nvPr/>
        </p:nvSpPr>
        <p:spPr>
          <a:xfrm>
            <a:off x="7682619" y="3222269"/>
            <a:ext cx="512691" cy="2742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1" name="Left Arrow 30"/>
          <p:cNvSpPr/>
          <p:nvPr/>
        </p:nvSpPr>
        <p:spPr>
          <a:xfrm>
            <a:off x="4983580" y="3175924"/>
            <a:ext cx="543240" cy="30220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extBox 1"/>
          <p:cNvSpPr txBox="1"/>
          <p:nvPr/>
        </p:nvSpPr>
        <p:spPr>
          <a:xfrm>
            <a:off x="74145" y="955169"/>
            <a:ext cx="31667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 smtClean="0">
                <a:solidFill>
                  <a:srgbClr val="FF0000"/>
                </a:solidFill>
              </a:rPr>
              <a:t>1.Create word web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3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vi-VN" altLang="en-US" b="1" u="sng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I. </a:t>
            </a:r>
            <a:r>
              <a:rPr lang="en-US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Vocabulary</a:t>
            </a:r>
            <a:r>
              <a:rPr lang="en-US" alt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9221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782897"/>
            <a:ext cx="2224907" cy="8452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/>
              <a:t>ROUND/LONG</a:t>
            </a:r>
            <a:endParaRPr lang="en-US" sz="2000" b="1" dirty="0"/>
          </a:p>
        </p:txBody>
      </p:sp>
      <p:sp>
        <p:nvSpPr>
          <p:cNvPr id="7" name="Oval 6"/>
          <p:cNvSpPr/>
          <p:nvPr/>
        </p:nvSpPr>
        <p:spPr>
          <a:xfrm>
            <a:off x="508195" y="1265455"/>
            <a:ext cx="1208847" cy="72059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/>
              <a:t>FACE</a:t>
            </a:r>
            <a:endParaRPr lang="en-US" sz="2000" dirty="0"/>
          </a:p>
        </p:txBody>
      </p:sp>
      <p:sp>
        <p:nvSpPr>
          <p:cNvPr id="11" name="Oval 10"/>
          <p:cNvSpPr/>
          <p:nvPr/>
        </p:nvSpPr>
        <p:spPr>
          <a:xfrm>
            <a:off x="2874933" y="2578934"/>
            <a:ext cx="3295987" cy="129717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900" b="1" dirty="0"/>
              <a:t>BLACK/BLONDE/</a:t>
            </a:r>
          </a:p>
          <a:p>
            <a:pPr algn="ctr"/>
            <a:r>
              <a:rPr lang="vi-VN" sz="1900" b="1" dirty="0"/>
              <a:t>CURLY/STRAIGHT</a:t>
            </a:r>
            <a:endParaRPr lang="en-US" sz="1900" b="1" dirty="0"/>
          </a:p>
        </p:txBody>
      </p:sp>
      <p:sp>
        <p:nvSpPr>
          <p:cNvPr id="12" name="Rectangle 11"/>
          <p:cNvSpPr/>
          <p:nvPr/>
        </p:nvSpPr>
        <p:spPr>
          <a:xfrm>
            <a:off x="7125254" y="4655739"/>
            <a:ext cx="1432469" cy="614243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/>
              <a:t>CHEEKS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4092618" y="4823787"/>
            <a:ext cx="891540" cy="47719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725" dirty="0"/>
              <a:t>HAIR</a:t>
            </a:r>
            <a:endParaRPr lang="en-US" sz="1725" dirty="0"/>
          </a:p>
        </p:txBody>
      </p:sp>
      <p:sp>
        <p:nvSpPr>
          <p:cNvPr id="14" name="Rectangle 13"/>
          <p:cNvSpPr/>
          <p:nvPr/>
        </p:nvSpPr>
        <p:spPr>
          <a:xfrm>
            <a:off x="4033509" y="1137624"/>
            <a:ext cx="1079122" cy="5202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/>
              <a:t>FUR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7429098" y="1265455"/>
            <a:ext cx="891540" cy="47719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/>
              <a:t>FACE</a:t>
            </a:r>
            <a:endParaRPr lang="en-US" sz="2000" dirty="0"/>
          </a:p>
        </p:txBody>
      </p:sp>
      <p:sp>
        <p:nvSpPr>
          <p:cNvPr id="2" name="Diamond 1"/>
          <p:cNvSpPr/>
          <p:nvPr/>
        </p:nvSpPr>
        <p:spPr>
          <a:xfrm>
            <a:off x="6540139" y="2541174"/>
            <a:ext cx="2669458" cy="1219806"/>
          </a:xfrm>
          <a:prstGeom prst="diamond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/>
              <a:t>CHUBBY</a:t>
            </a:r>
            <a:endParaRPr lang="en-US" sz="2000" b="1" dirty="0"/>
          </a:p>
        </p:txBody>
      </p:sp>
      <p:sp>
        <p:nvSpPr>
          <p:cNvPr id="18" name="Left Arrow 17"/>
          <p:cNvSpPr/>
          <p:nvPr/>
        </p:nvSpPr>
        <p:spPr>
          <a:xfrm rot="5400000" flipV="1">
            <a:off x="718320" y="2218241"/>
            <a:ext cx="698080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Left Arrow 18"/>
          <p:cNvSpPr/>
          <p:nvPr/>
        </p:nvSpPr>
        <p:spPr>
          <a:xfrm rot="16200000" flipV="1">
            <a:off x="4189349" y="4154439"/>
            <a:ext cx="698080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" name="Left Arrow 19"/>
          <p:cNvSpPr/>
          <p:nvPr/>
        </p:nvSpPr>
        <p:spPr>
          <a:xfrm rot="5400000" flipV="1">
            <a:off x="4140474" y="1917036"/>
            <a:ext cx="795832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Left Arrow 21"/>
          <p:cNvSpPr/>
          <p:nvPr/>
        </p:nvSpPr>
        <p:spPr>
          <a:xfrm rot="5400000" flipV="1">
            <a:off x="7492449" y="1957561"/>
            <a:ext cx="698080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Left Arrow 23"/>
          <p:cNvSpPr/>
          <p:nvPr/>
        </p:nvSpPr>
        <p:spPr>
          <a:xfrm rot="16200000" flipV="1">
            <a:off x="7525829" y="4012133"/>
            <a:ext cx="698080" cy="3324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TextBox 14"/>
          <p:cNvSpPr txBox="1"/>
          <p:nvPr/>
        </p:nvSpPr>
        <p:spPr>
          <a:xfrm>
            <a:off x="0" y="788401"/>
            <a:ext cx="31667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 smtClean="0">
                <a:solidFill>
                  <a:srgbClr val="FF0000"/>
                </a:solidFill>
              </a:rPr>
              <a:t>1.Create word web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vi-VN" altLang="en-US" b="1" u="sng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I. </a:t>
            </a:r>
            <a:r>
              <a:rPr lang="en-US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Vocabulary</a:t>
            </a:r>
            <a:r>
              <a:rPr lang="en-US" alt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20427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317C20B-5171-4DF6-80B3-43B5D90F6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18606"/>
              </p:ext>
            </p:extLst>
          </p:nvPr>
        </p:nvGraphicFramePr>
        <p:xfrm>
          <a:off x="0" y="1291855"/>
          <a:ext cx="9143999" cy="5753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007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08063">
                <a:tc>
                  <a:txBody>
                    <a:bodyPr/>
                    <a:lstStyle/>
                    <a:p>
                      <a:pPr algn="ctr"/>
                      <a:r>
                        <a:rPr lang="vi-VN" sz="1900" dirty="0" smtClean="0">
                          <a:solidFill>
                            <a:schemeClr val="bg1"/>
                          </a:solidFill>
                        </a:rPr>
                        <a:t>ADJECTIVES</a:t>
                      </a:r>
                      <a:endParaRPr lang="en-US" sz="19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900" dirty="0" smtClean="0">
                          <a:solidFill>
                            <a:schemeClr val="tx1"/>
                          </a:solidFill>
                        </a:rPr>
                        <a:t>BODY PARTS</a:t>
                      </a:r>
                      <a:endParaRPr lang="en-US" sz="19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89" marB="3428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8063">
                <a:tc>
                  <a:txBody>
                    <a:bodyPr/>
                    <a:lstStyle/>
                    <a:p>
                      <a:pPr algn="ctr"/>
                      <a:r>
                        <a:rPr lang="vi-VN" sz="1900" dirty="0" smtClean="0">
                          <a:solidFill>
                            <a:schemeClr val="bg1"/>
                          </a:solidFill>
                        </a:rPr>
                        <a:t>LONG/SHORT</a:t>
                      </a:r>
                      <a:endParaRPr lang="en-US" sz="19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sz="1900" dirty="0" smtClean="0"/>
                        <a:t>ARMS, TAIL,</a:t>
                      </a:r>
                      <a:r>
                        <a:rPr lang="vi-VN" sz="1900" baseline="0" dirty="0" smtClean="0"/>
                        <a:t> HAIR, LEGS</a:t>
                      </a:r>
                      <a:endParaRPr lang="en-US" sz="1900" dirty="0"/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8063">
                <a:tc>
                  <a:txBody>
                    <a:bodyPr/>
                    <a:lstStyle/>
                    <a:p>
                      <a:pPr algn="ctr"/>
                      <a:r>
                        <a:rPr lang="vi-VN" sz="1900" dirty="0" smtClean="0">
                          <a:solidFill>
                            <a:schemeClr val="bg1"/>
                          </a:solidFill>
                        </a:rPr>
                        <a:t>BIG/SMALL</a:t>
                      </a:r>
                      <a:endParaRPr lang="en-US" sz="19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sz="1900" dirty="0" smtClean="0"/>
                        <a:t>HEAD, HANDS, EARS, EYES, FEET, NOSE</a:t>
                      </a:r>
                      <a:endParaRPr lang="en-US" sz="1900" dirty="0"/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45428">
                <a:tc>
                  <a:txBody>
                    <a:bodyPr/>
                    <a:lstStyle/>
                    <a:p>
                      <a:pPr algn="ctr"/>
                      <a:r>
                        <a:rPr lang="vi-VN" sz="1900" dirty="0" smtClean="0">
                          <a:solidFill>
                            <a:schemeClr val="bg1"/>
                          </a:solidFill>
                        </a:rPr>
                        <a:t>ROUND/LONG</a:t>
                      </a:r>
                      <a:endParaRPr lang="en-US" sz="19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r>
                        <a:rPr lang="vi-VN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FACE</a:t>
                      </a:r>
                      <a:endParaRPr lang="en-US" sz="19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900" dirty="0"/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75843">
                <a:tc>
                  <a:txBody>
                    <a:bodyPr/>
                    <a:lstStyle/>
                    <a:p>
                      <a:pPr algn="ctr"/>
                      <a:r>
                        <a:rPr lang="vi-VN" sz="1900" dirty="0" smtClean="0">
                          <a:solidFill>
                            <a:schemeClr val="bg1"/>
                          </a:solidFill>
                        </a:rPr>
                        <a:t>BLACK/BLONDE/</a:t>
                      </a:r>
                    </a:p>
                    <a:p>
                      <a:pPr algn="ctr"/>
                      <a:r>
                        <a:rPr lang="vi-VN" sz="1900" dirty="0" smtClean="0">
                          <a:solidFill>
                            <a:schemeClr val="bg1"/>
                          </a:solidFill>
                        </a:rPr>
                        <a:t>CURLY/ STRAIGHT</a:t>
                      </a:r>
                      <a:endParaRPr lang="en-US" sz="19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sz="1900" dirty="0" smtClean="0"/>
                        <a:t>HAIR, FUR</a:t>
                      </a:r>
                      <a:endParaRPr lang="en-US" sz="1900" dirty="0"/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08063">
                <a:tc>
                  <a:txBody>
                    <a:bodyPr/>
                    <a:lstStyle/>
                    <a:p>
                      <a:pPr algn="ctr"/>
                      <a:r>
                        <a:rPr lang="vi-VN" sz="1900" dirty="0" smtClean="0">
                          <a:solidFill>
                            <a:schemeClr val="bg1"/>
                          </a:solidFill>
                        </a:rPr>
                        <a:t>CHUBBY</a:t>
                      </a:r>
                      <a:endParaRPr lang="en-US" sz="19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89" marB="3428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sz="1900" dirty="0" smtClean="0"/>
                        <a:t>CHEEKS, FACE</a:t>
                      </a:r>
                      <a:endParaRPr lang="en-US" sz="1900" dirty="0"/>
                    </a:p>
                  </a:txBody>
                  <a:tcPr marL="68580" marR="68580" marT="34289" marB="3428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vi-VN" altLang="en-US" b="1" u="sng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I. </a:t>
            </a:r>
            <a:r>
              <a:rPr lang="en-US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Vocabulary</a:t>
            </a:r>
            <a:r>
              <a:rPr lang="en-US" alt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88401"/>
            <a:ext cx="31667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 smtClean="0">
                <a:solidFill>
                  <a:srgbClr val="FF0000"/>
                </a:solidFill>
              </a:rPr>
              <a:t>1.Create word web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2017BB3-0F30-4F7C-A24A-631BE194E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197" y="1525370"/>
            <a:ext cx="150942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p</a:t>
            </a:r>
            <a:r>
              <a:rPr lang="vi-VN" altLang="en-US" sz="3000" b="1" u="sng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icnic</a:t>
            </a:r>
            <a:endParaRPr lang="en-US" altLang="en-US" sz="3000" b="1" u="sng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AD013F4-24D4-433A-AA78-4B9FB2DB0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902" y="2467731"/>
            <a:ext cx="7429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 b="1" u="sng" dirty="0">
                <a:solidFill>
                  <a:srgbClr val="00B0F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b</a:t>
            </a:r>
            <a:r>
              <a:rPr lang="vi-VN" altLang="en-US" sz="3000" b="1" u="sng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ig</a:t>
            </a:r>
            <a:endParaRPr lang="en-US" altLang="en-US" sz="3000" b="1" u="sng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C7FB69FF-5248-4182-89BC-8DCA7EC6F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197" y="2452499"/>
            <a:ext cx="144280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 b="1" u="sng" dirty="0">
                <a:solidFill>
                  <a:srgbClr val="00B0F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b</a:t>
            </a:r>
            <a:r>
              <a:rPr lang="vi-VN" altLang="en-US" sz="3000" b="1" u="sng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lack</a:t>
            </a:r>
            <a:endParaRPr lang="en-US" altLang="en-US" sz="3000" b="1" u="sng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75223BD-2C42-4E97-BAB6-CC69126AC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22" y="1525370"/>
            <a:ext cx="170887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 b="1" u="sng" dirty="0">
                <a:solidFill>
                  <a:srgbClr val="00B0F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b</a:t>
            </a:r>
            <a:r>
              <a:rPr lang="vi-VN" altLang="en-US" sz="3000" b="1" u="sng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londe</a:t>
            </a:r>
            <a:endParaRPr lang="en-US" altLang="en-US" sz="3000" b="1" u="sng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968C54B-3185-4683-BF49-7303DE69E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686" y="1526203"/>
            <a:ext cx="160675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 b="1" u="sng" dirty="0">
                <a:solidFill>
                  <a:srgbClr val="00B0F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b</a:t>
            </a:r>
            <a:r>
              <a:rPr lang="vi-VN" altLang="en-US" sz="3000" b="1" u="sng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iscuits</a:t>
            </a:r>
            <a:endParaRPr lang="en-US" altLang="en-US" sz="3000" b="1" u="sng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63E2D114-1639-4CFD-8AA9-31F3F3AE0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1886" y="2467731"/>
            <a:ext cx="14287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 b="1" u="sng" dirty="0">
                <a:solidFill>
                  <a:srgbClr val="00B0F0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p</a:t>
            </a:r>
            <a:r>
              <a:rPr lang="vi-VN" altLang="en-US" sz="3000" b="1" u="sng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atient</a:t>
            </a:r>
            <a:endParaRPr lang="en-US" altLang="en-US" sz="3000" b="1" u="sng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788401"/>
            <a:ext cx="31667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 smtClean="0">
                <a:solidFill>
                  <a:srgbClr val="FF0000"/>
                </a:solidFill>
              </a:rPr>
              <a:t>1.Listen and repeat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1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II. Pronunciation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67709" y="2944015"/>
            <a:ext cx="593729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>
                <a:solidFill>
                  <a:srgbClr val="FF0000"/>
                </a:solidFill>
              </a:rPr>
              <a:t>2</a:t>
            </a:r>
            <a:r>
              <a:rPr lang="vi-VN" sz="2500" b="1" dirty="0" smtClean="0">
                <a:solidFill>
                  <a:srgbClr val="FF0000"/>
                </a:solidFill>
              </a:rPr>
              <a:t>.Listen and circle the word you hear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89528"/>
              </p:ext>
            </p:extLst>
          </p:nvPr>
        </p:nvGraphicFramePr>
        <p:xfrm>
          <a:off x="254832" y="3447470"/>
          <a:ext cx="8559384" cy="3257010"/>
        </p:xfrm>
        <a:graphic>
          <a:graphicData uri="http://schemas.openxmlformats.org/drawingml/2006/table">
            <a:tbl>
              <a:tblPr/>
              <a:tblGrid>
                <a:gridCol w="4279692"/>
                <a:gridCol w="4279692"/>
              </a:tblGrid>
              <a:tr h="6493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 i="1" dirty="0">
                          <a:effectLst/>
                        </a:rPr>
                        <a:t>/b/</a:t>
                      </a:r>
                      <a:endParaRPr lang="en-US" sz="2500" dirty="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99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 i="1">
                          <a:effectLst/>
                        </a:rPr>
                        <a:t>/p/</a:t>
                      </a:r>
                      <a:endParaRPr lang="en-US" sz="250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99D6"/>
                    </a:solidFill>
                  </a:tcPr>
                </a:tc>
              </a:tr>
              <a:tr h="5820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 dirty="0">
                          <a:effectLst/>
                        </a:rPr>
                        <a:t>band</a:t>
                      </a:r>
                      <a:endParaRPr lang="en-US" sz="2500" dirty="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>
                          <a:effectLst/>
                        </a:rPr>
                        <a:t>play</a:t>
                      </a:r>
                      <a:endParaRPr lang="en-US" sz="250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9C4"/>
                    </a:solidFill>
                  </a:tcPr>
                </a:tc>
              </a:tr>
              <a:tr h="5820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>
                          <a:effectLst/>
                        </a:rPr>
                        <a:t>brown</a:t>
                      </a:r>
                      <a:endParaRPr lang="en-US" sz="250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>
                          <a:effectLst/>
                        </a:rPr>
                        <a:t>ponytail</a:t>
                      </a:r>
                      <a:endParaRPr lang="en-US" sz="250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9C4"/>
                    </a:solidFill>
                  </a:tcPr>
                </a:tc>
              </a:tr>
              <a:tr h="5820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>
                          <a:effectLst/>
                        </a:rPr>
                        <a:t>big</a:t>
                      </a:r>
                      <a:endParaRPr lang="en-US" sz="250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>
                          <a:effectLst/>
                        </a:rPr>
                        <a:t>picnic</a:t>
                      </a:r>
                      <a:endParaRPr lang="en-US" sz="250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9C4"/>
                    </a:solidFill>
                  </a:tcPr>
                </a:tc>
              </a:tr>
              <a:tr h="5820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>
                          <a:effectLst/>
                        </a:rPr>
                        <a:t>bit</a:t>
                      </a:r>
                      <a:endParaRPr lang="en-US" sz="250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 dirty="0">
                          <a:effectLst/>
                        </a:rPr>
                        <a:t>pretty</a:t>
                      </a:r>
                      <a:endParaRPr lang="en-US" sz="2500" dirty="0">
                        <a:effectLst/>
                      </a:endParaRPr>
                    </a:p>
                  </a:txBody>
                  <a:tcPr marL="90134" marR="90134" marT="135201" marB="13520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9C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26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5455"/>
            <a:ext cx="9144000" cy="5592545"/>
          </a:xfrm>
        </p:spPr>
      </p:pic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97246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vi-VN" altLang="en-US" b="1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III. GRAMMAR</a:t>
            </a:r>
            <a:endParaRPr lang="en-US" alt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88401"/>
            <a:ext cx="44220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 smtClean="0">
                <a:solidFill>
                  <a:srgbClr val="FF0000"/>
                </a:solidFill>
              </a:rPr>
              <a:t>1.</a:t>
            </a:r>
            <a:r>
              <a:rPr lang="vi-VN" sz="2500" b="1" dirty="0">
                <a:solidFill>
                  <a:srgbClr val="FF0000"/>
                </a:solidFill>
              </a:rPr>
              <a:t> </a:t>
            </a:r>
            <a:r>
              <a:rPr lang="vi-VN" sz="2500" b="1" dirty="0" smtClean="0">
                <a:solidFill>
                  <a:srgbClr val="FF0000"/>
                </a:solidFill>
              </a:rPr>
              <a:t>“have” for descriptions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6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449</TotalTime>
  <Words>1440</Words>
  <Application>Microsoft Macintosh PowerPoint</Application>
  <PresentationFormat>On-screen Show (4:3)</PresentationFormat>
  <Paragraphs>328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Batang</vt:lpstr>
      <vt:lpstr>Calibri Light</vt:lpstr>
      <vt:lpstr>Comic Sans MS</vt:lpstr>
      <vt:lpstr>Arial</vt:lpstr>
      <vt:lpstr>Calibri</vt:lpstr>
      <vt:lpstr>Times New Roman</vt:lpstr>
      <vt:lpstr>Office Theme</vt:lpstr>
      <vt:lpstr>PowerPoint Presentation</vt:lpstr>
      <vt:lpstr>I. Vocabulary:</vt:lpstr>
      <vt:lpstr>Checking vocabulary:</vt:lpstr>
      <vt:lpstr>PowerPoint Presentation</vt:lpstr>
      <vt:lpstr>I. Vocabulary:</vt:lpstr>
      <vt:lpstr>I. Vocabulary:</vt:lpstr>
      <vt:lpstr>I. Vocabulary:</vt:lpstr>
      <vt:lpstr>II. Pronunciation</vt:lpstr>
      <vt:lpstr>III. GRAMMAR</vt:lpstr>
      <vt:lpstr>PowerPoint Presentation</vt:lpstr>
      <vt:lpstr>III. GRAMMAR</vt:lpstr>
      <vt:lpstr>III. GRAMMAR</vt:lpstr>
      <vt:lpstr>III. GRAMMAR</vt:lpstr>
      <vt:lpstr>PowerPoint Presentation</vt:lpstr>
      <vt:lpstr>PowerPoint Presentation</vt:lpstr>
      <vt:lpstr>I. Vocabulary:</vt:lpstr>
      <vt:lpstr>Checking vocabulary: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114</cp:revision>
  <dcterms:created xsi:type="dcterms:W3CDTF">2020-10-15T08:37:43Z</dcterms:created>
  <dcterms:modified xsi:type="dcterms:W3CDTF">2020-12-08T15:46:28Z</dcterms:modified>
</cp:coreProperties>
</file>