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1"/>
  </p:notesMasterIdLst>
  <p:sldIdLst>
    <p:sldId id="278" r:id="rId2"/>
    <p:sldId id="286" r:id="rId3"/>
    <p:sldId id="281" r:id="rId4"/>
    <p:sldId id="279" r:id="rId5"/>
    <p:sldId id="285" r:id="rId6"/>
    <p:sldId id="282" r:id="rId7"/>
    <p:sldId id="283" r:id="rId8"/>
    <p:sldId id="284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7EE85F-2293-419A-8DE8-29DB6729419A}">
          <p14:sldIdLst>
            <p14:sldId id="278"/>
            <p14:sldId id="286"/>
            <p14:sldId id="281"/>
            <p14:sldId id="279"/>
            <p14:sldId id="285"/>
            <p14:sldId id="282"/>
            <p14:sldId id="283"/>
            <p14:sldId id="284"/>
          </p14:sldIdLst>
        </p14:section>
        <p14:section name="Untitled Section" id="{0322C9CE-714C-4832-BE9F-28308027BEA3}">
          <p14:sldIdLst>
            <p14:sldId id="2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8B425"/>
    <a:srgbClr val="DAFAFE"/>
    <a:srgbClr val="FF3399"/>
    <a:srgbClr val="F95DEE"/>
    <a:srgbClr val="DCC5ED"/>
    <a:srgbClr val="FFD961"/>
    <a:srgbClr val="FFCD2D"/>
    <a:srgbClr val="FFC409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>
        <p:scale>
          <a:sx n="100" d="100"/>
          <a:sy n="100" d="100"/>
        </p:scale>
        <p:origin x="-72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8142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204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0512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0976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29367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6782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8703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3037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00902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7247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3089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4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76"/>
            <a:ext cx="8229600" cy="82296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I. Listening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4Teen radio is asking </a:t>
            </a:r>
            <a:r>
              <a:rPr lang="en-US" sz="2400" dirty="0" smtClean="0"/>
              <a:t>different </a:t>
            </a:r>
            <a:r>
              <a:rPr lang="en-US" sz="2400" dirty="0"/>
              <a:t>students </a:t>
            </a:r>
            <a:r>
              <a:rPr lang="en-US" sz="2400" dirty="0" smtClean="0"/>
              <a:t>about their </a:t>
            </a:r>
            <a:r>
              <a:rPr lang="en-US" sz="2400" dirty="0"/>
              <a:t>places of interest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Activity</a:t>
            </a:r>
            <a:r>
              <a:rPr lang="en-US" sz="2400" b="1" dirty="0" smtClean="0">
                <a:solidFill>
                  <a:srgbClr val="C00000"/>
                </a:solidFill>
              </a:rPr>
              <a:t> 1 </a:t>
            </a:r>
            <a:r>
              <a:rPr lang="en-US" sz="2400" b="1" dirty="0"/>
              <a:t>Describe what you see in each picture. Do </a:t>
            </a:r>
            <a:r>
              <a:rPr lang="en-US" sz="2400" b="1" dirty="0" smtClean="0"/>
              <a:t>you know </a:t>
            </a:r>
            <a:r>
              <a:rPr lang="en-US" sz="2400" b="1" dirty="0"/>
              <a:t>what places they are? 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Listen </a:t>
            </a:r>
            <a:r>
              <a:rPr lang="en-US" sz="2400" b="1" dirty="0"/>
              <a:t>and check your answers.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0</a:t>
            </a:fld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4366365" y="3009658"/>
            <a:ext cx="4625235" cy="615736"/>
          </a:xfrm>
          <a:custGeom>
            <a:avLst/>
            <a:gdLst>
              <a:gd name="connsiteX0" fmla="*/ 0 w 8229600"/>
              <a:gd name="connsiteY0" fmla="*/ 147910 h 887445"/>
              <a:gd name="connsiteX1" fmla="*/ 147910 w 8229600"/>
              <a:gd name="connsiteY1" fmla="*/ 0 h 887445"/>
              <a:gd name="connsiteX2" fmla="*/ 8081690 w 8229600"/>
              <a:gd name="connsiteY2" fmla="*/ 0 h 887445"/>
              <a:gd name="connsiteX3" fmla="*/ 8229600 w 8229600"/>
              <a:gd name="connsiteY3" fmla="*/ 147910 h 887445"/>
              <a:gd name="connsiteX4" fmla="*/ 8229600 w 8229600"/>
              <a:gd name="connsiteY4" fmla="*/ 739535 h 887445"/>
              <a:gd name="connsiteX5" fmla="*/ 8081690 w 8229600"/>
              <a:gd name="connsiteY5" fmla="*/ 887445 h 887445"/>
              <a:gd name="connsiteX6" fmla="*/ 147910 w 8229600"/>
              <a:gd name="connsiteY6" fmla="*/ 887445 h 887445"/>
              <a:gd name="connsiteX7" fmla="*/ 0 w 8229600"/>
              <a:gd name="connsiteY7" fmla="*/ 739535 h 887445"/>
              <a:gd name="connsiteX8" fmla="*/ 0 w 8229600"/>
              <a:gd name="connsiteY8" fmla="*/ 147910 h 88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87445">
                <a:moveTo>
                  <a:pt x="0" y="147910"/>
                </a:moveTo>
                <a:cubicBezTo>
                  <a:pt x="0" y="66222"/>
                  <a:pt x="66222" y="0"/>
                  <a:pt x="147910" y="0"/>
                </a:cubicBezTo>
                <a:lnTo>
                  <a:pt x="8081690" y="0"/>
                </a:lnTo>
                <a:cubicBezTo>
                  <a:pt x="8163378" y="0"/>
                  <a:pt x="8229600" y="66222"/>
                  <a:pt x="8229600" y="147910"/>
                </a:cubicBezTo>
                <a:lnTo>
                  <a:pt x="8229600" y="739535"/>
                </a:lnTo>
                <a:cubicBezTo>
                  <a:pt x="8229600" y="821223"/>
                  <a:pt x="8163378" y="887445"/>
                  <a:pt x="8081690" y="887445"/>
                </a:cubicBezTo>
                <a:lnTo>
                  <a:pt x="147910" y="887445"/>
                </a:lnTo>
                <a:cubicBezTo>
                  <a:pt x="66222" y="887445"/>
                  <a:pt x="0" y="821223"/>
                  <a:pt x="0" y="739535"/>
                </a:cubicBezTo>
                <a:lnTo>
                  <a:pt x="0" y="14791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291" tIns="184291" rIns="184291" bIns="184291" numCol="1" spcCol="1270" anchor="ctr" anchorCtr="0">
            <a:noAutofit/>
          </a:bodyPr>
          <a:lstStyle/>
          <a:p>
            <a:pPr lvl="0" algn="l" defTabSz="1644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Ha </a:t>
            </a:r>
            <a:r>
              <a:rPr lang="en-GB" sz="2400" kern="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</a:t>
            </a: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Botanical Garden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366365" y="4003664"/>
            <a:ext cx="4625235" cy="615736"/>
          </a:xfrm>
          <a:custGeom>
            <a:avLst/>
            <a:gdLst>
              <a:gd name="connsiteX0" fmla="*/ 0 w 8229600"/>
              <a:gd name="connsiteY0" fmla="*/ 147910 h 887445"/>
              <a:gd name="connsiteX1" fmla="*/ 147910 w 8229600"/>
              <a:gd name="connsiteY1" fmla="*/ 0 h 887445"/>
              <a:gd name="connsiteX2" fmla="*/ 8081690 w 8229600"/>
              <a:gd name="connsiteY2" fmla="*/ 0 h 887445"/>
              <a:gd name="connsiteX3" fmla="*/ 8229600 w 8229600"/>
              <a:gd name="connsiteY3" fmla="*/ 147910 h 887445"/>
              <a:gd name="connsiteX4" fmla="*/ 8229600 w 8229600"/>
              <a:gd name="connsiteY4" fmla="*/ 739535 h 887445"/>
              <a:gd name="connsiteX5" fmla="*/ 8081690 w 8229600"/>
              <a:gd name="connsiteY5" fmla="*/ 887445 h 887445"/>
              <a:gd name="connsiteX6" fmla="*/ 147910 w 8229600"/>
              <a:gd name="connsiteY6" fmla="*/ 887445 h 887445"/>
              <a:gd name="connsiteX7" fmla="*/ 0 w 8229600"/>
              <a:gd name="connsiteY7" fmla="*/ 739535 h 887445"/>
              <a:gd name="connsiteX8" fmla="*/ 0 w 8229600"/>
              <a:gd name="connsiteY8" fmla="*/ 147910 h 88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87445">
                <a:moveTo>
                  <a:pt x="0" y="147910"/>
                </a:moveTo>
                <a:cubicBezTo>
                  <a:pt x="0" y="66222"/>
                  <a:pt x="66222" y="0"/>
                  <a:pt x="147910" y="0"/>
                </a:cubicBezTo>
                <a:lnTo>
                  <a:pt x="8081690" y="0"/>
                </a:lnTo>
                <a:cubicBezTo>
                  <a:pt x="8163378" y="0"/>
                  <a:pt x="8229600" y="66222"/>
                  <a:pt x="8229600" y="147910"/>
                </a:cubicBezTo>
                <a:lnTo>
                  <a:pt x="8229600" y="739535"/>
                </a:lnTo>
                <a:cubicBezTo>
                  <a:pt x="8229600" y="821223"/>
                  <a:pt x="8163378" y="887445"/>
                  <a:pt x="8081690" y="887445"/>
                </a:cubicBezTo>
                <a:lnTo>
                  <a:pt x="147910" y="887445"/>
                </a:lnTo>
                <a:cubicBezTo>
                  <a:pt x="66222" y="887445"/>
                  <a:pt x="0" y="821223"/>
                  <a:pt x="0" y="739535"/>
                </a:cubicBezTo>
                <a:lnTo>
                  <a:pt x="0" y="14791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291" tIns="184291" rIns="184291" bIns="184291" numCol="1" spcCol="1270" anchor="ctr" anchorCtr="0">
            <a:noAutofit/>
          </a:bodyPr>
          <a:lstStyle/>
          <a:p>
            <a:pPr lvl="0" algn="l" defTabSz="1644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Bat </a:t>
            </a:r>
            <a:r>
              <a:rPr lang="en-GB" sz="2400" kern="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pottery village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366365" y="4997668"/>
            <a:ext cx="4625235" cy="838199"/>
          </a:xfrm>
          <a:custGeom>
            <a:avLst/>
            <a:gdLst>
              <a:gd name="connsiteX0" fmla="*/ 0 w 8229600"/>
              <a:gd name="connsiteY0" fmla="*/ 147910 h 887445"/>
              <a:gd name="connsiteX1" fmla="*/ 147910 w 8229600"/>
              <a:gd name="connsiteY1" fmla="*/ 0 h 887445"/>
              <a:gd name="connsiteX2" fmla="*/ 8081690 w 8229600"/>
              <a:gd name="connsiteY2" fmla="*/ 0 h 887445"/>
              <a:gd name="connsiteX3" fmla="*/ 8229600 w 8229600"/>
              <a:gd name="connsiteY3" fmla="*/ 147910 h 887445"/>
              <a:gd name="connsiteX4" fmla="*/ 8229600 w 8229600"/>
              <a:gd name="connsiteY4" fmla="*/ 739535 h 887445"/>
              <a:gd name="connsiteX5" fmla="*/ 8081690 w 8229600"/>
              <a:gd name="connsiteY5" fmla="*/ 887445 h 887445"/>
              <a:gd name="connsiteX6" fmla="*/ 147910 w 8229600"/>
              <a:gd name="connsiteY6" fmla="*/ 887445 h 887445"/>
              <a:gd name="connsiteX7" fmla="*/ 0 w 8229600"/>
              <a:gd name="connsiteY7" fmla="*/ 739535 h 887445"/>
              <a:gd name="connsiteX8" fmla="*/ 0 w 8229600"/>
              <a:gd name="connsiteY8" fmla="*/ 147910 h 88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87445">
                <a:moveTo>
                  <a:pt x="0" y="147910"/>
                </a:moveTo>
                <a:cubicBezTo>
                  <a:pt x="0" y="66222"/>
                  <a:pt x="66222" y="0"/>
                  <a:pt x="147910" y="0"/>
                </a:cubicBezTo>
                <a:lnTo>
                  <a:pt x="8081690" y="0"/>
                </a:lnTo>
                <a:cubicBezTo>
                  <a:pt x="8163378" y="0"/>
                  <a:pt x="8229600" y="66222"/>
                  <a:pt x="8229600" y="147910"/>
                </a:cubicBezTo>
                <a:lnTo>
                  <a:pt x="8229600" y="739535"/>
                </a:lnTo>
                <a:cubicBezTo>
                  <a:pt x="8229600" y="821223"/>
                  <a:pt x="8163378" y="887445"/>
                  <a:pt x="8081690" y="887445"/>
                </a:cubicBezTo>
                <a:lnTo>
                  <a:pt x="147910" y="887445"/>
                </a:lnTo>
                <a:cubicBezTo>
                  <a:pt x="66222" y="887445"/>
                  <a:pt x="0" y="821223"/>
                  <a:pt x="0" y="739535"/>
                </a:cubicBezTo>
                <a:lnTo>
                  <a:pt x="0" y="14791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291" tIns="184291" rIns="184291" bIns="184291" numCol="1" spcCol="1270" anchor="ctr" anchorCtr="0">
            <a:noAutofit/>
          </a:bodyPr>
          <a:lstStyle/>
          <a:p>
            <a:pPr lvl="0" algn="l" defTabSz="1644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Viet Nam National Museum of History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5492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4" y="2795866"/>
            <a:ext cx="4114801" cy="3200400"/>
          </a:xfrm>
          <a:prstGeom prst="rect">
            <a:avLst/>
          </a:prstGeom>
        </p:spPr>
      </p:pic>
      <p:pic>
        <p:nvPicPr>
          <p:cNvPr id="11" name="07 Track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78982" y="4778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818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96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5799" y="685800"/>
            <a:ext cx="835530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Vocabulary:</a:t>
            </a:r>
          </a:p>
          <a:p>
            <a:pPr marL="285750" indent="-285750">
              <a:buFontTx/>
              <a:buChar char="-"/>
            </a:pPr>
            <a:r>
              <a:rPr lang="en-US" sz="2500" dirty="0" err="1" smtClean="0">
                <a:solidFill>
                  <a:srgbClr val="08B425"/>
                </a:solidFill>
              </a:rPr>
              <a:t>Artefact</a:t>
            </a:r>
            <a:r>
              <a:rPr lang="en-US" sz="2500" dirty="0" smtClean="0">
                <a:solidFill>
                  <a:srgbClr val="08B425"/>
                </a:solidFill>
              </a:rPr>
              <a:t> : </a:t>
            </a:r>
            <a:r>
              <a:rPr lang="en-US" sz="2500" dirty="0">
                <a:solidFill>
                  <a:srgbClr val="FF0000"/>
                </a:solidFill>
              </a:rPr>
              <a:t>/ˈɑː.</a:t>
            </a:r>
            <a:r>
              <a:rPr lang="en-US" sz="2500" dirty="0" err="1">
                <a:solidFill>
                  <a:srgbClr val="FF0000"/>
                </a:solidFill>
              </a:rPr>
              <a:t>tə.fækt</a:t>
            </a:r>
            <a:r>
              <a:rPr lang="en-US" sz="2500" dirty="0" smtClean="0">
                <a:solidFill>
                  <a:srgbClr val="FF0000"/>
                </a:solidFill>
              </a:rPr>
              <a:t>/  </a:t>
            </a:r>
            <a:r>
              <a:rPr lang="en-US" sz="2500" dirty="0" err="1" smtClean="0"/>
              <a:t>đồ</a:t>
            </a:r>
            <a:r>
              <a:rPr lang="en-US" sz="2500" dirty="0" smtClean="0"/>
              <a:t> </a:t>
            </a:r>
            <a:r>
              <a:rPr lang="en-US" sz="2500" dirty="0" err="1" smtClean="0"/>
              <a:t>tạo</a:t>
            </a:r>
            <a:r>
              <a:rPr lang="en-US" sz="2500" dirty="0" smtClean="0"/>
              <a:t> </a:t>
            </a:r>
            <a:r>
              <a:rPr lang="en-US" sz="2500" dirty="0" err="1" smtClean="0"/>
              <a:t>tác</a:t>
            </a:r>
            <a:r>
              <a:rPr lang="en-US" sz="2500" dirty="0" smtClean="0"/>
              <a:t>, </a:t>
            </a:r>
            <a:r>
              <a:rPr lang="en-US" sz="2500" dirty="0" err="1" smtClean="0"/>
              <a:t>vật</a:t>
            </a:r>
            <a:r>
              <a:rPr lang="en-US" sz="2500" dirty="0" smtClean="0"/>
              <a:t> do con </a:t>
            </a:r>
            <a:r>
              <a:rPr lang="en-US" sz="2500" dirty="0" err="1" smtClean="0"/>
              <a:t>người</a:t>
            </a:r>
            <a:r>
              <a:rPr lang="en-US" sz="2500" dirty="0" smtClean="0"/>
              <a:t> </a:t>
            </a:r>
            <a:r>
              <a:rPr lang="en-US" sz="2500" dirty="0" err="1" smtClean="0"/>
              <a:t>làm</a:t>
            </a:r>
            <a:r>
              <a:rPr lang="en-US" sz="2500" dirty="0" smtClean="0"/>
              <a:t> </a:t>
            </a:r>
            <a:r>
              <a:rPr lang="en-US" sz="2500" dirty="0" err="1" smtClean="0"/>
              <a:t>ra</a:t>
            </a:r>
            <a:endParaRPr lang="en-US" sz="2500" dirty="0" smtClean="0"/>
          </a:p>
          <a:p>
            <a:pPr marL="285750" indent="-285750">
              <a:buFontTx/>
              <a:buChar char="-"/>
            </a:pPr>
            <a:r>
              <a:rPr lang="en-US" sz="2500" dirty="0" smtClean="0">
                <a:solidFill>
                  <a:srgbClr val="08B425"/>
                </a:solidFill>
              </a:rPr>
              <a:t>Chronologically    </a:t>
            </a:r>
            <a:r>
              <a:rPr lang="en-US" sz="2500" dirty="0">
                <a:solidFill>
                  <a:srgbClr val="FF0000"/>
                </a:solidFill>
              </a:rPr>
              <a:t>/ˌ</a:t>
            </a:r>
            <a:r>
              <a:rPr lang="en-US" sz="2500" dirty="0" err="1">
                <a:solidFill>
                  <a:srgbClr val="FF0000"/>
                </a:solidFill>
              </a:rPr>
              <a:t>krɒn.əˈlɒdʒ.ɪ.kəl.i</a:t>
            </a:r>
            <a:r>
              <a:rPr lang="en-US" sz="2500" dirty="0" smtClean="0">
                <a:solidFill>
                  <a:srgbClr val="FF0000"/>
                </a:solidFill>
              </a:rPr>
              <a:t>/ </a:t>
            </a:r>
            <a:r>
              <a:rPr lang="en-US" sz="2500" dirty="0" smtClean="0"/>
              <a:t>: </a:t>
            </a:r>
            <a:r>
              <a:rPr lang="en-US" sz="2500" dirty="0" err="1" smtClean="0"/>
              <a:t>theo</a:t>
            </a:r>
            <a:r>
              <a:rPr lang="en-US" sz="2500" dirty="0" smtClean="0"/>
              <a:t> </a:t>
            </a:r>
            <a:r>
              <a:rPr lang="en-US" sz="2500" dirty="0" err="1" smtClean="0"/>
              <a:t>thứ</a:t>
            </a:r>
            <a:r>
              <a:rPr lang="en-US" sz="2500" dirty="0" smtClean="0"/>
              <a:t> </a:t>
            </a:r>
            <a:r>
              <a:rPr lang="en-US" sz="2500" dirty="0" err="1" smtClean="0"/>
              <a:t>tự</a:t>
            </a:r>
            <a:r>
              <a:rPr lang="en-US" sz="2500" dirty="0" smtClean="0"/>
              <a:t> </a:t>
            </a:r>
            <a:r>
              <a:rPr lang="en-US" sz="2500" dirty="0" err="1" smtClean="0"/>
              <a:t>thời</a:t>
            </a:r>
            <a:r>
              <a:rPr lang="en-US" sz="2500" dirty="0" smtClean="0"/>
              <a:t> </a:t>
            </a:r>
            <a:r>
              <a:rPr lang="en-US" sz="2500" dirty="0" err="1" smtClean="0"/>
              <a:t>gian</a:t>
            </a:r>
            <a:endParaRPr lang="en-US" sz="2500" dirty="0" smtClean="0"/>
          </a:p>
          <a:p>
            <a:pPr marL="285750" indent="-285750">
              <a:buFontTx/>
              <a:buChar char="-"/>
            </a:pPr>
            <a:r>
              <a:rPr lang="en-US" sz="2500" dirty="0">
                <a:solidFill>
                  <a:srgbClr val="08B425"/>
                </a:solidFill>
              </a:rPr>
              <a:t>primitive </a:t>
            </a:r>
            <a:r>
              <a:rPr lang="en-US" sz="2500" dirty="0" smtClean="0">
                <a:solidFill>
                  <a:srgbClr val="08B425"/>
                </a:solidFill>
              </a:rPr>
              <a:t>   </a:t>
            </a:r>
            <a:r>
              <a:rPr lang="en-US" sz="2500" dirty="0" smtClean="0">
                <a:solidFill>
                  <a:srgbClr val="FF0000"/>
                </a:solidFill>
              </a:rPr>
              <a:t>/</a:t>
            </a:r>
            <a:r>
              <a:rPr lang="en-US" sz="2500" dirty="0">
                <a:solidFill>
                  <a:srgbClr val="FF0000"/>
                </a:solidFill>
              </a:rPr>
              <a:t>ˈ</a:t>
            </a:r>
            <a:r>
              <a:rPr lang="en-US" sz="2500" dirty="0" err="1">
                <a:solidFill>
                  <a:srgbClr val="FF0000"/>
                </a:solidFill>
              </a:rPr>
              <a:t>prɪm.ɪ.tɪv</a:t>
            </a:r>
            <a:r>
              <a:rPr lang="en-US" sz="2500" dirty="0" smtClean="0">
                <a:solidFill>
                  <a:srgbClr val="FF0000"/>
                </a:solidFill>
              </a:rPr>
              <a:t>/  </a:t>
            </a:r>
            <a:r>
              <a:rPr lang="en-US" sz="2500" dirty="0" smtClean="0"/>
              <a:t>: </a:t>
            </a:r>
            <a:r>
              <a:rPr lang="en-US" sz="2500" dirty="0" err="1" smtClean="0"/>
              <a:t>nguyên</a:t>
            </a:r>
            <a:r>
              <a:rPr lang="en-US" sz="2500" dirty="0" smtClean="0"/>
              <a:t> </a:t>
            </a:r>
            <a:r>
              <a:rPr lang="en-US" sz="2500" dirty="0" err="1" smtClean="0"/>
              <a:t>thủy</a:t>
            </a:r>
            <a:endParaRPr lang="en-US" sz="2500" dirty="0" smtClean="0"/>
          </a:p>
          <a:p>
            <a:pPr marL="285750" indent="-285750">
              <a:buFontTx/>
              <a:buChar char="-"/>
            </a:pP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Ceramics    </a:t>
            </a:r>
            <a:r>
              <a:rPr lang="en-US" sz="2500" dirty="0">
                <a:solidFill>
                  <a:srgbClr val="FF0000"/>
                </a:solidFill>
              </a:rPr>
              <a:t>/</a:t>
            </a:r>
            <a:r>
              <a:rPr lang="en-US" sz="2500" dirty="0" err="1">
                <a:solidFill>
                  <a:srgbClr val="FF0000"/>
                </a:solidFill>
              </a:rPr>
              <a:t>səˈræm.ɪks</a:t>
            </a:r>
            <a:r>
              <a:rPr lang="en-US" sz="2500" dirty="0" smtClean="0">
                <a:solidFill>
                  <a:srgbClr val="FF0000"/>
                </a:solidFill>
              </a:rPr>
              <a:t>/  </a:t>
            </a:r>
            <a:r>
              <a:rPr lang="en-US" sz="2500" dirty="0" err="1" smtClean="0"/>
              <a:t>gốm</a:t>
            </a:r>
            <a:r>
              <a:rPr lang="en-US" sz="2500" dirty="0" smtClean="0"/>
              <a:t> </a:t>
            </a:r>
            <a:r>
              <a:rPr lang="en-US" sz="2500" dirty="0" err="1" smtClean="0"/>
              <a:t>sứ</a:t>
            </a:r>
            <a:endParaRPr lang="en-US" sz="2500" dirty="0" smtClean="0"/>
          </a:p>
          <a:p>
            <a:pPr marL="285750" indent="-285750">
              <a:buFontTx/>
              <a:buChar char="-"/>
            </a:pPr>
            <a:r>
              <a:rPr lang="en-US" sz="2500" dirty="0" smtClean="0"/>
              <a:t>Pigeon     </a:t>
            </a:r>
            <a:r>
              <a:rPr lang="en-US" sz="2500" dirty="0">
                <a:solidFill>
                  <a:srgbClr val="FF0000"/>
                </a:solidFill>
              </a:rPr>
              <a:t>/ˈ</a:t>
            </a:r>
            <a:r>
              <a:rPr lang="en-US" sz="2500" dirty="0" err="1">
                <a:solidFill>
                  <a:srgbClr val="FF0000"/>
                </a:solidFill>
              </a:rPr>
              <a:t>pɪdʒ.ən</a:t>
            </a:r>
            <a:r>
              <a:rPr lang="en-US" sz="2500" dirty="0" smtClean="0">
                <a:solidFill>
                  <a:srgbClr val="FF0000"/>
                </a:solidFill>
              </a:rPr>
              <a:t>/</a:t>
            </a:r>
            <a:r>
              <a:rPr lang="en-US" sz="2500" dirty="0" smtClean="0"/>
              <a:t>  : </a:t>
            </a:r>
            <a:r>
              <a:rPr lang="en-US" sz="2500" dirty="0" err="1" smtClean="0"/>
              <a:t>chim</a:t>
            </a:r>
            <a:r>
              <a:rPr lang="en-US" sz="2500" dirty="0" smtClean="0"/>
              <a:t> </a:t>
            </a:r>
            <a:r>
              <a:rPr lang="en-US" sz="2500" dirty="0" err="1" smtClean="0"/>
              <a:t>bồ</a:t>
            </a:r>
            <a:r>
              <a:rPr lang="en-US" sz="2500" dirty="0" smtClean="0"/>
              <a:t> </a:t>
            </a:r>
            <a:r>
              <a:rPr lang="en-US" sz="2500" dirty="0" err="1" smtClean="0"/>
              <a:t>câu</a:t>
            </a:r>
            <a:r>
              <a:rPr lang="en-US" sz="2500" dirty="0"/>
              <a:t> </a:t>
            </a:r>
            <a:endParaRPr lang="en-US" sz="2500" dirty="0" smtClean="0"/>
          </a:p>
          <a:p>
            <a:pPr marL="285750" indent="-285750">
              <a:buFontTx/>
              <a:buChar char="-"/>
            </a:pPr>
            <a:endParaRPr lang="en-US" sz="2500" dirty="0" smtClean="0"/>
          </a:p>
          <a:p>
            <a:pPr marL="285750" indent="-285750">
              <a:buFontTx/>
              <a:buChar char="-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375547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8600"/>
            <a:ext cx="8534400" cy="64008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Activity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2 </a:t>
            </a:r>
            <a:r>
              <a:rPr lang="en-US" sz="2400" b="1" dirty="0" smtClean="0"/>
              <a:t>Listen </a:t>
            </a:r>
            <a:r>
              <a:rPr lang="en-US" sz="2400" b="1" dirty="0"/>
              <a:t>to what these students say and </a:t>
            </a:r>
            <a:r>
              <a:rPr lang="en-US" sz="2400" b="1" dirty="0" smtClean="0"/>
              <a:t>decide if </a:t>
            </a:r>
            <a:r>
              <a:rPr lang="en-US" sz="2400" b="1" dirty="0"/>
              <a:t>the statements are true (T) or false (F</a:t>
            </a:r>
            <a:r>
              <a:rPr lang="en-US" sz="2400" b="1" dirty="0" smtClean="0"/>
              <a:t>).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interested in history.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likes making things with his hands.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Nam’s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family owns a workshop in Bat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trees in the garden only come from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provinces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Viet Nam.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loves nature and quietness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7620000" y="3741690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7620000" y="1552905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7620000" y="1024759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7620000" y="2133600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7620000" y="3048000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08 Track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400800" y="872359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4114800"/>
            <a:ext cx="1898661" cy="4770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I love history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447746"/>
            <a:ext cx="6858000" cy="11541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</a:rPr>
              <a:t>Every time I go there, they teach me how to make things such as pots, vases, or bowls. I’m learning to paint on ceramics now</a:t>
            </a:r>
            <a:r>
              <a:rPr lang="en-US" sz="2300" dirty="0" smtClean="0">
                <a:solidFill>
                  <a:srgbClr val="FF0000"/>
                </a:solidFill>
              </a:rPr>
              <a:t>.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0855" y="5124854"/>
            <a:ext cx="46482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My friend’s relatives live there and they own a </a:t>
            </a:r>
            <a:r>
              <a:rPr lang="en-US" sz="2800" dirty="0" smtClean="0">
                <a:solidFill>
                  <a:srgbClr val="FF0000"/>
                </a:solidFill>
              </a:rPr>
              <a:t>workshop.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4267200"/>
            <a:ext cx="695703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are lots of trees from different </a:t>
            </a:r>
            <a:r>
              <a:rPr lang="en-US" sz="2800" dirty="0" smtClean="0">
                <a:solidFill>
                  <a:srgbClr val="FF0000"/>
                </a:solidFill>
              </a:rPr>
              <a:t>countries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850" y="4432356"/>
            <a:ext cx="789048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Sometimes I just sit on the bench, watching people dancing or playing sports. It’s a nice place for those who love nature and quietness.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33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068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96355"/>
              </p:ext>
            </p:extLst>
          </p:nvPr>
        </p:nvGraphicFramePr>
        <p:xfrm>
          <a:off x="152400" y="1219200"/>
          <a:ext cx="8610600" cy="5099629"/>
        </p:xfrm>
        <a:graphic>
          <a:graphicData uri="http://schemas.openxmlformats.org/drawingml/2006/table">
            <a:tbl>
              <a:tblPr/>
              <a:tblGrid>
                <a:gridCol w="1905000"/>
                <a:gridCol w="2491171"/>
                <a:gridCol w="4214429"/>
              </a:tblGrid>
              <a:tr h="629229">
                <a:tc>
                  <a:txBody>
                    <a:bodyPr/>
                    <a:lstStyle/>
                    <a:p>
                      <a:pPr marL="101600" algn="ctr" eaLnBrk="0" hangingPunct="0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GB" sz="2200" b="1" spc="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tudent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 eaLnBrk="0" hangingPunct="0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Place</a:t>
                      </a:r>
                      <a:r>
                        <a:rPr lang="en-GB" sz="2200" b="1" spc="-10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</a:t>
                      </a:r>
                      <a:r>
                        <a:rPr lang="en-GB" sz="2200" b="1" spc="-100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</a:t>
                      </a:r>
                      <a:r>
                        <a:rPr lang="en-GB" sz="2200" b="1" spc="-10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200" b="1" spc="-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GB" sz="2200" b="1" spc="-1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200" b="1" spc="1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tivities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41D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7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369570" algn="r" eaLnBrk="0" hangingPunct="0">
                        <a:spcAft>
                          <a:spcPts val="0"/>
                        </a:spcAft>
                      </a:pPr>
                      <a:r>
                        <a:rPr lang="en-GB" sz="2200" b="1" spc="-35" dirty="0" err="1">
                          <a:solidFill>
                            <a:srgbClr val="F15A2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b="1" dirty="0" err="1">
                          <a:solidFill>
                            <a:srgbClr val="F15A2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ra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42545" eaLnBrk="0" hangingPunct="0">
                        <a:lnSpc>
                          <a:spcPct val="104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GB" sz="2200" spc="-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iet</a:t>
                      </a:r>
                      <a:r>
                        <a:rPr lang="en-GB" sz="2200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Nam</a:t>
                      </a:r>
                      <a:r>
                        <a:rPr lang="en-GB" sz="2200" spc="-4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tional Museum</a:t>
                      </a:r>
                      <a:r>
                        <a:rPr lang="en-GB" sz="2200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 His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200" spc="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279400" eaLnBrk="0" hangingPunct="0">
                        <a:spcBef>
                          <a:spcPts val="31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735" algn="l"/>
                        </a:tabLst>
                      </a:pPr>
                      <a:r>
                        <a:rPr lang="en-GB" sz="22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eeing</a:t>
                      </a:r>
                      <a:r>
                        <a:rPr lang="en-GB" sz="2200" spc="-1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arious</a:t>
                      </a:r>
                      <a:r>
                        <a:rPr lang="en-GB" sz="2200" spc="-1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</a:t>
                      </a:r>
                      <a:endParaRPr lang="en-GB" sz="2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marR="0" lvl="0" indent="-2794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100" algn="l"/>
                        </a:tabLst>
                        <a:defRPr/>
                      </a:pPr>
                      <a:r>
                        <a:rPr lang="en-GB" sz="22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oo</a:t>
                      </a:r>
                      <a:r>
                        <a:rPr lang="en-GB" sz="22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ing</a:t>
                      </a:r>
                      <a:r>
                        <a:rPr lang="en-GB" sz="22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ound</a:t>
                      </a:r>
                      <a:r>
                        <a:rPr lang="en-GB" sz="22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</a:t>
                      </a:r>
                      <a:r>
                        <a:rPr lang="en-GB" sz="22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(2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7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329565" algn="r" eaLnBrk="0" hangingPunct="0"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F15A2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Nam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eaLnBrk="0" hangingPunct="0">
                        <a:lnSpc>
                          <a:spcPct val="104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GB" sz="22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spc="-4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-70" dirty="0" err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spc="-10" dirty="0" err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200" dirty="0" err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ang</a:t>
                      </a:r>
                      <a:r>
                        <a:rPr lang="en-GB" sz="22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pot</a:t>
                      </a:r>
                      <a:r>
                        <a:rPr lang="en-GB" sz="22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200" spc="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 village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2762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en-GB" sz="2200" spc="9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earning</a:t>
                      </a:r>
                      <a:r>
                        <a:rPr lang="en-GB" sz="2200" spc="1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200" spc="1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(3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 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</a:t>
                      </a:r>
                      <a:r>
                        <a:rPr lang="en-GB" sz="2200" spc="175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 (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4)</a:t>
                      </a:r>
                      <a:r>
                        <a:rPr lang="en-GB" sz="2200" spc="-1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</a:t>
                      </a:r>
                      <a:r>
                        <a:rPr lang="en-GB" sz="2200" u="sng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</a:t>
                      </a:r>
                      <a:r>
                        <a:rPr lang="en-GB" sz="2200" u="sng" spc="-95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9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329565" algn="r" eaLnBrk="0" hangingPunct="0">
                        <a:spcAft>
                          <a:spcPts val="0"/>
                        </a:spcAft>
                      </a:pPr>
                      <a:r>
                        <a:rPr lang="en-GB" sz="2200" b="1" spc="-5" dirty="0" err="1">
                          <a:solidFill>
                            <a:srgbClr val="F15A2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</a:t>
                      </a:r>
                      <a:r>
                        <a:rPr lang="en-GB" sz="2200" b="1" dirty="0" err="1">
                          <a:solidFill>
                            <a:srgbClr val="F15A2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oa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eaLnBrk="0" hangingPunct="0">
                        <a:lnSpc>
                          <a:spcPct val="104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 </a:t>
                      </a:r>
                      <a:r>
                        <a:rPr lang="en-GB" sz="2200" spc="3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-5" dirty="0" err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r>
                        <a:rPr lang="en-GB" sz="2200" dirty="0" err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oi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4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otanical </a:t>
                      </a:r>
                      <a:r>
                        <a:rPr lang="en-GB" sz="22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den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794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100" algn="l"/>
                        </a:tabLst>
                        <a:defRPr/>
                      </a:pPr>
                      <a:r>
                        <a:rPr lang="en-GB" sz="22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limbing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up</a:t>
                      </a:r>
                      <a:r>
                        <a:rPr lang="en-GB" sz="22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(5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</a:t>
                      </a:r>
                      <a:r>
                        <a:rPr lang="en-GB" sz="2200" u="sng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</a:t>
                      </a:r>
                      <a:r>
                        <a:rPr lang="en-GB" sz="2200" u="sng" spc="-95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marR="0" lvl="0" indent="-2794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100" algn="l"/>
                        </a:tabLst>
                        <a:defRPr/>
                      </a:pP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Reading</a:t>
                      </a:r>
                      <a:r>
                        <a:rPr lang="en-GB" sz="2200" spc="-1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(6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</a:t>
                      </a:r>
                      <a:r>
                        <a:rPr lang="en-GB" sz="2200" u="sng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</a:t>
                      </a:r>
                      <a:r>
                        <a:rPr lang="en-GB" sz="2200" u="sng" spc="-95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marR="0" lvl="0" indent="-2794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100" algn="l"/>
                        </a:tabLst>
                        <a:defRPr/>
                      </a:pPr>
                      <a:r>
                        <a:rPr lang="en-GB" sz="22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eeding</a:t>
                      </a:r>
                      <a:r>
                        <a:rPr lang="en-GB" sz="2200" spc="-1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(7)</a:t>
                      </a:r>
                      <a:r>
                        <a:rPr lang="en-GB" sz="2200" spc="-1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</a:t>
                      </a:r>
                      <a:r>
                        <a:rPr lang="en-GB" sz="2200" u="sng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</a:t>
                      </a:r>
                      <a:r>
                        <a:rPr lang="en-GB" sz="2200" u="sng" spc="-95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marR="0" lvl="0" indent="-2794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100" algn="l"/>
                        </a:tabLst>
                        <a:defRPr/>
                      </a:pP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(8)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 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people</a:t>
                      </a:r>
                    </a:p>
                    <a:p>
                      <a:pPr marL="342900" lvl="0" indent="-279400" eaLnBrk="0" hangingPunct="0"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100" algn="l"/>
                        </a:tabLst>
                      </a:pP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>
                <a:solidFill>
                  <a:prstClr val="black"/>
                </a:solidFill>
              </a:rPr>
              <a:t>Activity </a:t>
            </a:r>
            <a:r>
              <a:rPr lang="en-US" sz="2400" b="1" dirty="0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Listen again and complete the table. Use no more than three words for each blank.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2716"/>
            <a:ext cx="1113564" cy="128016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58204"/>
            <a:ext cx="1113564" cy="128016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12728"/>
            <a:ext cx="1113564" cy="128016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10"/>
          <p:cNvSpPr/>
          <p:nvPr/>
        </p:nvSpPr>
        <p:spPr>
          <a:xfrm>
            <a:off x="7239000" y="1744538"/>
            <a:ext cx="1395662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artefacts</a:t>
            </a: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724400" y="2387119"/>
            <a:ext cx="4038600" cy="669629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exploring Vietnamese culture 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55937" y="3500818"/>
            <a:ext cx="1828800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make things 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747303" y="3867202"/>
            <a:ext cx="2458669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paint on ceramics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877910" y="4511034"/>
            <a:ext cx="1395662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hill 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314465" y="4871735"/>
            <a:ext cx="1395662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books 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322348" y="5200965"/>
            <a:ext cx="1395662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pigeons 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336627" y="5554383"/>
            <a:ext cx="1395662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watching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09 Track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715379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91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7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5170646"/>
          </a:xfrm>
          <a:prstGeom prst="rect">
            <a:avLst/>
          </a:prstGeom>
          <a:solidFill>
            <a:srgbClr val="DAFAFE"/>
          </a:solidFill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08B425"/>
                </a:solidFill>
              </a:rPr>
              <a:t>Tra</a:t>
            </a:r>
            <a:r>
              <a:rPr lang="en-US" sz="2200" b="1" dirty="0">
                <a:solidFill>
                  <a:srgbClr val="08B425"/>
                </a:solidFill>
              </a:rPr>
              <a:t>: </a:t>
            </a:r>
            <a:r>
              <a:rPr lang="en-US" sz="2200" dirty="0">
                <a:solidFill>
                  <a:srgbClr val="08B425"/>
                </a:solidFill>
              </a:rPr>
              <a:t>I love history, so my place of </a:t>
            </a:r>
            <a:r>
              <a:rPr lang="en-US" sz="2200" dirty="0" smtClean="0">
                <a:solidFill>
                  <a:srgbClr val="08B425"/>
                </a:solidFill>
              </a:rPr>
              <a:t>interest is </a:t>
            </a:r>
            <a:r>
              <a:rPr lang="en-US" sz="2200" dirty="0">
                <a:solidFill>
                  <a:srgbClr val="08B425"/>
                </a:solidFill>
              </a:rPr>
              <a:t>Viet Nam National Museum of </a:t>
            </a:r>
            <a:r>
              <a:rPr lang="en-US" sz="2200" dirty="0" smtClean="0">
                <a:solidFill>
                  <a:srgbClr val="08B425"/>
                </a:solidFill>
              </a:rPr>
              <a:t>History. There’s </a:t>
            </a:r>
            <a:r>
              <a:rPr lang="en-US" sz="2200" dirty="0">
                <a:solidFill>
                  <a:srgbClr val="08B425"/>
                </a:solidFill>
              </a:rPr>
              <a:t>an extensive collection of </a:t>
            </a:r>
            <a:r>
              <a:rPr lang="en-US" sz="2200" dirty="0" err="1" smtClean="0">
                <a:solidFill>
                  <a:srgbClr val="08B425"/>
                </a:solidFill>
              </a:rPr>
              <a:t>artefacts</a:t>
            </a:r>
            <a:r>
              <a:rPr lang="en-US" sz="2200" dirty="0">
                <a:solidFill>
                  <a:srgbClr val="08B425"/>
                </a:solidFill>
              </a:rPr>
              <a:t> </a:t>
            </a:r>
            <a:r>
              <a:rPr lang="en-US" sz="2200" dirty="0" smtClean="0">
                <a:solidFill>
                  <a:srgbClr val="08B425"/>
                </a:solidFill>
              </a:rPr>
              <a:t>tracing </a:t>
            </a:r>
            <a:r>
              <a:rPr lang="en-US" sz="2200" dirty="0">
                <a:solidFill>
                  <a:srgbClr val="08B425"/>
                </a:solidFill>
              </a:rPr>
              <a:t>Viet Nam’s history. They’re </a:t>
            </a:r>
            <a:r>
              <a:rPr lang="en-US" sz="2200" dirty="0" smtClean="0">
                <a:solidFill>
                  <a:srgbClr val="08B425"/>
                </a:solidFill>
              </a:rPr>
              <a:t>arranged chronologically </a:t>
            </a:r>
            <a:r>
              <a:rPr lang="en-US" sz="2200" dirty="0">
                <a:solidFill>
                  <a:srgbClr val="08B425"/>
                </a:solidFill>
              </a:rPr>
              <a:t>from primitive life to </a:t>
            </a:r>
            <a:r>
              <a:rPr lang="en-US" sz="2200" dirty="0" smtClean="0">
                <a:solidFill>
                  <a:srgbClr val="08B425"/>
                </a:solidFill>
              </a:rPr>
              <a:t>modern times</a:t>
            </a:r>
            <a:r>
              <a:rPr lang="en-US" sz="2200" dirty="0">
                <a:solidFill>
                  <a:srgbClr val="08B425"/>
                </a:solidFill>
              </a:rPr>
              <a:t>. It’s also near </a:t>
            </a:r>
            <a:r>
              <a:rPr lang="en-US" sz="2200" dirty="0" err="1">
                <a:solidFill>
                  <a:srgbClr val="08B425"/>
                </a:solidFill>
              </a:rPr>
              <a:t>Hoan</a:t>
            </a:r>
            <a:r>
              <a:rPr lang="en-US" sz="2200" dirty="0">
                <a:solidFill>
                  <a:srgbClr val="08B425"/>
                </a:solidFill>
              </a:rPr>
              <a:t> </a:t>
            </a:r>
            <a:r>
              <a:rPr lang="en-US" sz="2200" dirty="0" err="1">
                <a:solidFill>
                  <a:srgbClr val="08B425"/>
                </a:solidFill>
              </a:rPr>
              <a:t>Kiem</a:t>
            </a:r>
            <a:r>
              <a:rPr lang="en-US" sz="2200" dirty="0">
                <a:solidFill>
                  <a:srgbClr val="08B425"/>
                </a:solidFill>
              </a:rPr>
              <a:t> Lake and </a:t>
            </a:r>
            <a:r>
              <a:rPr lang="en-US" sz="2200" dirty="0" smtClean="0">
                <a:solidFill>
                  <a:srgbClr val="08B425"/>
                </a:solidFill>
              </a:rPr>
              <a:t>the Old </a:t>
            </a:r>
            <a:r>
              <a:rPr lang="en-US" sz="2200" dirty="0">
                <a:solidFill>
                  <a:srgbClr val="08B425"/>
                </a:solidFill>
              </a:rPr>
              <a:t>Quarter, so you can spend time </a:t>
            </a:r>
            <a:r>
              <a:rPr lang="en-US" sz="2200" dirty="0" smtClean="0">
                <a:solidFill>
                  <a:srgbClr val="08B425"/>
                </a:solidFill>
              </a:rPr>
              <a:t>looking round </a:t>
            </a:r>
            <a:r>
              <a:rPr lang="en-US" sz="2200" dirty="0">
                <a:solidFill>
                  <a:srgbClr val="08B425"/>
                </a:solidFill>
              </a:rPr>
              <a:t>and exploring Vietnamese culture.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Nam: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I’m fascinated by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traditional handicrafts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. At weekends, I usually go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to Bat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Trang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, a pottery village not far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from Ha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Noi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centre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. My friend’s relatives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live there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and they own a workshop.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Every time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I go there, they teach me how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to make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things such as pots, vases, or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bowls. I’m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learning to paint on ceramics now.</a:t>
            </a:r>
            <a:br>
              <a:rPr lang="en-US" sz="2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200" b="1" dirty="0" err="1"/>
              <a:t>Hoa</a:t>
            </a:r>
            <a:r>
              <a:rPr lang="en-US" sz="2200" b="1" dirty="0"/>
              <a:t>: </a:t>
            </a:r>
            <a:r>
              <a:rPr lang="en-US" sz="2200" dirty="0"/>
              <a:t>Ha </a:t>
            </a:r>
            <a:r>
              <a:rPr lang="en-US" sz="2200" dirty="0" err="1"/>
              <a:t>Noi</a:t>
            </a:r>
            <a:r>
              <a:rPr lang="en-US" sz="2200" dirty="0"/>
              <a:t> Botanical Garden is the place I </a:t>
            </a:r>
            <a:r>
              <a:rPr lang="en-US" sz="2200" dirty="0" smtClean="0"/>
              <a:t>like. There </a:t>
            </a:r>
            <a:r>
              <a:rPr lang="en-US" sz="2200" dirty="0"/>
              <a:t>are lots of trees from </a:t>
            </a:r>
            <a:r>
              <a:rPr lang="en-US" sz="2200" dirty="0" smtClean="0"/>
              <a:t>different </a:t>
            </a:r>
            <a:r>
              <a:rPr lang="en-US" sz="2200" dirty="0"/>
              <a:t>countries, </a:t>
            </a:r>
            <a:r>
              <a:rPr lang="en-US" sz="2200" dirty="0" smtClean="0"/>
              <a:t>a lake</a:t>
            </a:r>
            <a:r>
              <a:rPr lang="en-US" sz="2200" dirty="0"/>
              <a:t>, and a small hill. I usually climb up the </a:t>
            </a:r>
            <a:r>
              <a:rPr lang="en-US" sz="2200" dirty="0" smtClean="0"/>
              <a:t>hill and </a:t>
            </a:r>
            <a:r>
              <a:rPr lang="en-US" sz="2200" dirty="0"/>
              <a:t>read books at the top because there’s a </a:t>
            </a:r>
            <a:r>
              <a:rPr lang="en-US" sz="2200" dirty="0" smtClean="0"/>
              <a:t>large lawn</a:t>
            </a:r>
            <a:r>
              <a:rPr lang="en-US" sz="2200" dirty="0"/>
              <a:t>. After that I go down and feed the </a:t>
            </a:r>
            <a:r>
              <a:rPr lang="en-US" sz="2200" dirty="0" smtClean="0"/>
              <a:t>pigeons. Sometimes </a:t>
            </a:r>
            <a:r>
              <a:rPr lang="en-US" sz="2200" dirty="0"/>
              <a:t>I just sit on the bench, </a:t>
            </a:r>
            <a:r>
              <a:rPr lang="en-US" sz="2200" dirty="0" smtClean="0"/>
              <a:t>watching people </a:t>
            </a:r>
            <a:r>
              <a:rPr lang="en-US" sz="2200" dirty="0"/>
              <a:t>dancing or playing sports. It’s a nice </a:t>
            </a:r>
            <a:r>
              <a:rPr lang="en-US" sz="2200" dirty="0" smtClean="0"/>
              <a:t>place for </a:t>
            </a:r>
            <a:r>
              <a:rPr lang="en-US" sz="2200" dirty="0"/>
              <a:t>those who love nature and quietness.</a:t>
            </a:r>
            <a:r>
              <a:rPr lang="en-US" sz="2200" dirty="0"/>
              <a:t> </a:t>
            </a:r>
          </a:p>
        </p:txBody>
      </p:sp>
      <p:pic>
        <p:nvPicPr>
          <p:cNvPr id="6" name="09 Track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772400" y="-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19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76"/>
            <a:ext cx="8229600" cy="82296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II. Writing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Activity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4 </a:t>
            </a:r>
            <a:r>
              <a:rPr lang="en-US" sz="2400" b="1" dirty="0" smtClean="0"/>
              <a:t>If </a:t>
            </a:r>
            <a:r>
              <a:rPr lang="en-US" sz="2400" b="1" dirty="0"/>
              <a:t>a visitor has a day to spend in </a:t>
            </a:r>
            <a:r>
              <a:rPr lang="en-US" sz="2400" b="1" dirty="0" smtClean="0"/>
              <a:t>your hometown/city</a:t>
            </a:r>
            <a:r>
              <a:rPr lang="en-US" sz="2400" b="1" dirty="0"/>
              <a:t>, where will you </a:t>
            </a:r>
            <a:r>
              <a:rPr lang="en-US" sz="2400" b="1" dirty="0" smtClean="0"/>
              <a:t>advise him/her </a:t>
            </a:r>
            <a:r>
              <a:rPr lang="en-US" sz="2400" b="1" dirty="0"/>
              <a:t>to go? What can they do there</a:t>
            </a:r>
            <a:r>
              <a:rPr lang="en-US" sz="2400" b="1" dirty="0" smtClean="0"/>
              <a:t>? Work </a:t>
            </a:r>
            <a:r>
              <a:rPr lang="en-US" sz="2400" b="1" dirty="0"/>
              <a:t>in pairs, discuss and take notes </a:t>
            </a:r>
            <a:r>
              <a:rPr lang="en-US" sz="2400" b="1" dirty="0" smtClean="0"/>
              <a:t>of your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658788"/>
              </p:ext>
            </p:extLst>
          </p:nvPr>
        </p:nvGraphicFramePr>
        <p:xfrm>
          <a:off x="304800" y="2667000"/>
          <a:ext cx="85344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Places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>
                          <a:latin typeface="Arial" pitchFamily="34" charset="0"/>
                          <a:cs typeface="Arial" pitchFamily="34" charset="0"/>
                        </a:rPr>
                        <a:t>Activities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Place 1: _______________ 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_______________________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Place 2: _______________ 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_______________________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Place 3: _______________ 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_______________________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12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962" y="260132"/>
            <a:ext cx="84582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</a:rPr>
              <a:t>Activity </a:t>
            </a:r>
            <a:r>
              <a:rPr lang="en-US" sz="2400" b="1" dirty="0" smtClean="0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5: </a:t>
            </a:r>
            <a:r>
              <a:rPr lang="en-US" sz="2400" b="1" dirty="0" smtClean="0"/>
              <a:t>Imagine </a:t>
            </a:r>
            <a:r>
              <a:rPr lang="en-US" sz="2400" b="1" dirty="0"/>
              <a:t>that your Australian pen friend </a:t>
            </a:r>
            <a:r>
              <a:rPr lang="en-US" sz="2400" b="1" dirty="0" smtClean="0"/>
              <a:t>is coming </a:t>
            </a:r>
            <a:r>
              <a:rPr lang="en-US" sz="2400" b="1" dirty="0"/>
              <a:t>to Viet Nam and will spend a </a:t>
            </a:r>
            <a:r>
              <a:rPr lang="en-US" sz="2400" b="1" dirty="0" smtClean="0"/>
              <a:t>day in </a:t>
            </a:r>
            <a:r>
              <a:rPr lang="en-US" sz="2400" b="1" dirty="0"/>
              <a:t>your hometown/city. </a:t>
            </a:r>
            <a:r>
              <a:rPr lang="en-US" sz="2400" b="1" dirty="0" err="1"/>
              <a:t>He/She</a:t>
            </a:r>
            <a:r>
              <a:rPr lang="en-US" sz="2400" b="1" dirty="0"/>
              <a:t> has </a:t>
            </a:r>
            <a:r>
              <a:rPr lang="en-US" sz="2400" b="1" dirty="0" smtClean="0"/>
              <a:t>asked for </a:t>
            </a:r>
            <a:r>
              <a:rPr lang="en-US" sz="2400" b="1" dirty="0"/>
              <a:t>your advice on the places of </a:t>
            </a:r>
            <a:r>
              <a:rPr lang="en-US" sz="2400" b="1" dirty="0" smtClean="0"/>
              <a:t>interest they </a:t>
            </a:r>
            <a:r>
              <a:rPr lang="en-US" sz="2400" b="1" dirty="0"/>
              <a:t>should go to and the things they </a:t>
            </a:r>
            <a:r>
              <a:rPr lang="en-US" sz="2400" b="1" dirty="0" smtClean="0"/>
              <a:t>can do </a:t>
            </a:r>
            <a:r>
              <a:rPr lang="en-US" sz="2400" b="1" dirty="0"/>
              <a:t>there</a:t>
            </a:r>
            <a:r>
              <a:rPr lang="en-US" sz="2400" b="1" dirty="0" smtClean="0"/>
              <a:t>. Write </a:t>
            </a:r>
            <a:r>
              <a:rPr lang="en-US" sz="2400" b="1" dirty="0"/>
              <a:t>an email to give him/her </a:t>
            </a:r>
            <a:r>
              <a:rPr lang="en-US" sz="2400" b="1" dirty="0" smtClean="0"/>
              <a:t>some information</a:t>
            </a:r>
            <a:r>
              <a:rPr lang="en-US" sz="2400" b="1" dirty="0"/>
              <a:t>.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7200" y="2590800"/>
            <a:ext cx="8382000" cy="40934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From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To: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Subject:   Places of interest in my hometown/city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Dear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Look forward to seeing you soon!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Best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wishes,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6430296" y="2713704"/>
            <a:ext cx="2275840" cy="18288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6430296" y="4771104"/>
            <a:ext cx="2275840" cy="18288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336634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8600"/>
            <a:ext cx="8534400" cy="64770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500"/>
              </a:spcBef>
              <a:buNone/>
            </a:pPr>
            <a:r>
              <a:rPr lang="en-GB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Dear Mira,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It’s great to know that you’re coming to Viet Nam. What a pity you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can only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spend one day in Ha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Noi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There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are so many interesting places in the city, but I think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within one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day you should be able to visit three places. The 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rest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place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 suggest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is Viet Nam National Museum of History. You like history, so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it’s a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must-see place. There’s an extensive collection of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artefacts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tracing Viet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Nam’s history. They’re arranged chronologically from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primitive life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modern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times. The second place is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Hoan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Kiem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Lake. It’s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one of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symbols of Ha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Noi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There you can enjoy the beautiful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scenery and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visit Ngoc Son Temple. You can also have a look at the Old Quarter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Wander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around the old streets and some ancient houses to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explore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Vietnamese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culture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Conveniently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these places are close to one another, so we can walk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around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easily.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Tell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me when you’re coming, so I can show you around these places.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Look forward to seeing you soon!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Best wishes,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en-GB" sz="2200" dirty="0" err="1">
                <a:latin typeface="Arial" pitchFamily="34" charset="0"/>
                <a:cs typeface="Arial" pitchFamily="34" charset="0"/>
              </a:rPr>
              <a:t>Thuc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Anh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32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i="0" u="none" strike="noStrike" baseline="0" dirty="0" smtClean="0">
                <a:solidFill>
                  <a:schemeClr val="accent6">
                    <a:lumMod val="75000"/>
                  </a:schemeClr>
                </a:solidFill>
              </a:rPr>
              <a:t>III.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Homework</a:t>
            </a:r>
            <a:endParaRPr lang="en-GB" b="1" i="0" u="none" strike="noStrike" baseline="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Learn vocabulary by heart.</a:t>
            </a:r>
          </a:p>
          <a:p>
            <a:pPr marL="285750" lvl="1" algn="just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mtClean="0"/>
              <a:t>Redo exercises.</a:t>
            </a:r>
            <a:endParaRPr lang="en-US" dirty="0"/>
          </a:p>
          <a:p>
            <a:pPr marL="285750" lvl="1" algn="just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Prepare </a:t>
            </a:r>
            <a:r>
              <a:rPr lang="en-US" dirty="0"/>
              <a:t>the next </a:t>
            </a:r>
            <a:r>
              <a:rPr lang="en-US" dirty="0" smtClean="0"/>
              <a:t>lesson: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Looking back - Project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2848</TotalTime>
  <Words>748</Words>
  <Application>Microsoft Office PowerPoint</Application>
  <PresentationFormat>On-screen Show (4:3)</PresentationFormat>
  <Paragraphs>109</Paragraphs>
  <Slides>9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I. Listening</vt:lpstr>
      <vt:lpstr>PowerPoint Presentation</vt:lpstr>
      <vt:lpstr>PowerPoint Presentation</vt:lpstr>
      <vt:lpstr>PowerPoint Presentation</vt:lpstr>
      <vt:lpstr>PowerPoint Presentation</vt:lpstr>
      <vt:lpstr>II. Writing</vt:lpstr>
      <vt:lpstr>PowerPoint Presentation</vt:lpstr>
      <vt:lpstr>PowerPoint Presentation</vt:lpstr>
      <vt:lpstr>III. 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teachers to our class</dc:title>
  <dc:creator>Nguyet</dc:creator>
  <cp:lastModifiedBy>MediaMart</cp:lastModifiedBy>
  <cp:revision>405</cp:revision>
  <dcterms:created xsi:type="dcterms:W3CDTF">2016-12-15T15:38:30Z</dcterms:created>
  <dcterms:modified xsi:type="dcterms:W3CDTF">2020-09-21T14:31:05Z</dcterms:modified>
</cp:coreProperties>
</file>