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808" r:id="rId2"/>
    <p:sldMasterId id="2147483820" r:id="rId3"/>
    <p:sldMasterId id="2147483833" r:id="rId4"/>
    <p:sldMasterId id="2147483846" r:id="rId5"/>
  </p:sldMasterIdLst>
  <p:notesMasterIdLst>
    <p:notesMasterId r:id="rId15"/>
  </p:notesMasterIdLst>
  <p:sldIdLst>
    <p:sldId id="288" r:id="rId6"/>
    <p:sldId id="281" r:id="rId7"/>
    <p:sldId id="287" r:id="rId8"/>
    <p:sldId id="280" r:id="rId9"/>
    <p:sldId id="283" r:id="rId10"/>
    <p:sldId id="284" r:id="rId11"/>
    <p:sldId id="285" r:id="rId12"/>
    <p:sldId id="286" r:id="rId13"/>
    <p:sldId id="274" r:id="rId14"/>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9E4BF"/>
    <a:srgbClr val="FF0000"/>
    <a:srgbClr val="C20A4C"/>
    <a:srgbClr val="FFFFCC"/>
    <a:srgbClr val="2207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1134" y="1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075DC8-DE7D-4941-A042-0AA39070477B}" type="datetimeFigureOut">
              <a:rPr lang="en-US" smtClean="0"/>
              <a:pPr/>
              <a:t>9/18/2020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C0BFFA-50A7-4E86-A77F-63D37D3FC722}" type="slidenum">
              <a:rPr lang="en-US" smtClean="0"/>
              <a:pPr/>
              <a:t>‹#›</a:t>
            </a:fld>
            <a:endParaRPr lang="en-US"/>
          </a:p>
        </p:txBody>
      </p:sp>
    </p:spTree>
    <p:extLst>
      <p:ext uri="{BB962C8B-B14F-4D97-AF65-F5344CB8AC3E}">
        <p14:creationId xmlns:p14="http://schemas.microsoft.com/office/powerpoint/2010/main" val="1494662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0C526AF-278E-4698-A4B7-F364534B64D1}" type="datetimeFigureOut">
              <a:rPr lang="en-US" smtClean="0"/>
              <a:pPr/>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B02B145F-5081-460E-AA78-1C42D8842C27}" type="slidenum">
              <a:rPr lang="en-US" smtClean="0"/>
              <a:pPr/>
              <a:t>‹#›</a:t>
            </a:fld>
            <a:endParaRPr lang="en-US"/>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C526AF-278E-4698-A4B7-F364534B64D1}" type="datetimeFigureOut">
              <a:rPr lang="en-US" smtClean="0"/>
              <a:pPr/>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C526AF-278E-4698-A4B7-F364534B64D1}" type="datetimeFigureOut">
              <a:rPr lang="en-US" smtClean="0"/>
              <a:pPr/>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709B2B1-AD06-46F7-9A09-959CC4C6B61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22262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B70FD39-0D48-4952-AEF3-362A3D383FC0}"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53507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E9146C0-9F5B-4388-B8C6-B372DC69266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036960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CC4B02B-16FD-4610-91C7-47C8BEFCB74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944574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99E61F7A-4B2D-4BAF-B076-B438C46141F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3248070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8951638-7C64-4CFE-BEB2-F67420B388C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5339201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73CD32B0-3F37-485F-9D6E-2CB5337DB91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783799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4C534EE0-5CB1-4D54-9ABE-5BB12865C46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218238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0C526AF-278E-4698-A4B7-F364534B64D1}" type="datetimeFigureOut">
              <a:rPr lang="en-US" smtClean="0"/>
              <a:pPr/>
              <a:t>9/18/2020</a:t>
            </a:fld>
            <a:endParaRPr lang="en-US"/>
          </a:p>
        </p:txBody>
      </p:sp>
      <p:sp>
        <p:nvSpPr>
          <p:cNvPr id="10" name="Slide Number Placeholder 9"/>
          <p:cNvSpPr>
            <a:spLocks noGrp="1"/>
          </p:cNvSpPr>
          <p:nvPr>
            <p:ph type="sldNum" sz="quarter" idx="11"/>
          </p:nvPr>
        </p:nvSpPr>
        <p:spPr/>
        <p:txBody>
          <a:bodyPr/>
          <a:lstStyle/>
          <a:p>
            <a:fld id="{B02B145F-5081-460E-AA78-1C42D8842C27}"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24968D5-FB89-42E4-A0FB-4671BDD5428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1346568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AA3AE5BF-3409-4F98-9E3D-149FC763FCC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3817000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A2FDED9-9C26-4701-8723-FE0F17A4F17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788252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0170DE2-80BD-4EF8-9E4B-901B3BC5E6B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244489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9788A48-3783-4649-8745-CF8F211AE7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34100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09D8801-32AC-427A-B059-03AA510E44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03919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719704-F6D3-47DD-9864-97D1A40694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83661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8013921-6BFB-4E96-A0D1-C0BDCEFA4E8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83968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7E2DB29-E6D1-4C91-89AD-1A49A9E5F0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125198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45945FF-6F5D-4DD8-BD4A-2E2C020BCF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18112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B0C526AF-278E-4698-A4B7-F364534B64D1}" type="datetimeFigureOut">
              <a:rPr lang="en-US" smtClean="0"/>
              <a:pPr/>
              <a:t>9/18/2020</a:t>
            </a:fld>
            <a:endParaRPr lang="en-US"/>
          </a:p>
        </p:txBody>
      </p:sp>
      <p:sp>
        <p:nvSpPr>
          <p:cNvPr id="20" name="Slide Number Placeholder 19"/>
          <p:cNvSpPr>
            <a:spLocks noGrp="1"/>
          </p:cNvSpPr>
          <p:nvPr>
            <p:ph type="sldNum" sz="quarter" idx="11"/>
          </p:nvPr>
        </p:nvSpPr>
        <p:spPr/>
        <p:txBody>
          <a:bodyPr/>
          <a:lstStyle/>
          <a:p>
            <a:fld id="{B02B145F-5081-460E-AA78-1C42D8842C27}"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1099F55-70B3-4880-8F22-BAADD11FD8F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82887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B21D03D-6F94-4E8F-BBF7-843C8635476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344417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CFE6F5B-B5F1-44AF-B4E1-E956912C0F7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858223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839FE7-B954-4403-ADAE-1092C1327FE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547681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17C5879-C295-466D-9F87-3047CBA33F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59135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2E2F567-C856-4775-8927-5FF5925D6FD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081993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EBE8785-85D1-48EA-8E27-2662029D3B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910451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8F70066-D814-48DC-931B-2F21BFD1049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460388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95B19F3-8B57-461A-B375-030C0657970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155993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F1C1D59-9AC4-4359-A150-5CB18DBCC36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46940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B0C526AF-278E-4698-A4B7-F364534B64D1}" type="datetimeFigureOut">
              <a:rPr lang="en-US" smtClean="0"/>
              <a:pPr/>
              <a:t>9/18/2020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145F-5081-460E-AA78-1C42D8842C27}" type="slidenum">
              <a:rPr lang="en-US" smtClean="0"/>
              <a:pPr/>
              <a:t>‹#›</a:t>
            </a:fld>
            <a:endParaRPr lang="en-US"/>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0D8C4B3-100B-440B-8D5C-D478DB1508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27958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5B96FB1-0A0B-4A5E-8D50-E9F77DA7C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0246388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6172F9C-1317-4A76-9717-C62B01ED33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0865471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E5D5CE0-4FF7-47FB-8C12-AC360432457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40782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23180AC-7E66-4936-9FA9-1C66A2D255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900749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04FAA00-F55A-44DB-95E9-F7B8D801E3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519430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E977CB6-307D-46D8-8FE1-528BFA75841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782828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56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487B450-AA82-4A67-84AE-80005C253F6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6909782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5CEA96-86FF-4A02-8AA3-8F8621EE77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9187162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704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90D14A7-5793-4CFF-9D49-760C3BFAB7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47057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B0C526AF-278E-4698-A4B7-F364534B64D1}" type="datetimeFigureOut">
              <a:rPr lang="en-US" smtClean="0"/>
              <a:pPr/>
              <a:t>9/18/2020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B145F-5081-460E-AA78-1C42D8842C27}" type="slidenum">
              <a:rPr lang="en-US" smtClean="0"/>
              <a:pPr/>
              <a:t>‹#›</a:t>
            </a:fld>
            <a:endParaRPr lang="en-US"/>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04FD1F7-26A9-429E-871C-78FB285874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296678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9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9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C57D6B2-DF6B-4071-BC4B-5F4A97334C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405505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8EE0E8B2-A9AF-464F-85B6-A4E7BC0894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3892747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BBFF0AC-70D2-437D-B4E5-F23F892708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5052066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19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D2DB0B2-5BB5-41BB-8CBB-032CE8654C8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241444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07C1247-EC0F-43BE-9E5E-BBC6A7C5709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488646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CA10FA1-BB73-449B-8018-513747D50F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3735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78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78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714456B-DD54-4F02-B4CB-B7D891200F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404935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6"/>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Media Placeholder 3"/>
          <p:cNvSpPr>
            <a:spLocks noGrp="1"/>
          </p:cNvSpPr>
          <p:nvPr>
            <p:ph type="media" sz="half" idx="2"/>
          </p:nvPr>
        </p:nvSpPr>
        <p:spPr>
          <a:xfrm>
            <a:off x="4648200" y="1600206"/>
            <a:ext cx="4038600" cy="4525963"/>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C9A4A2F-32C3-4B25-81E0-310309D96F8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97099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0C526AF-278E-4698-A4B7-F364534B64D1}" type="datetimeFigureOut">
              <a:rPr lang="en-US" smtClean="0"/>
              <a:pPr/>
              <a:t>9/18/2020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0C526AF-278E-4698-A4B7-F364534B64D1}" type="datetimeFigureOut">
              <a:rPr lang="en-US" smtClean="0"/>
              <a:pPr/>
              <a:t>9/18/2020</a:t>
            </a:fld>
            <a:endParaRPr lang="en-US"/>
          </a:p>
        </p:txBody>
      </p:sp>
      <p:sp>
        <p:nvSpPr>
          <p:cNvPr id="6" name="Slide Number Placeholder 5"/>
          <p:cNvSpPr>
            <a:spLocks noGrp="1"/>
          </p:cNvSpPr>
          <p:nvPr>
            <p:ph type="sldNum" sz="quarter" idx="11"/>
          </p:nvPr>
        </p:nvSpPr>
        <p:spPr/>
        <p:txBody>
          <a:bodyPr/>
          <a:lstStyle/>
          <a:p>
            <a:fld id="{B02B145F-5081-460E-AA78-1C42D8842C27}" type="slidenum">
              <a:rPr lang="en-US" smtClean="0"/>
              <a:pPr/>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B0C526AF-278E-4698-A4B7-F364534B64D1}" type="datetimeFigureOut">
              <a:rPr lang="en-US" smtClean="0"/>
              <a:pPr/>
              <a:t>9/18/2020</a:t>
            </a:fld>
            <a:endParaRPr lang="en-US"/>
          </a:p>
        </p:txBody>
      </p:sp>
      <p:sp>
        <p:nvSpPr>
          <p:cNvPr id="10" name="Slide Number Placeholder 9"/>
          <p:cNvSpPr>
            <a:spLocks noGrp="1"/>
          </p:cNvSpPr>
          <p:nvPr>
            <p:ph type="sldNum" sz="quarter" idx="15"/>
          </p:nvPr>
        </p:nvSpPr>
        <p:spPr/>
        <p:txBody>
          <a:bodyPr/>
          <a:lstStyle/>
          <a:p>
            <a:fld id="{B02B145F-5081-460E-AA78-1C42D8842C27}" type="slidenum">
              <a:rPr lang="en-US" smtClean="0"/>
              <a:pPr/>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C526AF-278E-4698-A4B7-F364534B64D1}" type="datetimeFigureOut">
              <a:rPr lang="en-US" smtClean="0"/>
              <a:pPr/>
              <a:t>9/18/2020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theme" Target="../theme/theme4.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theme" Target="../theme/theme5.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B02B145F-5081-460E-AA78-1C42D8842C27}" type="slidenum">
              <a:rPr lang="en-US" smtClean="0"/>
              <a:pPr/>
              <a:t>‹#›</a:t>
            </a:fld>
            <a:endParaRPr lang="en-US"/>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B0C526AF-278E-4698-A4B7-F364534B64D1}" type="datetimeFigureOut">
              <a:rPr lang="en-US" smtClean="0"/>
              <a:pPr/>
              <a:t>9/18/2020</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i="0" u="none"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1F9185CD-1817-468A-BCBA-F65A7A3376AC}" type="slidenum">
              <a:rPr lang="en-US" altLang="en-US">
                <a:solidFill>
                  <a:srgbClr val="000000"/>
                </a:solidFill>
                <a:cs typeface="Arial" panose="020B0604020202020204" pitchFamily="34" charset="0"/>
              </a:rPr>
              <a:pPr fontAlgn="base">
                <a:spcBef>
                  <a:spcPct val="0"/>
                </a:spcBef>
                <a:spcAft>
                  <a:spcPct val="0"/>
                </a:spcAft>
              </a:pPr>
              <a:t>‹#›</a:t>
            </a:fld>
            <a:endParaRPr lang="en-US" altLang="en-US">
              <a:solidFill>
                <a:srgbClr val="000000"/>
              </a:solidFill>
              <a:cs typeface="Arial" panose="020B0604020202020204" pitchFamily="34" charset="0"/>
            </a:endParaRPr>
          </a:p>
        </p:txBody>
      </p:sp>
    </p:spTree>
    <p:extLst>
      <p:ext uri="{BB962C8B-B14F-4D97-AF65-F5344CB8AC3E}">
        <p14:creationId xmlns:p14="http://schemas.microsoft.com/office/powerpoint/2010/main" val="1082888129"/>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0"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60421"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60422"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BE5C3103-664B-48BB-9B1B-85438B08C7C1}"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134343284"/>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66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566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566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79498B69-3F8E-4A67-B4BE-68FFE8BF94CD}"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152509244"/>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 id="214748384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7E55657A-3382-4333-BF9D-BE9A390143E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934086339"/>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7.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B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8" y="1879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5" name="Rectangle 3"/>
          <p:cNvSpPr>
            <a:spLocks noChangeArrowheads="1"/>
          </p:cNvSpPr>
          <p:nvPr/>
        </p:nvSpPr>
        <p:spPr bwMode="auto">
          <a:xfrm>
            <a:off x="536575" y="1196975"/>
            <a:ext cx="8378825" cy="1470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0" fontAlgn="base" hangingPunct="0">
              <a:spcBef>
                <a:spcPct val="0"/>
              </a:spcBef>
              <a:spcAft>
                <a:spcPct val="0"/>
              </a:spcAft>
              <a:defRPr/>
            </a:pPr>
            <a:endParaRPr lang="en-US" sz="5400" dirty="0">
              <a:solidFill>
                <a:srgbClr val="000066"/>
              </a:solidFill>
              <a:latin typeface="VNI-Avo" pitchFamily="2" charset="0"/>
            </a:endParaRPr>
          </a:p>
        </p:txBody>
      </p:sp>
      <p:sp>
        <p:nvSpPr>
          <p:cNvPr id="59398" name="WordArt 6"/>
          <p:cNvSpPr>
            <a:spLocks noChangeArrowheads="1" noChangeShapeType="1" noTextEdit="1"/>
          </p:cNvSpPr>
          <p:nvPr/>
        </p:nvSpPr>
        <p:spPr bwMode="auto">
          <a:xfrm>
            <a:off x="1266825" y="4114800"/>
            <a:ext cx="6581775" cy="914400"/>
          </a:xfrm>
          <a:prstGeom prst="rect">
            <a:avLst/>
          </a:prstGeom>
        </p:spPr>
        <p:txBody>
          <a:bodyPr wrap="none" fromWordArt="1">
            <a:prstTxWarp prst="textCascadeUp">
              <a:avLst>
                <a:gd name="adj" fmla="val 44444"/>
              </a:avLst>
            </a:prstTxWarp>
            <a:scene3d>
              <a:camera prst="legacyPerspectiveFront">
                <a:rot lat="20519966" lon="1080000" rev="0"/>
              </a:camera>
              <a:lightRig rig="legacyHarsh2" dir="b"/>
            </a:scene3d>
            <a:sp3d extrusionH="430200" prstMaterial="legacyMatte">
              <a:extrusionClr>
                <a:srgbClr val="FF6600"/>
              </a:extrusionClr>
            </a:sp3d>
          </a:bodyPr>
          <a:lstStyle/>
          <a:p>
            <a:pPr algn="ctr" fontAlgn="base">
              <a:spcBef>
                <a:spcPct val="0"/>
              </a:spcBef>
              <a:spcAft>
                <a:spcPct val="0"/>
              </a:spcAft>
            </a:pPr>
            <a:r>
              <a:rPr lang="en-US" sz="2800" kern="10" dirty="0" smtClean="0">
                <a:ln w="9525">
                  <a:round/>
                  <a:headEnd/>
                  <a:tailEnd/>
                </a:ln>
                <a:solidFill>
                  <a:srgbClr val="FF0000"/>
                </a:solidFill>
                <a:latin typeface="Impact"/>
              </a:rPr>
              <a:t>ENGLISH 9</a:t>
            </a:r>
          </a:p>
        </p:txBody>
      </p:sp>
      <p:pic>
        <p:nvPicPr>
          <p:cNvPr id="9" name="Picture 2" descr="E:\hanh hue\hinh anh\hoa hong\CAI3KRD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377773"/>
            <a:ext cx="1449387" cy="1708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3951898"/>
      </p:ext>
    </p:extLst>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with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wedge">
                                      <p:cBhvr>
                                        <p:cTn id="7" dur="2000"/>
                                        <p:tgtEl>
                                          <p:spTgt spid="59394"/>
                                        </p:tgtEl>
                                      </p:cBhvr>
                                    </p:animEffect>
                                  </p:childTnLst>
                                </p:cTn>
                              </p:par>
                            </p:childTnLst>
                          </p:cTn>
                        </p:par>
                        <p:par>
                          <p:cTn id="8" fill="hold" nodeType="afterGroup">
                            <p:stCondLst>
                              <p:cond delay="2000"/>
                            </p:stCondLst>
                            <p:childTnLst>
                              <p:par>
                                <p:cTn id="9" presetID="20" presetClass="entr" presetSubtype="0" fill="hold" grpId="1" nodeType="afterEffect" nodePh="1">
                                  <p:stCondLst>
                                    <p:cond delay="0"/>
                                  </p:stCondLst>
                                  <p:endCondLst>
                                    <p:cond evt="begin" delay="0">
                                      <p:tn val="9"/>
                                    </p:cond>
                                  </p:endCondLst>
                                  <p:iterate type="lt">
                                    <p:tmPct val="0"/>
                                  </p:iterate>
                                  <p:childTnLst>
                                    <p:set>
                                      <p:cBhvr>
                                        <p:cTn id="10" dur="1" fill="hold">
                                          <p:stCondLst>
                                            <p:cond delay="0"/>
                                          </p:stCondLst>
                                        </p:cTn>
                                        <p:tgtEl>
                                          <p:spTgt spid="59395"/>
                                        </p:tgtEl>
                                        <p:attrNameLst>
                                          <p:attrName>style.visibility</p:attrName>
                                        </p:attrNameLst>
                                      </p:cBhvr>
                                      <p:to>
                                        <p:strVal val="visible"/>
                                      </p:to>
                                    </p:set>
                                    <p:animEffect transition="in" filter="wedge">
                                      <p:cBhvr>
                                        <p:cTn id="11" dur="2000"/>
                                        <p:tgtEl>
                                          <p:spTgt spid="59395"/>
                                        </p:tgtEl>
                                      </p:cBhvr>
                                    </p:animEffect>
                                  </p:childTnLst>
                                </p:cTn>
                              </p:par>
                              <p:par>
                                <p:cTn id="12" presetID="1" presetClass="path" presetSubtype="0" accel="50000" decel="50000" fill="hold" grpId="0" nodeType="withEffect" nodePh="1">
                                  <p:stCondLst>
                                    <p:cond delay="0"/>
                                  </p:stCondLst>
                                  <p:endCondLst>
                                    <p:cond evt="begin" delay="0">
                                      <p:tn val="12"/>
                                    </p:cond>
                                  </p:end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rAng="0" ptsTypes="">
                                      <p:cBhvr>
                                        <p:cTn id="13" dur="2000" fill="hold"/>
                                        <p:tgtEl>
                                          <p:spTgt spid="59395"/>
                                        </p:tgtEl>
                                        <p:attrNameLst>
                                          <p:attrName>ppt_x</p:attrName>
                                          <p:attrName>ppt_y</p:attrName>
                                        </p:attrNameLst>
                                      </p:cBhvr>
                                      <p:rCtr x="0" y="0"/>
                                    </p:animMotion>
                                  </p:childTnLst>
                                </p:cTn>
                              </p:par>
                            </p:childTnLst>
                          </p:cTn>
                        </p:par>
                        <p:par>
                          <p:cTn id="14" fill="hold" nodeType="afterGroup">
                            <p:stCondLst>
                              <p:cond delay="8000"/>
                            </p:stCondLst>
                            <p:childTnLst>
                              <p:par>
                                <p:cTn id="15" presetID="31" presetClass="entr" presetSubtype="0" fill="hold" grpId="0" nodeType="afterEffect">
                                  <p:stCondLst>
                                    <p:cond delay="0"/>
                                  </p:stCondLst>
                                  <p:iterate type="lt">
                                    <p:tmPct val="5000"/>
                                  </p:iterate>
                                  <p:childTnLst>
                                    <p:set>
                                      <p:cBhvr>
                                        <p:cTn id="16" dur="1" fill="hold">
                                          <p:stCondLst>
                                            <p:cond delay="0"/>
                                          </p:stCondLst>
                                        </p:cTn>
                                        <p:tgtEl>
                                          <p:spTgt spid="59398"/>
                                        </p:tgtEl>
                                        <p:attrNameLst>
                                          <p:attrName>style.visibility</p:attrName>
                                        </p:attrNameLst>
                                      </p:cBhvr>
                                      <p:to>
                                        <p:strVal val="visible"/>
                                      </p:to>
                                    </p:set>
                                    <p:anim calcmode="lin" valueType="num">
                                      <p:cBhvr>
                                        <p:cTn id="17" dur="1000" fill="hold"/>
                                        <p:tgtEl>
                                          <p:spTgt spid="59398"/>
                                        </p:tgtEl>
                                        <p:attrNameLst>
                                          <p:attrName>ppt_w</p:attrName>
                                        </p:attrNameLst>
                                      </p:cBhvr>
                                      <p:tavLst>
                                        <p:tav tm="0">
                                          <p:val>
                                            <p:fltVal val="0"/>
                                          </p:val>
                                        </p:tav>
                                        <p:tav tm="100000">
                                          <p:val>
                                            <p:strVal val="#ppt_w"/>
                                          </p:val>
                                        </p:tav>
                                      </p:tavLst>
                                    </p:anim>
                                    <p:anim calcmode="lin" valueType="num">
                                      <p:cBhvr>
                                        <p:cTn id="18" dur="1000" fill="hold"/>
                                        <p:tgtEl>
                                          <p:spTgt spid="59398"/>
                                        </p:tgtEl>
                                        <p:attrNameLst>
                                          <p:attrName>ppt_h</p:attrName>
                                        </p:attrNameLst>
                                      </p:cBhvr>
                                      <p:tavLst>
                                        <p:tav tm="0">
                                          <p:val>
                                            <p:fltVal val="0"/>
                                          </p:val>
                                        </p:tav>
                                        <p:tav tm="100000">
                                          <p:val>
                                            <p:strVal val="#ppt_h"/>
                                          </p:val>
                                        </p:tav>
                                      </p:tavLst>
                                    </p:anim>
                                    <p:anim calcmode="lin" valueType="num">
                                      <p:cBhvr>
                                        <p:cTn id="19" dur="1000" fill="hold"/>
                                        <p:tgtEl>
                                          <p:spTgt spid="59398"/>
                                        </p:tgtEl>
                                        <p:attrNameLst>
                                          <p:attrName>style.rotation</p:attrName>
                                        </p:attrNameLst>
                                      </p:cBhvr>
                                      <p:tavLst>
                                        <p:tav tm="0">
                                          <p:val>
                                            <p:fltVal val="90"/>
                                          </p:val>
                                        </p:tav>
                                        <p:tav tm="100000">
                                          <p:val>
                                            <p:fltVal val="0"/>
                                          </p:val>
                                        </p:tav>
                                      </p:tavLst>
                                    </p:anim>
                                    <p:animEffect transition="in" filter="fade">
                                      <p:cBhvr>
                                        <p:cTn id="20" dur="1000"/>
                                        <p:tgtEl>
                                          <p:spTgt spid="59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p:bldP spid="59395" grpId="1"/>
      <p:bldP spid="5939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029200"/>
            <a:ext cx="1447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4"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90600" y="5029200"/>
            <a:ext cx="17526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5"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9530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7"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8"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9"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10"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1"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9" name="WordArt 18"/>
          <p:cNvSpPr>
            <a:spLocks noChangeArrowheads="1" noChangeShapeType="1" noTextEdit="1"/>
          </p:cNvSpPr>
          <p:nvPr/>
        </p:nvSpPr>
        <p:spPr bwMode="auto">
          <a:xfrm>
            <a:off x="571500" y="523875"/>
            <a:ext cx="8001000" cy="1524000"/>
          </a:xfrm>
          <a:prstGeom prst="rect">
            <a:avLst/>
          </a:prstGeom>
        </p:spPr>
        <p:txBody>
          <a:bodyPr wrap="none" fromWordArt="1">
            <a:prstTxWarp prst="textWave1">
              <a:avLst>
                <a:gd name="adj1" fmla="val 13005"/>
                <a:gd name="adj2" fmla="val 0"/>
              </a:avLst>
            </a:prstTxWarp>
          </a:bodyPr>
          <a:lstStyle/>
          <a:p>
            <a:pPr algn="ctr" fontAlgn="base">
              <a:spcBef>
                <a:spcPct val="0"/>
              </a:spcBef>
              <a:spcAft>
                <a:spcPct val="0"/>
              </a:spcAft>
            </a:pPr>
            <a:r>
              <a:rPr lang="en-US" sz="3600" b="1" kern="10">
                <a:ln w="9525">
                  <a:solidFill>
                    <a:srgbClr val="FF0000"/>
                  </a:solidFill>
                  <a:round/>
                  <a:headEnd/>
                  <a:tailEnd/>
                </a:ln>
                <a:solidFill>
                  <a:srgbClr val="FF0066"/>
                </a:solidFill>
                <a:effectLst>
                  <a:outerShdw dist="53882" dir="2700000" algn="ctr" rotWithShape="0">
                    <a:srgbClr val="C0C0C0">
                      <a:alpha val="79999"/>
                    </a:srgbClr>
                  </a:outerShdw>
                </a:effectLst>
                <a:latin typeface="Times New Roman"/>
                <a:cs typeface="Times New Roman"/>
              </a:rPr>
              <a:t>WELCOME TO OUR CLASS 9</a:t>
            </a:r>
          </a:p>
        </p:txBody>
      </p:sp>
      <p:sp>
        <p:nvSpPr>
          <p:cNvPr id="2060" name="WordArt 19"/>
          <p:cNvSpPr>
            <a:spLocks noChangeArrowheads="1" noChangeShapeType="1" noTextEdit="1"/>
          </p:cNvSpPr>
          <p:nvPr/>
        </p:nvSpPr>
        <p:spPr bwMode="auto">
          <a:xfrm>
            <a:off x="723900" y="1905000"/>
            <a:ext cx="7200900" cy="1873250"/>
          </a:xfrm>
          <a:prstGeom prst="rect">
            <a:avLst/>
          </a:prstGeom>
        </p:spPr>
        <p:txBody>
          <a:bodyPr wrap="none" fromWordArt="1">
            <a:prstTxWarp prst="textWave1">
              <a:avLst>
                <a:gd name="adj1" fmla="val 13005"/>
                <a:gd name="adj2" fmla="val 948"/>
              </a:avLst>
            </a:prstTxWarp>
          </a:bodyPr>
          <a:lstStyle/>
          <a:p>
            <a:pPr algn="ctr" fontAlgn="base">
              <a:spcBef>
                <a:spcPct val="0"/>
              </a:spcBef>
              <a:spcAft>
                <a:spcPct val="0"/>
              </a:spcAft>
            </a:pPr>
            <a:r>
              <a:rPr lang="en-US" sz="3600" b="1" kern="10" dirty="0" smtClean="0">
                <a:ln w="9525">
                  <a:solidFill>
                    <a:srgbClr val="FF6600"/>
                  </a:solidFill>
                  <a:round/>
                  <a:headEnd/>
                  <a:tailEnd/>
                </a:ln>
                <a:solidFill>
                  <a:srgbClr val="FF0000"/>
                </a:solidFill>
                <a:effectLst>
                  <a:outerShdw dist="53882" dir="2700000" algn="ctr" rotWithShape="0">
                    <a:srgbClr val="C0C0C0">
                      <a:alpha val="79999"/>
                    </a:srgbClr>
                  </a:outerShdw>
                </a:effectLst>
                <a:latin typeface="Times New Roman"/>
                <a:cs typeface="Times New Roman"/>
              </a:rPr>
              <a:t>Unit </a:t>
            </a:r>
            <a:r>
              <a:rPr lang="en-US" sz="3600" b="1" kern="10" dirty="0">
                <a:ln w="9525">
                  <a:solidFill>
                    <a:srgbClr val="FF6600"/>
                  </a:solidFill>
                  <a:round/>
                  <a:headEnd/>
                  <a:tailEnd/>
                </a:ln>
                <a:solidFill>
                  <a:srgbClr val="FF0000"/>
                </a:solidFill>
                <a:effectLst>
                  <a:outerShdw dist="53882" dir="2700000" algn="ctr" rotWithShape="0">
                    <a:srgbClr val="C0C0C0">
                      <a:alpha val="79999"/>
                    </a:srgbClr>
                  </a:outerShdw>
                </a:effectLst>
                <a:latin typeface="Times New Roman"/>
                <a:cs typeface="Times New Roman"/>
              </a:rPr>
              <a:t>1: </a:t>
            </a:r>
            <a:r>
              <a:rPr lang="en-US" sz="3600" b="1" kern="0"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LOCAL ENVIRONMENT</a:t>
            </a:r>
            <a:endParaRPr lang="en-US" sz="3600" b="1" kern="10" dirty="0">
              <a:ln w="9525">
                <a:solidFill>
                  <a:srgbClr val="FF6600"/>
                </a:solidFill>
                <a:round/>
                <a:headEnd/>
                <a:tailEnd/>
              </a:ln>
              <a:solidFill>
                <a:srgbClr val="800000"/>
              </a:solidFill>
              <a:effectLst>
                <a:outerShdw dist="53882" dir="2700000" algn="ctr" rotWithShape="0">
                  <a:srgbClr val="C0C0C0">
                    <a:alpha val="79999"/>
                  </a:srgbClr>
                </a:outerShdw>
              </a:effectLst>
              <a:latin typeface="Times New Roman"/>
              <a:cs typeface="Times New Roman"/>
            </a:endParaRPr>
          </a:p>
        </p:txBody>
      </p:sp>
      <p:sp>
        <p:nvSpPr>
          <p:cNvPr id="17" name="Rectangle 16"/>
          <p:cNvSpPr/>
          <p:nvPr/>
        </p:nvSpPr>
        <p:spPr>
          <a:xfrm>
            <a:off x="2970661" y="4020740"/>
            <a:ext cx="3223961" cy="923330"/>
          </a:xfrm>
          <a:prstGeom prst="rect">
            <a:avLst/>
          </a:prstGeom>
          <a:noFill/>
        </p:spPr>
        <p:txBody>
          <a:bodyPr wrap="none">
            <a:spAutoFit/>
          </a:bodyPr>
          <a:lstStyle/>
          <a:p>
            <a:pPr algn="ctr" fontAlgn="base">
              <a:spcBef>
                <a:spcPct val="0"/>
              </a:spcBef>
              <a:spcAft>
                <a:spcPct val="0"/>
              </a:spcAft>
              <a:defRPr/>
            </a:pPr>
            <a:r>
              <a:rPr lang="en-US" sz="5400" b="1" dirty="0" smtClean="0">
                <a:ln w="31550" cmpd="sng">
                  <a:gradFill>
                    <a:gsLst>
                      <a:gs pos="70000">
                        <a:srgbClr val="2D2D8A">
                          <a:shade val="50000"/>
                          <a:satMod val="190000"/>
                        </a:srgbClr>
                      </a:gs>
                      <a:gs pos="0">
                        <a:srgbClr val="2D2D8A">
                          <a:tint val="77000"/>
                          <a:satMod val="180000"/>
                        </a:srgbClr>
                      </a:gs>
                    </a:gsLst>
                    <a:lin ang="5400000"/>
                  </a:gradFill>
                  <a:prstDash val="solid"/>
                </a:ln>
                <a:solidFill>
                  <a:srgbClr val="2D2D8A">
                    <a:tint val="15000"/>
                    <a:satMod val="200000"/>
                  </a:srgbClr>
                </a:solidFill>
                <a:effectLst>
                  <a:outerShdw blurRad="50800" dist="40000" dir="5400000" algn="tl" rotWithShape="0">
                    <a:srgbClr val="000000">
                      <a:shade val="5000"/>
                      <a:satMod val="120000"/>
                      <a:alpha val="33000"/>
                    </a:srgbClr>
                  </a:outerShdw>
                </a:effectLst>
              </a:rPr>
              <a:t>SKILLS 1</a:t>
            </a:r>
            <a:endParaRPr lang="en-US" sz="5400" b="1" dirty="0">
              <a:ln w="31550" cmpd="sng">
                <a:gradFill>
                  <a:gsLst>
                    <a:gs pos="70000">
                      <a:srgbClr val="2D2D8A">
                        <a:shade val="50000"/>
                        <a:satMod val="190000"/>
                      </a:srgbClr>
                    </a:gs>
                    <a:gs pos="0">
                      <a:srgbClr val="2D2D8A">
                        <a:tint val="77000"/>
                        <a:satMod val="180000"/>
                      </a:srgbClr>
                    </a:gs>
                  </a:gsLst>
                  <a:lin ang="5400000"/>
                </a:gradFill>
                <a:prstDash val="solid"/>
              </a:ln>
              <a:solidFill>
                <a:srgbClr val="2D2D8A">
                  <a:tint val="15000"/>
                  <a:satMod val="200000"/>
                </a:srgbClr>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1788509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32" name="Text Box 8"/>
          <p:cNvSpPr txBox="1">
            <a:spLocks noChangeArrowheads="1"/>
          </p:cNvSpPr>
          <p:nvPr/>
        </p:nvSpPr>
        <p:spPr bwMode="auto">
          <a:xfrm>
            <a:off x="228600" y="1219200"/>
            <a:ext cx="2743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50000"/>
              </a:spcBef>
              <a:spcAft>
                <a:spcPct val="0"/>
              </a:spcAft>
            </a:pPr>
            <a:r>
              <a:rPr lang="en-US" sz="2800" b="1" u="sng" smtClean="0">
                <a:solidFill>
                  <a:srgbClr val="FF0000"/>
                </a:solidFill>
                <a:latin typeface="Times New Roman" pitchFamily="18" charset="0"/>
                <a:cs typeface="Times New Roman" pitchFamily="18" charset="0"/>
              </a:rPr>
              <a:t>*.Vocabulary:</a:t>
            </a:r>
          </a:p>
        </p:txBody>
      </p:sp>
      <p:sp>
        <p:nvSpPr>
          <p:cNvPr id="15" name="Text Box 10"/>
          <p:cNvSpPr txBox="1">
            <a:spLocks noChangeArrowheads="1"/>
          </p:cNvSpPr>
          <p:nvPr/>
        </p:nvSpPr>
        <p:spPr bwMode="auto">
          <a:xfrm>
            <a:off x="213360" y="1767898"/>
            <a:ext cx="302298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a:solidFill>
                  <a:srgbClr val="0000FF"/>
                </a:solidFill>
                <a:latin typeface="Times New Roman" pitchFamily="18" charset="0"/>
                <a:cs typeface="Times New Roman" pitchFamily="18" charset="0"/>
              </a:rPr>
              <a:t>authenticity </a:t>
            </a:r>
            <a:r>
              <a:rPr lang="en-US" sz="2800" b="1" dirty="0" smtClean="0">
                <a:solidFill>
                  <a:srgbClr val="0000FF"/>
                </a:solidFill>
                <a:latin typeface="Times New Roman" pitchFamily="18" charset="0"/>
                <a:cs typeface="Times New Roman" pitchFamily="18" charset="0"/>
              </a:rPr>
              <a:t>(n):  </a:t>
            </a:r>
          </a:p>
        </p:txBody>
      </p:sp>
      <p:sp>
        <p:nvSpPr>
          <p:cNvPr id="16" name="Text Box 11"/>
          <p:cNvSpPr txBox="1">
            <a:spLocks noChangeArrowheads="1"/>
          </p:cNvSpPr>
          <p:nvPr/>
        </p:nvSpPr>
        <p:spPr bwMode="auto">
          <a:xfrm>
            <a:off x="4342718" y="1695821"/>
            <a:ext cx="347269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err="1">
                <a:solidFill>
                  <a:srgbClr val="333399"/>
                </a:solidFill>
                <a:latin typeface="Times New Roman" pitchFamily="18" charset="0"/>
                <a:cs typeface="Times New Roman" pitchFamily="18" charset="0"/>
              </a:rPr>
              <a:t>t</a:t>
            </a:r>
            <a:r>
              <a:rPr lang="en-US" sz="2800" b="1" dirty="0" err="1" smtClean="0">
                <a:solidFill>
                  <a:srgbClr val="333399"/>
                </a:solidFill>
                <a:latin typeface="Times New Roman" pitchFamily="18" charset="0"/>
                <a:cs typeface="Times New Roman" pitchFamily="18" charset="0"/>
              </a:rPr>
              <a:t>ính</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xác</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thực</a:t>
            </a:r>
            <a:endParaRPr lang="en-US" sz="2800" b="1" dirty="0" smtClean="0">
              <a:solidFill>
                <a:srgbClr val="333399"/>
              </a:solidFill>
              <a:latin typeface="Times New Roman" pitchFamily="18" charset="0"/>
              <a:cs typeface="Times New Roman" pitchFamily="18" charset="0"/>
            </a:endParaRPr>
          </a:p>
        </p:txBody>
      </p:sp>
      <p:sp>
        <p:nvSpPr>
          <p:cNvPr id="17" name="Text Box 12"/>
          <p:cNvSpPr txBox="1">
            <a:spLocks noChangeArrowheads="1"/>
          </p:cNvSpPr>
          <p:nvPr/>
        </p:nvSpPr>
        <p:spPr bwMode="auto">
          <a:xfrm>
            <a:off x="256032" y="2291118"/>
            <a:ext cx="2971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a:solidFill>
                  <a:srgbClr val="0000FF"/>
                </a:solidFill>
                <a:latin typeface="Times New Roman" pitchFamily="18" charset="0"/>
                <a:cs typeface="Times New Roman" pitchFamily="18" charset="0"/>
              </a:rPr>
              <a:t>layer </a:t>
            </a:r>
            <a:r>
              <a:rPr lang="en-US" sz="2800" b="1" dirty="0" smtClean="0">
                <a:solidFill>
                  <a:srgbClr val="0000FF"/>
                </a:solidFill>
                <a:latin typeface="Times New Roman" pitchFamily="18" charset="0"/>
                <a:cs typeface="Times New Roman" pitchFamily="18" charset="0"/>
              </a:rPr>
              <a:t>(n)           : </a:t>
            </a:r>
          </a:p>
        </p:txBody>
      </p:sp>
      <p:sp>
        <p:nvSpPr>
          <p:cNvPr id="18" name="Text Box 14"/>
          <p:cNvSpPr txBox="1">
            <a:spLocks noChangeArrowheads="1"/>
          </p:cNvSpPr>
          <p:nvPr/>
        </p:nvSpPr>
        <p:spPr bwMode="auto">
          <a:xfrm>
            <a:off x="4221697" y="2320994"/>
            <a:ext cx="35083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smtClean="0">
                <a:solidFill>
                  <a:srgbClr val="0000CC"/>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lớp</a:t>
            </a:r>
            <a:r>
              <a:rPr lang="en-US" sz="2800" b="1" dirty="0" smtClean="0">
                <a:solidFill>
                  <a:srgbClr val="333399"/>
                </a:solidFill>
                <a:latin typeface="Times New Roman" pitchFamily="18" charset="0"/>
                <a:cs typeface="Times New Roman" pitchFamily="18" charset="0"/>
              </a:rPr>
              <a:t> ( </a:t>
            </a:r>
            <a:r>
              <a:rPr lang="en-US" sz="2800" b="1" dirty="0" err="1" smtClean="0">
                <a:solidFill>
                  <a:srgbClr val="333399"/>
                </a:solidFill>
                <a:latin typeface="Times New Roman" pitchFamily="18" charset="0"/>
                <a:cs typeface="Times New Roman" pitchFamily="18" charset="0"/>
              </a:rPr>
              <a:t>lá</a:t>
            </a:r>
            <a:r>
              <a:rPr lang="en-US" sz="2800" b="1" dirty="0">
                <a:solidFill>
                  <a:srgbClr val="333399"/>
                </a:solidFill>
                <a:latin typeface="Times New Roman" pitchFamily="18" charset="0"/>
                <a:cs typeface="Times New Roman" pitchFamily="18" charset="0"/>
              </a:rPr>
              <a:t> </a:t>
            </a:r>
            <a:r>
              <a:rPr lang="en-US" sz="2800" b="1" dirty="0" smtClean="0">
                <a:solidFill>
                  <a:srgbClr val="333399"/>
                </a:solidFill>
                <a:latin typeface="Times New Roman" pitchFamily="18" charset="0"/>
                <a:cs typeface="Times New Roman" pitchFamily="18" charset="0"/>
              </a:rPr>
              <a:t>)</a:t>
            </a:r>
          </a:p>
        </p:txBody>
      </p:sp>
      <p:sp>
        <p:nvSpPr>
          <p:cNvPr id="21" name="Text Box 11"/>
          <p:cNvSpPr txBox="1">
            <a:spLocks noChangeArrowheads="1"/>
          </p:cNvSpPr>
          <p:nvPr/>
        </p:nvSpPr>
        <p:spPr bwMode="auto">
          <a:xfrm>
            <a:off x="112777" y="2904320"/>
            <a:ext cx="311505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smtClean="0">
                <a:solidFill>
                  <a:srgbClr val="000000"/>
                </a:solidFill>
                <a:latin typeface="Times New Roman" pitchFamily="18" charset="0"/>
                <a:cs typeface="Times New Roman" pitchFamily="18" charset="0"/>
              </a:rPr>
              <a:t> </a:t>
            </a:r>
            <a:r>
              <a:rPr lang="en-US" sz="2800" b="1" dirty="0">
                <a:solidFill>
                  <a:srgbClr val="0000FF"/>
                </a:solidFill>
                <a:latin typeface="Times New Roman" pitchFamily="18" charset="0"/>
                <a:cs typeface="Times New Roman" pitchFamily="18" charset="0"/>
              </a:rPr>
              <a:t>preserve </a:t>
            </a:r>
            <a:r>
              <a:rPr lang="en-US" sz="2800" b="1" dirty="0" smtClean="0">
                <a:solidFill>
                  <a:srgbClr val="0000FF"/>
                </a:solidFill>
                <a:latin typeface="Times New Roman" pitchFamily="18" charset="0"/>
                <a:cs typeface="Times New Roman" pitchFamily="18" charset="0"/>
              </a:rPr>
              <a:t>(v)      </a:t>
            </a:r>
            <a:r>
              <a:rPr lang="en-US" sz="2800" b="1" dirty="0" smtClean="0">
                <a:solidFill>
                  <a:srgbClr val="333399"/>
                </a:solidFill>
                <a:latin typeface="Times New Roman" pitchFamily="18" charset="0"/>
                <a:cs typeface="Times New Roman" pitchFamily="18" charset="0"/>
              </a:rPr>
              <a:t>: </a:t>
            </a:r>
            <a:r>
              <a:rPr lang="en-US" sz="2800" b="1" dirty="0" smtClean="0">
                <a:solidFill>
                  <a:srgbClr val="000000"/>
                </a:solidFill>
                <a:latin typeface="Times New Roman" pitchFamily="18" charset="0"/>
                <a:cs typeface="Times New Roman" pitchFamily="18" charset="0"/>
              </a:rPr>
              <a:t> </a:t>
            </a:r>
          </a:p>
        </p:txBody>
      </p:sp>
      <p:sp>
        <p:nvSpPr>
          <p:cNvPr id="22" name="Text Box 15"/>
          <p:cNvSpPr txBox="1">
            <a:spLocks noChangeArrowheads="1"/>
          </p:cNvSpPr>
          <p:nvPr/>
        </p:nvSpPr>
        <p:spPr bwMode="auto">
          <a:xfrm>
            <a:off x="4269566" y="2965280"/>
            <a:ext cx="26987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err="1">
                <a:solidFill>
                  <a:srgbClr val="333399"/>
                </a:solidFill>
                <a:latin typeface="Times New Roman" pitchFamily="18" charset="0"/>
                <a:cs typeface="Times New Roman" pitchFamily="18" charset="0"/>
              </a:rPr>
              <a:t>b</a:t>
            </a:r>
            <a:r>
              <a:rPr lang="en-US" sz="2800" b="1" dirty="0" err="1" smtClean="0">
                <a:solidFill>
                  <a:srgbClr val="333399"/>
                </a:solidFill>
                <a:latin typeface="Times New Roman" pitchFamily="18" charset="0"/>
                <a:cs typeface="Times New Roman" pitchFamily="18" charset="0"/>
              </a:rPr>
              <a:t>ảo</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vệ</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bảo</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tồn</a:t>
            </a:r>
            <a:endParaRPr lang="en-US" sz="2800" b="1" dirty="0" smtClean="0">
              <a:solidFill>
                <a:srgbClr val="333399"/>
              </a:solidFill>
              <a:latin typeface="Times New Roman" pitchFamily="18" charset="0"/>
              <a:cs typeface="Times New Roman" pitchFamily="18" charset="0"/>
            </a:endParaRPr>
          </a:p>
        </p:txBody>
      </p:sp>
      <p:sp>
        <p:nvSpPr>
          <p:cNvPr id="40" name="Title 1"/>
          <p:cNvSpPr txBox="1">
            <a:spLocks/>
          </p:cNvSpPr>
          <p:nvPr/>
        </p:nvSpPr>
        <p:spPr>
          <a:xfrm>
            <a:off x="0" y="0"/>
            <a:ext cx="9098792" cy="1143000"/>
          </a:xfrm>
          <a:prstGeom prst="rect">
            <a:avLst/>
          </a:prstGeom>
          <a:solidFill>
            <a:sysClr val="window" lastClr="FFFFFF">
              <a:alpha val="90000"/>
            </a:sysClr>
          </a:solidFill>
          <a:ln w="25400" cap="flat" cmpd="sng" algn="ctr">
            <a:noFill/>
            <a:prstDash val="solid"/>
          </a:ln>
          <a:effectLst/>
        </p:spPr>
        <p:txBody>
          <a:bodyPr vert="horz" lIns="91440" tIns="45720" rIns="91440" bIns="45720" rtlCol="0" anchor="ctr">
            <a:noAutofit/>
            <a:scene3d>
              <a:camera prst="orthographicFront"/>
              <a:lightRig rig="soft" dir="t">
                <a:rot lat="0" lon="0" rev="10800000"/>
              </a:lightRig>
            </a:scene3d>
            <a:sp3d>
              <a:bevelT w="27940" h="12700"/>
              <a:contourClr>
                <a:srgbClr val="DDDDDD"/>
              </a:contourClr>
            </a:sp3d>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0" lvl="3" algn="ctr">
              <a:spcBef>
                <a:spcPct val="0"/>
              </a:spcBef>
              <a:defRPr/>
            </a:pPr>
            <a:r>
              <a:rPr lang="en-US" sz="3200" b="1" kern="0" spc="150" dirty="0" smtClean="0">
                <a:ln w="11430"/>
                <a:solidFill>
                  <a:prstClr val="black"/>
                </a:solidFill>
                <a:effectLst>
                  <a:outerShdw blurRad="25400" algn="tl" rotWithShape="0">
                    <a:srgbClr val="000000">
                      <a:alpha val="43000"/>
                    </a:srgbClr>
                  </a:outerShdw>
                </a:effectLst>
                <a:latin typeface="Times New Roman" pitchFamily="18" charset="0"/>
                <a:cs typeface="Times New Roman" pitchFamily="18" charset="0"/>
              </a:rPr>
              <a:t>UNIT 1: LOCAL </a:t>
            </a:r>
            <a:r>
              <a:rPr lang="en-US" sz="3200" b="1" kern="0" spc="150" dirty="0">
                <a:ln w="11430"/>
                <a:solidFill>
                  <a:prstClr val="black"/>
                </a:solidFill>
                <a:effectLst>
                  <a:outerShdw blurRad="25400" algn="tl" rotWithShape="0">
                    <a:srgbClr val="000000">
                      <a:alpha val="43000"/>
                    </a:srgbClr>
                  </a:outerShdw>
                </a:effectLst>
                <a:latin typeface="Times New Roman" pitchFamily="18" charset="0"/>
                <a:cs typeface="Times New Roman" pitchFamily="18" charset="0"/>
              </a:rPr>
              <a:t>E</a:t>
            </a:r>
            <a:r>
              <a:rPr lang="en-US" sz="3200" b="1" kern="0" spc="150" dirty="0" smtClean="0">
                <a:ln w="11430"/>
                <a:solidFill>
                  <a:prstClr val="black"/>
                </a:solidFill>
                <a:effectLst>
                  <a:outerShdw blurRad="25400" algn="tl" rotWithShape="0">
                    <a:srgbClr val="000000">
                      <a:alpha val="43000"/>
                    </a:srgbClr>
                  </a:outerShdw>
                </a:effectLst>
                <a:latin typeface="Times New Roman" pitchFamily="18" charset="0"/>
                <a:cs typeface="Times New Roman" pitchFamily="18" charset="0"/>
              </a:rPr>
              <a:t>NVIRONMENT</a:t>
            </a:r>
            <a:r>
              <a:rPr lang="en-US" sz="3200" b="1" kern="0" spc="150" dirty="0" smtClean="0">
                <a:ln w="11430"/>
                <a:solidFill>
                  <a:srgbClr val="FF3300"/>
                </a:solidFill>
                <a:effectLst>
                  <a:outerShdw blurRad="25400" algn="tl" rotWithShape="0">
                    <a:srgbClr val="000000">
                      <a:alpha val="43000"/>
                    </a:srgbClr>
                  </a:outerShdw>
                </a:effectLst>
                <a:latin typeface="Times New Roman" pitchFamily="18" charset="0"/>
                <a:cs typeface="Times New Roman" pitchFamily="18" charset="0"/>
              </a:rPr>
              <a:t/>
            </a:r>
            <a:br>
              <a:rPr lang="en-US" sz="3200" b="1" kern="0" spc="150" dirty="0" smtClean="0">
                <a:ln w="11430"/>
                <a:solidFill>
                  <a:srgbClr val="FF3300"/>
                </a:solidFill>
                <a:effectLst>
                  <a:outerShdw blurRad="25400" algn="tl" rotWithShape="0">
                    <a:srgbClr val="000000">
                      <a:alpha val="43000"/>
                    </a:srgbClr>
                  </a:outerShdw>
                </a:effectLst>
                <a:latin typeface="Times New Roman" pitchFamily="18" charset="0"/>
                <a:cs typeface="Times New Roman" pitchFamily="18" charset="0"/>
              </a:rPr>
            </a:br>
            <a:r>
              <a:rPr lang="en-GB" sz="3200" b="1" kern="0" spc="150" dirty="0" smtClean="0">
                <a:ln w="11430"/>
                <a:solidFill>
                  <a:srgbClr val="0070C0"/>
                </a:solidFill>
                <a:effectLst>
                  <a:outerShdw blurRad="25400" algn="tl" rotWithShape="0">
                    <a:srgbClr val="000000">
                      <a:alpha val="43000"/>
                    </a:srgbClr>
                  </a:outerShdw>
                </a:effectLst>
                <a:latin typeface="Times New Roman" pitchFamily="18" charset="0"/>
                <a:cs typeface="Times New Roman" pitchFamily="18" charset="0"/>
              </a:rPr>
              <a:t>LESSON 5: SKILLS 1</a:t>
            </a:r>
            <a:endParaRPr lang="en-US" sz="3200" b="1" kern="0" spc="150" dirty="0">
              <a:ln w="11430"/>
              <a:solidFill>
                <a:srgbClr val="0070C0"/>
              </a:solidFill>
              <a:effectLst>
                <a:outerShdw blurRad="25400" algn="tl" rotWithShape="0">
                  <a:srgbClr val="000000">
                    <a:alpha val="43000"/>
                  </a:srgbClr>
                </a:outerShdw>
              </a:effectLst>
              <a:latin typeface="Times New Roman" pitchFamily="18" charset="0"/>
              <a:cs typeface="Times New Roman" pitchFamily="18" charset="0"/>
            </a:endParaRPr>
          </a:p>
        </p:txBody>
      </p:sp>
      <p:sp>
        <p:nvSpPr>
          <p:cNvPr id="2" name="TextBox 1"/>
          <p:cNvSpPr txBox="1"/>
          <p:nvPr/>
        </p:nvSpPr>
        <p:spPr>
          <a:xfrm>
            <a:off x="228600" y="3578870"/>
            <a:ext cx="2999232" cy="523220"/>
          </a:xfrm>
          <a:prstGeom prst="rect">
            <a:avLst/>
          </a:prstGeom>
          <a:noFill/>
        </p:spPr>
        <p:txBody>
          <a:bodyPr wrap="square" rtlCol="0">
            <a:spAutoFit/>
          </a:bodyPr>
          <a:lstStyle/>
          <a:p>
            <a:r>
              <a:rPr lang="en-US" sz="2800" b="1" dirty="0">
                <a:solidFill>
                  <a:srgbClr val="0000CC"/>
                </a:solidFill>
                <a:latin typeface="Times New Roman" pitchFamily="18" charset="0"/>
                <a:cs typeface="Times New Roman" pitchFamily="18" charset="0"/>
              </a:rPr>
              <a:t>t</a:t>
            </a:r>
            <a:r>
              <a:rPr lang="en-US" sz="2800" b="1" dirty="0" smtClean="0">
                <a:solidFill>
                  <a:srgbClr val="0000CC"/>
                </a:solidFill>
                <a:latin typeface="Times New Roman" pitchFamily="18" charset="0"/>
                <a:cs typeface="Times New Roman" pitchFamily="18" charset="0"/>
              </a:rPr>
              <a:t>reat ( v)           :</a:t>
            </a:r>
            <a:endParaRPr lang="en-US" sz="2800" b="1" dirty="0">
              <a:solidFill>
                <a:srgbClr val="0000CC"/>
              </a:solidFill>
              <a:latin typeface="Times New Roman" pitchFamily="18" charset="0"/>
              <a:cs typeface="Times New Roman" pitchFamily="18" charset="0"/>
            </a:endParaRPr>
          </a:p>
        </p:txBody>
      </p:sp>
      <p:sp>
        <p:nvSpPr>
          <p:cNvPr id="3" name="TextBox 2"/>
          <p:cNvSpPr txBox="1"/>
          <p:nvPr/>
        </p:nvSpPr>
        <p:spPr>
          <a:xfrm>
            <a:off x="4221697" y="3581400"/>
            <a:ext cx="3251999" cy="523220"/>
          </a:xfrm>
          <a:prstGeom prst="rect">
            <a:avLst/>
          </a:prstGeom>
          <a:noFill/>
        </p:spPr>
        <p:txBody>
          <a:bodyPr wrap="square" rtlCol="0">
            <a:spAutoFit/>
          </a:bodyPr>
          <a:lstStyle/>
          <a:p>
            <a:r>
              <a:rPr lang="en-US" sz="2800" b="1" dirty="0" err="1">
                <a:solidFill>
                  <a:srgbClr val="0000CC"/>
                </a:solidFill>
                <a:latin typeface="Times New Roman" pitchFamily="18" charset="0"/>
                <a:cs typeface="Times New Roman" pitchFamily="18" charset="0"/>
              </a:rPr>
              <a:t>xử</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lí</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chất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thải</a:t>
            </a:r>
            <a:r>
              <a:rPr lang="en-US" sz="2800" b="1" dirty="0">
                <a:solidFill>
                  <a:srgbClr val="0000CC"/>
                </a:solidFill>
                <a:latin typeface="Times New Roman" pitchFamily="18" charset="0"/>
                <a:cs typeface="Times New Roman" pitchFamily="18" charset="0"/>
              </a:rPr>
              <a:t>…)</a:t>
            </a:r>
          </a:p>
        </p:txBody>
      </p:sp>
      <p:sp>
        <p:nvSpPr>
          <p:cNvPr id="4" name="TextBox 3"/>
          <p:cNvSpPr txBox="1"/>
          <p:nvPr/>
        </p:nvSpPr>
        <p:spPr>
          <a:xfrm>
            <a:off x="225552" y="4343400"/>
            <a:ext cx="2746248" cy="523220"/>
          </a:xfrm>
          <a:prstGeom prst="rect">
            <a:avLst/>
          </a:prstGeom>
          <a:noFill/>
        </p:spPr>
        <p:txBody>
          <a:bodyPr wrap="square" rtlCol="0">
            <a:spAutoFit/>
          </a:bodyPr>
          <a:lstStyle/>
          <a:p>
            <a:r>
              <a:rPr lang="en-US" sz="2800" b="1" dirty="0">
                <a:solidFill>
                  <a:srgbClr val="0000CC"/>
                </a:solidFill>
                <a:latin typeface="Times New Roman" pitchFamily="18" charset="0"/>
                <a:cs typeface="Times New Roman" pitchFamily="18" charset="0"/>
              </a:rPr>
              <a:t>i</a:t>
            </a:r>
            <a:r>
              <a:rPr lang="en-US" sz="2800" b="1" dirty="0" smtClean="0">
                <a:solidFill>
                  <a:srgbClr val="0000CC"/>
                </a:solidFill>
                <a:latin typeface="Times New Roman" pitchFamily="18" charset="0"/>
                <a:cs typeface="Times New Roman" pitchFamily="18" charset="0"/>
              </a:rPr>
              <a:t>ncome (n)       :  </a:t>
            </a:r>
            <a:endParaRPr lang="en-US" sz="2800" b="1" dirty="0">
              <a:solidFill>
                <a:srgbClr val="0000CC"/>
              </a:solidFill>
              <a:latin typeface="Times New Roman" pitchFamily="18" charset="0"/>
              <a:cs typeface="Times New Roman" pitchFamily="18" charset="0"/>
            </a:endParaRPr>
          </a:p>
        </p:txBody>
      </p:sp>
      <p:sp>
        <p:nvSpPr>
          <p:cNvPr id="13" name="TextBox 12"/>
          <p:cNvSpPr txBox="1"/>
          <p:nvPr/>
        </p:nvSpPr>
        <p:spPr>
          <a:xfrm>
            <a:off x="4187952" y="4343400"/>
            <a:ext cx="2746248" cy="523220"/>
          </a:xfrm>
          <a:prstGeom prst="rect">
            <a:avLst/>
          </a:prstGeom>
          <a:noFill/>
        </p:spPr>
        <p:txBody>
          <a:bodyPr wrap="square" rtlCol="0">
            <a:spAutoFit/>
          </a:bodyPr>
          <a:lstStyle/>
          <a:p>
            <a:r>
              <a:rPr lang="en-US" sz="2800" b="1" dirty="0" err="1">
                <a:solidFill>
                  <a:srgbClr val="0000CC"/>
                </a:solidFill>
                <a:latin typeface="Times New Roman" pitchFamily="18" charset="0"/>
                <a:cs typeface="Times New Roman" pitchFamily="18" charset="0"/>
              </a:rPr>
              <a:t>d</a:t>
            </a:r>
            <a:r>
              <a:rPr lang="en-US" sz="2800" b="1" dirty="0" err="1" smtClean="0">
                <a:solidFill>
                  <a:srgbClr val="0000CC"/>
                </a:solidFill>
                <a:latin typeface="Times New Roman" pitchFamily="18" charset="0"/>
                <a:cs typeface="Times New Roman" pitchFamily="18" charset="0"/>
              </a:rPr>
              <a:t>oanh</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thu</a:t>
            </a:r>
            <a:r>
              <a:rPr lang="en-US" sz="2800" b="1" dirty="0" smtClean="0">
                <a:solidFill>
                  <a:srgbClr val="0000CC"/>
                </a:solidFill>
                <a:latin typeface="Times New Roman" pitchFamily="18" charset="0"/>
                <a:cs typeface="Times New Roman" pitchFamily="18" charset="0"/>
              </a:rPr>
              <a:t>  </a:t>
            </a:r>
            <a:endParaRPr lang="en-US" sz="28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31247157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0232"/>
                                        </p:tgtEl>
                                        <p:attrNameLst>
                                          <p:attrName>style.visibility</p:attrName>
                                        </p:attrNameLst>
                                      </p:cBhvr>
                                      <p:to>
                                        <p:strVal val="visible"/>
                                      </p:to>
                                    </p:set>
                                    <p:animEffect transition="in" filter="box(in)">
                                      <p:cBhvr>
                                        <p:cTn id="7" dur="500"/>
                                        <p:tgtEl>
                                          <p:spTgt spid="1802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diamond(in)">
                                      <p:cBhvr>
                                        <p:cTn id="12" dur="500"/>
                                        <p:tgtEl>
                                          <p:spTgt spid="1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anim calcmode="lin" valueType="num">
                                      <p:cBhvr additive="base">
                                        <p:cTn id="17"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animEffect transition="in" filter="diamond(in)">
                                      <p:cBhvr>
                                        <p:cTn id="23" dur="500"/>
                                        <p:tgtEl>
                                          <p:spTgt spid="1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18">
                                            <p:txEl>
                                              <p:pRg st="0" end="0"/>
                                            </p:txEl>
                                          </p:spTgt>
                                        </p:tgtEl>
                                        <p:attrNameLst>
                                          <p:attrName>style.visibility</p:attrName>
                                        </p:attrNameLst>
                                      </p:cBhvr>
                                      <p:to>
                                        <p:strVal val="visible"/>
                                      </p:to>
                                    </p:set>
                                    <p:animEffect transition="in" filter="diamond(in)">
                                      <p:cBhvr>
                                        <p:cTn id="28" dur="500"/>
                                        <p:tgtEl>
                                          <p:spTgt spid="18">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nodeType="clickEffect">
                                  <p:stCondLst>
                                    <p:cond delay="0"/>
                                  </p:stCondLst>
                                  <p:childTnLst>
                                    <p:set>
                                      <p:cBhvr>
                                        <p:cTn id="32" dur="1" fill="hold">
                                          <p:stCondLst>
                                            <p:cond delay="0"/>
                                          </p:stCondLst>
                                        </p:cTn>
                                        <p:tgtEl>
                                          <p:spTgt spid="21">
                                            <p:txEl>
                                              <p:pRg st="0" end="0"/>
                                            </p:txEl>
                                          </p:spTgt>
                                        </p:tgtEl>
                                        <p:attrNameLst>
                                          <p:attrName>style.visibility</p:attrName>
                                        </p:attrNameLst>
                                      </p:cBhvr>
                                      <p:to>
                                        <p:strVal val="visible"/>
                                      </p:to>
                                    </p:set>
                                    <p:animEffect transition="in" filter="diamond(in)">
                                      <p:cBhvr>
                                        <p:cTn id="33" dur="500"/>
                                        <p:tgtEl>
                                          <p:spTgt spid="21">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8" presetClass="entr" presetSubtype="16"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diamond(in)">
                                      <p:cBhvr>
                                        <p:cTn id="38" dur="5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1000"/>
                                        <p:tgtEl>
                                          <p:spTgt spid="2"/>
                                        </p:tgtEl>
                                      </p:cBhvr>
                                    </p:animEffect>
                                    <p:anim calcmode="lin" valueType="num">
                                      <p:cBhvr>
                                        <p:cTn id="44" dur="1000" fill="hold"/>
                                        <p:tgtEl>
                                          <p:spTgt spid="2"/>
                                        </p:tgtEl>
                                        <p:attrNameLst>
                                          <p:attrName>ppt_x</p:attrName>
                                        </p:attrNameLst>
                                      </p:cBhvr>
                                      <p:tavLst>
                                        <p:tav tm="0">
                                          <p:val>
                                            <p:strVal val="#ppt_x"/>
                                          </p:val>
                                        </p:tav>
                                        <p:tav tm="100000">
                                          <p:val>
                                            <p:strVal val="#ppt_x"/>
                                          </p:val>
                                        </p:tav>
                                      </p:tavLst>
                                    </p:anim>
                                    <p:anim calcmode="lin" valueType="num">
                                      <p:cBhvr>
                                        <p:cTn id="4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fade">
                                      <p:cBhvr>
                                        <p:cTn id="50" dur="1000"/>
                                        <p:tgtEl>
                                          <p:spTgt spid="3"/>
                                        </p:tgtEl>
                                      </p:cBhvr>
                                    </p:animEffect>
                                    <p:anim calcmode="lin" valueType="num">
                                      <p:cBhvr>
                                        <p:cTn id="51" dur="1000" fill="hold"/>
                                        <p:tgtEl>
                                          <p:spTgt spid="3"/>
                                        </p:tgtEl>
                                        <p:attrNameLst>
                                          <p:attrName>ppt_x</p:attrName>
                                        </p:attrNameLst>
                                      </p:cBhvr>
                                      <p:tavLst>
                                        <p:tav tm="0">
                                          <p:val>
                                            <p:strVal val="#ppt_x"/>
                                          </p:val>
                                        </p:tav>
                                        <p:tav tm="100000">
                                          <p:val>
                                            <p:strVal val="#ppt_x"/>
                                          </p:val>
                                        </p:tav>
                                      </p:tavLst>
                                    </p:anim>
                                    <p:anim calcmode="lin" valueType="num">
                                      <p:cBhvr>
                                        <p:cTn id="5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barn(inVertical)">
                                      <p:cBhvr>
                                        <p:cTn id="57" dur="5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ipe(down)">
                                      <p:cBhvr>
                                        <p:cTn id="6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2" grpId="0"/>
      <p:bldP spid="22" grpId="0"/>
      <p:bldP spid="2" grpId="0"/>
      <p:bldP spid="3" grpId="0"/>
      <p:bldP spid="4"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sachmem.vn/public/images/TA9T1SHS/U1-L8-1-5-8af171e0bdcfc288c8da4fdf7b7ffeb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5279" y="1440763"/>
            <a:ext cx="4419599" cy="2892038"/>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https://s.sachmem.vn/public/images/TA9T1SHS/U1-L5-1-9e76bf4da634dadd24f5e4942c1e2b2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24" y="1105953"/>
            <a:ext cx="3962400" cy="326520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62696" y="157116"/>
            <a:ext cx="8618608" cy="1015663"/>
          </a:xfrm>
          <a:prstGeom prst="rect">
            <a:avLst/>
          </a:prstGeom>
          <a:noFill/>
        </p:spPr>
        <p:txBody>
          <a:bodyPr wrap="square" rtlCol="0">
            <a:spAutoFit/>
          </a:bodyPr>
          <a:lstStyle/>
          <a:p>
            <a:r>
              <a:rPr lang="en-US" sz="2000" b="1" dirty="0" smtClean="0">
                <a:solidFill>
                  <a:srgbClr val="FF0000"/>
                </a:solidFill>
                <a:latin typeface="Times New Roman" pitchFamily="18" charset="0"/>
                <a:cs typeface="Times New Roman" pitchFamily="18" charset="0"/>
              </a:rPr>
              <a:t>1. Work in pairs. One look at Picture A and other look at picture B. Ask each other question to find out the similarities and differences between your pictures</a:t>
            </a:r>
            <a:endParaRPr lang="en-US" sz="2000" b="1" dirty="0">
              <a:solidFill>
                <a:srgbClr val="FF0000"/>
              </a:solidFill>
              <a:latin typeface="Times New Roman" pitchFamily="18" charset="0"/>
              <a:cs typeface="Times New Roman" pitchFamily="18" charset="0"/>
            </a:endParaRPr>
          </a:p>
        </p:txBody>
      </p:sp>
      <p:sp>
        <p:nvSpPr>
          <p:cNvPr id="3" name="Rectangle 2"/>
          <p:cNvSpPr/>
          <p:nvPr/>
        </p:nvSpPr>
        <p:spPr>
          <a:xfrm>
            <a:off x="609600" y="4251166"/>
            <a:ext cx="7955278" cy="1938992"/>
          </a:xfrm>
          <a:prstGeom prst="rect">
            <a:avLst/>
          </a:prstGeom>
        </p:spPr>
        <p:txBody>
          <a:bodyPr wrap="square">
            <a:spAutoFit/>
          </a:bodyPr>
          <a:lstStyle/>
          <a:p>
            <a:r>
              <a:rPr lang="en-US" dirty="0">
                <a:solidFill>
                  <a:srgbClr val="4422A9"/>
                </a:solidFill>
                <a:latin typeface="Helvetica Neue"/>
              </a:rPr>
              <a:t> </a:t>
            </a:r>
            <a:r>
              <a:rPr lang="en-US" sz="2400" b="1" dirty="0" smtClean="0">
                <a:solidFill>
                  <a:srgbClr val="4422A9"/>
                </a:solidFill>
                <a:latin typeface="Times New Roman" pitchFamily="18" charset="0"/>
                <a:cs typeface="Times New Roman" pitchFamily="18" charset="0"/>
              </a:rPr>
              <a:t>- Similarities</a:t>
            </a:r>
            <a:r>
              <a:rPr lang="en-US" sz="2400" b="1" dirty="0">
                <a:solidFill>
                  <a:srgbClr val="4422A9"/>
                </a:solidFill>
                <a:latin typeface="Times New Roman" pitchFamily="18" charset="0"/>
                <a:cs typeface="Times New Roman" pitchFamily="18" charset="0"/>
              </a:rPr>
              <a:t>: conical hat, string</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400" b="1" dirty="0" smtClean="0">
                <a:latin typeface="Times New Roman" pitchFamily="18" charset="0"/>
                <a:cs typeface="Times New Roman" pitchFamily="18" charset="0"/>
              </a:rPr>
              <a:t> </a:t>
            </a:r>
            <a:r>
              <a:rPr lang="en-US" sz="2400" b="1" dirty="0" smtClean="0">
                <a:solidFill>
                  <a:srgbClr val="4422A9"/>
                </a:solidFill>
                <a:latin typeface="Times New Roman" pitchFamily="18" charset="0"/>
                <a:cs typeface="Times New Roman" pitchFamily="18" charset="0"/>
              </a:rPr>
              <a:t>- </a:t>
            </a:r>
            <a:r>
              <a:rPr lang="en-US" sz="2400" b="1" dirty="0">
                <a:solidFill>
                  <a:srgbClr val="4422A9"/>
                </a:solidFill>
                <a:latin typeface="Times New Roman" pitchFamily="18" charset="0"/>
                <a:cs typeface="Times New Roman" pitchFamily="18" charset="0"/>
              </a:rPr>
              <a:t>Differences:</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400" b="1" dirty="0">
                <a:solidFill>
                  <a:srgbClr val="00B0F0"/>
                </a:solidFill>
                <a:latin typeface="Times New Roman" pitchFamily="18" charset="0"/>
                <a:cs typeface="Times New Roman" pitchFamily="18" charset="0"/>
              </a:rPr>
              <a:t>Picture A: </a:t>
            </a:r>
            <a:r>
              <a:rPr lang="en-US" sz="2400" b="1" dirty="0">
                <a:solidFill>
                  <a:srgbClr val="4422A9"/>
                </a:solidFill>
                <a:latin typeface="Times New Roman" pitchFamily="18" charset="0"/>
                <a:cs typeface="Times New Roman" pitchFamily="18" charset="0"/>
              </a:rPr>
              <a:t>light green, pictures between layers, blue string, look lighter</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400" b="1" dirty="0">
                <a:solidFill>
                  <a:srgbClr val="C20A4C"/>
                </a:solidFill>
                <a:latin typeface="Times New Roman" pitchFamily="18" charset="0"/>
                <a:cs typeface="Times New Roman" pitchFamily="18" charset="0"/>
              </a:rPr>
              <a:t>Picture B: </a:t>
            </a:r>
            <a:r>
              <a:rPr lang="en-US" sz="2400" b="1" dirty="0">
                <a:solidFill>
                  <a:srgbClr val="4422A9"/>
                </a:solidFill>
                <a:latin typeface="Times New Roman" pitchFamily="18" charset="0"/>
                <a:cs typeface="Times New Roman" pitchFamily="18" charset="0"/>
              </a:rPr>
              <a:t>white, no decoration, pink string, look heavier</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07977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2696" y="157116"/>
            <a:ext cx="8618608" cy="1015663"/>
          </a:xfrm>
          <a:prstGeom prst="rect">
            <a:avLst/>
          </a:prstGeom>
          <a:noFill/>
        </p:spPr>
        <p:txBody>
          <a:bodyPr wrap="square" rtlCol="0">
            <a:spAutoFit/>
          </a:bodyPr>
          <a:lstStyle/>
          <a:p>
            <a:r>
              <a:rPr lang="en-US" sz="2000" b="1" dirty="0">
                <a:solidFill>
                  <a:srgbClr val="FF0000"/>
                </a:solidFill>
                <a:latin typeface="Times New Roman" pitchFamily="18" charset="0"/>
                <a:cs typeface="Times New Roman" pitchFamily="18" charset="0"/>
              </a:rPr>
              <a:t>2</a:t>
            </a:r>
            <a:r>
              <a:rPr lang="en-US" sz="2000" b="1" dirty="0" smtClean="0">
                <a:solidFill>
                  <a:srgbClr val="FF0000"/>
                </a:solidFill>
                <a:latin typeface="Times New Roman" pitchFamily="18" charset="0"/>
                <a:cs typeface="Times New Roman" pitchFamily="18" charset="0"/>
              </a:rPr>
              <a:t>. </a:t>
            </a:r>
            <a:r>
              <a:rPr lang="en-US" sz="2000" b="1" dirty="0" err="1" smtClean="0">
                <a:solidFill>
                  <a:srgbClr val="FF0000"/>
                </a:solidFill>
                <a:latin typeface="Times New Roman" pitchFamily="18" charset="0"/>
                <a:cs typeface="Times New Roman" pitchFamily="18" charset="0"/>
              </a:rPr>
              <a:t>Mi</a:t>
            </a:r>
            <a:r>
              <a:rPr lang="en-US" sz="2000" b="1" dirty="0" smtClean="0">
                <a:solidFill>
                  <a:srgbClr val="FF0000"/>
                </a:solidFill>
                <a:latin typeface="Times New Roman" pitchFamily="18" charset="0"/>
                <a:cs typeface="Times New Roman" pitchFamily="18" charset="0"/>
              </a:rPr>
              <a:t> visited </a:t>
            </a:r>
            <a:r>
              <a:rPr lang="en-US" sz="2000" b="1" dirty="0" err="1" smtClean="0">
                <a:solidFill>
                  <a:srgbClr val="FF0000"/>
                </a:solidFill>
                <a:latin typeface="Times New Roman" pitchFamily="18" charset="0"/>
                <a:cs typeface="Times New Roman" pitchFamily="18" charset="0"/>
              </a:rPr>
              <a:t>Tay</a:t>
            </a:r>
            <a:r>
              <a:rPr lang="en-US" sz="2000" b="1" dirty="0" smtClean="0">
                <a:solidFill>
                  <a:srgbClr val="FF0000"/>
                </a:solidFill>
                <a:latin typeface="Times New Roman" pitchFamily="18" charset="0"/>
                <a:cs typeface="Times New Roman" pitchFamily="18" charset="0"/>
              </a:rPr>
              <a:t> Ho village in Hue last month. She has decided to present what she knows about this place to the class. Read what she has prepared and match the titles with the paragraphs</a:t>
            </a:r>
            <a:endParaRPr lang="en-US" sz="2000" b="1" dirty="0">
              <a:solidFill>
                <a:srgbClr val="FF0000"/>
              </a:solidFill>
              <a:latin typeface="Times New Roman" pitchFamily="18" charset="0"/>
              <a:cs typeface="Times New Roman" pitchFamily="18" charset="0"/>
            </a:endParaRPr>
          </a:p>
        </p:txBody>
      </p:sp>
      <p:pic>
        <p:nvPicPr>
          <p:cNvPr id="4" name="Picture 2" descr="https://s.sachmem.vn/public/images/TA9T1SHS/U1-L5-2-1-b68117904184ca132d5d3590a83e96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199" y="1659898"/>
            <a:ext cx="4782479" cy="377281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621024" y="1489431"/>
            <a:ext cx="3854773" cy="461665"/>
          </a:xfrm>
          <a:prstGeom prst="rect">
            <a:avLst/>
          </a:prstGeom>
        </p:spPr>
        <p:txBody>
          <a:bodyPr wrap="none">
            <a:spAutoFit/>
          </a:bodyPr>
          <a:lstStyle/>
          <a:p>
            <a:r>
              <a:rPr lang="en-US" sz="2400" b="1" dirty="0" smtClean="0">
                <a:solidFill>
                  <a:srgbClr val="0000CC"/>
                </a:solidFill>
                <a:latin typeface="Times New Roman" pitchFamily="18" charset="0"/>
                <a:cs typeface="Times New Roman" pitchFamily="18" charset="0"/>
              </a:rPr>
              <a:t>1. Present status of the craft</a:t>
            </a:r>
            <a:endParaRPr lang="en-US" sz="2400" b="1" dirty="0">
              <a:solidFill>
                <a:srgbClr val="0000CC"/>
              </a:solidFill>
              <a:latin typeface="Times New Roman" pitchFamily="18" charset="0"/>
              <a:cs typeface="Times New Roman" pitchFamily="18" charset="0"/>
            </a:endParaRPr>
          </a:p>
        </p:txBody>
      </p:sp>
      <p:sp>
        <p:nvSpPr>
          <p:cNvPr id="6" name="Rectangle 5"/>
          <p:cNvSpPr/>
          <p:nvPr/>
        </p:nvSpPr>
        <p:spPr>
          <a:xfrm>
            <a:off x="3599592" y="2484474"/>
            <a:ext cx="5638800" cy="830997"/>
          </a:xfrm>
          <a:prstGeom prst="rect">
            <a:avLst/>
          </a:prstGeom>
        </p:spPr>
        <p:txBody>
          <a:bodyPr wrap="square">
            <a:spAutoFit/>
          </a:bodyPr>
          <a:lstStyle/>
          <a:p>
            <a:r>
              <a:rPr lang="en-US" sz="2400" b="1" dirty="0">
                <a:solidFill>
                  <a:srgbClr val="0000CC"/>
                </a:solidFill>
                <a:latin typeface="Times New Roman" pitchFamily="18" charset="0"/>
                <a:cs typeface="Times New Roman" pitchFamily="18" charset="0"/>
              </a:rPr>
              <a:t>2. Location and history of conical hat making village</a:t>
            </a:r>
          </a:p>
        </p:txBody>
      </p:sp>
      <p:sp>
        <p:nvSpPr>
          <p:cNvPr id="7" name="Rectangle 6"/>
          <p:cNvSpPr/>
          <p:nvPr/>
        </p:nvSpPr>
        <p:spPr>
          <a:xfrm>
            <a:off x="3694176" y="3610238"/>
            <a:ext cx="4176143" cy="461665"/>
          </a:xfrm>
          <a:prstGeom prst="rect">
            <a:avLst/>
          </a:prstGeom>
        </p:spPr>
        <p:txBody>
          <a:bodyPr wrap="none">
            <a:spAutoFit/>
          </a:bodyPr>
          <a:lstStyle/>
          <a:p>
            <a:r>
              <a:rPr lang="en-US" sz="2400" b="1" dirty="0">
                <a:solidFill>
                  <a:srgbClr val="0000CC"/>
                </a:solidFill>
                <a:latin typeface="Times New Roman" pitchFamily="18" charset="0"/>
                <a:cs typeface="Times New Roman" pitchFamily="18" charset="0"/>
              </a:rPr>
              <a:t>3. How the conical hat is made</a:t>
            </a:r>
          </a:p>
        </p:txBody>
      </p:sp>
      <p:sp>
        <p:nvSpPr>
          <p:cNvPr id="8" name="TextBox 7"/>
          <p:cNvSpPr txBox="1"/>
          <p:nvPr/>
        </p:nvSpPr>
        <p:spPr>
          <a:xfrm>
            <a:off x="381000" y="1295400"/>
            <a:ext cx="32766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Paragraph A:</a:t>
            </a:r>
            <a:endParaRPr lang="en-US" sz="2400" b="1" dirty="0">
              <a:solidFill>
                <a:srgbClr val="FF0000"/>
              </a:solidFill>
              <a:latin typeface="Times New Roman" pitchFamily="18" charset="0"/>
              <a:cs typeface="Times New Roman" pitchFamily="18" charset="0"/>
            </a:endParaRPr>
          </a:p>
        </p:txBody>
      </p:sp>
      <p:sp>
        <p:nvSpPr>
          <p:cNvPr id="9" name="TextBox 8"/>
          <p:cNvSpPr txBox="1"/>
          <p:nvPr/>
        </p:nvSpPr>
        <p:spPr>
          <a:xfrm>
            <a:off x="326040" y="3610238"/>
            <a:ext cx="32766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Paragraph C:</a:t>
            </a:r>
            <a:endParaRPr lang="en-US" sz="2400" b="1" dirty="0">
              <a:solidFill>
                <a:srgbClr val="FF0000"/>
              </a:solidFill>
              <a:latin typeface="Times New Roman" pitchFamily="18" charset="0"/>
              <a:cs typeface="Times New Roman" pitchFamily="18" charset="0"/>
            </a:endParaRPr>
          </a:p>
        </p:txBody>
      </p:sp>
      <p:sp>
        <p:nvSpPr>
          <p:cNvPr id="10" name="TextBox 9"/>
          <p:cNvSpPr txBox="1"/>
          <p:nvPr/>
        </p:nvSpPr>
        <p:spPr>
          <a:xfrm>
            <a:off x="375472" y="2588062"/>
            <a:ext cx="32766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Paragraph B:</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22578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xit" presetSubtype="0" fill="hold" nodeType="clickEffect">
                                  <p:stCondLst>
                                    <p:cond delay="0"/>
                                  </p:stCondLst>
                                  <p:childTnLst>
                                    <p:animEffect transition="out" filter="fade">
                                      <p:cBhvr>
                                        <p:cTn id="16" dur="1000"/>
                                        <p:tgtEl>
                                          <p:spTgt spid="4"/>
                                        </p:tgtEl>
                                      </p:cBhvr>
                                    </p:animEffect>
                                    <p:anim calcmode="lin" valueType="num">
                                      <p:cBhvr>
                                        <p:cTn id="17" dur="1000"/>
                                        <p:tgtEl>
                                          <p:spTgt spid="4"/>
                                        </p:tgtEl>
                                        <p:attrNameLst>
                                          <p:attrName>ppt_x</p:attrName>
                                        </p:attrNameLst>
                                      </p:cBhvr>
                                      <p:tavLst>
                                        <p:tav tm="0">
                                          <p:val>
                                            <p:strVal val="ppt_x"/>
                                          </p:val>
                                        </p:tav>
                                        <p:tav tm="100000">
                                          <p:val>
                                            <p:strVal val="ppt_x"/>
                                          </p:val>
                                        </p:tav>
                                      </p:tavLst>
                                    </p:anim>
                                    <p:anim calcmode="lin" valueType="num">
                                      <p:cBhvr>
                                        <p:cTn id="18" dur="1000"/>
                                        <p:tgtEl>
                                          <p:spTgt spid="4"/>
                                        </p:tgtEl>
                                        <p:attrNameLst>
                                          <p:attrName>ppt_y</p:attrName>
                                        </p:attrNameLst>
                                      </p:cBhvr>
                                      <p:tavLst>
                                        <p:tav tm="0">
                                          <p:val>
                                            <p:strVal val="ppt_y"/>
                                          </p:val>
                                        </p:tav>
                                        <p:tav tm="100000">
                                          <p:val>
                                            <p:strVal val="ppt_y+.1"/>
                                          </p:val>
                                        </p:tav>
                                      </p:tavLst>
                                    </p:anim>
                                    <p:set>
                                      <p:cBhvr>
                                        <p:cTn id="19" dur="1" fill="hold">
                                          <p:stCondLst>
                                            <p:cond delay="999"/>
                                          </p:stCondLst>
                                        </p:cTn>
                                        <p:tgtEl>
                                          <p:spTgt spid="4"/>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down)">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arn(inVertical)">
                                      <p:cBhvr>
                                        <p:cTn id="35" dur="500"/>
                                        <p:tgtEl>
                                          <p:spTgt spid="5"/>
                                        </p:tgtEl>
                                      </p:cBhvr>
                                    </p:animEffect>
                                  </p:childTnLst>
                                </p:cTn>
                              </p:par>
                              <p:par>
                                <p:cTn id="36" presetID="42" presetClass="entr" presetSubtype="0" fill="hold" grpId="0" nodeType="with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fade">
                                      <p:cBhvr>
                                        <p:cTn id="38" dur="1000"/>
                                        <p:tgtEl>
                                          <p:spTgt spid="6"/>
                                        </p:tgtEl>
                                      </p:cBhvr>
                                    </p:animEffect>
                                    <p:anim calcmode="lin" valueType="num">
                                      <p:cBhvr>
                                        <p:cTn id="39" dur="1000" fill="hold"/>
                                        <p:tgtEl>
                                          <p:spTgt spid="6"/>
                                        </p:tgtEl>
                                        <p:attrNameLst>
                                          <p:attrName>ppt_x</p:attrName>
                                        </p:attrNameLst>
                                      </p:cBhvr>
                                      <p:tavLst>
                                        <p:tav tm="0">
                                          <p:val>
                                            <p:strVal val="#ppt_x"/>
                                          </p:val>
                                        </p:tav>
                                        <p:tav tm="100000">
                                          <p:val>
                                            <p:strVal val="#ppt_x"/>
                                          </p:val>
                                        </p:tav>
                                      </p:tavLst>
                                    </p:anim>
                                    <p:anim calcmode="lin" valueType="num">
                                      <p:cBhvr>
                                        <p:cTn id="40" dur="1000" fill="hold"/>
                                        <p:tgtEl>
                                          <p:spTgt spid="6"/>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1000"/>
                                        <p:tgtEl>
                                          <p:spTgt spid="7"/>
                                        </p:tgtEl>
                                      </p:cBhvr>
                                    </p:animEffect>
                                    <p:anim calcmode="lin" valueType="num">
                                      <p:cBhvr>
                                        <p:cTn id="44" dur="1000" fill="hold"/>
                                        <p:tgtEl>
                                          <p:spTgt spid="7"/>
                                        </p:tgtEl>
                                        <p:attrNameLst>
                                          <p:attrName>ppt_x</p:attrName>
                                        </p:attrNameLst>
                                      </p:cBhvr>
                                      <p:tavLst>
                                        <p:tav tm="0">
                                          <p:val>
                                            <p:strVal val="#ppt_x"/>
                                          </p:val>
                                        </p:tav>
                                        <p:tav tm="100000">
                                          <p:val>
                                            <p:strVal val="#ppt_x"/>
                                          </p:val>
                                        </p:tav>
                                      </p:tavLst>
                                    </p:anim>
                                    <p:anim calcmode="lin" valueType="num">
                                      <p:cBhvr>
                                        <p:cTn id="4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path" presetSubtype="0" accel="50000" decel="50000" fill="hold" grpId="1" nodeType="clickEffect">
                                  <p:stCondLst>
                                    <p:cond delay="0"/>
                                  </p:stCondLst>
                                  <p:childTnLst>
                                    <p:animMotion origin="layout" path="M 0.04861 -4.17206E-6 L -0.38524 -0.10037 " pathEditMode="relative" rAng="0" ptsTypes="AA">
                                      <p:cBhvr>
                                        <p:cTn id="49" dur="2000" fill="hold"/>
                                        <p:tgtEl>
                                          <p:spTgt spid="6"/>
                                        </p:tgtEl>
                                        <p:attrNameLst>
                                          <p:attrName>ppt_x</p:attrName>
                                          <p:attrName>ppt_y</p:attrName>
                                        </p:attrNameLst>
                                      </p:cBhvr>
                                      <p:rCtr x="-21701" y="-5019"/>
                                    </p:animMotion>
                                  </p:childTnLst>
                                </p:cTn>
                              </p:par>
                            </p:childTnLst>
                          </p:cTn>
                        </p:par>
                      </p:childTnLst>
                    </p:cTn>
                  </p:par>
                  <p:par>
                    <p:cTn id="50" fill="hold">
                      <p:stCondLst>
                        <p:cond delay="indefinite"/>
                      </p:stCondLst>
                      <p:childTnLst>
                        <p:par>
                          <p:cTn id="51" fill="hold">
                            <p:stCondLst>
                              <p:cond delay="0"/>
                            </p:stCondLst>
                            <p:childTnLst>
                              <p:par>
                                <p:cTn id="52" presetID="42" presetClass="path" presetSubtype="0" accel="50000" decel="50000" fill="hold" grpId="1" nodeType="clickEffect">
                                  <p:stCondLst>
                                    <p:cond delay="0"/>
                                  </p:stCondLst>
                                  <p:childTnLst>
                                    <p:animMotion origin="layout" path="M 0.0125 4.29232E-6 L -0.39479 -0.071 " pathEditMode="relative" rAng="0" ptsTypes="AA">
                                      <p:cBhvr>
                                        <p:cTn id="53" dur="2000" fill="hold"/>
                                        <p:tgtEl>
                                          <p:spTgt spid="7"/>
                                        </p:tgtEl>
                                        <p:attrNameLst>
                                          <p:attrName>ppt_x</p:attrName>
                                          <p:attrName>ppt_y</p:attrName>
                                        </p:attrNameLst>
                                      </p:cBhvr>
                                      <p:rCtr x="-20365" y="-3562"/>
                                    </p:animMotion>
                                  </p:childTnLst>
                                </p:cTn>
                              </p:par>
                            </p:childTnLst>
                          </p:cTn>
                        </p:par>
                      </p:childTnLst>
                    </p:cTn>
                  </p:par>
                  <p:par>
                    <p:cTn id="54" fill="hold">
                      <p:stCondLst>
                        <p:cond delay="indefinite"/>
                      </p:stCondLst>
                      <p:childTnLst>
                        <p:par>
                          <p:cTn id="55" fill="hold">
                            <p:stCondLst>
                              <p:cond delay="0"/>
                            </p:stCondLst>
                            <p:childTnLst>
                              <p:par>
                                <p:cTn id="56" presetID="42" presetClass="path" presetSubtype="0" accel="50000" decel="50000" fill="hold" grpId="1" nodeType="clickEffect">
                                  <p:stCondLst>
                                    <p:cond delay="0"/>
                                  </p:stCondLst>
                                  <p:childTnLst>
                                    <p:animMotion origin="layout" path="M 0.01111 -2.53469E-6 L -0.38733 0.38229 " pathEditMode="relative" rAng="0" ptsTypes="AA">
                                      <p:cBhvr>
                                        <p:cTn id="57" dur="2000" fill="hold"/>
                                        <p:tgtEl>
                                          <p:spTgt spid="5"/>
                                        </p:tgtEl>
                                        <p:attrNameLst>
                                          <p:attrName>ppt_x</p:attrName>
                                          <p:attrName>ppt_y</p:attrName>
                                        </p:attrNameLst>
                                      </p:cBhvr>
                                      <p:rCtr x="-19931" y="1910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5" grpId="1"/>
      <p:bldP spid="6" grpId="0"/>
      <p:bldP spid="6" grpId="1"/>
      <p:bldP spid="7" grpId="0"/>
      <p:bldP spid="7" grpId="1"/>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696" y="157116"/>
            <a:ext cx="8618608"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3</a:t>
            </a:r>
            <a:r>
              <a:rPr lang="en-US" sz="2400" b="1" dirty="0" smtClean="0">
                <a:solidFill>
                  <a:srgbClr val="FF0000"/>
                </a:solidFill>
                <a:latin typeface="Times New Roman" pitchFamily="18" charset="0"/>
                <a:cs typeface="Times New Roman" pitchFamily="18" charset="0"/>
              </a:rPr>
              <a:t>. Read the text again and answer the questions</a:t>
            </a:r>
            <a:endParaRPr lang="en-US" sz="2400" b="1" dirty="0">
              <a:solidFill>
                <a:srgbClr val="FF0000"/>
              </a:solidFill>
              <a:latin typeface="Times New Roman" pitchFamily="18" charset="0"/>
              <a:cs typeface="Times New Roman" pitchFamily="18" charset="0"/>
            </a:endParaRPr>
          </a:p>
        </p:txBody>
      </p:sp>
      <p:sp>
        <p:nvSpPr>
          <p:cNvPr id="3" name="TextBox 2"/>
          <p:cNvSpPr txBox="1"/>
          <p:nvPr/>
        </p:nvSpPr>
        <p:spPr>
          <a:xfrm>
            <a:off x="262696" y="762000"/>
            <a:ext cx="8618608" cy="5262979"/>
          </a:xfrm>
          <a:prstGeom prst="rect">
            <a:avLst/>
          </a:prstGeom>
          <a:noFill/>
        </p:spPr>
        <p:txBody>
          <a:bodyPr wrap="square" rtlCol="0">
            <a:spAutoFit/>
          </a:bodyPr>
          <a:lstStyle/>
          <a:p>
            <a:pPr marL="342900" indent="-342900">
              <a:buAutoNum type="arabicPeriod"/>
            </a:pPr>
            <a:r>
              <a:rPr lang="en-US" sz="2400" b="1" dirty="0" smtClean="0">
                <a:solidFill>
                  <a:srgbClr val="0000CC"/>
                </a:solidFill>
                <a:latin typeface="Times New Roman" pitchFamily="18" charset="0"/>
                <a:cs typeface="Times New Roman" pitchFamily="18" charset="0"/>
              </a:rPr>
              <a:t>Why </a:t>
            </a:r>
            <a:r>
              <a:rPr lang="en-US" sz="2400" b="1" dirty="0">
                <a:solidFill>
                  <a:srgbClr val="0000CC"/>
                </a:solidFill>
                <a:latin typeface="Times New Roman" pitchFamily="18" charset="0"/>
                <a:cs typeface="Times New Roman" pitchFamily="18" charset="0"/>
              </a:rPr>
              <a:t>is </a:t>
            </a:r>
            <a:r>
              <a:rPr lang="en-US" sz="2400" b="1" dirty="0" err="1">
                <a:solidFill>
                  <a:srgbClr val="0000CC"/>
                </a:solidFill>
                <a:latin typeface="Times New Roman" pitchFamily="18" charset="0"/>
                <a:cs typeface="Times New Roman" pitchFamily="18" charset="0"/>
              </a:rPr>
              <a:t>Tay</a:t>
            </a:r>
            <a:r>
              <a:rPr lang="en-US" sz="2400" b="1" dirty="0">
                <a:solidFill>
                  <a:srgbClr val="0000CC"/>
                </a:solidFill>
                <a:latin typeface="Times New Roman" pitchFamily="18" charset="0"/>
                <a:cs typeface="Times New Roman" pitchFamily="18" charset="0"/>
              </a:rPr>
              <a:t> Ho the most well-known conical hat making </a:t>
            </a:r>
            <a:r>
              <a:rPr lang="en-US" sz="2400" b="1" dirty="0" smtClean="0">
                <a:solidFill>
                  <a:srgbClr val="0000CC"/>
                </a:solidFill>
                <a:latin typeface="Times New Roman" pitchFamily="18" charset="0"/>
                <a:cs typeface="Times New Roman" pitchFamily="18" charset="0"/>
              </a:rPr>
              <a:t>village?</a:t>
            </a:r>
          </a:p>
          <a:p>
            <a:endParaRPr lang="en-US" sz="2400" b="1" dirty="0" smtClean="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2. How </a:t>
            </a:r>
            <a:r>
              <a:rPr lang="en-US" sz="2400" b="1" dirty="0">
                <a:solidFill>
                  <a:srgbClr val="0000CC"/>
                </a:solidFill>
                <a:latin typeface="Times New Roman" pitchFamily="18" charset="0"/>
                <a:cs typeface="Times New Roman" pitchFamily="18" charset="0"/>
              </a:rPr>
              <a:t>far is it from </a:t>
            </a:r>
            <a:r>
              <a:rPr lang="en-US" sz="2400" b="1" dirty="0" err="1">
                <a:solidFill>
                  <a:srgbClr val="0000CC"/>
                </a:solidFill>
                <a:latin typeface="Times New Roman" pitchFamily="18" charset="0"/>
                <a:cs typeface="Times New Roman" pitchFamily="18" charset="0"/>
              </a:rPr>
              <a:t>Tay</a:t>
            </a:r>
            <a:r>
              <a:rPr lang="en-US" sz="2400" b="1" dirty="0">
                <a:solidFill>
                  <a:srgbClr val="0000CC"/>
                </a:solidFill>
                <a:latin typeface="Times New Roman" pitchFamily="18" charset="0"/>
                <a:cs typeface="Times New Roman" pitchFamily="18" charset="0"/>
              </a:rPr>
              <a:t> Ho to Hue City</a:t>
            </a:r>
            <a:r>
              <a:rPr lang="en-US" sz="2400" b="1" dirty="0" smtClean="0">
                <a:solidFill>
                  <a:srgbClr val="0000CC"/>
                </a:solidFill>
                <a:latin typeface="Times New Roman" pitchFamily="18" charset="0"/>
                <a:cs typeface="Times New Roman" pitchFamily="18" charset="0"/>
              </a:rPr>
              <a:t>?</a:t>
            </a:r>
          </a:p>
          <a:p>
            <a:endParaRPr lang="en-US" sz="2400" b="1" dirty="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3. What </a:t>
            </a:r>
            <a:r>
              <a:rPr lang="en-US" sz="2400" b="1" dirty="0">
                <a:solidFill>
                  <a:srgbClr val="0000CC"/>
                </a:solidFill>
                <a:latin typeface="Times New Roman" pitchFamily="18" charset="0"/>
                <a:cs typeface="Times New Roman" pitchFamily="18" charset="0"/>
              </a:rPr>
              <a:t>is the first stage of conical hat making</a:t>
            </a:r>
            <a:r>
              <a:rPr lang="en-US" sz="2400" b="1" dirty="0" smtClean="0">
                <a:solidFill>
                  <a:srgbClr val="0000CC"/>
                </a:solidFill>
                <a:latin typeface="Times New Roman" pitchFamily="18" charset="0"/>
                <a:cs typeface="Times New Roman" pitchFamily="18" charset="0"/>
              </a:rPr>
              <a:t>?</a:t>
            </a:r>
          </a:p>
          <a:p>
            <a:endParaRPr lang="en-US" sz="2400" b="1" dirty="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4. What </a:t>
            </a:r>
            <a:r>
              <a:rPr lang="en-US" sz="2400" b="1" dirty="0">
                <a:solidFill>
                  <a:srgbClr val="0000CC"/>
                </a:solidFill>
                <a:latin typeface="Times New Roman" pitchFamily="18" charset="0"/>
                <a:cs typeface="Times New Roman" pitchFamily="18" charset="0"/>
              </a:rPr>
              <a:t>is special about the hat layers</a:t>
            </a:r>
            <a:r>
              <a:rPr lang="en-US" sz="2400" b="1" dirty="0" smtClean="0">
                <a:solidFill>
                  <a:srgbClr val="0000CC"/>
                </a:solidFill>
                <a:latin typeface="Times New Roman" pitchFamily="18" charset="0"/>
                <a:cs typeface="Times New Roman" pitchFamily="18" charset="0"/>
              </a:rPr>
              <a:t>?</a:t>
            </a:r>
          </a:p>
          <a:p>
            <a:endParaRPr lang="en-US" sz="2400" b="1" dirty="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5. What </a:t>
            </a:r>
            <a:r>
              <a:rPr lang="en-US" sz="2400" b="1" dirty="0">
                <a:solidFill>
                  <a:srgbClr val="0000CC"/>
                </a:solidFill>
                <a:latin typeface="Times New Roman" pitchFamily="18" charset="0"/>
                <a:cs typeface="Times New Roman" pitchFamily="18" charset="0"/>
              </a:rPr>
              <a:t>is special about the </a:t>
            </a:r>
            <a:r>
              <a:rPr lang="en-US" sz="2400" b="1" i="1" dirty="0" err="1">
                <a:solidFill>
                  <a:srgbClr val="0000CC"/>
                </a:solidFill>
                <a:latin typeface="Times New Roman" pitchFamily="18" charset="0"/>
                <a:cs typeface="Times New Roman" pitchFamily="18" charset="0"/>
              </a:rPr>
              <a:t>bai</a:t>
            </a:r>
            <a:r>
              <a:rPr lang="en-US" sz="2400" b="1" i="1" dirty="0">
                <a:solidFill>
                  <a:srgbClr val="0000CC"/>
                </a:solidFill>
                <a:latin typeface="Times New Roman" pitchFamily="18" charset="0"/>
                <a:cs typeface="Times New Roman" pitchFamily="18" charset="0"/>
              </a:rPr>
              <a:t> </a:t>
            </a:r>
            <a:r>
              <a:rPr lang="en-US" sz="2400" b="1" i="1" dirty="0" err="1">
                <a:solidFill>
                  <a:srgbClr val="0000CC"/>
                </a:solidFill>
                <a:latin typeface="Times New Roman" pitchFamily="18" charset="0"/>
                <a:cs typeface="Times New Roman" pitchFamily="18" charset="0"/>
              </a:rPr>
              <a:t>tho</a:t>
            </a:r>
            <a:r>
              <a:rPr lang="en-US" sz="2400" b="1" dirty="0">
                <a:solidFill>
                  <a:srgbClr val="0000CC"/>
                </a:solidFill>
                <a:latin typeface="Times New Roman" pitchFamily="18" charset="0"/>
                <a:cs typeface="Times New Roman" pitchFamily="18" charset="0"/>
              </a:rPr>
              <a:t> conical hat</a:t>
            </a:r>
            <a:r>
              <a:rPr lang="en-US" sz="2400" b="1" dirty="0" smtClean="0">
                <a:solidFill>
                  <a:srgbClr val="0000CC"/>
                </a:solidFill>
                <a:latin typeface="Times New Roman" pitchFamily="18" charset="0"/>
                <a:cs typeface="Times New Roman" pitchFamily="18" charset="0"/>
              </a:rPr>
              <a:t>?</a:t>
            </a:r>
          </a:p>
          <a:p>
            <a:endParaRPr lang="en-US" sz="2400" b="1" dirty="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6. Who </a:t>
            </a:r>
            <a:r>
              <a:rPr lang="en-US" sz="2400" b="1" dirty="0">
                <a:solidFill>
                  <a:srgbClr val="0000CC"/>
                </a:solidFill>
                <a:latin typeface="Times New Roman" pitchFamily="18" charset="0"/>
                <a:cs typeface="Times New Roman" pitchFamily="18" charset="0"/>
              </a:rPr>
              <a:t>can make conical hats?</a:t>
            </a:r>
          </a:p>
          <a:p>
            <a:r>
              <a:rPr lang="en-US" sz="2400" b="1" dirty="0">
                <a:solidFill>
                  <a:srgbClr val="0000CC"/>
                </a:solidFill>
                <a:latin typeface="Times New Roman" pitchFamily="18" charset="0"/>
                <a:cs typeface="Times New Roman" pitchFamily="18" charset="0"/>
              </a:rPr>
              <a:t/>
            </a:r>
            <a:br>
              <a:rPr lang="en-US" sz="2400" b="1" dirty="0">
                <a:solidFill>
                  <a:srgbClr val="0000CC"/>
                </a:solidFill>
                <a:latin typeface="Times New Roman" pitchFamily="18" charset="0"/>
                <a:cs typeface="Times New Roman" pitchFamily="18" charset="0"/>
              </a:rPr>
            </a:br>
            <a:endParaRPr lang="en-US" sz="2400" b="1" dirty="0">
              <a:solidFill>
                <a:srgbClr val="0000CC"/>
              </a:solidFill>
              <a:latin typeface="Times New Roman" pitchFamily="18" charset="0"/>
              <a:cs typeface="Times New Roman" pitchFamily="18" charset="0"/>
            </a:endParaRPr>
          </a:p>
        </p:txBody>
      </p:sp>
      <p:sp>
        <p:nvSpPr>
          <p:cNvPr id="4" name="TextBox 3"/>
          <p:cNvSpPr txBox="1"/>
          <p:nvPr/>
        </p:nvSpPr>
        <p:spPr>
          <a:xfrm>
            <a:off x="588264" y="2224766"/>
            <a:ext cx="38862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It’s 12 km from Hue City.</a:t>
            </a:r>
            <a:endParaRPr lang="en-US" sz="2400" b="1" dirty="0">
              <a:latin typeface="Times New Roman" pitchFamily="18" charset="0"/>
              <a:cs typeface="Times New Roman" pitchFamily="18" charset="0"/>
            </a:endParaRPr>
          </a:p>
        </p:txBody>
      </p:sp>
      <p:sp>
        <p:nvSpPr>
          <p:cNvPr id="5" name="TextBox 4"/>
          <p:cNvSpPr txBox="1"/>
          <p:nvPr/>
        </p:nvSpPr>
        <p:spPr>
          <a:xfrm>
            <a:off x="533400" y="2931824"/>
            <a:ext cx="5580888"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It’s going to the forest to collect leaves.</a:t>
            </a:r>
            <a:endParaRPr lang="en-US" sz="2400" b="1" dirty="0">
              <a:latin typeface="Times New Roman" pitchFamily="18" charset="0"/>
              <a:cs typeface="Times New Roman" pitchFamily="18" charset="0"/>
            </a:endParaRPr>
          </a:p>
        </p:txBody>
      </p:sp>
      <p:sp>
        <p:nvSpPr>
          <p:cNvPr id="6" name="TextBox 5"/>
          <p:cNvSpPr txBox="1"/>
          <p:nvPr/>
        </p:nvSpPr>
        <p:spPr>
          <a:xfrm>
            <a:off x="542544" y="1487424"/>
            <a:ext cx="70104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Because it is the birthplace of the conical hat in Hue.</a:t>
            </a:r>
            <a:endParaRPr lang="en-US" sz="2400" b="1" dirty="0">
              <a:latin typeface="Times New Roman" pitchFamily="18" charset="0"/>
              <a:cs typeface="Times New Roman" pitchFamily="18" charset="0"/>
            </a:endParaRPr>
          </a:p>
        </p:txBody>
      </p:sp>
      <p:sp>
        <p:nvSpPr>
          <p:cNvPr id="7" name="TextBox 6"/>
          <p:cNvSpPr txBox="1"/>
          <p:nvPr/>
        </p:nvSpPr>
        <p:spPr>
          <a:xfrm>
            <a:off x="582168" y="3749040"/>
            <a:ext cx="38862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They’re very thin.</a:t>
            </a:r>
            <a:endParaRPr lang="en-US" sz="2400" b="1" dirty="0">
              <a:latin typeface="Times New Roman" pitchFamily="18" charset="0"/>
              <a:cs typeface="Times New Roman" pitchFamily="18" charset="0"/>
            </a:endParaRPr>
          </a:p>
        </p:txBody>
      </p:sp>
      <p:sp>
        <p:nvSpPr>
          <p:cNvPr id="8" name="TextBox 7"/>
          <p:cNvSpPr txBox="1"/>
          <p:nvPr/>
        </p:nvSpPr>
        <p:spPr>
          <a:xfrm>
            <a:off x="588264" y="4434840"/>
            <a:ext cx="8065008"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It has poems and paintings of Hue between the two layers.</a:t>
            </a:r>
            <a:endParaRPr lang="en-US" sz="2400" b="1" dirty="0">
              <a:latin typeface="Times New Roman" pitchFamily="18" charset="0"/>
              <a:cs typeface="Times New Roman" pitchFamily="18" charset="0"/>
            </a:endParaRPr>
          </a:p>
        </p:txBody>
      </p:sp>
      <p:sp>
        <p:nvSpPr>
          <p:cNvPr id="9" name="TextBox 8"/>
          <p:cNvSpPr txBox="1"/>
          <p:nvPr/>
        </p:nvSpPr>
        <p:spPr>
          <a:xfrm>
            <a:off x="551688" y="5288280"/>
            <a:ext cx="50292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Everybody can, young or old.</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58228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696" y="157115"/>
            <a:ext cx="8618608" cy="1200329"/>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SPEAKING</a:t>
            </a:r>
          </a:p>
          <a:p>
            <a:r>
              <a:rPr lang="en-US" sz="2400" b="1" dirty="0" smtClean="0">
                <a:solidFill>
                  <a:srgbClr val="FF0000"/>
                </a:solidFill>
                <a:latin typeface="Times New Roman" pitchFamily="18" charset="0"/>
                <a:cs typeface="Times New Roman" pitchFamily="18" charset="0"/>
              </a:rPr>
              <a:t>4. Read the following ideas. Are they about benefits of </a:t>
            </a:r>
            <a:r>
              <a:rPr lang="en-US" sz="2400" b="1" dirty="0" err="1" smtClean="0">
                <a:solidFill>
                  <a:srgbClr val="FF0000"/>
                </a:solidFill>
                <a:latin typeface="Times New Roman" pitchFamily="18" charset="0"/>
                <a:cs typeface="Times New Roman" pitchFamily="18" charset="0"/>
              </a:rPr>
              <a:t>traditinal</a:t>
            </a:r>
            <a:r>
              <a:rPr lang="en-US" sz="2400" b="1" dirty="0" smtClean="0">
                <a:solidFill>
                  <a:srgbClr val="FF0000"/>
                </a:solidFill>
                <a:latin typeface="Times New Roman" pitchFamily="18" charset="0"/>
                <a:cs typeface="Times New Roman" pitchFamily="18" charset="0"/>
              </a:rPr>
              <a:t> crafts (B) or challenges that artisans may face (C). Write B or C</a:t>
            </a:r>
            <a:endParaRPr lang="en-US" sz="2400" b="1" dirty="0">
              <a:solidFill>
                <a:srgbClr val="FF0000"/>
              </a:solidFill>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84399110"/>
              </p:ext>
            </p:extLst>
          </p:nvPr>
        </p:nvGraphicFramePr>
        <p:xfrm>
          <a:off x="1066800" y="1523999"/>
          <a:ext cx="7010400" cy="4231066"/>
        </p:xfrm>
        <a:graphic>
          <a:graphicData uri="http://schemas.openxmlformats.org/drawingml/2006/table">
            <a:tbl>
              <a:tblPr/>
              <a:tblGrid>
                <a:gridCol w="4413956"/>
                <a:gridCol w="2596444"/>
              </a:tblGrid>
              <a:tr h="475658">
                <a:tc>
                  <a:txBody>
                    <a:bodyPr/>
                    <a:lstStyle/>
                    <a:p>
                      <a:pPr algn="l"/>
                      <a:r>
                        <a:rPr lang="en-US" sz="2400" b="1" dirty="0">
                          <a:solidFill>
                            <a:srgbClr val="0000CC"/>
                          </a:solidFill>
                          <a:effectLst/>
                          <a:latin typeface="Times New Roman" pitchFamily="18" charset="0"/>
                          <a:cs typeface="Times New Roman" pitchFamily="18" charset="0"/>
                        </a:rPr>
                        <a:t>1. providing employment</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475658">
                <a:tc>
                  <a:txBody>
                    <a:bodyPr/>
                    <a:lstStyle/>
                    <a:p>
                      <a:pPr algn="l"/>
                      <a:r>
                        <a:rPr lang="en-US" sz="2400" b="1" dirty="0">
                          <a:solidFill>
                            <a:srgbClr val="0000CC"/>
                          </a:solidFill>
                          <a:effectLst/>
                          <a:latin typeface="Times New Roman" pitchFamily="18" charset="0"/>
                          <a:cs typeface="Times New Roman" pitchFamily="18" charset="0"/>
                        </a:rPr>
                        <a:t>2. losing authenticity</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827418">
                <a:tc>
                  <a:txBody>
                    <a:bodyPr/>
                    <a:lstStyle/>
                    <a:p>
                      <a:pPr algn="l"/>
                      <a:r>
                        <a:rPr lang="en-US" sz="2400" b="1" dirty="0">
                          <a:solidFill>
                            <a:srgbClr val="0000CC"/>
                          </a:solidFill>
                          <a:effectLst/>
                          <a:latin typeface="Times New Roman" pitchFamily="18" charset="0"/>
                          <a:cs typeface="Times New Roman" pitchFamily="18" charset="0"/>
                        </a:rPr>
                        <a:t>3. providing additional income</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817444">
                <a:tc>
                  <a:txBody>
                    <a:bodyPr/>
                    <a:lstStyle/>
                    <a:p>
                      <a:pPr algn="l"/>
                      <a:r>
                        <a:rPr lang="en-US" sz="2400" b="1" dirty="0">
                          <a:solidFill>
                            <a:srgbClr val="0000CC"/>
                          </a:solidFill>
                          <a:effectLst/>
                          <a:latin typeface="Times New Roman" pitchFamily="18" charset="0"/>
                          <a:cs typeface="Times New Roman" pitchFamily="18" charset="0"/>
                        </a:rPr>
                        <a:t>4. relying too much on tourism</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817444">
                <a:tc>
                  <a:txBody>
                    <a:bodyPr/>
                    <a:lstStyle/>
                    <a:p>
                      <a:pPr algn="l"/>
                      <a:r>
                        <a:rPr lang="en-US" sz="2400" b="1" dirty="0">
                          <a:solidFill>
                            <a:srgbClr val="0000CC"/>
                          </a:solidFill>
                          <a:effectLst/>
                          <a:latin typeface="Times New Roman" pitchFamily="18" charset="0"/>
                          <a:cs typeface="Times New Roman" pitchFamily="18" charset="0"/>
                        </a:rPr>
                        <a:t>5. treating waste and pollution</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dirty="0">
                        <a:effectLst/>
                      </a:endParaRPr>
                    </a:p>
                  </a:txBody>
                  <a:tcPr marL="142875" marR="142875" marT="57150" marB="5715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817444">
                <a:tc>
                  <a:txBody>
                    <a:bodyPr/>
                    <a:lstStyle/>
                    <a:p>
                      <a:pPr algn="l"/>
                      <a:r>
                        <a:rPr lang="en-US" sz="2400" b="1" dirty="0">
                          <a:solidFill>
                            <a:srgbClr val="0000CC"/>
                          </a:solidFill>
                          <a:effectLst/>
                          <a:latin typeface="Times New Roman" pitchFamily="18" charset="0"/>
                          <a:cs typeface="Times New Roman" pitchFamily="18" charset="0"/>
                        </a:rPr>
                        <a:t>6. preserving cultural heritage</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dirty="0">
                        <a:effectLst/>
                      </a:endParaRPr>
                    </a:p>
                  </a:txBody>
                  <a:tcPr marL="142875" marR="142875" marT="57150" marB="5715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solidFill>
                      <a:srgbClr val="F9E4BF"/>
                    </a:solidFill>
                  </a:tcPr>
                </a:tc>
              </a:tr>
            </a:tbl>
          </a:graphicData>
        </a:graphic>
      </p:graphicFrame>
      <p:sp>
        <p:nvSpPr>
          <p:cNvPr id="5" name="TextBox 4"/>
          <p:cNvSpPr txBox="1"/>
          <p:nvPr/>
        </p:nvSpPr>
        <p:spPr>
          <a:xfrm>
            <a:off x="6254496" y="1517386"/>
            <a:ext cx="1066800" cy="523220"/>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B</a:t>
            </a:r>
            <a:endParaRPr lang="en-US" sz="2800" b="1" dirty="0">
              <a:solidFill>
                <a:srgbClr val="FF0000"/>
              </a:solidFill>
              <a:latin typeface="Times New Roman" pitchFamily="18" charset="0"/>
              <a:cs typeface="Times New Roman" pitchFamily="18" charset="0"/>
            </a:endParaRPr>
          </a:p>
        </p:txBody>
      </p:sp>
      <p:sp>
        <p:nvSpPr>
          <p:cNvPr id="6" name="TextBox 5"/>
          <p:cNvSpPr txBox="1"/>
          <p:nvPr/>
        </p:nvSpPr>
        <p:spPr>
          <a:xfrm>
            <a:off x="6266688" y="2023872"/>
            <a:ext cx="1295400"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C</a:t>
            </a:r>
          </a:p>
        </p:txBody>
      </p:sp>
      <p:sp>
        <p:nvSpPr>
          <p:cNvPr id="7" name="TextBox 6"/>
          <p:cNvSpPr txBox="1"/>
          <p:nvPr/>
        </p:nvSpPr>
        <p:spPr>
          <a:xfrm>
            <a:off x="6315456" y="2615184"/>
            <a:ext cx="1024128" cy="523220"/>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B</a:t>
            </a:r>
            <a:endParaRPr lang="en-US" sz="2800" b="1" dirty="0">
              <a:solidFill>
                <a:srgbClr val="FF0000"/>
              </a:solidFill>
              <a:latin typeface="Times New Roman" pitchFamily="18" charset="0"/>
              <a:cs typeface="Times New Roman" pitchFamily="18" charset="0"/>
            </a:endParaRPr>
          </a:p>
        </p:txBody>
      </p:sp>
      <p:sp>
        <p:nvSpPr>
          <p:cNvPr id="8" name="TextBox 7"/>
          <p:cNvSpPr txBox="1"/>
          <p:nvPr/>
        </p:nvSpPr>
        <p:spPr>
          <a:xfrm>
            <a:off x="6330696" y="3508248"/>
            <a:ext cx="1024128"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C</a:t>
            </a:r>
          </a:p>
        </p:txBody>
      </p:sp>
      <p:sp>
        <p:nvSpPr>
          <p:cNvPr id="9" name="TextBox 8"/>
          <p:cNvSpPr txBox="1"/>
          <p:nvPr/>
        </p:nvSpPr>
        <p:spPr>
          <a:xfrm>
            <a:off x="6379464" y="4245864"/>
            <a:ext cx="1024128" cy="523220"/>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C</a:t>
            </a:r>
            <a:endParaRPr lang="en-US" sz="2800" b="1" dirty="0">
              <a:solidFill>
                <a:srgbClr val="FF0000"/>
              </a:solidFill>
              <a:latin typeface="Times New Roman" pitchFamily="18" charset="0"/>
              <a:cs typeface="Times New Roman" pitchFamily="18" charset="0"/>
            </a:endParaRPr>
          </a:p>
        </p:txBody>
      </p:sp>
      <p:sp>
        <p:nvSpPr>
          <p:cNvPr id="10" name="TextBox 9"/>
          <p:cNvSpPr txBox="1"/>
          <p:nvPr/>
        </p:nvSpPr>
        <p:spPr>
          <a:xfrm>
            <a:off x="6428232" y="5096256"/>
            <a:ext cx="1024128" cy="523220"/>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B</a:t>
            </a:r>
            <a:endParaRPr lang="en-US" sz="2800" b="1" dirty="0">
              <a:solidFill>
                <a:srgbClr val="FF0000"/>
              </a:solidFill>
              <a:latin typeface="Times New Roman" pitchFamily="18" charset="0"/>
              <a:cs typeface="Times New Roman" pitchFamily="18" charset="0"/>
            </a:endParaRPr>
          </a:p>
        </p:txBody>
      </p:sp>
      <p:sp>
        <p:nvSpPr>
          <p:cNvPr id="11" name="TextBox 10"/>
          <p:cNvSpPr txBox="1"/>
          <p:nvPr/>
        </p:nvSpPr>
        <p:spPr>
          <a:xfrm>
            <a:off x="238312" y="5791200"/>
            <a:ext cx="8618608"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Can you add some more benefits and</a:t>
            </a:r>
            <a:r>
              <a:rPr lang="en-US" sz="2400" b="1" dirty="0">
                <a:solidFill>
                  <a:srgbClr val="FF0000"/>
                </a:solidFill>
                <a:latin typeface="Times New Roman" pitchFamily="18" charset="0"/>
                <a:cs typeface="Times New Roman" pitchFamily="18" charset="0"/>
              </a:rPr>
              <a:t> challenges</a:t>
            </a:r>
            <a:r>
              <a:rPr lang="en-US" sz="2400" b="1" dirty="0" smtClean="0">
                <a:solidFill>
                  <a:srgbClr val="FF0000"/>
                </a:solidFill>
                <a:latin typeface="Times New Roman" pitchFamily="18" charset="0"/>
                <a:cs typeface="Times New Roman" pitchFamily="18" charset="0"/>
              </a:rPr>
              <a:t>  </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21246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360" y="457200"/>
            <a:ext cx="8618608" cy="1200329"/>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5. Imagine that your group is responsible for promoting traditional crafts in your area. Propose an action plan to deal with the challenges</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117641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7467600" cy="2133600"/>
          </a:xfrm>
        </p:spPr>
        <p:txBody>
          <a:bodyPr/>
          <a:lstStyle/>
          <a:p>
            <a:r>
              <a:rPr lang="en-US" sz="4000" dirty="0" smtClean="0">
                <a:solidFill>
                  <a:srgbClr val="00B050"/>
                </a:solidFill>
                <a:latin typeface="Times New Roman" pitchFamily="18" charset="0"/>
                <a:cs typeface="Times New Roman" pitchFamily="18" charset="0"/>
              </a:rPr>
              <a:t>- Learn by heart the new words</a:t>
            </a:r>
            <a:br>
              <a:rPr lang="en-US" sz="4000" dirty="0" smtClean="0">
                <a:solidFill>
                  <a:srgbClr val="00B050"/>
                </a:solidFill>
                <a:latin typeface="Times New Roman" pitchFamily="18" charset="0"/>
                <a:cs typeface="Times New Roman" pitchFamily="18" charset="0"/>
              </a:rPr>
            </a:br>
            <a:r>
              <a:rPr lang="en-US" sz="4000" dirty="0" smtClean="0">
                <a:solidFill>
                  <a:srgbClr val="00B050"/>
                </a:solidFill>
                <a:latin typeface="Times New Roman" pitchFamily="18" charset="0"/>
                <a:cs typeface="Times New Roman" pitchFamily="18" charset="0"/>
              </a:rPr>
              <a:t>- Prepare for the next lesson</a:t>
            </a:r>
            <a:br>
              <a:rPr lang="en-US" sz="4000" dirty="0" smtClean="0">
                <a:solidFill>
                  <a:srgbClr val="00B050"/>
                </a:solidFill>
                <a:latin typeface="Times New Roman" pitchFamily="18" charset="0"/>
                <a:cs typeface="Times New Roman" pitchFamily="18" charset="0"/>
              </a:rPr>
            </a:br>
            <a:r>
              <a:rPr lang="en-US" sz="4000" dirty="0" smtClean="0">
                <a:solidFill>
                  <a:srgbClr val="00B050"/>
                </a:solidFill>
                <a:latin typeface="Times New Roman" pitchFamily="18" charset="0"/>
                <a:cs typeface="Times New Roman" pitchFamily="18" charset="0"/>
              </a:rPr>
              <a:t> ( Skills 2)</a:t>
            </a:r>
            <a:endParaRPr lang="en-US" sz="4000"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5867400" y="0"/>
            <a:ext cx="3276600" cy="1219200"/>
          </a:xfrm>
          <a:solidFill>
            <a:srgbClr val="92D050"/>
          </a:solidFill>
        </p:spPr>
        <p:txBody>
          <a:bodyPr>
            <a:normAutofit fontScale="92500"/>
          </a:bodyPr>
          <a:lstStyle/>
          <a:p>
            <a:r>
              <a:rPr lang="en-US" sz="4800" b="1" dirty="0" smtClean="0">
                <a:latin typeface="Times New Roman" pitchFamily="18" charset="0"/>
                <a:cs typeface="Times New Roman" pitchFamily="18" charset="0"/>
              </a:rPr>
              <a:t>Homework</a:t>
            </a:r>
            <a:endParaRPr lang="en-US" sz="4800" b="1" dirty="0">
              <a:latin typeface="Times New Roman" pitchFamily="18" charset="0"/>
              <a:cs typeface="Times New Roman" pitchFamily="18" charset="0"/>
            </a:endParaRPr>
          </a:p>
        </p:txBody>
      </p:sp>
    </p:spTree>
    <p:extLst>
      <p:ext uri="{BB962C8B-B14F-4D97-AF65-F5344CB8AC3E}">
        <p14:creationId xmlns:p14="http://schemas.microsoft.com/office/powerpoint/2010/main" val="427291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66&quot;/&gt;&lt;/object&gt;&lt;object type=&quot;3&quot; unique_id=&quot;10004&quot;&gt;&lt;property id=&quot;20148&quot; value=&quot;5&quot;/&gt;&lt;property id=&quot;20300&quot; value=&quot;Slide 2&quot;/&gt;&lt;property id=&quot;20307&quot; value=&quot;267&quot;/&gt;&lt;/object&gt;&lt;object type=&quot;3&quot; unique_id=&quot;10005&quot;&gt;&lt;property id=&quot;20148&quot; value=&quot;5&quot;/&gt;&lt;property id=&quot;20300&quot; value=&quot;Slide 4&quot;/&gt;&lt;property id=&quot;20307&quot; value=&quot;270&quot;/&gt;&lt;/object&gt;&lt;object type=&quot;3&quot; unique_id=&quot;10006&quot;&gt;&lt;property id=&quot;20148&quot; value=&quot;5&quot;/&gt;&lt;property id=&quot;20300&quot; value=&quot;Slide 5&quot;/&gt;&lt;property id=&quot;20307&quot; value=&quot;271&quot;/&gt;&lt;/object&gt;&lt;object type=&quot;3&quot; unique_id=&quot;10007&quot;&gt;&lt;property id=&quot;20148&quot; value=&quot;5&quot;/&gt;&lt;property id=&quot;20300&quot; value=&quot;Slide 6&quot;/&gt;&lt;property id=&quot;20307&quot; value=&quot;272&quot;/&gt;&lt;/object&gt;&lt;object type=&quot;3&quot; unique_id=&quot;10008&quot;&gt;&lt;property id=&quot;20148&quot; value=&quot;5&quot;/&gt;&lt;property id=&quot;20300&quot; value=&quot;Slide 3&quot;/&gt;&lt;property id=&quot;20307&quot; value=&quot;273&quot;/&gt;&lt;/object&gt;&lt;object type=&quot;3&quot; unique_id=&quot;10009&quot;&gt;&lt;property id=&quot;20148&quot; value=&quot;5&quot;/&gt;&lt;property id=&quot;20300&quot; value=&quot;Slide 7&quot;/&gt;&lt;property id=&quot;20307&quot; value=&quot;256&quot;/&gt;&lt;/object&gt;&lt;object type=&quot;3&quot; unique_id=&quot;10010&quot;&gt;&lt;property id=&quot;20148&quot; value=&quot;5&quot;/&gt;&lt;property id=&quot;20300&quot; value=&quot;Slide 8&quot;/&gt;&lt;property id=&quot;20307&quot; value=&quot;262&quot;/&gt;&lt;/object&gt;&lt;object type=&quot;3&quot; unique_id=&quot;10011&quot;&gt;&lt;property id=&quot;20148&quot; value=&quot;5&quot;/&gt;&lt;property id=&quot;20300&quot; value=&quot;Slide 9&quot;/&gt;&lt;property id=&quot;20307&quot; value=&quot;257&quot;/&gt;&lt;/object&gt;&lt;object type=&quot;3&quot; unique_id=&quot;10012&quot;&gt;&lt;property id=&quot;20148&quot; value=&quot;5&quot;/&gt;&lt;property id=&quot;20300&quot; value=&quot;Slide 10&quot;/&gt;&lt;property id=&quot;20307&quot; value=&quot;269&quot;/&gt;&lt;/object&gt;&lt;object type=&quot;3&quot; unique_id=&quot;10013&quot;&gt;&lt;property id=&quot;20148&quot; value=&quot;5&quot;/&gt;&lt;property id=&quot;20300&quot; value=&quot;Slide 11&quot;/&gt;&lt;property id=&quot;20307&quot; value=&quot;259&quot;/&gt;&lt;/object&gt;&lt;object type=&quot;3&quot; unique_id=&quot;10014&quot;&gt;&lt;property id=&quot;20148&quot; value=&quot;5&quot;/&gt;&lt;property id=&quot;20300&quot; value=&quot;Slide 12&quot;/&gt;&lt;property id=&quot;20307&quot; value=&quot;258&quot;/&gt;&lt;/object&gt;&lt;object type=&quot;3&quot; unique_id=&quot;10016&quot;&gt;&lt;property id=&quot;20148&quot; value=&quot;5&quot;/&gt;&lt;property id=&quot;20300&quot; value=&quot;Slide 13&quot;/&gt;&lt;property id=&quot;20307&quot; value=&quot;264&quot;/&gt;&lt;/object&gt;&lt;object type=&quot;3&quot; unique_id=&quot;10017&quot;&gt;&lt;property id=&quot;20148&quot; value=&quot;5&quot;/&gt;&lt;property id=&quot;20300&quot; value=&quot;Slide 14&quot;/&gt;&lt;property id=&quot;20307&quot; value=&quot;265&quot;/&gt;&lt;/object&gt;&lt;object type=&quot;3&quot; unique_id=&quot;10018&quot;&gt;&lt;property id=&quot;20148&quot; value=&quot;5&quot;/&gt;&lt;property id=&quot;20300&quot; value=&quot;Slide 15&quot;/&gt;&lt;property id=&quot;20307&quot; value=&quot;268&quot;/&gt;&lt;/object&gt;&lt;object type=&quot;3&quot; unique_id=&quot;10230&quot;&gt;&lt;property id=&quot;20148&quot; value=&quot;5&quot;/&gt;&lt;property id=&quot;20300&quot; value=&quot;Slide 16 - &amp;quot;- Learn by heart the new words - Prepare for the next lesson&amp;quot;&quot;/&gt;&lt;property id=&quot;20307&quot; value=&quot;274&quot;/&gt;&lt;/object&gt;&lt;/object&gt;&lt;object type=&quot;8&quot; unique_id=&quot;10042&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TM01859868[[fn=Thermal]]</Template>
  <TotalTime>466</TotalTime>
  <Words>378</Words>
  <Application>Microsoft Office PowerPoint</Application>
  <PresentationFormat>On-screen Show (4:3)</PresentationFormat>
  <Paragraphs>62</Paragraphs>
  <Slides>9</Slides>
  <Notes>0</Notes>
  <HiddenSlides>0</HiddenSlides>
  <MMClips>0</MMClips>
  <ScaleCrop>false</ScaleCrop>
  <HeadingPairs>
    <vt:vector size="4" baseType="variant">
      <vt:variant>
        <vt:lpstr>Theme</vt:lpstr>
      </vt:variant>
      <vt:variant>
        <vt:i4>5</vt:i4>
      </vt:variant>
      <vt:variant>
        <vt:lpstr>Slide Titles</vt:lpstr>
      </vt:variant>
      <vt:variant>
        <vt:i4>9</vt:i4>
      </vt:variant>
    </vt:vector>
  </HeadingPairs>
  <TitlesOfParts>
    <vt:vector size="14" baseType="lpstr">
      <vt:lpstr>Thermal</vt:lpstr>
      <vt:lpstr>Office Theme</vt:lpstr>
      <vt:lpstr>1_Default Design</vt:lpstr>
      <vt:lpstr>Default Design</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Learn by heart the new words - Prepare for the next lesson  ( Skills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MediaMart</cp:lastModifiedBy>
  <cp:revision>65</cp:revision>
  <dcterms:created xsi:type="dcterms:W3CDTF">2016-09-22T13:07:14Z</dcterms:created>
  <dcterms:modified xsi:type="dcterms:W3CDTF">2020-09-18T16:50:54Z</dcterms:modified>
</cp:coreProperties>
</file>