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336" r:id="rId3"/>
    <p:sldId id="338" r:id="rId4"/>
    <p:sldId id="339" r:id="rId5"/>
    <p:sldId id="340" r:id="rId6"/>
    <p:sldId id="341" r:id="rId7"/>
    <p:sldId id="342" r:id="rId8"/>
    <p:sldId id="329" r:id="rId9"/>
    <p:sldId id="330" r:id="rId10"/>
    <p:sldId id="331" r:id="rId11"/>
    <p:sldId id="318" r:id="rId12"/>
    <p:sldId id="319" r:id="rId13"/>
    <p:sldId id="287" r:id="rId14"/>
    <p:sldId id="334" r:id="rId15"/>
    <p:sldId id="290" r:id="rId16"/>
    <p:sldId id="321" r:id="rId17"/>
    <p:sldId id="315" r:id="rId18"/>
    <p:sldId id="314" r:id="rId19"/>
    <p:sldId id="320" r:id="rId20"/>
    <p:sldId id="324" r:id="rId21"/>
    <p:sldId id="310" r:id="rId22"/>
    <p:sldId id="332" r:id="rId23"/>
    <p:sldId id="333" r:id="rId24"/>
    <p:sldId id="311" r:id="rId25"/>
    <p:sldId id="327" r:id="rId26"/>
    <p:sldId id="328" r:id="rId27"/>
    <p:sldId id="325" r:id="rId28"/>
  </p:sldIdLst>
  <p:sldSz cx="12436475" cy="6858000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563"/>
    <a:srgbClr val="FF3300"/>
    <a:srgbClr val="E8E8B6"/>
    <a:srgbClr val="FFFF00"/>
    <a:srgbClr val="E8E150"/>
    <a:srgbClr val="34FB25"/>
    <a:srgbClr val="D0976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606" autoAdjust="0"/>
  </p:normalViewPr>
  <p:slideViewPr>
    <p:cSldViewPr>
      <p:cViewPr>
        <p:scale>
          <a:sx n="63" d="100"/>
          <a:sy n="63" d="100"/>
        </p:scale>
        <p:origin x="-360" y="-228"/>
      </p:cViewPr>
      <p:guideLst>
        <p:guide orient="horz" pos="2160"/>
        <p:guide pos="3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36EBE4-92AC-4430-986B-18D5ACFB3A1E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739775"/>
            <a:ext cx="6713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55F563-7105-45D4-994E-0C6AF638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5F563-7105-45D4-994E-0C6AF63888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BBB3BBC-3DA9-4613-93AA-518DF09AA81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240E557-4B14-4D31-A6CD-E77CA35E39F1}" type="slidenum">
              <a:rPr lang="en-US" sz="120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6E311B0-9065-48FC-AA55-15BF2B7495F7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B06A245-9771-4342-AC44-F5C5A7BEE4A5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2130425"/>
            <a:ext cx="105695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313" y="3886200"/>
            <a:ext cx="87058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2538-1018-47C2-81C3-F10E382A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14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4994-3A44-4C54-97B9-B243E7AA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96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274638"/>
            <a:ext cx="27971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0" y="274638"/>
            <a:ext cx="82423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A7F5-C0E1-4028-93D2-DB78A680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956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CF97-8DD2-415C-B275-5100CDAD8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52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4406900"/>
            <a:ext cx="105711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2906713"/>
            <a:ext cx="105711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69BB-5507-4610-9F95-F98F4E2E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78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600200"/>
            <a:ext cx="5519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438" y="1600200"/>
            <a:ext cx="5519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C011-E7F9-49ED-8065-CF490650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666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535113"/>
            <a:ext cx="54943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" y="2174875"/>
            <a:ext cx="5494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250" y="1535113"/>
            <a:ext cx="54959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250" y="2174875"/>
            <a:ext cx="54959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175F-B613-4151-918D-21E616EA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553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19AA-C903-45F4-ABA8-916AAFC5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24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A546-3F54-4BA6-87EE-31DB7792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328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40909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513" y="273050"/>
            <a:ext cx="69516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1435100"/>
            <a:ext cx="40909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A528-19C4-4429-B710-77604A12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98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4612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4612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4612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8A62-0A00-4442-9421-1F3A135BD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84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74638"/>
            <a:ext cx="11191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600200"/>
            <a:ext cx="111918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300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49738" y="6245225"/>
            <a:ext cx="393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2225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fld id="{0F711242-4E52-419C-9A3B-D13D98DB7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68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5029200"/>
            <a:ext cx="23828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5029200"/>
            <a:ext cx="17605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5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9"/>
          <p:cNvSpPr>
            <a:spLocks noChangeArrowheads="1" noChangeShapeType="1" noTextEdit="1"/>
          </p:cNvSpPr>
          <p:nvPr/>
        </p:nvSpPr>
        <p:spPr bwMode="auto">
          <a:xfrm>
            <a:off x="2798763" y="1752600"/>
            <a:ext cx="65278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AutoShape 16" descr="Hiển thị IMG_1312.JPG"/>
          <p:cNvSpPr>
            <a:spLocks noChangeAspect="1" noChangeArrowheads="1"/>
          </p:cNvSpPr>
          <p:nvPr/>
        </p:nvSpPr>
        <p:spPr bwMode="auto">
          <a:xfrm>
            <a:off x="211138" y="-144463"/>
            <a:ext cx="41433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WordArt 18"/>
          <p:cNvSpPr>
            <a:spLocks noChangeArrowheads="1" noChangeShapeType="1" noTextEdit="1"/>
          </p:cNvSpPr>
          <p:nvPr/>
        </p:nvSpPr>
        <p:spPr bwMode="auto">
          <a:xfrm>
            <a:off x="1347788" y="2460625"/>
            <a:ext cx="9067800" cy="1608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kumimoji="0" lang="en-US" sz="7200" b="0" i="0" u="none" strike="noStrike" kern="1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+mn-ea"/>
                <a:cs typeface="Times New Roman"/>
              </a:rPr>
              <a:t>Unit 1</a:t>
            </a:r>
          </a:p>
          <a:p>
            <a:pPr algn="ctr"/>
            <a:r>
              <a:rPr lang="en-US" sz="7200" b="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Lesson 3: A  closer look 2</a:t>
            </a:r>
            <a:r>
              <a:rPr kumimoji="0" lang="en-US" sz="7200" b="0" i="0" u="none" strike="noStrike" kern="1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cs typeface="Times New Roman"/>
              </a:rPr>
              <a:t> 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374" y="381000"/>
            <a:ext cx="117955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WELCOME TO OUR CLASS </a:t>
            </a:r>
            <a:endParaRPr lang="en-US" sz="72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294"/>
            <a:ext cx="11191875" cy="1143000"/>
          </a:xfrm>
        </p:spPr>
        <p:txBody>
          <a:bodyPr/>
          <a:lstStyle/>
          <a:p>
            <a:r>
              <a:rPr lang="en-US" sz="2600" b="1" dirty="0">
                <a:solidFill>
                  <a:srgbClr val="FF0000"/>
                </a:solidFill>
              </a:rPr>
              <a:t>3. Read this part of the conversation from GETTING STARTED. Pay attention to the underlined part and answer the questions.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.sachmem.vn/public/images/TA9T1SHS/U1-L3-3-1-9b2520093c686280fe3dade0a9fd0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1371600"/>
            <a:ext cx="5989637" cy="50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61037" y="990600"/>
            <a:ext cx="621665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900" dirty="0" smtClean="0"/>
              <a:t>1.</a:t>
            </a:r>
            <a:r>
              <a:rPr lang="en-US" sz="2900" b="0" dirty="0" smtClean="0"/>
              <a:t>What </a:t>
            </a:r>
            <a:r>
              <a:rPr lang="en-US" sz="2900" b="0" dirty="0"/>
              <a:t>is the meaning of the underlined verb phrases</a:t>
            </a:r>
            <a:r>
              <a:rPr lang="en-US" sz="2900" b="0" dirty="0" smtClean="0"/>
              <a:t>?</a:t>
            </a:r>
          </a:p>
          <a:p>
            <a:pPr algn="just"/>
            <a:r>
              <a:rPr lang="en-US" sz="2900" b="0" dirty="0">
                <a:solidFill>
                  <a:srgbClr val="00B050"/>
                </a:solidFill>
                <a:latin typeface="Arial"/>
              </a:rPr>
              <a:t>1. </a:t>
            </a:r>
            <a:r>
              <a:rPr lang="en-US" sz="2900" b="0" dirty="0">
                <a:solidFill>
                  <a:srgbClr val="FF0000"/>
                </a:solidFill>
                <a:latin typeface="Arial"/>
              </a:rPr>
              <a:t>set up</a:t>
            </a:r>
            <a:r>
              <a:rPr lang="en-US" sz="2900" b="0" dirty="0">
                <a:solidFill>
                  <a:srgbClr val="00B050"/>
                </a:solidFill>
                <a:latin typeface="Arial"/>
              </a:rPr>
              <a:t>: start something (a business, an </a:t>
            </a:r>
            <a:r>
              <a:rPr lang="en-US" sz="2900" b="0" dirty="0" err="1">
                <a:solidFill>
                  <a:srgbClr val="00B050"/>
                </a:solidFill>
                <a:latin typeface="Arial"/>
              </a:rPr>
              <a:t>organisation</a:t>
            </a:r>
            <a:r>
              <a:rPr lang="en-US" sz="2900" b="0" dirty="0">
                <a:solidFill>
                  <a:srgbClr val="00B050"/>
                </a:solidFill>
                <a:latin typeface="Arial"/>
              </a:rPr>
              <a:t>, etc.)</a:t>
            </a:r>
          </a:p>
          <a:p>
            <a:pPr algn="just"/>
            <a:r>
              <a:rPr lang="en-US" sz="2900" b="0" dirty="0">
                <a:solidFill>
                  <a:srgbClr val="FF0000"/>
                </a:solidFill>
                <a:latin typeface="Arial"/>
              </a:rPr>
              <a:t>take over</a:t>
            </a:r>
            <a:r>
              <a:rPr lang="en-US" sz="2900" b="0" dirty="0">
                <a:solidFill>
                  <a:srgbClr val="00B050"/>
                </a:solidFill>
                <a:latin typeface="Arial"/>
              </a:rPr>
              <a:t>: take control of something (a business, an </a:t>
            </a:r>
            <a:r>
              <a:rPr lang="en-US" sz="2900" b="0" dirty="0" err="1">
                <a:solidFill>
                  <a:srgbClr val="00B050"/>
                </a:solidFill>
                <a:latin typeface="Arial"/>
              </a:rPr>
              <a:t>organisation</a:t>
            </a:r>
            <a:r>
              <a:rPr lang="en-US" sz="2900" b="0" dirty="0">
                <a:solidFill>
                  <a:srgbClr val="00B050"/>
                </a:solidFill>
                <a:latin typeface="Arial"/>
              </a:rPr>
              <a:t>, etc</a:t>
            </a:r>
            <a:r>
              <a:rPr lang="en-US" sz="2900" b="0" dirty="0" smtClean="0">
                <a:solidFill>
                  <a:srgbClr val="00B050"/>
                </a:solidFill>
                <a:latin typeface="Arial"/>
              </a:rPr>
              <a:t>.)</a:t>
            </a:r>
            <a:endParaRPr lang="en-US" sz="2900" b="0" dirty="0">
              <a:solidFill>
                <a:srgbClr val="00B050"/>
              </a:solidFill>
            </a:endParaRPr>
          </a:p>
          <a:p>
            <a:r>
              <a:rPr lang="en-US" sz="2900" dirty="0" smtClean="0"/>
              <a:t>2.</a:t>
            </a:r>
            <a:r>
              <a:rPr lang="en-US" sz="2900" b="0" dirty="0" smtClean="0"/>
              <a:t>Can </a:t>
            </a:r>
            <a:r>
              <a:rPr lang="en-US" sz="2900" b="0" dirty="0"/>
              <a:t>each part of the verb phrase help you understand its meaning</a:t>
            </a:r>
            <a:r>
              <a:rPr lang="en-US" sz="2900" b="0" dirty="0" smtClean="0"/>
              <a:t>?</a:t>
            </a:r>
          </a:p>
          <a:p>
            <a:r>
              <a:rPr lang="en-US" sz="2900" b="0" dirty="0" smtClean="0">
                <a:latin typeface="Arial"/>
              </a:rPr>
              <a:t> </a:t>
            </a:r>
            <a:r>
              <a:rPr lang="en-US" sz="2900" b="0" dirty="0">
                <a:solidFill>
                  <a:srgbClr val="00B050"/>
                </a:solidFill>
                <a:latin typeface="Arial"/>
              </a:rPr>
              <a:t>No, the individual words in the verb phrase do not help with comprehension. This is why they are sometimes considered difficult.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7627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 descr="C:\Users\Administrator\Desktop\hinh nen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45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4788" y="1419225"/>
            <a:ext cx="12039600" cy="1628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II. PHRASAL VERBS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3" descr="C:\Users\Administrator\Desktop\hinh nen\58a27ee706a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Administrator\Desktop\phrasalook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81000"/>
            <a:ext cx="967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610350" y="1268413"/>
            <a:ext cx="5484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" charset="0"/>
              </a:rPr>
              <a:t>:</a:t>
            </a:r>
            <a:endParaRPr lang="en-US" sz="3600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-23813" y="22225"/>
            <a:ext cx="10052051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I- </a:t>
            </a:r>
            <a:r>
              <a:rPr lang="en-US" sz="5400" u="sng">
                <a:cs typeface="Times New Roman" pitchFamily="18" charset="0"/>
              </a:rPr>
              <a:t>DEFINITION:</a:t>
            </a:r>
          </a:p>
        </p:txBody>
      </p:sp>
      <p:cxnSp>
        <p:nvCxnSpPr>
          <p:cNvPr id="4" name="Straight Arrow Connector 3"/>
          <p:cNvCxnSpPr>
            <a:endCxn id="7" idx="0"/>
          </p:cNvCxnSpPr>
          <p:nvPr/>
        </p:nvCxnSpPr>
        <p:spPr bwMode="auto">
          <a:xfrm flipH="1">
            <a:off x="1901825" y="3424238"/>
            <a:ext cx="2259013" cy="8429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1417638" y="4419600"/>
            <a:ext cx="10363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5638" y="2667000"/>
            <a:ext cx="9601200" cy="8096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   +   Particle (s) = Phrasal verb </a:t>
            </a:r>
          </a:p>
          <a:p>
            <a:pPr>
              <a:defRPr/>
            </a:pPr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100013" y="4267200"/>
            <a:ext cx="3603625" cy="25415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Preposition:</a:t>
            </a:r>
          </a:p>
          <a:p>
            <a:pPr>
              <a:defRPr/>
            </a:pP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on, in, at, after, off, with, about... 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 bwMode="auto">
          <a:xfrm>
            <a:off x="4160838" y="4267200"/>
            <a:ext cx="3249612" cy="2590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Adverb:  </a:t>
            </a: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over, up, down, into, away...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 bwMode="auto">
          <a:xfrm>
            <a:off x="7818438" y="4419600"/>
            <a:ext cx="4419600" cy="24384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Go:</a:t>
            </a:r>
          </a:p>
          <a:p>
            <a:pPr>
              <a:defRPr/>
            </a:pPr>
            <a:r>
              <a:rPr lang="en-US" sz="36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 away, go on, go over, go off, go down with, go in for ...</a:t>
            </a:r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 bwMode="auto">
          <a:xfrm>
            <a:off x="4008438" y="3476625"/>
            <a:ext cx="1776412" cy="7905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9609138" y="3476625"/>
            <a:ext cx="0" cy="99536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1096963"/>
            <a:ext cx="10052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1- </a:t>
            </a:r>
            <a:r>
              <a:rPr lang="en-US" sz="5400" i="1" u="sng">
                <a:cs typeface="Times New Roman" pitchFamily="18" charset="0"/>
              </a:rPr>
              <a:t>Form</a:t>
            </a:r>
            <a:r>
              <a:rPr lang="en-US" sz="5400" u="sng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6. Complete the second sentence so that it has a similar meaning to the first sentence, using the word given.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1447800"/>
            <a:ext cx="10744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837" y="1647587"/>
            <a:ext cx="10134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1. Where did you find out about Disneyland Resort?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2. When did you get up this morning?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3. I'll look through this leaflet to see what activities are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Arial"/>
              </a:rPr>
              <a:t>organised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 at this attraction.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4. They're going to bring out a guidebook to different beauty spots in Viet Nam.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5. I'm looking forward to the weekend!</a:t>
            </a:r>
            <a:endParaRPr lang="en-US" b="0" i="0" dirty="0">
              <a:solidFill>
                <a:srgbClr val="333333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198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2436475" cy="6858000"/>
          </a:xfr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4925" y="0"/>
            <a:ext cx="1272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i="1"/>
              <a:t>2- </a:t>
            </a:r>
            <a:r>
              <a:rPr lang="en-US" sz="5400" i="1" u="sng"/>
              <a:t>Meaning:</a:t>
            </a:r>
          </a:p>
        </p:txBody>
      </p:sp>
      <p:pic>
        <p:nvPicPr>
          <p:cNvPr id="6150" name="Picture 6" descr="C:\Users\Administra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2743200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Alternate Process 7"/>
          <p:cNvSpPr>
            <a:spLocks noChangeArrowheads="1"/>
          </p:cNvSpPr>
          <p:nvPr/>
        </p:nvSpPr>
        <p:spPr bwMode="auto">
          <a:xfrm>
            <a:off x="0" y="2743200"/>
            <a:ext cx="2865438" cy="1968500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MAIN VERB</a:t>
            </a:r>
          </a:p>
        </p:txBody>
      </p:sp>
      <p:sp>
        <p:nvSpPr>
          <p:cNvPr id="9" name="Flowchart: Alternate Process 8"/>
          <p:cNvSpPr>
            <a:spLocks noChangeArrowheads="1"/>
          </p:cNvSpPr>
          <p:nvPr/>
        </p:nvSpPr>
        <p:spPr bwMode="auto">
          <a:xfrm>
            <a:off x="4002088" y="2743200"/>
            <a:ext cx="2917825" cy="1892300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PARTICLE</a:t>
            </a:r>
          </a:p>
        </p:txBody>
      </p:sp>
      <p:sp>
        <p:nvSpPr>
          <p:cNvPr id="10" name="Flowchart: Alternate Process 9"/>
          <p:cNvSpPr>
            <a:spLocks noChangeArrowheads="1"/>
          </p:cNvSpPr>
          <p:nvPr/>
        </p:nvSpPr>
        <p:spPr bwMode="auto">
          <a:xfrm>
            <a:off x="9248775" y="2743200"/>
            <a:ext cx="3146425" cy="1906588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PHRASAL VERB</a:t>
            </a:r>
          </a:p>
        </p:txBody>
      </p:sp>
      <p:sp>
        <p:nvSpPr>
          <p:cNvPr id="2" name="Plus 1"/>
          <p:cNvSpPr/>
          <p:nvPr/>
        </p:nvSpPr>
        <p:spPr bwMode="auto">
          <a:xfrm>
            <a:off x="2865438" y="3270250"/>
            <a:ext cx="914400" cy="914400"/>
          </a:xfrm>
          <a:prstGeom prst="mathPlu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4" descr="C:\Users\Administrator\Desktop\hinh nen\hinh-nen-powerpoint-1-448x3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" y="-30163"/>
            <a:ext cx="12417425" cy="30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</a:rPr>
              <a:t>		</a:t>
            </a:r>
            <a:r>
              <a:rPr lang="en-US" sz="3400">
                <a:solidFill>
                  <a:srgbClr val="C00000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u="sng"/>
              <a:t>Eat</a:t>
            </a:r>
            <a:r>
              <a:rPr lang="en-US" sz="3400" b="0"/>
              <a:t> to live not live to eat.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b="0"/>
              <a:t>She was wet because she was </a:t>
            </a:r>
            <a:r>
              <a:rPr lang="en-US" sz="3400" u="sng"/>
              <a:t>out</a:t>
            </a:r>
            <a:r>
              <a:rPr lang="en-US" sz="3400" b="0"/>
              <a:t> in the rain.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 b="0">
                <a:sym typeface="Wingdings" pitchFamily="2" charset="2"/>
              </a:rPr>
              <a:t> Let’s </a:t>
            </a:r>
            <a:r>
              <a:rPr lang="en-US" sz="3400" u="sng">
                <a:sym typeface="Wingdings" pitchFamily="2" charset="2"/>
              </a:rPr>
              <a:t>eat out </a:t>
            </a:r>
            <a:r>
              <a:rPr lang="en-US" sz="3400" b="0">
                <a:sym typeface="Wingdings" pitchFamily="2" charset="2"/>
              </a:rPr>
              <a:t>today.</a:t>
            </a:r>
            <a:endParaRPr lang="en-US" sz="3400" b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9525" y="3036888"/>
            <a:ext cx="1241742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 dirty="0" smtClean="0">
                <a:solidFill>
                  <a:srgbClr val="C00000"/>
                </a:solidFill>
              </a:rPr>
              <a:t>	</a:t>
            </a:r>
            <a:r>
              <a:rPr lang="en-US" sz="3400" smtClean="0">
                <a:solidFill>
                  <a:srgbClr val="C00000"/>
                </a:solidFill>
              </a:rPr>
              <a:t>	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u="sng" dirty="0" smtClean="0"/>
              <a:t>Look</a:t>
            </a:r>
            <a:r>
              <a:rPr lang="en-US" sz="3400" b="0" dirty="0" smtClean="0"/>
              <a:t>! The bus is coming.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b="0" smtClean="0"/>
              <a:t>She is going </a:t>
            </a:r>
            <a:r>
              <a:rPr lang="en-US" sz="3400" u="sng" smtClean="0"/>
              <a:t>down</a:t>
            </a:r>
            <a:r>
              <a:rPr lang="en-US" sz="3400" b="0" smtClean="0"/>
              <a:t> town.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b="0" smtClean="0"/>
              <a:t>There is a cat </a:t>
            </a:r>
            <a:r>
              <a:rPr lang="en-US" sz="3400" u="sng" smtClean="0"/>
              <a:t>on</a:t>
            </a:r>
            <a:r>
              <a:rPr lang="en-US" sz="3400" b="0" smtClean="0"/>
              <a:t> the fence.</a:t>
            </a:r>
            <a:endParaRPr lang="en-US" sz="3400" b="0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b="0" smtClean="0">
                <a:sym typeface="Wingdings" pitchFamily="2" charset="2"/>
              </a:rPr>
              <a:t> </a:t>
            </a:r>
            <a:r>
              <a:rPr lang="en-US" sz="3400" b="0"/>
              <a:t>She's so conceited. </a:t>
            </a:r>
            <a:r>
              <a:rPr lang="en-US" sz="3400" b="0" smtClean="0"/>
              <a:t>She always </a:t>
            </a:r>
            <a:r>
              <a:rPr lang="en-US" sz="3400" u="sng"/>
              <a:t>looks down on</a:t>
            </a:r>
            <a:r>
              <a:rPr lang="en-US" sz="3400" b="0"/>
              <a:t> </a:t>
            </a:r>
            <a:r>
              <a:rPr lang="en-US" sz="3400" b="0" smtClean="0"/>
              <a:t>everybody.</a:t>
            </a:r>
            <a:endParaRPr lang="en-US" sz="3400" b="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7838" y="0"/>
            <a:ext cx="66294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</a:rPr>
              <a:t>eat       +       out       =      eat out</a:t>
            </a: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70038" y="3086100"/>
            <a:ext cx="9448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</a:rPr>
              <a:t>look       +       down    +    on      =       look down on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C:\Users\Administrator\Desktop\hinh-nen-powerpoint-dep-chu-de-giao-duc-2_0935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5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58850"/>
            <a:ext cx="1315243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lnSpc>
                <a:spcPct val="80000"/>
              </a:lnSpc>
              <a:buFontTx/>
              <a:buAutoNum type="arabicPeriod"/>
            </a:pPr>
            <a:r>
              <a:rPr lang="en-US" sz="3600" u="sng">
                <a:cs typeface="Times New Roman" pitchFamily="18" charset="0"/>
              </a:rPr>
              <a:t>INTRANSITIVE:</a:t>
            </a: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200" b="0">
                <a:cs typeface="Times New Roman" pitchFamily="18" charset="0"/>
              </a:rPr>
              <a:t>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The patient </a:t>
            </a:r>
            <a:r>
              <a:rPr lang="en-US" sz="3200" u="sng">
                <a:cs typeface="Times New Roman" pitchFamily="18" charset="0"/>
              </a:rPr>
              <a:t>passed away.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What time do you often </a:t>
            </a:r>
            <a:r>
              <a:rPr lang="en-US" sz="3200" u="sng">
                <a:cs typeface="Times New Roman" pitchFamily="18" charset="0"/>
              </a:rPr>
              <a:t>get up</a:t>
            </a:r>
            <a:r>
              <a:rPr lang="en-US" sz="3200"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/>
              <a:t>The supermarket </a:t>
            </a:r>
            <a:r>
              <a:rPr lang="en-US" sz="3200" u="sng"/>
              <a:t>closed down </a:t>
            </a:r>
            <a:r>
              <a:rPr lang="en-US" sz="3200" b="0"/>
              <a:t>because they didn't have many customers</a:t>
            </a:r>
          </a:p>
          <a:p>
            <a:pPr marL="742950" indent="-742950">
              <a:lnSpc>
                <a:spcPct val="80000"/>
              </a:lnSpc>
            </a:pP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600">
                <a:cs typeface="Times New Roman" pitchFamily="18" charset="0"/>
              </a:rPr>
              <a:t>2. </a:t>
            </a:r>
            <a:r>
              <a:rPr lang="en-US" sz="3600" u="sng">
                <a:cs typeface="Times New Roman" pitchFamily="18" charset="0"/>
              </a:rPr>
              <a:t>TRANSITIVE</a:t>
            </a:r>
            <a:r>
              <a:rPr lang="en-US" sz="3600">
                <a:cs typeface="Times New Roman" pitchFamily="18" charset="0"/>
              </a:rPr>
              <a:t> :</a:t>
            </a: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200" b="0">
                <a:cs typeface="Times New Roman" pitchFamily="18" charset="0"/>
              </a:rPr>
              <a:t>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She </a:t>
            </a:r>
            <a:r>
              <a:rPr lang="en-US" sz="3200" b="0" u="sng">
                <a:cs typeface="Times New Roman" pitchFamily="18" charset="0"/>
              </a:rPr>
              <a:t>took after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her mother</a:t>
            </a:r>
            <a:r>
              <a:rPr lang="en-US" sz="3200"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Jack </a:t>
            </a:r>
            <a:r>
              <a:rPr lang="en-US" sz="3200" b="0" u="sng">
                <a:cs typeface="Times New Roman" pitchFamily="18" charset="0"/>
              </a:rPr>
              <a:t>made up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the ghost story</a:t>
            </a: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to prevent me.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Please </a:t>
            </a:r>
            <a:r>
              <a:rPr lang="en-US" sz="3200" b="0" u="sng">
                <a:cs typeface="Times New Roman" pitchFamily="18" charset="0"/>
              </a:rPr>
              <a:t>take off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your shoes </a:t>
            </a:r>
            <a:r>
              <a:rPr lang="en-US" sz="3200" b="0">
                <a:cs typeface="Times New Roman" pitchFamily="18" charset="0"/>
              </a:rPr>
              <a:t>when entering this room.</a:t>
            </a:r>
            <a:endParaRPr lang="en-US" sz="3200" b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600">
                <a:cs typeface="Times New Roman" pitchFamily="18" charset="0"/>
              </a:rPr>
              <a:t/>
            </a:r>
            <a:br>
              <a:rPr lang="en-US" sz="3600">
                <a:cs typeface="Times New Roman" pitchFamily="18" charset="0"/>
              </a:rPr>
            </a:br>
            <a:endParaRPr lang="en-US" sz="3600"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4288" y="34925"/>
            <a:ext cx="1245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u="sng"/>
              <a:t>II. CLASSIFICATION: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 descr="C:\Users\Administrator\Desktop\hinh-nen-powerpoint-don-gian-44-351x1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638" y="11113"/>
            <a:ext cx="11887200" cy="7970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SEPARABLE: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 on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light =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the light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on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 will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 up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at 7 p.m. = I will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up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 7 p.m.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down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 = She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down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4000" b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4. 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NON-SEPARABLE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cs typeface="Times New Roman" pitchFamily="18" charset="0"/>
              </a:rPr>
              <a:t>She was </a:t>
            </a:r>
            <a:r>
              <a:rPr lang="en-US" sz="3200" b="0" u="sng">
                <a:cs typeface="Times New Roman" pitchFamily="18" charset="0"/>
              </a:rPr>
              <a:t>looking for </a:t>
            </a:r>
            <a:r>
              <a:rPr lang="en-US" sz="3200" b="0">
                <a:cs typeface="Times New Roman" pitchFamily="18" charset="0"/>
              </a:rPr>
              <a:t>the passport which she had lost. </a:t>
            </a:r>
          </a:p>
          <a:p>
            <a:pPr>
              <a:defRPr/>
            </a:pPr>
            <a:r>
              <a:rPr lang="en-US" sz="3200" b="0">
                <a:cs typeface="Times New Roman" pitchFamily="18" charset="0"/>
              </a:rPr>
              <a:t>		</a:t>
            </a:r>
            <a:r>
              <a:rPr lang="en-US" sz="3200">
                <a:cs typeface="Times New Roman" pitchFamily="18" charset="0"/>
              </a:rPr>
              <a:t>( ≠ looking the passport for)</a:t>
            </a:r>
            <a:endParaRPr lang="en-US" sz="3200" b="0"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cs typeface="Times New Roman" pitchFamily="18" charset="0"/>
              </a:rPr>
              <a:t>I can’t  </a:t>
            </a:r>
            <a:r>
              <a:rPr lang="en-US" sz="3200" b="0" u="sng">
                <a:cs typeface="Times New Roman" pitchFamily="18" charset="0"/>
              </a:rPr>
              <a:t>live on </a:t>
            </a:r>
            <a:r>
              <a:rPr lang="en-US" sz="3200" b="0">
                <a:cs typeface="Times New Roman" pitchFamily="18" charset="0"/>
              </a:rPr>
              <a:t>my teaching salary.</a:t>
            </a:r>
            <a:r>
              <a:rPr lang="en-US" sz="3200">
                <a:cs typeface="Times New Roman" pitchFamily="18" charset="0"/>
              </a:rPr>
              <a:t>(≠ live my salary on)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ran away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quickly.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en-US" sz="3200">
                <a:cs typeface="Times New Roman" pitchFamily="18" charset="0"/>
              </a:rPr>
              <a:t>≠ ran quickly away)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3200" b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3200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Note</a:t>
            </a:r>
            <a:r>
              <a:rPr lang="en-US" sz="32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	-  transitive: separable and non-separable.</a:t>
            </a:r>
          </a:p>
          <a:p>
            <a:pPr>
              <a:defRPr/>
            </a:pPr>
            <a:r>
              <a:rPr lang="en-US" sz="32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-  intransitive: non-separable</a:t>
            </a:r>
          </a:p>
          <a:p>
            <a:pPr>
              <a:defRPr/>
            </a:pP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</a:t>
            </a:r>
            <a:endParaRPr lang="en-US" sz="40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400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 descr="C:\Users\Administrator\Desktop\hinh-nen-powerpoint-mau-trang-dep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" y="-457200"/>
            <a:ext cx="13000038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ownloads\homework-clipart-difficult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1200"/>
            <a:ext cx="41195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3670" y="1548130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Try to guess the meaning- base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	particle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	context</a:t>
            </a:r>
          </a:p>
          <a:p>
            <a:pPr marL="0" indent="0">
              <a:buFontTx/>
              <a:buNone/>
              <a:defRPr/>
            </a:pP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Ex: The bomb </a:t>
            </a:r>
            <a:r>
              <a:rPr lang="en-US" b="0" i="1" u="sng" dirty="0" smtClean="0">
                <a:latin typeface="Times New Roman" pitchFamily="18" charset="0"/>
                <a:cs typeface="Times New Roman" pitchFamily="18" charset="0"/>
              </a:rPr>
              <a:t>went off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when there were thousands </a:t>
            </a:r>
          </a:p>
          <a:p>
            <a:pPr marL="0" indent="0">
              <a:buFontTx/>
              <a:buNone/>
              <a:defRPr/>
            </a:pP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 of people at the stadium.</a:t>
            </a:r>
          </a:p>
          <a:p>
            <a:pPr marL="0" indent="0">
              <a:buFontTx/>
              <a:buNone/>
              <a:defRPr/>
            </a:pP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2. Look up in a dictionary.</a:t>
            </a:r>
          </a:p>
          <a:p>
            <a:pPr marL="0" indent="0">
              <a:buFontTx/>
              <a:buNone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3. Make notes or put in sentences.</a:t>
            </a:r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6981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III.  </a:t>
            </a:r>
            <a:r>
              <a:rPr lang="en-US" sz="5400" u="sng">
                <a:cs typeface="Times New Roman" pitchFamily="18" charset="0"/>
              </a:rPr>
              <a:t>STUDY TIPS</a:t>
            </a:r>
            <a:r>
              <a:rPr lang="en-US" sz="5400">
                <a:cs typeface="Times New Roman" pitchFamily="18" charset="0"/>
              </a:rPr>
              <a:t>:</a:t>
            </a:r>
            <a:endParaRPr lang="en-US" sz="5400"/>
          </a:p>
        </p:txBody>
      </p:sp>
      <p:sp>
        <p:nvSpPr>
          <p:cNvPr id="2" name="Right Arrow 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81825" y="2438400"/>
            <a:ext cx="488950" cy="484188"/>
          </a:xfrm>
          <a:prstGeom prst="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Down Arrow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056938" y="228600"/>
            <a:ext cx="533400" cy="84931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731837" y="564802"/>
            <a:ext cx="1828800" cy="7655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91875" cy="6858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rgbClr val="FF0000"/>
                </a:solidFill>
                <a:cs typeface="Times New Roman" pitchFamily="18" charset="0"/>
              </a:rPr>
              <a:t>I. Grammar: </a:t>
            </a:r>
            <a:r>
              <a:rPr lang="en-US" sz="3500" dirty="0" smtClean="0">
                <a:solidFill>
                  <a:srgbClr val="0070C0"/>
                </a:solidFill>
              </a:rPr>
              <a:t>Complex </a:t>
            </a:r>
            <a:r>
              <a:rPr lang="en-US" sz="3500" dirty="0">
                <a:solidFill>
                  <a:srgbClr val="0070C0"/>
                </a:solidFill>
              </a:rPr>
              <a:t>sentences: </a:t>
            </a:r>
            <a:r>
              <a:rPr lang="en-US" sz="3500" dirty="0" smtClean="0">
                <a:solidFill>
                  <a:srgbClr val="0070C0"/>
                </a:solidFill>
              </a:rPr>
              <a:t>review</a:t>
            </a:r>
            <a:endParaRPr lang="en-US" sz="3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37" y="670560"/>
            <a:ext cx="115849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Although</a:t>
            </a:r>
            <a:r>
              <a:rPr lang="en-US" dirty="0" smtClean="0"/>
              <a:t> she was tired, she finished knitting the scarf for her dad.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36637" y="1143000"/>
            <a:ext cx="3581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922837" y="1143000"/>
            <a:ext cx="6629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708111" y="1159074"/>
            <a:ext cx="2119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main clause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5237" y="1224558"/>
            <a:ext cx="3243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dependent clause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450311" y="1713072"/>
            <a:ext cx="1621183" cy="10408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25134" y="2819400"/>
            <a:ext cx="205450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concession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995293" y="1728312"/>
            <a:ext cx="1089343" cy="10408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759075" y="2849880"/>
            <a:ext cx="209549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purpose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56237" y="2865120"/>
            <a:ext cx="19799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reason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23237" y="2880360"/>
            <a:ext cx="203883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time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071494" y="1682592"/>
            <a:ext cx="3245486" cy="11672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056254" y="1682592"/>
            <a:ext cx="5771348" cy="11368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0867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" grpId="0"/>
      <p:bldP spid="14" grpId="0"/>
      <p:bldP spid="17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 descr="C:\Users\Administrator\Desktop\hinh nen\tmp838984998731120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4364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036638" y="26988"/>
            <a:ext cx="111918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Up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463" y="838200"/>
            <a:ext cx="11691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1. An upward movement: 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2. An increase, an improvement: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3. Completing, ending: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4. Approaching:</a:t>
            </a:r>
          </a:p>
          <a:p>
            <a:pPr>
              <a:spcBef>
                <a:spcPct val="20000"/>
              </a:spcBef>
            </a:pPr>
            <a:r>
              <a:rPr lang="en-US" sz="3600" b="0" u="sng">
                <a:cs typeface="Times New Roman" pitchFamily="18" charset="0"/>
              </a:rPr>
              <a:t>Examples: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We left early, just as the Sun was </a:t>
            </a:r>
            <a:r>
              <a:rPr lang="en-US" sz="3600" b="0" u="sng">
                <a:cs typeface="Times New Roman" pitchFamily="18" charset="0"/>
              </a:rPr>
              <a:t>coming up</a:t>
            </a:r>
            <a:r>
              <a:rPr lang="en-US" sz="3600" b="0"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Sales have </a:t>
            </a:r>
            <a:r>
              <a:rPr lang="en-US" sz="3600" b="0" u="sng">
                <a:cs typeface="Times New Roman" pitchFamily="18" charset="0"/>
              </a:rPr>
              <a:t>gone up</a:t>
            </a:r>
            <a:r>
              <a:rPr lang="en-US" sz="3600" b="0">
                <a:cs typeface="Times New Roman" pitchFamily="18" charset="0"/>
              </a:rPr>
              <a:t> recently.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We </a:t>
            </a:r>
            <a:r>
              <a:rPr lang="en-US" sz="3600" b="0" u="sng">
                <a:cs typeface="Times New Roman" pitchFamily="18" charset="0"/>
              </a:rPr>
              <a:t>used up </a:t>
            </a:r>
            <a:r>
              <a:rPr lang="en-US" sz="3600" b="0">
                <a:cs typeface="Times New Roman" pitchFamily="18" charset="0"/>
              </a:rPr>
              <a:t>all the eggs for this cake.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3600" b="0">
                <a:solidFill>
                  <a:schemeClr val="tx2"/>
                </a:solidFill>
                <a:cs typeface="Times New Roman" pitchFamily="18" charset="0"/>
              </a:rPr>
              <a:t>I waited for him but he never </a:t>
            </a:r>
            <a:r>
              <a:rPr lang="en-GB" sz="3600" b="0" u="sng">
                <a:solidFill>
                  <a:schemeClr val="tx2"/>
                </a:solidFill>
                <a:cs typeface="Times New Roman" pitchFamily="18" charset="0"/>
              </a:rPr>
              <a:t>showed up</a:t>
            </a:r>
            <a:endParaRPr lang="en-US" sz="3600" b="0" u="sng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3600" b="0">
              <a:cs typeface="Times New Roman" pitchFamily="18" charset="0"/>
            </a:endParaRPr>
          </a:p>
        </p:txBody>
      </p:sp>
      <p:sp>
        <p:nvSpPr>
          <p:cNvPr id="12295" name="Left Arrow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247438" y="203200"/>
            <a:ext cx="817562" cy="457200"/>
          </a:xfrm>
          <a:prstGeom prst="lef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2" descr="C:\Users\Administrator\Desktop\Hinh nen dep chuyen nghiep giao 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3"/>
          <p:cNvSpPr txBox="1">
            <a:spLocks/>
          </p:cNvSpPr>
          <p:nvPr/>
        </p:nvSpPr>
        <p:spPr bwMode="auto">
          <a:xfrm>
            <a:off x="1951038" y="808038"/>
            <a:ext cx="53768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5400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54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5400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54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IV. </a:t>
            </a:r>
            <a:r>
              <a:rPr lang="en-US" sz="5400" u="sng" dirty="0">
                <a:solidFill>
                  <a:srgbClr val="FF0000"/>
                </a:solidFill>
                <a:cs typeface="Times New Roman" pitchFamily="18" charset="0"/>
              </a:rPr>
              <a:t>PRACTICE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br>
              <a:rPr lang="en-US" sz="54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4. Match the phrasal verbs in A with their meaning in B.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3" y="1066800"/>
            <a:ext cx="1119274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61437" y="5877282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 smtClean="0">
                <a:solidFill>
                  <a:srgbClr val="333333"/>
                </a:solidFill>
                <a:effectLst/>
                <a:latin typeface="Arial"/>
              </a:rPr>
              <a:t>                      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914" y="5523339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 smtClean="0">
                <a:solidFill>
                  <a:srgbClr val="0070C0"/>
                </a:solidFill>
                <a:latin typeface="Arial"/>
              </a:rPr>
              <a:t>1.c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2037" y="5514554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8. d 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7664" y="551768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7. e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834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6. b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6154" y="557551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5. h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5982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4. a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1237" y="558489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3. f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9637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2. g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363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5. </a:t>
            </a:r>
            <a:r>
              <a:rPr lang="en-US" sz="2800" b="1" i="1" dirty="0">
                <a:solidFill>
                  <a:srgbClr val="FF0000"/>
                </a:solidFill>
              </a:rPr>
              <a:t>  </a:t>
            </a:r>
            <a:r>
              <a:rPr lang="en-US" sz="2800" b="1" dirty="0">
                <a:solidFill>
                  <a:srgbClr val="FF0000"/>
                </a:solidFill>
              </a:rPr>
              <a:t>Complete each sentence using the correct form of a phrasal verb in 4. You don't need to use all the verbs.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414463"/>
            <a:ext cx="10896600" cy="4529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8682" y="5279946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come 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2910" y="4814560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close 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8519" y="4414450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live on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8637" y="391668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Arial"/>
              </a:rPr>
              <a:t>passed down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5436" y="3478976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Arial"/>
              </a:rPr>
              <a:t>turned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3375" y="2514600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 smtClean="0">
                <a:solidFill>
                  <a:srgbClr val="C00000"/>
                </a:solidFill>
                <a:effectLst/>
                <a:latin typeface="Arial"/>
              </a:rPr>
              <a:t>face up to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3707" y="5426839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281274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 descr="C:\Users\Administrator\Desktop\Ngon-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2438" y="2362200"/>
            <a:ext cx="9220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.VnUniverse" pitchFamily="34" charset="0"/>
                <a:cs typeface="Times New Roman" pitchFamily="18" charset="0"/>
              </a:rPr>
              <a:t>Thanks so much for  your listening!</a:t>
            </a:r>
            <a:endParaRPr lang="en-US" sz="8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3" descr="C:\Users\Administrator\Desktop\hinh nen\hinh-nen-power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1254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-46038" y="0"/>
            <a:ext cx="12893676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800" i="1" u="sng" dirty="0">
                <a:solidFill>
                  <a:schemeClr val="tx2"/>
                </a:solidFill>
                <a:cs typeface="Times New Roman" pitchFamily="18" charset="0"/>
              </a:rPr>
              <a:t>2. Use the correct form of phrasal verbs to fill in the blanks:</a:t>
            </a:r>
            <a: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600" i="1" u="sng" dirty="0"/>
          </a:p>
          <a:p>
            <a:endParaRPr lang="en-US" sz="3600" b="0" dirty="0"/>
          </a:p>
          <a:p>
            <a:endParaRPr lang="en-US" sz="3600" b="0" dirty="0"/>
          </a:p>
          <a:p>
            <a:r>
              <a:rPr lang="en-US" sz="3600" b="0" dirty="0"/>
              <a:t>1. After months of discussions they finally………….…a decision.</a:t>
            </a:r>
          </a:p>
          <a:p>
            <a:r>
              <a:rPr lang="en-US" sz="3600" b="0" dirty="0"/>
              <a:t>2. You should……..…..your research paper before you hand it in.</a:t>
            </a:r>
          </a:p>
          <a:p>
            <a:r>
              <a:rPr lang="en-US" sz="3600" b="0" dirty="0"/>
              <a:t>3. I woke up when my alarm clock…….…. .</a:t>
            </a:r>
          </a:p>
          <a:p>
            <a:r>
              <a:rPr lang="en-US" sz="3600" b="0" dirty="0"/>
              <a:t>4. He invited a lot of his friends to the party but few of them….……. </a:t>
            </a:r>
          </a:p>
          <a:p>
            <a:r>
              <a:rPr lang="en-US" sz="3600" b="0" dirty="0"/>
              <a:t>5. She will go back to work if her mother……………the children.</a:t>
            </a:r>
          </a:p>
          <a:p>
            <a:pPr algn="ctr"/>
            <a:r>
              <a:rPr lang="en-US" sz="2800" b="0" i="1" dirty="0">
                <a:solidFill>
                  <a:schemeClr val="tx2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341438" y="1184275"/>
            <a:ext cx="97536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i="1"/>
              <a:t>turn up  -  arrive at  -  look after  -  go off  -  go over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3" descr="C:\Users\Administrator\Desktop\hinh nen\hinh-nen-power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1254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-46038" y="0"/>
            <a:ext cx="12893676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800" i="1" u="sng" dirty="0">
                <a:solidFill>
                  <a:schemeClr val="tx2"/>
                </a:solidFill>
                <a:cs typeface="Times New Roman" pitchFamily="18" charset="0"/>
              </a:rPr>
              <a:t>2. Use the correct form of phrasal verbs to fill in the blanks:</a:t>
            </a:r>
            <a: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600" i="1" u="sng" dirty="0"/>
          </a:p>
          <a:p>
            <a:endParaRPr lang="en-US" sz="3600" b="0" dirty="0"/>
          </a:p>
          <a:p>
            <a:endParaRPr lang="en-US" sz="3600" b="0" dirty="0"/>
          </a:p>
          <a:p>
            <a:r>
              <a:rPr lang="en-US" sz="3600" b="0" dirty="0"/>
              <a:t>1. After months of discussions, they finally </a:t>
            </a:r>
            <a:r>
              <a:rPr lang="en-US" sz="3600" b="0" dirty="0">
                <a:solidFill>
                  <a:srgbClr val="FF0000"/>
                </a:solidFill>
              </a:rPr>
              <a:t>arrived at </a:t>
            </a:r>
            <a:r>
              <a:rPr lang="en-US" sz="3600" b="0" dirty="0"/>
              <a:t>a decision.</a:t>
            </a:r>
          </a:p>
          <a:p>
            <a:r>
              <a:rPr lang="en-US" sz="3600" b="0" dirty="0"/>
              <a:t>2. You should </a:t>
            </a:r>
            <a:r>
              <a:rPr lang="en-US" sz="3600" b="0" dirty="0">
                <a:solidFill>
                  <a:srgbClr val="FF0000"/>
                </a:solidFill>
              </a:rPr>
              <a:t>go over </a:t>
            </a:r>
            <a:r>
              <a:rPr lang="en-US" sz="3600" b="0" dirty="0"/>
              <a:t>your research paper before you hand it in.</a:t>
            </a:r>
          </a:p>
          <a:p>
            <a:r>
              <a:rPr lang="en-US" sz="3600" b="0" dirty="0"/>
              <a:t>3. I woke up when my alarm clock </a:t>
            </a:r>
            <a:r>
              <a:rPr lang="en-US" sz="3600" b="0" dirty="0">
                <a:solidFill>
                  <a:srgbClr val="FF0000"/>
                </a:solidFill>
              </a:rPr>
              <a:t>went off.</a:t>
            </a:r>
            <a:r>
              <a:rPr lang="en-US" sz="3600" b="0" dirty="0"/>
              <a:t>	</a:t>
            </a:r>
          </a:p>
          <a:p>
            <a:r>
              <a:rPr lang="en-US" sz="3600" b="0" dirty="0"/>
              <a:t>4. He invited many friends to the party but few of them </a:t>
            </a:r>
            <a:r>
              <a:rPr lang="en-US" sz="3600" b="0" dirty="0">
                <a:solidFill>
                  <a:srgbClr val="FF0000"/>
                </a:solidFill>
              </a:rPr>
              <a:t>turned up</a:t>
            </a:r>
            <a:r>
              <a:rPr lang="en-US" sz="3600" b="0" dirty="0"/>
              <a:t>. </a:t>
            </a:r>
          </a:p>
          <a:p>
            <a:r>
              <a:rPr lang="en-US" sz="3600" b="0" dirty="0"/>
              <a:t>5. She will go back to work if her mother </a:t>
            </a:r>
            <a:r>
              <a:rPr lang="en-US" sz="3600" b="0" dirty="0">
                <a:solidFill>
                  <a:srgbClr val="FF0000"/>
                </a:solidFill>
              </a:rPr>
              <a:t>looks after </a:t>
            </a:r>
            <a:r>
              <a:rPr lang="en-US" sz="3600" b="0" dirty="0"/>
              <a:t>the children.</a:t>
            </a:r>
          </a:p>
          <a:p>
            <a:pPr algn="ctr"/>
            <a:r>
              <a:rPr lang="en-US" sz="2800" b="0" i="1" dirty="0">
                <a:solidFill>
                  <a:schemeClr val="tx2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058863" y="1295400"/>
            <a:ext cx="10210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i="1"/>
              <a:t>turn up  -  arrive at  -  look after  -  go off  -  go over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436475" cy="609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When the bus stops, passengers……………….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get on 		B. get off 		C. get in		 D. get on with 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Sue was offered a job as a translator but she …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gave it away   	B. turned it down 	C. made it up 	D. filled it in 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3.If we ______wasting water , there will be a shortage of fresh water  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go out		 B. go up 		C. go in 		D. go on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 It’s dark in here. Please ….all the lights,.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Turn off		B. cut off		C. Turn on		D. Go on</a:t>
            </a:r>
          </a:p>
          <a:p>
            <a:pPr marL="0" indent="0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0" y="0"/>
            <a:ext cx="1243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4400" i="1" u="sng">
                <a:cs typeface="Times New Roman" pitchFamily="18" charset="0"/>
              </a:rPr>
              <a:t>3. Choose the best answers</a:t>
            </a:r>
            <a:r>
              <a:rPr lang="en-US" sz="2800">
                <a:cs typeface="Times New Roman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2636838" y="1143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19375" y="2183606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8315" y="31242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0038" y="4191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731837" y="564802"/>
            <a:ext cx="1828800" cy="7655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91875" cy="6858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rgbClr val="FF0000"/>
                </a:solidFill>
                <a:cs typeface="Times New Roman" pitchFamily="18" charset="0"/>
              </a:rPr>
              <a:t>I. Grammar: </a:t>
            </a:r>
            <a:r>
              <a:rPr lang="en-US" sz="3500" dirty="0" smtClean="0">
                <a:solidFill>
                  <a:srgbClr val="0070C0"/>
                </a:solidFill>
              </a:rPr>
              <a:t>Complex </a:t>
            </a:r>
            <a:r>
              <a:rPr lang="en-US" sz="3500" dirty="0">
                <a:solidFill>
                  <a:srgbClr val="0070C0"/>
                </a:solidFill>
              </a:rPr>
              <a:t>sentences: </a:t>
            </a:r>
            <a:r>
              <a:rPr lang="en-US" sz="3500" dirty="0" smtClean="0">
                <a:solidFill>
                  <a:srgbClr val="0070C0"/>
                </a:solidFill>
              </a:rPr>
              <a:t>review</a:t>
            </a:r>
            <a:endParaRPr lang="en-US" sz="3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37" y="670560"/>
            <a:ext cx="115849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Although</a:t>
            </a:r>
            <a:r>
              <a:rPr lang="en-US" dirty="0" smtClean="0"/>
              <a:t> she was tired, she finished knitting the scarf for her dad.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36637" y="1143000"/>
            <a:ext cx="3581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036637" y="1330315"/>
            <a:ext cx="3962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concession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488" y="2514600"/>
            <a:ext cx="11734799" cy="304698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1.  DEPENDENT</a:t>
            </a:r>
            <a:r>
              <a:rPr lang="vi-VN" sz="3200" dirty="0">
                <a:solidFill>
                  <a:srgbClr val="00B0F0"/>
                </a:solidFill>
              </a:rPr>
              <a:t> CLAUSES OF CONCESSION (MỆNH ĐỀ TRẠNG NGỮ CHỈ SỰ TƯƠNG PHẢN)</a:t>
            </a:r>
          </a:p>
          <a:p>
            <a:pPr marL="0" indent="0">
              <a:buNone/>
            </a:pPr>
            <a:r>
              <a:rPr lang="vi-VN" sz="3200" dirty="0" smtClean="0"/>
              <a:t>*</a:t>
            </a:r>
            <a:r>
              <a:rPr lang="vi-VN" sz="3200" dirty="0"/>
              <a:t> Mệnh đề trạng ngữ chỉ sự tương phản là mệnh đề phụ chỉ sự </a:t>
            </a:r>
            <a:r>
              <a:rPr lang="vi-VN" sz="3200" dirty="0">
                <a:solidFill>
                  <a:srgbClr val="FF0000"/>
                </a:solidFill>
              </a:rPr>
              <a:t>tương phản </a:t>
            </a:r>
            <a:r>
              <a:rPr lang="vi-VN" sz="3200" dirty="0"/>
              <a:t>của hai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vi-VN" sz="3200" dirty="0"/>
              <a:t>trong câu.</a:t>
            </a:r>
          </a:p>
          <a:p>
            <a:pPr marL="0" indent="0">
              <a:buNone/>
            </a:pPr>
            <a:r>
              <a:rPr lang="vi-VN" sz="3200" dirty="0" smtClean="0"/>
              <a:t>*</a:t>
            </a:r>
            <a:r>
              <a:rPr lang="vi-VN" sz="3200" dirty="0"/>
              <a:t> Mệnh đề này thường được bất đầu bằng các từ:</a:t>
            </a:r>
            <a:r>
              <a:rPr lang="vi-VN" sz="3200" dirty="0">
                <a:solidFill>
                  <a:srgbClr val="FF0000"/>
                </a:solidFill>
              </a:rPr>
              <a:t> though, although, even though  in spite of, despite 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mặc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dù</a:t>
            </a:r>
            <a:r>
              <a:rPr lang="en-US" sz="3200" dirty="0" smtClean="0">
                <a:solidFill>
                  <a:srgbClr val="FF0000"/>
                </a:solidFill>
              </a:rPr>
              <a:t>).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095177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5528326" y="459045"/>
            <a:ext cx="1828800" cy="7655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91875" cy="6858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rgbClr val="FF0000"/>
                </a:solidFill>
                <a:cs typeface="Times New Roman" pitchFamily="18" charset="0"/>
              </a:rPr>
              <a:t>I. Grammar: </a:t>
            </a:r>
            <a:r>
              <a:rPr lang="en-US" sz="3500" dirty="0" smtClean="0">
                <a:solidFill>
                  <a:srgbClr val="0070C0"/>
                </a:solidFill>
              </a:rPr>
              <a:t>Complex </a:t>
            </a:r>
            <a:r>
              <a:rPr lang="en-US" sz="3500" dirty="0">
                <a:solidFill>
                  <a:srgbClr val="0070C0"/>
                </a:solidFill>
              </a:rPr>
              <a:t>sentences: </a:t>
            </a:r>
            <a:r>
              <a:rPr lang="en-US" sz="3500" dirty="0" smtClean="0">
                <a:solidFill>
                  <a:srgbClr val="0070C0"/>
                </a:solidFill>
              </a:rPr>
              <a:t>review</a:t>
            </a:r>
            <a:endParaRPr lang="en-US" sz="3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37" y="670560"/>
            <a:ext cx="10659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The artisan </a:t>
            </a:r>
            <a:r>
              <a:rPr lang="en-US" dirty="0" err="1" smtClean="0"/>
              <a:t>moulded</a:t>
            </a:r>
            <a:r>
              <a:rPr lang="en-US" dirty="0" smtClean="0"/>
              <a:t> the clay </a:t>
            </a:r>
            <a:r>
              <a:rPr lang="en-US" dirty="0" smtClean="0">
                <a:solidFill>
                  <a:srgbClr val="FF0000"/>
                </a:solidFill>
              </a:rPr>
              <a:t>so that </a:t>
            </a:r>
            <a:r>
              <a:rPr lang="en-US" dirty="0" smtClean="0"/>
              <a:t>he could make a mask.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837237" y="1143000"/>
            <a:ext cx="472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975964" y="1224558"/>
            <a:ext cx="4419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purpose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488" y="2514600"/>
            <a:ext cx="11734799" cy="255454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en-US" sz="3200" dirty="0" smtClean="0">
                <a:solidFill>
                  <a:srgbClr val="FF0000"/>
                </a:solidFill>
              </a:rPr>
              <a:t>DEPENDENT</a:t>
            </a:r>
            <a:r>
              <a:rPr lang="vi-VN" sz="3200" dirty="0" smtClean="0">
                <a:solidFill>
                  <a:srgbClr val="FF0000"/>
                </a:solidFill>
              </a:rPr>
              <a:t> CLAUSE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PURPOSE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(MỆNH ĐỀ TRẠNG NGỮ CHỈ </a:t>
            </a:r>
            <a:r>
              <a:rPr lang="en-US" sz="3200" dirty="0" smtClean="0">
                <a:solidFill>
                  <a:srgbClr val="FF0000"/>
                </a:solidFill>
              </a:rPr>
              <a:t>MỤC ĐÍCH</a:t>
            </a:r>
            <a:r>
              <a:rPr lang="vi-VN" sz="3200" dirty="0" smtClean="0">
                <a:solidFill>
                  <a:srgbClr val="FF0000"/>
                </a:solidFill>
              </a:rPr>
              <a:t>)</a:t>
            </a:r>
            <a:endParaRPr lang="vi-VN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sz="3200" dirty="0" smtClean="0"/>
              <a:t>*Mệnh </a:t>
            </a:r>
            <a:r>
              <a:rPr lang="vi-VN" sz="3200" dirty="0"/>
              <a:t>đề trạng ngữ chỉ </a:t>
            </a:r>
            <a:r>
              <a:rPr lang="en-US" sz="3200" dirty="0" err="1" smtClean="0"/>
              <a:t>mục</a:t>
            </a:r>
            <a:r>
              <a:rPr lang="en-US" sz="3200" dirty="0" smtClean="0"/>
              <a:t> </a:t>
            </a:r>
            <a:r>
              <a:rPr lang="en-US" sz="3200" dirty="0" err="1" smtClean="0"/>
              <a:t>đích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/>
              <a:t>mệnh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vi-VN" sz="3200" dirty="0"/>
              <a:t>diễn đạt </a:t>
            </a:r>
            <a:r>
              <a:rPr lang="en-US" sz="3200" dirty="0" err="1" smtClean="0">
                <a:solidFill>
                  <a:srgbClr val="FF0000"/>
                </a:solidFill>
              </a:rPr>
              <a:t>mục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đích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/>
              <a:t>của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ở </a:t>
            </a:r>
            <a:r>
              <a:rPr lang="en-US" sz="3200" dirty="0" err="1" smtClean="0"/>
              <a:t>mệnh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vi-VN" sz="3200" dirty="0" smtClean="0"/>
              <a:t>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 </a:t>
            </a:r>
            <a:r>
              <a:rPr lang="vi-VN" sz="3200" dirty="0" smtClean="0"/>
              <a:t>Mệnh </a:t>
            </a:r>
            <a:r>
              <a:rPr lang="vi-VN" sz="3200" dirty="0"/>
              <a:t>đề bắt đầu bằng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so that/in order </a:t>
            </a:r>
            <a:r>
              <a:rPr lang="en-US" sz="3200" dirty="0" smtClean="0">
                <a:solidFill>
                  <a:srgbClr val="FF0000"/>
                </a:solidFill>
              </a:rPr>
              <a:t>that.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667233" y="564802"/>
            <a:ext cx="1207604" cy="7655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91875" cy="6858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rgbClr val="FF0000"/>
                </a:solidFill>
                <a:cs typeface="Times New Roman" pitchFamily="18" charset="0"/>
              </a:rPr>
              <a:t>I. Grammar: </a:t>
            </a:r>
            <a:r>
              <a:rPr lang="en-US" sz="3500" dirty="0" smtClean="0">
                <a:solidFill>
                  <a:srgbClr val="0070C0"/>
                </a:solidFill>
              </a:rPr>
              <a:t>Complex </a:t>
            </a:r>
            <a:r>
              <a:rPr lang="en-US" sz="3500" dirty="0">
                <a:solidFill>
                  <a:srgbClr val="0070C0"/>
                </a:solidFill>
              </a:rPr>
              <a:t>sentences: </a:t>
            </a:r>
            <a:r>
              <a:rPr lang="en-US" sz="3500" dirty="0" smtClean="0">
                <a:solidFill>
                  <a:srgbClr val="0070C0"/>
                </a:solidFill>
              </a:rPr>
              <a:t>review</a:t>
            </a:r>
            <a:endParaRPr lang="en-US" sz="3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73" y="564802"/>
            <a:ext cx="99832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Since it was raining, they cancelled the trip to </a:t>
            </a:r>
            <a:r>
              <a:rPr lang="en-US" dirty="0" err="1" smtClean="0"/>
              <a:t>Trang</a:t>
            </a:r>
            <a:r>
              <a:rPr lang="en-US" dirty="0" smtClean="0"/>
              <a:t> An.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3925" y="1003994"/>
            <a:ext cx="328071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52310" y="1315075"/>
            <a:ext cx="358472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reason.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488" y="2514600"/>
            <a:ext cx="11734799" cy="255454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en-US" sz="3200" dirty="0" smtClean="0">
                <a:solidFill>
                  <a:srgbClr val="FF0000"/>
                </a:solidFill>
              </a:rPr>
              <a:t>DEPENDENT</a:t>
            </a:r>
            <a:r>
              <a:rPr lang="vi-VN" sz="3200" dirty="0" smtClean="0">
                <a:solidFill>
                  <a:srgbClr val="FF0000"/>
                </a:solidFill>
              </a:rPr>
              <a:t> CLAUSE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REASON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(MỆNH ĐỀ TRẠNG NGỮ CHỈ </a:t>
            </a:r>
            <a:r>
              <a:rPr lang="en-US" sz="3200" dirty="0" smtClean="0">
                <a:solidFill>
                  <a:srgbClr val="FF0000"/>
                </a:solidFill>
              </a:rPr>
              <a:t>LÍ DO</a:t>
            </a:r>
            <a:r>
              <a:rPr lang="vi-VN" sz="3200" dirty="0" smtClean="0">
                <a:solidFill>
                  <a:srgbClr val="FF0000"/>
                </a:solidFill>
              </a:rPr>
              <a:t>)</a:t>
            </a:r>
            <a:endParaRPr lang="vi-VN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sz="3200" dirty="0" smtClean="0"/>
              <a:t>*Mệnh </a:t>
            </a:r>
            <a:r>
              <a:rPr lang="vi-VN" sz="3200" dirty="0"/>
              <a:t>đề trạng ngữ chỉ </a:t>
            </a:r>
            <a:r>
              <a:rPr lang="en-US" sz="3200" dirty="0" err="1" smtClean="0"/>
              <a:t>lí</a:t>
            </a:r>
            <a:r>
              <a:rPr lang="en-US" sz="3200" dirty="0" smtClean="0"/>
              <a:t> do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/>
              <a:t>mệnh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vi-VN" sz="3200" dirty="0"/>
              <a:t>diễn đạt </a:t>
            </a:r>
            <a:r>
              <a:rPr lang="en-US" sz="3200" dirty="0" err="1" smtClean="0">
                <a:solidFill>
                  <a:srgbClr val="FF0000"/>
                </a:solidFill>
              </a:rPr>
              <a:t>lí</a:t>
            </a:r>
            <a:r>
              <a:rPr lang="en-US" sz="3200" dirty="0" smtClean="0">
                <a:solidFill>
                  <a:srgbClr val="FF0000"/>
                </a:solidFill>
              </a:rPr>
              <a:t> do </a:t>
            </a:r>
            <a:r>
              <a:rPr lang="vi-VN" sz="3200" dirty="0" smtClean="0"/>
              <a:t>của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ở </a:t>
            </a:r>
            <a:r>
              <a:rPr lang="en-US" sz="3200" dirty="0" err="1" smtClean="0"/>
              <a:t>mệnh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vi-VN" sz="3200" dirty="0" smtClean="0"/>
              <a:t>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 </a:t>
            </a:r>
            <a:r>
              <a:rPr lang="vi-VN" sz="3200" dirty="0" smtClean="0"/>
              <a:t>Mệnh </a:t>
            </a:r>
            <a:r>
              <a:rPr lang="vi-VN" sz="3200" dirty="0"/>
              <a:t>đề bắt đầu bằng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because, since , as.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0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634599" y="459044"/>
            <a:ext cx="1207604" cy="7655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91875" cy="6858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rgbClr val="FF0000"/>
                </a:solidFill>
                <a:cs typeface="Times New Roman" pitchFamily="18" charset="0"/>
              </a:rPr>
              <a:t>I. Grammar: </a:t>
            </a:r>
            <a:r>
              <a:rPr lang="en-US" sz="3500" dirty="0" smtClean="0">
                <a:solidFill>
                  <a:srgbClr val="0070C0"/>
                </a:solidFill>
              </a:rPr>
              <a:t>Complex </a:t>
            </a:r>
            <a:r>
              <a:rPr lang="en-US" sz="3500" dirty="0">
                <a:solidFill>
                  <a:srgbClr val="0070C0"/>
                </a:solidFill>
              </a:rPr>
              <a:t>sentences: </a:t>
            </a:r>
            <a:r>
              <a:rPr lang="en-US" sz="3500" dirty="0" smtClean="0">
                <a:solidFill>
                  <a:srgbClr val="0070C0"/>
                </a:solidFill>
              </a:rPr>
              <a:t>review</a:t>
            </a:r>
            <a:endParaRPr lang="en-US" sz="3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73" y="564802"/>
            <a:ext cx="9200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When I have free time, I usually go to the museum.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4317" y="1118800"/>
            <a:ext cx="34327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804317" y="1224557"/>
            <a:ext cx="358472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time.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488" y="2514600"/>
            <a:ext cx="11734799" cy="255454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en-US" sz="3200" dirty="0" smtClean="0">
                <a:solidFill>
                  <a:srgbClr val="FF0000"/>
                </a:solidFill>
              </a:rPr>
              <a:t>DEPENDENT</a:t>
            </a:r>
            <a:r>
              <a:rPr lang="vi-VN" sz="3200" dirty="0" smtClean="0">
                <a:solidFill>
                  <a:srgbClr val="FF0000"/>
                </a:solidFill>
              </a:rPr>
              <a:t> CLAUSE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TIME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(MỆNH ĐỀ TRẠNG NGỮ CHỈ </a:t>
            </a:r>
            <a:r>
              <a:rPr lang="en-US" sz="3200" dirty="0" smtClean="0">
                <a:solidFill>
                  <a:srgbClr val="FF0000"/>
                </a:solidFill>
              </a:rPr>
              <a:t>LÍ DO</a:t>
            </a:r>
            <a:r>
              <a:rPr lang="vi-VN" sz="3200" dirty="0" smtClean="0">
                <a:solidFill>
                  <a:srgbClr val="FF0000"/>
                </a:solidFill>
              </a:rPr>
              <a:t>)</a:t>
            </a:r>
            <a:endParaRPr lang="vi-VN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sz="3200" dirty="0" smtClean="0"/>
              <a:t>*Mệnh </a:t>
            </a:r>
            <a:r>
              <a:rPr lang="vi-VN" sz="3200" dirty="0"/>
              <a:t>đề trạng ngữ chỉ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gian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/>
              <a:t>mệnh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vi-VN" sz="3200" dirty="0"/>
              <a:t>diễn đạt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mệnh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diễn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 </a:t>
            </a:r>
            <a:r>
              <a:rPr lang="vi-VN" sz="3200" dirty="0" smtClean="0"/>
              <a:t>Mệnh </a:t>
            </a:r>
            <a:r>
              <a:rPr lang="vi-VN" sz="3200" dirty="0"/>
              <a:t>đề bắt đầu bằng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when, while, before, after, as soon as.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35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91875" cy="6858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rgbClr val="FF0000"/>
                </a:solidFill>
                <a:cs typeface="Times New Roman" pitchFamily="18" charset="0"/>
              </a:rPr>
              <a:t>I. Grammar: </a:t>
            </a:r>
            <a:r>
              <a:rPr lang="en-US" sz="3500" dirty="0" smtClean="0">
                <a:solidFill>
                  <a:srgbClr val="0070C0"/>
                </a:solidFill>
              </a:rPr>
              <a:t>Complex </a:t>
            </a:r>
            <a:r>
              <a:rPr lang="en-US" sz="3500" dirty="0">
                <a:solidFill>
                  <a:srgbClr val="0070C0"/>
                </a:solidFill>
              </a:rPr>
              <a:t>sentences: </a:t>
            </a:r>
            <a:r>
              <a:rPr lang="en-US" sz="3500" dirty="0" smtClean="0">
                <a:solidFill>
                  <a:srgbClr val="0070C0"/>
                </a:solidFill>
              </a:rPr>
              <a:t>review</a:t>
            </a:r>
            <a:endParaRPr lang="en-US" sz="3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5907" y="676752"/>
            <a:ext cx="3304110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Dependent clauses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450312" y="1230750"/>
            <a:ext cx="4615525" cy="15231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25133" y="2753916"/>
            <a:ext cx="2359304" cy="2862322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</a:t>
            </a:r>
            <a:r>
              <a:rPr lang="en-US" dirty="0" smtClean="0">
                <a:solidFill>
                  <a:srgbClr val="00B0F0"/>
                </a:solidFill>
              </a:rPr>
              <a:t>concession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(Although, though, even though)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084636" y="1230750"/>
            <a:ext cx="1981201" cy="15384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979737" y="2804160"/>
            <a:ext cx="209549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</a:t>
            </a:r>
            <a:r>
              <a:rPr lang="en-US" dirty="0" smtClean="0">
                <a:solidFill>
                  <a:srgbClr val="00B0F0"/>
                </a:solidFill>
              </a:rPr>
              <a:t>purpose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 so that, in order that)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6777" y="2849880"/>
            <a:ext cx="1979948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</a:t>
            </a:r>
            <a:r>
              <a:rPr lang="en-US" dirty="0" smtClean="0">
                <a:solidFill>
                  <a:srgbClr val="00B0F0"/>
                </a:solidFill>
              </a:rPr>
              <a:t>reason </a:t>
            </a:r>
            <a:r>
              <a:rPr lang="en-US" dirty="0" smtClean="0">
                <a:solidFill>
                  <a:srgbClr val="FF0000"/>
                </a:solidFill>
              </a:rPr>
              <a:t>(because, since, as)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23754" y="3034992"/>
            <a:ext cx="2438400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dependent clause of </a:t>
            </a:r>
            <a:r>
              <a:rPr lang="en-US" dirty="0" smtClean="0">
                <a:solidFill>
                  <a:srgbClr val="00B0F0"/>
                </a:solidFill>
              </a:rPr>
              <a:t>time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when,while</a:t>
            </a:r>
            <a:r>
              <a:rPr lang="en-US" dirty="0" smtClean="0">
                <a:solidFill>
                  <a:srgbClr val="FF0000"/>
                </a:solidFill>
              </a:rPr>
              <a:t>, before, after, as soon as)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065837" y="1230750"/>
            <a:ext cx="609600" cy="15886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065837" y="1230750"/>
            <a:ext cx="4114800" cy="16191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570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-953" y="-61973"/>
            <a:ext cx="12436475" cy="1384995"/>
          </a:xfrm>
          <a:prstGeom prst="rect">
            <a:avLst/>
          </a:prstGeom>
          <a:solidFill>
            <a:srgbClr val="E8E8B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Ex1. Underline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the dependent clause in each sentence below. Say whether it is a dependent clause of concession (DC), of purpose (DP), of reason (DR), or of time (DT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).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3086" name="Straight Connector 19"/>
          <p:cNvCxnSpPr>
            <a:cxnSpLocks noChangeShapeType="1"/>
          </p:cNvCxnSpPr>
          <p:nvPr/>
        </p:nvCxnSpPr>
        <p:spPr bwMode="auto">
          <a:xfrm>
            <a:off x="6527800" y="54102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0" y="1338262"/>
            <a:ext cx="124364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b="0" dirty="0" smtClean="0"/>
              <a:t>When </a:t>
            </a:r>
            <a:r>
              <a:rPr lang="en-US" b="0" dirty="0"/>
              <a:t>people talk about traditional paintings, they think of Dong Ho village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b="0" dirty="0" smtClean="0"/>
              <a:t>My </a:t>
            </a:r>
            <a:r>
              <a:rPr lang="en-US" b="0" dirty="0"/>
              <a:t>sister went to </a:t>
            </a:r>
            <a:r>
              <a:rPr lang="en-US" b="0" dirty="0" err="1"/>
              <a:t>Tay</a:t>
            </a:r>
            <a:r>
              <a:rPr lang="en-US" b="0" dirty="0"/>
              <a:t> Ho village in Hue so that she could buy some </a:t>
            </a:r>
            <a:r>
              <a:rPr lang="en-US" b="0" i="1" dirty="0" err="1"/>
              <a:t>bai</a:t>
            </a:r>
            <a:r>
              <a:rPr lang="en-US" b="0" i="1" dirty="0"/>
              <a:t> </a:t>
            </a:r>
            <a:r>
              <a:rPr lang="en-US" b="0" i="1" dirty="0" err="1"/>
              <a:t>tho</a:t>
            </a:r>
            <a:r>
              <a:rPr lang="en-US" b="0" dirty="0"/>
              <a:t> conical hats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b="0" dirty="0" smtClean="0"/>
              <a:t>Although </a:t>
            </a:r>
            <a:r>
              <a:rPr lang="en-US" b="0" dirty="0"/>
              <a:t>this museum is small, it has many unique </a:t>
            </a:r>
            <a:r>
              <a:rPr lang="en-US" b="0" dirty="0" err="1"/>
              <a:t>artefacts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dirty="0" smtClean="0"/>
          </a:p>
          <a:p>
            <a:r>
              <a:rPr lang="en-US" dirty="0" smtClean="0"/>
              <a:t>4. </a:t>
            </a:r>
            <a:r>
              <a:rPr lang="en-US" b="0" dirty="0" smtClean="0"/>
              <a:t>This </a:t>
            </a:r>
            <a:r>
              <a:rPr lang="en-US" b="0" dirty="0"/>
              <a:t>square is our </a:t>
            </a:r>
            <a:r>
              <a:rPr lang="en-US" b="0" dirty="0" err="1"/>
              <a:t>favourite</a:t>
            </a:r>
            <a:r>
              <a:rPr lang="en-US" b="0" dirty="0"/>
              <a:t> place to hang out because we have space to skateboard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dirty="0" smtClean="0"/>
          </a:p>
          <a:p>
            <a:r>
              <a:rPr lang="en-US" dirty="0" smtClean="0"/>
              <a:t>5. </a:t>
            </a:r>
            <a:r>
              <a:rPr lang="en-US" b="0" dirty="0" smtClean="0"/>
              <a:t>The </a:t>
            </a:r>
            <a:r>
              <a:rPr lang="en-US" b="0" dirty="0"/>
              <a:t>villagers have to dry the buffalo skin under the sun before they make the drumheads</a:t>
            </a:r>
            <a:r>
              <a:rPr lang="en-US" b="0" dirty="0" smtClean="0"/>
              <a:t>.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03237" y="179832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675437" y="2698432"/>
            <a:ext cx="50006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22237" y="3124200"/>
            <a:ext cx="25003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03237" y="4154417"/>
            <a:ext cx="472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7435851" y="5029200"/>
            <a:ext cx="396398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0" y="5410200"/>
            <a:ext cx="1951037" cy="314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8961437" y="6400800"/>
            <a:ext cx="3324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122237" y="6858000"/>
            <a:ext cx="1828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865437" y="1798320"/>
            <a:ext cx="718466" cy="553998"/>
          </a:xfrm>
          <a:prstGeom prst="rect">
            <a:avLst/>
          </a:prstGeom>
          <a:solidFill>
            <a:srgbClr val="7BD563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42971" y="2847201"/>
            <a:ext cx="697627" cy="553998"/>
          </a:xfrm>
          <a:prstGeom prst="rect">
            <a:avLst/>
          </a:prstGeom>
          <a:solidFill>
            <a:srgbClr val="7BD563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5408" y="4154417"/>
            <a:ext cx="739305" cy="553998"/>
          </a:xfrm>
          <a:prstGeom prst="rect">
            <a:avLst/>
          </a:prstGeom>
          <a:solidFill>
            <a:srgbClr val="7BD563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5749" y="5133201"/>
            <a:ext cx="739305" cy="553998"/>
          </a:xfrm>
          <a:prstGeom prst="rect">
            <a:avLst/>
          </a:prstGeom>
          <a:solidFill>
            <a:srgbClr val="7BD563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23437" y="6416575"/>
            <a:ext cx="718466" cy="553998"/>
          </a:xfrm>
          <a:prstGeom prst="rect">
            <a:avLst/>
          </a:prstGeom>
          <a:solidFill>
            <a:srgbClr val="7BD563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563" y="-30480"/>
            <a:ext cx="11191875" cy="1143000"/>
          </a:xfrm>
        </p:spPr>
        <p:txBody>
          <a:bodyPr/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Ex 2:Make </a:t>
            </a:r>
            <a:r>
              <a:rPr lang="en-US" sz="2500" b="1" dirty="0">
                <a:solidFill>
                  <a:srgbClr val="FF0000"/>
                </a:solidFill>
              </a:rPr>
              <a:t>a complex sentence from each pair of sentences. Use the subordinator provided and make any necessary changes.</a:t>
            </a:r>
            <a:r>
              <a:rPr lang="en-US" sz="2500" b="1" dirty="0"/>
              <a:t>  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274637" y="6396335"/>
            <a:ext cx="114963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0" i="0" dirty="0" smtClean="0">
                <a:solidFill>
                  <a:srgbClr val="0070C0"/>
                </a:solidFill>
                <a:effectLst/>
                <a:latin typeface="Arial"/>
              </a:rPr>
              <a:t>This is called a </a:t>
            </a:r>
            <a:r>
              <a:rPr lang="en-US" sz="2600" b="0" i="0" dirty="0" err="1" smtClean="0">
                <a:solidFill>
                  <a:srgbClr val="0070C0"/>
                </a:solidFill>
                <a:effectLst/>
                <a:latin typeface="Arial"/>
              </a:rPr>
              <a:t>Chuong</a:t>
            </a:r>
            <a:r>
              <a:rPr lang="en-US" sz="2600" b="0" i="0" dirty="0" smtClean="0">
                <a:solidFill>
                  <a:srgbClr val="0070C0"/>
                </a:solidFill>
                <a:effectLst/>
                <a:latin typeface="Arial"/>
              </a:rPr>
              <a:t> conical hat </a:t>
            </a:r>
            <a:r>
              <a:rPr lang="en-US" sz="2600" b="0" i="0" dirty="0" smtClean="0">
                <a:solidFill>
                  <a:srgbClr val="FF0000"/>
                </a:solidFill>
                <a:effectLst/>
                <a:latin typeface="Arial"/>
              </a:rPr>
              <a:t>since</a:t>
            </a:r>
            <a:r>
              <a:rPr lang="en-US" sz="2600" b="0" i="0" dirty="0" smtClean="0">
                <a:solidFill>
                  <a:srgbClr val="0070C0"/>
                </a:solidFill>
                <a:effectLst/>
                <a:latin typeface="Arial"/>
              </a:rPr>
              <a:t> it was made in </a:t>
            </a:r>
            <a:r>
              <a:rPr lang="en-US" sz="2600" b="0" i="0" dirty="0" err="1" smtClean="0">
                <a:solidFill>
                  <a:srgbClr val="0070C0"/>
                </a:solidFill>
                <a:effectLst/>
                <a:latin typeface="Arial"/>
              </a:rPr>
              <a:t>Chuong</a:t>
            </a:r>
            <a:r>
              <a:rPr lang="en-US" sz="2600" b="0" i="0" dirty="0" smtClean="0">
                <a:solidFill>
                  <a:srgbClr val="0070C0"/>
                </a:solidFill>
                <a:effectLst/>
                <a:latin typeface="Arial"/>
              </a:rPr>
              <a:t> village.</a:t>
            </a:r>
            <a:endParaRPr lang="en-US" sz="2600" b="0" i="0" dirty="0">
              <a:solidFill>
                <a:srgbClr val="0070C0"/>
              </a:solidFill>
              <a:effectLst/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480" y="1005840"/>
            <a:ext cx="1243647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b="0" dirty="0" smtClean="0"/>
              <a:t>The </a:t>
            </a:r>
            <a:r>
              <a:rPr lang="en-US" b="0" dirty="0"/>
              <a:t>villagers are trying to learn English. They can communicate with foreign customers. </a:t>
            </a:r>
            <a:r>
              <a:rPr lang="en-US" b="0" dirty="0">
                <a:solidFill>
                  <a:srgbClr val="FF0000"/>
                </a:solidFill>
              </a:rPr>
              <a:t>(in order that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0" dirty="0" smtClean="0">
                <a:solidFill>
                  <a:srgbClr val="0070C0"/>
                </a:solidFill>
                <a:latin typeface="Arial"/>
              </a:rPr>
              <a:t>The </a:t>
            </a:r>
            <a:r>
              <a:rPr lang="en-US" sz="2400" b="0" dirty="0">
                <a:solidFill>
                  <a:srgbClr val="0070C0"/>
                </a:solidFill>
                <a:latin typeface="Arial"/>
              </a:rPr>
              <a:t>villagers are trying to learn English </a:t>
            </a:r>
            <a:r>
              <a:rPr lang="en-US" sz="2400" b="0" dirty="0">
                <a:solidFill>
                  <a:srgbClr val="FF0000"/>
                </a:solidFill>
                <a:latin typeface="Arial"/>
              </a:rPr>
              <a:t>in order that</a:t>
            </a:r>
            <a:r>
              <a:rPr lang="en-US" sz="2400" b="0" dirty="0">
                <a:solidFill>
                  <a:srgbClr val="0070C0"/>
                </a:solidFill>
                <a:latin typeface="Arial"/>
              </a:rPr>
              <a:t> they can communicate with foreign customers</a:t>
            </a:r>
            <a:r>
              <a:rPr lang="en-US" sz="2400" b="0" dirty="0" smtClean="0">
                <a:solidFill>
                  <a:srgbClr val="0070C0"/>
                </a:solidFill>
                <a:latin typeface="Arial"/>
              </a:rPr>
              <a:t>.</a:t>
            </a:r>
            <a:endParaRPr lang="en-US" sz="2400" b="0" dirty="0">
              <a:solidFill>
                <a:srgbClr val="0070C0"/>
              </a:solidFill>
            </a:endParaRPr>
          </a:p>
          <a:p>
            <a:r>
              <a:rPr lang="en-US" dirty="0" smtClean="0"/>
              <a:t>2.</a:t>
            </a:r>
            <a:r>
              <a:rPr lang="en-US" b="0" dirty="0" smtClean="0"/>
              <a:t>We </a:t>
            </a:r>
            <a:r>
              <a:rPr lang="en-US" b="0" dirty="0"/>
              <a:t>ate lunch. Then we went to Non </a:t>
            </a:r>
            <a:r>
              <a:rPr lang="en-US" b="0" dirty="0" err="1"/>
              <a:t>Nuoc</a:t>
            </a:r>
            <a:r>
              <a:rPr lang="en-US" b="0" dirty="0"/>
              <a:t> marble village to buy some souvenirs. </a:t>
            </a:r>
            <a:r>
              <a:rPr lang="en-US" b="0" dirty="0">
                <a:solidFill>
                  <a:srgbClr val="FF0000"/>
                </a:solidFill>
              </a:rPr>
              <a:t>(after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0" dirty="0" smtClean="0">
                <a:solidFill>
                  <a:srgbClr val="FF0000"/>
                </a:solidFill>
                <a:latin typeface="Arial"/>
              </a:rPr>
              <a:t>After </a:t>
            </a:r>
            <a:r>
              <a:rPr lang="en-US" sz="2400" b="0" dirty="0">
                <a:solidFill>
                  <a:srgbClr val="0070C0"/>
                </a:solidFill>
                <a:latin typeface="Arial"/>
              </a:rPr>
              <a:t>we had eaten lunch, we went to Non </a:t>
            </a:r>
            <a:r>
              <a:rPr lang="en-US" sz="2400" b="0" dirty="0" err="1">
                <a:solidFill>
                  <a:srgbClr val="0070C0"/>
                </a:solidFill>
                <a:latin typeface="Arial"/>
              </a:rPr>
              <a:t>Nuoc</a:t>
            </a:r>
            <a:r>
              <a:rPr lang="en-US" sz="2400" b="0" dirty="0">
                <a:solidFill>
                  <a:srgbClr val="0070C0"/>
                </a:solidFill>
                <a:latin typeface="Arial"/>
              </a:rPr>
              <a:t> marble village to buy some souvenirs</a:t>
            </a:r>
            <a:r>
              <a:rPr lang="en-US" sz="2400" b="0" dirty="0" smtClean="0">
                <a:solidFill>
                  <a:srgbClr val="0070C0"/>
                </a:solidFill>
                <a:latin typeface="Arial"/>
              </a:rPr>
              <a:t>.</a:t>
            </a:r>
            <a:endParaRPr lang="en-US" sz="2400" b="0" dirty="0">
              <a:solidFill>
                <a:srgbClr val="0070C0"/>
              </a:solidFill>
            </a:endParaRPr>
          </a:p>
          <a:p>
            <a:r>
              <a:rPr lang="en-US" dirty="0" smtClean="0"/>
              <a:t>3.</a:t>
            </a:r>
            <a:r>
              <a:rPr lang="en-US" b="0" dirty="0" smtClean="0"/>
              <a:t>This </a:t>
            </a:r>
            <a:r>
              <a:rPr lang="en-US" b="0" dirty="0"/>
              <a:t>hand-embroidered picture was expensive. We bought it. </a:t>
            </a:r>
            <a:r>
              <a:rPr lang="en-US" b="0" dirty="0">
                <a:solidFill>
                  <a:srgbClr val="FF0000"/>
                </a:solidFill>
              </a:rPr>
              <a:t>(even though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b="0" dirty="0" smtClean="0">
                <a:solidFill>
                  <a:srgbClr val="FF0000"/>
                </a:solidFill>
                <a:latin typeface="Arial"/>
              </a:rPr>
              <a:t>Even </a:t>
            </a:r>
            <a:r>
              <a:rPr lang="en-US" sz="2600" b="0" dirty="0">
                <a:solidFill>
                  <a:srgbClr val="FF0000"/>
                </a:solidFill>
                <a:latin typeface="Arial"/>
              </a:rPr>
              <a:t>though </a:t>
            </a:r>
            <a:r>
              <a:rPr lang="en-US" sz="2600" b="0" dirty="0">
                <a:solidFill>
                  <a:srgbClr val="0070C0"/>
                </a:solidFill>
                <a:latin typeface="Arial"/>
              </a:rPr>
              <a:t>this hand-embroidered picture was expensive, we bought it</a:t>
            </a:r>
            <a:r>
              <a:rPr lang="en-US" sz="2600" b="0" dirty="0" smtClean="0">
                <a:solidFill>
                  <a:srgbClr val="0070C0"/>
                </a:solidFill>
                <a:latin typeface="Arial"/>
              </a:rPr>
              <a:t>.</a:t>
            </a:r>
            <a:endParaRPr lang="en-US" sz="2600" b="0" dirty="0">
              <a:solidFill>
                <a:srgbClr val="0070C0"/>
              </a:solidFill>
            </a:endParaRPr>
          </a:p>
          <a:p>
            <a:r>
              <a:rPr lang="en-US" dirty="0" smtClean="0"/>
              <a:t>4.</a:t>
            </a:r>
            <a:r>
              <a:rPr lang="en-US" b="0" dirty="0" smtClean="0"/>
              <a:t>This </a:t>
            </a:r>
            <a:r>
              <a:rPr lang="en-US" b="0" dirty="0"/>
              <a:t>department store is an attraction in my city. The products are of good quality. </a:t>
            </a:r>
            <a:r>
              <a:rPr lang="en-US" b="0" dirty="0">
                <a:solidFill>
                  <a:srgbClr val="FF0000"/>
                </a:solidFill>
              </a:rPr>
              <a:t>(because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0" dirty="0" smtClean="0">
                <a:solidFill>
                  <a:srgbClr val="0070C0"/>
                </a:solidFill>
                <a:latin typeface="Arial"/>
              </a:rPr>
              <a:t>This </a:t>
            </a:r>
            <a:r>
              <a:rPr lang="en-US" sz="2400" b="0" dirty="0">
                <a:solidFill>
                  <a:srgbClr val="0070C0"/>
                </a:solidFill>
                <a:latin typeface="Arial"/>
              </a:rPr>
              <a:t>department store is an attraction in my city </a:t>
            </a:r>
            <a:r>
              <a:rPr lang="en-US" sz="2400" b="0" dirty="0">
                <a:solidFill>
                  <a:srgbClr val="FF0000"/>
                </a:solidFill>
                <a:latin typeface="Arial"/>
              </a:rPr>
              <a:t>because</a:t>
            </a:r>
            <a:r>
              <a:rPr lang="en-US" sz="2400" b="0" dirty="0">
                <a:solidFill>
                  <a:srgbClr val="0070C0"/>
                </a:solidFill>
                <a:latin typeface="Arial"/>
              </a:rPr>
              <a:t> the products are of good quality</a:t>
            </a:r>
            <a:r>
              <a:rPr lang="en-US" sz="2400" b="0" dirty="0" smtClean="0">
                <a:solidFill>
                  <a:srgbClr val="0070C0"/>
                </a:solidFill>
                <a:latin typeface="Arial"/>
              </a:rPr>
              <a:t>.</a:t>
            </a:r>
            <a:endParaRPr lang="en-US" sz="2400" b="0" dirty="0">
              <a:solidFill>
                <a:srgbClr val="0070C0"/>
              </a:solidFill>
            </a:endParaRPr>
          </a:p>
          <a:p>
            <a:r>
              <a:rPr lang="en-US" dirty="0" smtClean="0"/>
              <a:t>5.</a:t>
            </a:r>
            <a:r>
              <a:rPr lang="en-US" b="0" dirty="0" smtClean="0"/>
              <a:t>This </a:t>
            </a:r>
            <a:r>
              <a:rPr lang="en-US" b="0" dirty="0"/>
              <a:t>is called a </a:t>
            </a:r>
            <a:r>
              <a:rPr lang="en-US" b="0" dirty="0" err="1"/>
              <a:t>Chuong</a:t>
            </a:r>
            <a:r>
              <a:rPr lang="en-US" b="0" dirty="0"/>
              <a:t> conical hat. It was made in </a:t>
            </a:r>
            <a:r>
              <a:rPr lang="en-US" b="0" dirty="0" err="1"/>
              <a:t>Chuong</a:t>
            </a:r>
            <a:r>
              <a:rPr lang="en-US" b="0" dirty="0"/>
              <a:t> village. </a:t>
            </a:r>
            <a:r>
              <a:rPr lang="en-US" b="0" dirty="0">
                <a:solidFill>
                  <a:srgbClr val="FF0000"/>
                </a:solidFill>
              </a:rPr>
              <a:t>(since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6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1294</Words>
  <Application>Microsoft Office PowerPoint</Application>
  <PresentationFormat>Custom</PresentationFormat>
  <Paragraphs>207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I. Grammar: Complex sentences: review</vt:lpstr>
      <vt:lpstr>I. Grammar: Complex sentences: review</vt:lpstr>
      <vt:lpstr>I. Grammar: Complex sentences: review</vt:lpstr>
      <vt:lpstr>I. Grammar: Complex sentences: review</vt:lpstr>
      <vt:lpstr>I. Grammar: Complex sentences: review</vt:lpstr>
      <vt:lpstr>I. Grammar: Complex sentences: review</vt:lpstr>
      <vt:lpstr>PowerPoint Presentation</vt:lpstr>
      <vt:lpstr>Ex 2:Make a complex sentence from each pair of sentences. Use the subordinator provided and make any necessary changes.  </vt:lpstr>
      <vt:lpstr>3. Read this part of the conversation from GETTING STARTED. Pay attention to the underlined part and answer the questions.</vt:lpstr>
      <vt:lpstr>PowerPoint Presentation</vt:lpstr>
      <vt:lpstr>PowerPoint Presentation</vt:lpstr>
      <vt:lpstr>PowerPoint Presentation</vt:lpstr>
      <vt:lpstr>6. Complete the second sentence so that it has a similar meaning to the first sentence, using the word given.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Match the phrasal verbs in A with their meaning in B. </vt:lpstr>
      <vt:lpstr>5.   Complete each sentence using the correct form of a phrasal verb in 4. You don't need to use all the verbs.</vt:lpstr>
      <vt:lpstr>`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MediaMart</cp:lastModifiedBy>
  <cp:revision>305</cp:revision>
  <cp:lastPrinted>2018-02-25T12:51:13Z</cp:lastPrinted>
  <dcterms:created xsi:type="dcterms:W3CDTF">2018-01-10T12:35:35Z</dcterms:created>
  <dcterms:modified xsi:type="dcterms:W3CDTF">2020-09-15T02:18:41Z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