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pptx" ContentType="application/vnd.openxmlformats-officedocument.presentationml.presentation"/>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8" r:id="rId5"/>
    <p:sldId id="259" r:id="rId6"/>
    <p:sldId id="260" r:id="rId7"/>
    <p:sldId id="261" r:id="rId8"/>
    <p:sldId id="256" r:id="rId9"/>
    <p:sldId id="262" r:id="rId10"/>
    <p:sldId id="263" r:id="rId11"/>
    <p:sldId id="264" r:id="rId12"/>
    <p:sldId id="265" r:id="rId13"/>
    <p:sldId id="266" r:id="rId14"/>
    <p:sldId id="267" r:id="rId15"/>
    <p:sldId id="268" r:id="rId16"/>
    <p:sldId id="269" r:id="rId17"/>
    <p:sldId id="270" r:id="rId18"/>
    <p:sldId id="271" r:id="rId19"/>
  </p:sldIdLst>
  <p:sldSz cx="9144000" cy="6858000" type="screen4x3"/>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04" y="11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351404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395451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982981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9E525-E6CE-4FF5-A51D-C3CEF359E3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056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5E4C3C-FF6D-4895-97F8-F941E7FD1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3443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FCF80D-477D-499C-B481-563E231E4B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290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4C728B-69E7-4BDA-9D95-FC67DD9196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5052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1F1DED-811C-4067-A005-BD8BA7C1DC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9818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5834E3-46B8-425C-865F-427088C975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0041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C7812-EF06-49B0-A269-C861D0A53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427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46CE90-17BE-46C5-AB00-BDFC8B2A26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185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160926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62A5-C926-420D-B6C5-70BAC3259B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632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DC657D-EE67-4048-9653-3F421B42FA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1601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B4B66-7BAD-4284-945F-AD299C5D6D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02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9E525-E6CE-4FF5-A51D-C3CEF359E3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419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5E4C3C-FF6D-4895-97F8-F941E7FD1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49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FCF80D-477D-499C-B481-563E231E4B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3621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4C728B-69E7-4BDA-9D95-FC67DD9196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7750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1F1DED-811C-4067-A005-BD8BA7C1DC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8061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5834E3-46B8-425C-865F-427088C975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9193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C7812-EF06-49B0-A269-C861D0A53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889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EEC15B-0D81-433B-AE9E-5F62FDBEF986}" type="datetimeFigureOut">
              <a:rPr lang="en-US" smtClean="0"/>
              <a:t>9/12/2020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4191453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46CE90-17BE-46C5-AB00-BDFC8B2A26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9005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8C62A5-C926-420D-B6C5-70BAC3259B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7922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DC657D-EE67-4048-9653-3F421B42FA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6239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B4B66-7BAD-4284-945F-AD299C5D6D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781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EEC15B-0D81-433B-AE9E-5F62FDBEF986}"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102707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EEC15B-0D81-433B-AE9E-5F62FDBEF986}" type="datetimeFigureOut">
              <a:rPr lang="en-US" smtClean="0"/>
              <a:t>9/12/2020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587336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EEC15B-0D81-433B-AE9E-5F62FDBEF986}" type="datetimeFigureOut">
              <a:rPr lang="en-US" smtClean="0"/>
              <a:t>9/12/2020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166262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EC15B-0D81-433B-AE9E-5F62FDBEF986}" type="datetimeFigureOut">
              <a:rPr lang="en-US" smtClean="0"/>
              <a:t>9/12/2020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83966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EC15B-0D81-433B-AE9E-5F62FDBEF986}"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104388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EC15B-0D81-433B-AE9E-5F62FDBEF986}" type="datetimeFigureOut">
              <a:rPr lang="en-US" smtClean="0"/>
              <a:t>9/12/2020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t>‹#›</a:t>
            </a:fld>
            <a:endParaRPr lang="en-US"/>
          </a:p>
        </p:txBody>
      </p:sp>
    </p:spTree>
    <p:extLst>
      <p:ext uri="{BB962C8B-B14F-4D97-AF65-F5344CB8AC3E}">
        <p14:creationId xmlns:p14="http://schemas.microsoft.com/office/powerpoint/2010/main" val="331701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EC15B-0D81-433B-AE9E-5F62FDBEF986}" type="datetimeFigureOut">
              <a:rPr lang="en-US" smtClean="0"/>
              <a:t>9/12/2020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261D0-8895-49C4-B747-744ECAF277EE}" type="slidenum">
              <a:rPr lang="en-US" smtClean="0"/>
              <a:t>‹#›</a:t>
            </a:fld>
            <a:endParaRPr lang="en-US"/>
          </a:p>
        </p:txBody>
      </p:sp>
    </p:spTree>
    <p:extLst>
      <p:ext uri="{BB962C8B-B14F-4D97-AF65-F5344CB8AC3E}">
        <p14:creationId xmlns:p14="http://schemas.microsoft.com/office/powerpoint/2010/main" val="184774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E48BA247-BCDF-4728-919A-E78EE08E971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20237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E48BA247-BCDF-4728-919A-E78EE08E971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13489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3.gif"/><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package" Target="../embeddings/Microsoft_PowerPoint_Presentation2.pptx"/></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gif"/><Relationship Id="rId5" Type="http://schemas.openxmlformats.org/officeDocument/2006/relationships/image" Target="../media/image4.emf"/><Relationship Id="rId4" Type="http://schemas.openxmlformats.org/officeDocument/2006/relationships/package" Target="../embeddings/Microsoft_PowerPoint_Presentation1.pptx"/></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gif"/><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jpeg"/><Relationship Id="rId7" Type="http://schemas.openxmlformats.org/officeDocument/2006/relationships/image" Target="../media/image7.JPG"/><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14.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vi-VN" smtClean="0"/>
          </a:p>
        </p:txBody>
      </p:sp>
      <p:pic>
        <p:nvPicPr>
          <p:cNvPr id="3075" name="Picture 7" descr="D:\Downloads\Package - unit1-lesson1\Data\bg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988" y="0"/>
            <a:ext cx="9170988" cy="6858000"/>
          </a:xfrm>
          <a:noFill/>
        </p:spPr>
      </p:pic>
      <p:sp>
        <p:nvSpPr>
          <p:cNvPr id="2" name="Rectangle 1"/>
          <p:cNvSpPr/>
          <p:nvPr/>
        </p:nvSpPr>
        <p:spPr>
          <a:xfrm>
            <a:off x="-27039" y="228600"/>
            <a:ext cx="9144000" cy="1754326"/>
          </a:xfrm>
          <a:prstGeom prst="rect">
            <a:avLst/>
          </a:prstGeom>
          <a:noFill/>
        </p:spPr>
        <p:txBody>
          <a:bodyPr>
            <a:spAutoFit/>
            <a:scene3d>
              <a:camera prst="perspectiveRelaxed"/>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GOOD AFTERNOON EVERYBODY</a:t>
            </a:r>
          </a:p>
        </p:txBody>
      </p:sp>
      <p:sp>
        <p:nvSpPr>
          <p:cNvPr id="3" name="Rectangle 2"/>
          <p:cNvSpPr/>
          <p:nvPr/>
        </p:nvSpPr>
        <p:spPr>
          <a:xfrm>
            <a:off x="-2286000" y="2590800"/>
            <a:ext cx="11402961" cy="2123658"/>
          </a:xfrm>
          <a:prstGeom prst="rect">
            <a:avLst/>
          </a:prstGeom>
          <a:noFill/>
        </p:spPr>
        <p:txBody>
          <a:bodyPr>
            <a:spAutoFit/>
            <a:scene3d>
              <a:camera prst="perspectiveHeroicExtremeLeftFacing"/>
              <a:lightRig rig="threePt" dir="t"/>
            </a:scene3d>
          </a:bodyPr>
          <a:lstStyle/>
          <a:p>
            <a:pPr algn="ctr">
              <a:defRPr/>
            </a:pPr>
            <a:r>
              <a:rPr lang="en-US" sz="6600" b="1" spc="300" dirty="0">
                <a:ln w="11430" cmpd="sng">
                  <a:solidFill>
                    <a:srgbClr val="7030A0"/>
                  </a:solidFill>
                  <a:prstDash val="solid"/>
                  <a:miter lim="800000"/>
                </a:ln>
                <a:solidFill>
                  <a:srgbClr val="FF0000"/>
                </a:solidFill>
                <a:effectLst>
                  <a:glow rad="45500">
                    <a:srgbClr val="BBE0E3">
                      <a:satMod val="220000"/>
                      <a:alpha val="35000"/>
                    </a:srgbClr>
                  </a:glow>
                </a:effectLst>
              </a:rPr>
              <a:t>WELCOME </a:t>
            </a:r>
          </a:p>
          <a:p>
            <a:pPr algn="ctr">
              <a:defRPr/>
            </a:pPr>
            <a:r>
              <a:rPr lang="en-US" sz="6600" b="1" spc="300" dirty="0">
                <a:ln w="11430" cmpd="sng">
                  <a:solidFill>
                    <a:srgbClr val="7030A0"/>
                  </a:solidFill>
                  <a:prstDash val="solid"/>
                  <a:miter lim="800000"/>
                </a:ln>
                <a:solidFill>
                  <a:srgbClr val="FF0000"/>
                </a:solidFill>
                <a:effectLst>
                  <a:glow rad="45500">
                    <a:srgbClr val="BBE0E3">
                      <a:satMod val="220000"/>
                      <a:alpha val="35000"/>
                    </a:srgbClr>
                  </a:glow>
                </a:effectLst>
              </a:rPr>
              <a:t>TO OUR CLASS</a:t>
            </a:r>
          </a:p>
        </p:txBody>
      </p:sp>
      <p:pic>
        <p:nvPicPr>
          <p:cNvPr id="4" name="Welc1894.wav">
            <a:hlinkClick r:id="" action="ppaction://media"/>
          </p:cNvPr>
          <p:cNvPicPr>
            <a:picLocks noRot="1" noChangeAspect="1"/>
          </p:cNvPicPr>
          <p:nvPr>
            <a:wavAudioFile r:embed="rId1" name="Welcome afternoon.wav"/>
          </p:nvPr>
        </p:nvPicPr>
        <p:blipFill>
          <a:blip r:embed="rId4">
            <a:extLst>
              <a:ext uri="{28A0092B-C50C-407E-A947-70E740481C1C}">
                <a14:useLocalDpi xmlns:a14="http://schemas.microsoft.com/office/drawing/2010/main" val="0"/>
              </a:ext>
            </a:extLst>
          </a:blip>
          <a:srcRect/>
          <a:stretch>
            <a:fillRect/>
          </a:stretch>
        </p:blipFill>
        <p:spPr bwMode="auto">
          <a:xfrm>
            <a:off x="-914400" y="2063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8"/>
          <p:cNvGrpSpPr>
            <a:grpSpLocks/>
          </p:cNvGrpSpPr>
          <p:nvPr/>
        </p:nvGrpSpPr>
        <p:grpSpPr bwMode="auto">
          <a:xfrm>
            <a:off x="0" y="0"/>
            <a:ext cx="9220200" cy="6858000"/>
            <a:chOff x="0" y="0"/>
            <a:chExt cx="5760" cy="4333"/>
          </a:xfrm>
        </p:grpSpPr>
        <p:pic>
          <p:nvPicPr>
            <p:cNvPr id="3080"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75652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1295400"/>
            <a:ext cx="8858434" cy="5478423"/>
          </a:xfrm>
          <a:prstGeom prst="rect">
            <a:avLst/>
          </a:prstGeom>
          <a:noFill/>
        </p:spPr>
        <p:txBody>
          <a:bodyPr wrap="square" rtlCol="0">
            <a:spAutoFit/>
          </a:bodyPr>
          <a:lstStyle/>
          <a:p>
            <a:pPr algn="just"/>
            <a:r>
              <a:rPr lang="en-US" sz="2500" b="1" dirty="0" smtClean="0"/>
              <a:t>Some people say that a place of interest is a place famous for its scenery or a well-known (1) .............................. Site. I don’t think it has to be so limited. In my opinion, a place of interest is simply one that people like going to.</a:t>
            </a:r>
          </a:p>
          <a:p>
            <a:pPr algn="just"/>
            <a:r>
              <a:rPr lang="en-US" sz="2500" b="1" dirty="0" smtClean="0"/>
              <a:t>In my town, the park is a(n) (2) ................................ </a:t>
            </a:r>
            <a:r>
              <a:rPr lang="en-US" sz="2500" b="1" dirty="0"/>
              <a:t>b</a:t>
            </a:r>
            <a:r>
              <a:rPr lang="en-US" sz="2500" b="1" dirty="0" smtClean="0"/>
              <a:t>ecause many people love spending time there. Old people do (3) ........................... </a:t>
            </a:r>
            <a:r>
              <a:rPr lang="en-US" sz="2500" b="1" dirty="0"/>
              <a:t>a</a:t>
            </a:r>
            <a:r>
              <a:rPr lang="en-US" sz="2500" b="1" dirty="0" smtClean="0"/>
              <a:t>nd walk in the park. Children play games there while their parents sit and talk with each other. Another place of interest in my town is Hoa Binh market. It’s a(n) (4) ............................ </a:t>
            </a:r>
            <a:r>
              <a:rPr lang="en-US" sz="2500" b="1" dirty="0"/>
              <a:t>m</a:t>
            </a:r>
            <a:r>
              <a:rPr lang="en-US" sz="2500" b="1" dirty="0" smtClean="0"/>
              <a:t>arket with a lot of things to see. I love to go there to buy food and clothes, and watch other people buying and selling. Foreign tourists also like this market because they can experience the (5) ............................ </a:t>
            </a:r>
            <a:r>
              <a:rPr lang="en-US" sz="2500" b="1" dirty="0"/>
              <a:t>o</a:t>
            </a:r>
            <a:r>
              <a:rPr lang="en-US" sz="2500" b="1" dirty="0" smtClean="0"/>
              <a:t>f Vietnamese people, and buy woven cloth and other (6) ................................. </a:t>
            </a:r>
            <a:r>
              <a:rPr lang="en-US" sz="2500" b="1" dirty="0"/>
              <a:t>a</a:t>
            </a:r>
            <a:r>
              <a:rPr lang="en-US" sz="2500" b="1" dirty="0" smtClean="0"/>
              <a:t>s souvenirs.</a:t>
            </a:r>
            <a:endParaRPr lang="en-US" sz="2500" b="1" dirty="0"/>
          </a:p>
        </p:txBody>
      </p:sp>
      <p:sp>
        <p:nvSpPr>
          <p:cNvPr id="10" name="TextBox 9"/>
          <p:cNvSpPr txBox="1"/>
          <p:nvPr/>
        </p:nvSpPr>
        <p:spPr>
          <a:xfrm>
            <a:off x="180883" y="76200"/>
            <a:ext cx="8858434" cy="584775"/>
          </a:xfrm>
          <a:prstGeom prst="rect">
            <a:avLst/>
          </a:prstGeom>
          <a:noFill/>
        </p:spPr>
        <p:txBody>
          <a:bodyPr wrap="square" rtlCol="0">
            <a:spAutoFit/>
          </a:bodyPr>
          <a:lstStyle/>
          <a:p>
            <a:pPr algn="ctr"/>
            <a:r>
              <a:rPr lang="en-US" sz="3200" b="1" dirty="0" smtClean="0">
                <a:solidFill>
                  <a:srgbClr val="C00000"/>
                </a:solidFill>
              </a:rPr>
              <a:t>4. Complete the passage by filling suitable words.</a:t>
            </a:r>
            <a:endParaRPr lang="en-US" sz="3200" b="1" dirty="0">
              <a:solidFill>
                <a:srgbClr val="C00000"/>
              </a:solidFill>
            </a:endParaRPr>
          </a:p>
        </p:txBody>
      </p:sp>
      <p:sp>
        <p:nvSpPr>
          <p:cNvPr id="11" name="TextBox 10"/>
          <p:cNvSpPr txBox="1"/>
          <p:nvPr/>
        </p:nvSpPr>
        <p:spPr>
          <a:xfrm>
            <a:off x="180883" y="660975"/>
            <a:ext cx="1676400" cy="492443"/>
          </a:xfrm>
          <a:prstGeom prst="rect">
            <a:avLst/>
          </a:prstGeom>
          <a:noFill/>
        </p:spPr>
        <p:txBody>
          <a:bodyPr wrap="square" rtlCol="0">
            <a:spAutoFit/>
          </a:bodyPr>
          <a:lstStyle/>
          <a:p>
            <a:r>
              <a:rPr lang="en-US" sz="2600" b="1" dirty="0" smtClean="0">
                <a:solidFill>
                  <a:schemeClr val="tx2"/>
                </a:solidFill>
              </a:rPr>
              <a:t>attraction</a:t>
            </a:r>
            <a:endParaRPr lang="en-US" sz="2600" b="1" dirty="0">
              <a:solidFill>
                <a:schemeClr val="tx2"/>
              </a:solidFill>
            </a:endParaRPr>
          </a:p>
        </p:txBody>
      </p:sp>
      <p:sp>
        <p:nvSpPr>
          <p:cNvPr id="12" name="TextBox 11"/>
          <p:cNvSpPr txBox="1"/>
          <p:nvPr/>
        </p:nvSpPr>
        <p:spPr>
          <a:xfrm>
            <a:off x="1676400" y="665305"/>
            <a:ext cx="16002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historical</a:t>
            </a:r>
          </a:p>
        </p:txBody>
      </p:sp>
      <p:sp>
        <p:nvSpPr>
          <p:cNvPr id="13" name="TextBox 12"/>
          <p:cNvSpPr txBox="1"/>
          <p:nvPr/>
        </p:nvSpPr>
        <p:spPr>
          <a:xfrm>
            <a:off x="3200400" y="656304"/>
            <a:ext cx="19050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traditional</a:t>
            </a:r>
          </a:p>
        </p:txBody>
      </p:sp>
      <p:sp>
        <p:nvSpPr>
          <p:cNvPr id="14" name="TextBox 13"/>
          <p:cNvSpPr txBox="1"/>
          <p:nvPr/>
        </p:nvSpPr>
        <p:spPr>
          <a:xfrm>
            <a:off x="4876800" y="656304"/>
            <a:ext cx="17526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handicrafts</a:t>
            </a:r>
          </a:p>
        </p:txBody>
      </p:sp>
      <p:sp>
        <p:nvSpPr>
          <p:cNvPr id="15" name="TextBox 14"/>
          <p:cNvSpPr txBox="1"/>
          <p:nvPr/>
        </p:nvSpPr>
        <p:spPr>
          <a:xfrm>
            <a:off x="6553200" y="650557"/>
            <a:ext cx="12192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culture</a:t>
            </a:r>
          </a:p>
        </p:txBody>
      </p:sp>
      <p:sp>
        <p:nvSpPr>
          <p:cNvPr id="16" name="TextBox 15"/>
          <p:cNvSpPr txBox="1"/>
          <p:nvPr/>
        </p:nvSpPr>
        <p:spPr>
          <a:xfrm>
            <a:off x="7772400" y="650557"/>
            <a:ext cx="13716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exercise</a:t>
            </a:r>
          </a:p>
        </p:txBody>
      </p:sp>
    </p:spTree>
    <p:extLst>
      <p:ext uri="{BB962C8B-B14F-4D97-AF65-F5344CB8AC3E}">
        <p14:creationId xmlns:p14="http://schemas.microsoft.com/office/powerpoint/2010/main" val="421590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57 -0.00625 L 0.2974 0.13866 " pathEditMode="relative" rAng="0" ptsTypes="AA">
                                      <p:cBhvr>
                                        <p:cTn id="6" dur="2000" fill="hold"/>
                                        <p:tgtEl>
                                          <p:spTgt spid="12"/>
                                        </p:tgtEl>
                                        <p:attrNameLst>
                                          <p:attrName>ppt_x</p:attrName>
                                          <p:attrName>ppt_y</p:attrName>
                                        </p:attrNameLst>
                                      </p:cBhvr>
                                      <p:rCtr x="14792" y="724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07407E-6 L 0.59687 0.30115 " pathEditMode="relative" rAng="0" ptsTypes="AA">
                                      <p:cBhvr>
                                        <p:cTn id="10" dur="2000" fill="hold"/>
                                        <p:tgtEl>
                                          <p:spTgt spid="11"/>
                                        </p:tgtEl>
                                        <p:attrNameLst>
                                          <p:attrName>ppt_x</p:attrName>
                                          <p:attrName>ppt_y</p:attrName>
                                        </p:attrNameLst>
                                      </p:cBhvr>
                                      <p:rCtr x="29844" y="150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2.96296E-6 L -0.78333 0.41365 " pathEditMode="relative" rAng="0" ptsTypes="AA">
                                      <p:cBhvr>
                                        <p:cTn id="14" dur="2000" fill="hold"/>
                                        <p:tgtEl>
                                          <p:spTgt spid="16"/>
                                        </p:tgtEl>
                                        <p:attrNameLst>
                                          <p:attrName>ppt_x</p:attrName>
                                          <p:attrName>ppt_y</p:attrName>
                                        </p:attrNameLst>
                                      </p:cBhvr>
                                      <p:rCtr x="-39167" y="2067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0.00926 L -0.30417 0.58148 " pathEditMode="relative" rAng="0" ptsTypes="AA">
                                      <p:cBhvr>
                                        <p:cTn id="18" dur="2000" fill="hold"/>
                                        <p:tgtEl>
                                          <p:spTgt spid="13"/>
                                        </p:tgtEl>
                                        <p:attrNameLst>
                                          <p:attrName>ppt_x</p:attrName>
                                          <p:attrName>ppt_y</p:attrName>
                                        </p:attrNameLst>
                                      </p:cBhvr>
                                      <p:rCtr x="-15208" y="2953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2.96296E-6 L -0.35833 0.74699 " pathEditMode="relative" rAng="0" ptsTypes="AA">
                                      <p:cBhvr>
                                        <p:cTn id="22" dur="2000" fill="hold"/>
                                        <p:tgtEl>
                                          <p:spTgt spid="15"/>
                                        </p:tgtEl>
                                        <p:attrNameLst>
                                          <p:attrName>ppt_x</p:attrName>
                                          <p:attrName>ppt_y</p:attrName>
                                        </p:attrNameLst>
                                      </p:cBhvr>
                                      <p:rCtr x="-17917" y="3733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33333E-6 -1.48148E-6 L -0.00417 0.80185 " pathEditMode="relative" rAng="0" ptsTypes="AA">
                                      <p:cBhvr>
                                        <p:cTn id="26" dur="2000" fill="hold"/>
                                        <p:tgtEl>
                                          <p:spTgt spid="14"/>
                                        </p:tgtEl>
                                        <p:attrNameLst>
                                          <p:attrName>ppt_x</p:attrName>
                                          <p:attrName>ppt_y</p:attrName>
                                        </p:attrNameLst>
                                      </p:cBhvr>
                                      <p:rCtr x="-208" y="4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p:cNvGrpSpPr>
            <a:grpSpLocks/>
          </p:cNvGrpSpPr>
          <p:nvPr/>
        </p:nvGrpSpPr>
        <p:grpSpPr bwMode="auto">
          <a:xfrm>
            <a:off x="0" y="0"/>
            <a:ext cx="9144000" cy="6858000"/>
            <a:chOff x="0" y="0"/>
            <a:chExt cx="5760" cy="4320"/>
          </a:xfrm>
        </p:grpSpPr>
        <p:pic>
          <p:nvPicPr>
            <p:cNvPr id="12" name="Picture 5" descr="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4"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SENTENCE STRESS (A closer look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400" y="1600200"/>
            <a:ext cx="8193088" cy="4724400"/>
          </a:xfrm>
          <a:prstGeom prst="rect">
            <a:avLst/>
          </a:prstGeom>
        </p:spPr>
      </p:pic>
      <p:sp>
        <p:nvSpPr>
          <p:cNvPr id="15" name="Title 1"/>
          <p:cNvSpPr txBox="1">
            <a:spLocks/>
          </p:cNvSpPr>
          <p:nvPr/>
        </p:nvSpPr>
        <p:spPr bwMode="auto">
          <a:xfrm>
            <a:off x="0" y="762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3600" b="1" dirty="0">
                <a:solidFill>
                  <a:schemeClr val="bg1"/>
                </a:solidFill>
              </a:rPr>
              <a:t>Pronunciation</a:t>
            </a:r>
            <a:endParaRPr lang="en-GB" altLang="en-US" sz="4000" dirty="0">
              <a:solidFill>
                <a:schemeClr val="bg1"/>
              </a:solidFill>
            </a:endParaRPr>
          </a:p>
          <a:p>
            <a:pPr algn="ctr" eaLnBrk="1" hangingPunct="1"/>
            <a:endParaRPr lang="en-GB" altLang="en-US" sz="3600" b="1" dirty="0">
              <a:solidFill>
                <a:schemeClr val="bg1"/>
              </a:solidFill>
            </a:endParaRPr>
          </a:p>
        </p:txBody>
      </p:sp>
    </p:spTree>
    <p:extLst>
      <p:ext uri="{BB962C8B-B14F-4D97-AF65-F5344CB8AC3E}">
        <p14:creationId xmlns:p14="http://schemas.microsoft.com/office/powerpoint/2010/main" val="2190474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76200"/>
            <a:ext cx="8858434" cy="584775"/>
          </a:xfrm>
          <a:prstGeom prst="rect">
            <a:avLst/>
          </a:prstGeom>
          <a:noFill/>
        </p:spPr>
        <p:txBody>
          <a:bodyPr wrap="square" rtlCol="0">
            <a:spAutoFit/>
          </a:bodyPr>
          <a:lstStyle/>
          <a:p>
            <a:pPr algn="ctr"/>
            <a:r>
              <a:rPr lang="en-US" sz="3200" b="1" dirty="0" smtClean="0">
                <a:solidFill>
                  <a:srgbClr val="C00000"/>
                </a:solidFill>
              </a:rPr>
              <a:t>5a. Listen then answer the questions.</a:t>
            </a:r>
            <a:endParaRPr lang="en-US" sz="3200" b="1" dirty="0">
              <a:solidFill>
                <a:srgbClr val="C0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84" y="565782"/>
            <a:ext cx="8858434" cy="4321198"/>
          </a:xfrm>
          <a:prstGeom prst="rect">
            <a:avLst/>
          </a:prstGeom>
        </p:spPr>
      </p:pic>
      <p:sp>
        <p:nvSpPr>
          <p:cNvPr id="11" name="TextBox 10"/>
          <p:cNvSpPr txBox="1"/>
          <p:nvPr/>
        </p:nvSpPr>
        <p:spPr>
          <a:xfrm>
            <a:off x="180883" y="4886980"/>
            <a:ext cx="8858433" cy="523220"/>
          </a:xfrm>
          <a:prstGeom prst="rect">
            <a:avLst/>
          </a:prstGeom>
          <a:noFill/>
        </p:spPr>
        <p:txBody>
          <a:bodyPr wrap="square" rtlCol="0">
            <a:spAutoFit/>
          </a:bodyPr>
          <a:lstStyle/>
          <a:p>
            <a:r>
              <a:rPr lang="en-US" sz="2800" b="1" dirty="0" smtClean="0"/>
              <a:t>1. Which words are louder and clearer than the others?</a:t>
            </a:r>
            <a:endParaRPr lang="en-US" sz="2800" b="1" dirty="0"/>
          </a:p>
        </p:txBody>
      </p:sp>
      <p:sp>
        <p:nvSpPr>
          <p:cNvPr id="12" name="TextBox 11"/>
          <p:cNvSpPr txBox="1"/>
          <p:nvPr/>
        </p:nvSpPr>
        <p:spPr>
          <a:xfrm>
            <a:off x="180884" y="5344180"/>
            <a:ext cx="8858433" cy="523220"/>
          </a:xfrm>
          <a:prstGeom prst="rect">
            <a:avLst/>
          </a:prstGeom>
          <a:noFill/>
        </p:spPr>
        <p:txBody>
          <a:bodyPr wrap="square" rtlCol="0">
            <a:spAutoFit/>
          </a:bodyPr>
          <a:lstStyle>
            <a:defPPr>
              <a:defRPr lang="en-US"/>
            </a:defPPr>
            <a:lvl1pPr>
              <a:defRPr sz="2800" b="1"/>
            </a:lvl1pPr>
          </a:lstStyle>
          <a:p>
            <a:r>
              <a:rPr lang="en-US" dirty="0"/>
              <a:t>2. What kinds of words are they?</a:t>
            </a:r>
          </a:p>
        </p:txBody>
      </p:sp>
      <p:sp>
        <p:nvSpPr>
          <p:cNvPr id="13" name="TextBox 12"/>
          <p:cNvSpPr txBox="1"/>
          <p:nvPr/>
        </p:nvSpPr>
        <p:spPr>
          <a:xfrm>
            <a:off x="180884" y="5744496"/>
            <a:ext cx="8858434" cy="523220"/>
          </a:xfrm>
          <a:prstGeom prst="rect">
            <a:avLst/>
          </a:prstGeom>
          <a:noFill/>
        </p:spPr>
        <p:txBody>
          <a:bodyPr wrap="square" rtlCol="0">
            <a:spAutoFit/>
          </a:bodyPr>
          <a:lstStyle>
            <a:defPPr>
              <a:defRPr lang="en-US"/>
            </a:defPPr>
            <a:lvl1pPr>
              <a:defRPr sz="2800" b="1"/>
            </a:lvl1pPr>
          </a:lstStyle>
          <a:p>
            <a:r>
              <a:rPr lang="en-US" dirty="0"/>
              <a:t>3. Which words are not as loud and clear as the others</a:t>
            </a:r>
          </a:p>
        </p:txBody>
      </p:sp>
      <p:sp>
        <p:nvSpPr>
          <p:cNvPr id="14" name="TextBox 13"/>
          <p:cNvSpPr txBox="1"/>
          <p:nvPr/>
        </p:nvSpPr>
        <p:spPr>
          <a:xfrm>
            <a:off x="180883" y="6182380"/>
            <a:ext cx="8858435" cy="523220"/>
          </a:xfrm>
          <a:prstGeom prst="rect">
            <a:avLst/>
          </a:prstGeom>
          <a:noFill/>
        </p:spPr>
        <p:txBody>
          <a:bodyPr wrap="square" rtlCol="0">
            <a:spAutoFit/>
          </a:bodyPr>
          <a:lstStyle>
            <a:defPPr>
              <a:defRPr lang="en-US"/>
            </a:defPPr>
            <a:lvl1pPr>
              <a:defRPr sz="2800" b="1"/>
            </a:lvl1pPr>
          </a:lstStyle>
          <a:p>
            <a:r>
              <a:rPr lang="en-US" dirty="0"/>
              <a:t>4. What kinds of words are they?</a:t>
            </a:r>
          </a:p>
        </p:txBody>
      </p:sp>
      <p:pic>
        <p:nvPicPr>
          <p:cNvPr id="2" name="03 Track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197814"/>
            <a:ext cx="609600" cy="609600"/>
          </a:xfrm>
          <a:prstGeom prst="rect">
            <a:avLst/>
          </a:prstGeom>
        </p:spPr>
      </p:pic>
    </p:spTree>
    <p:extLst>
      <p:ext uri="{BB962C8B-B14F-4D97-AF65-F5344CB8AC3E}">
        <p14:creationId xmlns:p14="http://schemas.microsoft.com/office/powerpoint/2010/main" val="2874067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884" y="533400"/>
            <a:ext cx="8858433" cy="523220"/>
          </a:xfrm>
          <a:prstGeom prst="rect">
            <a:avLst/>
          </a:prstGeom>
          <a:noFill/>
        </p:spPr>
        <p:txBody>
          <a:bodyPr wrap="square" rtlCol="0">
            <a:spAutoFit/>
          </a:bodyPr>
          <a:lstStyle/>
          <a:p>
            <a:r>
              <a:rPr lang="en-US" sz="2800" b="1" dirty="0" smtClean="0">
                <a:solidFill>
                  <a:srgbClr val="C00000"/>
                </a:solidFill>
              </a:rPr>
              <a:t>1. Which words are louder and clearer than the others?</a:t>
            </a:r>
            <a:endParaRPr lang="en-US" sz="2800" b="1" dirty="0">
              <a:solidFill>
                <a:srgbClr val="C00000"/>
              </a:solidFill>
            </a:endParaRPr>
          </a:p>
        </p:txBody>
      </p:sp>
      <p:grpSp>
        <p:nvGrpSpPr>
          <p:cNvPr id="5" name="Group 8"/>
          <p:cNvGrpSpPr>
            <a:grpSpLocks/>
          </p:cNvGrpSpPr>
          <p:nvPr/>
        </p:nvGrpSpPr>
        <p:grpSpPr bwMode="auto">
          <a:xfrm>
            <a:off x="0" y="0"/>
            <a:ext cx="9220200" cy="6858000"/>
            <a:chOff x="0" y="0"/>
            <a:chExt cx="5760" cy="4333"/>
          </a:xfrm>
        </p:grpSpPr>
        <p:pic>
          <p:nvPicPr>
            <p:cNvPr id="6"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180883" y="76200"/>
            <a:ext cx="8858434" cy="584775"/>
          </a:xfrm>
          <a:prstGeom prst="rect">
            <a:avLst/>
          </a:prstGeom>
          <a:noFill/>
        </p:spPr>
        <p:txBody>
          <a:bodyPr wrap="square" rtlCol="0">
            <a:spAutoFit/>
          </a:bodyPr>
          <a:lstStyle/>
          <a:p>
            <a:pPr algn="ctr"/>
            <a:r>
              <a:rPr lang="en-US" sz="3200" b="1" dirty="0" smtClean="0">
                <a:solidFill>
                  <a:srgbClr val="C00000"/>
                </a:solidFill>
              </a:rPr>
              <a:t>5a. Answerkey</a:t>
            </a:r>
            <a:endParaRPr lang="en-US" sz="3200" b="1" dirty="0">
              <a:solidFill>
                <a:srgbClr val="C00000"/>
              </a:solidFill>
            </a:endParaRPr>
          </a:p>
        </p:txBody>
      </p:sp>
      <p:sp>
        <p:nvSpPr>
          <p:cNvPr id="11" name="TextBox 10"/>
          <p:cNvSpPr txBox="1"/>
          <p:nvPr/>
        </p:nvSpPr>
        <p:spPr>
          <a:xfrm>
            <a:off x="180884" y="914400"/>
            <a:ext cx="8858433" cy="523220"/>
          </a:xfrm>
          <a:prstGeom prst="rect">
            <a:avLst/>
          </a:prstGeom>
          <a:noFill/>
        </p:spPr>
        <p:txBody>
          <a:bodyPr wrap="square" rtlCol="0">
            <a:spAutoFit/>
          </a:bodyPr>
          <a:lstStyle/>
          <a:p>
            <a:r>
              <a:rPr lang="en-US" sz="2800" b="1" dirty="0" smtClean="0">
                <a:solidFill>
                  <a:schemeClr val="tx2"/>
                </a:solidFill>
              </a:rPr>
              <a:t>1. craft, village, lie, river bank</a:t>
            </a:r>
            <a:endParaRPr lang="en-US" sz="2800" b="1" dirty="0">
              <a:solidFill>
                <a:schemeClr val="tx2"/>
              </a:solidFill>
            </a:endParaRPr>
          </a:p>
        </p:txBody>
      </p:sp>
      <p:sp>
        <p:nvSpPr>
          <p:cNvPr id="12" name="TextBox 11"/>
          <p:cNvSpPr txBox="1"/>
          <p:nvPr/>
        </p:nvSpPr>
        <p:spPr>
          <a:xfrm>
            <a:off x="180883" y="1295400"/>
            <a:ext cx="8858434" cy="523220"/>
          </a:xfrm>
          <a:prstGeom prst="rect">
            <a:avLst/>
          </a:prstGeom>
          <a:noFill/>
        </p:spPr>
        <p:txBody>
          <a:bodyPr wrap="square" rtlCol="0">
            <a:spAutoFit/>
          </a:bodyPr>
          <a:lstStyle>
            <a:defPPr>
              <a:defRPr lang="en-US"/>
            </a:defPPr>
            <a:lvl1pPr>
              <a:defRPr sz="2800" b="1"/>
            </a:lvl1pPr>
          </a:lstStyle>
          <a:p>
            <a:r>
              <a:rPr lang="en-US" dirty="0">
                <a:solidFill>
                  <a:schemeClr val="tx2"/>
                </a:solidFill>
              </a:rPr>
              <a:t>2. painting, embroidered</a:t>
            </a:r>
          </a:p>
        </p:txBody>
      </p:sp>
      <p:sp>
        <p:nvSpPr>
          <p:cNvPr id="13" name="TextBox 12"/>
          <p:cNvSpPr txBox="1"/>
          <p:nvPr/>
        </p:nvSpPr>
        <p:spPr>
          <a:xfrm>
            <a:off x="180884" y="1676400"/>
            <a:ext cx="6219916"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3. What, region, famous</a:t>
            </a:r>
          </a:p>
        </p:txBody>
      </p:sp>
      <p:sp>
        <p:nvSpPr>
          <p:cNvPr id="14" name="TextBox 13"/>
          <p:cNvSpPr txBox="1"/>
          <p:nvPr/>
        </p:nvSpPr>
        <p:spPr>
          <a:xfrm>
            <a:off x="180884" y="2057400"/>
            <a:ext cx="6753316"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4. drums, aren’t, made, village</a:t>
            </a:r>
          </a:p>
        </p:txBody>
      </p:sp>
      <p:sp>
        <p:nvSpPr>
          <p:cNvPr id="15" name="TextBox 14"/>
          <p:cNvSpPr txBox="1"/>
          <p:nvPr/>
        </p:nvSpPr>
        <p:spPr>
          <a:xfrm>
            <a:off x="180883" y="2448580"/>
            <a:ext cx="7134317"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5. famous, artisan, carved, table, beautifully</a:t>
            </a:r>
          </a:p>
        </p:txBody>
      </p:sp>
      <p:sp>
        <p:nvSpPr>
          <p:cNvPr id="16" name="TextBox 15"/>
          <p:cNvSpPr txBox="1"/>
          <p:nvPr/>
        </p:nvSpPr>
        <p:spPr>
          <a:xfrm>
            <a:off x="180884" y="2895600"/>
            <a:ext cx="8858433" cy="523220"/>
          </a:xfrm>
          <a:prstGeom prst="rect">
            <a:avLst/>
          </a:prstGeom>
          <a:noFill/>
        </p:spPr>
        <p:txBody>
          <a:bodyPr wrap="square" rtlCol="0">
            <a:spAutoFit/>
          </a:bodyPr>
          <a:lstStyle>
            <a:defPPr>
              <a:defRPr lang="en-US"/>
            </a:defPPr>
            <a:lvl1pPr>
              <a:defRPr sz="2800" b="1"/>
            </a:lvl1pPr>
          </a:lstStyle>
          <a:p>
            <a:r>
              <a:rPr lang="en-US" dirty="0">
                <a:solidFill>
                  <a:srgbClr val="C00000"/>
                </a:solidFill>
              </a:rPr>
              <a:t>2. What kinds of words are they?</a:t>
            </a:r>
          </a:p>
        </p:txBody>
      </p:sp>
      <p:sp>
        <p:nvSpPr>
          <p:cNvPr id="17" name="TextBox 16"/>
          <p:cNvSpPr txBox="1"/>
          <p:nvPr/>
        </p:nvSpPr>
        <p:spPr>
          <a:xfrm>
            <a:off x="180884" y="3276600"/>
            <a:ext cx="8858433" cy="954107"/>
          </a:xfrm>
          <a:prstGeom prst="rect">
            <a:avLst/>
          </a:prstGeom>
          <a:noFill/>
        </p:spPr>
        <p:txBody>
          <a:bodyPr wrap="square" rtlCol="0">
            <a:spAutoFit/>
          </a:bodyPr>
          <a:lstStyle>
            <a:defPPr>
              <a:defRPr lang="en-US"/>
            </a:defPPr>
            <a:lvl1pPr>
              <a:defRPr sz="2800" b="1">
                <a:solidFill>
                  <a:schemeClr val="tx2"/>
                </a:solidFill>
              </a:defRPr>
            </a:lvl1pPr>
          </a:lstStyle>
          <a:p>
            <a:pPr algn="just"/>
            <a:r>
              <a:rPr lang="en-US" dirty="0"/>
              <a:t>They are: nouns, verbs, </a:t>
            </a:r>
            <a:r>
              <a:rPr lang="en-US" dirty="0" smtClean="0"/>
              <a:t>adjective, adverbs, </a:t>
            </a:r>
            <a:r>
              <a:rPr lang="en-US" dirty="0"/>
              <a:t>wh-question words, and negative auxiliaries.</a:t>
            </a:r>
          </a:p>
        </p:txBody>
      </p:sp>
      <p:sp>
        <p:nvSpPr>
          <p:cNvPr id="18" name="TextBox 17"/>
          <p:cNvSpPr txBox="1"/>
          <p:nvPr/>
        </p:nvSpPr>
        <p:spPr>
          <a:xfrm>
            <a:off x="198089" y="4114800"/>
            <a:ext cx="8858434" cy="523220"/>
          </a:xfrm>
          <a:prstGeom prst="rect">
            <a:avLst/>
          </a:prstGeom>
          <a:noFill/>
        </p:spPr>
        <p:txBody>
          <a:bodyPr wrap="square" rtlCol="0">
            <a:spAutoFit/>
          </a:bodyPr>
          <a:lstStyle>
            <a:defPPr>
              <a:defRPr lang="en-US"/>
            </a:defPPr>
            <a:lvl1pPr>
              <a:defRPr sz="2800" b="1"/>
            </a:lvl1pPr>
          </a:lstStyle>
          <a:p>
            <a:r>
              <a:rPr lang="en-US" dirty="0">
                <a:solidFill>
                  <a:srgbClr val="C00000"/>
                </a:solidFill>
              </a:rPr>
              <a:t>3. Which words are not as loud and clear as the others</a:t>
            </a:r>
          </a:p>
        </p:txBody>
      </p:sp>
      <p:sp>
        <p:nvSpPr>
          <p:cNvPr id="19" name="TextBox 18"/>
          <p:cNvSpPr txBox="1"/>
          <p:nvPr/>
        </p:nvSpPr>
        <p:spPr>
          <a:xfrm>
            <a:off x="198089" y="4582180"/>
            <a:ext cx="5516911"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1. the, on, the</a:t>
            </a:r>
          </a:p>
        </p:txBody>
      </p:sp>
      <p:sp>
        <p:nvSpPr>
          <p:cNvPr id="20" name="TextBox 19"/>
          <p:cNvSpPr txBox="1"/>
          <p:nvPr/>
        </p:nvSpPr>
        <p:spPr>
          <a:xfrm>
            <a:off x="3322289" y="4572000"/>
            <a:ext cx="2316511"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2. this, is</a:t>
            </a:r>
          </a:p>
        </p:txBody>
      </p:sp>
      <p:sp>
        <p:nvSpPr>
          <p:cNvPr id="21" name="TextBox 20"/>
          <p:cNvSpPr txBox="1"/>
          <p:nvPr/>
        </p:nvSpPr>
        <p:spPr>
          <a:xfrm>
            <a:off x="5943600" y="4554792"/>
            <a:ext cx="2545111"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3. is, this, for</a:t>
            </a:r>
          </a:p>
        </p:txBody>
      </p:sp>
      <p:sp>
        <p:nvSpPr>
          <p:cNvPr id="22" name="TextBox 21"/>
          <p:cNvSpPr txBox="1"/>
          <p:nvPr/>
        </p:nvSpPr>
        <p:spPr>
          <a:xfrm>
            <a:off x="180883" y="5029200"/>
            <a:ext cx="2819400"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4. in, my</a:t>
            </a:r>
          </a:p>
        </p:txBody>
      </p:sp>
      <p:sp>
        <p:nvSpPr>
          <p:cNvPr id="23" name="TextBox 22"/>
          <p:cNvSpPr txBox="1"/>
          <p:nvPr/>
        </p:nvSpPr>
        <p:spPr>
          <a:xfrm>
            <a:off x="3322288" y="5011992"/>
            <a:ext cx="2312823"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5. a, this</a:t>
            </a:r>
          </a:p>
        </p:txBody>
      </p:sp>
      <p:sp>
        <p:nvSpPr>
          <p:cNvPr id="24" name="TextBox 23"/>
          <p:cNvSpPr txBox="1"/>
          <p:nvPr/>
        </p:nvSpPr>
        <p:spPr>
          <a:xfrm>
            <a:off x="180883" y="5410200"/>
            <a:ext cx="8858435" cy="523220"/>
          </a:xfrm>
          <a:prstGeom prst="rect">
            <a:avLst/>
          </a:prstGeom>
          <a:noFill/>
        </p:spPr>
        <p:txBody>
          <a:bodyPr wrap="square" rtlCol="0">
            <a:spAutoFit/>
          </a:bodyPr>
          <a:lstStyle>
            <a:defPPr>
              <a:defRPr lang="en-US"/>
            </a:defPPr>
            <a:lvl1pPr>
              <a:defRPr sz="2800" b="1"/>
            </a:lvl1pPr>
          </a:lstStyle>
          <a:p>
            <a:r>
              <a:rPr lang="en-US" dirty="0">
                <a:solidFill>
                  <a:srgbClr val="C00000"/>
                </a:solidFill>
              </a:rPr>
              <a:t>4. What kinds of words are they?</a:t>
            </a:r>
          </a:p>
        </p:txBody>
      </p:sp>
      <p:sp>
        <p:nvSpPr>
          <p:cNvPr id="25" name="TextBox 24"/>
          <p:cNvSpPr txBox="1"/>
          <p:nvPr/>
        </p:nvSpPr>
        <p:spPr>
          <a:xfrm>
            <a:off x="198089" y="5776452"/>
            <a:ext cx="8841228" cy="954107"/>
          </a:xfrm>
          <a:prstGeom prst="rect">
            <a:avLst/>
          </a:prstGeom>
          <a:noFill/>
        </p:spPr>
        <p:txBody>
          <a:bodyPr wrap="square" rtlCol="0">
            <a:spAutoFit/>
          </a:bodyPr>
          <a:lstStyle>
            <a:defPPr>
              <a:defRPr lang="en-US"/>
            </a:defPPr>
            <a:lvl1pPr>
              <a:defRPr sz="2800" b="1">
                <a:solidFill>
                  <a:schemeClr val="tx2"/>
                </a:solidFill>
              </a:defRPr>
            </a:lvl1pPr>
          </a:lstStyle>
          <a:p>
            <a:pPr algn="just"/>
            <a:r>
              <a:rPr lang="en-US" dirty="0"/>
              <a:t>They are: articles, prepositions, pronouns, and possessive adjectives.</a:t>
            </a:r>
          </a:p>
        </p:txBody>
      </p:sp>
    </p:spTree>
    <p:extLst>
      <p:ext uri="{BB962C8B-B14F-4D97-AF65-F5344CB8AC3E}">
        <p14:creationId xmlns:p14="http://schemas.microsoft.com/office/powerpoint/2010/main" val="7475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12"/>
                                        </p:tgtEl>
                                        <p:attrNameLst>
                                          <p:attrName>ppt_y</p:attrName>
                                        </p:attrNameLst>
                                      </p:cBhvr>
                                      <p:tavLst>
                                        <p:tav tm="0">
                                          <p:val>
                                            <p:strVal val="#ppt_y"/>
                                          </p:val>
                                        </p:tav>
                                        <p:tav tm="100000">
                                          <p:val>
                                            <p:strVal val="#ppt_y"/>
                                          </p:val>
                                        </p:tav>
                                      </p:tavLst>
                                    </p:anim>
                                    <p:anim calcmode="lin" valueType="num">
                                      <p:cBhvr>
                                        <p:cTn id="18"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 calcmode="lin" valueType="num">
                                      <p:cBhvr>
                                        <p:cTn id="25"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13"/>
                                        </p:tgtEl>
                                        <p:attrNameLst>
                                          <p:attrName>ppt_y</p:attrName>
                                        </p:attrNameLst>
                                      </p:cBhvr>
                                      <p:tavLst>
                                        <p:tav tm="0">
                                          <p:val>
                                            <p:strVal val="#ppt_y"/>
                                          </p:val>
                                        </p:tav>
                                        <p:tav tm="100000">
                                          <p:val>
                                            <p:strVal val="#ppt_y"/>
                                          </p:val>
                                        </p:tav>
                                      </p:tavLst>
                                    </p:anim>
                                    <p:anim calcmode="lin" valueType="num">
                                      <p:cBhvr>
                                        <p:cTn id="27"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5" dur="250" fill="hold"/>
                                        <p:tgtEl>
                                          <p:spTgt spid="14"/>
                                        </p:tgtEl>
                                        <p:attrNameLst>
                                          <p:attrName>ppt_y</p:attrName>
                                        </p:attrNameLst>
                                      </p:cBhvr>
                                      <p:tavLst>
                                        <p:tav tm="0">
                                          <p:val>
                                            <p:strVal val="#ppt_y"/>
                                          </p:val>
                                        </p:tav>
                                        <p:tav tm="100000">
                                          <p:val>
                                            <p:strVal val="#ppt_y"/>
                                          </p:val>
                                        </p:tav>
                                      </p:tavLst>
                                    </p:anim>
                                    <p:anim calcmode="lin" valueType="num">
                                      <p:cBhvr>
                                        <p:cTn id="3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250" tmFilter="0,0; .5, 1; 1, 1"/>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15"/>
                                        </p:tgtEl>
                                        <p:attrNameLst>
                                          <p:attrName>style.visibility</p:attrName>
                                        </p:attrNameLst>
                                      </p:cBhvr>
                                      <p:to>
                                        <p:strVal val="visible"/>
                                      </p:to>
                                    </p:set>
                                    <p:anim calcmode="lin" valueType="num">
                                      <p:cBhvr>
                                        <p:cTn id="43"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4" dur="250" fill="hold"/>
                                        <p:tgtEl>
                                          <p:spTgt spid="15"/>
                                        </p:tgtEl>
                                        <p:attrNameLst>
                                          <p:attrName>ppt_y</p:attrName>
                                        </p:attrNameLst>
                                      </p:cBhvr>
                                      <p:tavLst>
                                        <p:tav tm="0">
                                          <p:val>
                                            <p:strVal val="#ppt_y"/>
                                          </p:val>
                                        </p:tav>
                                        <p:tav tm="100000">
                                          <p:val>
                                            <p:strVal val="#ppt_y"/>
                                          </p:val>
                                        </p:tav>
                                      </p:tavLst>
                                    </p:anim>
                                    <p:anim calcmode="lin" valueType="num">
                                      <p:cBhvr>
                                        <p:cTn id="45"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6"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7" dur="250" tmFilter="0,0; .5, 1; 1, 1"/>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7"/>
                                        </p:tgtEl>
                                        <p:attrNameLst>
                                          <p:attrName>style.visibility</p:attrName>
                                        </p:attrNameLst>
                                      </p:cBhvr>
                                      <p:to>
                                        <p:strVal val="visible"/>
                                      </p:to>
                                    </p:set>
                                    <p:anim calcmode="lin" valueType="num">
                                      <p:cBhvr>
                                        <p:cTn id="52"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17"/>
                                        </p:tgtEl>
                                        <p:attrNameLst>
                                          <p:attrName>ppt_y</p:attrName>
                                        </p:attrNameLst>
                                      </p:cBhvr>
                                      <p:tavLst>
                                        <p:tav tm="0">
                                          <p:val>
                                            <p:strVal val="#ppt_y"/>
                                          </p:val>
                                        </p:tav>
                                        <p:tav tm="100000">
                                          <p:val>
                                            <p:strVal val="#ppt_y"/>
                                          </p:val>
                                        </p:tav>
                                      </p:tavLst>
                                    </p:anim>
                                    <p:anim calcmode="lin" valueType="num">
                                      <p:cBhvr>
                                        <p:cTn id="54"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19"/>
                                        </p:tgtEl>
                                        <p:attrNameLst>
                                          <p:attrName>style.visibility</p:attrName>
                                        </p:attrNameLst>
                                      </p:cBhvr>
                                      <p:to>
                                        <p:strVal val="visible"/>
                                      </p:to>
                                    </p:set>
                                    <p:anim calcmode="lin" valueType="num">
                                      <p:cBhvr>
                                        <p:cTn id="61" dur="2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62" dur="250" fill="hold"/>
                                        <p:tgtEl>
                                          <p:spTgt spid="19"/>
                                        </p:tgtEl>
                                        <p:attrNameLst>
                                          <p:attrName>ppt_y</p:attrName>
                                        </p:attrNameLst>
                                      </p:cBhvr>
                                      <p:tavLst>
                                        <p:tav tm="0">
                                          <p:val>
                                            <p:strVal val="#ppt_y"/>
                                          </p:val>
                                        </p:tav>
                                        <p:tav tm="100000">
                                          <p:val>
                                            <p:strVal val="#ppt_y"/>
                                          </p:val>
                                        </p:tav>
                                      </p:tavLst>
                                    </p:anim>
                                    <p:anim calcmode="lin" valueType="num">
                                      <p:cBhvr>
                                        <p:cTn id="63" dur="2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64" dur="2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65" dur="250" tmFilter="0,0; .5, 1; 1, 1"/>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71" dur="250" fill="hold"/>
                                        <p:tgtEl>
                                          <p:spTgt spid="20"/>
                                        </p:tgtEl>
                                        <p:attrNameLst>
                                          <p:attrName>ppt_y</p:attrName>
                                        </p:attrNameLst>
                                      </p:cBhvr>
                                      <p:tavLst>
                                        <p:tav tm="0">
                                          <p:val>
                                            <p:strVal val="#ppt_y"/>
                                          </p:val>
                                        </p:tav>
                                        <p:tav tm="100000">
                                          <p:val>
                                            <p:strVal val="#ppt_y"/>
                                          </p:val>
                                        </p:tav>
                                      </p:tavLst>
                                    </p:anim>
                                    <p:anim calcmode="lin" valueType="num">
                                      <p:cBhvr>
                                        <p:cTn id="72"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73"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74" dur="250" tmFilter="0,0; .5, 1; 1, 1"/>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21"/>
                                        </p:tgtEl>
                                        <p:attrNameLst>
                                          <p:attrName>style.visibility</p:attrName>
                                        </p:attrNameLst>
                                      </p:cBhvr>
                                      <p:to>
                                        <p:strVal val="visible"/>
                                      </p:to>
                                    </p:set>
                                    <p:anim calcmode="lin" valueType="num">
                                      <p:cBhvr>
                                        <p:cTn id="79" dur="2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0" dur="250" fill="hold"/>
                                        <p:tgtEl>
                                          <p:spTgt spid="21"/>
                                        </p:tgtEl>
                                        <p:attrNameLst>
                                          <p:attrName>ppt_y</p:attrName>
                                        </p:attrNameLst>
                                      </p:cBhvr>
                                      <p:tavLst>
                                        <p:tav tm="0">
                                          <p:val>
                                            <p:strVal val="#ppt_y"/>
                                          </p:val>
                                        </p:tav>
                                        <p:tav tm="100000">
                                          <p:val>
                                            <p:strVal val="#ppt_y"/>
                                          </p:val>
                                        </p:tav>
                                      </p:tavLst>
                                    </p:anim>
                                    <p:anim calcmode="lin" valueType="num">
                                      <p:cBhvr>
                                        <p:cTn id="81" dur="2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82" dur="2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83" dur="250" tmFilter="0,0; .5, 1; 1, 1"/>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lt">
                                    <p:tmPct val="10000"/>
                                  </p:iterate>
                                  <p:childTnLst>
                                    <p:set>
                                      <p:cBhvr>
                                        <p:cTn id="87" dur="1" fill="hold">
                                          <p:stCondLst>
                                            <p:cond delay="0"/>
                                          </p:stCondLst>
                                        </p:cTn>
                                        <p:tgtEl>
                                          <p:spTgt spid="22"/>
                                        </p:tgtEl>
                                        <p:attrNameLst>
                                          <p:attrName>style.visibility</p:attrName>
                                        </p:attrNameLst>
                                      </p:cBhvr>
                                      <p:to>
                                        <p:strVal val="visible"/>
                                      </p:to>
                                    </p:set>
                                    <p:anim calcmode="lin" valueType="num">
                                      <p:cBhvr>
                                        <p:cTn id="88" dur="2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9" dur="250" fill="hold"/>
                                        <p:tgtEl>
                                          <p:spTgt spid="22"/>
                                        </p:tgtEl>
                                        <p:attrNameLst>
                                          <p:attrName>ppt_y</p:attrName>
                                        </p:attrNameLst>
                                      </p:cBhvr>
                                      <p:tavLst>
                                        <p:tav tm="0">
                                          <p:val>
                                            <p:strVal val="#ppt_y"/>
                                          </p:val>
                                        </p:tav>
                                        <p:tav tm="100000">
                                          <p:val>
                                            <p:strVal val="#ppt_y"/>
                                          </p:val>
                                        </p:tav>
                                      </p:tavLst>
                                    </p:anim>
                                    <p:anim calcmode="lin" valueType="num">
                                      <p:cBhvr>
                                        <p:cTn id="90" dur="2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91" dur="2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92" dur="250" tmFilter="0,0; .5, 1; 1, 1"/>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 calcmode="lin" valueType="num">
                                      <p:cBhvr>
                                        <p:cTn id="97" dur="25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98" dur="250" fill="hold"/>
                                        <p:tgtEl>
                                          <p:spTgt spid="23"/>
                                        </p:tgtEl>
                                        <p:attrNameLst>
                                          <p:attrName>ppt_y</p:attrName>
                                        </p:attrNameLst>
                                      </p:cBhvr>
                                      <p:tavLst>
                                        <p:tav tm="0">
                                          <p:val>
                                            <p:strVal val="#ppt_y"/>
                                          </p:val>
                                        </p:tav>
                                        <p:tav tm="100000">
                                          <p:val>
                                            <p:strVal val="#ppt_y"/>
                                          </p:val>
                                        </p:tav>
                                      </p:tavLst>
                                    </p:anim>
                                    <p:anim calcmode="lin" valueType="num">
                                      <p:cBhvr>
                                        <p:cTn id="99" dur="25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0" dur="25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250" tmFilter="0,0; .5, 1; 1, 1"/>
                                        <p:tgtEl>
                                          <p:spTgt spid="23"/>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lt">
                                    <p:tmPct val="10000"/>
                                  </p:iterate>
                                  <p:childTnLst>
                                    <p:set>
                                      <p:cBhvr>
                                        <p:cTn id="105" dur="1" fill="hold">
                                          <p:stCondLst>
                                            <p:cond delay="0"/>
                                          </p:stCondLst>
                                        </p:cTn>
                                        <p:tgtEl>
                                          <p:spTgt spid="25"/>
                                        </p:tgtEl>
                                        <p:attrNameLst>
                                          <p:attrName>style.visibility</p:attrName>
                                        </p:attrNameLst>
                                      </p:cBhvr>
                                      <p:to>
                                        <p:strVal val="visible"/>
                                      </p:to>
                                    </p:set>
                                    <p:anim calcmode="lin" valueType="num">
                                      <p:cBhvr>
                                        <p:cTn id="106" dur="25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07" dur="250" fill="hold"/>
                                        <p:tgtEl>
                                          <p:spTgt spid="25"/>
                                        </p:tgtEl>
                                        <p:attrNameLst>
                                          <p:attrName>ppt_y</p:attrName>
                                        </p:attrNameLst>
                                      </p:cBhvr>
                                      <p:tavLst>
                                        <p:tav tm="0">
                                          <p:val>
                                            <p:strVal val="#ppt_y"/>
                                          </p:val>
                                        </p:tav>
                                        <p:tav tm="100000">
                                          <p:val>
                                            <p:strVal val="#ppt_y"/>
                                          </p:val>
                                        </p:tav>
                                      </p:tavLst>
                                    </p:anim>
                                    <p:anim calcmode="lin" valueType="num">
                                      <p:cBhvr>
                                        <p:cTn id="108" dur="25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9" dur="25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25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9" grpId="0"/>
      <p:bldP spid="20" grpId="0"/>
      <p:bldP spid="21" grpId="0"/>
      <p:bldP spid="22" grpId="0"/>
      <p:bldP spid="2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0" y="0"/>
            <a:ext cx="9144000" cy="6858000"/>
            <a:chOff x="0" y="0"/>
            <a:chExt cx="5760" cy="4320"/>
          </a:xfrm>
        </p:grpSpPr>
        <p:pic>
          <p:nvPicPr>
            <p:cNvPr id="5" name="Picture 5" descr="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7"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grpSp>
        <p:nvGrpSpPr>
          <p:cNvPr id="8" name="Group 8"/>
          <p:cNvGrpSpPr>
            <a:grpSpLocks/>
          </p:cNvGrpSpPr>
          <p:nvPr/>
        </p:nvGrpSpPr>
        <p:grpSpPr bwMode="auto">
          <a:xfrm>
            <a:off x="0" y="0"/>
            <a:ext cx="9220200" cy="6858000"/>
            <a:chOff x="0" y="0"/>
            <a:chExt cx="5760" cy="4333"/>
          </a:xfrm>
        </p:grpSpPr>
        <p:pic>
          <p:nvPicPr>
            <p:cNvPr id="9"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
          <p:cNvSpPr txBox="1">
            <a:spLocks/>
          </p:cNvSpPr>
          <p:nvPr/>
        </p:nvSpPr>
        <p:spPr bwMode="auto">
          <a:xfrm>
            <a:off x="0" y="762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3600" b="1" dirty="0" smtClean="0">
                <a:solidFill>
                  <a:schemeClr val="bg1"/>
                </a:solidFill>
              </a:rPr>
              <a:t>Remember</a:t>
            </a:r>
            <a:endParaRPr lang="en-GB" altLang="en-US" sz="4000" dirty="0">
              <a:solidFill>
                <a:schemeClr val="bg1"/>
              </a:solidFill>
            </a:endParaRPr>
          </a:p>
          <a:p>
            <a:pPr algn="ctr" eaLnBrk="1" hangingPunct="1"/>
            <a:endParaRPr lang="en-GB" altLang="en-US" sz="3600" b="1" dirty="0">
              <a:solidFill>
                <a:schemeClr val="bg1"/>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52" y="1600200"/>
            <a:ext cx="8382000" cy="4800600"/>
          </a:xfrm>
          <a:prstGeom prst="rect">
            <a:avLst/>
          </a:prstGeom>
        </p:spPr>
      </p:pic>
    </p:spTree>
    <p:extLst>
      <p:ext uri="{BB962C8B-B14F-4D97-AF65-F5344CB8AC3E}">
        <p14:creationId xmlns:p14="http://schemas.microsoft.com/office/powerpoint/2010/main" val="1896220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76200"/>
            <a:ext cx="8858434" cy="584775"/>
          </a:xfrm>
          <a:prstGeom prst="rect">
            <a:avLst/>
          </a:prstGeom>
          <a:noFill/>
        </p:spPr>
        <p:txBody>
          <a:bodyPr wrap="square" rtlCol="0">
            <a:spAutoFit/>
          </a:bodyPr>
          <a:lstStyle/>
          <a:p>
            <a:pPr algn="ctr"/>
            <a:r>
              <a:rPr lang="en-US" sz="3200" b="1" dirty="0">
                <a:solidFill>
                  <a:srgbClr val="C00000"/>
                </a:solidFill>
              </a:rPr>
              <a:t>6</a:t>
            </a:r>
            <a:r>
              <a:rPr lang="en-US" sz="3200" b="1" dirty="0" smtClean="0">
                <a:solidFill>
                  <a:srgbClr val="C00000"/>
                </a:solidFill>
              </a:rPr>
              <a:t>. Underline the content word in the sentences.</a:t>
            </a:r>
            <a:endParaRPr lang="en-US" sz="3200" b="1" dirty="0">
              <a:solidFill>
                <a:srgbClr val="C00000"/>
              </a:solidFill>
            </a:endParaRPr>
          </a:p>
        </p:txBody>
      </p:sp>
      <p:sp>
        <p:nvSpPr>
          <p:cNvPr id="10" name="TextBox 9"/>
          <p:cNvSpPr txBox="1"/>
          <p:nvPr/>
        </p:nvSpPr>
        <p:spPr>
          <a:xfrm>
            <a:off x="180883" y="660975"/>
            <a:ext cx="8858434" cy="1077218"/>
          </a:xfrm>
          <a:prstGeom prst="rect">
            <a:avLst/>
          </a:prstGeom>
          <a:noFill/>
        </p:spPr>
        <p:txBody>
          <a:bodyPr wrap="square" rtlCol="0">
            <a:spAutoFit/>
          </a:bodyPr>
          <a:lstStyle/>
          <a:p>
            <a:r>
              <a:rPr lang="en-US" sz="3200" b="1" dirty="0" smtClean="0">
                <a:solidFill>
                  <a:srgbClr val="002060"/>
                </a:solidFill>
              </a:rPr>
              <a:t>1. The Arts Museum is a popular place of interest in my city.</a:t>
            </a:r>
            <a:endParaRPr lang="en-US" sz="3200" b="1" dirty="0">
              <a:solidFill>
                <a:srgbClr val="002060"/>
              </a:solidFill>
            </a:endParaRPr>
          </a:p>
        </p:txBody>
      </p:sp>
      <p:sp>
        <p:nvSpPr>
          <p:cNvPr id="11" name="TextBox 10"/>
          <p:cNvSpPr txBox="1"/>
          <p:nvPr/>
        </p:nvSpPr>
        <p:spPr>
          <a:xfrm>
            <a:off x="180883" y="21584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2. This cinema attracts lots of youngsters.</a:t>
            </a:r>
          </a:p>
        </p:txBody>
      </p:sp>
      <p:sp>
        <p:nvSpPr>
          <p:cNvPr id="12" name="TextBox 11"/>
          <p:cNvSpPr txBox="1"/>
          <p:nvPr/>
        </p:nvSpPr>
        <p:spPr>
          <a:xfrm>
            <a:off x="180883" y="33014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3. The artisans mould clay to make traditional pots.</a:t>
            </a:r>
          </a:p>
        </p:txBody>
      </p:sp>
      <p:sp>
        <p:nvSpPr>
          <p:cNvPr id="13" name="TextBox 12"/>
          <p:cNvSpPr txBox="1"/>
          <p:nvPr/>
        </p:nvSpPr>
        <p:spPr>
          <a:xfrm>
            <a:off x="180883" y="44444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4. Where do you like going at weekend?</a:t>
            </a:r>
          </a:p>
        </p:txBody>
      </p:sp>
      <p:sp>
        <p:nvSpPr>
          <p:cNvPr id="14" name="TextBox 13"/>
          <p:cNvSpPr txBox="1"/>
          <p:nvPr/>
        </p:nvSpPr>
        <p:spPr>
          <a:xfrm>
            <a:off x="180883" y="55112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5. We shoudn’t destroy historical buildings.</a:t>
            </a:r>
          </a:p>
        </p:txBody>
      </p:sp>
      <p:cxnSp>
        <p:nvCxnSpPr>
          <p:cNvPr id="16" name="Straight Connector 15"/>
          <p:cNvCxnSpPr/>
          <p:nvPr/>
        </p:nvCxnSpPr>
        <p:spPr>
          <a:xfrm>
            <a:off x="1415844" y="1170088"/>
            <a:ext cx="22098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19600" y="1170088"/>
            <a:ext cx="2286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9000" y="1170088"/>
            <a:ext cx="12954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14400" y="1659192"/>
            <a:ext cx="50144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30592" y="2637504"/>
            <a:ext cx="262275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60260" y="2652252"/>
            <a:ext cx="1905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86348" y="3795252"/>
            <a:ext cx="132612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30458" y="3795252"/>
            <a:ext cx="106803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53348" y="3795252"/>
            <a:ext cx="556752"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42276" y="3795252"/>
            <a:ext cx="98199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71752" y="3795252"/>
            <a:ext cx="167394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3904" y="3795252"/>
            <a:ext cx="6858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2000" y="4923504"/>
            <a:ext cx="9906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83192" y="4938252"/>
            <a:ext cx="14859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348748" y="4923504"/>
            <a:ext cx="1445340" cy="14748"/>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45340" y="6037008"/>
            <a:ext cx="263750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31724" y="6037008"/>
            <a:ext cx="305967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04 Track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0892" y="317212"/>
            <a:ext cx="609600" cy="609600"/>
          </a:xfrm>
          <a:prstGeom prst="rect">
            <a:avLst/>
          </a:prstGeom>
        </p:spPr>
      </p:pic>
    </p:spTree>
    <p:extLst>
      <p:ext uri="{BB962C8B-B14F-4D97-AF65-F5344CB8AC3E}">
        <p14:creationId xmlns:p14="http://schemas.microsoft.com/office/powerpoint/2010/main" val="18328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500"/>
                                        <p:tgtEl>
                                          <p:spTgt spid="18"/>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500"/>
                                        <p:tgtEl>
                                          <p:spTgt spid="24"/>
                                        </p:tgtEl>
                                      </p:cBhvr>
                                    </p:animEffect>
                                  </p:childTnLst>
                                </p:cTn>
                              </p:par>
                            </p:childTnLst>
                          </p:cTn>
                        </p:par>
                        <p:par>
                          <p:cTn id="25" fill="hold">
                            <p:stCondLst>
                              <p:cond delay="500"/>
                            </p:stCondLst>
                            <p:childTnLst>
                              <p:par>
                                <p:cTn id="26" presetID="6"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500"/>
                                        <p:tgtEl>
                                          <p:spTgt spid="28"/>
                                        </p:tgtEl>
                                      </p:cBhvr>
                                    </p:animEffect>
                                  </p:childTnLst>
                                </p:cTn>
                              </p:par>
                            </p:childTnLst>
                          </p:cTn>
                        </p:par>
                        <p:par>
                          <p:cTn id="34" fill="hold">
                            <p:stCondLst>
                              <p:cond delay="500"/>
                            </p:stCondLst>
                            <p:childTnLst>
                              <p:par>
                                <p:cTn id="35" presetID="6" presetClass="entr" presetSubtype="16"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500"/>
                                        <p:tgtEl>
                                          <p:spTgt spid="30"/>
                                        </p:tgtEl>
                                      </p:cBhvr>
                                    </p:animEffect>
                                  </p:childTnLst>
                                </p:cTn>
                              </p:par>
                            </p:childTnLst>
                          </p:cTn>
                        </p:par>
                        <p:par>
                          <p:cTn id="38" fill="hold">
                            <p:stCondLst>
                              <p:cond delay="1000"/>
                            </p:stCondLst>
                            <p:childTnLst>
                              <p:par>
                                <p:cTn id="39" presetID="6"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500"/>
                                        <p:tgtEl>
                                          <p:spTgt spid="32"/>
                                        </p:tgtEl>
                                      </p:cBhvr>
                                    </p:animEffect>
                                  </p:childTnLst>
                                </p:cTn>
                              </p:par>
                            </p:childTnLst>
                          </p:cTn>
                        </p:par>
                        <p:par>
                          <p:cTn id="42" fill="hold">
                            <p:stCondLst>
                              <p:cond delay="1500"/>
                            </p:stCondLst>
                            <p:childTnLst>
                              <p:par>
                                <p:cTn id="43" presetID="6" presetClass="entr" presetSubtype="16"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500"/>
                                        <p:tgtEl>
                                          <p:spTgt spid="34"/>
                                        </p:tgtEl>
                                      </p:cBhvr>
                                    </p:animEffect>
                                  </p:childTnLst>
                                </p:cTn>
                              </p:par>
                            </p:childTnLst>
                          </p:cTn>
                        </p:par>
                        <p:par>
                          <p:cTn id="46" fill="hold">
                            <p:stCondLst>
                              <p:cond delay="2000"/>
                            </p:stCondLst>
                            <p:childTnLst>
                              <p:par>
                                <p:cTn id="47" presetID="6" presetClass="entr" presetSubtype="16"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ircle(in)">
                                      <p:cBhvr>
                                        <p:cTn id="49" dur="500"/>
                                        <p:tgtEl>
                                          <p:spTgt spid="37"/>
                                        </p:tgtEl>
                                      </p:cBhvr>
                                    </p:animEffect>
                                  </p:childTnLst>
                                </p:cTn>
                              </p:par>
                            </p:childTnLst>
                          </p:cTn>
                        </p:par>
                        <p:par>
                          <p:cTn id="50" fill="hold">
                            <p:stCondLst>
                              <p:cond delay="2500"/>
                            </p:stCondLst>
                            <p:childTnLst>
                              <p:par>
                                <p:cTn id="51" presetID="6" presetClass="entr" presetSubtype="16"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circle(in)">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ircle(in)">
                                      <p:cBhvr>
                                        <p:cTn id="58" dur="500"/>
                                        <p:tgtEl>
                                          <p:spTgt spid="41"/>
                                        </p:tgtEl>
                                      </p:cBhvr>
                                    </p:animEffect>
                                  </p:childTnLst>
                                </p:cTn>
                              </p:par>
                            </p:childTnLst>
                          </p:cTn>
                        </p:par>
                        <p:par>
                          <p:cTn id="59" fill="hold">
                            <p:stCondLst>
                              <p:cond delay="500"/>
                            </p:stCondLst>
                            <p:childTnLst>
                              <p:par>
                                <p:cTn id="60" presetID="6" presetClass="entr" presetSubtype="16"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in)">
                                      <p:cBhvr>
                                        <p:cTn id="62" dur="500"/>
                                        <p:tgtEl>
                                          <p:spTgt spid="43"/>
                                        </p:tgtEl>
                                      </p:cBhvr>
                                    </p:animEffect>
                                  </p:childTnLst>
                                </p:cTn>
                              </p:par>
                            </p:childTnLst>
                          </p:cTn>
                        </p:par>
                        <p:par>
                          <p:cTn id="63" fill="hold">
                            <p:stCondLst>
                              <p:cond delay="1000"/>
                            </p:stCondLst>
                            <p:childTnLst>
                              <p:par>
                                <p:cTn id="64" presetID="6" presetClass="entr" presetSubtype="16" fill="hold"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circle(in)">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in)">
                                      <p:cBhvr>
                                        <p:cTn id="71" dur="500"/>
                                        <p:tgtEl>
                                          <p:spTgt spid="47"/>
                                        </p:tgtEl>
                                      </p:cBhvr>
                                    </p:animEffect>
                                  </p:childTnLst>
                                </p:cTn>
                              </p:par>
                            </p:childTnLst>
                          </p:cTn>
                        </p:par>
                        <p:par>
                          <p:cTn id="72" fill="hold">
                            <p:stCondLst>
                              <p:cond delay="500"/>
                            </p:stCondLst>
                            <p:childTnLst>
                              <p:par>
                                <p:cTn id="73" presetID="6" presetClass="entr" presetSubtype="16"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54089" fill="hold"/>
                                        <p:tgtEl>
                                          <p:spTgt spid="2"/>
                                        </p:tgtEl>
                                      </p:cBhvr>
                                    </p:cmd>
                                  </p:childTnLst>
                                </p:cTn>
                              </p:par>
                            </p:childTnLst>
                          </p:cTn>
                        </p:par>
                      </p:childTnLst>
                    </p:cTn>
                  </p:par>
                </p:childTnLst>
              </p:cTn>
              <p:nextCondLst>
                <p:cond evt="onClick" delay="0">
                  <p:tgtEl>
                    <p:spTgt spid="2"/>
                  </p:tgtEl>
                </p:cond>
              </p:nextCondLst>
            </p:seq>
            <p:audio>
              <p:cMediaNode vol="80000">
                <p:cTn id="8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
            <a:hlinkClick r:id="" action="ppaction://ole?verb=0"/>
          </p:cNvPr>
          <p:cNvGraphicFramePr>
            <a:graphicFrameLocks noChangeAspect="1"/>
          </p:cNvGraphicFramePr>
          <p:nvPr/>
        </p:nvGraphicFramePr>
        <p:xfrm>
          <a:off x="0" y="168275"/>
          <a:ext cx="9112250" cy="6759575"/>
        </p:xfrm>
        <a:graphic>
          <a:graphicData uri="http://schemas.openxmlformats.org/presentationml/2006/ole">
            <mc:AlternateContent xmlns:mc="http://schemas.openxmlformats.org/markup-compatibility/2006">
              <mc:Choice xmlns:v="urn:schemas-microsoft-com:vml" Requires="v">
                <p:oleObj spid="_x0000_s2059" name="Presentation" r:id="rId4" imgW="4214008" imgH="3159203" progId="PowerPoint.Show.12">
                  <p:embed/>
                </p:oleObj>
              </mc:Choice>
              <mc:Fallback>
                <p:oleObj name="Presentation" r:id="rId4" imgW="4214008" imgH="3159203"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8275"/>
                        <a:ext cx="911225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extBox 3"/>
          <p:cNvSpPr txBox="1">
            <a:spLocks noChangeArrowheads="1"/>
          </p:cNvSpPr>
          <p:nvPr/>
        </p:nvSpPr>
        <p:spPr bwMode="auto">
          <a:xfrm>
            <a:off x="0" y="5181600"/>
            <a:ext cx="9112250" cy="708025"/>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4000">
                <a:solidFill>
                  <a:srgbClr val="000000"/>
                </a:solidFill>
                <a:latin typeface=".VnTifani HeavyH" pitchFamily="34" charset="0"/>
              </a:rPr>
              <a:t>See you next time</a:t>
            </a:r>
          </a:p>
        </p:txBody>
      </p:sp>
      <p:sp>
        <p:nvSpPr>
          <p:cNvPr id="6" name="TextBox 5"/>
          <p:cNvSpPr txBox="1"/>
          <p:nvPr/>
        </p:nvSpPr>
        <p:spPr>
          <a:xfrm>
            <a:off x="152400" y="609600"/>
            <a:ext cx="7239000" cy="3231654"/>
          </a:xfrm>
          <a:prstGeom prst="rect">
            <a:avLst/>
          </a:prstGeom>
          <a:noFill/>
        </p:spPr>
        <p:txBody>
          <a:bodyPr wrap="square">
            <a:spAutoFit/>
          </a:bodyPr>
          <a:lstStyle/>
          <a:p>
            <a:pPr algn="ctr" eaLnBrk="0" fontAlgn="base" hangingPunct="0">
              <a:lnSpc>
                <a:spcPct val="150000"/>
              </a:lnSpc>
              <a:spcBef>
                <a:spcPct val="0"/>
              </a:spcBef>
              <a:spcAft>
                <a:spcPct val="0"/>
              </a:spcAft>
              <a:defRPr/>
            </a:pPr>
            <a:r>
              <a:rPr lang="en-US" sz="4000" b="1" u="sng" dirty="0">
                <a:solidFill>
                  <a:srgbClr val="996633"/>
                </a:solidFill>
              </a:rPr>
              <a:t>HOMEWORK</a:t>
            </a:r>
          </a:p>
          <a:p>
            <a:pPr marL="342900" indent="-342900" eaLnBrk="0" fontAlgn="base" hangingPunct="0">
              <a:lnSpc>
                <a:spcPct val="150000"/>
              </a:lnSpc>
              <a:spcBef>
                <a:spcPct val="0"/>
              </a:spcBef>
              <a:spcAft>
                <a:spcPct val="0"/>
              </a:spcAft>
              <a:buFontTx/>
              <a:buAutoNum type="arabicPeriod"/>
              <a:defRPr/>
            </a:pPr>
            <a:r>
              <a:rPr lang="en-US" sz="3200" b="1" dirty="0">
                <a:solidFill>
                  <a:srgbClr val="000000"/>
                </a:solidFill>
              </a:rPr>
              <a:t>Write </a:t>
            </a:r>
            <a:r>
              <a:rPr lang="en-US" sz="3200" b="1" dirty="0" smtClean="0">
                <a:solidFill>
                  <a:srgbClr val="000000"/>
                </a:solidFill>
              </a:rPr>
              <a:t>newwords.</a:t>
            </a:r>
            <a:endParaRPr lang="en-US" sz="3200" b="1" dirty="0">
              <a:solidFill>
                <a:srgbClr val="000000"/>
              </a:solidFill>
            </a:endParaRPr>
          </a:p>
          <a:p>
            <a:pPr marL="342900" indent="-342900" eaLnBrk="0" fontAlgn="base" hangingPunct="0">
              <a:lnSpc>
                <a:spcPct val="150000"/>
              </a:lnSpc>
              <a:spcBef>
                <a:spcPct val="0"/>
              </a:spcBef>
              <a:spcAft>
                <a:spcPct val="0"/>
              </a:spcAft>
              <a:buFontTx/>
              <a:buAutoNum type="arabicPeriod"/>
              <a:defRPr/>
            </a:pPr>
            <a:r>
              <a:rPr lang="en-US" sz="3200" b="1" dirty="0" smtClean="0">
                <a:solidFill>
                  <a:srgbClr val="000000"/>
                </a:solidFill>
              </a:rPr>
              <a:t>Prepare lesson 3: A closer look 2</a:t>
            </a:r>
            <a:endParaRPr lang="en-US" sz="3200" b="1" dirty="0">
              <a:solidFill>
                <a:srgbClr val="000000"/>
              </a:solidFill>
            </a:endParaRPr>
          </a:p>
          <a:p>
            <a:pPr marL="342900" indent="-342900" eaLnBrk="0" fontAlgn="base" hangingPunct="0">
              <a:lnSpc>
                <a:spcPct val="150000"/>
              </a:lnSpc>
              <a:spcBef>
                <a:spcPct val="0"/>
              </a:spcBef>
              <a:spcAft>
                <a:spcPct val="0"/>
              </a:spcAft>
              <a:buFontTx/>
              <a:buAutoNum type="arabicPeriod"/>
              <a:defRPr/>
            </a:pPr>
            <a:r>
              <a:rPr lang="en-US" sz="3200" b="1" dirty="0">
                <a:solidFill>
                  <a:srgbClr val="000000"/>
                </a:solidFill>
              </a:rPr>
              <a:t>Do exercises in </a:t>
            </a:r>
            <a:r>
              <a:rPr lang="en-US" sz="3200" b="1" dirty="0" smtClean="0">
                <a:solidFill>
                  <a:srgbClr val="000000"/>
                </a:solidFill>
              </a:rPr>
              <a:t>workbook.</a:t>
            </a:r>
            <a:endParaRPr lang="en-US" sz="3200" b="1" dirty="0">
              <a:solidFill>
                <a:srgbClr val="000000"/>
              </a:solidFill>
            </a:endParaRPr>
          </a:p>
        </p:txBody>
      </p:sp>
    </p:spTree>
    <p:extLst>
      <p:ext uri="{BB962C8B-B14F-4D97-AF65-F5344CB8AC3E}">
        <p14:creationId xmlns:p14="http://schemas.microsoft.com/office/powerpoint/2010/main" val="1454976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a:hlinkClick r:id="" action="ppaction://ole?verb=0"/>
          </p:cNvPr>
          <p:cNvGraphicFramePr>
            <a:graphicFrameLocks noChangeAspect="1"/>
          </p:cNvGraphicFramePr>
          <p:nvPr/>
        </p:nvGraphicFramePr>
        <p:xfrm>
          <a:off x="0" y="98425"/>
          <a:ext cx="9112250" cy="6759575"/>
        </p:xfrm>
        <a:graphic>
          <a:graphicData uri="http://schemas.openxmlformats.org/presentationml/2006/ole">
            <mc:AlternateContent xmlns:mc="http://schemas.openxmlformats.org/markup-compatibility/2006">
              <mc:Choice xmlns:v="urn:schemas-microsoft-com:vml" Requires="v">
                <p:oleObj spid="_x0000_s1040" name="Presentation" r:id="rId4" imgW="4214008" imgH="3159203" progId="PowerPoint.Show.12">
                  <p:embed/>
                </p:oleObj>
              </mc:Choice>
              <mc:Fallback>
                <p:oleObj name="Presentation" r:id="rId4" imgW="4214008" imgH="3159203"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425"/>
                        <a:ext cx="911225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9" name="Text Box 4"/>
          <p:cNvSpPr txBox="1">
            <a:spLocks noChangeArrowheads="1"/>
          </p:cNvSpPr>
          <p:nvPr/>
        </p:nvSpPr>
        <p:spPr bwMode="auto">
          <a:xfrm>
            <a:off x="-6350" y="5105400"/>
            <a:ext cx="9118600" cy="1015663"/>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6000" b="1" dirty="0" smtClean="0">
                <a:solidFill>
                  <a:srgbClr val="FFC000"/>
                </a:solidFill>
                <a:latin typeface=".VnAristote" pitchFamily="34" charset="0"/>
                <a:cs typeface="Arial" charset="0"/>
              </a:rPr>
              <a:t>Unit </a:t>
            </a:r>
            <a:r>
              <a:rPr lang="en-US" altLang="en-US" sz="6000" b="1" dirty="0">
                <a:solidFill>
                  <a:srgbClr val="FFC000"/>
                </a:solidFill>
                <a:latin typeface=".VnAristote" pitchFamily="34" charset="0"/>
                <a:cs typeface="Arial" charset="0"/>
              </a:rPr>
              <a:t>1: </a:t>
            </a:r>
            <a:r>
              <a:rPr lang="en-US" altLang="en-US" sz="6000" b="1" dirty="0" smtClean="0">
                <a:solidFill>
                  <a:srgbClr val="FFC000"/>
                </a:solidFill>
                <a:latin typeface=".VnAristote" pitchFamily="34" charset="0"/>
                <a:cs typeface="Arial" charset="0"/>
              </a:rPr>
              <a:t>Local Environment</a:t>
            </a:r>
            <a:endParaRPr lang="en-US" altLang="en-US" sz="6000" b="1" dirty="0">
              <a:solidFill>
                <a:srgbClr val="FFC000"/>
              </a:solidFill>
              <a:latin typeface=".VnAristote" pitchFamily="34" charset="0"/>
              <a:cs typeface="Arial" charset="0"/>
            </a:endParaRPr>
          </a:p>
        </p:txBody>
      </p:sp>
      <p:sp>
        <p:nvSpPr>
          <p:cNvPr id="4100" name="Text Box 7"/>
          <p:cNvSpPr txBox="1">
            <a:spLocks noChangeArrowheads="1"/>
          </p:cNvSpPr>
          <p:nvPr/>
        </p:nvSpPr>
        <p:spPr bwMode="auto">
          <a:xfrm>
            <a:off x="-1143000" y="1027113"/>
            <a:ext cx="8991600" cy="2032000"/>
          </a:xfrm>
          <a:prstGeom prst="rect">
            <a:avLst/>
          </a:prstGeom>
          <a:noFill/>
          <a:ln>
            <a:noFill/>
          </a:ln>
          <a:effectLst>
            <a:outerShdw dist="63500" dir="2212194"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6600" b="1">
                <a:solidFill>
                  <a:srgbClr val="0070C0"/>
                </a:solidFill>
                <a:cs typeface="Arial" charset="0"/>
              </a:rPr>
              <a:t>Lesson 2</a:t>
            </a:r>
          </a:p>
          <a:p>
            <a:pPr algn="ctr">
              <a:spcBef>
                <a:spcPct val="50000"/>
              </a:spcBef>
            </a:pPr>
            <a:r>
              <a:rPr lang="en-US" altLang="en-US" sz="4000" b="1">
                <a:solidFill>
                  <a:srgbClr val="0070C0"/>
                </a:solidFill>
                <a:cs typeface="Arial" charset="0"/>
              </a:rPr>
              <a:t>A closer look 1 </a:t>
            </a:r>
          </a:p>
        </p:txBody>
      </p:sp>
      <p:grpSp>
        <p:nvGrpSpPr>
          <p:cNvPr id="4101" name="Group 8"/>
          <p:cNvGrpSpPr>
            <a:grpSpLocks/>
          </p:cNvGrpSpPr>
          <p:nvPr/>
        </p:nvGrpSpPr>
        <p:grpSpPr bwMode="auto">
          <a:xfrm>
            <a:off x="0" y="0"/>
            <a:ext cx="9220200" cy="6858000"/>
            <a:chOff x="0" y="0"/>
            <a:chExt cx="5760" cy="4333"/>
          </a:xfrm>
        </p:grpSpPr>
        <p:pic>
          <p:nvPicPr>
            <p:cNvPr id="4102" name="Picture 9"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42507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altLang="en-US" smtClean="0"/>
          </a:p>
        </p:txBody>
      </p:sp>
      <p:sp>
        <p:nvSpPr>
          <p:cNvPr id="5123" name="Rectangle 3"/>
          <p:cNvSpPr>
            <a:spLocks noGrp="1" noChangeArrowheads="1"/>
          </p:cNvSpPr>
          <p:nvPr>
            <p:ph type="body" idx="1"/>
          </p:nvPr>
        </p:nvSpPr>
        <p:spPr/>
        <p:txBody>
          <a:bodyPr/>
          <a:lstStyle/>
          <a:p>
            <a:pPr eaLnBrk="1" hangingPunct="1"/>
            <a:endParaRPr lang="en-US" altLang="en-US" smtClean="0"/>
          </a:p>
        </p:txBody>
      </p:sp>
      <p:grpSp>
        <p:nvGrpSpPr>
          <p:cNvPr id="5124" name="Group 4"/>
          <p:cNvGrpSpPr>
            <a:grpSpLocks/>
          </p:cNvGrpSpPr>
          <p:nvPr/>
        </p:nvGrpSpPr>
        <p:grpSpPr bwMode="auto">
          <a:xfrm>
            <a:off x="0" y="0"/>
            <a:ext cx="9144000" cy="6858000"/>
            <a:chOff x="0" y="0"/>
            <a:chExt cx="5760" cy="4320"/>
          </a:xfrm>
        </p:grpSpPr>
        <p:pic>
          <p:nvPicPr>
            <p:cNvPr id="5143" name="Picture 5" descr="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5145"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grpSp>
        <p:nvGrpSpPr>
          <p:cNvPr id="5125" name="Group 8"/>
          <p:cNvGrpSpPr>
            <a:grpSpLocks/>
          </p:cNvGrpSpPr>
          <p:nvPr/>
        </p:nvGrpSpPr>
        <p:grpSpPr bwMode="auto">
          <a:xfrm>
            <a:off x="0" y="0"/>
            <a:ext cx="9220200" cy="6858000"/>
            <a:chOff x="0" y="0"/>
            <a:chExt cx="5760" cy="4333"/>
          </a:xfrm>
        </p:grpSpPr>
        <p:pic>
          <p:nvPicPr>
            <p:cNvPr id="5139"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2959116" y="632626"/>
            <a:ext cx="3060684" cy="923330"/>
          </a:xfrm>
          <a:prstGeom prst="rect">
            <a:avLst/>
          </a:prstGeom>
          <a:noFill/>
          <a:ln>
            <a:noFill/>
          </a:ln>
        </p:spPr>
        <p:txBody>
          <a:bodyPr>
            <a:spAutoFit/>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FFCC00"/>
                </a:solidFill>
                <a:effectLst>
                  <a:outerShdw blurRad="76200" dist="50800" dir="5400000" algn="tl" rotWithShape="0">
                    <a:srgbClr val="000000">
                      <a:alpha val="65000"/>
                    </a:srgbClr>
                  </a:outerShdw>
                </a:effectLst>
              </a:rPr>
              <a:t>GAMES</a:t>
            </a:r>
          </a:p>
        </p:txBody>
      </p:sp>
      <p:sp>
        <p:nvSpPr>
          <p:cNvPr id="5127" name="AutoShape 3"/>
          <p:cNvSpPr>
            <a:spLocks noChangeArrowheads="1"/>
          </p:cNvSpPr>
          <p:nvPr/>
        </p:nvSpPr>
        <p:spPr bwMode="auto">
          <a:xfrm>
            <a:off x="2003425" y="2397125"/>
            <a:ext cx="5327650" cy="3057525"/>
          </a:xfrm>
          <a:prstGeom prst="cloudCallout">
            <a:avLst>
              <a:gd name="adj1" fmla="val -43384"/>
              <a:gd name="adj2" fmla="val 2001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2800" b="1">
              <a:solidFill>
                <a:srgbClr val="FF0000"/>
              </a:solidFill>
              <a:latin typeface="Times New Roman" pitchFamily="18" charset="0"/>
              <a:cs typeface="Arial" charset="0"/>
            </a:endParaRPr>
          </a:p>
          <a:p>
            <a:pPr algn="ctr"/>
            <a:endParaRPr lang="en-US" altLang="en-US" sz="2800" b="1">
              <a:solidFill>
                <a:srgbClr val="FF0000"/>
              </a:solidFill>
              <a:latin typeface="Times New Roman" pitchFamily="18" charset="0"/>
              <a:cs typeface="Arial" charset="0"/>
            </a:endParaRPr>
          </a:p>
        </p:txBody>
      </p:sp>
      <p:sp>
        <p:nvSpPr>
          <p:cNvPr id="5128" name="Line 4"/>
          <p:cNvSpPr>
            <a:spLocks noChangeShapeType="1"/>
          </p:cNvSpPr>
          <p:nvPr/>
        </p:nvSpPr>
        <p:spPr bwMode="auto">
          <a:xfrm flipH="1">
            <a:off x="719138" y="3427413"/>
            <a:ext cx="1752600" cy="198437"/>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5"/>
          <p:cNvSpPr>
            <a:spLocks noChangeShapeType="1"/>
          </p:cNvSpPr>
          <p:nvPr/>
        </p:nvSpPr>
        <p:spPr bwMode="auto">
          <a:xfrm flipH="1">
            <a:off x="1709738" y="4868863"/>
            <a:ext cx="1143000" cy="10668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0" name="Line 6"/>
          <p:cNvSpPr>
            <a:spLocks noChangeShapeType="1"/>
          </p:cNvSpPr>
          <p:nvPr/>
        </p:nvSpPr>
        <p:spPr bwMode="auto">
          <a:xfrm>
            <a:off x="5607050" y="4992688"/>
            <a:ext cx="36513" cy="95885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Line 7"/>
          <p:cNvSpPr>
            <a:spLocks noChangeShapeType="1"/>
          </p:cNvSpPr>
          <p:nvPr/>
        </p:nvSpPr>
        <p:spPr bwMode="auto">
          <a:xfrm>
            <a:off x="7091363" y="2971800"/>
            <a:ext cx="1066800" cy="1524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Line 8"/>
          <p:cNvSpPr>
            <a:spLocks noChangeShapeType="1"/>
          </p:cNvSpPr>
          <p:nvPr/>
        </p:nvSpPr>
        <p:spPr bwMode="auto">
          <a:xfrm flipH="1" flipV="1">
            <a:off x="3695700" y="1827213"/>
            <a:ext cx="76200" cy="9144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Line 9"/>
          <p:cNvSpPr>
            <a:spLocks noChangeShapeType="1"/>
          </p:cNvSpPr>
          <p:nvPr/>
        </p:nvSpPr>
        <p:spPr bwMode="auto">
          <a:xfrm flipH="1" flipV="1">
            <a:off x="1595438" y="1954213"/>
            <a:ext cx="1371600" cy="8382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4" name="Line 10"/>
          <p:cNvSpPr>
            <a:spLocks noChangeShapeType="1"/>
          </p:cNvSpPr>
          <p:nvPr/>
        </p:nvSpPr>
        <p:spPr bwMode="auto">
          <a:xfrm flipV="1">
            <a:off x="6221413" y="1597025"/>
            <a:ext cx="838200" cy="8382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5" name="Line 19"/>
          <p:cNvSpPr>
            <a:spLocks noChangeShapeType="1"/>
          </p:cNvSpPr>
          <p:nvPr/>
        </p:nvSpPr>
        <p:spPr bwMode="auto">
          <a:xfrm>
            <a:off x="7243763" y="4183063"/>
            <a:ext cx="914400" cy="6858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6" name="Line 21"/>
          <p:cNvSpPr>
            <a:spLocks noChangeShapeType="1"/>
          </p:cNvSpPr>
          <p:nvPr/>
        </p:nvSpPr>
        <p:spPr bwMode="auto">
          <a:xfrm flipV="1">
            <a:off x="4770438" y="1747838"/>
            <a:ext cx="2286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p:cNvSpPr txBox="1">
            <a:spLocks noChangeArrowheads="1"/>
          </p:cNvSpPr>
          <p:nvPr/>
        </p:nvSpPr>
        <p:spPr bwMode="auto">
          <a:xfrm>
            <a:off x="2609850" y="3374974"/>
            <a:ext cx="4449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800" b="1" dirty="0">
                <a:solidFill>
                  <a:srgbClr val="C00000"/>
                </a:solidFill>
              </a:rPr>
              <a:t>Brainstorming</a:t>
            </a:r>
          </a:p>
        </p:txBody>
      </p:sp>
      <p:sp>
        <p:nvSpPr>
          <p:cNvPr id="26" name="Rectangle 25"/>
          <p:cNvSpPr/>
          <p:nvPr/>
        </p:nvSpPr>
        <p:spPr>
          <a:xfrm>
            <a:off x="2519363" y="3204232"/>
            <a:ext cx="440213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6000" b="1" dirty="0">
                <a:solidFill>
                  <a:srgbClr val="002060"/>
                </a:solidFill>
              </a:rPr>
              <a:t>H</a:t>
            </a:r>
            <a:r>
              <a:rPr lang="en-US" sz="6000" b="1" dirty="0" smtClean="0">
                <a:solidFill>
                  <a:srgbClr val="002060"/>
                </a:solidFill>
              </a:rPr>
              <a:t>andicrafts</a:t>
            </a:r>
            <a:endParaRPr lang="en-US" sz="6000" b="1" dirty="0">
              <a:solidFill>
                <a:srgbClr val="002060"/>
              </a:solidFill>
            </a:endParaRPr>
          </a:p>
        </p:txBody>
      </p:sp>
    </p:spTree>
    <p:extLst>
      <p:ext uri="{BB962C8B-B14F-4D97-AF65-F5344CB8AC3E}">
        <p14:creationId xmlns:p14="http://schemas.microsoft.com/office/powerpoint/2010/main" val="931173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25-C"/>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150" y="6172200"/>
            <a:ext cx="750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3"/>
          <p:cNvSpPr>
            <a:spLocks noChangeArrowheads="1"/>
          </p:cNvSpPr>
          <p:nvPr/>
        </p:nvSpPr>
        <p:spPr bwMode="auto">
          <a:xfrm>
            <a:off x="2667000" y="2124075"/>
            <a:ext cx="3886200" cy="2179638"/>
          </a:xfrm>
          <a:prstGeom prst="cloudCallout">
            <a:avLst>
              <a:gd name="adj1" fmla="val -43384"/>
              <a:gd name="adj2" fmla="val 2001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2800" b="1">
              <a:solidFill>
                <a:srgbClr val="FF0000"/>
              </a:solidFill>
              <a:latin typeface="Times New Roman" pitchFamily="18" charset="0"/>
              <a:cs typeface="Arial" charset="0"/>
            </a:endParaRPr>
          </a:p>
          <a:p>
            <a:pPr algn="ctr"/>
            <a:endParaRPr lang="en-US" altLang="en-US" sz="2800" b="1">
              <a:solidFill>
                <a:srgbClr val="FF0000"/>
              </a:solidFill>
              <a:latin typeface="Times New Roman" pitchFamily="18" charset="0"/>
              <a:cs typeface="Arial" charset="0"/>
            </a:endParaRPr>
          </a:p>
        </p:txBody>
      </p:sp>
      <p:sp>
        <p:nvSpPr>
          <p:cNvPr id="6149" name="Line 5"/>
          <p:cNvSpPr>
            <a:spLocks noChangeShapeType="1"/>
          </p:cNvSpPr>
          <p:nvPr/>
        </p:nvSpPr>
        <p:spPr bwMode="auto">
          <a:xfrm flipH="1">
            <a:off x="2095500" y="3925888"/>
            <a:ext cx="1143000" cy="10668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 name="Line 6"/>
          <p:cNvSpPr>
            <a:spLocks noChangeShapeType="1"/>
          </p:cNvSpPr>
          <p:nvPr/>
        </p:nvSpPr>
        <p:spPr bwMode="auto">
          <a:xfrm>
            <a:off x="4705350" y="4303713"/>
            <a:ext cx="36513" cy="95885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 name="Line 7"/>
          <p:cNvSpPr>
            <a:spLocks noChangeShapeType="1"/>
          </p:cNvSpPr>
          <p:nvPr/>
        </p:nvSpPr>
        <p:spPr bwMode="auto">
          <a:xfrm>
            <a:off x="6477000" y="3400425"/>
            <a:ext cx="1066800" cy="1524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Line 8"/>
          <p:cNvSpPr>
            <a:spLocks noChangeShapeType="1"/>
          </p:cNvSpPr>
          <p:nvPr/>
        </p:nvSpPr>
        <p:spPr bwMode="auto">
          <a:xfrm flipH="1" flipV="1">
            <a:off x="3781425" y="1465263"/>
            <a:ext cx="76200" cy="9144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3" name="Line 9"/>
          <p:cNvSpPr>
            <a:spLocks noChangeShapeType="1"/>
          </p:cNvSpPr>
          <p:nvPr/>
        </p:nvSpPr>
        <p:spPr bwMode="auto">
          <a:xfrm flipH="1" flipV="1">
            <a:off x="1676400" y="1954213"/>
            <a:ext cx="1371600" cy="8382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4" name="Line 10"/>
          <p:cNvSpPr>
            <a:spLocks noChangeShapeType="1"/>
          </p:cNvSpPr>
          <p:nvPr/>
        </p:nvSpPr>
        <p:spPr bwMode="auto">
          <a:xfrm flipV="1">
            <a:off x="6430963" y="1809095"/>
            <a:ext cx="838200" cy="8382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Line 19"/>
          <p:cNvSpPr>
            <a:spLocks noChangeShapeType="1"/>
          </p:cNvSpPr>
          <p:nvPr/>
        </p:nvSpPr>
        <p:spPr bwMode="auto">
          <a:xfrm>
            <a:off x="5973763" y="3844925"/>
            <a:ext cx="914400" cy="6858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Line 21"/>
          <p:cNvSpPr>
            <a:spLocks noChangeShapeType="1"/>
          </p:cNvSpPr>
          <p:nvPr/>
        </p:nvSpPr>
        <p:spPr bwMode="auto">
          <a:xfrm flipV="1">
            <a:off x="4976813" y="1219200"/>
            <a:ext cx="228600" cy="9144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TextBox 1"/>
          <p:cNvSpPr txBox="1">
            <a:spLocks noChangeArrowheads="1"/>
          </p:cNvSpPr>
          <p:nvPr/>
        </p:nvSpPr>
        <p:spPr bwMode="auto">
          <a:xfrm>
            <a:off x="76200" y="161925"/>
            <a:ext cx="90678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smtClean="0">
                <a:solidFill>
                  <a:srgbClr val="0070C0"/>
                </a:solidFill>
              </a:rPr>
              <a:t>traditional handicraft</a:t>
            </a:r>
            <a:endParaRPr lang="en-US" sz="2800" b="1" dirty="0"/>
          </a:p>
        </p:txBody>
      </p:sp>
      <p:grpSp>
        <p:nvGrpSpPr>
          <p:cNvPr id="6168" name="Group 8"/>
          <p:cNvGrpSpPr>
            <a:grpSpLocks/>
          </p:cNvGrpSpPr>
          <p:nvPr/>
        </p:nvGrpSpPr>
        <p:grpSpPr bwMode="auto">
          <a:xfrm>
            <a:off x="0" y="0"/>
            <a:ext cx="9220200" cy="6858000"/>
            <a:chOff x="0" y="0"/>
            <a:chExt cx="5760" cy="4333"/>
          </a:xfrm>
        </p:grpSpPr>
        <p:pic>
          <p:nvPicPr>
            <p:cNvPr id="6169"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ctangle 28"/>
          <p:cNvSpPr/>
          <p:nvPr/>
        </p:nvSpPr>
        <p:spPr>
          <a:xfrm>
            <a:off x="2819400" y="2875718"/>
            <a:ext cx="3611563"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4800" b="1" dirty="0">
                <a:solidFill>
                  <a:srgbClr val="002060"/>
                </a:solidFill>
              </a:rPr>
              <a:t>H</a:t>
            </a:r>
            <a:r>
              <a:rPr lang="en-US" sz="4800" b="1" dirty="0" smtClean="0">
                <a:solidFill>
                  <a:srgbClr val="002060"/>
                </a:solidFill>
              </a:rPr>
              <a:t>andicrafts</a:t>
            </a:r>
            <a:endParaRPr lang="en-US" sz="4800" b="1" dirty="0">
              <a:solidFill>
                <a:srgbClr val="002060"/>
              </a:solidFill>
            </a:endParaRPr>
          </a:p>
        </p:txBody>
      </p:sp>
      <p:sp>
        <p:nvSpPr>
          <p:cNvPr id="30" name="Rectangle 29"/>
          <p:cNvSpPr/>
          <p:nvPr/>
        </p:nvSpPr>
        <p:spPr>
          <a:xfrm>
            <a:off x="5688013" y="4531043"/>
            <a:ext cx="2743200" cy="584775"/>
          </a:xfrm>
          <a:prstGeom prst="rect">
            <a:avLst/>
          </a:prstGeom>
        </p:spPr>
        <p:txBody>
          <a:bodyPr wrap="square">
            <a:spAutoFit/>
          </a:bodyPr>
          <a:lstStyle/>
          <a:p>
            <a:pPr algn="ctr"/>
            <a:r>
              <a:rPr lang="en-US" sz="3200" b="1" dirty="0" smtClean="0"/>
              <a:t>silk </a:t>
            </a:r>
            <a:r>
              <a:rPr lang="en-US" sz="3200" b="1" dirty="0"/>
              <a:t> </a:t>
            </a:r>
            <a:endParaRPr lang="en-US" sz="3200" b="1" dirty="0">
              <a:solidFill>
                <a:srgbClr val="FF0000"/>
              </a:solidFill>
            </a:endParaRPr>
          </a:p>
        </p:txBody>
      </p:sp>
      <p:sp>
        <p:nvSpPr>
          <p:cNvPr id="31" name="Rectangle 30"/>
          <p:cNvSpPr/>
          <p:nvPr/>
        </p:nvSpPr>
        <p:spPr>
          <a:xfrm>
            <a:off x="3429000" y="5181600"/>
            <a:ext cx="3352800" cy="584775"/>
          </a:xfrm>
          <a:prstGeom prst="rect">
            <a:avLst/>
          </a:prstGeom>
        </p:spPr>
        <p:txBody>
          <a:bodyPr wrap="square">
            <a:spAutoFit/>
          </a:bodyPr>
          <a:lstStyle/>
          <a:p>
            <a:r>
              <a:rPr lang="en-US" sz="3200" b="1" dirty="0" smtClean="0"/>
              <a:t>lacquerware </a:t>
            </a:r>
            <a:r>
              <a:rPr lang="en-US" sz="3200" b="1" dirty="0"/>
              <a:t>   </a:t>
            </a:r>
          </a:p>
        </p:txBody>
      </p:sp>
      <p:sp>
        <p:nvSpPr>
          <p:cNvPr id="32" name="Rectangle 31"/>
          <p:cNvSpPr/>
          <p:nvPr/>
        </p:nvSpPr>
        <p:spPr>
          <a:xfrm>
            <a:off x="-342900" y="1445737"/>
            <a:ext cx="3581400" cy="584775"/>
          </a:xfrm>
          <a:prstGeom prst="rect">
            <a:avLst/>
          </a:prstGeom>
        </p:spPr>
        <p:txBody>
          <a:bodyPr wrap="square">
            <a:spAutoFit/>
          </a:bodyPr>
          <a:lstStyle/>
          <a:p>
            <a:pPr algn="ctr"/>
            <a:r>
              <a:rPr lang="en-US" sz="3200" b="1" dirty="0" smtClean="0"/>
              <a:t>conical </a:t>
            </a:r>
            <a:r>
              <a:rPr lang="en-US" sz="3200" b="1" dirty="0"/>
              <a:t>hats  </a:t>
            </a:r>
          </a:p>
        </p:txBody>
      </p:sp>
      <p:sp>
        <p:nvSpPr>
          <p:cNvPr id="33" name="Rectangle 32"/>
          <p:cNvSpPr/>
          <p:nvPr/>
        </p:nvSpPr>
        <p:spPr>
          <a:xfrm>
            <a:off x="228600" y="4876800"/>
            <a:ext cx="3124200" cy="584775"/>
          </a:xfrm>
          <a:prstGeom prst="rect">
            <a:avLst/>
          </a:prstGeom>
        </p:spPr>
        <p:txBody>
          <a:bodyPr wrap="square">
            <a:spAutoFit/>
          </a:bodyPr>
          <a:lstStyle/>
          <a:p>
            <a:pPr algn="ctr"/>
            <a:r>
              <a:rPr lang="en-US" sz="3200" b="1" dirty="0" smtClean="0"/>
              <a:t>lanterns </a:t>
            </a:r>
            <a:endParaRPr lang="en-US" sz="3200" b="1" dirty="0">
              <a:solidFill>
                <a:srgbClr val="FF0000"/>
              </a:solidFill>
            </a:endParaRPr>
          </a:p>
        </p:txBody>
      </p:sp>
      <p:sp>
        <p:nvSpPr>
          <p:cNvPr id="34" name="Rectangle 33"/>
          <p:cNvSpPr/>
          <p:nvPr/>
        </p:nvSpPr>
        <p:spPr>
          <a:xfrm>
            <a:off x="2514600" y="924580"/>
            <a:ext cx="1828800" cy="584775"/>
          </a:xfrm>
          <a:prstGeom prst="rect">
            <a:avLst/>
          </a:prstGeom>
        </p:spPr>
        <p:txBody>
          <a:bodyPr wrap="square">
            <a:spAutoFit/>
          </a:bodyPr>
          <a:lstStyle/>
          <a:p>
            <a:r>
              <a:rPr lang="en-US" sz="3200" b="1" dirty="0" smtClean="0"/>
              <a:t>paintings </a:t>
            </a:r>
            <a:endParaRPr lang="en-US" sz="3200" b="1" dirty="0">
              <a:solidFill>
                <a:srgbClr val="FF0000"/>
              </a:solidFill>
            </a:endParaRPr>
          </a:p>
        </p:txBody>
      </p:sp>
      <p:sp>
        <p:nvSpPr>
          <p:cNvPr id="35" name="Rectangle 34"/>
          <p:cNvSpPr/>
          <p:nvPr/>
        </p:nvSpPr>
        <p:spPr>
          <a:xfrm>
            <a:off x="4724400" y="772180"/>
            <a:ext cx="2667000" cy="584775"/>
          </a:xfrm>
          <a:prstGeom prst="rect">
            <a:avLst/>
          </a:prstGeom>
        </p:spPr>
        <p:txBody>
          <a:bodyPr wrap="square">
            <a:spAutoFit/>
          </a:bodyPr>
          <a:lstStyle/>
          <a:p>
            <a:r>
              <a:rPr lang="en-US" sz="3200" b="1" dirty="0" smtClean="0"/>
              <a:t>drums </a:t>
            </a:r>
            <a:r>
              <a:rPr lang="en-US" sz="3200" b="1" dirty="0"/>
              <a:t>   </a:t>
            </a:r>
          </a:p>
        </p:txBody>
      </p:sp>
      <p:sp>
        <p:nvSpPr>
          <p:cNvPr id="36" name="Rectangle 35"/>
          <p:cNvSpPr/>
          <p:nvPr/>
        </p:nvSpPr>
        <p:spPr>
          <a:xfrm>
            <a:off x="5688013" y="1381780"/>
            <a:ext cx="3760787" cy="584775"/>
          </a:xfrm>
          <a:prstGeom prst="rect">
            <a:avLst/>
          </a:prstGeom>
        </p:spPr>
        <p:txBody>
          <a:bodyPr wrap="square">
            <a:spAutoFit/>
          </a:bodyPr>
          <a:lstStyle/>
          <a:p>
            <a:r>
              <a:rPr lang="en-US" sz="3200" b="1" dirty="0" smtClean="0"/>
              <a:t>marble </a:t>
            </a:r>
            <a:r>
              <a:rPr lang="en-US" sz="3200" b="1" dirty="0"/>
              <a:t>sculptures    </a:t>
            </a:r>
          </a:p>
        </p:txBody>
      </p:sp>
      <p:sp>
        <p:nvSpPr>
          <p:cNvPr id="37" name="Rectangle 36"/>
          <p:cNvSpPr/>
          <p:nvPr/>
        </p:nvSpPr>
        <p:spPr>
          <a:xfrm>
            <a:off x="7010400" y="3429000"/>
            <a:ext cx="3124200" cy="584775"/>
          </a:xfrm>
          <a:prstGeom prst="rect">
            <a:avLst/>
          </a:prstGeom>
        </p:spPr>
        <p:txBody>
          <a:bodyPr wrap="square">
            <a:spAutoFit/>
          </a:bodyPr>
          <a:lstStyle/>
          <a:p>
            <a:r>
              <a:rPr lang="en-US" sz="3200" b="1" dirty="0" smtClean="0"/>
              <a:t>Pottery </a:t>
            </a:r>
            <a:endParaRPr lang="en-US" sz="3200" b="1" dirty="0">
              <a:solidFill>
                <a:srgbClr val="FF0000"/>
              </a:solidFill>
            </a:endParaRPr>
          </a:p>
        </p:txBody>
      </p:sp>
    </p:spTree>
    <p:extLst>
      <p:ext uri="{BB962C8B-B14F-4D97-AF65-F5344CB8AC3E}">
        <p14:creationId xmlns:p14="http://schemas.microsoft.com/office/powerpoint/2010/main" val="3428914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diamond(in)">
                                      <p:cBhvr>
                                        <p:cTn id="14" dur="2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amond(in)">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amond(in)">
                                      <p:cBhvr>
                                        <p:cTn id="24" dur="2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amond(in)">
                                      <p:cBhvr>
                                        <p:cTn id="29" dur="2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amond(in)">
                                      <p:cBhvr>
                                        <p:cTn id="34" dur="2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amond(in)">
                                      <p:cBhvr>
                                        <p:cTn id="39" dur="20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amond(in)">
                                      <p:cBhvr>
                                        <p:cTn id="44" dur="20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amond(in)">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idx="1"/>
          </p:nvPr>
        </p:nvSpPr>
        <p:spPr/>
        <p:txBody>
          <a:bodyPr/>
          <a:lstStyle/>
          <a:p>
            <a:pPr eaLnBrk="1" hangingPunct="1"/>
            <a:endParaRPr lang="en-US" altLang="en-US" smtClean="0"/>
          </a:p>
        </p:txBody>
      </p:sp>
      <p:grpSp>
        <p:nvGrpSpPr>
          <p:cNvPr id="7172" name="Group 4"/>
          <p:cNvGrpSpPr>
            <a:grpSpLocks/>
          </p:cNvGrpSpPr>
          <p:nvPr/>
        </p:nvGrpSpPr>
        <p:grpSpPr bwMode="auto">
          <a:xfrm>
            <a:off x="0" y="0"/>
            <a:ext cx="9144000" cy="6858000"/>
            <a:chOff x="0" y="0"/>
            <a:chExt cx="5760" cy="4320"/>
          </a:xfrm>
        </p:grpSpPr>
        <p:pic>
          <p:nvPicPr>
            <p:cNvPr id="7192" name="Picture 5" descr="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3"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000000"/>
                </a:solidFill>
              </a:endParaRPr>
            </a:p>
          </p:txBody>
        </p:sp>
        <p:sp>
          <p:nvSpPr>
            <p:cNvPr id="7194"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000000"/>
                </a:solidFill>
              </a:endParaRPr>
            </a:p>
          </p:txBody>
        </p:sp>
      </p:grpSp>
      <p:grpSp>
        <p:nvGrpSpPr>
          <p:cNvPr id="7173" name="Group 8"/>
          <p:cNvGrpSpPr>
            <a:grpSpLocks/>
          </p:cNvGrpSpPr>
          <p:nvPr/>
        </p:nvGrpSpPr>
        <p:grpSpPr bwMode="auto">
          <a:xfrm>
            <a:off x="0" y="0"/>
            <a:ext cx="9220200" cy="6858000"/>
            <a:chOff x="0" y="0"/>
            <a:chExt cx="5760" cy="4333"/>
          </a:xfrm>
        </p:grpSpPr>
        <p:pic>
          <p:nvPicPr>
            <p:cNvPr id="7188" name="Picture 9"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4" name="TextBox 4"/>
          <p:cNvSpPr txBox="1">
            <a:spLocks noChangeArrowheads="1"/>
          </p:cNvSpPr>
          <p:nvPr/>
        </p:nvSpPr>
        <p:spPr bwMode="auto">
          <a:xfrm>
            <a:off x="685800" y="762000"/>
            <a:ext cx="4965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3200" b="1">
                <a:solidFill>
                  <a:srgbClr val="FF0000"/>
                </a:solidFill>
              </a:rPr>
              <a:t>I. Vocabulary:</a:t>
            </a:r>
          </a:p>
        </p:txBody>
      </p:sp>
      <p:sp>
        <p:nvSpPr>
          <p:cNvPr id="2" name="TextBox 1"/>
          <p:cNvSpPr txBox="1"/>
          <p:nvPr/>
        </p:nvSpPr>
        <p:spPr>
          <a:xfrm>
            <a:off x="505705" y="1600200"/>
            <a:ext cx="3913895" cy="523220"/>
          </a:xfrm>
          <a:prstGeom prst="rect">
            <a:avLst/>
          </a:prstGeom>
          <a:noFill/>
        </p:spPr>
        <p:txBody>
          <a:bodyPr wrap="square" rtlCol="0">
            <a:spAutoFit/>
          </a:bodyPr>
          <a:lstStyle/>
          <a:p>
            <a:r>
              <a:rPr lang="en-US" sz="2800" b="1" dirty="0" smtClean="0"/>
              <a:t>Carve </a:t>
            </a:r>
            <a:r>
              <a:rPr lang="en-US" sz="2800" b="1" dirty="0" smtClean="0">
                <a:solidFill>
                  <a:srgbClr val="FF0000"/>
                </a:solidFill>
              </a:rPr>
              <a:t>[</a:t>
            </a:r>
            <a:r>
              <a:rPr lang="en-US" sz="2800" b="1" dirty="0">
                <a:solidFill>
                  <a:srgbClr val="FF0000"/>
                </a:solidFill>
              </a:rPr>
              <a:t> </a:t>
            </a:r>
            <a:r>
              <a:rPr lang="en-US" sz="2800" b="1" dirty="0" smtClean="0">
                <a:solidFill>
                  <a:srgbClr val="FF0000"/>
                </a:solidFill>
              </a:rPr>
              <a:t>kɑːv] </a:t>
            </a:r>
            <a:r>
              <a:rPr lang="en-US" sz="2800" b="1" dirty="0" smtClean="0"/>
              <a:t>(v):</a:t>
            </a:r>
            <a:endParaRPr lang="en-US" sz="2800" b="1" dirty="0"/>
          </a:p>
        </p:txBody>
      </p:sp>
      <p:sp>
        <p:nvSpPr>
          <p:cNvPr id="3" name="TextBox 2"/>
          <p:cNvSpPr txBox="1"/>
          <p:nvPr/>
        </p:nvSpPr>
        <p:spPr>
          <a:xfrm>
            <a:off x="505705" y="2514600"/>
            <a:ext cx="2999495" cy="523220"/>
          </a:xfrm>
          <a:prstGeom prst="rect">
            <a:avLst/>
          </a:prstGeom>
          <a:noFill/>
        </p:spPr>
        <p:txBody>
          <a:bodyPr wrap="square" rtlCol="0">
            <a:spAutoFit/>
          </a:bodyPr>
          <a:lstStyle>
            <a:defPPr>
              <a:defRPr lang="en-US"/>
            </a:defPPr>
            <a:lvl1pPr>
              <a:defRPr sz="2800" b="1"/>
            </a:lvl1pPr>
          </a:lstStyle>
          <a:p>
            <a:r>
              <a:rPr lang="en-US" dirty="0"/>
              <a:t>Cast </a:t>
            </a:r>
            <a:r>
              <a:rPr lang="en-US" dirty="0">
                <a:solidFill>
                  <a:srgbClr val="FF0000"/>
                </a:solidFill>
              </a:rPr>
              <a:t>[kɑːst] </a:t>
            </a:r>
            <a:r>
              <a:rPr lang="en-US" dirty="0"/>
              <a:t>(v):</a:t>
            </a:r>
          </a:p>
        </p:txBody>
      </p:sp>
      <p:sp>
        <p:nvSpPr>
          <p:cNvPr id="4" name="TextBox 3"/>
          <p:cNvSpPr txBox="1"/>
          <p:nvPr/>
        </p:nvSpPr>
        <p:spPr>
          <a:xfrm>
            <a:off x="505705" y="3335338"/>
            <a:ext cx="2999495" cy="523220"/>
          </a:xfrm>
          <a:prstGeom prst="rect">
            <a:avLst/>
          </a:prstGeom>
          <a:noFill/>
        </p:spPr>
        <p:txBody>
          <a:bodyPr wrap="square" rtlCol="0">
            <a:spAutoFit/>
          </a:bodyPr>
          <a:lstStyle>
            <a:defPPr>
              <a:defRPr lang="en-US"/>
            </a:defPPr>
            <a:lvl1pPr>
              <a:defRPr sz="2800" b="1"/>
            </a:lvl1pPr>
          </a:lstStyle>
          <a:p>
            <a:r>
              <a:rPr lang="en-US" dirty="0"/>
              <a:t>Weave </a:t>
            </a:r>
            <a:r>
              <a:rPr lang="en-US" dirty="0">
                <a:solidFill>
                  <a:srgbClr val="FF0000"/>
                </a:solidFill>
              </a:rPr>
              <a:t>[wiːv] </a:t>
            </a:r>
            <a:r>
              <a:rPr lang="en-US" dirty="0"/>
              <a:t>(v):</a:t>
            </a:r>
          </a:p>
        </p:txBody>
      </p:sp>
      <p:sp>
        <p:nvSpPr>
          <p:cNvPr id="5" name="TextBox 4"/>
          <p:cNvSpPr txBox="1"/>
          <p:nvPr/>
        </p:nvSpPr>
        <p:spPr>
          <a:xfrm>
            <a:off x="505704" y="4038600"/>
            <a:ext cx="4980696" cy="523220"/>
          </a:xfrm>
          <a:prstGeom prst="rect">
            <a:avLst/>
          </a:prstGeom>
          <a:noFill/>
        </p:spPr>
        <p:txBody>
          <a:bodyPr wrap="square" rtlCol="0">
            <a:spAutoFit/>
          </a:bodyPr>
          <a:lstStyle>
            <a:defPPr>
              <a:defRPr lang="en-US"/>
            </a:defPPr>
            <a:lvl1pPr>
              <a:defRPr sz="2800" b="1"/>
            </a:lvl1pPr>
          </a:lstStyle>
          <a:p>
            <a:r>
              <a:rPr lang="en-US" dirty="0"/>
              <a:t>Embroider </a:t>
            </a:r>
            <a:r>
              <a:rPr lang="en-US" dirty="0">
                <a:solidFill>
                  <a:srgbClr val="FF0000"/>
                </a:solidFill>
              </a:rPr>
              <a:t>[ɪmˈbroɪdə] </a:t>
            </a:r>
            <a:r>
              <a:rPr lang="en-US" dirty="0"/>
              <a:t>(v):</a:t>
            </a:r>
          </a:p>
        </p:txBody>
      </p:sp>
      <p:sp>
        <p:nvSpPr>
          <p:cNvPr id="19" name="TextBox 18"/>
          <p:cNvSpPr txBox="1"/>
          <p:nvPr/>
        </p:nvSpPr>
        <p:spPr>
          <a:xfrm>
            <a:off x="505705" y="4886980"/>
            <a:ext cx="3380495" cy="523220"/>
          </a:xfrm>
          <a:prstGeom prst="rect">
            <a:avLst/>
          </a:prstGeom>
          <a:noFill/>
        </p:spPr>
        <p:txBody>
          <a:bodyPr wrap="square" rtlCol="0">
            <a:spAutoFit/>
          </a:bodyPr>
          <a:lstStyle>
            <a:defPPr>
              <a:defRPr lang="en-US"/>
            </a:defPPr>
            <a:lvl1pPr>
              <a:defRPr sz="2800" b="1"/>
            </a:lvl1pPr>
          </a:lstStyle>
          <a:p>
            <a:r>
              <a:rPr lang="en-US" dirty="0"/>
              <a:t>Knit </a:t>
            </a:r>
            <a:r>
              <a:rPr lang="en-US" dirty="0">
                <a:solidFill>
                  <a:srgbClr val="FF0000"/>
                </a:solidFill>
              </a:rPr>
              <a:t>[nɪt] </a:t>
            </a:r>
            <a:r>
              <a:rPr lang="en-US" dirty="0"/>
              <a:t>(v)</a:t>
            </a:r>
          </a:p>
        </p:txBody>
      </p:sp>
      <p:sp>
        <p:nvSpPr>
          <p:cNvPr id="20" name="TextBox 19"/>
          <p:cNvSpPr txBox="1"/>
          <p:nvPr/>
        </p:nvSpPr>
        <p:spPr>
          <a:xfrm>
            <a:off x="505705" y="5648980"/>
            <a:ext cx="3685295" cy="523220"/>
          </a:xfrm>
          <a:prstGeom prst="rect">
            <a:avLst/>
          </a:prstGeom>
          <a:noFill/>
        </p:spPr>
        <p:txBody>
          <a:bodyPr wrap="square" rtlCol="0">
            <a:spAutoFit/>
          </a:bodyPr>
          <a:lstStyle>
            <a:defPPr>
              <a:defRPr lang="en-US"/>
            </a:defPPr>
            <a:lvl1pPr>
              <a:defRPr sz="2800" b="1"/>
            </a:lvl1pPr>
          </a:lstStyle>
          <a:p>
            <a:r>
              <a:rPr lang="en-US" dirty="0"/>
              <a:t>Mould </a:t>
            </a:r>
            <a:r>
              <a:rPr lang="en-US" dirty="0">
                <a:solidFill>
                  <a:srgbClr val="FF0000"/>
                </a:solidFill>
              </a:rPr>
              <a:t>[məʊld] </a:t>
            </a:r>
          </a:p>
        </p:txBody>
      </p:sp>
      <p:sp>
        <p:nvSpPr>
          <p:cNvPr id="21" name="TextBox 20"/>
          <p:cNvSpPr txBox="1"/>
          <p:nvPr/>
        </p:nvSpPr>
        <p:spPr>
          <a:xfrm>
            <a:off x="5181600" y="1600200"/>
            <a:ext cx="3948158" cy="523220"/>
          </a:xfrm>
          <a:prstGeom prst="rect">
            <a:avLst/>
          </a:prstGeom>
          <a:noFill/>
        </p:spPr>
        <p:txBody>
          <a:bodyPr wrap="square" rtlCol="0">
            <a:spAutoFit/>
          </a:bodyPr>
          <a:lstStyle/>
          <a:p>
            <a:r>
              <a:rPr lang="en-US" sz="2800" b="1" dirty="0" smtClean="0"/>
              <a:t>Khắc, chạm, tạc, đục</a:t>
            </a:r>
            <a:endParaRPr lang="en-US" sz="2800" b="1" dirty="0"/>
          </a:p>
        </p:txBody>
      </p:sp>
      <p:sp>
        <p:nvSpPr>
          <p:cNvPr id="22" name="TextBox 21"/>
          <p:cNvSpPr txBox="1"/>
          <p:nvPr/>
        </p:nvSpPr>
        <p:spPr>
          <a:xfrm>
            <a:off x="5120635" y="2438400"/>
            <a:ext cx="3544888" cy="523220"/>
          </a:xfrm>
          <a:prstGeom prst="rect">
            <a:avLst/>
          </a:prstGeom>
          <a:noFill/>
        </p:spPr>
        <p:txBody>
          <a:bodyPr wrap="square" rtlCol="0">
            <a:spAutoFit/>
          </a:bodyPr>
          <a:lstStyle>
            <a:defPPr>
              <a:defRPr lang="en-US"/>
            </a:defPPr>
            <a:lvl1pPr>
              <a:defRPr sz="2800" b="1"/>
            </a:lvl1pPr>
          </a:lstStyle>
          <a:p>
            <a:r>
              <a:rPr lang="en-US" dirty="0" err="1" smtClean="0"/>
              <a:t>Đúc</a:t>
            </a:r>
            <a:r>
              <a:rPr lang="en-US" dirty="0" smtClean="0"/>
              <a:t> (</a:t>
            </a:r>
            <a:r>
              <a:rPr lang="en-US" dirty="0" err="1" smtClean="0"/>
              <a:t>đồng</a:t>
            </a:r>
            <a:r>
              <a:rPr lang="en-US" dirty="0" smtClean="0"/>
              <a:t>,…)</a:t>
            </a:r>
            <a:endParaRPr lang="en-US" dirty="0"/>
          </a:p>
        </p:txBody>
      </p:sp>
      <p:sp>
        <p:nvSpPr>
          <p:cNvPr id="23" name="TextBox 22"/>
          <p:cNvSpPr txBox="1"/>
          <p:nvPr/>
        </p:nvSpPr>
        <p:spPr>
          <a:xfrm>
            <a:off x="5181600" y="3286780"/>
            <a:ext cx="3962400" cy="523220"/>
          </a:xfrm>
          <a:prstGeom prst="rect">
            <a:avLst/>
          </a:prstGeom>
          <a:noFill/>
        </p:spPr>
        <p:txBody>
          <a:bodyPr wrap="square" rtlCol="0">
            <a:spAutoFit/>
          </a:bodyPr>
          <a:lstStyle>
            <a:defPPr>
              <a:defRPr lang="en-US"/>
            </a:defPPr>
            <a:lvl1pPr>
              <a:defRPr sz="2800" b="1"/>
            </a:lvl1pPr>
          </a:lstStyle>
          <a:p>
            <a:r>
              <a:rPr lang="en-US" dirty="0"/>
              <a:t>Đan (</a:t>
            </a:r>
            <a:r>
              <a:rPr lang="en-US" dirty="0" err="1" smtClean="0"/>
              <a:t>rổ</a:t>
            </a:r>
            <a:r>
              <a:rPr lang="en-US" dirty="0"/>
              <a:t>,</a:t>
            </a:r>
            <a:r>
              <a:rPr lang="en-US" dirty="0" smtClean="0"/>
              <a:t> </a:t>
            </a:r>
            <a:r>
              <a:rPr lang="en-US" dirty="0"/>
              <a:t>rá), dệt (vải)</a:t>
            </a:r>
          </a:p>
        </p:txBody>
      </p:sp>
      <p:sp>
        <p:nvSpPr>
          <p:cNvPr id="24" name="TextBox 23"/>
          <p:cNvSpPr txBox="1"/>
          <p:nvPr/>
        </p:nvSpPr>
        <p:spPr>
          <a:xfrm>
            <a:off x="5181600" y="4038600"/>
            <a:ext cx="2740332" cy="523220"/>
          </a:xfrm>
          <a:prstGeom prst="rect">
            <a:avLst/>
          </a:prstGeom>
          <a:noFill/>
        </p:spPr>
        <p:txBody>
          <a:bodyPr wrap="square" rtlCol="0">
            <a:spAutoFit/>
          </a:bodyPr>
          <a:lstStyle>
            <a:defPPr>
              <a:defRPr lang="en-US"/>
            </a:defPPr>
            <a:lvl1pPr>
              <a:defRPr sz="2800" b="1"/>
            </a:lvl1pPr>
          </a:lstStyle>
          <a:p>
            <a:r>
              <a:rPr lang="en-US" dirty="0"/>
              <a:t>Thêu </a:t>
            </a:r>
          </a:p>
        </p:txBody>
      </p:sp>
      <p:sp>
        <p:nvSpPr>
          <p:cNvPr id="25" name="TextBox 24"/>
          <p:cNvSpPr txBox="1"/>
          <p:nvPr/>
        </p:nvSpPr>
        <p:spPr>
          <a:xfrm>
            <a:off x="5181600" y="4886980"/>
            <a:ext cx="3352800" cy="523220"/>
          </a:xfrm>
          <a:prstGeom prst="rect">
            <a:avLst/>
          </a:prstGeom>
          <a:noFill/>
        </p:spPr>
        <p:txBody>
          <a:bodyPr wrap="square" rtlCol="0">
            <a:spAutoFit/>
          </a:bodyPr>
          <a:lstStyle>
            <a:defPPr>
              <a:defRPr lang="en-US"/>
            </a:defPPr>
            <a:lvl1pPr>
              <a:defRPr sz="2800" b="1"/>
            </a:lvl1pPr>
          </a:lstStyle>
          <a:p>
            <a:r>
              <a:rPr lang="en-US" dirty="0"/>
              <a:t>Đan (len, sợi...)</a:t>
            </a:r>
          </a:p>
        </p:txBody>
      </p:sp>
      <p:sp>
        <p:nvSpPr>
          <p:cNvPr id="26" name="TextBox 25"/>
          <p:cNvSpPr txBox="1"/>
          <p:nvPr/>
        </p:nvSpPr>
        <p:spPr>
          <a:xfrm>
            <a:off x="5029200" y="5648980"/>
            <a:ext cx="3810000" cy="523220"/>
          </a:xfrm>
          <a:prstGeom prst="rect">
            <a:avLst/>
          </a:prstGeom>
          <a:noFill/>
        </p:spPr>
        <p:txBody>
          <a:bodyPr wrap="square" rtlCol="0">
            <a:spAutoFit/>
          </a:bodyPr>
          <a:lstStyle>
            <a:defPPr>
              <a:defRPr lang="en-US"/>
            </a:defPPr>
            <a:lvl1pPr>
              <a:defRPr sz="2800" b="1"/>
            </a:lvl1pPr>
          </a:lstStyle>
          <a:p>
            <a:r>
              <a:rPr lang="en-US" dirty="0"/>
              <a:t>Đổ khuôn, tạo khuôn</a:t>
            </a:r>
          </a:p>
        </p:txBody>
      </p:sp>
      <p:sp>
        <p:nvSpPr>
          <p:cNvPr id="6" name="TextBox 5"/>
          <p:cNvSpPr txBox="1"/>
          <p:nvPr/>
        </p:nvSpPr>
        <p:spPr>
          <a:xfrm>
            <a:off x="838200" y="2205038"/>
            <a:ext cx="184731" cy="369332"/>
          </a:xfrm>
          <a:prstGeom prst="rect">
            <a:avLst/>
          </a:prstGeom>
          <a:noFill/>
        </p:spPr>
        <p:txBody>
          <a:bodyPr wrap="none" rtlCol="0">
            <a:spAutoFit/>
          </a:bodyPr>
          <a:lstStyle/>
          <a:p>
            <a:endParaRPr lang="en-US" dirty="0"/>
          </a:p>
        </p:txBody>
      </p:sp>
      <p:sp>
        <p:nvSpPr>
          <p:cNvPr id="7" name="TextBox 6"/>
          <p:cNvSpPr txBox="1"/>
          <p:nvPr/>
        </p:nvSpPr>
        <p:spPr>
          <a:xfrm>
            <a:off x="599696" y="2966661"/>
            <a:ext cx="4879862" cy="430887"/>
          </a:xfrm>
          <a:prstGeom prst="rect">
            <a:avLst/>
          </a:prstGeom>
          <a:noFill/>
        </p:spPr>
        <p:txBody>
          <a:bodyPr wrap="none" rtlCol="0">
            <a:spAutoFit/>
          </a:bodyPr>
          <a:lstStyle/>
          <a:p>
            <a:r>
              <a:rPr lang="en-US" sz="2200" i="1" dirty="0"/>
              <a:t>The artisan cast this statue in bronze.</a:t>
            </a:r>
            <a:endParaRPr lang="en-US" sz="2200" dirty="0"/>
          </a:p>
        </p:txBody>
      </p:sp>
      <p:sp>
        <p:nvSpPr>
          <p:cNvPr id="8" name="TextBox 7"/>
          <p:cNvSpPr txBox="1"/>
          <p:nvPr/>
        </p:nvSpPr>
        <p:spPr>
          <a:xfrm>
            <a:off x="438150" y="3781425"/>
            <a:ext cx="6613477" cy="430887"/>
          </a:xfrm>
          <a:prstGeom prst="rect">
            <a:avLst/>
          </a:prstGeom>
          <a:noFill/>
        </p:spPr>
        <p:txBody>
          <a:bodyPr wrap="none" rtlCol="0">
            <a:spAutoFit/>
          </a:bodyPr>
          <a:lstStyle/>
          <a:p>
            <a:r>
              <a:rPr lang="en-US" sz="2200" i="1" dirty="0"/>
              <a:t>She learnt to weave baskets from her grandmother.</a:t>
            </a:r>
            <a:endParaRPr lang="en-US" sz="2200" dirty="0"/>
          </a:p>
        </p:txBody>
      </p:sp>
      <p:sp>
        <p:nvSpPr>
          <p:cNvPr id="10" name="TextBox 9"/>
          <p:cNvSpPr txBox="1"/>
          <p:nvPr/>
        </p:nvSpPr>
        <p:spPr>
          <a:xfrm>
            <a:off x="505325" y="4499531"/>
            <a:ext cx="7988084" cy="446276"/>
          </a:xfrm>
          <a:prstGeom prst="rect">
            <a:avLst/>
          </a:prstGeom>
          <a:noFill/>
        </p:spPr>
        <p:txBody>
          <a:bodyPr wrap="none" rtlCol="0">
            <a:spAutoFit/>
          </a:bodyPr>
          <a:lstStyle/>
          <a:p>
            <a:r>
              <a:rPr lang="en-US" sz="2300" i="1" dirty="0"/>
              <a:t>She embroidered her own initials on the white handkerchief.</a:t>
            </a:r>
            <a:endParaRPr lang="en-US" sz="2300" dirty="0"/>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957" y="1740898"/>
            <a:ext cx="5870267" cy="4084646"/>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43" y="1681327"/>
            <a:ext cx="5891505" cy="407336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141" y="1710604"/>
            <a:ext cx="5886451" cy="4111347"/>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248" y="1567927"/>
            <a:ext cx="5886451" cy="4081053"/>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3943" y="1740898"/>
            <a:ext cx="5891504" cy="408105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6248" y="1620838"/>
            <a:ext cx="5891504" cy="4103655"/>
          </a:xfrm>
          <a:prstGeom prst="rect">
            <a:avLst/>
          </a:prstGeom>
        </p:spPr>
      </p:pic>
    </p:spTree>
    <p:extLst>
      <p:ext uri="{BB962C8B-B14F-4D97-AF65-F5344CB8AC3E}">
        <p14:creationId xmlns:p14="http://schemas.microsoft.com/office/powerpoint/2010/main" val="9382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8"/>
                                        </p:tgtEl>
                                        <p:attrNameLst>
                                          <p:attrName>ppt_x</p:attrName>
                                        </p:attrNameLst>
                                      </p:cBhvr>
                                      <p:tavLst>
                                        <p:tav tm="0">
                                          <p:val>
                                            <p:strVal val="ppt_x"/>
                                          </p:val>
                                        </p:tav>
                                        <p:tav tm="100000">
                                          <p:val>
                                            <p:strVal val="ppt_x"/>
                                          </p:val>
                                        </p:tav>
                                      </p:tavLst>
                                    </p:anim>
                                    <p:anim calcmode="lin" valueType="num">
                                      <p:cBhvr additive="base">
                                        <p:cTn id="32" dur="500"/>
                                        <p:tgtEl>
                                          <p:spTgt spid="28"/>
                                        </p:tgtEl>
                                        <p:attrNameLst>
                                          <p:attrName>ppt_y</p:attrName>
                                        </p:attrNameLst>
                                      </p:cBhvr>
                                      <p:tavLst>
                                        <p:tav tm="0">
                                          <p:val>
                                            <p:strVal val="ppt_y"/>
                                          </p:val>
                                        </p:tav>
                                        <p:tav tm="100000">
                                          <p:val>
                                            <p:strVal val="1+ppt_h/2"/>
                                          </p:val>
                                        </p:tav>
                                      </p:tavLst>
                                    </p:anim>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29"/>
                                        </p:tgtEl>
                                      </p:cBhvr>
                                    </p:animEffect>
                                    <p:anim calcmode="lin" valueType="num">
                                      <p:cBhvr>
                                        <p:cTn id="62" dur="1000"/>
                                        <p:tgtEl>
                                          <p:spTgt spid="29"/>
                                        </p:tgtEl>
                                        <p:attrNameLst>
                                          <p:attrName>ppt_x</p:attrName>
                                        </p:attrNameLst>
                                      </p:cBhvr>
                                      <p:tavLst>
                                        <p:tav tm="0">
                                          <p:val>
                                            <p:strVal val="ppt_x"/>
                                          </p:val>
                                        </p:tav>
                                        <p:tav tm="100000">
                                          <p:val>
                                            <p:strVal val="ppt_x"/>
                                          </p:val>
                                        </p:tav>
                                      </p:tavLst>
                                    </p:anim>
                                    <p:anim calcmode="lin" valueType="num">
                                      <p:cBhvr>
                                        <p:cTn id="63" dur="1000"/>
                                        <p:tgtEl>
                                          <p:spTgt spid="29"/>
                                        </p:tgtEl>
                                        <p:attrNameLst>
                                          <p:attrName>ppt_y</p:attrName>
                                        </p:attrNameLst>
                                      </p:cBhvr>
                                      <p:tavLst>
                                        <p:tav tm="0">
                                          <p:val>
                                            <p:strVal val="ppt_y"/>
                                          </p:val>
                                        </p:tav>
                                        <p:tav tm="100000">
                                          <p:val>
                                            <p:strVal val="ppt_y+.1"/>
                                          </p:val>
                                        </p:tav>
                                      </p:tavLst>
                                    </p:anim>
                                    <p:set>
                                      <p:cBhvr>
                                        <p:cTn id="64" dur="1" fill="hold">
                                          <p:stCondLst>
                                            <p:cond delay="999"/>
                                          </p:stCondLst>
                                        </p:cTn>
                                        <p:tgtEl>
                                          <p:spTgt spid="29"/>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anim calcmode="lin" valueType="num">
                                      <p:cBhvr>
                                        <p:cTn id="69" dur="500" fill="hold"/>
                                        <p:tgtEl>
                                          <p:spTgt spid="4"/>
                                        </p:tgtEl>
                                        <p:attrNameLst>
                                          <p:attrName>ppt_x</p:attrName>
                                        </p:attrNameLst>
                                      </p:cBhvr>
                                      <p:tavLst>
                                        <p:tav tm="0">
                                          <p:val>
                                            <p:strVal val="#ppt_x"/>
                                          </p:val>
                                        </p:tav>
                                        <p:tav tm="100000">
                                          <p:val>
                                            <p:strVal val="#ppt_x"/>
                                          </p:val>
                                        </p:tav>
                                      </p:tavLst>
                                    </p:anim>
                                    <p:anim calcmode="lin" valueType="num">
                                      <p:cBhvr>
                                        <p:cTn id="7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additive="base">
                                        <p:cTn id="82" dur="500" fill="hold"/>
                                        <p:tgtEl>
                                          <p:spTgt spid="8"/>
                                        </p:tgtEl>
                                        <p:attrNameLst>
                                          <p:attrName>ppt_x</p:attrName>
                                        </p:attrNameLst>
                                      </p:cBhvr>
                                      <p:tavLst>
                                        <p:tav tm="0">
                                          <p:val>
                                            <p:strVal val="#ppt_x"/>
                                          </p:val>
                                        </p:tav>
                                        <p:tav tm="100000">
                                          <p:val>
                                            <p:strVal val="#ppt_x"/>
                                          </p:val>
                                        </p:tav>
                                      </p:tavLst>
                                    </p:anim>
                                    <p:anim calcmode="lin" valueType="num">
                                      <p:cBhvr additive="base">
                                        <p:cTn id="8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par>
                          <p:cTn id="94" fill="hold">
                            <p:stCondLst>
                              <p:cond delay="500"/>
                            </p:stCondLst>
                            <p:childTnLst>
                              <p:par>
                                <p:cTn id="95" presetID="16" presetClass="entr" presetSubtype="21"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barn(inVertical)">
                                      <p:cBhvr>
                                        <p:cTn id="97" dur="5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barn(inVertical)">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ppt_x"/>
                                          </p:val>
                                        </p:tav>
                                        <p:tav tm="100000">
                                          <p:val>
                                            <p:strVal val="#ppt_x"/>
                                          </p:val>
                                        </p:tav>
                                      </p:tavLst>
                                    </p:anim>
                                    <p:anim calcmode="lin" valueType="num">
                                      <p:cBhvr additive="base">
                                        <p:cTn id="10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xit" presetSubtype="4" fill="hold" nodeType="clickEffect">
                                  <p:stCondLst>
                                    <p:cond delay="0"/>
                                  </p:stCondLst>
                                  <p:childTnLst>
                                    <p:animEffect transition="out" filter="wipe(down)">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childTnLst>
                          </p:cTn>
                        </p:par>
                        <p:par>
                          <p:cTn id="119" fill="hold">
                            <p:stCondLst>
                              <p:cond delay="500"/>
                            </p:stCondLst>
                            <p:childTnLst>
                              <p:par>
                                <p:cTn id="120" presetID="22" presetClass="entr" presetSubtype="4"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down)">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wipe(down)">
                                      <p:cBhvr>
                                        <p:cTn id="127" dur="500"/>
                                        <p:tgtEl>
                                          <p:spTgt spid="25"/>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circle(in)">
                                      <p:cBhvr>
                                        <p:cTn id="132" dur="20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8" presetClass="exit" presetSubtype="32" fill="hold" nodeType="clickEffect">
                                  <p:stCondLst>
                                    <p:cond delay="0"/>
                                  </p:stCondLst>
                                  <p:childTnLst>
                                    <p:animEffect transition="out" filter="diamond(out)">
                                      <p:cBhvr>
                                        <p:cTn id="136" dur="2000"/>
                                        <p:tgtEl>
                                          <p:spTgt spid="32"/>
                                        </p:tgtEl>
                                      </p:cBhvr>
                                    </p:animEffect>
                                    <p:set>
                                      <p:cBhvr>
                                        <p:cTn id="137" dur="1" fill="hold">
                                          <p:stCondLst>
                                            <p:cond delay="1999"/>
                                          </p:stCondLst>
                                        </p:cTn>
                                        <p:tgtEl>
                                          <p:spTgt spid="32"/>
                                        </p:tgtEl>
                                        <p:attrNameLst>
                                          <p:attrName>style.visibility</p:attrName>
                                        </p:attrNameLst>
                                      </p:cBhvr>
                                      <p:to>
                                        <p:strVal val="hidden"/>
                                      </p:to>
                                    </p:set>
                                  </p:childTnLst>
                                </p:cTn>
                              </p:par>
                            </p:childTnLst>
                          </p:cTn>
                        </p:par>
                        <p:par>
                          <p:cTn id="138" fill="hold">
                            <p:stCondLst>
                              <p:cond delay="2000"/>
                            </p:stCondLst>
                            <p:childTnLst>
                              <p:par>
                                <p:cTn id="139" presetID="6" presetClass="entr" presetSubtype="16" fill="hold" grpId="0" nodeType="after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circle(in)">
                                      <p:cBhvr>
                                        <p:cTn id="141" dur="500"/>
                                        <p:tgtEl>
                                          <p:spTgt spid="20"/>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16" fill="hold" grpId="0" nodeType="click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circle(in)">
                                      <p:cBhvr>
                                        <p:cTn id="14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9" grpId="0"/>
      <p:bldP spid="20" grpId="0"/>
      <p:bldP spid="21" grpId="0"/>
      <p:bldP spid="22" grpId="0"/>
      <p:bldP spid="23" grpId="0"/>
      <p:bldP spid="24" grpId="0"/>
      <p:bldP spid="25" grpId="0"/>
      <p:bldP spid="26" grpId="0"/>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51992"/>
            <a:ext cx="2610205" cy="2258836"/>
          </a:xfrm>
          <a:prstGeom prst="rect">
            <a:avLst/>
          </a:prstGeom>
        </p:spPr>
      </p:pic>
      <p:sp>
        <p:nvSpPr>
          <p:cNvPr id="10" name="TextBox 9"/>
          <p:cNvSpPr txBox="1"/>
          <p:nvPr/>
        </p:nvSpPr>
        <p:spPr>
          <a:xfrm>
            <a:off x="2027903" y="188346"/>
            <a:ext cx="6272843" cy="523220"/>
          </a:xfrm>
          <a:prstGeom prst="rect">
            <a:avLst/>
          </a:prstGeom>
          <a:noFill/>
        </p:spPr>
        <p:txBody>
          <a:bodyPr wrap="square" rtlCol="0">
            <a:spAutoFit/>
          </a:bodyPr>
          <a:lstStyle/>
          <a:p>
            <a:r>
              <a:rPr lang="en-US" sz="2800" b="1" dirty="0">
                <a:solidFill>
                  <a:srgbClr val="C00000"/>
                </a:solidFill>
              </a:rPr>
              <a:t>1</a:t>
            </a:r>
            <a:r>
              <a:rPr lang="en-US" sz="2800" b="1" dirty="0" smtClean="0">
                <a:solidFill>
                  <a:srgbClr val="C00000"/>
                </a:solidFill>
              </a:rPr>
              <a:t>. Match the verbs with the pictures</a:t>
            </a:r>
            <a:endParaRPr lang="en-US" sz="2800" b="1" dirty="0">
              <a:solidFill>
                <a:srgbClr val="C00000"/>
              </a:solidFill>
            </a:endParaRPr>
          </a:p>
        </p:txBody>
      </p:sp>
      <p:sp>
        <p:nvSpPr>
          <p:cNvPr id="11" name="Rectangle 10"/>
          <p:cNvSpPr/>
          <p:nvPr/>
        </p:nvSpPr>
        <p:spPr>
          <a:xfrm>
            <a:off x="7819103" y="685800"/>
            <a:ext cx="1705897" cy="523220"/>
          </a:xfrm>
          <a:prstGeom prst="rect">
            <a:avLst/>
          </a:prstGeom>
        </p:spPr>
        <p:txBody>
          <a:bodyPr wrap="square">
            <a:spAutoFit/>
          </a:bodyPr>
          <a:lstStyle/>
          <a:p>
            <a:r>
              <a:rPr lang="en-US" sz="2800" b="1" dirty="0" smtClean="0">
                <a:solidFill>
                  <a:srgbClr val="002060"/>
                </a:solidFill>
              </a:rPr>
              <a:t>Mould </a:t>
            </a:r>
            <a:endParaRPr lang="en-US" sz="2800" b="1" dirty="0">
              <a:solidFill>
                <a:srgbClr val="002060"/>
              </a:solidFill>
            </a:endParaRPr>
          </a:p>
        </p:txBody>
      </p:sp>
      <p:sp>
        <p:nvSpPr>
          <p:cNvPr id="12" name="Rectangle 11"/>
          <p:cNvSpPr/>
          <p:nvPr/>
        </p:nvSpPr>
        <p:spPr>
          <a:xfrm>
            <a:off x="304800" y="685800"/>
            <a:ext cx="1032462" cy="523220"/>
          </a:xfrm>
          <a:prstGeom prst="rect">
            <a:avLst/>
          </a:prstGeom>
        </p:spPr>
        <p:txBody>
          <a:bodyPr wrap="none">
            <a:spAutoFit/>
          </a:bodyPr>
          <a:lstStyle/>
          <a:p>
            <a:r>
              <a:rPr lang="en-US" sz="2800" b="1" dirty="0" smtClean="0">
                <a:solidFill>
                  <a:srgbClr val="002060"/>
                </a:solidFill>
              </a:rPr>
              <a:t>Carve</a:t>
            </a:r>
            <a:endParaRPr lang="en-US" sz="2800" dirty="0">
              <a:solidFill>
                <a:srgbClr val="002060"/>
              </a:solidFill>
            </a:endParaRPr>
          </a:p>
        </p:txBody>
      </p:sp>
      <p:sp>
        <p:nvSpPr>
          <p:cNvPr id="13" name="Rectangle 12"/>
          <p:cNvSpPr/>
          <p:nvPr/>
        </p:nvSpPr>
        <p:spPr>
          <a:xfrm>
            <a:off x="1793770" y="685800"/>
            <a:ext cx="898772" cy="523220"/>
          </a:xfrm>
          <a:prstGeom prst="rect">
            <a:avLst/>
          </a:prstGeom>
        </p:spPr>
        <p:txBody>
          <a:bodyPr wrap="square">
            <a:spAutoFit/>
          </a:bodyPr>
          <a:lstStyle/>
          <a:p>
            <a:r>
              <a:rPr lang="en-US" sz="2800" b="1" dirty="0">
                <a:solidFill>
                  <a:srgbClr val="002060"/>
                </a:solidFill>
              </a:rPr>
              <a:t>Cast </a:t>
            </a:r>
          </a:p>
        </p:txBody>
      </p:sp>
      <p:sp>
        <p:nvSpPr>
          <p:cNvPr id="14" name="Rectangle 13"/>
          <p:cNvSpPr/>
          <p:nvPr/>
        </p:nvSpPr>
        <p:spPr>
          <a:xfrm>
            <a:off x="3144417" y="685800"/>
            <a:ext cx="1198983" cy="523220"/>
          </a:xfrm>
          <a:prstGeom prst="rect">
            <a:avLst/>
          </a:prstGeom>
        </p:spPr>
        <p:txBody>
          <a:bodyPr wrap="square">
            <a:spAutoFit/>
          </a:bodyPr>
          <a:lstStyle/>
          <a:p>
            <a:r>
              <a:rPr lang="en-US" sz="2800" b="1" dirty="0">
                <a:solidFill>
                  <a:srgbClr val="002060"/>
                </a:solidFill>
              </a:rPr>
              <a:t>Weave</a:t>
            </a:r>
          </a:p>
        </p:txBody>
      </p:sp>
      <p:sp>
        <p:nvSpPr>
          <p:cNvPr id="15" name="Rectangle 14"/>
          <p:cNvSpPr/>
          <p:nvPr/>
        </p:nvSpPr>
        <p:spPr>
          <a:xfrm>
            <a:off x="4727354" y="685800"/>
            <a:ext cx="1749646" cy="523220"/>
          </a:xfrm>
          <a:prstGeom prst="rect">
            <a:avLst/>
          </a:prstGeom>
        </p:spPr>
        <p:txBody>
          <a:bodyPr wrap="square">
            <a:spAutoFit/>
          </a:bodyPr>
          <a:lstStyle/>
          <a:p>
            <a:r>
              <a:rPr lang="en-US" sz="2800" b="1" dirty="0">
                <a:solidFill>
                  <a:srgbClr val="002060"/>
                </a:solidFill>
              </a:rPr>
              <a:t>Embroider</a:t>
            </a:r>
          </a:p>
        </p:txBody>
      </p:sp>
      <p:sp>
        <p:nvSpPr>
          <p:cNvPr id="16" name="Rectangle 15"/>
          <p:cNvSpPr/>
          <p:nvPr/>
        </p:nvSpPr>
        <p:spPr>
          <a:xfrm>
            <a:off x="6735051" y="685800"/>
            <a:ext cx="1189749" cy="523220"/>
          </a:xfrm>
          <a:prstGeom prst="rect">
            <a:avLst/>
          </a:prstGeom>
        </p:spPr>
        <p:txBody>
          <a:bodyPr wrap="square">
            <a:spAutoFit/>
          </a:bodyPr>
          <a:lstStyle/>
          <a:p>
            <a:r>
              <a:rPr lang="en-US" sz="2800" b="1" dirty="0">
                <a:solidFill>
                  <a:srgbClr val="002060"/>
                </a:solidFill>
              </a:rPr>
              <a:t>Knit	 </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8279" y="1281488"/>
            <a:ext cx="2602831" cy="224163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569" y="1281488"/>
            <a:ext cx="2602831" cy="222934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83" y="4067175"/>
            <a:ext cx="2159154" cy="187642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4081923"/>
            <a:ext cx="2209800" cy="1861677"/>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6244" y="4096671"/>
            <a:ext cx="2209800" cy="1846929"/>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4096670"/>
            <a:ext cx="2172065" cy="1846930"/>
          </a:xfrm>
          <a:prstGeom prst="rect">
            <a:avLst/>
          </a:prstGeom>
        </p:spPr>
      </p:pic>
      <p:sp>
        <p:nvSpPr>
          <p:cNvPr id="23" name="TextBox 22"/>
          <p:cNvSpPr txBox="1"/>
          <p:nvPr/>
        </p:nvSpPr>
        <p:spPr>
          <a:xfrm>
            <a:off x="142292" y="3523118"/>
            <a:ext cx="2905708" cy="523220"/>
          </a:xfrm>
          <a:prstGeom prst="rect">
            <a:avLst/>
          </a:prstGeom>
          <a:noFill/>
        </p:spPr>
        <p:txBody>
          <a:bodyPr wrap="square" rtlCol="0">
            <a:spAutoFit/>
          </a:bodyPr>
          <a:lstStyle/>
          <a:p>
            <a:r>
              <a:rPr lang="en-US" sz="2800" dirty="0" smtClean="0"/>
              <a:t>A. .........................</a:t>
            </a:r>
            <a:endParaRPr lang="en-US" sz="2800" dirty="0"/>
          </a:p>
        </p:txBody>
      </p:sp>
      <p:sp>
        <p:nvSpPr>
          <p:cNvPr id="24" name="TextBox 23"/>
          <p:cNvSpPr txBox="1"/>
          <p:nvPr/>
        </p:nvSpPr>
        <p:spPr>
          <a:xfrm>
            <a:off x="3124200" y="3505200"/>
            <a:ext cx="2905708" cy="523220"/>
          </a:xfrm>
          <a:prstGeom prst="rect">
            <a:avLst/>
          </a:prstGeom>
          <a:noFill/>
        </p:spPr>
        <p:txBody>
          <a:bodyPr wrap="square" rtlCol="0">
            <a:spAutoFit/>
          </a:bodyPr>
          <a:lstStyle/>
          <a:p>
            <a:r>
              <a:rPr lang="en-US" sz="2800" dirty="0"/>
              <a:t>B</a:t>
            </a:r>
            <a:r>
              <a:rPr lang="en-US" sz="2800" dirty="0" smtClean="0"/>
              <a:t>. .........................</a:t>
            </a:r>
            <a:endParaRPr lang="en-US" sz="2800" dirty="0"/>
          </a:p>
        </p:txBody>
      </p:sp>
      <p:sp>
        <p:nvSpPr>
          <p:cNvPr id="25" name="TextBox 24"/>
          <p:cNvSpPr txBox="1"/>
          <p:nvPr/>
        </p:nvSpPr>
        <p:spPr>
          <a:xfrm>
            <a:off x="6238292" y="3505200"/>
            <a:ext cx="2905708" cy="523220"/>
          </a:xfrm>
          <a:prstGeom prst="rect">
            <a:avLst/>
          </a:prstGeom>
          <a:noFill/>
        </p:spPr>
        <p:txBody>
          <a:bodyPr wrap="square" rtlCol="0">
            <a:spAutoFit/>
          </a:bodyPr>
          <a:lstStyle/>
          <a:p>
            <a:r>
              <a:rPr lang="en-US" sz="2800" dirty="0"/>
              <a:t>C</a:t>
            </a:r>
            <a:r>
              <a:rPr lang="en-US" sz="2800" dirty="0" smtClean="0"/>
              <a:t>. .........................</a:t>
            </a:r>
            <a:endParaRPr lang="en-US" sz="2800" dirty="0"/>
          </a:p>
        </p:txBody>
      </p:sp>
      <p:sp>
        <p:nvSpPr>
          <p:cNvPr id="26" name="TextBox 25"/>
          <p:cNvSpPr txBox="1"/>
          <p:nvPr/>
        </p:nvSpPr>
        <p:spPr>
          <a:xfrm>
            <a:off x="142292" y="6029980"/>
            <a:ext cx="2905708" cy="523220"/>
          </a:xfrm>
          <a:prstGeom prst="rect">
            <a:avLst/>
          </a:prstGeom>
          <a:noFill/>
        </p:spPr>
        <p:txBody>
          <a:bodyPr wrap="square" rtlCol="0">
            <a:spAutoFit/>
          </a:bodyPr>
          <a:lstStyle/>
          <a:p>
            <a:r>
              <a:rPr lang="en-US" sz="2800" dirty="0"/>
              <a:t>D</a:t>
            </a:r>
            <a:r>
              <a:rPr lang="en-US" sz="2800" dirty="0" smtClean="0"/>
              <a:t>. ...................</a:t>
            </a:r>
            <a:endParaRPr lang="en-US" sz="2800" dirty="0"/>
          </a:p>
        </p:txBody>
      </p:sp>
      <p:sp>
        <p:nvSpPr>
          <p:cNvPr id="27" name="TextBox 26"/>
          <p:cNvSpPr txBox="1"/>
          <p:nvPr/>
        </p:nvSpPr>
        <p:spPr>
          <a:xfrm>
            <a:off x="2352092" y="6019800"/>
            <a:ext cx="2905708" cy="523220"/>
          </a:xfrm>
          <a:prstGeom prst="rect">
            <a:avLst/>
          </a:prstGeom>
          <a:noFill/>
        </p:spPr>
        <p:txBody>
          <a:bodyPr wrap="square" rtlCol="0">
            <a:spAutoFit/>
          </a:bodyPr>
          <a:lstStyle/>
          <a:p>
            <a:r>
              <a:rPr lang="en-US" sz="2800" dirty="0"/>
              <a:t>E</a:t>
            </a:r>
            <a:r>
              <a:rPr lang="en-US" sz="2800" dirty="0" smtClean="0"/>
              <a:t>. ...................</a:t>
            </a:r>
            <a:endParaRPr lang="en-US" sz="2800" dirty="0"/>
          </a:p>
        </p:txBody>
      </p:sp>
      <p:sp>
        <p:nvSpPr>
          <p:cNvPr id="28" name="TextBox 27"/>
          <p:cNvSpPr txBox="1"/>
          <p:nvPr/>
        </p:nvSpPr>
        <p:spPr>
          <a:xfrm>
            <a:off x="4561892" y="6019800"/>
            <a:ext cx="2905708" cy="523220"/>
          </a:xfrm>
          <a:prstGeom prst="rect">
            <a:avLst/>
          </a:prstGeom>
          <a:noFill/>
        </p:spPr>
        <p:txBody>
          <a:bodyPr wrap="square" rtlCol="0">
            <a:spAutoFit/>
          </a:bodyPr>
          <a:lstStyle/>
          <a:p>
            <a:r>
              <a:rPr lang="en-US" sz="2800" dirty="0"/>
              <a:t>F</a:t>
            </a:r>
            <a:r>
              <a:rPr lang="en-US" sz="2800" dirty="0" smtClean="0"/>
              <a:t>. ...................</a:t>
            </a:r>
            <a:endParaRPr lang="en-US" sz="2800" dirty="0"/>
          </a:p>
        </p:txBody>
      </p:sp>
      <p:sp>
        <p:nvSpPr>
          <p:cNvPr id="29" name="TextBox 28"/>
          <p:cNvSpPr txBox="1"/>
          <p:nvPr/>
        </p:nvSpPr>
        <p:spPr>
          <a:xfrm>
            <a:off x="6847892" y="6019800"/>
            <a:ext cx="2905708" cy="523220"/>
          </a:xfrm>
          <a:prstGeom prst="rect">
            <a:avLst/>
          </a:prstGeom>
          <a:noFill/>
        </p:spPr>
        <p:txBody>
          <a:bodyPr wrap="square" rtlCol="0">
            <a:spAutoFit/>
          </a:bodyPr>
          <a:lstStyle/>
          <a:p>
            <a:r>
              <a:rPr lang="en-US" sz="2800" dirty="0"/>
              <a:t>G</a:t>
            </a:r>
            <a:r>
              <a:rPr lang="en-US" sz="2800" dirty="0" smtClean="0"/>
              <a:t>. ...................</a:t>
            </a:r>
            <a:endParaRPr lang="en-US" sz="2800" dirty="0"/>
          </a:p>
        </p:txBody>
      </p:sp>
      <p:sp>
        <p:nvSpPr>
          <p:cNvPr id="30" name="Rectangle 29"/>
          <p:cNvSpPr/>
          <p:nvPr/>
        </p:nvSpPr>
        <p:spPr>
          <a:xfrm>
            <a:off x="3138948" y="685800"/>
            <a:ext cx="1198983" cy="523220"/>
          </a:xfrm>
          <a:prstGeom prst="rect">
            <a:avLst/>
          </a:prstGeom>
        </p:spPr>
        <p:txBody>
          <a:bodyPr wrap="square">
            <a:spAutoFit/>
          </a:bodyPr>
          <a:lstStyle/>
          <a:p>
            <a:r>
              <a:rPr lang="en-US" sz="2800" b="1" dirty="0">
                <a:solidFill>
                  <a:srgbClr val="002060"/>
                </a:solidFill>
              </a:rPr>
              <a:t>Weave</a:t>
            </a:r>
          </a:p>
        </p:txBody>
      </p:sp>
    </p:spTree>
    <p:extLst>
      <p:ext uri="{BB962C8B-B14F-4D97-AF65-F5344CB8AC3E}">
        <p14:creationId xmlns:p14="http://schemas.microsoft.com/office/powerpoint/2010/main" val="41827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4.44444E-6 L -0.09531 0.40625 " pathEditMode="relative" rAng="0" ptsTypes="AA">
                                      <p:cBhvr>
                                        <p:cTn id="6" dur="2000" fill="hold"/>
                                        <p:tgtEl>
                                          <p:spTgt spid="13"/>
                                        </p:tgtEl>
                                        <p:attrNameLst>
                                          <p:attrName>ppt_x</p:attrName>
                                          <p:attrName>ppt_y</p:attrName>
                                        </p:attrNameLst>
                                      </p:cBhvr>
                                      <p:rCtr x="-4774" y="20301"/>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3.05556E-6 -4.44444E-6 L 0.41024 0.40625 " pathEditMode="relative" rAng="0" ptsTypes="AA">
                                      <p:cBhvr>
                                        <p:cTn id="10" dur="2000" fill="hold"/>
                                        <p:tgtEl>
                                          <p:spTgt spid="12"/>
                                        </p:tgtEl>
                                        <p:attrNameLst>
                                          <p:attrName>ppt_x</p:attrName>
                                          <p:attrName>ppt_y</p:attrName>
                                        </p:attrNameLst>
                                      </p:cBhvr>
                                      <p:rCtr x="20503" y="2030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61111E-6 -4.44444E-6 L 0.24566 0.40625 " pathEditMode="relative" rAng="0" ptsTypes="AA">
                                      <p:cBhvr>
                                        <p:cTn id="14" dur="2000" fill="hold"/>
                                        <p:tgtEl>
                                          <p:spTgt spid="15"/>
                                        </p:tgtEl>
                                        <p:attrNameLst>
                                          <p:attrName>ppt_x</p:attrName>
                                          <p:attrName>ppt_y</p:attrName>
                                        </p:attrNameLst>
                                      </p:cBhvr>
                                      <p:rCtr x="12274" y="2030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4.44444E-6 L -0.26771 0.77292 " pathEditMode="relative" rAng="0" ptsTypes="AA">
                                      <p:cBhvr>
                                        <p:cTn id="18" dur="2000" fill="hold"/>
                                        <p:tgtEl>
                                          <p:spTgt spid="14"/>
                                        </p:tgtEl>
                                        <p:attrNameLst>
                                          <p:attrName>ppt_x</p:attrName>
                                          <p:attrName>ppt_y</p:attrName>
                                        </p:attrNameLst>
                                      </p:cBhvr>
                                      <p:rCtr x="-13385" y="3863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88889E-6 -4.44444E-6 L -0.53993 0.77292 " pathEditMode="relative" rAng="0" ptsTypes="AA">
                                      <p:cBhvr>
                                        <p:cTn id="22" dur="2000" fill="hold"/>
                                        <p:tgtEl>
                                          <p:spTgt spid="11"/>
                                        </p:tgtEl>
                                        <p:attrNameLst>
                                          <p:attrName>ppt_x</p:attrName>
                                          <p:attrName>ppt_y</p:attrName>
                                        </p:attrNameLst>
                                      </p:cBhvr>
                                      <p:rCtr x="-26997" y="3863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94444E-6 -4.44444E-6 L 0.20955 0.77292 " pathEditMode="relative" rAng="0" ptsTypes="AA">
                                      <p:cBhvr>
                                        <p:cTn id="26" dur="2000" fill="hold"/>
                                        <p:tgtEl>
                                          <p:spTgt spid="30"/>
                                        </p:tgtEl>
                                        <p:attrNameLst>
                                          <p:attrName>ppt_x</p:attrName>
                                          <p:attrName>ppt_y</p:attrName>
                                        </p:attrNameLst>
                                      </p:cBhvr>
                                      <p:rCtr x="10469" y="3863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5E-6 -4.44444E-6 L 0.09011 0.77292 " pathEditMode="relative" rAng="0" ptsTypes="AA">
                                      <p:cBhvr>
                                        <p:cTn id="30" dur="2000" fill="hold"/>
                                        <p:tgtEl>
                                          <p:spTgt spid="16"/>
                                        </p:tgtEl>
                                        <p:attrNameLst>
                                          <p:attrName>ppt_x</p:attrName>
                                          <p:attrName>ppt_y</p:attrName>
                                        </p:attrNameLst>
                                      </p:cBhvr>
                                      <p:rCtr x="4497" y="38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20809" y="-41151"/>
            <a:ext cx="9220200" cy="6858000"/>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76200"/>
            <a:ext cx="8858434" cy="954107"/>
          </a:xfrm>
          <a:prstGeom prst="rect">
            <a:avLst/>
          </a:prstGeom>
          <a:noFill/>
        </p:spPr>
        <p:txBody>
          <a:bodyPr wrap="square" rtlCol="0">
            <a:spAutoFit/>
          </a:bodyPr>
          <a:lstStyle/>
          <a:p>
            <a:pPr algn="ctr"/>
            <a:r>
              <a:rPr lang="en-US" sz="2800" b="1" dirty="0" smtClean="0">
                <a:solidFill>
                  <a:srgbClr val="C00000"/>
                </a:solidFill>
              </a:rPr>
              <a:t>2a. Match the verbs in column A with the group of nouns in column B</a:t>
            </a:r>
            <a:endParaRPr lang="en-US" sz="2800" b="1" dirty="0">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065429187"/>
              </p:ext>
            </p:extLst>
          </p:nvPr>
        </p:nvGraphicFramePr>
        <p:xfrm>
          <a:off x="69632" y="140970"/>
          <a:ext cx="8858436" cy="6736080"/>
        </p:xfrm>
        <a:graphic>
          <a:graphicData uri="http://schemas.openxmlformats.org/drawingml/2006/table">
            <a:tbl>
              <a:tblPr firstRow="1" bandRow="1">
                <a:tableStyleId>{5C22544A-7EE6-4342-B048-85BDC9FD1C3A}</a:tableStyleId>
              </a:tblPr>
              <a:tblGrid>
                <a:gridCol w="2714720"/>
                <a:gridCol w="6143716"/>
              </a:tblGrid>
              <a:tr h="874816">
                <a:tc>
                  <a:txBody>
                    <a:bodyPr/>
                    <a:lstStyle/>
                    <a:p>
                      <a:pPr algn="ctr">
                        <a:lnSpc>
                          <a:spcPct val="200000"/>
                        </a:lnSpc>
                        <a:spcBef>
                          <a:spcPts val="1200"/>
                        </a:spcBef>
                        <a:spcAft>
                          <a:spcPts val="1200"/>
                        </a:spcAft>
                      </a:pPr>
                      <a:r>
                        <a:rPr lang="en-US" sz="3200" b="1" dirty="0" smtClean="0"/>
                        <a:t>A</a:t>
                      </a:r>
                      <a:endParaRPr lang="en-US" sz="3200" b="1" dirty="0"/>
                    </a:p>
                  </a:txBody>
                  <a:tcPr>
                    <a:lnR w="76200" cap="flat" cmpd="sng" algn="ctr">
                      <a:solidFill>
                        <a:schemeClr val="tx1"/>
                      </a:solidFill>
                      <a:prstDash val="solid"/>
                      <a:round/>
                      <a:headEnd type="none" w="med" len="med"/>
                      <a:tailEnd type="none" w="med" len="med"/>
                    </a:lnR>
                  </a:tcPr>
                </a:tc>
                <a:tc>
                  <a:txBody>
                    <a:bodyPr/>
                    <a:lstStyle/>
                    <a:p>
                      <a:pPr algn="ctr">
                        <a:lnSpc>
                          <a:spcPct val="200000"/>
                        </a:lnSpc>
                        <a:spcBef>
                          <a:spcPts val="1200"/>
                        </a:spcBef>
                        <a:spcAft>
                          <a:spcPts val="1200"/>
                        </a:spcAft>
                      </a:pPr>
                      <a:r>
                        <a:rPr lang="en-US" sz="3200" b="1" dirty="0" smtClean="0"/>
                        <a:t>B</a:t>
                      </a:r>
                      <a:endParaRPr lang="en-US" sz="3200" b="1" dirty="0"/>
                    </a:p>
                  </a:txBody>
                  <a:tcPr>
                    <a:lnL w="76200" cap="flat" cmpd="sng" algn="ctr">
                      <a:solidFill>
                        <a:schemeClr val="tx1"/>
                      </a:solidFill>
                      <a:prstDash val="solid"/>
                      <a:round/>
                      <a:headEnd type="none" w="med" len="med"/>
                      <a:tailEnd type="none" w="med" len="med"/>
                    </a:lnL>
                  </a:tcPr>
                </a:tc>
              </a:tr>
              <a:tr h="776168">
                <a:tc>
                  <a:txBody>
                    <a:bodyPr/>
                    <a:lstStyle/>
                    <a:p>
                      <a:pPr marL="0" indent="0" algn="l">
                        <a:lnSpc>
                          <a:spcPct val="200000"/>
                        </a:lnSpc>
                        <a:spcBef>
                          <a:spcPts val="1200"/>
                        </a:spcBef>
                        <a:spcAft>
                          <a:spcPts val="1200"/>
                        </a:spcAft>
                        <a:buNone/>
                      </a:pPr>
                      <a:r>
                        <a:rPr lang="en-US" sz="2800" b="1" dirty="0" smtClean="0"/>
                        <a:t>1. Carve</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a. handkerchiefs, tablecloths, pictures</a:t>
                      </a:r>
                      <a:endParaRPr lang="en-US" sz="2800" b="1" dirty="0"/>
                    </a:p>
                  </a:txBody>
                  <a:tcPr>
                    <a:lnL w="76200" cap="flat" cmpd="sng" algn="ctr">
                      <a:solidFill>
                        <a:schemeClr val="tx1"/>
                      </a:solidFill>
                      <a:prstDash val="solid"/>
                      <a:round/>
                      <a:headEnd type="none" w="med" len="med"/>
                      <a:tailEnd type="none" w="med" len="med"/>
                    </a:lnL>
                  </a:tcPr>
                </a:tc>
              </a:tr>
              <a:tr h="776168">
                <a:tc>
                  <a:txBody>
                    <a:bodyPr/>
                    <a:lstStyle/>
                    <a:p>
                      <a:pPr marL="0" indent="0" algn="l" defTabSz="914400" rtl="0" eaLnBrk="1" latinLnBrk="0" hangingPunct="1">
                        <a:lnSpc>
                          <a:spcPct val="200000"/>
                        </a:lnSpc>
                        <a:spcBef>
                          <a:spcPts val="1200"/>
                        </a:spcBef>
                        <a:spcAft>
                          <a:spcPts val="1200"/>
                        </a:spcAft>
                        <a:buNone/>
                        <a:tabLst>
                          <a:tab pos="633413" algn="l"/>
                        </a:tabLst>
                      </a:pPr>
                      <a:r>
                        <a:rPr lang="en-US" sz="2800" b="1" kern="1200" dirty="0" smtClean="0">
                          <a:solidFill>
                            <a:schemeClr val="dk1"/>
                          </a:solidFill>
                          <a:latin typeface="+mn-lt"/>
                          <a:ea typeface="+mn-ea"/>
                          <a:cs typeface="+mn-cs"/>
                        </a:rPr>
                        <a:t>2. Cast</a:t>
                      </a:r>
                      <a:endParaRPr lang="en-US" sz="2800" b="1" kern="1200" dirty="0">
                        <a:solidFill>
                          <a:schemeClr val="dk1"/>
                        </a:solidFill>
                        <a:latin typeface="+mn-lt"/>
                        <a:ea typeface="+mn-ea"/>
                        <a:cs typeface="+mn-cs"/>
                      </a:endParaRPr>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b. stone, wood,</a:t>
                      </a:r>
                      <a:r>
                        <a:rPr lang="en-US" sz="2800" b="1" baseline="0" dirty="0" smtClean="0"/>
                        <a:t> eggshells</a:t>
                      </a:r>
                      <a:endParaRPr lang="en-US" sz="2800" b="1" dirty="0"/>
                    </a:p>
                  </a:txBody>
                  <a:tcPr>
                    <a:lnL w="76200" cap="flat" cmpd="sng" algn="ctr">
                      <a:solidFill>
                        <a:schemeClr val="tx1"/>
                      </a:solidFill>
                      <a:prstDash val="solid"/>
                      <a:round/>
                      <a:headEnd type="none" w="med" len="med"/>
                      <a:tailEnd type="none" w="med" len="med"/>
                    </a:lnL>
                  </a:tcPr>
                </a:tc>
              </a:tr>
              <a:tr h="776168">
                <a:tc>
                  <a:txBody>
                    <a:bodyPr/>
                    <a:lstStyle/>
                    <a:p>
                      <a:pPr algn="l">
                        <a:lnSpc>
                          <a:spcPct val="200000"/>
                        </a:lnSpc>
                        <a:spcBef>
                          <a:spcPts val="1200"/>
                        </a:spcBef>
                        <a:spcAft>
                          <a:spcPts val="1200"/>
                        </a:spcAft>
                      </a:pPr>
                      <a:r>
                        <a:rPr lang="en-US" sz="2800" b="1" dirty="0" smtClean="0"/>
                        <a:t>3. Weave</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c. clay, cheese,</a:t>
                      </a:r>
                      <a:r>
                        <a:rPr lang="en-US" sz="2800" b="1" baseline="0" dirty="0" smtClean="0"/>
                        <a:t> chocolate</a:t>
                      </a:r>
                      <a:endParaRPr lang="en-US" sz="2800" b="1" dirty="0"/>
                    </a:p>
                  </a:txBody>
                  <a:tcPr>
                    <a:lnL w="76200" cap="flat" cmpd="sng" algn="ctr">
                      <a:solidFill>
                        <a:schemeClr val="tx1"/>
                      </a:solidFill>
                      <a:prstDash val="solid"/>
                      <a:round/>
                      <a:headEnd type="none" w="med" len="med"/>
                      <a:tailEnd type="none" w="med" len="med"/>
                    </a:lnL>
                  </a:tcPr>
                </a:tc>
              </a:tr>
              <a:tr h="776168">
                <a:tc>
                  <a:txBody>
                    <a:bodyPr/>
                    <a:lstStyle/>
                    <a:p>
                      <a:pPr algn="l">
                        <a:lnSpc>
                          <a:spcPct val="200000"/>
                        </a:lnSpc>
                        <a:spcBef>
                          <a:spcPts val="1200"/>
                        </a:spcBef>
                        <a:spcAft>
                          <a:spcPts val="1200"/>
                        </a:spcAft>
                      </a:pPr>
                      <a:r>
                        <a:rPr lang="en-US" sz="2800" b="1" dirty="0" smtClean="0"/>
                        <a:t>4. Embroider</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d. bronze, gold, iron</a:t>
                      </a:r>
                      <a:endParaRPr lang="en-US" sz="2800" b="1" dirty="0"/>
                    </a:p>
                  </a:txBody>
                  <a:tcPr>
                    <a:lnL w="76200" cap="flat" cmpd="sng" algn="ctr">
                      <a:solidFill>
                        <a:schemeClr val="tx1"/>
                      </a:solidFill>
                      <a:prstDash val="solid"/>
                      <a:round/>
                      <a:headEnd type="none" w="med" len="med"/>
                      <a:tailEnd type="none" w="med" len="med"/>
                    </a:lnL>
                  </a:tcPr>
                </a:tc>
              </a:tr>
              <a:tr h="776168">
                <a:tc>
                  <a:txBody>
                    <a:bodyPr/>
                    <a:lstStyle/>
                    <a:p>
                      <a:pPr algn="l">
                        <a:lnSpc>
                          <a:spcPct val="200000"/>
                        </a:lnSpc>
                        <a:spcBef>
                          <a:spcPts val="1200"/>
                        </a:spcBef>
                        <a:spcAft>
                          <a:spcPts val="1200"/>
                        </a:spcAft>
                      </a:pPr>
                      <a:r>
                        <a:rPr lang="en-US" sz="2800" b="1" dirty="0" smtClean="0"/>
                        <a:t>5. Knit</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e. baskets,</a:t>
                      </a:r>
                      <a:r>
                        <a:rPr lang="en-US" sz="2800" b="1" baseline="0" dirty="0" smtClean="0"/>
                        <a:t> carpet, silk, cloth</a:t>
                      </a:r>
                      <a:endParaRPr lang="en-US" sz="2800" b="1" dirty="0"/>
                    </a:p>
                  </a:txBody>
                  <a:tcPr>
                    <a:lnL w="76200" cap="flat" cmpd="sng" algn="ctr">
                      <a:solidFill>
                        <a:schemeClr val="tx1"/>
                      </a:solidFill>
                      <a:prstDash val="solid"/>
                      <a:round/>
                      <a:headEnd type="none" w="med" len="med"/>
                      <a:tailEnd type="none" w="med" len="med"/>
                    </a:lnL>
                  </a:tcPr>
                </a:tc>
              </a:tr>
              <a:tr h="776168">
                <a:tc>
                  <a:txBody>
                    <a:bodyPr/>
                    <a:lstStyle/>
                    <a:p>
                      <a:pPr algn="l">
                        <a:lnSpc>
                          <a:spcPct val="200000"/>
                        </a:lnSpc>
                        <a:spcBef>
                          <a:spcPts val="1200"/>
                        </a:spcBef>
                        <a:spcAft>
                          <a:spcPts val="1200"/>
                        </a:spcAft>
                      </a:pPr>
                      <a:r>
                        <a:rPr lang="en-US" sz="2800" b="1" dirty="0" smtClean="0"/>
                        <a:t>6. Mould</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f. sweaters, toys, hats</a:t>
                      </a:r>
                      <a:endParaRPr lang="en-US" sz="2800" b="1" dirty="0"/>
                    </a:p>
                  </a:txBody>
                  <a:tcPr>
                    <a:lnL w="76200" cap="flat" cmpd="sng" algn="ctr">
                      <a:solidFill>
                        <a:schemeClr val="tx1"/>
                      </a:solidFill>
                      <a:prstDash val="solid"/>
                      <a:round/>
                      <a:headEnd type="none" w="med" len="med"/>
                      <a:tailEnd type="none" w="med" len="med"/>
                    </a:lnL>
                  </a:tcPr>
                </a:tc>
              </a:tr>
            </a:tbl>
          </a:graphicData>
        </a:graphic>
      </p:graphicFrame>
      <p:cxnSp>
        <p:nvCxnSpPr>
          <p:cNvPr id="12" name="Straight Arrow Connector 11"/>
          <p:cNvCxnSpPr/>
          <p:nvPr/>
        </p:nvCxnSpPr>
        <p:spPr>
          <a:xfrm>
            <a:off x="2022680" y="1905000"/>
            <a:ext cx="1490816"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05000" y="2771718"/>
            <a:ext cx="1243780" cy="172408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61843" y="3793895"/>
            <a:ext cx="1612490" cy="169071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460829" y="5515553"/>
            <a:ext cx="1052667" cy="91566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342381" y="3733800"/>
            <a:ext cx="1467619" cy="276614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205038" y="1905000"/>
            <a:ext cx="1126100" cy="265639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2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188893"/>
            <a:ext cx="8858434" cy="1077218"/>
          </a:xfrm>
          <a:prstGeom prst="rect">
            <a:avLst/>
          </a:prstGeom>
          <a:noFill/>
        </p:spPr>
        <p:txBody>
          <a:bodyPr wrap="square" rtlCol="0">
            <a:spAutoFit/>
          </a:bodyPr>
          <a:lstStyle/>
          <a:p>
            <a:pPr algn="ctr"/>
            <a:r>
              <a:rPr lang="en-US" sz="3200" b="1" dirty="0" smtClean="0">
                <a:solidFill>
                  <a:srgbClr val="C00000"/>
                </a:solidFill>
              </a:rPr>
              <a:t>2b. Match the verbs in column A with the group of nouns in column B</a:t>
            </a:r>
            <a:endParaRPr lang="en-US" sz="3200" b="1" dirty="0">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004898345"/>
              </p:ext>
            </p:extLst>
          </p:nvPr>
        </p:nvGraphicFramePr>
        <p:xfrm>
          <a:off x="180880" y="1432560"/>
          <a:ext cx="8858436" cy="5120640"/>
        </p:xfrm>
        <a:graphic>
          <a:graphicData uri="http://schemas.openxmlformats.org/drawingml/2006/table">
            <a:tbl>
              <a:tblPr firstRow="1" bandRow="1">
                <a:tableStyleId>{5C22544A-7EE6-4342-B048-85BDC9FD1C3A}</a:tableStyleId>
              </a:tblPr>
              <a:tblGrid>
                <a:gridCol w="2638520"/>
                <a:gridCol w="2971800"/>
                <a:gridCol w="3248116"/>
              </a:tblGrid>
              <a:tr h="0">
                <a:tc>
                  <a:txBody>
                    <a:bodyPr/>
                    <a:lstStyle/>
                    <a:p>
                      <a:pPr algn="ctr">
                        <a:lnSpc>
                          <a:spcPct val="150000"/>
                        </a:lnSpc>
                        <a:spcBef>
                          <a:spcPts val="4800"/>
                        </a:spcBef>
                        <a:spcAft>
                          <a:spcPts val="4800"/>
                        </a:spcAft>
                      </a:pPr>
                      <a:r>
                        <a:rPr lang="en-US" sz="2800" dirty="0" smtClean="0"/>
                        <a:t>Infinitive</a:t>
                      </a:r>
                      <a:endParaRPr lang="en-US" sz="2800" dirty="0"/>
                    </a:p>
                  </a:txBody>
                  <a:tcPr/>
                </a:tc>
                <a:tc>
                  <a:txBody>
                    <a:bodyPr/>
                    <a:lstStyle/>
                    <a:p>
                      <a:pPr algn="ctr">
                        <a:lnSpc>
                          <a:spcPct val="150000"/>
                        </a:lnSpc>
                        <a:spcBef>
                          <a:spcPts val="4800"/>
                        </a:spcBef>
                        <a:spcAft>
                          <a:spcPts val="4800"/>
                        </a:spcAft>
                      </a:pPr>
                      <a:r>
                        <a:rPr lang="en-US" sz="2800" dirty="0" smtClean="0"/>
                        <a:t>Past tense</a:t>
                      </a:r>
                      <a:endParaRPr lang="en-US" sz="2800" dirty="0"/>
                    </a:p>
                  </a:txBody>
                  <a:tcPr/>
                </a:tc>
                <a:tc>
                  <a:txBody>
                    <a:bodyPr/>
                    <a:lstStyle/>
                    <a:p>
                      <a:pPr algn="ctr">
                        <a:lnSpc>
                          <a:spcPct val="150000"/>
                        </a:lnSpc>
                        <a:spcBef>
                          <a:spcPts val="4800"/>
                        </a:spcBef>
                        <a:spcAft>
                          <a:spcPts val="4800"/>
                        </a:spcAft>
                      </a:pPr>
                      <a:r>
                        <a:rPr lang="en-US" sz="2800" dirty="0" smtClean="0"/>
                        <a:t>Past participle</a:t>
                      </a:r>
                      <a:endParaRPr lang="en-US" sz="2800" dirty="0"/>
                    </a:p>
                  </a:txBody>
                  <a:tcPr/>
                </a:tc>
              </a:tr>
              <a:tr h="370840">
                <a:tc>
                  <a:txBody>
                    <a:bodyPr/>
                    <a:lstStyle/>
                    <a:p>
                      <a:pPr>
                        <a:lnSpc>
                          <a:spcPct val="150000"/>
                        </a:lnSpc>
                        <a:spcBef>
                          <a:spcPts val="4800"/>
                        </a:spcBef>
                        <a:spcAft>
                          <a:spcPts val="4800"/>
                        </a:spcAft>
                      </a:pPr>
                      <a:r>
                        <a:rPr lang="en-US" sz="2800" b="1" dirty="0" smtClean="0"/>
                        <a:t>1. to carve</a:t>
                      </a:r>
                      <a:endParaRPr lang="en-US" sz="2800" b="1" dirty="0"/>
                    </a:p>
                  </a:txBody>
                  <a:tcPr/>
                </a:tc>
                <a:tc>
                  <a:txBody>
                    <a:bodyPr/>
                    <a:lstStyle/>
                    <a:p>
                      <a:pPr>
                        <a:lnSpc>
                          <a:spcPct val="150000"/>
                        </a:lnSpc>
                        <a:spcBef>
                          <a:spcPts val="4800"/>
                        </a:spcBef>
                        <a:spcAft>
                          <a:spcPts val="4800"/>
                        </a:spcAft>
                      </a:pPr>
                      <a:r>
                        <a:rPr lang="en-US" sz="2800" b="1" dirty="0" smtClean="0"/>
                        <a:t>I carved it.</a:t>
                      </a:r>
                      <a:endParaRPr lang="en-US" sz="2800" b="1" dirty="0"/>
                    </a:p>
                  </a:txBody>
                  <a:tcPr/>
                </a:tc>
                <a:tc>
                  <a:txBody>
                    <a:bodyPr/>
                    <a:lstStyle/>
                    <a:p>
                      <a:pPr>
                        <a:lnSpc>
                          <a:spcPct val="150000"/>
                        </a:lnSpc>
                        <a:spcBef>
                          <a:spcPts val="4800"/>
                        </a:spcBef>
                        <a:spcAft>
                          <a:spcPts val="4800"/>
                        </a:spcAft>
                      </a:pPr>
                      <a:r>
                        <a:rPr lang="en-US" sz="2800" b="1" dirty="0" smtClean="0"/>
                        <a:t>It was carved.</a:t>
                      </a:r>
                      <a:endParaRPr lang="en-US" sz="2800" b="1" dirty="0"/>
                    </a:p>
                  </a:txBody>
                  <a:tcPr/>
                </a:tc>
              </a:tr>
              <a:tr h="370840">
                <a:tc>
                  <a:txBody>
                    <a:bodyPr/>
                    <a:lstStyle/>
                    <a:p>
                      <a:pPr>
                        <a:lnSpc>
                          <a:spcPct val="150000"/>
                        </a:lnSpc>
                        <a:spcBef>
                          <a:spcPts val="4800"/>
                        </a:spcBef>
                        <a:spcAft>
                          <a:spcPts val="4800"/>
                        </a:spcAft>
                      </a:pPr>
                      <a:r>
                        <a:rPr lang="en-US" sz="2800" b="1" dirty="0" smtClean="0"/>
                        <a:t>2. to cast</a:t>
                      </a:r>
                      <a:endParaRPr lang="en-US" sz="2800" b="1" dirty="0"/>
                    </a:p>
                  </a:txBody>
                  <a:tcPr/>
                </a:tc>
                <a:tc>
                  <a:txBody>
                    <a:bodyPr/>
                    <a:lstStyle/>
                    <a:p>
                      <a:pPr>
                        <a:lnSpc>
                          <a:spcPct val="150000"/>
                        </a:lnSpc>
                        <a:spcBef>
                          <a:spcPts val="4800"/>
                        </a:spcBef>
                        <a:spcAft>
                          <a:spcPts val="4800"/>
                        </a:spcAft>
                      </a:pPr>
                      <a:r>
                        <a:rPr lang="en-US" sz="2800" b="1" dirty="0" smtClean="0"/>
                        <a:t>I ...................... it.</a:t>
                      </a:r>
                      <a:endParaRPr lang="en-US" sz="2800" b="1" dirty="0"/>
                    </a:p>
                  </a:txBody>
                  <a:tcPr/>
                </a:tc>
                <a:tc>
                  <a:txBody>
                    <a:bodyPr/>
                    <a:lstStyle/>
                    <a:p>
                      <a:pPr>
                        <a:lnSpc>
                          <a:spcPct val="150000"/>
                        </a:lnSpc>
                        <a:spcBef>
                          <a:spcPts val="4800"/>
                        </a:spcBef>
                        <a:spcAft>
                          <a:spcPts val="4800"/>
                        </a:spcAft>
                      </a:pPr>
                      <a:r>
                        <a:rPr lang="en-US" sz="2800" b="1" dirty="0" smtClean="0"/>
                        <a:t>It was ......................</a:t>
                      </a:r>
                      <a:endParaRPr lang="en-US" sz="2800" b="1" dirty="0"/>
                    </a:p>
                  </a:txBody>
                  <a:tcPr/>
                </a:tc>
              </a:tr>
              <a:tr h="370840">
                <a:tc>
                  <a:txBody>
                    <a:bodyPr/>
                    <a:lstStyle/>
                    <a:p>
                      <a:pPr>
                        <a:lnSpc>
                          <a:spcPct val="150000"/>
                        </a:lnSpc>
                        <a:spcBef>
                          <a:spcPts val="4800"/>
                        </a:spcBef>
                        <a:spcAft>
                          <a:spcPts val="4800"/>
                        </a:spcAft>
                      </a:pPr>
                      <a:r>
                        <a:rPr lang="en-US" sz="2800" b="1" dirty="0" smtClean="0"/>
                        <a:t>3.</a:t>
                      </a:r>
                      <a:r>
                        <a:rPr lang="en-US" sz="2800" b="1" baseline="0" dirty="0" smtClean="0"/>
                        <a:t> to weave</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 ...................... it.</a:t>
                      </a:r>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It was ......................</a:t>
                      </a:r>
                    </a:p>
                  </a:txBody>
                  <a:tcPr/>
                </a:tc>
              </a:tr>
              <a:tr h="370840">
                <a:tc>
                  <a:txBody>
                    <a:bodyPr/>
                    <a:lstStyle/>
                    <a:p>
                      <a:pPr>
                        <a:lnSpc>
                          <a:spcPct val="150000"/>
                        </a:lnSpc>
                        <a:spcBef>
                          <a:spcPts val="4800"/>
                        </a:spcBef>
                        <a:spcAft>
                          <a:spcPts val="4800"/>
                        </a:spcAft>
                      </a:pPr>
                      <a:r>
                        <a:rPr lang="en-US" sz="2800" b="1" dirty="0" smtClean="0"/>
                        <a:t>4. to embroider</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 ...................... it.</a:t>
                      </a:r>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It was ......................</a:t>
                      </a:r>
                    </a:p>
                  </a:txBody>
                  <a:tcPr/>
                </a:tc>
              </a:tr>
              <a:tr h="370840">
                <a:tc>
                  <a:txBody>
                    <a:bodyPr/>
                    <a:lstStyle/>
                    <a:p>
                      <a:pPr>
                        <a:lnSpc>
                          <a:spcPct val="150000"/>
                        </a:lnSpc>
                        <a:spcBef>
                          <a:spcPts val="4800"/>
                        </a:spcBef>
                        <a:spcAft>
                          <a:spcPts val="4800"/>
                        </a:spcAft>
                      </a:pPr>
                      <a:r>
                        <a:rPr lang="en-US" sz="2800" b="1" dirty="0" smtClean="0"/>
                        <a:t>5. to knit</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 ...................... it.</a:t>
                      </a:r>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It was ......................</a:t>
                      </a:r>
                    </a:p>
                  </a:txBody>
                  <a:tcPr/>
                </a:tc>
              </a:tr>
              <a:tr h="370840">
                <a:tc>
                  <a:txBody>
                    <a:bodyPr/>
                    <a:lstStyle/>
                    <a:p>
                      <a:pPr>
                        <a:lnSpc>
                          <a:spcPct val="150000"/>
                        </a:lnSpc>
                        <a:spcBef>
                          <a:spcPts val="4800"/>
                        </a:spcBef>
                        <a:spcAft>
                          <a:spcPts val="4800"/>
                        </a:spcAft>
                      </a:pPr>
                      <a:r>
                        <a:rPr lang="en-US" sz="2800" b="1" dirty="0" smtClean="0"/>
                        <a:t>6. to mould</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 ...................... it.</a:t>
                      </a:r>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tabLst/>
                        <a:defRPr/>
                      </a:pPr>
                      <a:r>
                        <a:rPr lang="en-US" sz="2800" b="1" dirty="0" smtClean="0"/>
                        <a:t>It was ......................</a:t>
                      </a:r>
                    </a:p>
                  </a:txBody>
                  <a:tcPr/>
                </a:tc>
              </a:tr>
            </a:tbl>
          </a:graphicData>
        </a:graphic>
      </p:graphicFrame>
      <p:sp>
        <p:nvSpPr>
          <p:cNvPr id="11" name="TextBox 10"/>
          <p:cNvSpPr txBox="1"/>
          <p:nvPr/>
        </p:nvSpPr>
        <p:spPr>
          <a:xfrm>
            <a:off x="3581400" y="2967232"/>
            <a:ext cx="1600200" cy="523220"/>
          </a:xfrm>
          <a:prstGeom prst="rect">
            <a:avLst/>
          </a:prstGeom>
          <a:noFill/>
        </p:spPr>
        <p:txBody>
          <a:bodyPr wrap="square" rtlCol="0">
            <a:spAutoFit/>
          </a:bodyPr>
          <a:lstStyle/>
          <a:p>
            <a:r>
              <a:rPr lang="en-US" sz="2800" b="1" dirty="0" smtClean="0">
                <a:solidFill>
                  <a:srgbClr val="FF0000"/>
                </a:solidFill>
              </a:rPr>
              <a:t>cast</a:t>
            </a:r>
            <a:endParaRPr lang="en-US" sz="2800" b="1" dirty="0">
              <a:solidFill>
                <a:srgbClr val="FF0000"/>
              </a:solidFill>
            </a:endParaRPr>
          </a:p>
        </p:txBody>
      </p:sp>
      <p:sp>
        <p:nvSpPr>
          <p:cNvPr id="12" name="TextBox 11"/>
          <p:cNvSpPr txBox="1"/>
          <p:nvPr/>
        </p:nvSpPr>
        <p:spPr>
          <a:xfrm>
            <a:off x="7315200" y="2971800"/>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cast</a:t>
            </a:r>
          </a:p>
        </p:txBody>
      </p:sp>
      <p:sp>
        <p:nvSpPr>
          <p:cNvPr id="13" name="TextBox 12"/>
          <p:cNvSpPr txBox="1"/>
          <p:nvPr/>
        </p:nvSpPr>
        <p:spPr>
          <a:xfrm>
            <a:off x="3009900" y="3716592"/>
            <a:ext cx="24384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smtClean="0"/>
              <a:t>wove/ weaved</a:t>
            </a:r>
            <a:endParaRPr lang="en-US" dirty="0"/>
          </a:p>
        </p:txBody>
      </p:sp>
      <p:sp>
        <p:nvSpPr>
          <p:cNvPr id="14" name="TextBox 13"/>
          <p:cNvSpPr txBox="1"/>
          <p:nvPr/>
        </p:nvSpPr>
        <p:spPr>
          <a:xfrm>
            <a:off x="6705600" y="3716592"/>
            <a:ext cx="2514600" cy="461665"/>
          </a:xfrm>
          <a:prstGeom prst="rect">
            <a:avLst/>
          </a:prstGeom>
          <a:noFill/>
        </p:spPr>
        <p:txBody>
          <a:bodyPr wrap="square" rtlCol="0">
            <a:spAutoFit/>
          </a:bodyPr>
          <a:lstStyle>
            <a:defPPr>
              <a:defRPr lang="en-US"/>
            </a:defPPr>
            <a:lvl1pPr>
              <a:defRPr sz="2800" b="1">
                <a:solidFill>
                  <a:srgbClr val="FF0000"/>
                </a:solidFill>
              </a:defRPr>
            </a:lvl1pPr>
          </a:lstStyle>
          <a:p>
            <a:r>
              <a:rPr lang="en-US" sz="2400" dirty="0" smtClean="0"/>
              <a:t>Woven/weaved</a:t>
            </a:r>
            <a:endParaRPr lang="en-US" sz="2400" dirty="0"/>
          </a:p>
        </p:txBody>
      </p:sp>
      <p:sp>
        <p:nvSpPr>
          <p:cNvPr id="15" name="TextBox 14"/>
          <p:cNvSpPr txBox="1"/>
          <p:nvPr/>
        </p:nvSpPr>
        <p:spPr>
          <a:xfrm>
            <a:off x="3016044" y="4449096"/>
            <a:ext cx="2209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embroidered</a:t>
            </a:r>
          </a:p>
        </p:txBody>
      </p:sp>
      <p:sp>
        <p:nvSpPr>
          <p:cNvPr id="16" name="TextBox 15"/>
          <p:cNvSpPr txBox="1"/>
          <p:nvPr/>
        </p:nvSpPr>
        <p:spPr>
          <a:xfrm>
            <a:off x="6781800" y="4449096"/>
            <a:ext cx="2209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embroidered</a:t>
            </a:r>
          </a:p>
        </p:txBody>
      </p:sp>
      <p:sp>
        <p:nvSpPr>
          <p:cNvPr id="17" name="TextBox 16"/>
          <p:cNvSpPr txBox="1"/>
          <p:nvPr/>
        </p:nvSpPr>
        <p:spPr>
          <a:xfrm>
            <a:off x="3016044" y="5177032"/>
            <a:ext cx="2317956"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smtClean="0"/>
              <a:t>Knitted/ knit</a:t>
            </a:r>
            <a:endParaRPr lang="en-US" dirty="0"/>
          </a:p>
        </p:txBody>
      </p:sp>
      <p:sp>
        <p:nvSpPr>
          <p:cNvPr id="18" name="TextBox 17"/>
          <p:cNvSpPr txBox="1"/>
          <p:nvPr/>
        </p:nvSpPr>
        <p:spPr>
          <a:xfrm>
            <a:off x="6705600" y="5191780"/>
            <a:ext cx="2362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smtClean="0"/>
              <a:t>Knitted/ knit</a:t>
            </a:r>
            <a:endParaRPr lang="en-US" dirty="0"/>
          </a:p>
        </p:txBody>
      </p:sp>
      <p:sp>
        <p:nvSpPr>
          <p:cNvPr id="19" name="TextBox 18"/>
          <p:cNvSpPr txBox="1"/>
          <p:nvPr/>
        </p:nvSpPr>
        <p:spPr>
          <a:xfrm>
            <a:off x="3429000" y="5894788"/>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moulded</a:t>
            </a:r>
          </a:p>
        </p:txBody>
      </p:sp>
      <p:sp>
        <p:nvSpPr>
          <p:cNvPr id="20" name="TextBox 19"/>
          <p:cNvSpPr txBox="1"/>
          <p:nvPr/>
        </p:nvSpPr>
        <p:spPr>
          <a:xfrm>
            <a:off x="7086600" y="5894788"/>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moulded</a:t>
            </a:r>
          </a:p>
        </p:txBody>
      </p:sp>
    </p:spTree>
    <p:extLst>
      <p:ext uri="{BB962C8B-B14F-4D97-AF65-F5344CB8AC3E}">
        <p14:creationId xmlns:p14="http://schemas.microsoft.com/office/powerpoint/2010/main" val="41967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fltVal val="0"/>
                                          </p:val>
                                        </p:tav>
                                        <p:tav tm="100000">
                                          <p:val>
                                            <p:strVal val="#ppt_w"/>
                                          </p:val>
                                        </p:tav>
                                      </p:tavLst>
                                    </p:anim>
                                    <p:anim calcmode="lin" valueType="num">
                                      <p:cBhvr>
                                        <p:cTn id="64" dur="1000" fill="hold"/>
                                        <p:tgtEl>
                                          <p:spTgt spid="18"/>
                                        </p:tgtEl>
                                        <p:attrNameLst>
                                          <p:attrName>ppt_h</p:attrName>
                                        </p:attrNameLst>
                                      </p:cBhvr>
                                      <p:tavLst>
                                        <p:tav tm="0">
                                          <p:val>
                                            <p:fltVal val="0"/>
                                          </p:val>
                                        </p:tav>
                                        <p:tav tm="100000">
                                          <p:val>
                                            <p:strVal val="#ppt_h"/>
                                          </p:val>
                                        </p:tav>
                                      </p:tavLst>
                                    </p:anim>
                                    <p:anim calcmode="lin" valueType="num">
                                      <p:cBhvr>
                                        <p:cTn id="65" dur="1000" fill="hold"/>
                                        <p:tgtEl>
                                          <p:spTgt spid="18"/>
                                        </p:tgtEl>
                                        <p:attrNameLst>
                                          <p:attrName>style.rotation</p:attrName>
                                        </p:attrNameLst>
                                      </p:cBhvr>
                                      <p:tavLst>
                                        <p:tav tm="0">
                                          <p:val>
                                            <p:fltVal val="90"/>
                                          </p:val>
                                        </p:tav>
                                        <p:tav tm="100000">
                                          <p:val>
                                            <p:fltVal val="0"/>
                                          </p:val>
                                        </p:tav>
                                      </p:tavLst>
                                    </p:anim>
                                    <p:animEffect transition="in" filter="fade">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1000" fill="hold"/>
                                        <p:tgtEl>
                                          <p:spTgt spid="19"/>
                                        </p:tgtEl>
                                        <p:attrNameLst>
                                          <p:attrName>ppt_w</p:attrName>
                                        </p:attrNameLst>
                                      </p:cBhvr>
                                      <p:tavLst>
                                        <p:tav tm="0">
                                          <p:val>
                                            <p:fltVal val="0"/>
                                          </p:val>
                                        </p:tav>
                                        <p:tav tm="100000">
                                          <p:val>
                                            <p:strVal val="#ppt_w"/>
                                          </p:val>
                                        </p:tav>
                                      </p:tavLst>
                                    </p:anim>
                                    <p:anim calcmode="lin" valueType="num">
                                      <p:cBhvr>
                                        <p:cTn id="72" dur="1000" fill="hold"/>
                                        <p:tgtEl>
                                          <p:spTgt spid="19"/>
                                        </p:tgtEl>
                                        <p:attrNameLst>
                                          <p:attrName>ppt_h</p:attrName>
                                        </p:attrNameLst>
                                      </p:cBhvr>
                                      <p:tavLst>
                                        <p:tav tm="0">
                                          <p:val>
                                            <p:fltVal val="0"/>
                                          </p:val>
                                        </p:tav>
                                        <p:tav tm="100000">
                                          <p:val>
                                            <p:strVal val="#ppt_h"/>
                                          </p:val>
                                        </p:tav>
                                      </p:tavLst>
                                    </p:anim>
                                    <p:anim calcmode="lin" valueType="num">
                                      <p:cBhvr>
                                        <p:cTn id="73" dur="1000" fill="hold"/>
                                        <p:tgtEl>
                                          <p:spTgt spid="19"/>
                                        </p:tgtEl>
                                        <p:attrNameLst>
                                          <p:attrName>style.rotation</p:attrName>
                                        </p:attrNameLst>
                                      </p:cBhvr>
                                      <p:tavLst>
                                        <p:tav tm="0">
                                          <p:val>
                                            <p:fltVal val="90"/>
                                          </p:val>
                                        </p:tav>
                                        <p:tav tm="100000">
                                          <p:val>
                                            <p:fltVal val="0"/>
                                          </p:val>
                                        </p:tav>
                                      </p:tavLst>
                                    </p:anim>
                                    <p:animEffect transition="in" filter="fade">
                                      <p:cBhvr>
                                        <p:cTn id="74" dur="1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fltVal val="0"/>
                                          </p:val>
                                        </p:tav>
                                        <p:tav tm="100000">
                                          <p:val>
                                            <p:strVal val="#ppt_w"/>
                                          </p:val>
                                        </p:tav>
                                      </p:tavLst>
                                    </p:anim>
                                    <p:anim calcmode="lin" valueType="num">
                                      <p:cBhvr>
                                        <p:cTn id="80" dur="1000" fill="hold"/>
                                        <p:tgtEl>
                                          <p:spTgt spid="20"/>
                                        </p:tgtEl>
                                        <p:attrNameLst>
                                          <p:attrName>ppt_h</p:attrName>
                                        </p:attrNameLst>
                                      </p:cBhvr>
                                      <p:tavLst>
                                        <p:tav tm="0">
                                          <p:val>
                                            <p:fltVal val="0"/>
                                          </p:val>
                                        </p:tav>
                                        <p:tav tm="100000">
                                          <p:val>
                                            <p:strVal val="#ppt_h"/>
                                          </p:val>
                                        </p:tav>
                                      </p:tavLst>
                                    </p:anim>
                                    <p:anim calcmode="lin" valueType="num">
                                      <p:cBhvr>
                                        <p:cTn id="81" dur="1000" fill="hold"/>
                                        <p:tgtEl>
                                          <p:spTgt spid="20"/>
                                        </p:tgtEl>
                                        <p:attrNameLst>
                                          <p:attrName>style.rotation</p:attrName>
                                        </p:attrNameLst>
                                      </p:cBhvr>
                                      <p:tavLst>
                                        <p:tav tm="0">
                                          <p:val>
                                            <p:fltVal val="90"/>
                                          </p:val>
                                        </p:tav>
                                        <p:tav tm="100000">
                                          <p:val>
                                            <p:fltVal val="0"/>
                                          </p:val>
                                        </p:tav>
                                      </p:tavLst>
                                    </p:anim>
                                    <p:animEffect transition="in" filter="fade">
                                      <p:cBhvr>
                                        <p:cTn id="8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188893"/>
            <a:ext cx="8858434" cy="584775"/>
          </a:xfrm>
          <a:prstGeom prst="rect">
            <a:avLst/>
          </a:prstGeom>
          <a:noFill/>
        </p:spPr>
        <p:txBody>
          <a:bodyPr wrap="square" rtlCol="0">
            <a:spAutoFit/>
          </a:bodyPr>
          <a:lstStyle/>
          <a:p>
            <a:pPr algn="ctr"/>
            <a:r>
              <a:rPr lang="en-US" sz="3200" b="1" dirty="0">
                <a:solidFill>
                  <a:srgbClr val="C00000"/>
                </a:solidFill>
              </a:rPr>
              <a:t>3</a:t>
            </a:r>
            <a:r>
              <a:rPr lang="en-US" sz="3200" b="1" dirty="0" smtClean="0">
                <a:solidFill>
                  <a:srgbClr val="C00000"/>
                </a:solidFill>
              </a:rPr>
              <a:t>. Places of interest</a:t>
            </a:r>
            <a:endParaRPr lang="en-US" sz="3200" b="1" dirty="0">
              <a:solidFill>
                <a:srgbClr val="C00000"/>
              </a:solidFill>
            </a:endParaRPr>
          </a:p>
        </p:txBody>
      </p:sp>
      <p:sp>
        <p:nvSpPr>
          <p:cNvPr id="10" name="Oval 9"/>
          <p:cNvSpPr/>
          <p:nvPr/>
        </p:nvSpPr>
        <p:spPr>
          <a:xfrm>
            <a:off x="3581400" y="2362200"/>
            <a:ext cx="2514600" cy="2362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Places of interest</a:t>
            </a:r>
            <a:endParaRPr lang="en-US" sz="3200" b="1" dirty="0"/>
          </a:p>
        </p:txBody>
      </p:sp>
      <p:sp>
        <p:nvSpPr>
          <p:cNvPr id="11" name="Oval 10"/>
          <p:cNvSpPr/>
          <p:nvPr/>
        </p:nvSpPr>
        <p:spPr>
          <a:xfrm>
            <a:off x="587477" y="914400"/>
            <a:ext cx="2895600" cy="17526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Entertaining</a:t>
            </a:r>
          </a:p>
          <a:p>
            <a:pPr algn="ctr"/>
            <a:r>
              <a:rPr lang="en-US" sz="2800" b="1" dirty="0" smtClean="0"/>
              <a:t>- cinema</a:t>
            </a:r>
            <a:endParaRPr lang="en-US" sz="2800" b="1" dirty="0"/>
          </a:p>
        </p:txBody>
      </p:sp>
      <p:sp>
        <p:nvSpPr>
          <p:cNvPr id="12" name="Oval 11"/>
          <p:cNvSpPr/>
          <p:nvPr/>
        </p:nvSpPr>
        <p:spPr>
          <a:xfrm>
            <a:off x="6096000" y="914400"/>
            <a:ext cx="2743200" cy="1752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Educational</a:t>
            </a:r>
          </a:p>
          <a:p>
            <a:pPr algn="ctr"/>
            <a:r>
              <a:rPr lang="en-US" sz="2800" b="1" dirty="0" smtClean="0"/>
              <a:t>- library</a:t>
            </a:r>
            <a:endParaRPr lang="en-US" sz="2800" b="1" dirty="0"/>
          </a:p>
        </p:txBody>
      </p:sp>
      <p:sp>
        <p:nvSpPr>
          <p:cNvPr id="13" name="Oval 12"/>
          <p:cNvSpPr/>
          <p:nvPr/>
        </p:nvSpPr>
        <p:spPr>
          <a:xfrm>
            <a:off x="457200" y="4592222"/>
            <a:ext cx="3276599" cy="17526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Cultural</a:t>
            </a:r>
          </a:p>
          <a:p>
            <a:pPr algn="ctr"/>
            <a:r>
              <a:rPr lang="en-US" sz="2800" b="1" dirty="0" smtClean="0"/>
              <a:t>- Opera house</a:t>
            </a:r>
            <a:endParaRPr lang="en-US" sz="2800" b="1" dirty="0"/>
          </a:p>
        </p:txBody>
      </p:sp>
      <p:sp>
        <p:nvSpPr>
          <p:cNvPr id="14" name="Oval 13"/>
          <p:cNvSpPr/>
          <p:nvPr/>
        </p:nvSpPr>
        <p:spPr>
          <a:xfrm>
            <a:off x="6096000" y="4495800"/>
            <a:ext cx="2743200" cy="17526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Historical</a:t>
            </a:r>
          </a:p>
          <a:p>
            <a:pPr algn="ctr"/>
            <a:r>
              <a:rPr lang="en-US" sz="2800" b="1" dirty="0" smtClean="0"/>
              <a:t>- building</a:t>
            </a:r>
            <a:endParaRPr lang="en-US" sz="2800" b="1" dirty="0"/>
          </a:p>
        </p:txBody>
      </p:sp>
      <p:cxnSp>
        <p:nvCxnSpPr>
          <p:cNvPr id="16" name="Straight Connector 15"/>
          <p:cNvCxnSpPr>
            <a:stCxn id="11" idx="5"/>
            <a:endCxn id="10" idx="1"/>
          </p:cNvCxnSpPr>
          <p:nvPr/>
        </p:nvCxnSpPr>
        <p:spPr>
          <a:xfrm>
            <a:off x="3059026" y="2410338"/>
            <a:ext cx="890629" cy="297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3"/>
            <a:endCxn id="10" idx="6"/>
          </p:cNvCxnSpPr>
          <p:nvPr/>
        </p:nvCxnSpPr>
        <p:spPr>
          <a:xfrm flipH="1">
            <a:off x="6096000" y="2410338"/>
            <a:ext cx="401732" cy="11329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5"/>
            <a:endCxn id="14" idx="1"/>
          </p:cNvCxnSpPr>
          <p:nvPr/>
        </p:nvCxnSpPr>
        <p:spPr>
          <a:xfrm>
            <a:off x="5727745" y="4378464"/>
            <a:ext cx="769987" cy="3739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0" idx="3"/>
            <a:endCxn id="13" idx="7"/>
          </p:cNvCxnSpPr>
          <p:nvPr/>
        </p:nvCxnSpPr>
        <p:spPr>
          <a:xfrm flipH="1">
            <a:off x="3253952" y="4378464"/>
            <a:ext cx="695703" cy="470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6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500"/>
                                        <p:tgtEl>
                                          <p:spTgt spid="18"/>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500"/>
                                        <p:tgtEl>
                                          <p:spTgt spid="22"/>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500"/>
                                        <p:tgtEl>
                                          <p:spTgt spid="24"/>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234&quot;&gt;&lt;/object&gt;&lt;object type=&quot;2&quot; unique_id=&quot;10235&quot;&gt;&lt;object type=&quot;3&quot; unique_id=&quot;10236&quot;&gt;&lt;property id=&quot;20148&quot; value=&quot;5&quot;/&gt;&lt;property id=&quot;20300&quot; value=&quot;Slide 1&quot;/&gt;&lt;property id=&quot;20307&quot; value=&quot;257&quot;/&gt;&lt;/object&gt;&lt;object type=&quot;3&quot; unique_id=&quot;10237&quot;&gt;&lt;property id=&quot;20148&quot; value=&quot;5&quot;/&gt;&lt;property id=&quot;20300&quot; value=&quot;Slide 2&quot;/&gt;&lt;property id=&quot;20307&quot; value=&quot;258&quot;/&gt;&lt;/object&gt;&lt;object type=&quot;3&quot; unique_id=&quot;10238&quot;&gt;&lt;property id=&quot;20148&quot; value=&quot;5&quot;/&gt;&lt;property id=&quot;20300&quot; value=&quot;Slide 3&quot;/&gt;&lt;property id=&quot;20307&quot; value=&quot;259&quot;/&gt;&lt;/object&gt;&lt;object type=&quot;3&quot; unique_id=&quot;10239&quot;&gt;&lt;property id=&quot;20148&quot; value=&quot;5&quot;/&gt;&lt;property id=&quot;20300&quot; value=&quot;Slide 4&quot;/&gt;&lt;property id=&quot;20307&quot; value=&quot;260&quot;/&gt;&lt;/object&gt;&lt;object type=&quot;3&quot; unique_id=&quot;10240&quot;&gt;&lt;property id=&quot;20148&quot; value=&quot;5&quot;/&gt;&lt;property id=&quot;20300&quot; value=&quot;Slide 5&quot;/&gt;&lt;property id=&quot;20307&quot; value=&quot;261&quot;/&gt;&lt;/object&gt;&lt;object type=&quot;3&quot; unique_id=&quot;10241&quot;&gt;&lt;property id=&quot;20148&quot; value=&quot;5&quot;/&gt;&lt;property id=&quot;20300&quot; value=&quot;Slide 6&quot;/&gt;&lt;property id=&quot;20307&quot; value=&quot;256&quot;/&gt;&lt;/object&gt;&lt;object type=&quot;3&quot; unique_id=&quot;10330&quot;&gt;&lt;property id=&quot;20148&quot; value=&quot;5&quot;/&gt;&lt;property id=&quot;20300&quot; value=&quot;Slide 7&quot;/&gt;&lt;property id=&quot;20307&quot; value=&quot;262&quot;/&gt;&lt;/object&gt;&lt;object type=&quot;3&quot; unique_id=&quot;10331&quot;&gt;&lt;property id=&quot;20148&quot; value=&quot;5&quot;/&gt;&lt;property id=&quot;20300&quot; value=&quot;Slide 8&quot;/&gt;&lt;property id=&quot;20307&quot; value=&quot;263&quot;/&gt;&lt;/object&gt;&lt;object type=&quot;3&quot; unique_id=&quot;10332&quot;&gt;&lt;property id=&quot;20148&quot; value=&quot;5&quot;/&gt;&lt;property id=&quot;20300&quot; value=&quot;Slide 9&quot;/&gt;&lt;property id=&quot;20307&quot; value=&quot;264&quot;/&gt;&lt;/object&gt;&lt;object type=&quot;3&quot; unique_id=&quot;10333&quot;&gt;&lt;property id=&quot;20148&quot; value=&quot;5&quot;/&gt;&lt;property id=&quot;20300&quot; value=&quot;Slide 10&quot;/&gt;&lt;property id=&quot;20307&quot; value=&quot;265&quot;/&gt;&lt;/object&gt;&lt;object type=&quot;3&quot; unique_id=&quot;10406&quot;&gt;&lt;property id=&quot;20148&quot; value=&quot;5&quot;/&gt;&lt;property id=&quot;20300&quot; value=&quot;Slide 11&quot;/&gt;&lt;property id=&quot;20307&quot; value=&quot;266&quot;/&gt;&lt;/object&gt;&lt;object type=&quot;3&quot; unique_id=&quot;10407&quot;&gt;&lt;property id=&quot;20148&quot; value=&quot;5&quot;/&gt;&lt;property id=&quot;20300&quot; value=&quot;Slide 12&quot;/&gt;&lt;property id=&quot;20307&quot; value=&quot;267&quot;/&gt;&lt;/object&gt;&lt;object type=&quot;3&quot; unique_id=&quot;10408&quot;&gt;&lt;property id=&quot;20148&quot; value=&quot;5&quot;/&gt;&lt;property id=&quot;20300&quot; value=&quot;Slide 13&quot;/&gt;&lt;property id=&quot;20307&quot; value=&quot;268&quot;/&gt;&lt;/object&gt;&lt;object type=&quot;3&quot; unique_id=&quot;10409&quot;&gt;&lt;property id=&quot;20148&quot; value=&quot;5&quot;/&gt;&lt;property id=&quot;20300&quot; value=&quot;Slide 14&quot;/&gt;&lt;property id=&quot;20307&quot; value=&quot;269&quot;/&gt;&lt;/object&gt;&lt;object type=&quot;3&quot; unique_id=&quot;10458&quot;&gt;&lt;property id=&quot;20148&quot; value=&quot;5&quot;/&gt;&lt;property id=&quot;20300&quot; value=&quot;Slide 15&quot;/&gt;&lt;property id=&quot;20307&quot; value=&quot;270&quot;/&gt;&lt;/object&gt;&lt;object type=&quot;3&quot; unique_id=&quot;10459&quot;&gt;&lt;property id=&quot;20148&quot; value=&quot;5&quot;/&gt;&lt;property id=&quot;20300&quot; value=&quot;Slide 16&quot;/&gt;&lt;property id=&quot;20307&quot; value=&quot;27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854</Words>
  <Application>Microsoft Office PowerPoint</Application>
  <PresentationFormat>On-screen Show (4:3)</PresentationFormat>
  <Paragraphs>151</Paragraphs>
  <Slides>16</Slides>
  <Notes>0</Notes>
  <HiddenSlides>0</HiddenSlides>
  <MMClips>4</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0" baseType="lpstr">
      <vt:lpstr>Office Theme</vt:lpstr>
      <vt:lpstr>Default Design</vt:lpstr>
      <vt:lpstr>1_Default Design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MediaMart</cp:lastModifiedBy>
  <cp:revision>31</cp:revision>
  <dcterms:created xsi:type="dcterms:W3CDTF">2018-08-20T12:46:46Z</dcterms:created>
  <dcterms:modified xsi:type="dcterms:W3CDTF">2020-09-12T09:24:41Z</dcterms:modified>
</cp:coreProperties>
</file>