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76" r:id="rId3"/>
    <p:sldId id="267" r:id="rId4"/>
    <p:sldId id="277" r:id="rId5"/>
    <p:sldId id="256" r:id="rId6"/>
    <p:sldId id="262" r:id="rId7"/>
    <p:sldId id="257" r:id="rId8"/>
    <p:sldId id="269" r:id="rId9"/>
    <p:sldId id="259" r:id="rId10"/>
    <p:sldId id="258" r:id="rId11"/>
    <p:sldId id="264" r:id="rId12"/>
    <p:sldId id="265" r:id="rId13"/>
    <p:sldId id="268" r:id="rId14"/>
    <p:sldId id="274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9E4BF"/>
    <a:srgbClr val="220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02B145F-5081-460E-AA78-1C42D8842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0C526AF-278E-4698-A4B7-F364534B64D1}" type="datetimeFigureOut">
              <a:rPr lang="en-US" smtClean="0"/>
              <a:pPr/>
              <a:t>9/11/2020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i="0" u="none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95400" y="2819400"/>
            <a:ext cx="633984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Lesson 1: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Getting started: </a:t>
            </a:r>
          </a:p>
          <a:p>
            <a:pPr marL="82296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visit to a traditional craft village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990600" y="685800"/>
            <a:ext cx="7848600" cy="1905963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4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Unit 1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LOCAL ENVIRONMENT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26670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E.silk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667000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lacquerware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/>
              <a:t>/ˈ</a:t>
            </a:r>
            <a:r>
              <a:rPr lang="en-US" sz="2800" dirty="0" err="1" smtClean="0"/>
              <a:t>lækəweə</a:t>
            </a:r>
            <a:r>
              <a:rPr lang="en-US" sz="2800" dirty="0" smtClean="0"/>
              <a:t>(r)/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61823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G. conical hats 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61823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H. 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anterns 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s.sachmem.com/public/images/TA9T1SHS/U1-L1-2-5-07b378b592e77d0b1a31d0efdfa75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886200" cy="2390775"/>
          </a:xfrm>
          <a:prstGeom prst="rect">
            <a:avLst/>
          </a:prstGeom>
          <a:noFill/>
        </p:spPr>
      </p:pic>
      <p:pic>
        <p:nvPicPr>
          <p:cNvPr id="15366" name="Picture 6" descr="http://s.sachmem.com/public/images/TA9T1SHS/U1-L1-2-6-8a8072eb3c9be569411bf656888a01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810000" cy="2400301"/>
          </a:xfrm>
          <a:prstGeom prst="rect">
            <a:avLst/>
          </a:prstGeom>
          <a:noFill/>
        </p:spPr>
      </p:pic>
      <p:pic>
        <p:nvPicPr>
          <p:cNvPr id="15368" name="Picture 8" descr="http://s.sachmem.com/public/images/TA9T1SHS/U1-L1-2-7-1fb3ce0161b6ae5c10454eed7b8eba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3886200" cy="2667000"/>
          </a:xfrm>
          <a:prstGeom prst="rect">
            <a:avLst/>
          </a:prstGeom>
          <a:noFill/>
        </p:spPr>
      </p:pic>
      <p:pic>
        <p:nvPicPr>
          <p:cNvPr id="15370" name="Picture 10" descr="http://s.sachmem.com/public/images/TA9T1SHS/U1-L1-2-8-44556fed5bf6417f615fd19f06c700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052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5800" y="1075997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birthplace of the famous 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……………….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is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 village in Hue.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you go to Hoi An on the 15th of each lunar month, you can enjoy the lights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many beautiful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Van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village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produces different types of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products such as cloth, scarves, ties, and dresses.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9817" y="1059282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conical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54368" y="3175716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lanterns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617" y="4434356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silk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5394" y="156156"/>
            <a:ext cx="8610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rgbClr val="0070C0"/>
                </a:solidFill>
              </a:rPr>
              <a:t>3. Complete the sentences with the words/ phrases from </a:t>
            </a:r>
            <a:r>
              <a:rPr lang="en-US" sz="2700" i="1" dirty="0" smtClean="0">
                <a:solidFill>
                  <a:srgbClr val="0070C0"/>
                </a:solidFill>
              </a:rPr>
              <a:t> 2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51775" y="994356"/>
            <a:ext cx="8077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holiday, many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Hanoians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go to Dong Ho village to buy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folk………………..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 products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such as pots and vases, have the natural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typical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Champa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culture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Going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Non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Nuoc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marble village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Nang, we’re impressed by a wide variety of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…………………………from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Buddha statues to bracelets.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86200" y="13716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paintings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85556" y="226239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Pottery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99475" y="4817221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marble sculptures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575" y="156156"/>
            <a:ext cx="8915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Complete the sentences with the words/ phrases from 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534196"/>
            <a:ext cx="8420100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1. People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 to this area to walk, play, and relax.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2. 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place where objects of artistic, cultural, historical,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scientific interest are kept and shown.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3. People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 to this place to see animals.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4. 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an area of sand, or small stones, beside the sea or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lake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5. 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beautiful and famous place in the countryside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4639" y="546357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1.park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5452975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2. museum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5438434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3. zoo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0196"/>
            <a:ext cx="8915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4. Quiz:  WHAT </a:t>
            </a:r>
            <a:r>
              <a:rPr lang="en-US" sz="2800" dirty="0">
                <a:solidFill>
                  <a:srgbClr val="0070C0"/>
                </a:solidFill>
              </a:rPr>
              <a:t>IS THE PLACE OF INTERESTS? </a:t>
            </a:r>
            <a:r>
              <a:rPr lang="en-US" sz="2800" dirty="0" smtClean="0">
                <a:solidFill>
                  <a:srgbClr val="0070C0"/>
                </a:solidFill>
              </a:rPr>
              <a:t>	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848396"/>
            <a:ext cx="8077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a. Work in pairs to do the quiz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3143" y="60960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4. beach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6082569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5. beauty spot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543800" cy="1981200"/>
          </a:xfrm>
        </p:spPr>
        <p:txBody>
          <a:bodyPr/>
          <a:lstStyle/>
          <a:p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Learn by heart the new words</a:t>
            </a:r>
            <a:b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Prepare for the next lesson</a:t>
            </a:r>
            <a:endParaRPr lang="en-US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0"/>
            <a:ext cx="3276600" cy="1219200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1. artisan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n) </a:t>
            </a:r>
            <a:r>
              <a:rPr lang="en-US" sz="2200" dirty="0">
                <a:solidFill>
                  <a:srgbClr val="FF0000"/>
                </a:solidFill>
              </a:rPr>
              <a:t>/</a:t>
            </a:r>
            <a:r>
              <a:rPr lang="en-US" sz="2200" dirty="0" err="1">
                <a:solidFill>
                  <a:srgbClr val="FF0000"/>
                </a:solidFill>
              </a:rPr>
              <a:t>ɑːtɪˈ</a:t>
            </a:r>
            <a:r>
              <a:rPr lang="en-US" sz="2200" dirty="0" err="1" smtClean="0">
                <a:solidFill>
                  <a:srgbClr val="FF0000"/>
                </a:solidFill>
              </a:rPr>
              <a:t>zæn</a:t>
            </a:r>
            <a:r>
              <a:rPr lang="en-US" sz="2200" dirty="0" smtClean="0">
                <a:solidFill>
                  <a:srgbClr val="FF0000"/>
                </a:solidFill>
              </a:rPr>
              <a:t>/   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</a:rPr>
              <a:t>thợ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</a:rPr>
              <a:t>làm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</a:rPr>
              <a:t>nghề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</a:rPr>
              <a:t>thủ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</a:rPr>
              <a:t>công</a:t>
            </a:r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https://s.sachmem.vn/public/dics_stable/TA9SHS1%20(57-147)/artis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79" y="1112519"/>
            <a:ext cx="2819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19050"/>
            <a:ext cx="205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I. VOCABULARY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547" y="200138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4.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</a:rPr>
              <a:t>attraction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n)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/</a:t>
            </a:r>
            <a:r>
              <a:rPr lang="vi-VN" dirty="0">
                <a:solidFill>
                  <a:srgbClr val="FF0000"/>
                </a:solidFill>
              </a:rPr>
              <a:t>əˈ</a:t>
            </a:r>
            <a:r>
              <a:rPr lang="vi-VN" dirty="0" smtClean="0">
                <a:solidFill>
                  <a:srgbClr val="FF0000"/>
                </a:solidFill>
              </a:rPr>
              <a:t>trækʃn/</a:t>
            </a:r>
            <a:r>
              <a:rPr lang="en-US" dirty="0" smtClean="0">
                <a:solidFill>
                  <a:srgbClr val="FF0000"/>
                </a:solidFill>
              </a:rPr>
              <a:t>      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</a:rPr>
              <a:t>điểm 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hấp dẫn</a:t>
            </a:r>
          </a:p>
        </p:txBody>
      </p:sp>
      <p:sp>
        <p:nvSpPr>
          <p:cNvPr id="7" name="Rectangle 6"/>
          <p:cNvSpPr/>
          <p:nvPr/>
        </p:nvSpPr>
        <p:spPr>
          <a:xfrm>
            <a:off x="319753" y="2428338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Moc</a:t>
            </a:r>
            <a:r>
              <a:rPr lang="en-US" i="1" dirty="0"/>
              <a:t> </a:t>
            </a:r>
            <a:r>
              <a:rPr lang="en-US" i="1" dirty="0" err="1"/>
              <a:t>Chau</a:t>
            </a:r>
            <a:r>
              <a:rPr lang="en-US" i="1" dirty="0"/>
              <a:t> is well known as one of the most famous tourist </a:t>
            </a:r>
            <a:r>
              <a:rPr lang="en-US" i="1" dirty="0">
                <a:solidFill>
                  <a:srgbClr val="FF0000"/>
                </a:solidFill>
              </a:rPr>
              <a:t>attractions</a:t>
            </a:r>
            <a:r>
              <a:rPr lang="en-US" i="1" dirty="0"/>
              <a:t> in northern Vietnam.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5274" y="773787"/>
            <a:ext cx="7553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The artisans in my village can earn a living from basket weaving.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7175" y="1594603"/>
            <a:ext cx="742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3.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</a:rPr>
              <a:t>craft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n) </a:t>
            </a:r>
            <a:r>
              <a:rPr lang="vi-VN" dirty="0">
                <a:solidFill>
                  <a:srgbClr val="FF0000"/>
                </a:solidFill>
              </a:rPr>
              <a:t>/</a:t>
            </a:r>
            <a:r>
              <a:rPr lang="vi-VN" dirty="0" smtClean="0">
                <a:solidFill>
                  <a:srgbClr val="FF0000"/>
                </a:solidFill>
              </a:rPr>
              <a:t>krɑːft/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</a:rPr>
              <a:t>nghề 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thủ công, kĩ năng nghề thủ công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5275" y="3528058"/>
            <a:ext cx="7371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6.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</a:rPr>
              <a:t>lacquerware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n) </a:t>
            </a:r>
            <a:r>
              <a:rPr lang="vi-VN" dirty="0">
                <a:solidFill>
                  <a:srgbClr val="FF0000"/>
                </a:solidFill>
              </a:rPr>
              <a:t>/ˈ</a:t>
            </a:r>
            <a:r>
              <a:rPr lang="vi-VN" dirty="0" smtClean="0">
                <a:solidFill>
                  <a:srgbClr val="FF0000"/>
                </a:solidFill>
              </a:rPr>
              <a:t>lækəweə/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</a:rPr>
              <a:t>đồ 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sơn mài</a:t>
            </a:r>
          </a:p>
        </p:txBody>
      </p:sp>
      <p:pic>
        <p:nvPicPr>
          <p:cNvPr id="1028" name="Picture 4" descr="https://s.sachmem.vn/public/dics_stable/TA9SHS1%20(57-147)/lacquerw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835" y="2574131"/>
            <a:ext cx="2031563" cy="203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9753" y="3074669"/>
            <a:ext cx="7172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5.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</a:rPr>
              <a:t>workshop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n) </a:t>
            </a:r>
            <a:r>
              <a:rPr lang="vi-VN" dirty="0">
                <a:solidFill>
                  <a:srgbClr val="FF0000"/>
                </a:solidFill>
              </a:rPr>
              <a:t>/ˈ</a:t>
            </a:r>
            <a:r>
              <a:rPr lang="vi-VN" dirty="0" smtClean="0">
                <a:solidFill>
                  <a:srgbClr val="FF0000"/>
                </a:solidFill>
              </a:rPr>
              <a:t>wɜːkʃɒp/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</a:rPr>
              <a:t>công </a:t>
            </a:r>
            <a:r>
              <a:rPr lang="vi-VN" dirty="0">
                <a:solidFill>
                  <a:schemeClr val="bg2">
                    <a:lumMod val="10000"/>
                  </a:schemeClr>
                </a:solidFill>
              </a:rPr>
              <a:t>xưởng, xưởng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275" y="3960464"/>
            <a:ext cx="8448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7.handicraft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   (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n) </a:t>
            </a:r>
            <a:r>
              <a:rPr lang="en-US" sz="2000" dirty="0">
                <a:solidFill>
                  <a:srgbClr val="FF0000"/>
                </a:solidFill>
              </a:rPr>
              <a:t>/ˈ</a:t>
            </a:r>
            <a:r>
              <a:rPr lang="en-US" sz="2000" dirty="0" err="1" smtClean="0">
                <a:solidFill>
                  <a:srgbClr val="FF0000"/>
                </a:solidFill>
              </a:rPr>
              <a:t>hændɪkrɑːft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sản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phẩm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thủ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công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30" name="Picture 6" descr="https://s.sachmem.vn/public/dics_stable/TA9SHS1%20(57-147)/handicra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890646"/>
            <a:ext cx="2590799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0386" y="4455796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8.</a:t>
            </a:r>
            <a:r>
              <a:rPr lang="vi-VN" sz="2000" dirty="0" smtClean="0">
                <a:solidFill>
                  <a:schemeClr val="bg2">
                    <a:lumMod val="10000"/>
                  </a:schemeClr>
                </a:solidFill>
              </a:rPr>
              <a:t>sculpture</a:t>
            </a:r>
            <a:r>
              <a:rPr lang="vi-VN" sz="20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vi-VN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vi-VN" sz="2000" dirty="0">
                <a:solidFill>
                  <a:schemeClr val="bg2">
                    <a:lumMod val="10000"/>
                  </a:schemeClr>
                </a:solidFill>
              </a:rPr>
              <a:t>n) </a:t>
            </a:r>
            <a:r>
              <a:rPr lang="vi-VN" sz="2000" dirty="0">
                <a:solidFill>
                  <a:srgbClr val="FF0000"/>
                </a:solidFill>
              </a:rPr>
              <a:t>/ˈ</a:t>
            </a:r>
            <a:r>
              <a:rPr lang="vi-VN" sz="2000" dirty="0" smtClean="0">
                <a:solidFill>
                  <a:srgbClr val="FF0000"/>
                </a:solidFill>
              </a:rPr>
              <a:t>skʌlptʃə/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vi-VN" sz="2000" dirty="0" smtClean="0">
                <a:solidFill>
                  <a:schemeClr val="bg2">
                    <a:lumMod val="10000"/>
                  </a:schemeClr>
                </a:solidFill>
              </a:rPr>
              <a:t>điêu </a:t>
            </a:r>
            <a:r>
              <a:rPr lang="vi-VN" sz="2000" dirty="0">
                <a:solidFill>
                  <a:schemeClr val="bg2">
                    <a:lumMod val="10000"/>
                  </a:schemeClr>
                </a:solidFill>
              </a:rPr>
              <a:t>khắc, đồ điêu khắc</a:t>
            </a:r>
          </a:p>
        </p:txBody>
      </p:sp>
      <p:pic>
        <p:nvPicPr>
          <p:cNvPr id="1032" name="Picture 8" descr="https://s.sachmem.vn/public/dics_stable/TA9SHS1%20(57-147)/sculp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53" y="1594603"/>
            <a:ext cx="2444829" cy="244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0386" y="4933890"/>
            <a:ext cx="365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9. pottery (n) </a:t>
            </a:r>
            <a:r>
              <a:rPr lang="en-US" sz="2000" dirty="0">
                <a:solidFill>
                  <a:srgbClr val="FF0000"/>
                </a:solidFill>
              </a:rPr>
              <a:t>/ˈ</a:t>
            </a:r>
            <a:r>
              <a:rPr lang="en-US" sz="2000" dirty="0" err="1">
                <a:solidFill>
                  <a:srgbClr val="FF0000"/>
                </a:solidFill>
              </a:rPr>
              <a:t>pɒt.ər.i</a:t>
            </a:r>
            <a:r>
              <a:rPr lang="en-US" sz="2000" dirty="0">
                <a:solidFill>
                  <a:srgbClr val="FF0000"/>
                </a:solidFill>
              </a:rPr>
              <a:t>/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đồ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gốm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334000"/>
            <a:ext cx="2382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10.  silk (n) 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err="1">
                <a:solidFill>
                  <a:srgbClr val="FF0000"/>
                </a:solidFill>
              </a:rPr>
              <a:t>sɪlk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lụa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5" y="5793851"/>
            <a:ext cx="379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11. (to) set up: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thiết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lập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xây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dựng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" y="6222536"/>
            <a:ext cx="3201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12.  (to) take over :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quản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274" y="1143119"/>
            <a:ext cx="4560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2. conical hat </a:t>
            </a:r>
            <a:r>
              <a:rPr lang="en-US" sz="2000" dirty="0">
                <a:solidFill>
                  <a:srgbClr val="FF0000"/>
                </a:solidFill>
              </a:rPr>
              <a:t>/ˈ</a:t>
            </a:r>
            <a:r>
              <a:rPr lang="en-US" sz="2000" dirty="0" err="1" smtClean="0">
                <a:solidFill>
                  <a:srgbClr val="FF0000"/>
                </a:solidFill>
              </a:rPr>
              <a:t>kɒn.ɪ.kəl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  <a:r>
              <a:rPr lang="en-US" sz="2000" dirty="0" err="1" smtClean="0">
                <a:solidFill>
                  <a:srgbClr val="FF0000"/>
                </a:solidFill>
              </a:rPr>
              <a:t>hæt</a:t>
            </a:r>
            <a:r>
              <a:rPr lang="en-US" sz="2000" dirty="0" smtClean="0">
                <a:solidFill>
                  <a:srgbClr val="FF0000"/>
                </a:solidFill>
              </a:rPr>
              <a:t>/ 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(n)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nón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lá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4" name="Picture 2" descr="C:\Users\LOVE JAN\Desktop\worksho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0" y="1442176"/>
            <a:ext cx="2725739" cy="22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s.sachmem.com/public/images/TA9T1SHS/U1-L1-1--559465fde0e255faec169f301d83e1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0"/>
            <a:ext cx="8097592" cy="3276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722290" y="3278034"/>
            <a:ext cx="7735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Who and what can you see in the picture?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292" y="4295476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What do you think the people in the picture are talking about?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9462" y="3772256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Where are they?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1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8763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A 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visit to a traditional craft village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... 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Nick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There are so many pieces of pottery here,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Phong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 Do your grandparents make all of them? 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They can’t because we have lots of products. They make some and other people make the rest. 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Nick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As far as I know, Bat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Trang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is one of the most famous traditional craft villages of Ha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Noi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right? 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Right. My grandmother says it’s about 700 years old. </a:t>
            </a:r>
          </a:p>
          <a:p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Mi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Wow! When did your grandparents set up this workshop? 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My great-grandparents started it, not my grandparents. Then my grandparents took over the business. All the artisans here are my aunts, uncles, and cousins. </a:t>
            </a:r>
          </a:p>
          <a:p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Mi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I see. Your village is also a place of interest of Ha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Noi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isn’t it? 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Yes. People come here to buy things for their house. Another attraction is they can make pottery themselves in workshops. 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Nick: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That must be a memorable experience. 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In Viet Nam there are lots of craft villages like Bat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Trang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 Have you ever been to any others? </a:t>
            </a:r>
          </a:p>
          <a:p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Mi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I’ve been to a conical hat making village in Hue! 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Nick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Cool! This is my first one. Do you think that the various crafts remind people of a specific region? </a:t>
            </a:r>
          </a:p>
          <a:p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Mi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Sure. It’s the reason tourists often choose handicrafts as souvenirs. </a:t>
            </a:r>
          </a:p>
          <a:p>
            <a:r>
              <a:rPr lang="en-US" b="1" i="1" dirty="0" err="1">
                <a:solidFill>
                  <a:srgbClr val="00B050"/>
                </a:solidFill>
              </a:rPr>
              <a:t>Phong</a:t>
            </a:r>
            <a:r>
              <a:rPr lang="en-US" b="1" i="1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 Let’s go outside and look round the village. 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... 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10000"/>
                  </a:schemeClr>
                </a:solidFill>
              </a:rPr>
            </a:b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02 Track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1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68821"/>
              </p:ext>
            </p:extLst>
          </p:nvPr>
        </p:nvGraphicFramePr>
        <p:xfrm>
          <a:off x="25758" y="1219199"/>
          <a:ext cx="9118242" cy="5600162"/>
        </p:xfrm>
        <a:graphic>
          <a:graphicData uri="http://schemas.openxmlformats.org/drawingml/2006/table">
            <a:tbl>
              <a:tblPr/>
              <a:tblGrid>
                <a:gridCol w="6359782"/>
                <a:gridCol w="2758460"/>
              </a:tblGrid>
              <a:tr h="136400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1. </a:t>
                      </a:r>
                      <a:r>
                        <a:rPr lang="en-US" sz="2800" dirty="0"/>
                        <a:t>a thing which is </a:t>
                      </a:r>
                      <a:r>
                        <a:rPr lang="en-US" sz="2800" dirty="0" smtClean="0"/>
                        <a:t>skillfully </a:t>
                      </a:r>
                      <a:r>
                        <a:rPr lang="en-US" sz="2800" dirty="0"/>
                        <a:t>made with your hands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2. </a:t>
                      </a:r>
                      <a:r>
                        <a:rPr lang="en-US" sz="2800" dirty="0"/>
                        <a:t>start something (a business, an </a:t>
                      </a:r>
                      <a:r>
                        <a:rPr lang="en-US" sz="2800" dirty="0" smtClean="0"/>
                        <a:t>organization, </a:t>
                      </a:r>
                      <a:r>
                        <a:rPr lang="en-US" sz="2800" dirty="0"/>
                        <a:t>etc.)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3. </a:t>
                      </a:r>
                      <a:r>
                        <a:rPr lang="en-US" sz="2800" dirty="0"/>
                        <a:t>take control of something (a business, an </a:t>
                      </a:r>
                      <a:r>
                        <a:rPr lang="en-US" sz="2800" dirty="0" smtClean="0"/>
                        <a:t>organization, </a:t>
                      </a:r>
                      <a:r>
                        <a:rPr lang="en-US" sz="2800" dirty="0"/>
                        <a:t>etc.)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4. </a:t>
                      </a:r>
                      <a:r>
                        <a:rPr lang="en-US" sz="2800" dirty="0"/>
                        <a:t>people who do skilled work, making things with their hands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400800" y="1269642"/>
            <a:ext cx="2743200" cy="12954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craft 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en-US" dirty="0"/>
              <a:t>  </a:t>
            </a:r>
          </a:p>
          <a:p>
            <a:endParaRPr lang="en-US" dirty="0"/>
          </a:p>
          <a:p>
            <a:pPr algn="ctr"/>
            <a:r>
              <a:rPr lang="en-US" dirty="0"/>
              <a:t> 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0" y="2590800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set up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4025721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take over 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5460642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artisans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0" y="106251"/>
            <a:ext cx="74676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1.a</a:t>
            </a:r>
            <a:r>
              <a:rPr lang="en-US" sz="2800" dirty="0">
                <a:solidFill>
                  <a:srgbClr val="0070C0"/>
                </a:solidFill>
              </a:rPr>
              <a:t>. Can you find a word/phrase that means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5758" y="1219199"/>
          <a:ext cx="9118242" cy="5600162"/>
        </p:xfrm>
        <a:graphic>
          <a:graphicData uri="http://schemas.openxmlformats.org/drawingml/2006/table">
            <a:tbl>
              <a:tblPr/>
              <a:tblGrid>
                <a:gridCol w="6359782"/>
                <a:gridCol w="2758460"/>
              </a:tblGrid>
              <a:tr h="136400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5. </a:t>
                      </a:r>
                      <a:r>
                        <a:rPr lang="en-US" sz="2800" dirty="0"/>
                        <a:t>an interesting or enjoyable place to go or thing to do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6. </a:t>
                      </a:r>
                      <a:r>
                        <a:rPr lang="en-US" sz="2800" dirty="0"/>
                        <a:t>a particular place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rgbClr val="FF5722"/>
                          </a:solidFill>
                        </a:rPr>
                        <a:t>7. </a:t>
                      </a:r>
                      <a:r>
                        <a:rPr lang="en-US" sz="2800"/>
                        <a:t>make someone remember or think about something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8. </a:t>
                      </a:r>
                      <a:r>
                        <a:rPr lang="en-US" sz="2800" dirty="0"/>
                        <a:t>walk around a place to see what is there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400800" y="1269642"/>
            <a:ext cx="2743200" cy="12954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attraction   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  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 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0" y="2616558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specific </a:t>
            </a:r>
            <a:r>
              <a:rPr lang="en-US" sz="2800" dirty="0">
                <a:solidFill>
                  <a:srgbClr val="FF0000"/>
                </a:solidFill>
              </a:rPr>
              <a:t>region   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00800" y="4025721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    remind   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5460642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look </a:t>
            </a:r>
            <a:r>
              <a:rPr lang="en-US" sz="2800" dirty="0">
                <a:solidFill>
                  <a:srgbClr val="FF0000"/>
                </a:solidFill>
              </a:rPr>
              <a:t>round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15240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1.a</a:t>
            </a:r>
            <a:r>
              <a:rPr lang="en-US" sz="2800" dirty="0">
                <a:solidFill>
                  <a:srgbClr val="0070C0"/>
                </a:solidFill>
              </a:rPr>
              <a:t>. Can you find a word/phrase that means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15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Nick, Mi,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9913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     How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old is the village?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9057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     Who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family workshop?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820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village a place of interest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496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craft village that Mi visited?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580138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tourists like to buy handicrafts as souvenirs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3900" y="11913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1.b.  Answer the following questions?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15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Nick, Mi,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15341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at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grandparents’ workshop in Bat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9913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     How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old is the village?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23622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about 700 years old.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9057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     Who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family workshop?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32766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 great-grandparents did.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820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village a place of interest in 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4227493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people can buy things for their house and make pottery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themselves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1155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     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craft village that Mi visited?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5446138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in Hue.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5969169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tourists like to buy handicrafts as souvenirs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6350169"/>
            <a:ext cx="8686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the handicrafts remind them of a specific region.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3900" y="15240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1.b.  Answer the following questions?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9200" y="37338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paintings   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37338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drums 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62585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marble sculptures   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15000" y="633478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ottery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s.sachmem.com/public/images/TA9T1SHS/U1-L1-2-1-5f76cd45c84a01abf2abd87cb73883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399"/>
            <a:ext cx="3352800" cy="2133601"/>
          </a:xfrm>
          <a:prstGeom prst="rect">
            <a:avLst/>
          </a:prstGeom>
          <a:noFill/>
        </p:spPr>
      </p:pic>
      <p:pic>
        <p:nvPicPr>
          <p:cNvPr id="11268" name="Picture 4" descr="http://s.sachmem.com/public/images/TA9T1SHS/U1-L1-2-2-623171b368b6875d56307b3c52c125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3429000" cy="2127327"/>
          </a:xfrm>
          <a:prstGeom prst="rect">
            <a:avLst/>
          </a:prstGeom>
          <a:noFill/>
        </p:spPr>
      </p:pic>
      <p:pic>
        <p:nvPicPr>
          <p:cNvPr id="11270" name="Picture 6" descr="http://s.sachmem.com/public/images/TA9T1SHS/U1-L1-2-3-74b6dbbafb743142f1f4a977614ab1d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343400"/>
            <a:ext cx="3429000" cy="2031642"/>
          </a:xfrm>
          <a:prstGeom prst="rect">
            <a:avLst/>
          </a:prstGeom>
          <a:noFill/>
        </p:spPr>
      </p:pic>
      <p:pic>
        <p:nvPicPr>
          <p:cNvPr id="15362" name="Picture 2" descr="http://s.sachmem.com/public/images/TA9T1SHS/U1-L1-2-4-89bb8047f75c1a354012d47bdfcd23b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267200"/>
            <a:ext cx="3505200" cy="2133048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647700" y="42930"/>
            <a:ext cx="82677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Write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name of each traditional handicraft in the box under the picture.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020542"/>
            <a:ext cx="8237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paintings            pottery                 drums                       silk         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 lanterns            conical hats         </a:t>
            </a:r>
            <a:r>
              <a:rPr lang="en-US" sz="2200" dirty="0" err="1" smtClean="0">
                <a:solidFill>
                  <a:srgbClr val="FF0000"/>
                </a:solidFill>
              </a:rPr>
              <a:t>lacquerware</a:t>
            </a:r>
            <a:r>
              <a:rPr lang="en-US" sz="2200" dirty="0" smtClean="0">
                <a:solidFill>
                  <a:srgbClr val="FF0000"/>
                </a:solidFill>
              </a:rPr>
              <a:t>          marble sculptures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6&quot;/&gt;&lt;/object&gt;&lt;object type=&quot;3&quot; unique_id=&quot;10004&quot;&gt;&lt;property id=&quot;20148&quot; value=&quot;5&quot;/&gt;&lt;property id=&quot;20300&quot; value=&quot;Slide 2&quot;/&gt;&lt;property id=&quot;20307&quot; value=&quot;267&quot;/&gt;&lt;/object&gt;&lt;object type=&quot;3&quot; unique_id=&quot;10005&quot;&gt;&lt;property id=&quot;20148&quot; value=&quot;5&quot;/&gt;&lt;property id=&quot;20300&quot; value=&quot;Slide 4&quot;/&gt;&lt;property id=&quot;20307&quot; value=&quot;270&quot;/&gt;&lt;/object&gt;&lt;object type=&quot;3&quot; unique_id=&quot;10006&quot;&gt;&lt;property id=&quot;20148&quot; value=&quot;5&quot;/&gt;&lt;property id=&quot;20300&quot; value=&quot;Slide 5&quot;/&gt;&lt;property id=&quot;20307&quot; value=&quot;271&quot;/&gt;&lt;/object&gt;&lt;object type=&quot;3&quot; unique_id=&quot;10007&quot;&gt;&lt;property id=&quot;20148&quot; value=&quot;5&quot;/&gt;&lt;property id=&quot;20300&quot; value=&quot;Slide 6&quot;/&gt;&lt;property id=&quot;20307&quot; value=&quot;272&quot;/&gt;&lt;/object&gt;&lt;object type=&quot;3&quot; unique_id=&quot;10008&quot;&gt;&lt;property id=&quot;20148&quot; value=&quot;5&quot;/&gt;&lt;property id=&quot;20300&quot; value=&quot;Slide 3&quot;/&gt;&lt;property id=&quot;20307&quot; value=&quot;273&quot;/&gt;&lt;/object&gt;&lt;object type=&quot;3&quot; unique_id=&quot;10009&quot;&gt;&lt;property id=&quot;20148&quot; value=&quot;5&quot;/&gt;&lt;property id=&quot;20300&quot; value=&quot;Slide 7&quot;/&gt;&lt;property id=&quot;20307&quot; value=&quot;256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57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59&quot;/&gt;&lt;/object&gt;&lt;object type=&quot;3&quot; unique_id=&quot;10014&quot;&gt;&lt;property id=&quot;20148&quot; value=&quot;5&quot;/&gt;&lt;property id=&quot;20300&quot; value=&quot;Slide 12&quot;/&gt;&lt;property id=&quot;20307&quot; value=&quot;258&quot;/&gt;&lt;/object&gt;&lt;object type=&quot;3&quot; unique_id=&quot;10016&quot;&gt;&lt;property id=&quot;20148&quot; value=&quot;5&quot;/&gt;&lt;property id=&quot;20300&quot; value=&quot;Slide 13&quot;/&gt;&lt;property id=&quot;20307&quot; value=&quot;264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68&quot;/&gt;&lt;/object&gt;&lt;object type=&quot;3&quot; unique_id=&quot;10230&quot;&gt;&lt;property id=&quot;20148&quot; value=&quot;5&quot;/&gt;&lt;property id=&quot;20300&quot; value=&quot;Slide 16 - &amp;quot;- Learn by heart the new words - Prepare for the next lesson&amp;quot;&quot;/&gt;&lt;property id=&quot;20307&quot; value=&quot;274&quot;/&gt;&lt;/object&gt;&lt;/object&gt;&lt;object type=&quot;8&quot; unique_id=&quot;1004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398</TotalTime>
  <Words>648</Words>
  <Application>Microsoft Office PowerPoint</Application>
  <PresentationFormat>On-screen Show (4:3)</PresentationFormat>
  <Paragraphs>131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Thermal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Learn by heart the new words - Prepare for the next lesson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MediaMart</cp:lastModifiedBy>
  <cp:revision>49</cp:revision>
  <dcterms:created xsi:type="dcterms:W3CDTF">2016-09-22T13:07:14Z</dcterms:created>
  <dcterms:modified xsi:type="dcterms:W3CDTF">2020-09-11T14:25:15Z</dcterms:modified>
</cp:coreProperties>
</file>