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Lst>
  <p:notesMasterIdLst>
    <p:notesMasterId r:id="rId17"/>
  </p:notesMasterIdLst>
  <p:sldIdLst>
    <p:sldId id="280" r:id="rId5"/>
    <p:sldId id="282" r:id="rId6"/>
    <p:sldId id="258" r:id="rId7"/>
    <p:sldId id="274" r:id="rId8"/>
    <p:sldId id="275" r:id="rId9"/>
    <p:sldId id="271" r:id="rId10"/>
    <p:sldId id="277" r:id="rId11"/>
    <p:sldId id="276" r:id="rId12"/>
    <p:sldId id="273" r:id="rId13"/>
    <p:sldId id="279" r:id="rId14"/>
    <p:sldId id="283" r:id="rId15"/>
    <p:sldId id="281" r:id="rId16"/>
  </p:sldIdLst>
  <p:sldSz cx="9144000" cy="6858000" type="screen4x3"/>
  <p:notesSz cx="6858000" cy="9144000"/>
  <p:custDataLst>
    <p:tags r:id="rId1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1" d="100"/>
          <a:sy n="71" d="100"/>
        </p:scale>
        <p:origin x="486"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gs" Target="tags/tag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B0E0CBD-8696-4315-84B0-F7B6705EE7F4}" type="datetimeFigureOut">
              <a:rPr lang="en-US" smtClean="0"/>
              <a:t>4/14/2022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E463D2C-78E7-43FB-B220-3092F7588646}" type="slidenum">
              <a:rPr lang="en-US" smtClean="0"/>
              <a:t>‹#›</a:t>
            </a:fld>
            <a:endParaRPr lang="en-US"/>
          </a:p>
        </p:txBody>
      </p:sp>
    </p:spTree>
    <p:extLst>
      <p:ext uri="{BB962C8B-B14F-4D97-AF65-F5344CB8AC3E}">
        <p14:creationId xmlns:p14="http://schemas.microsoft.com/office/powerpoint/2010/main" val="1740864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4" name="Slide Number Placeholder 3"/>
          <p:cNvSpPr>
            <a:spLocks noGrp="1"/>
          </p:cNvSpPr>
          <p:nvPr>
            <p:ph type="sldNum" sz="quarter" idx="5"/>
          </p:nvPr>
        </p:nvSpPr>
        <p:spPr/>
        <p:txBody>
          <a:bodyPr/>
          <a:lstStyle/>
          <a:p>
            <a:pPr>
              <a:defRPr/>
            </a:pPr>
            <a:fld id="{2D18AE11-3475-4092-B933-A997406271D8}" type="slidenum">
              <a:rPr lang="en-US" smtClean="0">
                <a:solidFill>
                  <a:prstClr val="black"/>
                </a:solidFill>
              </a:rPr>
              <a:pPr>
                <a:defRPr/>
              </a:pPr>
              <a:t>1</a:t>
            </a:fld>
            <a:endParaRPr 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4" name="Slide Number Placeholder 3"/>
          <p:cNvSpPr>
            <a:spLocks noGrp="1"/>
          </p:cNvSpPr>
          <p:nvPr>
            <p:ph type="sldNum" sz="quarter" idx="5"/>
          </p:nvPr>
        </p:nvSpPr>
        <p:spPr/>
        <p:txBody>
          <a:bodyPr/>
          <a:lstStyle/>
          <a:p>
            <a:pPr>
              <a:defRPr/>
            </a:pPr>
            <a:fld id="{2D18AE11-3475-4092-B933-A997406271D8}" type="slidenum">
              <a:rPr lang="en-US" smtClean="0">
                <a:solidFill>
                  <a:prstClr val="black"/>
                </a:solidFill>
              </a:rPr>
              <a:pPr>
                <a:defRPr/>
              </a:pPr>
              <a:t>2</a:t>
            </a:fld>
            <a:endParaRPr 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A5305D8-F8A7-4A98-A807-6184A076C822}" type="slidenum">
              <a:rPr lang="en-US" smtClean="0">
                <a:solidFill>
                  <a:prstClr val="black"/>
                </a:solidFill>
              </a:rPr>
              <a:pPr>
                <a:defRPr/>
              </a:pPr>
              <a:t>4</a:t>
            </a:fld>
            <a:endParaRPr lang="en-US">
              <a:solidFill>
                <a:prstClr val="black"/>
              </a:solidFill>
            </a:endParaRPr>
          </a:p>
        </p:txBody>
      </p:sp>
    </p:spTree>
    <p:extLst>
      <p:ext uri="{BB962C8B-B14F-4D97-AF65-F5344CB8AC3E}">
        <p14:creationId xmlns:p14="http://schemas.microsoft.com/office/powerpoint/2010/main" val="34777519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A5305D8-F8A7-4A98-A807-6184A076C822}" type="slidenum">
              <a:rPr lang="en-US" smtClean="0">
                <a:solidFill>
                  <a:prstClr val="black"/>
                </a:solidFill>
              </a:rPr>
              <a:pPr>
                <a:defRPr/>
              </a:pPr>
              <a:t>5</a:t>
            </a:fld>
            <a:endParaRPr lang="en-US">
              <a:solidFill>
                <a:prstClr val="black"/>
              </a:solidFill>
            </a:endParaRPr>
          </a:p>
        </p:txBody>
      </p:sp>
    </p:spTree>
    <p:extLst>
      <p:ext uri="{BB962C8B-B14F-4D97-AF65-F5344CB8AC3E}">
        <p14:creationId xmlns:p14="http://schemas.microsoft.com/office/powerpoint/2010/main" val="1553292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A5305D8-F8A7-4A98-A807-6184A076C822}" type="slidenum">
              <a:rPr lang="en-US" smtClean="0">
                <a:solidFill>
                  <a:prstClr val="black"/>
                </a:solidFill>
              </a:rPr>
              <a:pPr>
                <a:defRPr/>
              </a:pPr>
              <a:t>7</a:t>
            </a:fld>
            <a:endParaRPr lang="en-US">
              <a:solidFill>
                <a:prstClr val="black"/>
              </a:solidFill>
            </a:endParaRPr>
          </a:p>
        </p:txBody>
      </p:sp>
    </p:spTree>
    <p:extLst>
      <p:ext uri="{BB962C8B-B14F-4D97-AF65-F5344CB8AC3E}">
        <p14:creationId xmlns:p14="http://schemas.microsoft.com/office/powerpoint/2010/main" val="15440361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A5305D8-F8A7-4A98-A807-6184A076C822}" type="slidenum">
              <a:rPr lang="en-US" smtClean="0">
                <a:solidFill>
                  <a:prstClr val="black"/>
                </a:solidFill>
              </a:rPr>
              <a:pPr>
                <a:defRPr/>
              </a:pPr>
              <a:t>9</a:t>
            </a:fld>
            <a:endParaRPr lang="en-US">
              <a:solidFill>
                <a:prstClr val="black"/>
              </a:solidFill>
            </a:endParaRPr>
          </a:p>
        </p:txBody>
      </p:sp>
    </p:spTree>
    <p:extLst>
      <p:ext uri="{BB962C8B-B14F-4D97-AF65-F5344CB8AC3E}">
        <p14:creationId xmlns:p14="http://schemas.microsoft.com/office/powerpoint/2010/main" val="39468011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5BEEC43-26C4-4D08-AD59-C00EDFFC80B6}" type="datetimeFigureOut">
              <a:rPr lang="en-US" smtClean="0"/>
              <a:t>4/14/2022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7AFD81-D293-4E8A-A03D-46EF1D0E7231}" type="slidenum">
              <a:rPr lang="en-US" smtClean="0"/>
              <a:t>‹#›</a:t>
            </a:fld>
            <a:endParaRPr lang="en-US"/>
          </a:p>
        </p:txBody>
      </p:sp>
    </p:spTree>
    <p:extLst>
      <p:ext uri="{BB962C8B-B14F-4D97-AF65-F5344CB8AC3E}">
        <p14:creationId xmlns:p14="http://schemas.microsoft.com/office/powerpoint/2010/main" val="33421673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5BEEC43-26C4-4D08-AD59-C00EDFFC80B6}" type="datetimeFigureOut">
              <a:rPr lang="en-US" smtClean="0"/>
              <a:t>4/14/2022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7AFD81-D293-4E8A-A03D-46EF1D0E7231}" type="slidenum">
              <a:rPr lang="en-US" smtClean="0"/>
              <a:t>‹#›</a:t>
            </a:fld>
            <a:endParaRPr lang="en-US"/>
          </a:p>
        </p:txBody>
      </p:sp>
    </p:spTree>
    <p:extLst>
      <p:ext uri="{BB962C8B-B14F-4D97-AF65-F5344CB8AC3E}">
        <p14:creationId xmlns:p14="http://schemas.microsoft.com/office/powerpoint/2010/main" val="7972753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5BEEC43-26C4-4D08-AD59-C00EDFFC80B6}" type="datetimeFigureOut">
              <a:rPr lang="en-US" smtClean="0"/>
              <a:t>4/14/2022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7AFD81-D293-4E8A-A03D-46EF1D0E7231}" type="slidenum">
              <a:rPr lang="en-US" smtClean="0"/>
              <a:t>‹#›</a:t>
            </a:fld>
            <a:endParaRPr lang="en-US"/>
          </a:p>
        </p:txBody>
      </p:sp>
    </p:spTree>
    <p:extLst>
      <p:ext uri="{BB962C8B-B14F-4D97-AF65-F5344CB8AC3E}">
        <p14:creationId xmlns:p14="http://schemas.microsoft.com/office/powerpoint/2010/main" val="39909534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2B9C74EA-9AEE-403C-8AA0-08133D7BB684}" type="datetimeFigureOut">
              <a:rPr lang="en-US">
                <a:solidFill>
                  <a:prstClr val="black">
                    <a:tint val="75000"/>
                  </a:prstClr>
                </a:solidFill>
              </a:rPr>
              <a:pPr>
                <a:defRPr/>
              </a:pPr>
              <a:t>4/14/2022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CB034F5-0E6A-4D7A-8CD3-3DED852DEAC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38786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86F1D22-CF6E-407F-BC37-A2230BBF7E77}" type="datetimeFigureOut">
              <a:rPr lang="en-US">
                <a:solidFill>
                  <a:prstClr val="black">
                    <a:tint val="75000"/>
                  </a:prstClr>
                </a:solidFill>
              </a:rPr>
              <a:pPr>
                <a:defRPr/>
              </a:pPr>
              <a:t>4/14/2022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7E58142-089E-4275-8840-C25745A5767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6422284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6CA63E16-E049-45BE-95B4-40AE680D3E43}" type="datetimeFigureOut">
              <a:rPr lang="en-US">
                <a:solidFill>
                  <a:prstClr val="black">
                    <a:tint val="75000"/>
                  </a:prstClr>
                </a:solidFill>
              </a:rPr>
              <a:pPr>
                <a:defRPr/>
              </a:pPr>
              <a:t>4/14/2022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BF0D652-9BB5-49C3-AFCC-6AA54255B7C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5906229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4C6EC3DC-67CA-4430-A207-682C47D5B8CF}" type="datetimeFigureOut">
              <a:rPr lang="en-US">
                <a:solidFill>
                  <a:prstClr val="black">
                    <a:tint val="75000"/>
                  </a:prstClr>
                </a:solidFill>
              </a:rPr>
              <a:pPr>
                <a:defRPr/>
              </a:pPr>
              <a:t>4/14/2022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A5A57490-5D70-455C-BCD9-15C0C38351E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7708857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B2C993E7-EB69-469B-ABEF-FD4647373671}" type="datetimeFigureOut">
              <a:rPr lang="en-US">
                <a:solidFill>
                  <a:prstClr val="black">
                    <a:tint val="75000"/>
                  </a:prstClr>
                </a:solidFill>
              </a:rPr>
              <a:pPr>
                <a:defRPr/>
              </a:pPr>
              <a:t>4/14/2022</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6D33E6F6-363C-4AE8-B41E-23758E90636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749649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894446D3-68CC-463C-9748-0B2D410C8F49}" type="datetimeFigureOut">
              <a:rPr lang="en-US">
                <a:solidFill>
                  <a:prstClr val="black">
                    <a:tint val="75000"/>
                  </a:prstClr>
                </a:solidFill>
              </a:rPr>
              <a:pPr>
                <a:defRPr/>
              </a:pPr>
              <a:t>4/14/2022</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9C6F3B7C-42FA-48FF-8EA7-ACF4E9A4CEF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829330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6AC7AE3-A962-4A88-8B1A-083EA211D3EF}" type="datetimeFigureOut">
              <a:rPr lang="en-US">
                <a:solidFill>
                  <a:prstClr val="black">
                    <a:tint val="75000"/>
                  </a:prstClr>
                </a:solidFill>
              </a:rPr>
              <a:pPr>
                <a:defRPr/>
              </a:pPr>
              <a:t>4/14/2022</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F7D6F89C-9AF6-49E3-96D9-3C9D2E2AA3F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8750644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C71DD965-8B8E-48AB-AD29-D04BDA2BB4A9}" type="datetimeFigureOut">
              <a:rPr lang="en-US">
                <a:solidFill>
                  <a:prstClr val="black">
                    <a:tint val="75000"/>
                  </a:prstClr>
                </a:solidFill>
              </a:rPr>
              <a:pPr>
                <a:defRPr/>
              </a:pPr>
              <a:t>4/14/2022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8280C207-8B20-47D4-BB74-E05C829D034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128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5BEEC43-26C4-4D08-AD59-C00EDFFC80B6}" type="datetimeFigureOut">
              <a:rPr lang="en-US" smtClean="0"/>
              <a:t>4/14/2022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7AFD81-D293-4E8A-A03D-46EF1D0E7231}" type="slidenum">
              <a:rPr lang="en-US" smtClean="0"/>
              <a:t>‹#›</a:t>
            </a:fld>
            <a:endParaRPr lang="en-US"/>
          </a:p>
        </p:txBody>
      </p:sp>
    </p:spTree>
    <p:extLst>
      <p:ext uri="{BB962C8B-B14F-4D97-AF65-F5344CB8AC3E}">
        <p14:creationId xmlns:p14="http://schemas.microsoft.com/office/powerpoint/2010/main" val="29103635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B13D21D4-A0E1-482A-A6C0-BB333EEBE8B0}" type="datetimeFigureOut">
              <a:rPr lang="en-US">
                <a:solidFill>
                  <a:prstClr val="black">
                    <a:tint val="75000"/>
                  </a:prstClr>
                </a:solidFill>
              </a:rPr>
              <a:pPr>
                <a:defRPr/>
              </a:pPr>
              <a:t>4/14/2022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959F60F8-223E-4B48-94D1-1190EAB79CF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8852597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3B6BD751-67D6-4D56-AF27-E4FA1376250D}" type="datetimeFigureOut">
              <a:rPr lang="en-US">
                <a:solidFill>
                  <a:prstClr val="black">
                    <a:tint val="75000"/>
                  </a:prstClr>
                </a:solidFill>
              </a:rPr>
              <a:pPr>
                <a:defRPr/>
              </a:pPr>
              <a:t>4/14/2022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8023F35-326A-4C92-9904-25B06B8699F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1266761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986E176-91BC-4EB1-9817-8E82D3844AD3}" type="datetimeFigureOut">
              <a:rPr lang="en-US">
                <a:solidFill>
                  <a:prstClr val="black">
                    <a:tint val="75000"/>
                  </a:prstClr>
                </a:solidFill>
              </a:rPr>
              <a:pPr>
                <a:defRPr/>
              </a:pPr>
              <a:t>4/14/2022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134C49F-8A19-4E15-9B8F-9690D99D784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2921566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2B9C74EA-9AEE-403C-8AA0-08133D7BB684}" type="datetimeFigureOut">
              <a:rPr lang="en-US">
                <a:solidFill>
                  <a:prstClr val="black">
                    <a:tint val="75000"/>
                  </a:prstClr>
                </a:solidFill>
              </a:rPr>
              <a:pPr>
                <a:defRPr/>
              </a:pPr>
              <a:t>4/14/2022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CB034F5-0E6A-4D7A-8CD3-3DED852DEAC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8007192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86F1D22-CF6E-407F-BC37-A2230BBF7E77}" type="datetimeFigureOut">
              <a:rPr lang="en-US">
                <a:solidFill>
                  <a:prstClr val="black">
                    <a:tint val="75000"/>
                  </a:prstClr>
                </a:solidFill>
              </a:rPr>
              <a:pPr>
                <a:defRPr/>
              </a:pPr>
              <a:t>4/14/2022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7E58142-089E-4275-8840-C25745A5767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729704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6CA63E16-E049-45BE-95B4-40AE680D3E43}" type="datetimeFigureOut">
              <a:rPr lang="en-US">
                <a:solidFill>
                  <a:prstClr val="black">
                    <a:tint val="75000"/>
                  </a:prstClr>
                </a:solidFill>
              </a:rPr>
              <a:pPr>
                <a:defRPr/>
              </a:pPr>
              <a:t>4/14/2022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BF0D652-9BB5-49C3-AFCC-6AA54255B7C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5011601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4C6EC3DC-67CA-4430-A207-682C47D5B8CF}" type="datetimeFigureOut">
              <a:rPr lang="en-US">
                <a:solidFill>
                  <a:prstClr val="black">
                    <a:tint val="75000"/>
                  </a:prstClr>
                </a:solidFill>
              </a:rPr>
              <a:pPr>
                <a:defRPr/>
              </a:pPr>
              <a:t>4/14/2022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A5A57490-5D70-455C-BCD9-15C0C38351E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5353111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B2C993E7-EB69-469B-ABEF-FD4647373671}" type="datetimeFigureOut">
              <a:rPr lang="en-US">
                <a:solidFill>
                  <a:prstClr val="black">
                    <a:tint val="75000"/>
                  </a:prstClr>
                </a:solidFill>
              </a:rPr>
              <a:pPr>
                <a:defRPr/>
              </a:pPr>
              <a:t>4/14/2022</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6D33E6F6-363C-4AE8-B41E-23758E90636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12201921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894446D3-68CC-463C-9748-0B2D410C8F49}" type="datetimeFigureOut">
              <a:rPr lang="en-US">
                <a:solidFill>
                  <a:prstClr val="black">
                    <a:tint val="75000"/>
                  </a:prstClr>
                </a:solidFill>
              </a:rPr>
              <a:pPr>
                <a:defRPr/>
              </a:pPr>
              <a:t>4/14/2022</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9C6F3B7C-42FA-48FF-8EA7-ACF4E9A4CEF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0739121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6AC7AE3-A962-4A88-8B1A-083EA211D3EF}" type="datetimeFigureOut">
              <a:rPr lang="en-US">
                <a:solidFill>
                  <a:prstClr val="black">
                    <a:tint val="75000"/>
                  </a:prstClr>
                </a:solidFill>
              </a:rPr>
              <a:pPr>
                <a:defRPr/>
              </a:pPr>
              <a:t>4/14/2022</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F7D6F89C-9AF6-49E3-96D9-3C9D2E2AA3F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3397316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5BEEC43-26C4-4D08-AD59-C00EDFFC80B6}" type="datetimeFigureOut">
              <a:rPr lang="en-US" smtClean="0"/>
              <a:t>4/14/2022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7AFD81-D293-4E8A-A03D-46EF1D0E7231}" type="slidenum">
              <a:rPr lang="en-US" smtClean="0"/>
              <a:t>‹#›</a:t>
            </a:fld>
            <a:endParaRPr lang="en-US"/>
          </a:p>
        </p:txBody>
      </p:sp>
    </p:spTree>
    <p:extLst>
      <p:ext uri="{BB962C8B-B14F-4D97-AF65-F5344CB8AC3E}">
        <p14:creationId xmlns:p14="http://schemas.microsoft.com/office/powerpoint/2010/main" val="20986041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C71DD965-8B8E-48AB-AD29-D04BDA2BB4A9}" type="datetimeFigureOut">
              <a:rPr lang="en-US">
                <a:solidFill>
                  <a:prstClr val="black">
                    <a:tint val="75000"/>
                  </a:prstClr>
                </a:solidFill>
              </a:rPr>
              <a:pPr>
                <a:defRPr/>
              </a:pPr>
              <a:t>4/14/2022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8280C207-8B20-47D4-BB74-E05C829D034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40772304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B13D21D4-A0E1-482A-A6C0-BB333EEBE8B0}" type="datetimeFigureOut">
              <a:rPr lang="en-US">
                <a:solidFill>
                  <a:prstClr val="black">
                    <a:tint val="75000"/>
                  </a:prstClr>
                </a:solidFill>
              </a:rPr>
              <a:pPr>
                <a:defRPr/>
              </a:pPr>
              <a:t>4/14/2022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959F60F8-223E-4B48-94D1-1190EAB79CF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09676615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3B6BD751-67D6-4D56-AF27-E4FA1376250D}" type="datetimeFigureOut">
              <a:rPr lang="en-US">
                <a:solidFill>
                  <a:prstClr val="black">
                    <a:tint val="75000"/>
                  </a:prstClr>
                </a:solidFill>
              </a:rPr>
              <a:pPr>
                <a:defRPr/>
              </a:pPr>
              <a:t>4/14/2022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8023F35-326A-4C92-9904-25B06B8699F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62536848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986E176-91BC-4EB1-9817-8E82D3844AD3}" type="datetimeFigureOut">
              <a:rPr lang="en-US">
                <a:solidFill>
                  <a:prstClr val="black">
                    <a:tint val="75000"/>
                  </a:prstClr>
                </a:solidFill>
              </a:rPr>
              <a:pPr>
                <a:defRPr/>
              </a:pPr>
              <a:t>4/14/2022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134C49F-8A19-4E15-9B8F-9690D99D784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52417095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2B9C74EA-9AEE-403C-8AA0-08133D7BB684}" type="datetimeFigureOut">
              <a:rPr lang="en-US">
                <a:solidFill>
                  <a:prstClr val="black">
                    <a:tint val="75000"/>
                  </a:prstClr>
                </a:solidFill>
              </a:rPr>
              <a:pPr>
                <a:defRPr/>
              </a:pPr>
              <a:t>4/14/2022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CB034F5-0E6A-4D7A-8CD3-3DED852DEAC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2271798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86F1D22-CF6E-407F-BC37-A2230BBF7E77}" type="datetimeFigureOut">
              <a:rPr lang="en-US">
                <a:solidFill>
                  <a:prstClr val="black">
                    <a:tint val="75000"/>
                  </a:prstClr>
                </a:solidFill>
              </a:rPr>
              <a:pPr>
                <a:defRPr/>
              </a:pPr>
              <a:t>4/14/2022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7E58142-089E-4275-8840-C25745A5767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6369672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6CA63E16-E049-45BE-95B4-40AE680D3E43}" type="datetimeFigureOut">
              <a:rPr lang="en-US">
                <a:solidFill>
                  <a:prstClr val="black">
                    <a:tint val="75000"/>
                  </a:prstClr>
                </a:solidFill>
              </a:rPr>
              <a:pPr>
                <a:defRPr/>
              </a:pPr>
              <a:t>4/14/2022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BF0D652-9BB5-49C3-AFCC-6AA54255B7C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46789400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4C6EC3DC-67CA-4430-A207-682C47D5B8CF}" type="datetimeFigureOut">
              <a:rPr lang="en-US">
                <a:solidFill>
                  <a:prstClr val="black">
                    <a:tint val="75000"/>
                  </a:prstClr>
                </a:solidFill>
              </a:rPr>
              <a:pPr>
                <a:defRPr/>
              </a:pPr>
              <a:t>4/14/2022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A5A57490-5D70-455C-BCD9-15C0C38351E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22035803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B2C993E7-EB69-469B-ABEF-FD4647373671}" type="datetimeFigureOut">
              <a:rPr lang="en-US">
                <a:solidFill>
                  <a:prstClr val="black">
                    <a:tint val="75000"/>
                  </a:prstClr>
                </a:solidFill>
              </a:rPr>
              <a:pPr>
                <a:defRPr/>
              </a:pPr>
              <a:t>4/14/2022</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6D33E6F6-363C-4AE8-B41E-23758E90636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22666551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894446D3-68CC-463C-9748-0B2D410C8F49}" type="datetimeFigureOut">
              <a:rPr lang="en-US">
                <a:solidFill>
                  <a:prstClr val="black">
                    <a:tint val="75000"/>
                  </a:prstClr>
                </a:solidFill>
              </a:rPr>
              <a:pPr>
                <a:defRPr/>
              </a:pPr>
              <a:t>4/14/2022</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9C6F3B7C-42FA-48FF-8EA7-ACF4E9A4CEF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1985791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5BEEC43-26C4-4D08-AD59-C00EDFFC80B6}" type="datetimeFigureOut">
              <a:rPr lang="en-US" smtClean="0"/>
              <a:t>4/14/2022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7AFD81-D293-4E8A-A03D-46EF1D0E7231}" type="slidenum">
              <a:rPr lang="en-US" smtClean="0"/>
              <a:t>‹#›</a:t>
            </a:fld>
            <a:endParaRPr lang="en-US"/>
          </a:p>
        </p:txBody>
      </p:sp>
    </p:spTree>
    <p:extLst>
      <p:ext uri="{BB962C8B-B14F-4D97-AF65-F5344CB8AC3E}">
        <p14:creationId xmlns:p14="http://schemas.microsoft.com/office/powerpoint/2010/main" val="69999893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6AC7AE3-A962-4A88-8B1A-083EA211D3EF}" type="datetimeFigureOut">
              <a:rPr lang="en-US">
                <a:solidFill>
                  <a:prstClr val="black">
                    <a:tint val="75000"/>
                  </a:prstClr>
                </a:solidFill>
              </a:rPr>
              <a:pPr>
                <a:defRPr/>
              </a:pPr>
              <a:t>4/14/2022</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F7D6F89C-9AF6-49E3-96D9-3C9D2E2AA3F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47211584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C71DD965-8B8E-48AB-AD29-D04BDA2BB4A9}" type="datetimeFigureOut">
              <a:rPr lang="en-US">
                <a:solidFill>
                  <a:prstClr val="black">
                    <a:tint val="75000"/>
                  </a:prstClr>
                </a:solidFill>
              </a:rPr>
              <a:pPr>
                <a:defRPr/>
              </a:pPr>
              <a:t>4/14/2022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8280C207-8B20-47D4-BB74-E05C829D034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88411573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B13D21D4-A0E1-482A-A6C0-BB333EEBE8B0}" type="datetimeFigureOut">
              <a:rPr lang="en-US">
                <a:solidFill>
                  <a:prstClr val="black">
                    <a:tint val="75000"/>
                  </a:prstClr>
                </a:solidFill>
              </a:rPr>
              <a:pPr>
                <a:defRPr/>
              </a:pPr>
              <a:t>4/14/2022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959F60F8-223E-4B48-94D1-1190EAB79CF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15894714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3B6BD751-67D6-4D56-AF27-E4FA1376250D}" type="datetimeFigureOut">
              <a:rPr lang="en-US">
                <a:solidFill>
                  <a:prstClr val="black">
                    <a:tint val="75000"/>
                  </a:prstClr>
                </a:solidFill>
              </a:rPr>
              <a:pPr>
                <a:defRPr/>
              </a:pPr>
              <a:t>4/14/2022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8023F35-326A-4C92-9904-25B06B8699F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69759319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986E176-91BC-4EB1-9817-8E82D3844AD3}" type="datetimeFigureOut">
              <a:rPr lang="en-US">
                <a:solidFill>
                  <a:prstClr val="black">
                    <a:tint val="75000"/>
                  </a:prstClr>
                </a:solidFill>
              </a:rPr>
              <a:pPr>
                <a:defRPr/>
              </a:pPr>
              <a:t>4/14/2022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134C49F-8A19-4E15-9B8F-9690D99D784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5200836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5BEEC43-26C4-4D08-AD59-C00EDFFC80B6}" type="datetimeFigureOut">
              <a:rPr lang="en-US" smtClean="0"/>
              <a:t>4/14/2022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47AFD81-D293-4E8A-A03D-46EF1D0E7231}" type="slidenum">
              <a:rPr lang="en-US" smtClean="0"/>
              <a:t>‹#›</a:t>
            </a:fld>
            <a:endParaRPr lang="en-US"/>
          </a:p>
        </p:txBody>
      </p:sp>
    </p:spTree>
    <p:extLst>
      <p:ext uri="{BB962C8B-B14F-4D97-AF65-F5344CB8AC3E}">
        <p14:creationId xmlns:p14="http://schemas.microsoft.com/office/powerpoint/2010/main" val="26885955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5BEEC43-26C4-4D08-AD59-C00EDFFC80B6}" type="datetimeFigureOut">
              <a:rPr lang="en-US" smtClean="0"/>
              <a:t>4/14/2022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47AFD81-D293-4E8A-A03D-46EF1D0E7231}" type="slidenum">
              <a:rPr lang="en-US" smtClean="0"/>
              <a:t>‹#›</a:t>
            </a:fld>
            <a:endParaRPr lang="en-US"/>
          </a:p>
        </p:txBody>
      </p:sp>
    </p:spTree>
    <p:extLst>
      <p:ext uri="{BB962C8B-B14F-4D97-AF65-F5344CB8AC3E}">
        <p14:creationId xmlns:p14="http://schemas.microsoft.com/office/powerpoint/2010/main" val="15142124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BEEC43-26C4-4D08-AD59-C00EDFFC80B6}" type="datetimeFigureOut">
              <a:rPr lang="en-US" smtClean="0"/>
              <a:t>4/14/2022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47AFD81-D293-4E8A-A03D-46EF1D0E7231}" type="slidenum">
              <a:rPr lang="en-US" smtClean="0"/>
              <a:t>‹#›</a:t>
            </a:fld>
            <a:endParaRPr lang="en-US"/>
          </a:p>
        </p:txBody>
      </p:sp>
    </p:spTree>
    <p:extLst>
      <p:ext uri="{BB962C8B-B14F-4D97-AF65-F5344CB8AC3E}">
        <p14:creationId xmlns:p14="http://schemas.microsoft.com/office/powerpoint/2010/main" val="15553685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5BEEC43-26C4-4D08-AD59-C00EDFFC80B6}" type="datetimeFigureOut">
              <a:rPr lang="en-US" smtClean="0"/>
              <a:t>4/14/2022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7AFD81-D293-4E8A-A03D-46EF1D0E7231}" type="slidenum">
              <a:rPr lang="en-US" smtClean="0"/>
              <a:t>‹#›</a:t>
            </a:fld>
            <a:endParaRPr lang="en-US"/>
          </a:p>
        </p:txBody>
      </p:sp>
    </p:spTree>
    <p:extLst>
      <p:ext uri="{BB962C8B-B14F-4D97-AF65-F5344CB8AC3E}">
        <p14:creationId xmlns:p14="http://schemas.microsoft.com/office/powerpoint/2010/main" val="1445711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5BEEC43-26C4-4D08-AD59-C00EDFFC80B6}" type="datetimeFigureOut">
              <a:rPr lang="en-US" smtClean="0"/>
              <a:t>4/14/2022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7AFD81-D293-4E8A-A03D-46EF1D0E7231}" type="slidenum">
              <a:rPr lang="en-US" smtClean="0"/>
              <a:t>‹#›</a:t>
            </a:fld>
            <a:endParaRPr lang="en-US"/>
          </a:p>
        </p:txBody>
      </p:sp>
    </p:spTree>
    <p:extLst>
      <p:ext uri="{BB962C8B-B14F-4D97-AF65-F5344CB8AC3E}">
        <p14:creationId xmlns:p14="http://schemas.microsoft.com/office/powerpoint/2010/main" val="13939487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BEEC43-26C4-4D08-AD59-C00EDFFC80B6}" type="datetimeFigureOut">
              <a:rPr lang="en-US" smtClean="0"/>
              <a:t>4/14/2022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7AFD81-D293-4E8A-A03D-46EF1D0E7231}" type="slidenum">
              <a:rPr lang="en-US" smtClean="0"/>
              <a:t>‹#›</a:t>
            </a:fld>
            <a:endParaRPr lang="en-US"/>
          </a:p>
        </p:txBody>
      </p:sp>
    </p:spTree>
    <p:extLst>
      <p:ext uri="{BB962C8B-B14F-4D97-AF65-F5344CB8AC3E}">
        <p14:creationId xmlns:p14="http://schemas.microsoft.com/office/powerpoint/2010/main" val="2570649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E546C3B1-C80F-4CD2-9E3F-BE2D7D389A4B}" type="datetimeFigureOut">
              <a:rPr lang="en-US">
                <a:solidFill>
                  <a:prstClr val="black">
                    <a:tint val="75000"/>
                  </a:prstClr>
                </a:solidFill>
              </a:rPr>
              <a:pPr>
                <a:defRPr/>
              </a:pPr>
              <a:t>4/14/2022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74067DCC-B46B-4B54-AFB3-CDB3226D154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6175786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b="0" i="0" u="none"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b="0" i="0" u="none"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E546C3B1-C80F-4CD2-9E3F-BE2D7D389A4B}" type="datetimeFigureOut">
              <a:rPr lang="en-US">
                <a:solidFill>
                  <a:prstClr val="black">
                    <a:tint val="75000"/>
                  </a:prstClr>
                </a:solidFill>
              </a:rPr>
              <a:pPr>
                <a:defRPr/>
              </a:pPr>
              <a:t>4/14/2022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74067DCC-B46B-4B54-AFB3-CDB3226D154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24434266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b="0" i="0" u="none"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b="0" i="0" u="none"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E546C3B1-C80F-4CD2-9E3F-BE2D7D389A4B}" type="datetimeFigureOut">
              <a:rPr lang="en-US">
                <a:solidFill>
                  <a:prstClr val="black">
                    <a:tint val="75000"/>
                  </a:prstClr>
                </a:solidFill>
              </a:rPr>
              <a:pPr>
                <a:defRPr/>
              </a:pPr>
              <a:t>4/14/2022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74067DCC-B46B-4B54-AFB3-CDB3226D154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59131538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0" fontAlgn="base" hangingPunct="0">
        <a:spcBef>
          <a:spcPct val="0"/>
        </a:spcBef>
        <a:spcAft>
          <a:spcPct val="0"/>
        </a:spcAft>
        <a:defRPr sz="4400" b="0" i="0" u="none"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b="0" i="0" u="none"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9.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7.gif"/><Relationship Id="rId1" Type="http://schemas.openxmlformats.org/officeDocument/2006/relationships/slideLayout" Target="../slideLayouts/slideLayout35.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9.xml"/><Relationship Id="rId4" Type="http://schemas.openxmlformats.org/officeDocument/2006/relationships/hyperlink" Target="&#272;&#7873;%20thi%20v&#224;o%2010.docx"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8.xml"/><Relationship Id="rId1" Type="http://schemas.openxmlformats.org/officeDocument/2006/relationships/vmlDrawing" Target="../drawings/vmlDrawing1.vml"/><Relationship Id="rId6" Type="http://schemas.openxmlformats.org/officeDocument/2006/relationships/image" Target="../media/image4.wmf"/><Relationship Id="rId5" Type="http://schemas.openxmlformats.org/officeDocument/2006/relationships/oleObject" Target="../embeddings/oleObject1.bin"/><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1.png"/><Relationship Id="rId1" Type="http://schemas.openxmlformats.org/officeDocument/2006/relationships/slideLayout" Target="../slideLayouts/slideLayout7.xml"/><Relationship Id="rId6" Type="http://schemas.openxmlformats.org/officeDocument/2006/relationships/image" Target="../media/image60.png"/><Relationship Id="rId5" Type="http://schemas.openxmlformats.org/officeDocument/2006/relationships/image" Target="../media/image50.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8.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jpg"/><Relationship Id="rId9"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Kết quả hình ảnh cho hoa dây đẹp"/>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2425" t="13987" r="42743" b="20995"/>
          <a:stretch/>
        </p:blipFill>
        <p:spPr bwMode="auto">
          <a:xfrm>
            <a:off x="609600" y="4648200"/>
            <a:ext cx="1213195" cy="16002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099" name="Date Placeholder 3"/>
          <p:cNvSpPr txBox="1">
            <a:spLocks noGrp="1"/>
          </p:cNvSpPr>
          <p:nvPr/>
        </p:nvSpPr>
        <p:spPr bwMode="auto">
          <a:xfrm>
            <a:off x="152400" y="6532563"/>
            <a:ext cx="2505075"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cs typeface="Arial" charset="0"/>
              </a:defRPr>
            </a:lvl1pPr>
            <a:lvl2pPr marL="742950" indent="-28575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cs typeface="Arial" charset="0"/>
              </a:defRPr>
            </a:lvl2pPr>
            <a:lvl3pPr marL="1143000" indent="-22860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cs typeface="Arial" charset="0"/>
              </a:defRPr>
            </a:lvl3pPr>
            <a:lvl4pPr marL="1600200" indent="-22860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cs typeface="Arial" charset="0"/>
              </a:defRPr>
            </a:lvl4pPr>
            <a:lvl5pPr marL="2057400" indent="-22860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cs typeface="Arial" charset="0"/>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cs typeface="Arial" charset="0"/>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cs typeface="Arial" charset="0"/>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cs typeface="Arial" charset="0"/>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cs typeface="Arial" charset="0"/>
              </a:defRPr>
            </a:lvl9pPr>
          </a:lstStyle>
          <a:p>
            <a:pPr eaLnBrk="1" fontAlgn="base" hangingPunct="1">
              <a:spcBef>
                <a:spcPct val="0"/>
              </a:spcBef>
              <a:spcAft>
                <a:spcPct val="0"/>
              </a:spcAft>
              <a:buSzPct val="100000"/>
            </a:pPr>
            <a:endParaRPr lang="vi-VN">
              <a:solidFill>
                <a:srgbClr val="2B166E"/>
              </a:solidFill>
              <a:latin typeface="Arial" charset="0"/>
              <a:ea typeface="Arial Unicode MS" pitchFamily="34" charset="-128"/>
              <a:cs typeface="Arial Unicode MS" pitchFamily="34" charset="-128"/>
            </a:endParaRPr>
          </a:p>
        </p:txBody>
      </p:sp>
      <p:sp>
        <p:nvSpPr>
          <p:cNvPr id="4100" name="Footer Placeholder 4"/>
          <p:cNvSpPr txBox="1">
            <a:spLocks noGrp="1"/>
          </p:cNvSpPr>
          <p:nvPr/>
        </p:nvSpPr>
        <p:spPr bwMode="auto">
          <a:xfrm>
            <a:off x="5943600" y="6535738"/>
            <a:ext cx="3190875"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cs typeface="Arial" charset="0"/>
              </a:defRPr>
            </a:lvl1pPr>
            <a:lvl2pPr marL="742950" indent="-28575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cs typeface="Arial" charset="0"/>
              </a:defRPr>
            </a:lvl2pPr>
            <a:lvl3pPr marL="1143000" indent="-22860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cs typeface="Arial" charset="0"/>
              </a:defRPr>
            </a:lvl3pPr>
            <a:lvl4pPr marL="1600200" indent="-22860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cs typeface="Arial" charset="0"/>
              </a:defRPr>
            </a:lvl4pPr>
            <a:lvl5pPr marL="2057400" indent="-22860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cs typeface="Arial" charset="0"/>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cs typeface="Arial" charset="0"/>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cs typeface="Arial" charset="0"/>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cs typeface="Arial" charset="0"/>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cs typeface="Arial" charset="0"/>
              </a:defRPr>
            </a:lvl9pPr>
          </a:lstStyle>
          <a:p>
            <a:pPr eaLnBrk="1" fontAlgn="base" hangingPunct="1">
              <a:spcBef>
                <a:spcPct val="0"/>
              </a:spcBef>
              <a:spcAft>
                <a:spcPct val="0"/>
              </a:spcAft>
              <a:buSzPct val="100000"/>
            </a:pPr>
            <a:endParaRPr lang="vi-VN">
              <a:solidFill>
                <a:srgbClr val="2B166E"/>
              </a:solidFill>
              <a:latin typeface="Arial" charset="0"/>
              <a:ea typeface="Arial Unicode MS" pitchFamily="34" charset="-128"/>
              <a:cs typeface="Arial Unicode MS" pitchFamily="34" charset="-128"/>
            </a:endParaRPr>
          </a:p>
        </p:txBody>
      </p:sp>
      <p:sp>
        <p:nvSpPr>
          <p:cNvPr id="2" name="Rectangle 10"/>
          <p:cNvSpPr>
            <a:spLocks noChangeArrowheads="1"/>
          </p:cNvSpPr>
          <p:nvPr/>
        </p:nvSpPr>
        <p:spPr bwMode="auto">
          <a:xfrm>
            <a:off x="334962" y="1063330"/>
            <a:ext cx="8229599" cy="2973122"/>
          </a:xfrm>
          <a:prstGeom prst="rect">
            <a:avLst/>
          </a:prstGeom>
          <a:noFill/>
          <a:ln w="9525">
            <a:noFill/>
            <a:miter lim="800000"/>
            <a:headEnd/>
            <a:tailEnd/>
          </a:ln>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lnSpc>
                <a:spcPct val="130000"/>
              </a:lnSpc>
              <a:defRPr/>
            </a:pPr>
            <a:r>
              <a:rPr lang="en-US" sz="4800" b="1" dirty="0" smtClean="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CHÀO MỪNG CÁC THẦY CÔ GIÁO ĐẾN DỰ GIỜ TIẾT CHUYÊN ĐỀ TOÁN 9</a:t>
            </a:r>
            <a:endParaRPr lang="en-US" sz="4800" b="1"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endParaRPr>
          </a:p>
        </p:txBody>
      </p:sp>
      <p:sp>
        <p:nvSpPr>
          <p:cNvPr id="4102" name="Text Box 12"/>
          <p:cNvSpPr txBox="1">
            <a:spLocks noChangeArrowheads="1"/>
          </p:cNvSpPr>
          <p:nvPr/>
        </p:nvSpPr>
        <p:spPr bwMode="auto">
          <a:xfrm>
            <a:off x="152400" y="7620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fontAlgn="base" hangingPunct="1">
              <a:spcBef>
                <a:spcPct val="0"/>
              </a:spcBef>
              <a:spcAft>
                <a:spcPct val="0"/>
              </a:spcAft>
            </a:pPr>
            <a:r>
              <a:rPr lang="en-US" sz="2000" b="1" dirty="0">
                <a:solidFill>
                  <a:srgbClr val="0033CC"/>
                </a:solidFill>
                <a:latin typeface="Times New Roman" pitchFamily="18" charset="0"/>
              </a:rPr>
              <a:t>PHÒNG GD&amp;ĐT LONG BIÊN</a:t>
            </a:r>
          </a:p>
        </p:txBody>
      </p:sp>
      <p:sp>
        <p:nvSpPr>
          <p:cNvPr id="4103" name="Text Box 13"/>
          <p:cNvSpPr txBox="1">
            <a:spLocks noChangeArrowheads="1"/>
          </p:cNvSpPr>
          <p:nvPr/>
        </p:nvSpPr>
        <p:spPr bwMode="auto">
          <a:xfrm>
            <a:off x="127000" y="471488"/>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fontAlgn="base" hangingPunct="1">
              <a:spcBef>
                <a:spcPct val="0"/>
              </a:spcBef>
              <a:spcAft>
                <a:spcPct val="0"/>
              </a:spcAft>
            </a:pPr>
            <a:r>
              <a:rPr lang="en-US" sz="2000" b="1" dirty="0">
                <a:solidFill>
                  <a:srgbClr val="0033CC"/>
                </a:solidFill>
                <a:latin typeface="Times New Roman" pitchFamily="18" charset="0"/>
              </a:rPr>
              <a:t>TRƯỜNG </a:t>
            </a:r>
            <a:r>
              <a:rPr lang="en-US" sz="2000" b="1" dirty="0" smtClean="0">
                <a:solidFill>
                  <a:srgbClr val="0033CC"/>
                </a:solidFill>
                <a:latin typeface="Times New Roman" pitchFamily="18" charset="0"/>
              </a:rPr>
              <a:t>THCS NGUYỄN BỈNH KHIÊM</a:t>
            </a:r>
            <a:endParaRPr lang="en-US" sz="2000" b="1" dirty="0">
              <a:solidFill>
                <a:srgbClr val="0033CC"/>
              </a:solidFill>
              <a:latin typeface="Times New Roman" pitchFamily="18" charset="0"/>
            </a:endParaRPr>
          </a:p>
        </p:txBody>
      </p:sp>
      <p:sp>
        <p:nvSpPr>
          <p:cNvPr id="8" name="Text Box 18"/>
          <p:cNvSpPr txBox="1">
            <a:spLocks noChangeArrowheads="1"/>
          </p:cNvSpPr>
          <p:nvPr/>
        </p:nvSpPr>
        <p:spPr bwMode="auto">
          <a:xfrm>
            <a:off x="5269099" y="4044014"/>
            <a:ext cx="4049713" cy="461963"/>
          </a:xfrm>
          <a:prstGeom prst="rect">
            <a:avLst/>
          </a:prstGeom>
          <a:noFill/>
          <a:ln w="9525">
            <a:noFill/>
            <a:miter lim="800000"/>
            <a:headEnd/>
            <a:tailEnd/>
          </a:ln>
        </p:spPr>
        <p:txBody>
          <a:bodyPr>
            <a:spAutoFit/>
          </a:bodyPr>
          <a:lstStyle/>
          <a:p>
            <a:pPr>
              <a:spcBef>
                <a:spcPct val="50000"/>
              </a:spcBef>
              <a:defRPr/>
            </a:pPr>
            <a:r>
              <a:rPr lang="en-US" sz="2400" b="1" i="1" dirty="0" err="1">
                <a:solidFill>
                  <a:srgbClr val="4BACC6">
                    <a:lumMod val="50000"/>
                  </a:srgbClr>
                </a:solidFill>
                <a:cs typeface="Arial" charset="0"/>
              </a:rPr>
              <a:t>Giáo</a:t>
            </a:r>
            <a:r>
              <a:rPr lang="en-US" sz="2400" b="1" i="1" dirty="0">
                <a:solidFill>
                  <a:srgbClr val="4BACC6">
                    <a:lumMod val="50000"/>
                  </a:srgbClr>
                </a:solidFill>
                <a:cs typeface="Arial" charset="0"/>
              </a:rPr>
              <a:t> </a:t>
            </a:r>
            <a:r>
              <a:rPr lang="en-US" sz="2400" b="1" i="1" dirty="0" err="1">
                <a:solidFill>
                  <a:srgbClr val="4BACC6">
                    <a:lumMod val="50000"/>
                  </a:srgbClr>
                </a:solidFill>
                <a:cs typeface="Arial" charset="0"/>
              </a:rPr>
              <a:t>viên</a:t>
            </a:r>
            <a:r>
              <a:rPr lang="en-US" sz="2400" b="1" i="1" dirty="0">
                <a:solidFill>
                  <a:srgbClr val="4BACC6">
                    <a:lumMod val="50000"/>
                  </a:srgbClr>
                </a:solidFill>
                <a:cs typeface="Arial" charset="0"/>
              </a:rPr>
              <a:t>: </a:t>
            </a:r>
            <a:r>
              <a:rPr lang="en-US" sz="2400" b="1" i="1" dirty="0" err="1">
                <a:solidFill>
                  <a:srgbClr val="4BACC6">
                    <a:lumMod val="50000"/>
                  </a:srgbClr>
                </a:solidFill>
                <a:cs typeface="Arial" charset="0"/>
              </a:rPr>
              <a:t>Nguyễn</a:t>
            </a:r>
            <a:r>
              <a:rPr lang="en-US" sz="2400" b="1" i="1" dirty="0">
                <a:solidFill>
                  <a:srgbClr val="4BACC6">
                    <a:lumMod val="50000"/>
                  </a:srgbClr>
                </a:solidFill>
                <a:cs typeface="Arial" charset="0"/>
              </a:rPr>
              <a:t> </a:t>
            </a:r>
            <a:r>
              <a:rPr lang="en-US" sz="2400" b="1" i="1" dirty="0" err="1">
                <a:solidFill>
                  <a:srgbClr val="4BACC6">
                    <a:lumMod val="50000"/>
                  </a:srgbClr>
                </a:solidFill>
                <a:cs typeface="Arial" charset="0"/>
              </a:rPr>
              <a:t>Thị</a:t>
            </a:r>
            <a:r>
              <a:rPr lang="en-US" sz="2400" b="1" i="1" dirty="0">
                <a:solidFill>
                  <a:srgbClr val="4BACC6">
                    <a:lumMod val="50000"/>
                  </a:srgbClr>
                </a:solidFill>
                <a:cs typeface="Arial" charset="0"/>
              </a:rPr>
              <a:t> </a:t>
            </a:r>
            <a:r>
              <a:rPr lang="en-US" sz="2400" b="1" i="1" dirty="0" smtClean="0">
                <a:solidFill>
                  <a:srgbClr val="4BACC6">
                    <a:lumMod val="50000"/>
                  </a:srgbClr>
                </a:solidFill>
                <a:cs typeface="Arial" charset="0"/>
              </a:rPr>
              <a:t>Thu</a:t>
            </a:r>
            <a:endParaRPr lang="en-US" sz="2400" b="1" i="1" dirty="0">
              <a:solidFill>
                <a:srgbClr val="4BACC6">
                  <a:lumMod val="50000"/>
                </a:srgbClr>
              </a:solidFill>
              <a:cs typeface="Arial" charset="0"/>
            </a:endParaRPr>
          </a:p>
        </p:txBody>
      </p:sp>
      <p:pic>
        <p:nvPicPr>
          <p:cNvPr id="18442" name="Picture 10" descr="D:\GVG-T49-PHÉP TRỪ HAI SỐ NGUYÊN\hình động\ha1.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5000" b="10354"/>
          <a:stretch/>
        </p:blipFill>
        <p:spPr bwMode="auto">
          <a:xfrm>
            <a:off x="2498725" y="4369266"/>
            <a:ext cx="3902075" cy="218393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9965190"/>
      </p:ext>
    </p:ext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685800" y="914400"/>
            <a:ext cx="7924800" cy="5632311"/>
          </a:xfrm>
          <a:prstGeom prst="rect">
            <a:avLst/>
          </a:prstGeom>
          <a:noFill/>
        </p:spPr>
        <p:txBody>
          <a:bodyPr wrap="square" rtlCol="0">
            <a:spAutoFit/>
          </a:bodyPr>
          <a:lstStyle/>
          <a:p>
            <a:pPr>
              <a:lnSpc>
                <a:spcPct val="150000"/>
              </a:lnSpc>
            </a:pPr>
            <a:r>
              <a:rPr lang="pt-BR" sz="2400" b="1" dirty="0">
                <a:solidFill>
                  <a:srgbClr val="FF0000"/>
                </a:solidFill>
                <a:latin typeface="Times New Roman" pitchFamily="18" charset="0"/>
                <a:cs typeface="Times New Roman" pitchFamily="18" charset="0"/>
              </a:rPr>
              <a:t>* Một số ghi nhớ khi giải bài toán có yếu tố hình học:</a:t>
            </a:r>
            <a:endParaRPr lang="en-US" sz="2400" b="1" dirty="0">
              <a:solidFill>
                <a:srgbClr val="FF0000"/>
              </a:solidFill>
              <a:latin typeface="Times New Roman" pitchFamily="18" charset="0"/>
              <a:cs typeface="Times New Roman" pitchFamily="18" charset="0"/>
            </a:endParaRPr>
          </a:p>
          <a:p>
            <a:pPr marL="342900" indent="-342900" algn="just">
              <a:lnSpc>
                <a:spcPct val="150000"/>
              </a:lnSpc>
              <a:buFontTx/>
              <a:buChar char="-"/>
            </a:pPr>
            <a:r>
              <a:rPr lang="pt-BR" sz="2400" dirty="0" smtClean="0">
                <a:latin typeface="Times New Roman" pitchFamily="18" charset="0"/>
                <a:cs typeface="Times New Roman" pitchFamily="18" charset="0"/>
              </a:rPr>
              <a:t>Thuộc </a:t>
            </a:r>
            <a:r>
              <a:rPr lang="pt-BR" sz="2400" dirty="0">
                <a:latin typeface="Times New Roman" pitchFamily="18" charset="0"/>
                <a:cs typeface="Times New Roman" pitchFamily="18" charset="0"/>
              </a:rPr>
              <a:t>các công thức tính chu vi, diện tích các hình đã cho. Biết liên hệ đến định lý Py-ta-go (khi cần thiết</a:t>
            </a:r>
            <a:r>
              <a:rPr lang="pt-BR" sz="2400" dirty="0" smtClean="0">
                <a:latin typeface="Times New Roman" pitchFamily="18" charset="0"/>
                <a:cs typeface="Times New Roman" pitchFamily="18" charset="0"/>
              </a:rPr>
              <a:t>).</a:t>
            </a:r>
          </a:p>
          <a:p>
            <a:pPr marL="342900" indent="-342900" algn="just">
              <a:lnSpc>
                <a:spcPct val="150000"/>
              </a:lnSpc>
              <a:buFontTx/>
              <a:buChar char="-"/>
            </a:pPr>
            <a:r>
              <a:rPr lang="pt-BR" sz="2400" smtClean="0">
                <a:latin typeface="Times New Roman" pitchFamily="18" charset="0"/>
                <a:cs typeface="Times New Roman" pitchFamily="18" charset="0"/>
              </a:rPr>
              <a:t>Tóm tắt nội dung bài một cách phù hợp. </a:t>
            </a:r>
            <a:endParaRPr lang="en-US" sz="2400">
              <a:latin typeface="Times New Roman" pitchFamily="18" charset="0"/>
              <a:cs typeface="Times New Roman" pitchFamily="18" charset="0"/>
            </a:endParaRPr>
          </a:p>
          <a:p>
            <a:pPr algn="just">
              <a:lnSpc>
                <a:spcPct val="150000"/>
              </a:lnSpc>
            </a:pPr>
            <a:r>
              <a:rPr lang="pt-BR" sz="2400" dirty="0">
                <a:latin typeface="Times New Roman" pitchFamily="18" charset="0"/>
                <a:cs typeface="Times New Roman" pitchFamily="18" charset="0"/>
              </a:rPr>
              <a:t>- Chọn ẩn phù hợp và chú ý đến điều kiện khi ẩn là các kích thước các hình đã cho. </a:t>
            </a:r>
            <a:endParaRPr lang="en-US" sz="2400" dirty="0">
              <a:latin typeface="Times New Roman" pitchFamily="18" charset="0"/>
              <a:cs typeface="Times New Roman" pitchFamily="18" charset="0"/>
            </a:endParaRPr>
          </a:p>
          <a:p>
            <a:pPr marL="342900" indent="-342900" algn="just">
              <a:lnSpc>
                <a:spcPct val="150000"/>
              </a:lnSpc>
              <a:buFontTx/>
              <a:buChar char="-"/>
            </a:pPr>
            <a:r>
              <a:rPr lang="pt-BR" sz="2400" dirty="0">
                <a:latin typeface="Times New Roman" pitchFamily="18" charset="0"/>
                <a:cs typeface="Times New Roman" pitchFamily="18" charset="0"/>
              </a:rPr>
              <a:t>Khi giải xong phương trình hoặc hệ phương trình phải đối chiếu cẩn thận với điều kiện của ẩn. Nếu chưa tìm được ngay nghiệm phù hợp thì phải xét tất cả các trường hợp để </a:t>
            </a:r>
          </a:p>
          <a:p>
            <a:pPr algn="just">
              <a:lnSpc>
                <a:spcPct val="150000"/>
              </a:lnSpc>
            </a:pPr>
            <a:r>
              <a:rPr lang="pt-BR" sz="2400" dirty="0">
                <a:latin typeface="Times New Roman" pitchFamily="18" charset="0"/>
                <a:cs typeface="Times New Roman" pitchFamily="18" charset="0"/>
              </a:rPr>
              <a:t>    trả lời cho chính xác.</a:t>
            </a:r>
            <a:endParaRPr lang="en-US" sz="24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6689495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685800" y="685800"/>
            <a:ext cx="7924800" cy="1754326"/>
          </a:xfrm>
          <a:prstGeom prst="rect">
            <a:avLst/>
          </a:prstGeom>
          <a:noFill/>
        </p:spPr>
        <p:txBody>
          <a:bodyPr wrap="square" rtlCol="0">
            <a:spAutoFit/>
          </a:bodyPr>
          <a:lstStyle/>
          <a:p>
            <a:pPr algn="ctr">
              <a:lnSpc>
                <a:spcPct val="150000"/>
              </a:lnSpc>
            </a:pPr>
            <a:r>
              <a:rPr lang="pt-BR" sz="2400" b="1">
                <a:solidFill>
                  <a:srgbClr val="FF0000"/>
                </a:solidFill>
                <a:latin typeface="Times New Roman" pitchFamily="18" charset="0"/>
                <a:cs typeface="Times New Roman" pitchFamily="18" charset="0"/>
              </a:rPr>
              <a:t>* </a:t>
            </a:r>
            <a:r>
              <a:rPr lang="en-US" sz="2400" b="1">
                <a:solidFill>
                  <a:srgbClr val="FF0000"/>
                </a:solidFill>
                <a:latin typeface="Times New Roman" pitchFamily="18" charset="0"/>
                <a:cs typeface="Times New Roman" pitchFamily="18" charset="0"/>
              </a:rPr>
              <a:t>HƯỚNG DẪN VỀ NHÀ</a:t>
            </a:r>
          </a:p>
          <a:p>
            <a:pPr algn="just">
              <a:lnSpc>
                <a:spcPct val="150000"/>
              </a:lnSpc>
            </a:pPr>
            <a:r>
              <a:rPr lang="pt-BR" sz="2400">
                <a:latin typeface="Times New Roman" pitchFamily="18" charset="0"/>
                <a:cs typeface="Times New Roman" pitchFamily="18" charset="0"/>
              </a:rPr>
              <a:t>- Hoàn thành bài tập 3 và các bài còn lại trong phiếu. </a:t>
            </a:r>
          </a:p>
          <a:p>
            <a:pPr algn="just">
              <a:lnSpc>
                <a:spcPct val="150000"/>
              </a:lnSpc>
            </a:pPr>
            <a:r>
              <a:rPr lang="en-US" sz="2400" b="1">
                <a:latin typeface="Times New Roman" pitchFamily="18" charset="0"/>
                <a:cs typeface="Times New Roman" pitchFamily="18" charset="0"/>
              </a:rPr>
              <a:t>- </a:t>
            </a:r>
            <a:r>
              <a:rPr lang="en-US" sz="2400">
                <a:latin typeface="Times New Roman" pitchFamily="18" charset="0"/>
                <a:cs typeface="Times New Roman" pitchFamily="18" charset="0"/>
              </a:rPr>
              <a:t>Chuẩn bị bài sau: “Ôn tập tứ giác nội tiếp”</a:t>
            </a:r>
            <a:endParaRPr lang="en-US" sz="2400" b="1" dirty="0">
              <a:latin typeface="Times New Roman" pitchFamily="18" charset="0"/>
              <a:cs typeface="Times New Roman" pitchFamily="18" charset="0"/>
            </a:endParaRPr>
          </a:p>
        </p:txBody>
      </p:sp>
    </p:spTree>
    <p:extLst>
      <p:ext uri="{BB962C8B-B14F-4D97-AF65-F5344CB8AC3E}">
        <p14:creationId xmlns:p14="http://schemas.microsoft.com/office/powerpoint/2010/main" val="3083410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WordArt 4"/>
          <p:cNvSpPr>
            <a:spLocks noChangeArrowheads="1" noChangeShapeType="1" noTextEdit="1"/>
          </p:cNvSpPr>
          <p:nvPr/>
        </p:nvSpPr>
        <p:spPr bwMode="auto">
          <a:xfrm rot="-545255">
            <a:off x="1284478" y="2133183"/>
            <a:ext cx="6858000" cy="1371600"/>
          </a:xfrm>
          <a:prstGeom prst="rect">
            <a:avLst/>
          </a:prstGeom>
        </p:spPr>
        <p:txBody>
          <a:bodyPr wrap="none" fromWordArt="1">
            <a:prstTxWarp prst="textChevronInverted">
              <a:avLst/>
            </a:prstTxWarp>
            <a:scene3d>
              <a:camera prst="perspectiveAbove"/>
              <a:lightRig rig="threePt" dir="t"/>
            </a:scene3d>
          </a:bodyPr>
          <a:lstStyle/>
          <a:p>
            <a:pPr algn="ctr" fontAlgn="base">
              <a:spcBef>
                <a:spcPct val="0"/>
              </a:spcBef>
              <a:spcAft>
                <a:spcPct val="0"/>
              </a:spcAft>
            </a:pPr>
            <a:r>
              <a:rPr lang="vi-VN" sz="2400" b="1" kern="10" dirty="0">
                <a:ln w="12700">
                  <a:solidFill>
                    <a:srgbClr val="EAEAEA"/>
                  </a:solidFill>
                  <a:round/>
                  <a:headEnd/>
                  <a:tailEnd/>
                </a:ln>
                <a:gradFill flip="none" rotWithShape="1">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lin ang="5400000" scaled="0"/>
                  <a:tileRect/>
                </a:gradFill>
                <a:effectLst>
                  <a:outerShdw dist="35921" dir="2700000" sy="50000" kx="2115830" algn="bl" rotWithShape="0">
                    <a:srgbClr val="C0C0C0">
                      <a:alpha val="79999"/>
                    </a:srgbClr>
                  </a:outerShdw>
                </a:effectLst>
                <a:latin typeface="Calibri"/>
                <a:cs typeface="Calibri"/>
              </a:rPr>
              <a:t>XIN CHÂN THÀNH CÁM ƠN!</a:t>
            </a:r>
            <a:endParaRPr lang="en-US" sz="2400" b="1" kern="10" dirty="0">
              <a:ln w="12700">
                <a:solidFill>
                  <a:srgbClr val="EAEAEA"/>
                </a:solidFill>
                <a:round/>
                <a:headEnd/>
                <a:tailEnd/>
              </a:ln>
              <a:gradFill flip="none" rotWithShape="1">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lin ang="5400000" scaled="0"/>
                <a:tileRect/>
              </a:gradFill>
              <a:effectLst>
                <a:outerShdw dist="35921" dir="2700000" sy="50000" kx="2115830" algn="bl" rotWithShape="0">
                  <a:srgbClr val="C0C0C0">
                    <a:alpha val="79999"/>
                  </a:srgbClr>
                </a:outerShdw>
              </a:effectLst>
              <a:cs typeface="Calibri"/>
            </a:endParaRPr>
          </a:p>
        </p:txBody>
      </p:sp>
      <p:pic>
        <p:nvPicPr>
          <p:cNvPr id="17412" name="Picture 3" descr="clip20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94075" y="5478463"/>
            <a:ext cx="8477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4" descr="67126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24325" y="5173663"/>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Picture 5" descr="clip20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5326063"/>
            <a:ext cx="8477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5" name="Picture 6" descr="clip20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16650" y="5343525"/>
            <a:ext cx="8477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6" name="Picture 7" descr="clip20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8738" y="5491163"/>
            <a:ext cx="8477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7" name="Picture 10" descr="67126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5064125"/>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8" name="Picture 11" descr="67126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9063" y="5173663"/>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9"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67076" y="228600"/>
            <a:ext cx="1257300" cy="110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289431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Kết quả hình ảnh cho hoa dây đẹp"/>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2425" t="13987" r="42743" b="20995"/>
          <a:stretch/>
        </p:blipFill>
        <p:spPr bwMode="auto">
          <a:xfrm>
            <a:off x="609600" y="4648200"/>
            <a:ext cx="1213195" cy="16002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099" name="Date Placeholder 3"/>
          <p:cNvSpPr txBox="1">
            <a:spLocks noGrp="1"/>
          </p:cNvSpPr>
          <p:nvPr/>
        </p:nvSpPr>
        <p:spPr bwMode="auto">
          <a:xfrm>
            <a:off x="152400" y="6532563"/>
            <a:ext cx="2505075"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cs typeface="Arial" charset="0"/>
              </a:defRPr>
            </a:lvl1pPr>
            <a:lvl2pPr marL="742950" indent="-28575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cs typeface="Arial" charset="0"/>
              </a:defRPr>
            </a:lvl2pPr>
            <a:lvl3pPr marL="1143000" indent="-22860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cs typeface="Arial" charset="0"/>
              </a:defRPr>
            </a:lvl3pPr>
            <a:lvl4pPr marL="1600200" indent="-22860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cs typeface="Arial" charset="0"/>
              </a:defRPr>
            </a:lvl4pPr>
            <a:lvl5pPr marL="2057400" indent="-22860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cs typeface="Arial" charset="0"/>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cs typeface="Arial" charset="0"/>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cs typeface="Arial" charset="0"/>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cs typeface="Arial" charset="0"/>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cs typeface="Arial" charset="0"/>
              </a:defRPr>
            </a:lvl9pPr>
          </a:lstStyle>
          <a:p>
            <a:pPr eaLnBrk="1" fontAlgn="base" hangingPunct="1">
              <a:spcBef>
                <a:spcPct val="0"/>
              </a:spcBef>
              <a:spcAft>
                <a:spcPct val="0"/>
              </a:spcAft>
              <a:buSzPct val="100000"/>
            </a:pPr>
            <a:endParaRPr lang="vi-VN">
              <a:solidFill>
                <a:srgbClr val="2B166E"/>
              </a:solidFill>
              <a:latin typeface="Arial" charset="0"/>
              <a:ea typeface="Arial Unicode MS" pitchFamily="34" charset="-128"/>
              <a:cs typeface="Arial Unicode MS" pitchFamily="34" charset="-128"/>
            </a:endParaRPr>
          </a:p>
        </p:txBody>
      </p:sp>
      <p:sp>
        <p:nvSpPr>
          <p:cNvPr id="4100" name="Footer Placeholder 4"/>
          <p:cNvSpPr txBox="1">
            <a:spLocks noGrp="1"/>
          </p:cNvSpPr>
          <p:nvPr/>
        </p:nvSpPr>
        <p:spPr bwMode="auto">
          <a:xfrm>
            <a:off x="5943600" y="6535738"/>
            <a:ext cx="3190875"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cs typeface="Arial" charset="0"/>
              </a:defRPr>
            </a:lvl1pPr>
            <a:lvl2pPr marL="742950" indent="-28575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cs typeface="Arial" charset="0"/>
              </a:defRPr>
            </a:lvl2pPr>
            <a:lvl3pPr marL="1143000" indent="-22860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cs typeface="Arial" charset="0"/>
              </a:defRPr>
            </a:lvl3pPr>
            <a:lvl4pPr marL="1600200" indent="-22860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cs typeface="Arial" charset="0"/>
              </a:defRPr>
            </a:lvl4pPr>
            <a:lvl5pPr marL="2057400" indent="-22860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cs typeface="Arial" charset="0"/>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cs typeface="Arial" charset="0"/>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cs typeface="Arial" charset="0"/>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cs typeface="Arial" charset="0"/>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cs typeface="Arial" charset="0"/>
              </a:defRPr>
            </a:lvl9pPr>
          </a:lstStyle>
          <a:p>
            <a:pPr eaLnBrk="1" fontAlgn="base" hangingPunct="1">
              <a:spcBef>
                <a:spcPct val="0"/>
              </a:spcBef>
              <a:spcAft>
                <a:spcPct val="0"/>
              </a:spcAft>
              <a:buSzPct val="100000"/>
            </a:pPr>
            <a:endParaRPr lang="vi-VN">
              <a:solidFill>
                <a:srgbClr val="2B166E"/>
              </a:solidFill>
              <a:latin typeface="Arial" charset="0"/>
              <a:ea typeface="Arial Unicode MS" pitchFamily="34" charset="-128"/>
              <a:cs typeface="Arial Unicode MS" pitchFamily="34" charset="-128"/>
            </a:endParaRPr>
          </a:p>
        </p:txBody>
      </p:sp>
      <p:sp>
        <p:nvSpPr>
          <p:cNvPr id="2" name="Rectangle 10">
            <a:hlinkClick r:id="rId4" action="ppaction://hlinkfile"/>
          </p:cNvPr>
          <p:cNvSpPr>
            <a:spLocks noChangeArrowheads="1"/>
          </p:cNvSpPr>
          <p:nvPr/>
        </p:nvSpPr>
        <p:spPr bwMode="auto">
          <a:xfrm>
            <a:off x="838200" y="1905000"/>
            <a:ext cx="7619999" cy="1200329"/>
          </a:xfrm>
          <a:prstGeom prst="rect">
            <a:avLst/>
          </a:prstGeom>
          <a:noFill/>
          <a:ln w="9525">
            <a:noFill/>
            <a:miter lim="800000"/>
            <a:headEnd/>
            <a:tailEnd/>
          </a:ln>
        </p:spPr>
        <p:txBody>
          <a:bodyPr wrap="square">
            <a:spAutoFit/>
          </a:bodyPr>
          <a:lstStyle/>
          <a:p>
            <a:pPr lvl="0" algn="ctr">
              <a:defRPr/>
            </a:pPr>
            <a:r>
              <a:rPr lang="en-US"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ĐỀ THI TUYỂN SINH VÀO LỚP 10 THPT</a:t>
            </a:r>
          </a:p>
          <a:p>
            <a:pPr lvl="0" algn="ctr">
              <a:defRPr/>
            </a:pPr>
            <a:r>
              <a:rPr lang="en-US" sz="24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Môn</a:t>
            </a:r>
            <a:r>
              <a:rPr lang="en-US"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US" sz="24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Toán</a:t>
            </a:r>
            <a:endParaRPr lang="en-US"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a:p>
            <a:pPr lvl="0" algn="ctr">
              <a:defRPr/>
            </a:pPr>
            <a:r>
              <a:rPr lang="en-US" sz="24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Năm</a:t>
            </a:r>
            <a:r>
              <a:rPr lang="en-US"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US" sz="24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học</a:t>
            </a:r>
            <a:r>
              <a:rPr lang="en-US"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US"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2020 </a:t>
            </a:r>
            <a:r>
              <a:rPr lang="en-US"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US"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2021</a:t>
            </a:r>
            <a:endParaRPr lang="en-US"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p:txBody>
      </p:sp>
    </p:spTree>
    <p:extLst>
      <p:ext uri="{BB962C8B-B14F-4D97-AF65-F5344CB8AC3E}">
        <p14:creationId xmlns:p14="http://schemas.microsoft.com/office/powerpoint/2010/main" val="488394549"/>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304800"/>
            <a:ext cx="8153400" cy="2677656"/>
          </a:xfrm>
          <a:prstGeom prst="rect">
            <a:avLst/>
          </a:prstGeom>
          <a:noFill/>
        </p:spPr>
        <p:txBody>
          <a:bodyPr wrap="square" rtlCol="0">
            <a:spAutoFit/>
          </a:bodyPr>
          <a:lstStyle/>
          <a:p>
            <a:pPr algn="just"/>
            <a:r>
              <a:rPr lang="en-US" sz="2400" b="1" i="1" dirty="0" err="1">
                <a:latin typeface="Times New Roman" pitchFamily="18" charset="0"/>
                <a:cs typeface="Times New Roman" pitchFamily="18" charset="0"/>
              </a:rPr>
              <a:t>Giải</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bài</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toán</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bằng</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cách</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lập</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phương</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trình</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hoặc</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hệ</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phương</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trình</a:t>
            </a:r>
            <a:r>
              <a:rPr lang="en-US" sz="2400" b="1" i="1" dirty="0">
                <a:latin typeface="Times New Roman" pitchFamily="18" charset="0"/>
                <a:cs typeface="Times New Roman" pitchFamily="18" charset="0"/>
              </a:rPr>
              <a:t>:</a:t>
            </a:r>
          </a:p>
          <a:p>
            <a:pPr algn="just"/>
            <a:r>
              <a:rPr lang="en-US" sz="2400" dirty="0" err="1">
                <a:latin typeface="Times New Roman" pitchFamily="18" charset="0"/>
                <a:cs typeface="Times New Roman" pitchFamily="18" charset="0"/>
              </a:rPr>
              <a:t>Một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mảnh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vườn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hình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chữ</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nhật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diện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tích</a:t>
            </a:r>
            <a:r>
              <a:rPr lang="en-US" sz="2400" dirty="0">
                <a:latin typeface="Times New Roman" pitchFamily="18" charset="0"/>
                <a:cs typeface="Times New Roman" pitchFamily="18" charset="0"/>
              </a:rPr>
              <a:t> 720 m</a:t>
            </a:r>
            <a:r>
              <a:rPr lang="en-US" sz="2400" baseline="30000" dirty="0">
                <a:latin typeface="Times New Roman" pitchFamily="18" charset="0"/>
                <a:cs typeface="Times New Roman" pitchFamily="18" charset="0"/>
              </a:rPr>
              <a:t>2</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Nếu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tăng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chiều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dài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thêm</a:t>
            </a:r>
            <a:r>
              <a:rPr lang="en-US" sz="2400" dirty="0">
                <a:latin typeface="Times New Roman" pitchFamily="18" charset="0"/>
                <a:cs typeface="Times New Roman" pitchFamily="18" charset="0"/>
              </a:rPr>
              <a:t> 10m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giảm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chiều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rộng</a:t>
            </a:r>
            <a:r>
              <a:rPr lang="en-US" sz="2400" dirty="0">
                <a:latin typeface="Times New Roman" pitchFamily="18" charset="0"/>
                <a:cs typeface="Times New Roman" pitchFamily="18" charset="0"/>
              </a:rPr>
              <a:t> 6m </a:t>
            </a:r>
            <a:r>
              <a:rPr lang="en-US" sz="2400" dirty="0" err="1">
                <a:latin typeface="Times New Roman" pitchFamily="18" charset="0"/>
                <a:cs typeface="Times New Roman" pitchFamily="18" charset="0"/>
              </a:rPr>
              <a:t>thì</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diện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tích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mảnh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vườn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đổi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Tính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chiều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dài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chiều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rộng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mảnh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vườn</a:t>
            </a:r>
            <a:r>
              <a:rPr lang="en-US" sz="2400" dirty="0">
                <a:latin typeface="Times New Roman" pitchFamily="18" charset="0"/>
                <a:cs typeface="Times New Roman" pitchFamily="18" charset="0"/>
              </a:rPr>
              <a:t>.</a:t>
            </a:r>
          </a:p>
          <a:p>
            <a:pPr algn="just"/>
            <a:r>
              <a:rPr lang="en-US" sz="2400" dirty="0">
                <a:latin typeface="Times New Roman" pitchFamily="18" charset="0"/>
                <a:cs typeface="Times New Roman" pitchFamily="18" charset="0"/>
              </a:rPr>
              <a:t>                                                   </a:t>
            </a:r>
          </a:p>
          <a:p>
            <a:pPr algn="just"/>
            <a:r>
              <a:rPr lang="en-US" sz="2400" dirty="0">
                <a:latin typeface="Times New Roman" pitchFamily="18" charset="0"/>
                <a:cs typeface="Times New Roman" pitchFamily="18" charset="0"/>
              </a:rPr>
              <a:t>                       (</a:t>
            </a:r>
            <a:r>
              <a:rPr lang="en-US" sz="2400" i="1" dirty="0" err="1">
                <a:latin typeface="Times New Roman" pitchFamily="18" charset="0"/>
                <a:cs typeface="Times New Roman" pitchFamily="18" charset="0"/>
              </a:rPr>
              <a:t>Đề</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thi</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tuyển</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sinh</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lớp</a:t>
            </a:r>
            <a:r>
              <a:rPr lang="en-US" sz="2400" i="1" dirty="0">
                <a:latin typeface="Times New Roman" pitchFamily="18" charset="0"/>
                <a:cs typeface="Times New Roman" pitchFamily="18" charset="0"/>
              </a:rPr>
              <a:t> 10 – </a:t>
            </a:r>
            <a:r>
              <a:rPr lang="en-US" sz="2400" i="1" dirty="0" err="1">
                <a:latin typeface="Times New Roman" pitchFamily="18" charset="0"/>
                <a:cs typeface="Times New Roman" pitchFamily="18" charset="0"/>
              </a:rPr>
              <a:t>năm</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học</a:t>
            </a:r>
            <a:r>
              <a:rPr lang="en-US" sz="2400" i="1" dirty="0">
                <a:latin typeface="Times New Roman" pitchFamily="18" charset="0"/>
                <a:cs typeface="Times New Roman" pitchFamily="18" charset="0"/>
              </a:rPr>
              <a:t> 2016 – 2017)</a:t>
            </a:r>
          </a:p>
        </p:txBody>
      </p:sp>
      <p:sp>
        <p:nvSpPr>
          <p:cNvPr id="4" name="TextBox 3"/>
          <p:cNvSpPr txBox="1"/>
          <p:nvPr/>
        </p:nvSpPr>
        <p:spPr>
          <a:xfrm>
            <a:off x="609600" y="3201412"/>
            <a:ext cx="8153400" cy="2677656"/>
          </a:xfrm>
          <a:prstGeom prst="rect">
            <a:avLst/>
          </a:prstGeom>
          <a:noFill/>
        </p:spPr>
        <p:txBody>
          <a:bodyPr wrap="square" rtlCol="0">
            <a:spAutoFit/>
          </a:bodyPr>
          <a:lstStyle/>
          <a:p>
            <a:pPr lvl="0" algn="just"/>
            <a:r>
              <a:rPr lang="en-US" sz="2400" b="1" i="1" dirty="0" err="1">
                <a:solidFill>
                  <a:prstClr val="black"/>
                </a:solidFill>
                <a:latin typeface="Times New Roman" pitchFamily="18" charset="0"/>
                <a:cs typeface="Times New Roman" pitchFamily="18" charset="0"/>
              </a:rPr>
              <a:t>Giải</a:t>
            </a:r>
            <a:r>
              <a:rPr lang="en-US" sz="2400" b="1" i="1" dirty="0">
                <a:solidFill>
                  <a:prstClr val="black"/>
                </a:solidFill>
                <a:latin typeface="Times New Roman" pitchFamily="18" charset="0"/>
                <a:cs typeface="Times New Roman" pitchFamily="18" charset="0"/>
              </a:rPr>
              <a:t> </a:t>
            </a:r>
            <a:r>
              <a:rPr lang="en-US" sz="2400" b="1" i="1" dirty="0" err="1">
                <a:solidFill>
                  <a:prstClr val="black"/>
                </a:solidFill>
                <a:latin typeface="Times New Roman" pitchFamily="18" charset="0"/>
                <a:cs typeface="Times New Roman" pitchFamily="18" charset="0"/>
              </a:rPr>
              <a:t>bài</a:t>
            </a:r>
            <a:r>
              <a:rPr lang="en-US" sz="2400" b="1" i="1" dirty="0">
                <a:solidFill>
                  <a:prstClr val="black"/>
                </a:solidFill>
                <a:latin typeface="Times New Roman" pitchFamily="18" charset="0"/>
                <a:cs typeface="Times New Roman" pitchFamily="18" charset="0"/>
              </a:rPr>
              <a:t> </a:t>
            </a:r>
            <a:r>
              <a:rPr lang="en-US" sz="2400" b="1" i="1" dirty="0" err="1">
                <a:solidFill>
                  <a:prstClr val="black"/>
                </a:solidFill>
                <a:latin typeface="Times New Roman" pitchFamily="18" charset="0"/>
                <a:cs typeface="Times New Roman" pitchFamily="18" charset="0"/>
              </a:rPr>
              <a:t>toán</a:t>
            </a:r>
            <a:r>
              <a:rPr lang="en-US" sz="2400" b="1" i="1" dirty="0">
                <a:solidFill>
                  <a:prstClr val="black"/>
                </a:solidFill>
                <a:latin typeface="Times New Roman" pitchFamily="18" charset="0"/>
                <a:cs typeface="Times New Roman" pitchFamily="18" charset="0"/>
              </a:rPr>
              <a:t> </a:t>
            </a:r>
            <a:r>
              <a:rPr lang="en-US" sz="2400" b="1" i="1" dirty="0" err="1">
                <a:solidFill>
                  <a:prstClr val="black"/>
                </a:solidFill>
                <a:latin typeface="Times New Roman" pitchFamily="18" charset="0"/>
                <a:cs typeface="Times New Roman" pitchFamily="18" charset="0"/>
              </a:rPr>
              <a:t>bằng</a:t>
            </a:r>
            <a:r>
              <a:rPr lang="en-US" sz="2400" b="1" i="1" dirty="0">
                <a:solidFill>
                  <a:prstClr val="black"/>
                </a:solidFill>
                <a:latin typeface="Times New Roman" pitchFamily="18" charset="0"/>
                <a:cs typeface="Times New Roman" pitchFamily="18" charset="0"/>
              </a:rPr>
              <a:t> </a:t>
            </a:r>
            <a:r>
              <a:rPr lang="en-US" sz="2400" b="1" i="1" dirty="0" err="1">
                <a:solidFill>
                  <a:prstClr val="black"/>
                </a:solidFill>
                <a:latin typeface="Times New Roman" pitchFamily="18" charset="0"/>
                <a:cs typeface="Times New Roman" pitchFamily="18" charset="0"/>
              </a:rPr>
              <a:t>cách</a:t>
            </a:r>
            <a:r>
              <a:rPr lang="en-US" sz="2400" b="1" i="1" dirty="0">
                <a:solidFill>
                  <a:prstClr val="black"/>
                </a:solidFill>
                <a:latin typeface="Times New Roman" pitchFamily="18" charset="0"/>
                <a:cs typeface="Times New Roman" pitchFamily="18" charset="0"/>
              </a:rPr>
              <a:t> </a:t>
            </a:r>
            <a:r>
              <a:rPr lang="en-US" sz="2400" b="1" i="1" dirty="0" err="1">
                <a:solidFill>
                  <a:prstClr val="black"/>
                </a:solidFill>
                <a:latin typeface="Times New Roman" pitchFamily="18" charset="0"/>
                <a:cs typeface="Times New Roman" pitchFamily="18" charset="0"/>
              </a:rPr>
              <a:t>lập</a:t>
            </a:r>
            <a:r>
              <a:rPr lang="en-US" sz="2400" b="1" i="1" dirty="0">
                <a:solidFill>
                  <a:prstClr val="black"/>
                </a:solidFill>
                <a:latin typeface="Times New Roman" pitchFamily="18" charset="0"/>
                <a:cs typeface="Times New Roman" pitchFamily="18" charset="0"/>
              </a:rPr>
              <a:t> </a:t>
            </a:r>
            <a:r>
              <a:rPr lang="en-US" sz="2400" b="1" i="1" dirty="0" err="1">
                <a:solidFill>
                  <a:prstClr val="black"/>
                </a:solidFill>
                <a:latin typeface="Times New Roman" pitchFamily="18" charset="0"/>
                <a:cs typeface="Times New Roman" pitchFamily="18" charset="0"/>
              </a:rPr>
              <a:t>phương</a:t>
            </a:r>
            <a:r>
              <a:rPr lang="en-US" sz="2400" b="1" i="1" dirty="0">
                <a:solidFill>
                  <a:prstClr val="black"/>
                </a:solidFill>
                <a:latin typeface="Times New Roman" pitchFamily="18" charset="0"/>
                <a:cs typeface="Times New Roman" pitchFamily="18" charset="0"/>
              </a:rPr>
              <a:t> </a:t>
            </a:r>
            <a:r>
              <a:rPr lang="en-US" sz="2400" b="1" i="1" dirty="0" err="1">
                <a:solidFill>
                  <a:prstClr val="black"/>
                </a:solidFill>
                <a:latin typeface="Times New Roman" pitchFamily="18" charset="0"/>
                <a:cs typeface="Times New Roman" pitchFamily="18" charset="0"/>
              </a:rPr>
              <a:t>trình</a:t>
            </a:r>
            <a:r>
              <a:rPr lang="en-US" sz="2400" b="1" i="1" dirty="0">
                <a:solidFill>
                  <a:prstClr val="black"/>
                </a:solidFill>
                <a:latin typeface="Times New Roman" pitchFamily="18" charset="0"/>
                <a:cs typeface="Times New Roman" pitchFamily="18" charset="0"/>
              </a:rPr>
              <a:t> </a:t>
            </a:r>
            <a:r>
              <a:rPr lang="en-US" sz="2400" b="1" i="1" dirty="0" err="1">
                <a:solidFill>
                  <a:prstClr val="black"/>
                </a:solidFill>
                <a:latin typeface="Times New Roman" pitchFamily="18" charset="0"/>
                <a:cs typeface="Times New Roman" pitchFamily="18" charset="0"/>
              </a:rPr>
              <a:t>hoặc</a:t>
            </a:r>
            <a:r>
              <a:rPr lang="en-US" sz="2400" b="1" i="1" dirty="0">
                <a:solidFill>
                  <a:prstClr val="black"/>
                </a:solidFill>
                <a:latin typeface="Times New Roman" pitchFamily="18" charset="0"/>
                <a:cs typeface="Times New Roman" pitchFamily="18" charset="0"/>
              </a:rPr>
              <a:t> </a:t>
            </a:r>
            <a:r>
              <a:rPr lang="en-US" sz="2400" b="1" i="1" dirty="0" err="1">
                <a:solidFill>
                  <a:prstClr val="black"/>
                </a:solidFill>
                <a:latin typeface="Times New Roman" pitchFamily="18" charset="0"/>
                <a:cs typeface="Times New Roman" pitchFamily="18" charset="0"/>
              </a:rPr>
              <a:t>hệ</a:t>
            </a:r>
            <a:r>
              <a:rPr lang="en-US" sz="2400" b="1" i="1" dirty="0">
                <a:solidFill>
                  <a:prstClr val="black"/>
                </a:solidFill>
                <a:latin typeface="Times New Roman" pitchFamily="18" charset="0"/>
                <a:cs typeface="Times New Roman" pitchFamily="18" charset="0"/>
              </a:rPr>
              <a:t> </a:t>
            </a:r>
            <a:r>
              <a:rPr lang="en-US" sz="2400" b="1" i="1" dirty="0" err="1">
                <a:solidFill>
                  <a:prstClr val="black"/>
                </a:solidFill>
                <a:latin typeface="Times New Roman" pitchFamily="18" charset="0"/>
                <a:cs typeface="Times New Roman" pitchFamily="18" charset="0"/>
              </a:rPr>
              <a:t>phương</a:t>
            </a:r>
            <a:r>
              <a:rPr lang="en-US" sz="2400" b="1" i="1" dirty="0">
                <a:solidFill>
                  <a:prstClr val="black"/>
                </a:solidFill>
                <a:latin typeface="Times New Roman" pitchFamily="18" charset="0"/>
                <a:cs typeface="Times New Roman" pitchFamily="18" charset="0"/>
              </a:rPr>
              <a:t> </a:t>
            </a:r>
            <a:r>
              <a:rPr lang="en-US" sz="2400" b="1" i="1" dirty="0" err="1">
                <a:solidFill>
                  <a:prstClr val="black"/>
                </a:solidFill>
                <a:latin typeface="Times New Roman" pitchFamily="18" charset="0"/>
                <a:cs typeface="Times New Roman" pitchFamily="18" charset="0"/>
              </a:rPr>
              <a:t>trình</a:t>
            </a:r>
            <a:r>
              <a:rPr lang="en-US" sz="2400" b="1" i="1" dirty="0">
                <a:solidFill>
                  <a:prstClr val="black"/>
                </a:solidFill>
                <a:latin typeface="Times New Roman" pitchFamily="18" charset="0"/>
                <a:cs typeface="Times New Roman" pitchFamily="18" charset="0"/>
              </a:rPr>
              <a:t>:</a:t>
            </a:r>
          </a:p>
          <a:p>
            <a:pPr lvl="0" algn="just"/>
            <a:r>
              <a:rPr lang="en-US" sz="2400" dirty="0" err="1">
                <a:solidFill>
                  <a:prstClr val="black"/>
                </a:solidFill>
                <a:latin typeface="Times New Roman" pitchFamily="18" charset="0"/>
                <a:cs typeface="Times New Roman" pitchFamily="18" charset="0"/>
              </a:rPr>
              <a:t>Một</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mảnh</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đất</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hình</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chữ</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nhật</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có</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chu</a:t>
            </a:r>
            <a:r>
              <a:rPr lang="en-US" sz="2400" dirty="0">
                <a:solidFill>
                  <a:prstClr val="black"/>
                </a:solidFill>
                <a:latin typeface="Times New Roman" pitchFamily="18" charset="0"/>
                <a:cs typeface="Times New Roman" pitchFamily="18" charset="0"/>
              </a:rPr>
              <a:t> vi </a:t>
            </a:r>
            <a:r>
              <a:rPr lang="en-US" sz="2400" dirty="0" err="1">
                <a:solidFill>
                  <a:prstClr val="black"/>
                </a:solidFill>
                <a:latin typeface="Times New Roman" pitchFamily="18" charset="0"/>
                <a:cs typeface="Times New Roman" pitchFamily="18" charset="0"/>
              </a:rPr>
              <a:t>bằng</a:t>
            </a:r>
            <a:r>
              <a:rPr lang="en-US" sz="2400" dirty="0">
                <a:solidFill>
                  <a:prstClr val="black"/>
                </a:solidFill>
                <a:latin typeface="Times New Roman" pitchFamily="18" charset="0"/>
                <a:cs typeface="Times New Roman" pitchFamily="18" charset="0"/>
              </a:rPr>
              <a:t> 28 </a:t>
            </a:r>
            <a:r>
              <a:rPr lang="en-US" sz="2400" dirty="0" err="1">
                <a:solidFill>
                  <a:prstClr val="black"/>
                </a:solidFill>
                <a:latin typeface="Times New Roman" pitchFamily="18" charset="0"/>
                <a:cs typeface="Times New Roman" pitchFamily="18" charset="0"/>
              </a:rPr>
              <a:t>mét</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và</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độ</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dài</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đường</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chéo</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bằng</a:t>
            </a:r>
            <a:r>
              <a:rPr lang="en-US" sz="2400" dirty="0">
                <a:solidFill>
                  <a:prstClr val="black"/>
                </a:solidFill>
                <a:latin typeface="Times New Roman" pitchFamily="18" charset="0"/>
                <a:cs typeface="Times New Roman" pitchFamily="18" charset="0"/>
              </a:rPr>
              <a:t> 10 </a:t>
            </a:r>
            <a:r>
              <a:rPr lang="en-US" sz="2400" dirty="0" err="1">
                <a:solidFill>
                  <a:prstClr val="black"/>
                </a:solidFill>
                <a:latin typeface="Times New Roman" pitchFamily="18" charset="0"/>
                <a:cs typeface="Times New Roman" pitchFamily="18" charset="0"/>
              </a:rPr>
              <a:t>mét</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Tính</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chiều</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dài</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và</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chiều</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rộng</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của</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mảnh</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đất</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đó</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theo</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đơn</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vị</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mét</a:t>
            </a:r>
            <a:r>
              <a:rPr lang="en-US" sz="2400" dirty="0">
                <a:solidFill>
                  <a:prstClr val="black"/>
                </a:solidFill>
                <a:latin typeface="Times New Roman" pitchFamily="18" charset="0"/>
                <a:cs typeface="Times New Roman" pitchFamily="18" charset="0"/>
              </a:rPr>
              <a:t>.</a:t>
            </a:r>
          </a:p>
          <a:p>
            <a:pPr lvl="0" algn="just"/>
            <a:endParaRPr lang="en-US" sz="2400" dirty="0">
              <a:solidFill>
                <a:prstClr val="black"/>
              </a:solidFill>
              <a:latin typeface="Times New Roman" pitchFamily="18" charset="0"/>
              <a:cs typeface="Times New Roman" pitchFamily="18" charset="0"/>
            </a:endParaRPr>
          </a:p>
          <a:p>
            <a:pPr lvl="0" algn="just"/>
            <a:r>
              <a:rPr lang="en-US" sz="2400" dirty="0">
                <a:solidFill>
                  <a:prstClr val="black"/>
                </a:solidFill>
                <a:latin typeface="Times New Roman" pitchFamily="18" charset="0"/>
                <a:cs typeface="Times New Roman" pitchFamily="18" charset="0"/>
              </a:rPr>
              <a:t>                       (</a:t>
            </a:r>
            <a:r>
              <a:rPr lang="en-US" sz="2400" i="1" dirty="0" err="1">
                <a:solidFill>
                  <a:prstClr val="black"/>
                </a:solidFill>
                <a:latin typeface="Times New Roman" pitchFamily="18" charset="0"/>
                <a:cs typeface="Times New Roman" pitchFamily="18" charset="0"/>
              </a:rPr>
              <a:t>Đề</a:t>
            </a:r>
            <a:r>
              <a:rPr lang="en-US" sz="2400" i="1" dirty="0">
                <a:solidFill>
                  <a:prstClr val="black"/>
                </a:solidFill>
                <a:latin typeface="Times New Roman" pitchFamily="18" charset="0"/>
                <a:cs typeface="Times New Roman" pitchFamily="18" charset="0"/>
              </a:rPr>
              <a:t> </a:t>
            </a:r>
            <a:r>
              <a:rPr lang="en-US" sz="2400" i="1" dirty="0" err="1">
                <a:solidFill>
                  <a:prstClr val="black"/>
                </a:solidFill>
                <a:latin typeface="Times New Roman" pitchFamily="18" charset="0"/>
                <a:cs typeface="Times New Roman" pitchFamily="18" charset="0"/>
              </a:rPr>
              <a:t>thi</a:t>
            </a:r>
            <a:r>
              <a:rPr lang="en-US" sz="2400" i="1" dirty="0">
                <a:solidFill>
                  <a:prstClr val="black"/>
                </a:solidFill>
                <a:latin typeface="Times New Roman" pitchFamily="18" charset="0"/>
                <a:cs typeface="Times New Roman" pitchFamily="18" charset="0"/>
              </a:rPr>
              <a:t> </a:t>
            </a:r>
            <a:r>
              <a:rPr lang="en-US" sz="2400" i="1" dirty="0" err="1">
                <a:solidFill>
                  <a:prstClr val="black"/>
                </a:solidFill>
                <a:latin typeface="Times New Roman" pitchFamily="18" charset="0"/>
                <a:cs typeface="Times New Roman" pitchFamily="18" charset="0"/>
              </a:rPr>
              <a:t>tuyển</a:t>
            </a:r>
            <a:r>
              <a:rPr lang="en-US" sz="2400" i="1" dirty="0">
                <a:solidFill>
                  <a:prstClr val="black"/>
                </a:solidFill>
                <a:latin typeface="Times New Roman" pitchFamily="18" charset="0"/>
                <a:cs typeface="Times New Roman" pitchFamily="18" charset="0"/>
              </a:rPr>
              <a:t> </a:t>
            </a:r>
            <a:r>
              <a:rPr lang="en-US" sz="2400" i="1" dirty="0" err="1">
                <a:solidFill>
                  <a:prstClr val="black"/>
                </a:solidFill>
                <a:latin typeface="Times New Roman" pitchFamily="18" charset="0"/>
                <a:cs typeface="Times New Roman" pitchFamily="18" charset="0"/>
              </a:rPr>
              <a:t>sinh</a:t>
            </a:r>
            <a:r>
              <a:rPr lang="en-US" sz="2400" i="1" dirty="0">
                <a:solidFill>
                  <a:prstClr val="black"/>
                </a:solidFill>
                <a:latin typeface="Times New Roman" pitchFamily="18" charset="0"/>
                <a:cs typeface="Times New Roman" pitchFamily="18" charset="0"/>
              </a:rPr>
              <a:t> </a:t>
            </a:r>
            <a:r>
              <a:rPr lang="en-US" sz="2400" i="1" dirty="0" err="1">
                <a:solidFill>
                  <a:prstClr val="black"/>
                </a:solidFill>
                <a:latin typeface="Times New Roman" pitchFamily="18" charset="0"/>
                <a:cs typeface="Times New Roman" pitchFamily="18" charset="0"/>
              </a:rPr>
              <a:t>lớp</a:t>
            </a:r>
            <a:r>
              <a:rPr lang="en-US" sz="2400" i="1" dirty="0">
                <a:solidFill>
                  <a:prstClr val="black"/>
                </a:solidFill>
                <a:latin typeface="Times New Roman" pitchFamily="18" charset="0"/>
                <a:cs typeface="Times New Roman" pitchFamily="18" charset="0"/>
              </a:rPr>
              <a:t> 10 – </a:t>
            </a:r>
            <a:r>
              <a:rPr lang="en-US" sz="2400" i="1" dirty="0" err="1">
                <a:solidFill>
                  <a:prstClr val="black"/>
                </a:solidFill>
                <a:latin typeface="Times New Roman" pitchFamily="18" charset="0"/>
                <a:cs typeface="Times New Roman" pitchFamily="18" charset="0"/>
              </a:rPr>
              <a:t>năm</a:t>
            </a:r>
            <a:r>
              <a:rPr lang="en-US" sz="2400" i="1" dirty="0">
                <a:solidFill>
                  <a:prstClr val="black"/>
                </a:solidFill>
                <a:latin typeface="Times New Roman" pitchFamily="18" charset="0"/>
                <a:cs typeface="Times New Roman" pitchFamily="18" charset="0"/>
              </a:rPr>
              <a:t> </a:t>
            </a:r>
            <a:r>
              <a:rPr lang="en-US" sz="2400" i="1" dirty="0" err="1">
                <a:solidFill>
                  <a:prstClr val="black"/>
                </a:solidFill>
                <a:latin typeface="Times New Roman" pitchFamily="18" charset="0"/>
                <a:cs typeface="Times New Roman" pitchFamily="18" charset="0"/>
              </a:rPr>
              <a:t>học</a:t>
            </a:r>
            <a:r>
              <a:rPr lang="en-US" sz="2400" i="1" dirty="0">
                <a:solidFill>
                  <a:prstClr val="black"/>
                </a:solidFill>
                <a:latin typeface="Times New Roman" pitchFamily="18" charset="0"/>
                <a:cs typeface="Times New Roman" pitchFamily="18" charset="0"/>
              </a:rPr>
              <a:t> 2018 – 2019)</a:t>
            </a:r>
          </a:p>
        </p:txBody>
      </p:sp>
    </p:spTree>
    <p:extLst>
      <p:ext uri="{BB962C8B-B14F-4D97-AF65-F5344CB8AC3E}">
        <p14:creationId xmlns:p14="http://schemas.microsoft.com/office/powerpoint/2010/main" val="11777804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2047670" y="154901"/>
            <a:ext cx="5425627" cy="584775"/>
          </a:xfrm>
          <a:prstGeom prst="rect">
            <a:avLst/>
          </a:prstGeom>
        </p:spPr>
        <p:style>
          <a:lnRef idx="3">
            <a:schemeClr val="lt1"/>
          </a:lnRef>
          <a:fillRef idx="1">
            <a:schemeClr val="accent2"/>
          </a:fillRef>
          <a:effectRef idx="1">
            <a:schemeClr val="accent2"/>
          </a:effectRef>
          <a:fontRef idx="minor">
            <a:schemeClr val="lt1"/>
          </a:fontRef>
        </p:style>
        <p:txBody>
          <a:bodyPr wrap="square">
            <a:spAutoFit/>
          </a:bodyPr>
          <a:lstStyle/>
          <a:p>
            <a:pPr algn="ctr">
              <a:defRPr/>
            </a:pPr>
            <a:r>
              <a:rPr lang="en-US" sz="3200" b="1" dirty="0">
                <a:solidFill>
                  <a:srgbClr val="FFFF00"/>
                </a:solidFill>
                <a:latin typeface="Times New Roman" pitchFamily="18" charset="0"/>
                <a:cs typeface="Times New Roman" pitchFamily="18" charset="0"/>
              </a:rPr>
              <a:t>KIẾN THỨC CẦN NHỚ</a:t>
            </a:r>
          </a:p>
        </p:txBody>
      </p:sp>
      <p:sp>
        <p:nvSpPr>
          <p:cNvPr id="35" name="TextBox 34"/>
          <p:cNvSpPr txBox="1"/>
          <p:nvPr/>
        </p:nvSpPr>
        <p:spPr>
          <a:xfrm>
            <a:off x="505691" y="990600"/>
            <a:ext cx="8181110" cy="830997"/>
          </a:xfrm>
          <a:prstGeom prst="rect">
            <a:avLst/>
          </a:prstGeom>
          <a:noFill/>
        </p:spPr>
        <p:txBody>
          <a:bodyPr wrap="square" rtlCol="0">
            <a:spAutoFit/>
          </a:bodyPr>
          <a:lstStyle/>
          <a:p>
            <a:r>
              <a:rPr lang="en-US" sz="2400" b="1">
                <a:solidFill>
                  <a:srgbClr val="FF0000"/>
                </a:solidFill>
                <a:latin typeface="Times New Roman" pitchFamily="18" charset="0"/>
                <a:cs typeface="Times New Roman" pitchFamily="18" charset="0"/>
              </a:rPr>
              <a:t>1. Các </a:t>
            </a:r>
            <a:r>
              <a:rPr lang="en-US" sz="2400" b="1" dirty="0" err="1">
                <a:solidFill>
                  <a:srgbClr val="FF0000"/>
                </a:solidFill>
                <a:latin typeface="Times New Roman" pitchFamily="18" charset="0"/>
                <a:cs typeface="Times New Roman" pitchFamily="18" charset="0"/>
              </a:rPr>
              <a:t>bước</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giải</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bài</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toán</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bằng</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cách</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lập</a:t>
            </a:r>
            <a:r>
              <a:rPr lang="en-US" sz="2400" b="1" dirty="0">
                <a:solidFill>
                  <a:srgbClr val="FF0000"/>
                </a:solidFill>
                <a:latin typeface="Times New Roman" pitchFamily="18" charset="0"/>
                <a:cs typeface="Times New Roman" pitchFamily="18" charset="0"/>
              </a:rPr>
              <a:t> </a:t>
            </a:r>
            <a:r>
              <a:rPr lang="en-US" sz="2400" b="1" err="1">
                <a:solidFill>
                  <a:srgbClr val="FF0000"/>
                </a:solidFill>
                <a:latin typeface="Times New Roman" pitchFamily="18" charset="0"/>
                <a:cs typeface="Times New Roman" pitchFamily="18" charset="0"/>
              </a:rPr>
              <a:t>phương</a:t>
            </a:r>
            <a:r>
              <a:rPr lang="en-US" sz="2400" b="1">
                <a:solidFill>
                  <a:srgbClr val="FF0000"/>
                </a:solidFill>
                <a:latin typeface="Times New Roman" pitchFamily="18" charset="0"/>
                <a:cs typeface="Times New Roman" pitchFamily="18" charset="0"/>
              </a:rPr>
              <a:t> trình, hệ </a:t>
            </a:r>
            <a:r>
              <a:rPr lang="en-US" sz="2400" b="1" dirty="0" err="1">
                <a:solidFill>
                  <a:srgbClr val="FF0000"/>
                </a:solidFill>
                <a:latin typeface="Times New Roman" pitchFamily="18" charset="0"/>
                <a:cs typeface="Times New Roman" pitchFamily="18" charset="0"/>
              </a:rPr>
              <a:t>phương</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trình</a:t>
            </a:r>
            <a:endParaRPr lang="en-US" sz="2400" b="1" dirty="0">
              <a:solidFill>
                <a:srgbClr val="FF0000"/>
              </a:solidFill>
              <a:latin typeface="Times New Roman" pitchFamily="18" charset="0"/>
              <a:cs typeface="Times New Roman" pitchFamily="18" charset="0"/>
            </a:endParaRPr>
          </a:p>
        </p:txBody>
      </p:sp>
      <p:sp>
        <p:nvSpPr>
          <p:cNvPr id="36" name="Rectangle 35"/>
          <p:cNvSpPr/>
          <p:nvPr/>
        </p:nvSpPr>
        <p:spPr>
          <a:xfrm>
            <a:off x="381000" y="1882676"/>
            <a:ext cx="8001000" cy="3416320"/>
          </a:xfrm>
          <a:prstGeom prst="rect">
            <a:avLst/>
          </a:prstGeom>
        </p:spPr>
        <p:txBody>
          <a:bodyPr wrap="square">
            <a:spAutoFit/>
          </a:bodyPr>
          <a:lstStyle/>
          <a:p>
            <a:pPr marL="6350" indent="7938" algn="just">
              <a:lnSpc>
                <a:spcPct val="150000"/>
              </a:lnSpc>
            </a:pPr>
            <a:r>
              <a:rPr lang="en-US" altLang="en-US" sz="2400" b="1" u="sng" dirty="0" err="1">
                <a:solidFill>
                  <a:srgbClr val="FF0000"/>
                </a:solidFill>
                <a:latin typeface="Times New Roman" pitchFamily="18" charset="0"/>
                <a:cs typeface="Times New Roman" pitchFamily="18" charset="0"/>
              </a:rPr>
              <a:t>Bước</a:t>
            </a:r>
            <a:r>
              <a:rPr lang="en-US" altLang="en-US" sz="2400" b="1" u="sng" dirty="0">
                <a:solidFill>
                  <a:srgbClr val="FF0000"/>
                </a:solidFill>
                <a:latin typeface="Times New Roman" pitchFamily="18" charset="0"/>
                <a:cs typeface="Times New Roman" pitchFamily="18" charset="0"/>
              </a:rPr>
              <a:t> 1</a:t>
            </a:r>
            <a:r>
              <a:rPr lang="en-US" altLang="en-US" sz="2400" u="sng" dirty="0">
                <a:solidFill>
                  <a:prstClr val="black"/>
                </a:solidFill>
                <a:latin typeface="Times New Roman" pitchFamily="18" charset="0"/>
                <a:cs typeface="Times New Roman" pitchFamily="18" charset="0"/>
              </a:rPr>
              <a:t>:</a:t>
            </a:r>
            <a:r>
              <a:rPr lang="en-US" altLang="en-US" sz="2400" dirty="0">
                <a:solidFill>
                  <a:prstClr val="black"/>
                </a:solidFill>
                <a:latin typeface="Times New Roman" pitchFamily="18" charset="0"/>
                <a:cs typeface="Times New Roman" pitchFamily="18" charset="0"/>
              </a:rPr>
              <a:t> </a:t>
            </a:r>
            <a:r>
              <a:rPr lang="en-US" altLang="en-US" sz="2400" i="1" dirty="0" err="1">
                <a:solidFill>
                  <a:prstClr val="black"/>
                </a:solidFill>
                <a:latin typeface="Times New Roman" pitchFamily="18" charset="0"/>
                <a:cs typeface="Times New Roman" pitchFamily="18" charset="0"/>
              </a:rPr>
              <a:t>Lập</a:t>
            </a:r>
            <a:r>
              <a:rPr lang="en-US" altLang="en-US" sz="2400" i="1" dirty="0">
                <a:solidFill>
                  <a:prstClr val="black"/>
                </a:solidFill>
                <a:latin typeface="Times New Roman" pitchFamily="18" charset="0"/>
                <a:cs typeface="Times New Roman" pitchFamily="18" charset="0"/>
              </a:rPr>
              <a:t> </a:t>
            </a:r>
            <a:r>
              <a:rPr lang="en-US" altLang="en-US" sz="2400" i="1" dirty="0" err="1">
                <a:solidFill>
                  <a:prstClr val="black"/>
                </a:solidFill>
                <a:latin typeface="Times New Roman" pitchFamily="18" charset="0"/>
                <a:cs typeface="Times New Roman" pitchFamily="18" charset="0"/>
              </a:rPr>
              <a:t>phương</a:t>
            </a:r>
            <a:r>
              <a:rPr lang="en-US" altLang="en-US" sz="2400" i="1" dirty="0">
                <a:solidFill>
                  <a:prstClr val="black"/>
                </a:solidFill>
                <a:latin typeface="Times New Roman" pitchFamily="18" charset="0"/>
                <a:cs typeface="Times New Roman" pitchFamily="18" charset="0"/>
              </a:rPr>
              <a:t> </a:t>
            </a:r>
            <a:r>
              <a:rPr lang="en-US" altLang="en-US" sz="2400" i="1" dirty="0" err="1">
                <a:solidFill>
                  <a:prstClr val="black"/>
                </a:solidFill>
                <a:latin typeface="Times New Roman" pitchFamily="18" charset="0"/>
                <a:cs typeface="Times New Roman" pitchFamily="18" charset="0"/>
              </a:rPr>
              <a:t>trình</a:t>
            </a:r>
            <a:r>
              <a:rPr lang="en-US" altLang="en-US" sz="2400" dirty="0">
                <a:solidFill>
                  <a:prstClr val="black"/>
                </a:solidFill>
                <a:latin typeface="Times New Roman" pitchFamily="18" charset="0"/>
                <a:cs typeface="Times New Roman" pitchFamily="18" charset="0"/>
              </a:rPr>
              <a:t>, </a:t>
            </a:r>
            <a:r>
              <a:rPr lang="en-US" altLang="en-US" sz="2400" i="1" dirty="0" err="1">
                <a:solidFill>
                  <a:prstClr val="black"/>
                </a:solidFill>
                <a:latin typeface="Times New Roman" pitchFamily="18" charset="0"/>
                <a:cs typeface="Times New Roman" pitchFamily="18" charset="0"/>
              </a:rPr>
              <a:t>hệ</a:t>
            </a:r>
            <a:r>
              <a:rPr lang="en-US" altLang="en-US" sz="2400" i="1" dirty="0">
                <a:solidFill>
                  <a:prstClr val="black"/>
                </a:solidFill>
                <a:latin typeface="Times New Roman" pitchFamily="18" charset="0"/>
                <a:cs typeface="Times New Roman" pitchFamily="18" charset="0"/>
              </a:rPr>
              <a:t> </a:t>
            </a:r>
            <a:r>
              <a:rPr lang="en-US" altLang="en-US" sz="2400" i="1" dirty="0" err="1">
                <a:solidFill>
                  <a:prstClr val="black"/>
                </a:solidFill>
                <a:latin typeface="Times New Roman" pitchFamily="18" charset="0"/>
                <a:cs typeface="Times New Roman" pitchFamily="18" charset="0"/>
              </a:rPr>
              <a:t>phương</a:t>
            </a:r>
            <a:r>
              <a:rPr lang="en-US" altLang="en-US" sz="2400" i="1" dirty="0">
                <a:solidFill>
                  <a:prstClr val="black"/>
                </a:solidFill>
                <a:latin typeface="Times New Roman" pitchFamily="18" charset="0"/>
                <a:cs typeface="Times New Roman" pitchFamily="18" charset="0"/>
              </a:rPr>
              <a:t> </a:t>
            </a:r>
            <a:r>
              <a:rPr lang="en-US" altLang="en-US" sz="2400" i="1" dirty="0" err="1">
                <a:solidFill>
                  <a:prstClr val="black"/>
                </a:solidFill>
                <a:latin typeface="Times New Roman" pitchFamily="18" charset="0"/>
                <a:cs typeface="Times New Roman" pitchFamily="18" charset="0"/>
              </a:rPr>
              <a:t>trình</a:t>
            </a:r>
            <a:endParaRPr lang="en-US" altLang="en-US" sz="2400" i="1" dirty="0">
              <a:solidFill>
                <a:prstClr val="black"/>
              </a:solidFill>
              <a:latin typeface="Times New Roman" pitchFamily="18" charset="0"/>
              <a:cs typeface="Times New Roman" pitchFamily="18" charset="0"/>
            </a:endParaRPr>
          </a:p>
          <a:p>
            <a:pPr marL="519113" lvl="1" indent="-342900" algn="just">
              <a:lnSpc>
                <a:spcPct val="150000"/>
              </a:lnSpc>
              <a:buClr>
                <a:srgbClr val="008000"/>
              </a:buClr>
              <a:buFont typeface="Wingdings" pitchFamily="2" charset="2"/>
              <a:buChar char="ü"/>
            </a:pPr>
            <a:r>
              <a:rPr lang="pt-BR" sz="2400">
                <a:latin typeface="Times New Roman" pitchFamily="18" charset="0"/>
                <a:cs typeface="Times New Roman" pitchFamily="18" charset="0"/>
              </a:rPr>
              <a:t>Chọn ẩn (đặt đơn vị và điều kiện thích hợp cho ẩn).</a:t>
            </a:r>
          </a:p>
          <a:p>
            <a:pPr marL="519113" lvl="1" indent="-342900" algn="just">
              <a:lnSpc>
                <a:spcPct val="150000"/>
              </a:lnSpc>
              <a:buClr>
                <a:srgbClr val="008000"/>
              </a:buClr>
              <a:buFont typeface="Wingdings" pitchFamily="2" charset="2"/>
              <a:buChar char="ü"/>
            </a:pPr>
            <a:r>
              <a:rPr lang="en-US" altLang="en-US" sz="2400">
                <a:solidFill>
                  <a:prstClr val="black"/>
                </a:solidFill>
                <a:latin typeface="Times New Roman" pitchFamily="18" charset="0"/>
                <a:cs typeface="Times New Roman" pitchFamily="18" charset="0"/>
              </a:rPr>
              <a:t>Biểu </a:t>
            </a:r>
            <a:r>
              <a:rPr lang="en-US" altLang="en-US" sz="2400" dirty="0" err="1">
                <a:solidFill>
                  <a:prstClr val="black"/>
                </a:solidFill>
                <a:latin typeface="Times New Roman" pitchFamily="18" charset="0"/>
                <a:cs typeface="Times New Roman" pitchFamily="18" charset="0"/>
              </a:rPr>
              <a:t>diễn</a:t>
            </a:r>
            <a:r>
              <a:rPr lang="en-US" altLang="en-US" sz="2400" dirty="0">
                <a:solidFill>
                  <a:prstClr val="black"/>
                </a:solidFill>
                <a:latin typeface="Times New Roman" pitchFamily="18" charset="0"/>
                <a:cs typeface="Times New Roman" pitchFamily="18" charset="0"/>
              </a:rPr>
              <a:t> </a:t>
            </a:r>
            <a:r>
              <a:rPr lang="en-US" altLang="en-US" sz="2400" dirty="0" err="1">
                <a:solidFill>
                  <a:prstClr val="black"/>
                </a:solidFill>
                <a:latin typeface="Times New Roman" pitchFamily="18" charset="0"/>
                <a:cs typeface="Times New Roman" pitchFamily="18" charset="0"/>
              </a:rPr>
              <a:t>các</a:t>
            </a:r>
            <a:r>
              <a:rPr lang="en-US" altLang="en-US" sz="2400" dirty="0">
                <a:solidFill>
                  <a:prstClr val="black"/>
                </a:solidFill>
                <a:latin typeface="Times New Roman" pitchFamily="18" charset="0"/>
                <a:cs typeface="Times New Roman" pitchFamily="18" charset="0"/>
              </a:rPr>
              <a:t> </a:t>
            </a:r>
            <a:r>
              <a:rPr lang="en-US" altLang="en-US" sz="2400" dirty="0" err="1">
                <a:solidFill>
                  <a:prstClr val="black"/>
                </a:solidFill>
                <a:latin typeface="Times New Roman" pitchFamily="18" charset="0"/>
                <a:cs typeface="Times New Roman" pitchFamily="18" charset="0"/>
              </a:rPr>
              <a:t>đại</a:t>
            </a:r>
            <a:r>
              <a:rPr lang="en-US" altLang="en-US" sz="2400" dirty="0">
                <a:solidFill>
                  <a:prstClr val="black"/>
                </a:solidFill>
                <a:latin typeface="Times New Roman" pitchFamily="18" charset="0"/>
                <a:cs typeface="Times New Roman" pitchFamily="18" charset="0"/>
              </a:rPr>
              <a:t> </a:t>
            </a:r>
            <a:r>
              <a:rPr lang="en-US" altLang="en-US" sz="2400" dirty="0" err="1">
                <a:solidFill>
                  <a:prstClr val="black"/>
                </a:solidFill>
                <a:latin typeface="Times New Roman" pitchFamily="18" charset="0"/>
                <a:cs typeface="Times New Roman" pitchFamily="18" charset="0"/>
              </a:rPr>
              <a:t>lượng</a:t>
            </a:r>
            <a:r>
              <a:rPr lang="en-US" altLang="en-US" sz="2400" dirty="0">
                <a:solidFill>
                  <a:prstClr val="black"/>
                </a:solidFill>
                <a:latin typeface="Times New Roman" pitchFamily="18" charset="0"/>
                <a:cs typeface="Times New Roman" pitchFamily="18" charset="0"/>
              </a:rPr>
              <a:t> </a:t>
            </a:r>
            <a:r>
              <a:rPr lang="en-US" altLang="en-US" sz="2400" dirty="0" err="1">
                <a:solidFill>
                  <a:prstClr val="black"/>
                </a:solidFill>
                <a:latin typeface="Times New Roman" pitchFamily="18" charset="0"/>
                <a:cs typeface="Times New Roman" pitchFamily="18" charset="0"/>
              </a:rPr>
              <a:t>chưa</a:t>
            </a:r>
            <a:r>
              <a:rPr lang="en-US" altLang="en-US" sz="2400" dirty="0">
                <a:solidFill>
                  <a:prstClr val="black"/>
                </a:solidFill>
                <a:latin typeface="Times New Roman" pitchFamily="18" charset="0"/>
                <a:cs typeface="Times New Roman" pitchFamily="18" charset="0"/>
              </a:rPr>
              <a:t> </a:t>
            </a:r>
            <a:r>
              <a:rPr lang="en-US" altLang="en-US" sz="2400" dirty="0" err="1">
                <a:solidFill>
                  <a:prstClr val="black"/>
                </a:solidFill>
                <a:latin typeface="Times New Roman" pitchFamily="18" charset="0"/>
                <a:cs typeface="Times New Roman" pitchFamily="18" charset="0"/>
              </a:rPr>
              <a:t>biết</a:t>
            </a:r>
            <a:r>
              <a:rPr lang="en-US" altLang="en-US" sz="2400" dirty="0">
                <a:solidFill>
                  <a:prstClr val="black"/>
                </a:solidFill>
                <a:latin typeface="Times New Roman" pitchFamily="18" charset="0"/>
                <a:cs typeface="Times New Roman" pitchFamily="18" charset="0"/>
              </a:rPr>
              <a:t> </a:t>
            </a:r>
            <a:r>
              <a:rPr lang="en-US" altLang="en-US" sz="2400" dirty="0" err="1">
                <a:solidFill>
                  <a:prstClr val="black"/>
                </a:solidFill>
                <a:latin typeface="Times New Roman" pitchFamily="18" charset="0"/>
                <a:cs typeface="Times New Roman" pitchFamily="18" charset="0"/>
              </a:rPr>
              <a:t>theo</a:t>
            </a:r>
            <a:r>
              <a:rPr lang="en-US" altLang="en-US" sz="2400" dirty="0">
                <a:solidFill>
                  <a:prstClr val="black"/>
                </a:solidFill>
                <a:latin typeface="Times New Roman" pitchFamily="18" charset="0"/>
                <a:cs typeface="Times New Roman" pitchFamily="18" charset="0"/>
              </a:rPr>
              <a:t> </a:t>
            </a:r>
            <a:r>
              <a:rPr lang="en-US" altLang="en-US" sz="2400" dirty="0" err="1">
                <a:solidFill>
                  <a:prstClr val="black"/>
                </a:solidFill>
                <a:latin typeface="Times New Roman" pitchFamily="18" charset="0"/>
                <a:cs typeface="Times New Roman" pitchFamily="18" charset="0"/>
              </a:rPr>
              <a:t>ẩn</a:t>
            </a:r>
            <a:r>
              <a:rPr lang="en-US" altLang="en-US" sz="2400" dirty="0">
                <a:solidFill>
                  <a:prstClr val="black"/>
                </a:solidFill>
                <a:latin typeface="Times New Roman" pitchFamily="18" charset="0"/>
                <a:cs typeface="Times New Roman" pitchFamily="18" charset="0"/>
              </a:rPr>
              <a:t> </a:t>
            </a:r>
            <a:r>
              <a:rPr lang="en-US" altLang="en-US" sz="2400" dirty="0" err="1">
                <a:solidFill>
                  <a:prstClr val="black"/>
                </a:solidFill>
                <a:latin typeface="Times New Roman" pitchFamily="18" charset="0"/>
                <a:cs typeface="Times New Roman" pitchFamily="18" charset="0"/>
              </a:rPr>
              <a:t>và</a:t>
            </a:r>
            <a:r>
              <a:rPr lang="en-US" altLang="en-US" sz="2400" dirty="0">
                <a:solidFill>
                  <a:prstClr val="black"/>
                </a:solidFill>
                <a:latin typeface="Times New Roman" pitchFamily="18" charset="0"/>
                <a:cs typeface="Times New Roman" pitchFamily="18" charset="0"/>
              </a:rPr>
              <a:t> </a:t>
            </a:r>
            <a:r>
              <a:rPr lang="en-US" altLang="en-US" sz="2400" dirty="0" err="1">
                <a:solidFill>
                  <a:prstClr val="black"/>
                </a:solidFill>
                <a:latin typeface="Times New Roman" pitchFamily="18" charset="0"/>
                <a:cs typeface="Times New Roman" pitchFamily="18" charset="0"/>
              </a:rPr>
              <a:t>các</a:t>
            </a:r>
            <a:r>
              <a:rPr lang="en-US" altLang="en-US" sz="2400" dirty="0">
                <a:solidFill>
                  <a:prstClr val="black"/>
                </a:solidFill>
                <a:latin typeface="Times New Roman" pitchFamily="18" charset="0"/>
                <a:cs typeface="Times New Roman" pitchFamily="18" charset="0"/>
              </a:rPr>
              <a:t> </a:t>
            </a:r>
            <a:r>
              <a:rPr lang="en-US" altLang="en-US" sz="2400" dirty="0" err="1">
                <a:solidFill>
                  <a:prstClr val="black"/>
                </a:solidFill>
                <a:latin typeface="Times New Roman" pitchFamily="18" charset="0"/>
                <a:cs typeface="Times New Roman" pitchFamily="18" charset="0"/>
              </a:rPr>
              <a:t>đại</a:t>
            </a:r>
            <a:r>
              <a:rPr lang="en-US" altLang="en-US" sz="2400" dirty="0">
                <a:solidFill>
                  <a:prstClr val="black"/>
                </a:solidFill>
                <a:latin typeface="Times New Roman" pitchFamily="18" charset="0"/>
                <a:cs typeface="Times New Roman" pitchFamily="18" charset="0"/>
              </a:rPr>
              <a:t> </a:t>
            </a:r>
            <a:r>
              <a:rPr lang="en-US" altLang="en-US" sz="2400" dirty="0" err="1">
                <a:solidFill>
                  <a:prstClr val="black"/>
                </a:solidFill>
                <a:latin typeface="Times New Roman" pitchFamily="18" charset="0"/>
                <a:cs typeface="Times New Roman" pitchFamily="18" charset="0"/>
              </a:rPr>
              <a:t>lượng</a:t>
            </a:r>
            <a:r>
              <a:rPr lang="en-US" altLang="en-US" sz="2400" dirty="0">
                <a:solidFill>
                  <a:prstClr val="black"/>
                </a:solidFill>
                <a:latin typeface="Times New Roman" pitchFamily="18" charset="0"/>
                <a:cs typeface="Times New Roman" pitchFamily="18" charset="0"/>
              </a:rPr>
              <a:t> </a:t>
            </a:r>
            <a:r>
              <a:rPr lang="en-US" altLang="en-US" sz="2400" dirty="0" err="1">
                <a:solidFill>
                  <a:prstClr val="black"/>
                </a:solidFill>
                <a:latin typeface="Times New Roman" pitchFamily="18" charset="0"/>
                <a:cs typeface="Times New Roman" pitchFamily="18" charset="0"/>
              </a:rPr>
              <a:t>đã</a:t>
            </a:r>
            <a:r>
              <a:rPr lang="en-US" altLang="en-US" sz="2400" dirty="0">
                <a:solidFill>
                  <a:prstClr val="black"/>
                </a:solidFill>
                <a:latin typeface="Times New Roman" pitchFamily="18" charset="0"/>
                <a:cs typeface="Times New Roman" pitchFamily="18" charset="0"/>
              </a:rPr>
              <a:t> </a:t>
            </a:r>
            <a:r>
              <a:rPr lang="en-US" altLang="en-US" sz="2400" dirty="0" err="1">
                <a:solidFill>
                  <a:prstClr val="black"/>
                </a:solidFill>
                <a:latin typeface="Times New Roman" pitchFamily="18" charset="0"/>
                <a:cs typeface="Times New Roman" pitchFamily="18" charset="0"/>
              </a:rPr>
              <a:t>biết</a:t>
            </a:r>
            <a:r>
              <a:rPr lang="en-US" altLang="en-US" sz="2400" dirty="0">
                <a:solidFill>
                  <a:prstClr val="black"/>
                </a:solidFill>
                <a:latin typeface="Times New Roman" pitchFamily="18" charset="0"/>
                <a:cs typeface="Times New Roman" pitchFamily="18" charset="0"/>
              </a:rPr>
              <a:t>.</a:t>
            </a:r>
          </a:p>
          <a:p>
            <a:pPr marL="519113" lvl="1" indent="-342900" algn="just">
              <a:lnSpc>
                <a:spcPct val="150000"/>
              </a:lnSpc>
              <a:buClr>
                <a:srgbClr val="008000"/>
              </a:buClr>
              <a:buFont typeface="Wingdings" pitchFamily="2" charset="2"/>
              <a:buChar char="ü"/>
            </a:pPr>
            <a:r>
              <a:rPr lang="pt-BR" sz="2400">
                <a:latin typeface="Times New Roman" pitchFamily="18" charset="0"/>
                <a:cs typeface="Times New Roman" pitchFamily="18" charset="0"/>
              </a:rPr>
              <a:t>Lập phương trình hoặc hệ phương trình biểu thị mối tương quan giữa các đại lượng trong bài toán.</a:t>
            </a:r>
            <a:endParaRPr lang="en-US" altLang="en-US" sz="2400" dirty="0">
              <a:solidFill>
                <a:prstClr val="black"/>
              </a:solidFill>
              <a:latin typeface="Times New Roman" pitchFamily="18" charset="0"/>
              <a:cs typeface="Times New Roman" pitchFamily="18" charset="0"/>
            </a:endParaRPr>
          </a:p>
        </p:txBody>
      </p:sp>
      <p:sp>
        <p:nvSpPr>
          <p:cNvPr id="37" name="Rectangle 36"/>
          <p:cNvSpPr/>
          <p:nvPr/>
        </p:nvSpPr>
        <p:spPr>
          <a:xfrm>
            <a:off x="530306" y="5290268"/>
            <a:ext cx="6327694" cy="424732"/>
          </a:xfrm>
          <a:prstGeom prst="rect">
            <a:avLst/>
          </a:prstGeom>
        </p:spPr>
        <p:txBody>
          <a:bodyPr wrap="none">
            <a:spAutoFit/>
          </a:bodyPr>
          <a:lstStyle/>
          <a:p>
            <a:pPr marL="6350" indent="7938" algn="just">
              <a:lnSpc>
                <a:spcPct val="90000"/>
              </a:lnSpc>
            </a:pPr>
            <a:r>
              <a:rPr lang="en-US" altLang="en-US" sz="2400" b="1" u="sng" dirty="0" err="1">
                <a:solidFill>
                  <a:srgbClr val="FF0000"/>
                </a:solidFill>
                <a:latin typeface="Times New Roman" pitchFamily="18" charset="0"/>
                <a:cs typeface="Times New Roman" pitchFamily="18" charset="0"/>
              </a:rPr>
              <a:t>Bước</a:t>
            </a:r>
            <a:r>
              <a:rPr lang="en-US" altLang="en-US" sz="2400" b="1" u="sng" dirty="0">
                <a:solidFill>
                  <a:srgbClr val="FF0000"/>
                </a:solidFill>
                <a:latin typeface="Times New Roman" pitchFamily="18" charset="0"/>
                <a:cs typeface="Times New Roman" pitchFamily="18" charset="0"/>
              </a:rPr>
              <a:t> 2:</a:t>
            </a:r>
            <a:r>
              <a:rPr lang="en-US" altLang="en-US" sz="2400" dirty="0">
                <a:solidFill>
                  <a:prstClr val="black"/>
                </a:solidFill>
                <a:latin typeface="Times New Roman" pitchFamily="18" charset="0"/>
                <a:cs typeface="Times New Roman" pitchFamily="18" charset="0"/>
              </a:rPr>
              <a:t> </a:t>
            </a:r>
            <a:r>
              <a:rPr lang="en-US" altLang="en-US" sz="2400" i="1" dirty="0" err="1">
                <a:solidFill>
                  <a:prstClr val="black"/>
                </a:solidFill>
                <a:latin typeface="Times New Roman" pitchFamily="18" charset="0"/>
                <a:cs typeface="Times New Roman" pitchFamily="18" charset="0"/>
              </a:rPr>
              <a:t>Giải</a:t>
            </a:r>
            <a:r>
              <a:rPr lang="en-US" altLang="en-US" sz="2400" i="1" dirty="0">
                <a:solidFill>
                  <a:prstClr val="black"/>
                </a:solidFill>
                <a:latin typeface="Times New Roman" pitchFamily="18" charset="0"/>
                <a:cs typeface="Times New Roman" pitchFamily="18" charset="0"/>
              </a:rPr>
              <a:t> </a:t>
            </a:r>
            <a:r>
              <a:rPr lang="en-US" altLang="en-US" sz="2400" i="1" dirty="0" err="1">
                <a:solidFill>
                  <a:prstClr val="black"/>
                </a:solidFill>
                <a:latin typeface="Times New Roman" pitchFamily="18" charset="0"/>
                <a:cs typeface="Times New Roman" pitchFamily="18" charset="0"/>
              </a:rPr>
              <a:t>phương</a:t>
            </a:r>
            <a:r>
              <a:rPr lang="en-US" altLang="en-US" sz="2400" i="1" dirty="0">
                <a:solidFill>
                  <a:prstClr val="black"/>
                </a:solidFill>
                <a:latin typeface="Times New Roman" pitchFamily="18" charset="0"/>
                <a:cs typeface="Times New Roman" pitchFamily="18" charset="0"/>
              </a:rPr>
              <a:t> </a:t>
            </a:r>
            <a:r>
              <a:rPr lang="en-US" altLang="en-US" sz="2400" i="1" dirty="0" err="1">
                <a:solidFill>
                  <a:prstClr val="black"/>
                </a:solidFill>
                <a:latin typeface="Times New Roman" pitchFamily="18" charset="0"/>
                <a:cs typeface="Times New Roman" pitchFamily="18" charset="0"/>
              </a:rPr>
              <a:t>trình</a:t>
            </a:r>
            <a:r>
              <a:rPr lang="en-US" altLang="en-US" sz="2400" dirty="0">
                <a:solidFill>
                  <a:prstClr val="black"/>
                </a:solidFill>
                <a:latin typeface="Times New Roman" pitchFamily="18" charset="0"/>
                <a:cs typeface="Times New Roman" pitchFamily="18" charset="0"/>
              </a:rPr>
              <a:t> </a:t>
            </a:r>
            <a:r>
              <a:rPr lang="en-US" altLang="en-US" sz="2400" i="1" dirty="0" err="1">
                <a:solidFill>
                  <a:prstClr val="black"/>
                </a:solidFill>
                <a:latin typeface="Times New Roman" pitchFamily="18" charset="0"/>
                <a:cs typeface="Times New Roman" pitchFamily="18" charset="0"/>
              </a:rPr>
              <a:t>hoặc</a:t>
            </a:r>
            <a:r>
              <a:rPr lang="en-US" altLang="en-US" sz="2400" i="1" dirty="0">
                <a:solidFill>
                  <a:prstClr val="black"/>
                </a:solidFill>
                <a:latin typeface="Times New Roman" pitchFamily="18" charset="0"/>
                <a:cs typeface="Times New Roman" pitchFamily="18" charset="0"/>
              </a:rPr>
              <a:t> </a:t>
            </a:r>
            <a:r>
              <a:rPr lang="en-US" altLang="en-US" sz="2400" i="1" dirty="0" err="1">
                <a:solidFill>
                  <a:prstClr val="black"/>
                </a:solidFill>
                <a:latin typeface="Times New Roman" pitchFamily="18" charset="0"/>
                <a:cs typeface="Times New Roman" pitchFamily="18" charset="0"/>
              </a:rPr>
              <a:t>hệ</a:t>
            </a:r>
            <a:r>
              <a:rPr lang="en-US" altLang="en-US" sz="2400" i="1" dirty="0">
                <a:solidFill>
                  <a:prstClr val="black"/>
                </a:solidFill>
                <a:latin typeface="Times New Roman" pitchFamily="18" charset="0"/>
                <a:cs typeface="Times New Roman" pitchFamily="18" charset="0"/>
              </a:rPr>
              <a:t> </a:t>
            </a:r>
            <a:r>
              <a:rPr lang="en-US" altLang="en-US" sz="2400" i="1" dirty="0" err="1">
                <a:solidFill>
                  <a:prstClr val="black"/>
                </a:solidFill>
                <a:latin typeface="Times New Roman" pitchFamily="18" charset="0"/>
                <a:cs typeface="Times New Roman" pitchFamily="18" charset="0"/>
              </a:rPr>
              <a:t>phương</a:t>
            </a:r>
            <a:r>
              <a:rPr lang="en-US" altLang="en-US" sz="2400" i="1" dirty="0">
                <a:solidFill>
                  <a:prstClr val="black"/>
                </a:solidFill>
                <a:latin typeface="Times New Roman" pitchFamily="18" charset="0"/>
                <a:cs typeface="Times New Roman" pitchFamily="18" charset="0"/>
              </a:rPr>
              <a:t> </a:t>
            </a:r>
            <a:r>
              <a:rPr lang="en-US" altLang="en-US" sz="2400" i="1" dirty="0" err="1">
                <a:solidFill>
                  <a:prstClr val="black"/>
                </a:solidFill>
                <a:latin typeface="Times New Roman" pitchFamily="18" charset="0"/>
                <a:cs typeface="Times New Roman" pitchFamily="18" charset="0"/>
              </a:rPr>
              <a:t>trình</a:t>
            </a:r>
            <a:r>
              <a:rPr lang="en-US" altLang="en-US" sz="2400" i="1" dirty="0">
                <a:solidFill>
                  <a:prstClr val="black"/>
                </a:solidFill>
                <a:latin typeface="Times New Roman" pitchFamily="18" charset="0"/>
                <a:cs typeface="Times New Roman" pitchFamily="18" charset="0"/>
              </a:rPr>
              <a:t>.</a:t>
            </a:r>
          </a:p>
        </p:txBody>
      </p:sp>
      <p:sp>
        <p:nvSpPr>
          <p:cNvPr id="39" name="Rectangle 38"/>
          <p:cNvSpPr/>
          <p:nvPr/>
        </p:nvSpPr>
        <p:spPr>
          <a:xfrm>
            <a:off x="533400" y="5602069"/>
            <a:ext cx="8153401" cy="579967"/>
          </a:xfrm>
          <a:prstGeom prst="rect">
            <a:avLst/>
          </a:prstGeom>
        </p:spPr>
        <p:txBody>
          <a:bodyPr wrap="square">
            <a:spAutoFit/>
          </a:bodyPr>
          <a:lstStyle/>
          <a:p>
            <a:pPr marL="6350" indent="7938" algn="just">
              <a:lnSpc>
                <a:spcPct val="150000"/>
              </a:lnSpc>
            </a:pPr>
            <a:r>
              <a:rPr lang="en-US" altLang="en-US" sz="2400" b="1" u="sng" dirty="0" err="1">
                <a:solidFill>
                  <a:srgbClr val="FF0000"/>
                </a:solidFill>
                <a:latin typeface="Times New Roman" pitchFamily="18" charset="0"/>
                <a:cs typeface="Times New Roman" pitchFamily="18" charset="0"/>
              </a:rPr>
              <a:t>Bước</a:t>
            </a:r>
            <a:r>
              <a:rPr lang="en-US" altLang="en-US" sz="2400" b="1" u="sng" dirty="0">
                <a:solidFill>
                  <a:srgbClr val="FF0000"/>
                </a:solidFill>
                <a:latin typeface="Times New Roman" pitchFamily="18" charset="0"/>
                <a:cs typeface="Times New Roman" pitchFamily="18" charset="0"/>
              </a:rPr>
              <a:t> 3</a:t>
            </a:r>
            <a:r>
              <a:rPr lang="en-US" altLang="en-US" sz="2400" u="sng">
                <a:solidFill>
                  <a:prstClr val="black"/>
                </a:solidFill>
                <a:latin typeface="Times New Roman" pitchFamily="18" charset="0"/>
                <a:cs typeface="Times New Roman" pitchFamily="18" charset="0"/>
              </a:rPr>
              <a:t>:</a:t>
            </a:r>
            <a:r>
              <a:rPr lang="en-US" altLang="en-US" sz="2400">
                <a:solidFill>
                  <a:prstClr val="black"/>
                </a:solidFill>
                <a:latin typeface="Times New Roman" pitchFamily="18" charset="0"/>
                <a:cs typeface="Times New Roman" pitchFamily="18" charset="0"/>
              </a:rPr>
              <a:t> </a:t>
            </a:r>
            <a:r>
              <a:rPr lang="pt-BR" sz="2400" i="1">
                <a:latin typeface="Times New Roman" pitchFamily="18" charset="0"/>
                <a:cs typeface="Times New Roman" pitchFamily="18" charset="0"/>
              </a:rPr>
              <a:t>Nhận định kết quả và trả lời.</a:t>
            </a:r>
            <a:endParaRPr lang="en-US" altLang="en-US" sz="2400" i="1"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2083723186"/>
      </p:ext>
    </p:extLst>
  </p:cSld>
  <p:clrMapOvr>
    <a:masterClrMapping/>
  </p:clrMapOvr>
  <p:transition spd="slow">
    <p:circl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2047670" y="154901"/>
            <a:ext cx="5425627" cy="584775"/>
          </a:xfrm>
          <a:prstGeom prst="rect">
            <a:avLst/>
          </a:prstGeom>
        </p:spPr>
        <p:style>
          <a:lnRef idx="3">
            <a:schemeClr val="lt1"/>
          </a:lnRef>
          <a:fillRef idx="1">
            <a:schemeClr val="accent2"/>
          </a:fillRef>
          <a:effectRef idx="1">
            <a:schemeClr val="accent2"/>
          </a:effectRef>
          <a:fontRef idx="minor">
            <a:schemeClr val="lt1"/>
          </a:fontRef>
        </p:style>
        <p:txBody>
          <a:bodyPr wrap="square">
            <a:spAutoFit/>
          </a:bodyPr>
          <a:lstStyle/>
          <a:p>
            <a:pPr algn="ctr">
              <a:defRPr/>
            </a:pPr>
            <a:r>
              <a:rPr lang="en-US" sz="3200" b="1" dirty="0">
                <a:solidFill>
                  <a:srgbClr val="FFFF00"/>
                </a:solidFill>
                <a:latin typeface="Times New Roman" pitchFamily="18" charset="0"/>
                <a:cs typeface="Times New Roman" pitchFamily="18" charset="0"/>
              </a:rPr>
              <a:t>KIẾN THỨC CẦN NHỚ</a:t>
            </a:r>
          </a:p>
        </p:txBody>
      </p:sp>
      <p:sp>
        <p:nvSpPr>
          <p:cNvPr id="7" name="TextBox 6"/>
          <p:cNvSpPr txBox="1"/>
          <p:nvPr/>
        </p:nvSpPr>
        <p:spPr>
          <a:xfrm>
            <a:off x="609600" y="1011133"/>
            <a:ext cx="8305800" cy="461665"/>
          </a:xfrm>
          <a:prstGeom prst="rect">
            <a:avLst/>
          </a:prstGeom>
          <a:noFill/>
        </p:spPr>
        <p:txBody>
          <a:bodyPr wrap="square" rtlCol="0">
            <a:spAutoFit/>
          </a:bodyPr>
          <a:lstStyle/>
          <a:p>
            <a:r>
              <a:rPr lang="en-US" sz="2400" b="1" dirty="0">
                <a:solidFill>
                  <a:srgbClr val="FF0000"/>
                </a:solidFill>
                <a:latin typeface="Times New Roman" pitchFamily="18" charset="0"/>
                <a:cs typeface="Times New Roman" pitchFamily="18" charset="0"/>
              </a:rPr>
              <a:t>2. </a:t>
            </a:r>
            <a:r>
              <a:rPr lang="en-US" sz="2400" b="1" dirty="0" err="1">
                <a:solidFill>
                  <a:srgbClr val="FF0000"/>
                </a:solidFill>
                <a:latin typeface="Times New Roman" pitchFamily="18" charset="0"/>
                <a:cs typeface="Times New Roman" pitchFamily="18" charset="0"/>
              </a:rPr>
              <a:t>Một</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số</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công</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thức</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hình</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học</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liên</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quan</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đến</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hình</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chữ</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nhật</a:t>
            </a:r>
            <a:r>
              <a:rPr lang="en-US" sz="2400" b="1" dirty="0">
                <a:solidFill>
                  <a:srgbClr val="FF0000"/>
                </a:solidFill>
                <a:latin typeface="Times New Roman" pitchFamily="18" charset="0"/>
                <a:cs typeface="Times New Roman" pitchFamily="18" charset="0"/>
              </a:rPr>
              <a:t>.</a:t>
            </a:r>
          </a:p>
        </p:txBody>
      </p:sp>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l="4870"/>
          <a:stretch/>
        </p:blipFill>
        <p:spPr>
          <a:xfrm>
            <a:off x="498764" y="1528889"/>
            <a:ext cx="3789101" cy="2204911"/>
          </a:xfrm>
          <a:prstGeom prst="rect">
            <a:avLst/>
          </a:prstGeom>
        </p:spPr>
      </p:pic>
      <p:graphicFrame>
        <p:nvGraphicFramePr>
          <p:cNvPr id="9" name="Object 8"/>
          <p:cNvGraphicFramePr>
            <a:graphicFrameLocks noChangeAspect="1"/>
          </p:cNvGraphicFramePr>
          <p:nvPr>
            <p:extLst>
              <p:ext uri="{D42A27DB-BD31-4B8C-83A1-F6EECF244321}">
                <p14:modId xmlns:p14="http://schemas.microsoft.com/office/powerpoint/2010/main" val="2980952431"/>
              </p:ext>
            </p:extLst>
          </p:nvPr>
        </p:nvGraphicFramePr>
        <p:xfrm>
          <a:off x="990600" y="3839105"/>
          <a:ext cx="2971800" cy="2329250"/>
        </p:xfrm>
        <a:graphic>
          <a:graphicData uri="http://schemas.openxmlformats.org/presentationml/2006/ole">
            <mc:AlternateContent xmlns:mc="http://schemas.openxmlformats.org/markup-compatibility/2006">
              <mc:Choice xmlns:v="urn:schemas-microsoft-com:vml" Requires="v">
                <p:oleObj spid="_x0000_s6175" name="Equation" r:id="rId5" imgW="939600" imgH="736560" progId="Equation.DSMT4">
                  <p:embed/>
                </p:oleObj>
              </mc:Choice>
              <mc:Fallback>
                <p:oleObj name="Equation" r:id="rId5" imgW="939600" imgH="736560" progId="Equation.DSMT4">
                  <p:embed/>
                  <p:pic>
                    <p:nvPicPr>
                      <p:cNvPr id="0" name=""/>
                      <p:cNvPicPr/>
                      <p:nvPr/>
                    </p:nvPicPr>
                    <p:blipFill>
                      <a:blip r:embed="rId6"/>
                      <a:stretch>
                        <a:fillRect/>
                      </a:stretch>
                    </p:blipFill>
                    <p:spPr>
                      <a:xfrm>
                        <a:off x="990600" y="3839105"/>
                        <a:ext cx="2971800" cy="2329250"/>
                      </a:xfrm>
                      <a:prstGeom prst="rect">
                        <a:avLst/>
                      </a:prstGeom>
                    </p:spPr>
                  </p:pic>
                </p:oleObj>
              </mc:Fallback>
            </mc:AlternateContent>
          </a:graphicData>
        </a:graphic>
      </p:graphicFrame>
      <p:sp>
        <p:nvSpPr>
          <p:cNvPr id="10" name="TextBox 9"/>
          <p:cNvSpPr txBox="1"/>
          <p:nvPr/>
        </p:nvSpPr>
        <p:spPr>
          <a:xfrm>
            <a:off x="3963258" y="1864499"/>
            <a:ext cx="5029200" cy="1569660"/>
          </a:xfrm>
          <a:prstGeom prst="rect">
            <a:avLst/>
          </a:prstGeom>
          <a:noFill/>
        </p:spPr>
        <p:txBody>
          <a:bodyPr wrap="square" rtlCol="0">
            <a:spAutoFit/>
          </a:bodyPr>
          <a:lstStyle/>
          <a:p>
            <a:r>
              <a:rPr lang="en-US" sz="2400" b="1" i="1" dirty="0">
                <a:solidFill>
                  <a:prstClr val="black"/>
                </a:solidFill>
                <a:latin typeface="Times New Roman" pitchFamily="18" charset="0"/>
                <a:cs typeface="Times New Roman" pitchFamily="18" charset="0"/>
              </a:rPr>
              <a:t>C</a:t>
            </a:r>
            <a:r>
              <a:rPr lang="en-US" sz="2400" b="1" i="1">
                <a:solidFill>
                  <a:prstClr val="black"/>
                </a:solidFill>
                <a:latin typeface="Times New Roman" pitchFamily="18" charset="0"/>
                <a:cs typeface="Times New Roman" pitchFamily="18" charset="0"/>
              </a:rPr>
              <a:t>:     chu </a:t>
            </a:r>
            <a:r>
              <a:rPr lang="en-US" sz="2400" b="1" i="1" dirty="0">
                <a:solidFill>
                  <a:prstClr val="black"/>
                </a:solidFill>
                <a:latin typeface="Times New Roman" pitchFamily="18" charset="0"/>
                <a:cs typeface="Times New Roman" pitchFamily="18" charset="0"/>
              </a:rPr>
              <a:t>vi </a:t>
            </a:r>
            <a:r>
              <a:rPr lang="en-US" sz="2400" b="1" i="1" dirty="0" err="1">
                <a:solidFill>
                  <a:prstClr val="black"/>
                </a:solidFill>
                <a:latin typeface="Times New Roman" pitchFamily="18" charset="0"/>
                <a:cs typeface="Times New Roman" pitchFamily="18" charset="0"/>
              </a:rPr>
              <a:t>hình</a:t>
            </a:r>
            <a:r>
              <a:rPr lang="en-US" sz="2400" b="1" i="1" dirty="0">
                <a:solidFill>
                  <a:prstClr val="black"/>
                </a:solidFill>
                <a:latin typeface="Times New Roman" pitchFamily="18" charset="0"/>
                <a:cs typeface="Times New Roman" pitchFamily="18" charset="0"/>
              </a:rPr>
              <a:t> </a:t>
            </a:r>
            <a:r>
              <a:rPr lang="en-US" sz="2400" b="1" i="1" dirty="0" err="1">
                <a:solidFill>
                  <a:prstClr val="black"/>
                </a:solidFill>
                <a:latin typeface="Times New Roman" pitchFamily="18" charset="0"/>
                <a:cs typeface="Times New Roman" pitchFamily="18" charset="0"/>
              </a:rPr>
              <a:t>chữ</a:t>
            </a:r>
            <a:r>
              <a:rPr lang="en-US" sz="2400" b="1" i="1" dirty="0">
                <a:solidFill>
                  <a:prstClr val="black"/>
                </a:solidFill>
                <a:latin typeface="Times New Roman" pitchFamily="18" charset="0"/>
                <a:cs typeface="Times New Roman" pitchFamily="18" charset="0"/>
              </a:rPr>
              <a:t> </a:t>
            </a:r>
            <a:r>
              <a:rPr lang="en-US" sz="2400" b="1" i="1" dirty="0" err="1">
                <a:solidFill>
                  <a:prstClr val="black"/>
                </a:solidFill>
                <a:latin typeface="Times New Roman" pitchFamily="18" charset="0"/>
                <a:cs typeface="Times New Roman" pitchFamily="18" charset="0"/>
              </a:rPr>
              <a:t>nhật</a:t>
            </a:r>
            <a:endParaRPr lang="en-US" sz="2400" b="1" i="1" dirty="0">
              <a:solidFill>
                <a:prstClr val="black"/>
              </a:solidFill>
              <a:latin typeface="Times New Roman" pitchFamily="18" charset="0"/>
              <a:cs typeface="Times New Roman" pitchFamily="18" charset="0"/>
            </a:endParaRPr>
          </a:p>
          <a:p>
            <a:r>
              <a:rPr lang="en-US" sz="2400" b="1" i="1">
                <a:solidFill>
                  <a:prstClr val="black"/>
                </a:solidFill>
                <a:latin typeface="Times New Roman" pitchFamily="18" charset="0"/>
                <a:cs typeface="Times New Roman" pitchFamily="18" charset="0"/>
              </a:rPr>
              <a:t>S:     </a:t>
            </a:r>
            <a:r>
              <a:rPr lang="en-US" sz="2400" b="1" i="1" dirty="0" err="1">
                <a:solidFill>
                  <a:prstClr val="black"/>
                </a:solidFill>
                <a:latin typeface="Times New Roman" pitchFamily="18" charset="0"/>
                <a:cs typeface="Times New Roman" pitchFamily="18" charset="0"/>
              </a:rPr>
              <a:t>diện</a:t>
            </a:r>
            <a:r>
              <a:rPr lang="en-US" sz="2400" b="1" i="1" dirty="0">
                <a:solidFill>
                  <a:prstClr val="black"/>
                </a:solidFill>
                <a:latin typeface="Times New Roman" pitchFamily="18" charset="0"/>
                <a:cs typeface="Times New Roman" pitchFamily="18" charset="0"/>
              </a:rPr>
              <a:t> </a:t>
            </a:r>
            <a:r>
              <a:rPr lang="en-US" sz="2400" b="1" i="1" dirty="0" err="1">
                <a:solidFill>
                  <a:prstClr val="black"/>
                </a:solidFill>
                <a:latin typeface="Times New Roman" pitchFamily="18" charset="0"/>
                <a:cs typeface="Times New Roman" pitchFamily="18" charset="0"/>
              </a:rPr>
              <a:t>tích</a:t>
            </a:r>
            <a:r>
              <a:rPr lang="en-US" sz="2400" b="1" i="1" dirty="0">
                <a:solidFill>
                  <a:prstClr val="black"/>
                </a:solidFill>
                <a:latin typeface="Times New Roman" pitchFamily="18" charset="0"/>
                <a:cs typeface="Times New Roman" pitchFamily="18" charset="0"/>
              </a:rPr>
              <a:t> </a:t>
            </a:r>
            <a:r>
              <a:rPr lang="en-US" sz="2400" b="1" i="1" dirty="0" err="1">
                <a:solidFill>
                  <a:prstClr val="black"/>
                </a:solidFill>
                <a:latin typeface="Times New Roman" pitchFamily="18" charset="0"/>
                <a:cs typeface="Times New Roman" pitchFamily="18" charset="0"/>
              </a:rPr>
              <a:t>hình</a:t>
            </a:r>
            <a:r>
              <a:rPr lang="en-US" sz="2400" b="1" i="1" dirty="0">
                <a:solidFill>
                  <a:prstClr val="black"/>
                </a:solidFill>
                <a:latin typeface="Times New Roman" pitchFamily="18" charset="0"/>
                <a:cs typeface="Times New Roman" pitchFamily="18" charset="0"/>
              </a:rPr>
              <a:t> </a:t>
            </a:r>
            <a:r>
              <a:rPr lang="en-US" sz="2400" b="1" i="1" err="1">
                <a:solidFill>
                  <a:prstClr val="black"/>
                </a:solidFill>
                <a:latin typeface="Times New Roman" pitchFamily="18" charset="0"/>
                <a:cs typeface="Times New Roman" pitchFamily="18" charset="0"/>
              </a:rPr>
              <a:t>chữ</a:t>
            </a:r>
            <a:r>
              <a:rPr lang="en-US" sz="2400" b="1" i="1">
                <a:solidFill>
                  <a:prstClr val="black"/>
                </a:solidFill>
                <a:latin typeface="Times New Roman" pitchFamily="18" charset="0"/>
                <a:cs typeface="Times New Roman" pitchFamily="18" charset="0"/>
              </a:rPr>
              <a:t> nhật</a:t>
            </a:r>
          </a:p>
          <a:p>
            <a:r>
              <a:rPr lang="en-US" sz="2400" b="1" i="1">
                <a:solidFill>
                  <a:prstClr val="black"/>
                </a:solidFill>
                <a:latin typeface="Times New Roman" pitchFamily="18" charset="0"/>
                <a:cs typeface="Times New Roman" pitchFamily="18" charset="0"/>
              </a:rPr>
              <a:t>a, b: các kích thước hình chữ nhật</a:t>
            </a:r>
            <a:endParaRPr lang="en-US" sz="2400" b="1" i="1" dirty="0">
              <a:solidFill>
                <a:prstClr val="black"/>
              </a:solidFill>
              <a:latin typeface="Times New Roman" pitchFamily="18" charset="0"/>
              <a:cs typeface="Times New Roman" pitchFamily="18" charset="0"/>
            </a:endParaRPr>
          </a:p>
          <a:p>
            <a:r>
              <a:rPr lang="en-US" sz="2400" b="1" i="1" dirty="0">
                <a:solidFill>
                  <a:prstClr val="black"/>
                </a:solidFill>
                <a:latin typeface="Times New Roman" pitchFamily="18" charset="0"/>
                <a:cs typeface="Times New Roman" pitchFamily="18" charset="0"/>
              </a:rPr>
              <a:t>d</a:t>
            </a:r>
            <a:r>
              <a:rPr lang="en-US" sz="2400" b="1" i="1">
                <a:solidFill>
                  <a:prstClr val="black"/>
                </a:solidFill>
                <a:latin typeface="Times New Roman" pitchFamily="18" charset="0"/>
                <a:cs typeface="Times New Roman" pitchFamily="18" charset="0"/>
              </a:rPr>
              <a:t>:     đường </a:t>
            </a:r>
            <a:r>
              <a:rPr lang="en-US" sz="2400" b="1" i="1" dirty="0" err="1">
                <a:solidFill>
                  <a:prstClr val="black"/>
                </a:solidFill>
                <a:latin typeface="Times New Roman" pitchFamily="18" charset="0"/>
                <a:cs typeface="Times New Roman" pitchFamily="18" charset="0"/>
              </a:rPr>
              <a:t>chéo</a:t>
            </a:r>
            <a:r>
              <a:rPr lang="en-US" sz="2400" b="1" i="1" dirty="0">
                <a:solidFill>
                  <a:prstClr val="black"/>
                </a:solidFill>
                <a:latin typeface="Times New Roman" pitchFamily="18" charset="0"/>
                <a:cs typeface="Times New Roman" pitchFamily="18" charset="0"/>
              </a:rPr>
              <a:t> </a:t>
            </a:r>
            <a:r>
              <a:rPr lang="en-US" sz="2400" b="1" i="1" dirty="0" err="1">
                <a:solidFill>
                  <a:prstClr val="black"/>
                </a:solidFill>
                <a:latin typeface="Times New Roman" pitchFamily="18" charset="0"/>
                <a:cs typeface="Times New Roman" pitchFamily="18" charset="0"/>
              </a:rPr>
              <a:t>của</a:t>
            </a:r>
            <a:r>
              <a:rPr lang="en-US" sz="2400" b="1" i="1" dirty="0">
                <a:solidFill>
                  <a:prstClr val="black"/>
                </a:solidFill>
                <a:latin typeface="Times New Roman" pitchFamily="18" charset="0"/>
                <a:cs typeface="Times New Roman" pitchFamily="18" charset="0"/>
              </a:rPr>
              <a:t> </a:t>
            </a:r>
            <a:r>
              <a:rPr lang="en-US" sz="2400" b="1" i="1" dirty="0" err="1">
                <a:solidFill>
                  <a:prstClr val="black"/>
                </a:solidFill>
                <a:latin typeface="Times New Roman" pitchFamily="18" charset="0"/>
                <a:cs typeface="Times New Roman" pitchFamily="18" charset="0"/>
              </a:rPr>
              <a:t>hình</a:t>
            </a:r>
            <a:r>
              <a:rPr lang="en-US" sz="2400" b="1" i="1" dirty="0">
                <a:solidFill>
                  <a:prstClr val="black"/>
                </a:solidFill>
                <a:latin typeface="Times New Roman" pitchFamily="18" charset="0"/>
                <a:cs typeface="Times New Roman" pitchFamily="18" charset="0"/>
              </a:rPr>
              <a:t> </a:t>
            </a:r>
            <a:r>
              <a:rPr lang="en-US" sz="2400" b="1" i="1" dirty="0" err="1">
                <a:solidFill>
                  <a:prstClr val="black"/>
                </a:solidFill>
                <a:latin typeface="Times New Roman" pitchFamily="18" charset="0"/>
                <a:cs typeface="Times New Roman" pitchFamily="18" charset="0"/>
              </a:rPr>
              <a:t>chữ</a:t>
            </a:r>
            <a:r>
              <a:rPr lang="en-US" sz="2400" b="1" i="1" dirty="0">
                <a:solidFill>
                  <a:prstClr val="black"/>
                </a:solidFill>
                <a:latin typeface="Times New Roman" pitchFamily="18" charset="0"/>
                <a:cs typeface="Times New Roman" pitchFamily="18" charset="0"/>
              </a:rPr>
              <a:t> </a:t>
            </a:r>
            <a:r>
              <a:rPr lang="en-US" sz="2400" b="1" i="1" dirty="0" err="1">
                <a:solidFill>
                  <a:prstClr val="black"/>
                </a:solidFill>
                <a:latin typeface="Times New Roman" pitchFamily="18" charset="0"/>
                <a:cs typeface="Times New Roman" pitchFamily="18" charset="0"/>
              </a:rPr>
              <a:t>nhật</a:t>
            </a:r>
            <a:endParaRPr lang="en-US" sz="2400" b="1" i="1" dirty="0">
              <a:solidFill>
                <a:prstClr val="black"/>
              </a:solidFill>
              <a:latin typeface="Times New Roman" pitchFamily="18" charset="0"/>
              <a:cs typeface="Times New Roman" pitchFamily="18" charset="0"/>
            </a:endParaRPr>
          </a:p>
        </p:txBody>
      </p:sp>
      <p:sp>
        <p:nvSpPr>
          <p:cNvPr id="11" name="TextBox 10"/>
          <p:cNvSpPr txBox="1"/>
          <p:nvPr/>
        </p:nvSpPr>
        <p:spPr>
          <a:xfrm>
            <a:off x="3869141" y="5634335"/>
            <a:ext cx="4711321" cy="523220"/>
          </a:xfrm>
          <a:prstGeom prst="rect">
            <a:avLst/>
          </a:prstGeom>
          <a:noFill/>
        </p:spPr>
        <p:txBody>
          <a:bodyPr wrap="square" rtlCol="0">
            <a:spAutoFit/>
          </a:bodyPr>
          <a:lstStyle/>
          <a:p>
            <a:r>
              <a:rPr lang="en-US" sz="2800" b="1" i="1">
                <a:solidFill>
                  <a:prstClr val="black"/>
                </a:solidFill>
                <a:latin typeface="Times New Roman" pitchFamily="18" charset="0"/>
                <a:cs typeface="Times New Roman" pitchFamily="18" charset="0"/>
              </a:rPr>
              <a:t>(ĐL Py-ta-go)</a:t>
            </a:r>
            <a:endParaRPr lang="en-US" sz="2800" b="1" i="1"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2653043955"/>
      </p:ext>
    </p:extLst>
  </p:cSld>
  <p:clrMapOvr>
    <a:masterClrMapping/>
  </p:clrMapOvr>
  <p:transition spd="slow">
    <p:circl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228600"/>
            <a:ext cx="8686800" cy="2677656"/>
          </a:xfrm>
          <a:prstGeom prst="rect">
            <a:avLst/>
          </a:prstGeom>
          <a:noFill/>
        </p:spPr>
        <p:txBody>
          <a:bodyPr wrap="square" rtlCol="0">
            <a:spAutoFit/>
          </a:bodyPr>
          <a:lstStyle/>
          <a:p>
            <a:pPr algn="just"/>
            <a:r>
              <a:rPr lang="en-US" sz="2800" b="1" u="sng" dirty="0" err="1">
                <a:latin typeface="Times New Roman" pitchFamily="18" charset="0"/>
                <a:cs typeface="Times New Roman" pitchFamily="18" charset="0"/>
              </a:rPr>
              <a:t>Bài</a:t>
            </a:r>
            <a:r>
              <a:rPr lang="en-US" sz="2800" b="1" u="sng" dirty="0">
                <a:latin typeface="Times New Roman" pitchFamily="18" charset="0"/>
                <a:cs typeface="Times New Roman" pitchFamily="18" charset="0"/>
              </a:rPr>
              <a:t> 1:</a:t>
            </a:r>
            <a:r>
              <a:rPr lang="en-US" sz="2800" b="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Giải</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bài</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toán</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bằng</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cách</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lập</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phương</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trình</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hoặc</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hệ</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phương</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trình</a:t>
            </a:r>
            <a:r>
              <a:rPr lang="en-US" sz="2800" b="1" i="1" dirty="0">
                <a:latin typeface="Times New Roman" pitchFamily="18" charset="0"/>
                <a:cs typeface="Times New Roman" pitchFamily="18" charset="0"/>
              </a:rPr>
              <a:t>:</a:t>
            </a:r>
          </a:p>
          <a:p>
            <a:pPr algn="just"/>
            <a:r>
              <a:rPr lang="en-US" sz="2800" dirty="0" err="1">
                <a:latin typeface="Times New Roman" pitchFamily="18" charset="0"/>
                <a:cs typeface="Times New Roman" pitchFamily="18" charset="0"/>
              </a:rPr>
              <a:t>Một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mảnh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vườn</a:t>
            </a:r>
            <a:r>
              <a:rPr lang="en-US" sz="2800" dirty="0">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hình</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chữ</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nhật</a:t>
            </a:r>
            <a:r>
              <a:rPr lang="en-US" sz="2800" dirty="0">
                <a:solidFill>
                  <a:schemeClr val="bg1"/>
                </a:solidFill>
                <a:latin typeface="Times New Roman" pitchFamily="18" charset="0"/>
                <a:cs typeface="Times New Roman" pitchFamily="18" charset="0"/>
              </a:rPr>
              <a:t> </a:t>
            </a:r>
            <a:r>
              <a:rPr lang="en-US" sz="2800" dirty="0" err="1">
                <a:latin typeface="Times New Roman" pitchFamily="18" charset="0"/>
                <a:cs typeface="Times New Roman" pitchFamily="18" charset="0"/>
              </a:rPr>
              <a:t>có</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diện</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tích</a:t>
            </a:r>
            <a:r>
              <a:rPr lang="en-US" sz="2800" dirty="0">
                <a:solidFill>
                  <a:schemeClr val="bg1"/>
                </a:solidFill>
                <a:latin typeface="Times New Roman" pitchFamily="18" charset="0"/>
                <a:cs typeface="Times New Roman" pitchFamily="18" charset="0"/>
              </a:rPr>
              <a:t> 720 m</a:t>
            </a:r>
            <a:r>
              <a:rPr lang="en-US" sz="2800" baseline="30000" dirty="0">
                <a:solidFill>
                  <a:schemeClr val="bg1"/>
                </a:solidFill>
                <a:latin typeface="Times New Roman" pitchFamily="18" charset="0"/>
                <a:cs typeface="Times New Roman" pitchFamily="18" charset="0"/>
              </a:rPr>
              <a:t>2</a:t>
            </a:r>
            <a:r>
              <a:rPr lang="en-US" sz="2800" dirty="0">
                <a:solidFill>
                  <a:schemeClr val="bg1"/>
                </a:solidFill>
                <a:latin typeface="Times New Roman" pitchFamily="18" charset="0"/>
                <a:cs typeface="Times New Roman" pitchFamily="18" charset="0"/>
              </a:rPr>
              <a:t> </a:t>
            </a:r>
            <a:r>
              <a:rPr lang="en-US" sz="2800" dirty="0">
                <a:latin typeface="Times New Roman" pitchFamily="18" charset="0"/>
                <a:cs typeface="Times New Roman" pitchFamily="18" charset="0"/>
              </a:rPr>
              <a:t>.</a:t>
            </a:r>
            <a:r>
              <a:rPr lang="en-US" sz="2800" dirty="0" err="1">
                <a:latin typeface="Times New Roman" pitchFamily="18" charset="0"/>
                <a:cs typeface="Times New Roman" pitchFamily="18" charset="0"/>
              </a:rPr>
              <a:t>Nếu</a:t>
            </a:r>
            <a:r>
              <a:rPr lang="en-US" sz="2800" dirty="0">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tăng</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chiều</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dài</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thêm</a:t>
            </a:r>
            <a:r>
              <a:rPr lang="en-US" sz="2800" dirty="0">
                <a:solidFill>
                  <a:schemeClr val="bg1"/>
                </a:solidFill>
                <a:latin typeface="Times New Roman" pitchFamily="18" charset="0"/>
                <a:cs typeface="Times New Roman" pitchFamily="18" charset="0"/>
              </a:rPr>
              <a:t> 10m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giảm</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chiều</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rộng</a:t>
            </a:r>
            <a:r>
              <a:rPr lang="en-US" sz="2800" dirty="0">
                <a:solidFill>
                  <a:schemeClr val="bg1"/>
                </a:solidFill>
                <a:latin typeface="Times New Roman" pitchFamily="18" charset="0"/>
                <a:cs typeface="Times New Roman" pitchFamily="18" charset="0"/>
              </a:rPr>
              <a:t> 6m </a:t>
            </a:r>
            <a:r>
              <a:rPr lang="en-US" sz="2800" dirty="0" err="1">
                <a:latin typeface="Times New Roman" pitchFamily="18" charset="0"/>
                <a:cs typeface="Times New Roman" pitchFamily="18" charset="0"/>
              </a:rPr>
              <a:t>thì</a:t>
            </a:r>
            <a:r>
              <a:rPr lang="en-US" sz="2800" dirty="0">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diện</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tích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mảnh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vườn</a:t>
            </a:r>
            <a:r>
              <a:rPr lang="en-US" sz="2800" dirty="0">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không</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đổi</a:t>
            </a:r>
            <a:r>
              <a:rPr lang="en-US" sz="2800" dirty="0">
                <a:latin typeface="Times New Roman" pitchFamily="18" charset="0"/>
                <a:cs typeface="Times New Roman" pitchFamily="18" charset="0"/>
              </a:rPr>
              <a:t>. </a:t>
            </a:r>
          </a:p>
          <a:p>
            <a:pPr algn="just"/>
            <a:r>
              <a:rPr lang="en-US" sz="2800" dirty="0" err="1">
                <a:latin typeface="Times New Roman" pitchFamily="18" charset="0"/>
                <a:cs typeface="Times New Roman" pitchFamily="18" charset="0"/>
              </a:rPr>
              <a:t>Tính</a:t>
            </a:r>
            <a:r>
              <a:rPr lang="en-US" sz="2800" dirty="0">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chiều</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dà</a:t>
            </a:r>
            <a:r>
              <a:rPr lang="en-US" sz="2800" dirty="0">
                <a:solidFill>
                  <a:schemeClr val="bg1"/>
                </a:solidFill>
                <a:latin typeface="Times New Roman" pitchFamily="18" charset="0"/>
                <a:cs typeface="Times New Roman" pitchFamily="18" charset="0"/>
              </a:rPr>
              <a:t>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chiều</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rộng</a:t>
            </a:r>
            <a:r>
              <a:rPr lang="en-US" sz="2800" dirty="0">
                <a:solidFill>
                  <a:schemeClr val="bg1"/>
                </a:solidFill>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mảnh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vườn</a:t>
            </a:r>
            <a:r>
              <a:rPr lang="en-US" sz="2800" dirty="0">
                <a:latin typeface="Times New Roman" pitchFamily="18" charset="0"/>
                <a:cs typeface="Times New Roman" pitchFamily="18" charset="0"/>
              </a:rPr>
              <a:t>.                                                                     </a:t>
            </a:r>
          </a:p>
        </p:txBody>
      </p:sp>
      <p:sp>
        <p:nvSpPr>
          <p:cNvPr id="6" name="TextBox 5"/>
          <p:cNvSpPr txBox="1"/>
          <p:nvPr/>
        </p:nvSpPr>
        <p:spPr>
          <a:xfrm>
            <a:off x="5486400" y="1106606"/>
            <a:ext cx="2743200" cy="523220"/>
          </a:xfrm>
          <a:prstGeom prst="rect">
            <a:avLst/>
          </a:prstGeom>
          <a:noFill/>
        </p:spPr>
        <p:txBody>
          <a:bodyPr wrap="square" rtlCol="0">
            <a:spAutoFit/>
          </a:bodyPr>
          <a:lstStyle/>
          <a:p>
            <a:pPr algn="just"/>
            <a:r>
              <a:rPr lang="en-US" sz="2800">
                <a:latin typeface="Times New Roman" pitchFamily="18" charset="0"/>
                <a:cs typeface="Times New Roman" pitchFamily="18" charset="0"/>
              </a:rPr>
              <a:t>diện tích 720 m</a:t>
            </a:r>
            <a:r>
              <a:rPr lang="en-US" sz="2800" baseline="30000">
                <a:latin typeface="Times New Roman" pitchFamily="18" charset="0"/>
                <a:cs typeface="Times New Roman" pitchFamily="18" charset="0"/>
              </a:rPr>
              <a:t>2</a:t>
            </a:r>
            <a:endParaRPr lang="en-US" sz="2800" dirty="0">
              <a:latin typeface="Times New Roman" pitchFamily="18" charset="0"/>
              <a:cs typeface="Times New Roman" pitchFamily="18" charset="0"/>
            </a:endParaRPr>
          </a:p>
        </p:txBody>
      </p:sp>
      <p:sp>
        <p:nvSpPr>
          <p:cNvPr id="7" name="TextBox 6"/>
          <p:cNvSpPr txBox="1"/>
          <p:nvPr/>
        </p:nvSpPr>
        <p:spPr>
          <a:xfrm>
            <a:off x="212678" y="1516039"/>
            <a:ext cx="4054522" cy="523220"/>
          </a:xfrm>
          <a:prstGeom prst="rect">
            <a:avLst/>
          </a:prstGeom>
          <a:noFill/>
        </p:spPr>
        <p:txBody>
          <a:bodyPr wrap="square" rtlCol="0">
            <a:spAutoFit/>
          </a:bodyPr>
          <a:lstStyle/>
          <a:p>
            <a:pPr algn="just"/>
            <a:r>
              <a:rPr lang="en-US" sz="2800">
                <a:latin typeface="Times New Roman" pitchFamily="18" charset="0"/>
                <a:cs typeface="Times New Roman" pitchFamily="18" charset="0"/>
              </a:rPr>
              <a:t>tăng chiều dài thêm 10m</a:t>
            </a:r>
            <a:endParaRPr lang="en-US" sz="2800" dirty="0">
              <a:latin typeface="Times New Roman" pitchFamily="18" charset="0"/>
              <a:cs typeface="Times New Roman" pitchFamily="18" charset="0"/>
            </a:endParaRPr>
          </a:p>
        </p:txBody>
      </p:sp>
      <p:sp>
        <p:nvSpPr>
          <p:cNvPr id="8" name="TextBox 7"/>
          <p:cNvSpPr txBox="1"/>
          <p:nvPr/>
        </p:nvSpPr>
        <p:spPr>
          <a:xfrm>
            <a:off x="4495800" y="1534180"/>
            <a:ext cx="3368722" cy="523220"/>
          </a:xfrm>
          <a:prstGeom prst="rect">
            <a:avLst/>
          </a:prstGeom>
          <a:noFill/>
        </p:spPr>
        <p:txBody>
          <a:bodyPr wrap="square" rtlCol="0">
            <a:spAutoFit/>
          </a:bodyPr>
          <a:lstStyle/>
          <a:p>
            <a:pPr algn="just"/>
            <a:r>
              <a:rPr lang="en-US" sz="2800">
                <a:latin typeface="Times New Roman" pitchFamily="18" charset="0"/>
                <a:cs typeface="Times New Roman" pitchFamily="18" charset="0"/>
              </a:rPr>
              <a:t>giảm chiều rộng 6m</a:t>
            </a:r>
            <a:endParaRPr lang="en-US" sz="2800" dirty="0">
              <a:latin typeface="Times New Roman" pitchFamily="18" charset="0"/>
              <a:cs typeface="Times New Roman" pitchFamily="18" charset="0"/>
            </a:endParaRPr>
          </a:p>
        </p:txBody>
      </p:sp>
      <p:sp>
        <p:nvSpPr>
          <p:cNvPr id="9" name="TextBox 8"/>
          <p:cNvSpPr txBox="1"/>
          <p:nvPr/>
        </p:nvSpPr>
        <p:spPr>
          <a:xfrm>
            <a:off x="228600" y="1959591"/>
            <a:ext cx="1668439" cy="523220"/>
          </a:xfrm>
          <a:prstGeom prst="rect">
            <a:avLst/>
          </a:prstGeom>
          <a:noFill/>
        </p:spPr>
        <p:txBody>
          <a:bodyPr wrap="square" rtlCol="0">
            <a:spAutoFit/>
          </a:bodyPr>
          <a:lstStyle/>
          <a:p>
            <a:pPr algn="just"/>
            <a:r>
              <a:rPr lang="en-US" sz="2800">
                <a:latin typeface="Times New Roman" pitchFamily="18" charset="0"/>
                <a:cs typeface="Times New Roman" pitchFamily="18" charset="0"/>
              </a:rPr>
              <a:t>diện tích</a:t>
            </a:r>
            <a:endParaRPr lang="en-US" sz="2800" dirty="0">
              <a:latin typeface="Times New Roman" pitchFamily="18" charset="0"/>
              <a:cs typeface="Times New Roman" pitchFamily="18" charset="0"/>
            </a:endParaRPr>
          </a:p>
        </p:txBody>
      </p:sp>
      <p:sp>
        <p:nvSpPr>
          <p:cNvPr id="10" name="TextBox 9"/>
          <p:cNvSpPr txBox="1"/>
          <p:nvPr/>
        </p:nvSpPr>
        <p:spPr>
          <a:xfrm>
            <a:off x="3513161" y="1905000"/>
            <a:ext cx="2278039" cy="523220"/>
          </a:xfrm>
          <a:prstGeom prst="rect">
            <a:avLst/>
          </a:prstGeom>
          <a:noFill/>
        </p:spPr>
        <p:txBody>
          <a:bodyPr wrap="square" rtlCol="0">
            <a:spAutoFit/>
          </a:bodyPr>
          <a:lstStyle/>
          <a:p>
            <a:pPr algn="just"/>
            <a:r>
              <a:rPr lang="en-US" sz="2800">
                <a:latin typeface="Times New Roman" pitchFamily="18" charset="0"/>
                <a:cs typeface="Times New Roman" pitchFamily="18" charset="0"/>
              </a:rPr>
              <a:t>không đổi</a:t>
            </a:r>
            <a:endParaRPr lang="en-US" sz="2800" dirty="0">
              <a:latin typeface="Times New Roman" pitchFamily="18" charset="0"/>
              <a:cs typeface="Times New Roman" pitchFamily="18" charset="0"/>
            </a:endParaRPr>
          </a:p>
        </p:txBody>
      </p:sp>
      <p:sp>
        <p:nvSpPr>
          <p:cNvPr id="11" name="TextBox 10"/>
          <p:cNvSpPr txBox="1"/>
          <p:nvPr/>
        </p:nvSpPr>
        <p:spPr>
          <a:xfrm>
            <a:off x="1036662" y="2362200"/>
            <a:ext cx="1706538" cy="523220"/>
          </a:xfrm>
          <a:prstGeom prst="rect">
            <a:avLst/>
          </a:prstGeom>
          <a:noFill/>
        </p:spPr>
        <p:txBody>
          <a:bodyPr wrap="square" rtlCol="0">
            <a:spAutoFit/>
          </a:bodyPr>
          <a:lstStyle/>
          <a:p>
            <a:pPr algn="just"/>
            <a:r>
              <a:rPr lang="en-US" sz="2800">
                <a:latin typeface="Times New Roman" pitchFamily="18" charset="0"/>
                <a:cs typeface="Times New Roman" pitchFamily="18" charset="0"/>
              </a:rPr>
              <a:t>chiều dài</a:t>
            </a:r>
            <a:endParaRPr lang="en-US" sz="2800" dirty="0">
              <a:latin typeface="Times New Roman" pitchFamily="18" charset="0"/>
              <a:cs typeface="Times New Roman" pitchFamily="18" charset="0"/>
            </a:endParaRPr>
          </a:p>
        </p:txBody>
      </p:sp>
      <p:sp>
        <p:nvSpPr>
          <p:cNvPr id="12" name="TextBox 11"/>
          <p:cNvSpPr txBox="1"/>
          <p:nvPr/>
        </p:nvSpPr>
        <p:spPr>
          <a:xfrm>
            <a:off x="2895600" y="2372380"/>
            <a:ext cx="1981200" cy="523220"/>
          </a:xfrm>
          <a:prstGeom prst="rect">
            <a:avLst/>
          </a:prstGeom>
          <a:noFill/>
        </p:spPr>
        <p:txBody>
          <a:bodyPr wrap="square" rtlCol="0">
            <a:spAutoFit/>
          </a:bodyPr>
          <a:lstStyle/>
          <a:p>
            <a:pPr algn="just"/>
            <a:r>
              <a:rPr lang="en-US" sz="2800">
                <a:latin typeface="Times New Roman" pitchFamily="18" charset="0"/>
                <a:cs typeface="Times New Roman" pitchFamily="18" charset="0"/>
              </a:rPr>
              <a:t>chiều rộng</a:t>
            </a:r>
            <a:endParaRPr lang="en-US" sz="2800" dirty="0">
              <a:latin typeface="Times New Roman" pitchFamily="18" charset="0"/>
              <a:cs typeface="Times New Roman" pitchFamily="18" charset="0"/>
            </a:endParaRPr>
          </a:p>
        </p:txBody>
      </p:sp>
      <p:sp>
        <p:nvSpPr>
          <p:cNvPr id="13" name="TextBox 12"/>
          <p:cNvSpPr txBox="1"/>
          <p:nvPr/>
        </p:nvSpPr>
        <p:spPr>
          <a:xfrm>
            <a:off x="2743200" y="1113486"/>
            <a:ext cx="2209800" cy="523220"/>
          </a:xfrm>
          <a:prstGeom prst="rect">
            <a:avLst/>
          </a:prstGeom>
          <a:noFill/>
        </p:spPr>
        <p:txBody>
          <a:bodyPr wrap="square" rtlCol="0">
            <a:spAutoFit/>
          </a:bodyPr>
          <a:lstStyle/>
          <a:p>
            <a:pPr algn="just"/>
            <a:r>
              <a:rPr lang="en-US" sz="2800" dirty="0" err="1">
                <a:latin typeface="Times New Roman" pitchFamily="18" charset="0"/>
                <a:cs typeface="Times New Roman" pitchFamily="18" charset="0"/>
              </a:rPr>
              <a:t>hình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chữ</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nhật</a:t>
            </a:r>
            <a:endParaRPr lang="en-US" sz="2800" dirty="0">
              <a:latin typeface="Times New Roman" pitchFamily="18" charset="0"/>
              <a:cs typeface="Times New Roman" pitchFamily="18" charset="0"/>
            </a:endParaRPr>
          </a:p>
        </p:txBody>
      </p:sp>
      <p:cxnSp>
        <p:nvCxnSpPr>
          <p:cNvPr id="3" name="Straight Connector 2"/>
          <p:cNvCxnSpPr/>
          <p:nvPr/>
        </p:nvCxnSpPr>
        <p:spPr>
          <a:xfrm>
            <a:off x="2819400" y="1534180"/>
            <a:ext cx="1981200" cy="0"/>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637663" y="1524000"/>
            <a:ext cx="2226859" cy="0"/>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28600" y="1905000"/>
            <a:ext cx="3581400" cy="0"/>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88878" y="2362200"/>
            <a:ext cx="1235122" cy="0"/>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3641678" y="2362200"/>
            <a:ext cx="1387522" cy="0"/>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4652180" y="1959591"/>
            <a:ext cx="2739220" cy="0"/>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1175414" y="2819400"/>
            <a:ext cx="1235122"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3032078" y="2819400"/>
            <a:ext cx="1463722"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33" name="Table 32"/>
          <p:cNvGraphicFramePr>
            <a:graphicFrameLocks noGrp="1"/>
          </p:cNvGraphicFramePr>
          <p:nvPr>
            <p:extLst>
              <p:ext uri="{D42A27DB-BD31-4B8C-83A1-F6EECF244321}">
                <p14:modId xmlns:p14="http://schemas.microsoft.com/office/powerpoint/2010/main" val="2324993911"/>
              </p:ext>
            </p:extLst>
          </p:nvPr>
        </p:nvGraphicFramePr>
        <p:xfrm>
          <a:off x="457200" y="3134856"/>
          <a:ext cx="7772400" cy="3646944"/>
        </p:xfrm>
        <a:graphic>
          <a:graphicData uri="http://schemas.openxmlformats.org/drawingml/2006/table">
            <a:tbl>
              <a:tblPr firstRow="1" bandRow="1">
                <a:tableStyleId>{5940675A-B579-460E-94D1-54222C63F5DA}</a:tableStyleId>
              </a:tblPr>
              <a:tblGrid>
                <a:gridCol w="2209800">
                  <a:extLst>
                    <a:ext uri="{9D8B030D-6E8A-4147-A177-3AD203B41FA5}">
                      <a16:colId xmlns:a16="http://schemas.microsoft.com/office/drawing/2014/main" val="20000"/>
                    </a:ext>
                  </a:extLst>
                </a:gridCol>
                <a:gridCol w="1752600">
                  <a:extLst>
                    <a:ext uri="{9D8B030D-6E8A-4147-A177-3AD203B41FA5}">
                      <a16:colId xmlns:a16="http://schemas.microsoft.com/office/drawing/2014/main" val="20001"/>
                    </a:ext>
                  </a:extLst>
                </a:gridCol>
                <a:gridCol w="1828800">
                  <a:extLst>
                    <a:ext uri="{9D8B030D-6E8A-4147-A177-3AD203B41FA5}">
                      <a16:colId xmlns:a16="http://schemas.microsoft.com/office/drawing/2014/main" val="20002"/>
                    </a:ext>
                  </a:extLst>
                </a:gridCol>
                <a:gridCol w="1981200">
                  <a:extLst>
                    <a:ext uri="{9D8B030D-6E8A-4147-A177-3AD203B41FA5}">
                      <a16:colId xmlns:a16="http://schemas.microsoft.com/office/drawing/2014/main" val="20003"/>
                    </a:ext>
                  </a:extLst>
                </a:gridCol>
              </a:tblGrid>
              <a:tr h="828279">
                <a:tc>
                  <a:txBody>
                    <a:bodyPr/>
                    <a:lstStyle/>
                    <a:p>
                      <a:endParaRPr lang="en-US" dirty="0"/>
                    </a:p>
                  </a:txBody>
                  <a:tcPr/>
                </a:tc>
                <a:tc>
                  <a:txBody>
                    <a:bodyPr/>
                    <a:lstStyle/>
                    <a:p>
                      <a:pPr algn="ctr"/>
                      <a:endParaRPr lang="en-US" sz="2400" dirty="0">
                        <a:latin typeface="Times New Roman" pitchFamily="18" charset="0"/>
                        <a:cs typeface="Times New Roman" pitchFamily="18" charset="0"/>
                      </a:endParaRPr>
                    </a:p>
                  </a:txBody>
                  <a:tcPr/>
                </a:tc>
                <a:tc>
                  <a:txBody>
                    <a:bodyPr/>
                    <a:lstStyle/>
                    <a:p>
                      <a:pPr algn="ctr"/>
                      <a:endParaRPr lang="en-US" sz="2400" dirty="0">
                        <a:latin typeface="Times New Roman" pitchFamily="18" charset="0"/>
                        <a:cs typeface="Times New Roman" pitchFamily="18" charset="0"/>
                      </a:endParaRPr>
                    </a:p>
                  </a:txBody>
                  <a:tcPr/>
                </a:tc>
                <a:tc>
                  <a:txBody>
                    <a:bodyPr/>
                    <a:lstStyle/>
                    <a:p>
                      <a:pPr algn="ctr"/>
                      <a:endParaRPr lang="en-US" sz="2400" dirty="0">
                        <a:latin typeface="Times New Roman" pitchFamily="18" charset="0"/>
                        <a:cs typeface="Times New Roman" pitchFamily="18" charset="0"/>
                      </a:endParaRPr>
                    </a:p>
                  </a:txBody>
                  <a:tcPr/>
                </a:tc>
                <a:extLst>
                  <a:ext uri="{0D108BD9-81ED-4DB2-BD59-A6C34878D82A}">
                    <a16:rowId xmlns:a16="http://schemas.microsoft.com/office/drawing/2014/main" val="10000"/>
                  </a:ext>
                </a:extLst>
              </a:tr>
              <a:tr h="866907">
                <a:tc>
                  <a:txBody>
                    <a:bodyPr/>
                    <a:lstStyle/>
                    <a:p>
                      <a:endParaRPr lang="en-US" sz="2200" dirty="0">
                        <a:latin typeface="Times New Roman" pitchFamily="18" charset="0"/>
                        <a:cs typeface="Times New Roman" pitchFamily="18" charset="0"/>
                      </a:endParaRPr>
                    </a:p>
                  </a:txBody>
                  <a:tcPr/>
                </a:tc>
                <a:tc>
                  <a:txBody>
                    <a:bodyPr/>
                    <a:lstStyle/>
                    <a:p>
                      <a:endParaRPr lang="en-US"/>
                    </a:p>
                    <a:p>
                      <a:endParaRPr lang="en-US"/>
                    </a:p>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1"/>
                  </a:ext>
                </a:extLst>
              </a:tr>
              <a:tr h="989865">
                <a:tc>
                  <a:txBody>
                    <a:bodyPr/>
                    <a:lstStyle/>
                    <a:p>
                      <a:endParaRPr lang="en-US" sz="2200" dirty="0">
                        <a:latin typeface="Times New Roman" pitchFamily="18" charset="0"/>
                        <a:cs typeface="Times New Roman" pitchFamily="18" charset="0"/>
                      </a:endParaRPr>
                    </a:p>
                  </a:txBody>
                  <a:tcPr/>
                </a:tc>
                <a:tc>
                  <a:txBody>
                    <a:bodyPr/>
                    <a:lstStyle/>
                    <a:p>
                      <a:endParaRPr lang="en-US"/>
                    </a:p>
                    <a:p>
                      <a:endParaRPr lang="en-US"/>
                    </a:p>
                    <a:p>
                      <a:endParaRPr lang="en-US"/>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2"/>
                  </a:ext>
                </a:extLst>
              </a:tr>
              <a:tr h="866907">
                <a:tc>
                  <a:txBody>
                    <a:bodyPr/>
                    <a:lstStyle/>
                    <a:p>
                      <a:endParaRPr lang="en-US" sz="2200" dirty="0">
                        <a:latin typeface="Times New Roman" pitchFamily="18" charset="0"/>
                        <a:cs typeface="Times New Roman" pitchFamily="18" charset="0"/>
                      </a:endParaRPr>
                    </a:p>
                  </a:txBody>
                  <a:tcPr/>
                </a:tc>
                <a:tc gridSpan="3">
                  <a:txBody>
                    <a:bodyPr/>
                    <a:lstStyle/>
                    <a:p>
                      <a:endParaRPr lang="en-US"/>
                    </a:p>
                    <a:p>
                      <a:endParaRPr lang="en-US"/>
                    </a:p>
                    <a:p>
                      <a:endParaRPr lang="en-US" dirty="0"/>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10003"/>
                  </a:ext>
                </a:extLst>
              </a:tr>
            </a:tbl>
          </a:graphicData>
        </a:graphic>
      </p:graphicFrame>
      <p:grpSp>
        <p:nvGrpSpPr>
          <p:cNvPr id="45" name="Group 44"/>
          <p:cNvGrpSpPr/>
          <p:nvPr/>
        </p:nvGrpSpPr>
        <p:grpSpPr>
          <a:xfrm>
            <a:off x="421375" y="3048000"/>
            <a:ext cx="7960625" cy="2819400"/>
            <a:chOff x="421375" y="3048000"/>
            <a:chExt cx="7960625" cy="2819400"/>
          </a:xfrm>
        </p:grpSpPr>
        <p:sp>
          <p:nvSpPr>
            <p:cNvPr id="34" name="TextBox 33"/>
            <p:cNvSpPr txBox="1"/>
            <p:nvPr/>
          </p:nvSpPr>
          <p:spPr>
            <a:xfrm>
              <a:off x="2751161" y="3102647"/>
              <a:ext cx="1668439" cy="954107"/>
            </a:xfrm>
            <a:prstGeom prst="rect">
              <a:avLst/>
            </a:prstGeom>
            <a:noFill/>
          </p:spPr>
          <p:txBody>
            <a:bodyPr wrap="square" rtlCol="0">
              <a:spAutoFit/>
            </a:bodyPr>
            <a:lstStyle/>
            <a:p>
              <a:pPr algn="just"/>
              <a:r>
                <a:rPr lang="en-US" sz="2800" b="1">
                  <a:latin typeface="Times New Roman" pitchFamily="18" charset="0"/>
                  <a:cs typeface="Times New Roman" pitchFamily="18" charset="0"/>
                </a:rPr>
                <a:t>Chiều dài</a:t>
              </a:r>
            </a:p>
            <a:p>
              <a:pPr algn="ctr"/>
              <a:r>
                <a:rPr lang="en-US" sz="2800" b="1">
                  <a:latin typeface="Times New Roman" pitchFamily="18" charset="0"/>
                  <a:cs typeface="Times New Roman" pitchFamily="18" charset="0"/>
                </a:rPr>
                <a:t>(m)</a:t>
              </a:r>
              <a:endParaRPr lang="en-US" sz="2800" b="1" dirty="0">
                <a:latin typeface="Times New Roman" pitchFamily="18" charset="0"/>
                <a:cs typeface="Times New Roman" pitchFamily="18" charset="0"/>
              </a:endParaRPr>
            </a:p>
          </p:txBody>
        </p:sp>
        <p:sp>
          <p:nvSpPr>
            <p:cNvPr id="35" name="TextBox 34"/>
            <p:cNvSpPr txBox="1"/>
            <p:nvPr/>
          </p:nvSpPr>
          <p:spPr>
            <a:xfrm>
              <a:off x="6400800" y="3048000"/>
              <a:ext cx="1981200" cy="954107"/>
            </a:xfrm>
            <a:prstGeom prst="rect">
              <a:avLst/>
            </a:prstGeom>
            <a:noFill/>
          </p:spPr>
          <p:txBody>
            <a:bodyPr wrap="square" rtlCol="0">
              <a:spAutoFit/>
            </a:bodyPr>
            <a:lstStyle/>
            <a:p>
              <a:pPr algn="just"/>
              <a:r>
                <a:rPr lang="en-US" sz="2800" b="1">
                  <a:latin typeface="Times New Roman" pitchFamily="18" charset="0"/>
                  <a:cs typeface="Times New Roman" pitchFamily="18" charset="0"/>
                </a:rPr>
                <a:t>Diện tích</a:t>
              </a:r>
            </a:p>
            <a:p>
              <a:pPr algn="ctr"/>
              <a:r>
                <a:rPr lang="en-US" sz="2800" b="1">
                  <a:latin typeface="Times New Roman" pitchFamily="18" charset="0"/>
                  <a:cs typeface="Times New Roman" pitchFamily="18" charset="0"/>
                </a:rPr>
                <a:t>(m</a:t>
              </a:r>
              <a:r>
                <a:rPr lang="en-US" sz="2800" b="1" baseline="30000">
                  <a:latin typeface="Times New Roman" pitchFamily="18" charset="0"/>
                  <a:cs typeface="Times New Roman" pitchFamily="18" charset="0"/>
                </a:rPr>
                <a:t>2</a:t>
              </a:r>
              <a:r>
                <a:rPr lang="en-US" sz="2800" b="1">
                  <a:latin typeface="Times New Roman" pitchFamily="18" charset="0"/>
                  <a:cs typeface="Times New Roman" pitchFamily="18" charset="0"/>
                </a:rPr>
                <a:t>)</a:t>
              </a:r>
              <a:endParaRPr lang="en-US" sz="2800" b="1" dirty="0">
                <a:latin typeface="Times New Roman" pitchFamily="18" charset="0"/>
                <a:cs typeface="Times New Roman" pitchFamily="18" charset="0"/>
              </a:endParaRPr>
            </a:p>
          </p:txBody>
        </p:sp>
        <p:sp>
          <p:nvSpPr>
            <p:cNvPr id="36" name="TextBox 35"/>
            <p:cNvSpPr txBox="1"/>
            <p:nvPr/>
          </p:nvSpPr>
          <p:spPr>
            <a:xfrm>
              <a:off x="4343400" y="3110608"/>
              <a:ext cx="2104599" cy="954107"/>
            </a:xfrm>
            <a:prstGeom prst="rect">
              <a:avLst/>
            </a:prstGeom>
            <a:noFill/>
          </p:spPr>
          <p:txBody>
            <a:bodyPr wrap="square" rtlCol="0">
              <a:spAutoFit/>
            </a:bodyPr>
            <a:lstStyle/>
            <a:p>
              <a:pPr algn="just"/>
              <a:r>
                <a:rPr lang="en-US" sz="2800" b="1">
                  <a:latin typeface="Times New Roman" pitchFamily="18" charset="0"/>
                  <a:cs typeface="Times New Roman" pitchFamily="18" charset="0"/>
                </a:rPr>
                <a:t>Chiều rộng</a:t>
              </a:r>
            </a:p>
            <a:p>
              <a:pPr algn="ctr"/>
              <a:r>
                <a:rPr lang="en-US" sz="2800" b="1">
                  <a:latin typeface="Times New Roman" pitchFamily="18" charset="0"/>
                  <a:cs typeface="Times New Roman" pitchFamily="18" charset="0"/>
                </a:rPr>
                <a:t>(m)</a:t>
              </a:r>
              <a:endParaRPr lang="en-US" sz="2800" b="1" dirty="0">
                <a:latin typeface="Times New Roman" pitchFamily="18" charset="0"/>
                <a:cs typeface="Times New Roman" pitchFamily="18" charset="0"/>
              </a:endParaRPr>
            </a:p>
          </p:txBody>
        </p:sp>
        <p:sp>
          <p:nvSpPr>
            <p:cNvPr id="37" name="TextBox 36"/>
            <p:cNvSpPr txBox="1"/>
            <p:nvPr/>
          </p:nvSpPr>
          <p:spPr>
            <a:xfrm>
              <a:off x="573775" y="3886200"/>
              <a:ext cx="1668439" cy="954107"/>
            </a:xfrm>
            <a:prstGeom prst="rect">
              <a:avLst/>
            </a:prstGeom>
            <a:noFill/>
          </p:spPr>
          <p:txBody>
            <a:bodyPr wrap="square" rtlCol="0">
              <a:spAutoFit/>
            </a:bodyPr>
            <a:lstStyle/>
            <a:p>
              <a:pPr algn="ctr"/>
              <a:r>
                <a:rPr lang="en-US" sz="2800" b="1">
                  <a:latin typeface="Times New Roman" pitchFamily="18" charset="0"/>
                  <a:cs typeface="Times New Roman" pitchFamily="18" charset="0"/>
                </a:rPr>
                <a:t>HCN </a:t>
              </a:r>
            </a:p>
            <a:p>
              <a:pPr algn="ctr"/>
              <a:r>
                <a:rPr lang="en-US" sz="2800" b="1">
                  <a:latin typeface="Times New Roman" pitchFamily="18" charset="0"/>
                  <a:cs typeface="Times New Roman" pitchFamily="18" charset="0"/>
                </a:rPr>
                <a:t>ban đầu</a:t>
              </a:r>
              <a:endParaRPr lang="en-US" sz="2800" b="1" dirty="0">
                <a:latin typeface="Times New Roman" pitchFamily="18" charset="0"/>
                <a:cs typeface="Times New Roman" pitchFamily="18" charset="0"/>
              </a:endParaRPr>
            </a:p>
          </p:txBody>
        </p:sp>
        <p:sp>
          <p:nvSpPr>
            <p:cNvPr id="38" name="TextBox 37"/>
            <p:cNvSpPr txBox="1"/>
            <p:nvPr/>
          </p:nvSpPr>
          <p:spPr>
            <a:xfrm>
              <a:off x="421375" y="4913293"/>
              <a:ext cx="2169425" cy="954107"/>
            </a:xfrm>
            <a:prstGeom prst="rect">
              <a:avLst/>
            </a:prstGeom>
            <a:noFill/>
          </p:spPr>
          <p:txBody>
            <a:bodyPr wrap="square" rtlCol="0">
              <a:spAutoFit/>
            </a:bodyPr>
            <a:lstStyle/>
            <a:p>
              <a:pPr algn="ctr"/>
              <a:r>
                <a:rPr lang="en-US" sz="2800" b="1">
                  <a:latin typeface="Times New Roman" pitchFamily="18" charset="0"/>
                  <a:cs typeface="Times New Roman" pitchFamily="18" charset="0"/>
                </a:rPr>
                <a:t>HCN sau khi thay đổi</a:t>
              </a:r>
              <a:endParaRPr lang="en-US" sz="2800" b="1" dirty="0">
                <a:latin typeface="Times New Roman" pitchFamily="18" charset="0"/>
                <a:cs typeface="Times New Roman" pitchFamily="18" charset="0"/>
              </a:endParaRPr>
            </a:p>
          </p:txBody>
        </p:sp>
      </p:grpSp>
      <p:sp>
        <p:nvSpPr>
          <p:cNvPr id="40" name="TextBox 39"/>
          <p:cNvSpPr txBox="1"/>
          <p:nvPr/>
        </p:nvSpPr>
        <p:spPr>
          <a:xfrm>
            <a:off x="1883107" y="4191000"/>
            <a:ext cx="5889293" cy="523220"/>
          </a:xfrm>
          <a:prstGeom prst="rect">
            <a:avLst/>
          </a:prstGeom>
          <a:noFill/>
        </p:spPr>
        <p:txBody>
          <a:bodyPr wrap="square" rtlCol="0">
            <a:spAutoFit/>
          </a:bodyPr>
          <a:lstStyle/>
          <a:p>
            <a:pPr algn="just"/>
            <a:r>
              <a:rPr lang="en-US" sz="2800" b="1" dirty="0" err="1">
                <a:solidFill>
                  <a:srgbClr val="C00000"/>
                </a:solidFill>
                <a:latin typeface="Times New Roman" pitchFamily="18" charset="0"/>
                <a:cs typeface="Times New Roman" pitchFamily="18" charset="0"/>
              </a:rPr>
              <a:t>Chiều</a:t>
            </a:r>
            <a:r>
              <a:rPr lang="en-US" sz="2800" b="1" dirty="0">
                <a:solidFill>
                  <a:srgbClr val="C00000"/>
                </a:solidFill>
                <a:latin typeface="Times New Roman" pitchFamily="18" charset="0"/>
                <a:cs typeface="Times New Roman" pitchFamily="18" charset="0"/>
              </a:rPr>
              <a:t> </a:t>
            </a:r>
            <a:r>
              <a:rPr lang="en-US" sz="2800" b="1" dirty="0" err="1">
                <a:solidFill>
                  <a:srgbClr val="C00000"/>
                </a:solidFill>
                <a:latin typeface="Times New Roman" pitchFamily="18" charset="0"/>
                <a:cs typeface="Times New Roman" pitchFamily="18" charset="0"/>
              </a:rPr>
              <a:t>dài</a:t>
            </a:r>
            <a:r>
              <a:rPr lang="en-US" sz="2800" b="1" dirty="0">
                <a:solidFill>
                  <a:srgbClr val="C00000"/>
                </a:solidFill>
                <a:latin typeface="Times New Roman" pitchFamily="18" charset="0"/>
                <a:cs typeface="Times New Roman" pitchFamily="18" charset="0"/>
              </a:rPr>
              <a:t>    </a:t>
            </a:r>
            <a:r>
              <a:rPr lang="en-US" sz="2800" b="1" dirty="0" err="1">
                <a:solidFill>
                  <a:srgbClr val="C00000"/>
                </a:solidFill>
                <a:latin typeface="Times New Roman" pitchFamily="18" charset="0"/>
                <a:cs typeface="Times New Roman" pitchFamily="18" charset="0"/>
              </a:rPr>
              <a:t>Chiều</a:t>
            </a:r>
            <a:r>
              <a:rPr lang="en-US" sz="2800" b="1" dirty="0">
                <a:solidFill>
                  <a:srgbClr val="C00000"/>
                </a:solidFill>
                <a:latin typeface="Times New Roman" pitchFamily="18" charset="0"/>
                <a:cs typeface="Times New Roman" pitchFamily="18" charset="0"/>
              </a:rPr>
              <a:t> </a:t>
            </a:r>
            <a:r>
              <a:rPr lang="en-US" sz="2800" b="1" dirty="0" err="1">
                <a:solidFill>
                  <a:srgbClr val="C00000"/>
                </a:solidFill>
                <a:latin typeface="Times New Roman" pitchFamily="18" charset="0"/>
                <a:cs typeface="Times New Roman" pitchFamily="18" charset="0"/>
              </a:rPr>
              <a:t>rộng</a:t>
            </a:r>
            <a:r>
              <a:rPr lang="en-US" sz="2800" b="1" dirty="0">
                <a:solidFill>
                  <a:srgbClr val="C00000"/>
                </a:solidFill>
                <a:latin typeface="Times New Roman" pitchFamily="18" charset="0"/>
                <a:cs typeface="Times New Roman" pitchFamily="18" charset="0"/>
              </a:rPr>
              <a:t>       </a:t>
            </a:r>
            <a:r>
              <a:rPr lang="en-US" sz="2800" b="1" dirty="0" err="1">
                <a:solidFill>
                  <a:srgbClr val="C00000"/>
                </a:solidFill>
                <a:latin typeface="Times New Roman" pitchFamily="18" charset="0"/>
                <a:cs typeface="Times New Roman" pitchFamily="18" charset="0"/>
              </a:rPr>
              <a:t>Diện</a:t>
            </a:r>
            <a:r>
              <a:rPr lang="en-US" sz="2800" b="1" dirty="0">
                <a:solidFill>
                  <a:srgbClr val="C00000"/>
                </a:solidFill>
                <a:latin typeface="Times New Roman" pitchFamily="18" charset="0"/>
                <a:cs typeface="Times New Roman" pitchFamily="18" charset="0"/>
              </a:rPr>
              <a:t> </a:t>
            </a:r>
            <a:r>
              <a:rPr lang="en-US" sz="2800" b="1" dirty="0" err="1">
                <a:solidFill>
                  <a:srgbClr val="C00000"/>
                </a:solidFill>
                <a:latin typeface="Times New Roman" pitchFamily="18" charset="0"/>
                <a:cs typeface="Times New Roman" pitchFamily="18" charset="0"/>
              </a:rPr>
              <a:t>tích</a:t>
            </a:r>
            <a:r>
              <a:rPr lang="en-US" sz="2800" b="1" dirty="0">
                <a:solidFill>
                  <a:srgbClr val="C00000"/>
                </a:solidFill>
                <a:latin typeface="Times New Roman" pitchFamily="18" charset="0"/>
                <a:cs typeface="Times New Roman" pitchFamily="18" charset="0"/>
              </a:rPr>
              <a:t>          </a:t>
            </a:r>
          </a:p>
        </p:txBody>
      </p:sp>
      <p:sp>
        <p:nvSpPr>
          <p:cNvPr id="46" name="TextBox 45"/>
          <p:cNvSpPr txBox="1"/>
          <p:nvPr/>
        </p:nvSpPr>
        <p:spPr>
          <a:xfrm>
            <a:off x="3509180" y="4191000"/>
            <a:ext cx="529420" cy="523220"/>
          </a:xfrm>
          <a:prstGeom prst="rect">
            <a:avLst/>
          </a:prstGeom>
          <a:noFill/>
        </p:spPr>
        <p:txBody>
          <a:bodyPr wrap="square" rtlCol="0">
            <a:spAutoFit/>
          </a:bodyPr>
          <a:lstStyle/>
          <a:p>
            <a:pPr algn="just"/>
            <a:r>
              <a:rPr lang="en-US" sz="2800" b="1">
                <a:solidFill>
                  <a:srgbClr val="C00000"/>
                </a:solidFill>
                <a:latin typeface="Times New Roman" pitchFamily="18" charset="0"/>
                <a:cs typeface="Times New Roman" pitchFamily="18" charset="0"/>
              </a:rPr>
              <a:t>.</a:t>
            </a:r>
          </a:p>
        </p:txBody>
      </p:sp>
      <p:sp>
        <p:nvSpPr>
          <p:cNvPr id="47" name="TextBox 46"/>
          <p:cNvSpPr txBox="1"/>
          <p:nvPr/>
        </p:nvSpPr>
        <p:spPr>
          <a:xfrm>
            <a:off x="5638800" y="4191000"/>
            <a:ext cx="529420" cy="523220"/>
          </a:xfrm>
          <a:prstGeom prst="rect">
            <a:avLst/>
          </a:prstGeom>
          <a:noFill/>
        </p:spPr>
        <p:txBody>
          <a:bodyPr wrap="square" rtlCol="0">
            <a:spAutoFit/>
          </a:bodyPr>
          <a:lstStyle/>
          <a:p>
            <a:pPr algn="just"/>
            <a:r>
              <a:rPr lang="en-US" sz="2800" b="1">
                <a:solidFill>
                  <a:srgbClr val="C00000"/>
                </a:solidFill>
                <a:latin typeface="Times New Roman" pitchFamily="18" charset="0"/>
                <a:cs typeface="Times New Roman" pitchFamily="18" charset="0"/>
              </a:rPr>
              <a:t>=</a:t>
            </a:r>
          </a:p>
        </p:txBody>
      </p:sp>
    </p:spTree>
    <p:extLst>
      <p:ext uri="{BB962C8B-B14F-4D97-AF65-F5344CB8AC3E}">
        <p14:creationId xmlns:p14="http://schemas.microsoft.com/office/powerpoint/2010/main" val="3896286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grpId="0" nodeType="clickEffect">
                                  <p:stCondLst>
                                    <p:cond delay="0"/>
                                  </p:stCondLst>
                                  <p:iterate type="lt">
                                    <p:tmPct val="4000"/>
                                  </p:iterate>
                                  <p:childTnLst>
                                    <p:set>
                                      <p:cBhvr override="childStyle">
                                        <p:cTn id="6" dur="500" fill="hold"/>
                                        <p:tgtEl>
                                          <p:spTgt spid="13"/>
                                        </p:tgtEl>
                                        <p:attrNameLst>
                                          <p:attrName>style.color</p:attrName>
                                        </p:attrNameLst>
                                      </p:cBhvr>
                                      <p:to>
                                        <p:clrVal>
                                          <a:schemeClr val="hlink"/>
                                        </p:clrVal>
                                      </p:to>
                                    </p:set>
                                    <p:set>
                                      <p:cBhvr>
                                        <p:cTn id="7" dur="500" fill="hold"/>
                                        <p:tgtEl>
                                          <p:spTgt spid="13"/>
                                        </p:tgtEl>
                                        <p:attrNameLst>
                                          <p:attrName>fillcolor</p:attrName>
                                        </p:attrNameLst>
                                      </p:cBhvr>
                                      <p:to>
                                        <p:clrVal>
                                          <a:schemeClr val="hlink"/>
                                        </p:clrVal>
                                      </p:to>
                                    </p:set>
                                    <p:set>
                                      <p:cBhvr>
                                        <p:cTn id="8" dur="500" fill="hold"/>
                                        <p:tgtEl>
                                          <p:spTgt spid="13"/>
                                        </p:tgtEl>
                                        <p:attrNameLst>
                                          <p:attrName>fill.type</p:attrName>
                                        </p:attrNameLst>
                                      </p:cBhvr>
                                      <p:to>
                                        <p:strVal val="solid"/>
                                      </p:to>
                                    </p:set>
                                  </p:childTnLst>
                                </p:cTn>
                              </p:par>
                              <p:par>
                                <p:cTn id="9" presetID="16" presetClass="emph" presetSubtype="0" fill="hold" grpId="0" nodeType="withEffect">
                                  <p:stCondLst>
                                    <p:cond delay="0"/>
                                  </p:stCondLst>
                                  <p:iterate type="lt">
                                    <p:tmPct val="4000"/>
                                  </p:iterate>
                                  <p:childTnLst>
                                    <p:set>
                                      <p:cBhvr override="childStyle">
                                        <p:cTn id="10" dur="500" fill="hold"/>
                                        <p:tgtEl>
                                          <p:spTgt spid="7"/>
                                        </p:tgtEl>
                                        <p:attrNameLst>
                                          <p:attrName>style.color</p:attrName>
                                        </p:attrNameLst>
                                      </p:cBhvr>
                                      <p:to>
                                        <p:clrVal>
                                          <a:schemeClr val="hlink"/>
                                        </p:clrVal>
                                      </p:to>
                                    </p:set>
                                    <p:set>
                                      <p:cBhvr>
                                        <p:cTn id="11" dur="500" fill="hold"/>
                                        <p:tgtEl>
                                          <p:spTgt spid="7"/>
                                        </p:tgtEl>
                                        <p:attrNameLst>
                                          <p:attrName>fillcolor</p:attrName>
                                        </p:attrNameLst>
                                      </p:cBhvr>
                                      <p:to>
                                        <p:clrVal>
                                          <a:schemeClr val="hlink"/>
                                        </p:clrVal>
                                      </p:to>
                                    </p:set>
                                    <p:set>
                                      <p:cBhvr>
                                        <p:cTn id="12" dur="500" fill="hold"/>
                                        <p:tgtEl>
                                          <p:spTgt spid="7"/>
                                        </p:tgtEl>
                                        <p:attrNameLst>
                                          <p:attrName>fill.type</p:attrName>
                                        </p:attrNameLst>
                                      </p:cBhvr>
                                      <p:to>
                                        <p:strVal val="solid"/>
                                      </p:to>
                                    </p:set>
                                  </p:childTnLst>
                                </p:cTn>
                              </p:par>
                              <p:par>
                                <p:cTn id="13" presetID="16" presetClass="emph" presetSubtype="0" fill="hold" grpId="0" nodeType="withEffect">
                                  <p:stCondLst>
                                    <p:cond delay="0"/>
                                  </p:stCondLst>
                                  <p:iterate type="lt">
                                    <p:tmPct val="4000"/>
                                  </p:iterate>
                                  <p:childTnLst>
                                    <p:set>
                                      <p:cBhvr override="childStyle">
                                        <p:cTn id="14" dur="500" fill="hold"/>
                                        <p:tgtEl>
                                          <p:spTgt spid="6"/>
                                        </p:tgtEl>
                                        <p:attrNameLst>
                                          <p:attrName>style.color</p:attrName>
                                        </p:attrNameLst>
                                      </p:cBhvr>
                                      <p:to>
                                        <p:clrVal>
                                          <a:schemeClr val="hlink"/>
                                        </p:clrVal>
                                      </p:to>
                                    </p:set>
                                    <p:set>
                                      <p:cBhvr>
                                        <p:cTn id="15" dur="500" fill="hold"/>
                                        <p:tgtEl>
                                          <p:spTgt spid="6"/>
                                        </p:tgtEl>
                                        <p:attrNameLst>
                                          <p:attrName>fillcolor</p:attrName>
                                        </p:attrNameLst>
                                      </p:cBhvr>
                                      <p:to>
                                        <p:clrVal>
                                          <a:schemeClr val="hlink"/>
                                        </p:clrVal>
                                      </p:to>
                                    </p:set>
                                    <p:set>
                                      <p:cBhvr>
                                        <p:cTn id="16" dur="500" fill="hold"/>
                                        <p:tgtEl>
                                          <p:spTgt spid="6"/>
                                        </p:tgtEl>
                                        <p:attrNameLst>
                                          <p:attrName>fill.type</p:attrName>
                                        </p:attrNameLst>
                                      </p:cBhvr>
                                      <p:to>
                                        <p:strVal val="solid"/>
                                      </p:to>
                                    </p:set>
                                  </p:childTnLst>
                                </p:cTn>
                              </p:par>
                              <p:par>
                                <p:cTn id="17" presetID="16" presetClass="emph" presetSubtype="0" fill="hold" grpId="0" nodeType="withEffect">
                                  <p:stCondLst>
                                    <p:cond delay="0"/>
                                  </p:stCondLst>
                                  <p:iterate type="lt">
                                    <p:tmPct val="4000"/>
                                  </p:iterate>
                                  <p:childTnLst>
                                    <p:set>
                                      <p:cBhvr override="childStyle">
                                        <p:cTn id="18" dur="500" fill="hold"/>
                                        <p:tgtEl>
                                          <p:spTgt spid="8"/>
                                        </p:tgtEl>
                                        <p:attrNameLst>
                                          <p:attrName>style.color</p:attrName>
                                        </p:attrNameLst>
                                      </p:cBhvr>
                                      <p:to>
                                        <p:clrVal>
                                          <a:schemeClr val="hlink"/>
                                        </p:clrVal>
                                      </p:to>
                                    </p:set>
                                    <p:set>
                                      <p:cBhvr>
                                        <p:cTn id="19" dur="500" fill="hold"/>
                                        <p:tgtEl>
                                          <p:spTgt spid="8"/>
                                        </p:tgtEl>
                                        <p:attrNameLst>
                                          <p:attrName>fillcolor</p:attrName>
                                        </p:attrNameLst>
                                      </p:cBhvr>
                                      <p:to>
                                        <p:clrVal>
                                          <a:schemeClr val="hlink"/>
                                        </p:clrVal>
                                      </p:to>
                                    </p:set>
                                    <p:set>
                                      <p:cBhvr>
                                        <p:cTn id="20" dur="500" fill="hold"/>
                                        <p:tgtEl>
                                          <p:spTgt spid="8"/>
                                        </p:tgtEl>
                                        <p:attrNameLst>
                                          <p:attrName>fill.type</p:attrName>
                                        </p:attrNameLst>
                                      </p:cBhvr>
                                      <p:to>
                                        <p:strVal val="solid"/>
                                      </p:to>
                                    </p:set>
                                  </p:childTnLst>
                                </p:cTn>
                              </p:par>
                              <p:par>
                                <p:cTn id="21" presetID="16" presetClass="emph" presetSubtype="0" fill="hold" grpId="0" nodeType="withEffect">
                                  <p:stCondLst>
                                    <p:cond delay="0"/>
                                  </p:stCondLst>
                                  <p:iterate type="lt">
                                    <p:tmPct val="4000"/>
                                  </p:iterate>
                                  <p:childTnLst>
                                    <p:set>
                                      <p:cBhvr override="childStyle">
                                        <p:cTn id="22" dur="500" fill="hold"/>
                                        <p:tgtEl>
                                          <p:spTgt spid="10"/>
                                        </p:tgtEl>
                                        <p:attrNameLst>
                                          <p:attrName>style.color</p:attrName>
                                        </p:attrNameLst>
                                      </p:cBhvr>
                                      <p:to>
                                        <p:clrVal>
                                          <a:schemeClr val="hlink"/>
                                        </p:clrVal>
                                      </p:to>
                                    </p:set>
                                    <p:set>
                                      <p:cBhvr>
                                        <p:cTn id="23" dur="500" fill="hold"/>
                                        <p:tgtEl>
                                          <p:spTgt spid="10"/>
                                        </p:tgtEl>
                                        <p:attrNameLst>
                                          <p:attrName>fillcolor</p:attrName>
                                        </p:attrNameLst>
                                      </p:cBhvr>
                                      <p:to>
                                        <p:clrVal>
                                          <a:schemeClr val="hlink"/>
                                        </p:clrVal>
                                      </p:to>
                                    </p:set>
                                    <p:set>
                                      <p:cBhvr>
                                        <p:cTn id="24" dur="500" fill="hold"/>
                                        <p:tgtEl>
                                          <p:spTgt spid="10"/>
                                        </p:tgtEl>
                                        <p:attrNameLst>
                                          <p:attrName>fill.type</p:attrName>
                                        </p:attrNameLst>
                                      </p:cBhvr>
                                      <p:to>
                                        <p:strVal val="solid"/>
                                      </p:to>
                                    </p:set>
                                  </p:childTnLst>
                                </p:cTn>
                              </p:par>
                              <p:par>
                                <p:cTn id="25" presetID="16" presetClass="emph" presetSubtype="0" fill="hold" grpId="0" nodeType="withEffect">
                                  <p:stCondLst>
                                    <p:cond delay="0"/>
                                  </p:stCondLst>
                                  <p:iterate type="lt">
                                    <p:tmPct val="4000"/>
                                  </p:iterate>
                                  <p:childTnLst>
                                    <p:set>
                                      <p:cBhvr override="childStyle">
                                        <p:cTn id="26" dur="500" fill="hold"/>
                                        <p:tgtEl>
                                          <p:spTgt spid="9"/>
                                        </p:tgtEl>
                                        <p:attrNameLst>
                                          <p:attrName>style.color</p:attrName>
                                        </p:attrNameLst>
                                      </p:cBhvr>
                                      <p:to>
                                        <p:clrVal>
                                          <a:schemeClr val="hlink"/>
                                        </p:clrVal>
                                      </p:to>
                                    </p:set>
                                    <p:set>
                                      <p:cBhvr>
                                        <p:cTn id="27" dur="500" fill="hold"/>
                                        <p:tgtEl>
                                          <p:spTgt spid="9"/>
                                        </p:tgtEl>
                                        <p:attrNameLst>
                                          <p:attrName>fillcolor</p:attrName>
                                        </p:attrNameLst>
                                      </p:cBhvr>
                                      <p:to>
                                        <p:clrVal>
                                          <a:schemeClr val="hlink"/>
                                        </p:clrVal>
                                      </p:to>
                                    </p:set>
                                    <p:set>
                                      <p:cBhvr>
                                        <p:cTn id="28" dur="500" fill="hold"/>
                                        <p:tgtEl>
                                          <p:spTgt spid="9"/>
                                        </p:tgtEl>
                                        <p:attrNameLst>
                                          <p:attrName>fill.type</p:attrName>
                                        </p:attrNameLst>
                                      </p:cBhvr>
                                      <p:to>
                                        <p:strVal val="solid"/>
                                      </p:to>
                                    </p:set>
                                  </p:childTnLst>
                                </p:cTn>
                              </p:par>
                              <p:par>
                                <p:cTn id="29" presetID="10" presetClass="entr" presetSubtype="0" fill="hold" nodeType="with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500"/>
                                        <p:tgtEl>
                                          <p:spTgt spid="3"/>
                                        </p:tgtEl>
                                      </p:cBhvr>
                                    </p:animEffect>
                                  </p:childTnLst>
                                </p:cTn>
                              </p:par>
                              <p:par>
                                <p:cTn id="32" presetID="10" presetClass="entr" presetSubtype="0" fill="hold"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500"/>
                                        <p:tgtEl>
                                          <p:spTgt spid="14"/>
                                        </p:tgtEl>
                                      </p:cBhvr>
                                    </p:animEffect>
                                  </p:childTnLst>
                                </p:cTn>
                              </p:par>
                              <p:par>
                                <p:cTn id="35" presetID="10" presetClass="entr" presetSubtype="0" fill="hold"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childTnLst>
                                </p:cTn>
                              </p:par>
                              <p:par>
                                <p:cTn id="38" presetID="10" presetClass="entr" presetSubtype="0" fill="hold" nodeType="with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500"/>
                                        <p:tgtEl>
                                          <p:spTgt spid="19"/>
                                        </p:tgtEl>
                                      </p:cBhvr>
                                    </p:animEffect>
                                  </p:childTnLst>
                                </p:cTn>
                              </p:par>
                              <p:par>
                                <p:cTn id="41" presetID="10" presetClass="entr" presetSubtype="0" fill="hold" nodeType="with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fade">
                                      <p:cBhvr>
                                        <p:cTn id="43" dur="500"/>
                                        <p:tgtEl>
                                          <p:spTgt spid="25"/>
                                        </p:tgtEl>
                                      </p:cBhvr>
                                    </p:animEffect>
                                  </p:childTnLst>
                                </p:cTn>
                              </p:par>
                              <p:par>
                                <p:cTn id="44" presetID="10" presetClass="entr" presetSubtype="0" fill="hold" nodeType="with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fade">
                                      <p:cBhvr>
                                        <p:cTn id="46" dur="500"/>
                                        <p:tgtEl>
                                          <p:spTgt spid="27"/>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mph" presetSubtype="0" fill="hold" grpId="0" nodeType="clickEffect">
                                  <p:stCondLst>
                                    <p:cond delay="0"/>
                                  </p:stCondLst>
                                  <p:iterate type="lt">
                                    <p:tmPct val="4000"/>
                                  </p:iterate>
                                  <p:childTnLst>
                                    <p:set>
                                      <p:cBhvr override="childStyle">
                                        <p:cTn id="50" dur="500" fill="hold"/>
                                        <p:tgtEl>
                                          <p:spTgt spid="12"/>
                                        </p:tgtEl>
                                        <p:attrNameLst>
                                          <p:attrName>style.color</p:attrName>
                                        </p:attrNameLst>
                                      </p:cBhvr>
                                      <p:to>
                                        <p:clrVal>
                                          <a:srgbClr val="FF0000"/>
                                        </p:clrVal>
                                      </p:to>
                                    </p:set>
                                    <p:set>
                                      <p:cBhvr>
                                        <p:cTn id="51" dur="500" fill="hold"/>
                                        <p:tgtEl>
                                          <p:spTgt spid="12"/>
                                        </p:tgtEl>
                                        <p:attrNameLst>
                                          <p:attrName>fillcolor</p:attrName>
                                        </p:attrNameLst>
                                      </p:cBhvr>
                                      <p:to>
                                        <p:clrVal>
                                          <a:srgbClr val="FF0000"/>
                                        </p:clrVal>
                                      </p:to>
                                    </p:set>
                                    <p:set>
                                      <p:cBhvr>
                                        <p:cTn id="52" dur="500" fill="hold"/>
                                        <p:tgtEl>
                                          <p:spTgt spid="12"/>
                                        </p:tgtEl>
                                        <p:attrNameLst>
                                          <p:attrName>fill.type</p:attrName>
                                        </p:attrNameLst>
                                      </p:cBhvr>
                                      <p:to>
                                        <p:strVal val="solid"/>
                                      </p:to>
                                    </p:set>
                                  </p:childTnLst>
                                </p:cTn>
                              </p:par>
                              <p:par>
                                <p:cTn id="53" presetID="16" presetClass="emph" presetSubtype="0" fill="hold" grpId="0" nodeType="withEffect">
                                  <p:stCondLst>
                                    <p:cond delay="0"/>
                                  </p:stCondLst>
                                  <p:iterate type="lt">
                                    <p:tmPct val="4000"/>
                                  </p:iterate>
                                  <p:childTnLst>
                                    <p:set>
                                      <p:cBhvr override="childStyle">
                                        <p:cTn id="54" dur="500" fill="hold"/>
                                        <p:tgtEl>
                                          <p:spTgt spid="11"/>
                                        </p:tgtEl>
                                        <p:attrNameLst>
                                          <p:attrName>style.color</p:attrName>
                                        </p:attrNameLst>
                                      </p:cBhvr>
                                      <p:to>
                                        <p:clrVal>
                                          <a:srgbClr val="FF0000"/>
                                        </p:clrVal>
                                      </p:to>
                                    </p:set>
                                    <p:set>
                                      <p:cBhvr>
                                        <p:cTn id="55" dur="500" fill="hold"/>
                                        <p:tgtEl>
                                          <p:spTgt spid="11"/>
                                        </p:tgtEl>
                                        <p:attrNameLst>
                                          <p:attrName>fillcolor</p:attrName>
                                        </p:attrNameLst>
                                      </p:cBhvr>
                                      <p:to>
                                        <p:clrVal>
                                          <a:srgbClr val="FF0000"/>
                                        </p:clrVal>
                                      </p:to>
                                    </p:set>
                                    <p:set>
                                      <p:cBhvr>
                                        <p:cTn id="56" dur="500" fill="hold"/>
                                        <p:tgtEl>
                                          <p:spTgt spid="11"/>
                                        </p:tgtEl>
                                        <p:attrNameLst>
                                          <p:attrName>fill.type</p:attrName>
                                        </p:attrNameLst>
                                      </p:cBhvr>
                                      <p:to>
                                        <p:strVal val="solid"/>
                                      </p:to>
                                    </p:set>
                                  </p:childTnLst>
                                </p:cTn>
                              </p:par>
                              <p:par>
                                <p:cTn id="57" presetID="10" presetClass="entr" presetSubtype="0" fill="hold" nodeType="with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fade">
                                      <p:cBhvr>
                                        <p:cTn id="59" dur="500"/>
                                        <p:tgtEl>
                                          <p:spTgt spid="30"/>
                                        </p:tgtEl>
                                      </p:cBhvr>
                                    </p:animEffect>
                                  </p:childTnLst>
                                </p:cTn>
                              </p:par>
                              <p:par>
                                <p:cTn id="60" presetID="10" presetClass="entr" presetSubtype="0" fill="hold" nodeType="withEffect">
                                  <p:stCondLst>
                                    <p:cond delay="0"/>
                                  </p:stCondLst>
                                  <p:childTnLst>
                                    <p:set>
                                      <p:cBhvr>
                                        <p:cTn id="61" dur="1" fill="hold">
                                          <p:stCondLst>
                                            <p:cond delay="0"/>
                                          </p:stCondLst>
                                        </p:cTn>
                                        <p:tgtEl>
                                          <p:spTgt spid="31"/>
                                        </p:tgtEl>
                                        <p:attrNameLst>
                                          <p:attrName>style.visibility</p:attrName>
                                        </p:attrNameLst>
                                      </p:cBhvr>
                                      <p:to>
                                        <p:strVal val="visible"/>
                                      </p:to>
                                    </p:set>
                                    <p:animEffect transition="in" filter="fade">
                                      <p:cBhvr>
                                        <p:cTn id="62" dur="500"/>
                                        <p:tgtEl>
                                          <p:spTgt spid="31"/>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37" fill="hold" grpId="0" nodeType="click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barn(outVertical)">
                                      <p:cBhvr>
                                        <p:cTn id="67" dur="500"/>
                                        <p:tgtEl>
                                          <p:spTgt spid="40"/>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37" fill="hold" grpId="0" nodeType="clickEffect">
                                  <p:stCondLst>
                                    <p:cond delay="0"/>
                                  </p:stCondLst>
                                  <p:childTnLst>
                                    <p:set>
                                      <p:cBhvr>
                                        <p:cTn id="71" dur="1" fill="hold">
                                          <p:stCondLst>
                                            <p:cond delay="0"/>
                                          </p:stCondLst>
                                        </p:cTn>
                                        <p:tgtEl>
                                          <p:spTgt spid="46"/>
                                        </p:tgtEl>
                                        <p:attrNameLst>
                                          <p:attrName>style.visibility</p:attrName>
                                        </p:attrNameLst>
                                      </p:cBhvr>
                                      <p:to>
                                        <p:strVal val="visible"/>
                                      </p:to>
                                    </p:set>
                                    <p:animEffect transition="in" filter="barn(outVertical)">
                                      <p:cBhvr>
                                        <p:cTn id="72" dur="500"/>
                                        <p:tgtEl>
                                          <p:spTgt spid="46"/>
                                        </p:tgtEl>
                                      </p:cBhvr>
                                    </p:animEffect>
                                  </p:childTnLst>
                                </p:cTn>
                              </p:par>
                              <p:par>
                                <p:cTn id="73" presetID="16" presetClass="entr" presetSubtype="37" fill="hold" grpId="0" nodeType="with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barn(outVertical)">
                                      <p:cBhvr>
                                        <p:cTn id="75" dur="500"/>
                                        <p:tgtEl>
                                          <p:spTgt spid="47"/>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xit" presetSubtype="0" fill="hold" grpId="1" nodeType="clickEffect">
                                  <p:stCondLst>
                                    <p:cond delay="0"/>
                                  </p:stCondLst>
                                  <p:childTnLst>
                                    <p:animEffect transition="out" filter="fade">
                                      <p:cBhvr>
                                        <p:cTn id="79" dur="500"/>
                                        <p:tgtEl>
                                          <p:spTgt spid="40"/>
                                        </p:tgtEl>
                                      </p:cBhvr>
                                    </p:animEffect>
                                    <p:set>
                                      <p:cBhvr>
                                        <p:cTn id="80" dur="1" fill="hold">
                                          <p:stCondLst>
                                            <p:cond delay="499"/>
                                          </p:stCondLst>
                                        </p:cTn>
                                        <p:tgtEl>
                                          <p:spTgt spid="40"/>
                                        </p:tgtEl>
                                        <p:attrNameLst>
                                          <p:attrName>style.visibility</p:attrName>
                                        </p:attrNameLst>
                                      </p:cBhvr>
                                      <p:to>
                                        <p:strVal val="hidden"/>
                                      </p:to>
                                    </p:set>
                                  </p:childTnLst>
                                </p:cTn>
                              </p:par>
                              <p:par>
                                <p:cTn id="81" presetID="10" presetClass="exit" presetSubtype="0" fill="hold" grpId="1" nodeType="withEffect">
                                  <p:stCondLst>
                                    <p:cond delay="0"/>
                                  </p:stCondLst>
                                  <p:childTnLst>
                                    <p:animEffect transition="out" filter="fade">
                                      <p:cBhvr>
                                        <p:cTn id="82" dur="500"/>
                                        <p:tgtEl>
                                          <p:spTgt spid="46"/>
                                        </p:tgtEl>
                                      </p:cBhvr>
                                    </p:animEffect>
                                    <p:set>
                                      <p:cBhvr>
                                        <p:cTn id="83" dur="1" fill="hold">
                                          <p:stCondLst>
                                            <p:cond delay="499"/>
                                          </p:stCondLst>
                                        </p:cTn>
                                        <p:tgtEl>
                                          <p:spTgt spid="46"/>
                                        </p:tgtEl>
                                        <p:attrNameLst>
                                          <p:attrName>style.visibility</p:attrName>
                                        </p:attrNameLst>
                                      </p:cBhvr>
                                      <p:to>
                                        <p:strVal val="hidden"/>
                                      </p:to>
                                    </p:set>
                                  </p:childTnLst>
                                </p:cTn>
                              </p:par>
                              <p:par>
                                <p:cTn id="84" presetID="10" presetClass="exit" presetSubtype="0" fill="hold" grpId="1" nodeType="withEffect">
                                  <p:stCondLst>
                                    <p:cond delay="0"/>
                                  </p:stCondLst>
                                  <p:childTnLst>
                                    <p:animEffect transition="out" filter="fade">
                                      <p:cBhvr>
                                        <p:cTn id="85" dur="500"/>
                                        <p:tgtEl>
                                          <p:spTgt spid="47"/>
                                        </p:tgtEl>
                                      </p:cBhvr>
                                    </p:animEffect>
                                    <p:set>
                                      <p:cBhvr>
                                        <p:cTn id="86" dur="1" fill="hold">
                                          <p:stCondLst>
                                            <p:cond delay="499"/>
                                          </p:stCondLst>
                                        </p:cTn>
                                        <p:tgtEl>
                                          <p:spTgt spid="47"/>
                                        </p:tgtEl>
                                        <p:attrNameLst>
                                          <p:attrName>style.visibility</p:attrName>
                                        </p:attrNameLst>
                                      </p:cBhvr>
                                      <p:to>
                                        <p:strVal val="hidden"/>
                                      </p:to>
                                    </p:set>
                                  </p:childTnLst>
                                </p:cTn>
                              </p:par>
                              <p:par>
                                <p:cTn id="87" presetID="16" presetClass="entr" presetSubtype="37" fill="hold" nodeType="with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barn(outVertical)">
                                      <p:cBhvr>
                                        <p:cTn id="89" dur="500"/>
                                        <p:tgtEl>
                                          <p:spTgt spid="45"/>
                                        </p:tgtEl>
                                      </p:cBhvr>
                                    </p:animEffect>
                                  </p:childTnLst>
                                </p:cTn>
                              </p:par>
                              <p:par>
                                <p:cTn id="90" presetID="16" presetClass="entr" presetSubtype="37" fill="hold" nodeType="with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barn(outVertical)">
                                      <p:cBhvr>
                                        <p:cTn id="9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P spid="13" grpId="0"/>
      <p:bldP spid="40" grpId="0"/>
      <p:bldP spid="40" grpId="1"/>
      <p:bldP spid="46" grpId="0"/>
      <p:bldP spid="46" grpId="1"/>
      <p:bldP spid="47" grpId="0"/>
      <p:bldP spid="47" grpId="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TextBox 11"/>
          <p:cNvSpPr txBox="1"/>
          <p:nvPr/>
        </p:nvSpPr>
        <p:spPr>
          <a:xfrm>
            <a:off x="533400" y="457200"/>
            <a:ext cx="8153400" cy="1938992"/>
          </a:xfrm>
          <a:prstGeom prst="rect">
            <a:avLst/>
          </a:prstGeom>
          <a:noFill/>
        </p:spPr>
        <p:txBody>
          <a:bodyPr wrap="square" rtlCol="0">
            <a:spAutoFit/>
          </a:bodyPr>
          <a:lstStyle/>
          <a:p>
            <a:pPr algn="just"/>
            <a:endParaRPr lang="en-US" sz="2400" dirty="0">
              <a:solidFill>
                <a:prstClr val="black"/>
              </a:solidFill>
              <a:latin typeface="Times New Roman" pitchFamily="18" charset="0"/>
              <a:cs typeface="Times New Roman" pitchFamily="18" charset="0"/>
            </a:endParaRPr>
          </a:p>
          <a:p>
            <a:pPr algn="just"/>
            <a:endParaRPr lang="en-US" sz="2400" dirty="0">
              <a:solidFill>
                <a:prstClr val="black"/>
              </a:solidFill>
              <a:latin typeface="Times New Roman" pitchFamily="18" charset="0"/>
              <a:cs typeface="Times New Roman" pitchFamily="18" charset="0"/>
            </a:endParaRPr>
          </a:p>
          <a:p>
            <a:pPr algn="just"/>
            <a:r>
              <a:rPr lang="en-US" sz="2400" dirty="0" err="1">
                <a:solidFill>
                  <a:prstClr val="black"/>
                </a:solidFill>
                <a:latin typeface="Times New Roman" pitchFamily="18" charset="0"/>
                <a:cs typeface="Times New Roman" pitchFamily="18" charset="0"/>
              </a:rPr>
              <a:t>Một</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mảnh</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đất</a:t>
            </a:r>
            <a:r>
              <a:rPr lang="en-US" sz="2400" dirty="0">
                <a:solidFill>
                  <a:prstClr val="black"/>
                </a:solidFill>
                <a:latin typeface="Times New Roman" pitchFamily="18" charset="0"/>
                <a:cs typeface="Times New Roman" pitchFamily="18" charset="0"/>
              </a:rPr>
              <a:t> </a:t>
            </a:r>
            <a:r>
              <a:rPr lang="en-US" sz="2400" dirty="0" err="1">
                <a:solidFill>
                  <a:prstClr val="white"/>
                </a:solidFill>
                <a:latin typeface="Times New Roman" pitchFamily="18" charset="0"/>
                <a:cs typeface="Times New Roman" pitchFamily="18" charset="0"/>
              </a:rPr>
              <a:t>hình</a:t>
            </a:r>
            <a:r>
              <a:rPr lang="en-US" sz="2400" dirty="0">
                <a:solidFill>
                  <a:prstClr val="white"/>
                </a:solidFill>
                <a:latin typeface="Times New Roman" pitchFamily="18" charset="0"/>
                <a:cs typeface="Times New Roman" pitchFamily="18" charset="0"/>
              </a:rPr>
              <a:t> </a:t>
            </a:r>
            <a:r>
              <a:rPr lang="en-US" sz="2400" dirty="0" err="1">
                <a:solidFill>
                  <a:prstClr val="white"/>
                </a:solidFill>
                <a:latin typeface="Times New Roman" pitchFamily="18" charset="0"/>
                <a:cs typeface="Times New Roman" pitchFamily="18" charset="0"/>
              </a:rPr>
              <a:t>chữ</a:t>
            </a:r>
            <a:r>
              <a:rPr lang="en-US" sz="2400" dirty="0">
                <a:solidFill>
                  <a:prstClr val="white"/>
                </a:solidFill>
                <a:latin typeface="Times New Roman" pitchFamily="18" charset="0"/>
                <a:cs typeface="Times New Roman" pitchFamily="18" charset="0"/>
              </a:rPr>
              <a:t> </a:t>
            </a:r>
            <a:r>
              <a:rPr lang="en-US" sz="2400" dirty="0" err="1">
                <a:solidFill>
                  <a:prstClr val="white"/>
                </a:solidFill>
                <a:latin typeface="Times New Roman" pitchFamily="18" charset="0"/>
                <a:cs typeface="Times New Roman" pitchFamily="18" charset="0"/>
              </a:rPr>
              <a:t>nhật</a:t>
            </a:r>
            <a:r>
              <a:rPr lang="en-US" sz="2400" dirty="0">
                <a:solidFill>
                  <a:prstClr val="white"/>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có</a:t>
            </a:r>
            <a:r>
              <a:rPr lang="en-US" sz="2400" dirty="0">
                <a:solidFill>
                  <a:prstClr val="black"/>
                </a:solidFill>
                <a:latin typeface="Times New Roman" pitchFamily="18" charset="0"/>
                <a:cs typeface="Times New Roman" pitchFamily="18" charset="0"/>
              </a:rPr>
              <a:t> </a:t>
            </a:r>
            <a:r>
              <a:rPr lang="en-US" sz="2400" dirty="0" err="1">
                <a:solidFill>
                  <a:prstClr val="white"/>
                </a:solidFill>
                <a:latin typeface="Times New Roman" pitchFamily="18" charset="0"/>
                <a:cs typeface="Times New Roman" pitchFamily="18" charset="0"/>
              </a:rPr>
              <a:t>chu</a:t>
            </a:r>
            <a:r>
              <a:rPr lang="en-US" sz="2400" dirty="0">
                <a:solidFill>
                  <a:prstClr val="white"/>
                </a:solidFill>
                <a:latin typeface="Times New Roman" pitchFamily="18" charset="0"/>
                <a:cs typeface="Times New Roman" pitchFamily="18" charset="0"/>
              </a:rPr>
              <a:t> vi </a:t>
            </a:r>
            <a:r>
              <a:rPr lang="en-US" sz="2400" dirty="0" err="1">
                <a:solidFill>
                  <a:prstClr val="white"/>
                </a:solidFill>
                <a:latin typeface="Times New Roman" pitchFamily="18" charset="0"/>
                <a:cs typeface="Times New Roman" pitchFamily="18" charset="0"/>
              </a:rPr>
              <a:t>bằng</a:t>
            </a:r>
            <a:r>
              <a:rPr lang="en-US" sz="2400" dirty="0">
                <a:solidFill>
                  <a:prstClr val="white"/>
                </a:solidFill>
                <a:latin typeface="Times New Roman" pitchFamily="18" charset="0"/>
                <a:cs typeface="Times New Roman" pitchFamily="18" charset="0"/>
              </a:rPr>
              <a:t> 28 </a:t>
            </a:r>
            <a:r>
              <a:rPr lang="en-US" sz="2400" dirty="0" err="1">
                <a:solidFill>
                  <a:prstClr val="white"/>
                </a:solidFill>
                <a:latin typeface="Times New Roman" pitchFamily="18" charset="0"/>
                <a:cs typeface="Times New Roman" pitchFamily="18" charset="0"/>
              </a:rPr>
              <a:t>mét</a:t>
            </a:r>
            <a:r>
              <a:rPr lang="en-US" sz="2400" dirty="0">
                <a:solidFill>
                  <a:prstClr val="white"/>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và</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độ</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dài</a:t>
            </a:r>
            <a:r>
              <a:rPr lang="en-US" sz="2400" dirty="0">
                <a:solidFill>
                  <a:prstClr val="black"/>
                </a:solidFill>
                <a:latin typeface="Times New Roman" pitchFamily="18" charset="0"/>
                <a:cs typeface="Times New Roman" pitchFamily="18" charset="0"/>
              </a:rPr>
              <a:t> </a:t>
            </a:r>
            <a:r>
              <a:rPr lang="en-US" sz="2400" dirty="0" err="1">
                <a:solidFill>
                  <a:prstClr val="white"/>
                </a:solidFill>
                <a:latin typeface="Times New Roman" pitchFamily="18" charset="0"/>
                <a:cs typeface="Times New Roman" pitchFamily="18" charset="0"/>
              </a:rPr>
              <a:t>đường</a:t>
            </a:r>
            <a:r>
              <a:rPr lang="en-US" sz="2400" dirty="0">
                <a:solidFill>
                  <a:prstClr val="white"/>
                </a:solidFill>
                <a:latin typeface="Times New Roman" pitchFamily="18" charset="0"/>
                <a:cs typeface="Times New Roman" pitchFamily="18" charset="0"/>
              </a:rPr>
              <a:t> </a:t>
            </a:r>
            <a:r>
              <a:rPr lang="en-US" sz="2400" dirty="0" err="1">
                <a:solidFill>
                  <a:prstClr val="white"/>
                </a:solidFill>
                <a:latin typeface="Times New Roman" pitchFamily="18" charset="0"/>
                <a:cs typeface="Times New Roman" pitchFamily="18" charset="0"/>
              </a:rPr>
              <a:t>chéo</a:t>
            </a:r>
            <a:r>
              <a:rPr lang="en-US" sz="2400" dirty="0">
                <a:solidFill>
                  <a:prstClr val="white"/>
                </a:solidFill>
                <a:latin typeface="Times New Roman" pitchFamily="18" charset="0"/>
                <a:cs typeface="Times New Roman" pitchFamily="18" charset="0"/>
              </a:rPr>
              <a:t> </a:t>
            </a:r>
            <a:r>
              <a:rPr lang="en-US" sz="2400" dirty="0" err="1">
                <a:solidFill>
                  <a:prstClr val="white"/>
                </a:solidFill>
                <a:latin typeface="Times New Roman" pitchFamily="18" charset="0"/>
                <a:cs typeface="Times New Roman" pitchFamily="18" charset="0"/>
              </a:rPr>
              <a:t>bằng</a:t>
            </a:r>
            <a:r>
              <a:rPr lang="en-US" sz="2400" dirty="0">
                <a:solidFill>
                  <a:prstClr val="white"/>
                </a:solidFill>
                <a:latin typeface="Times New Roman" pitchFamily="18" charset="0"/>
                <a:cs typeface="Times New Roman" pitchFamily="18" charset="0"/>
              </a:rPr>
              <a:t> 10 </a:t>
            </a:r>
            <a:r>
              <a:rPr lang="en-US" sz="2400" dirty="0" err="1">
                <a:solidFill>
                  <a:prstClr val="white"/>
                </a:solidFill>
                <a:latin typeface="Times New Roman" pitchFamily="18" charset="0"/>
                <a:cs typeface="Times New Roman" pitchFamily="18" charset="0"/>
              </a:rPr>
              <a:t>mét</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Tính</a:t>
            </a:r>
            <a:r>
              <a:rPr lang="en-US" sz="2400" dirty="0">
                <a:solidFill>
                  <a:prstClr val="black"/>
                </a:solidFill>
                <a:latin typeface="Times New Roman" pitchFamily="18" charset="0"/>
                <a:cs typeface="Times New Roman" pitchFamily="18" charset="0"/>
              </a:rPr>
              <a:t> </a:t>
            </a:r>
            <a:r>
              <a:rPr lang="en-US" sz="2400" dirty="0" err="1">
                <a:solidFill>
                  <a:prstClr val="white"/>
                </a:solidFill>
                <a:latin typeface="Times New Roman" pitchFamily="18" charset="0"/>
                <a:cs typeface="Times New Roman" pitchFamily="18" charset="0"/>
              </a:rPr>
              <a:t>chiều</a:t>
            </a:r>
            <a:r>
              <a:rPr lang="en-US" sz="2400" dirty="0">
                <a:solidFill>
                  <a:prstClr val="white"/>
                </a:solidFill>
                <a:latin typeface="Times New Roman" pitchFamily="18" charset="0"/>
                <a:cs typeface="Times New Roman" pitchFamily="18" charset="0"/>
              </a:rPr>
              <a:t> </a:t>
            </a:r>
            <a:r>
              <a:rPr lang="en-US" sz="2400" dirty="0" err="1">
                <a:solidFill>
                  <a:prstClr val="white"/>
                </a:solidFill>
                <a:latin typeface="Times New Roman" pitchFamily="18" charset="0"/>
                <a:cs typeface="Times New Roman" pitchFamily="18" charset="0"/>
              </a:rPr>
              <a:t>dài</a:t>
            </a:r>
            <a:r>
              <a:rPr lang="en-US" sz="2400" dirty="0">
                <a:solidFill>
                  <a:prstClr val="white"/>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và</a:t>
            </a:r>
            <a:r>
              <a:rPr lang="en-US" sz="2400" dirty="0">
                <a:solidFill>
                  <a:prstClr val="black"/>
                </a:solidFill>
                <a:latin typeface="Times New Roman" pitchFamily="18" charset="0"/>
                <a:cs typeface="Times New Roman" pitchFamily="18" charset="0"/>
              </a:rPr>
              <a:t> </a:t>
            </a:r>
            <a:r>
              <a:rPr lang="en-US" sz="2400" dirty="0" err="1">
                <a:solidFill>
                  <a:prstClr val="white"/>
                </a:solidFill>
                <a:latin typeface="Times New Roman" pitchFamily="18" charset="0"/>
                <a:cs typeface="Times New Roman" pitchFamily="18" charset="0"/>
              </a:rPr>
              <a:t>chiều</a:t>
            </a:r>
            <a:r>
              <a:rPr lang="en-US" sz="2400" dirty="0">
                <a:solidFill>
                  <a:prstClr val="white"/>
                </a:solidFill>
                <a:latin typeface="Times New Roman" pitchFamily="18" charset="0"/>
                <a:cs typeface="Times New Roman" pitchFamily="18" charset="0"/>
              </a:rPr>
              <a:t> </a:t>
            </a:r>
            <a:r>
              <a:rPr lang="en-US" sz="2400" dirty="0" err="1">
                <a:solidFill>
                  <a:prstClr val="white"/>
                </a:solidFill>
                <a:latin typeface="Times New Roman" pitchFamily="18" charset="0"/>
                <a:cs typeface="Times New Roman" pitchFamily="18" charset="0"/>
              </a:rPr>
              <a:t>rộng</a:t>
            </a:r>
            <a:r>
              <a:rPr lang="en-US" sz="2400" dirty="0">
                <a:solidFill>
                  <a:prstClr val="white"/>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của</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mảnh</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đất</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đó</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theo</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đơn</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vị</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mét</a:t>
            </a:r>
            <a:r>
              <a:rPr lang="en-US" sz="2400" dirty="0">
                <a:solidFill>
                  <a:prstClr val="black"/>
                </a:solidFill>
                <a:latin typeface="Times New Roman" pitchFamily="18" charset="0"/>
                <a:cs typeface="Times New Roman" pitchFamily="18" charset="0"/>
              </a:rPr>
              <a:t>.</a:t>
            </a:r>
          </a:p>
        </p:txBody>
      </p:sp>
      <p:sp>
        <p:nvSpPr>
          <p:cNvPr id="13" name="TextBox 12"/>
          <p:cNvSpPr txBox="1"/>
          <p:nvPr/>
        </p:nvSpPr>
        <p:spPr>
          <a:xfrm>
            <a:off x="2502374" y="1195863"/>
            <a:ext cx="1955326" cy="461665"/>
          </a:xfrm>
          <a:prstGeom prst="rect">
            <a:avLst/>
          </a:prstGeom>
          <a:noFill/>
        </p:spPr>
        <p:txBody>
          <a:bodyPr wrap="square" rtlCol="0">
            <a:spAutoFit/>
          </a:bodyPr>
          <a:lstStyle/>
          <a:p>
            <a:pPr algn="just"/>
            <a:r>
              <a:rPr lang="en-US" sz="2400">
                <a:solidFill>
                  <a:prstClr val="black"/>
                </a:solidFill>
                <a:latin typeface="Times New Roman" pitchFamily="18" charset="0"/>
                <a:cs typeface="Times New Roman" pitchFamily="18" charset="0"/>
              </a:rPr>
              <a:t>hình chữ nhật</a:t>
            </a:r>
            <a:endParaRPr lang="en-US" sz="2400" dirty="0">
              <a:solidFill>
                <a:prstClr val="black"/>
              </a:solidFill>
              <a:latin typeface="Times New Roman" pitchFamily="18" charset="0"/>
              <a:cs typeface="Times New Roman" pitchFamily="18" charset="0"/>
            </a:endParaRPr>
          </a:p>
        </p:txBody>
      </p:sp>
      <p:sp>
        <p:nvSpPr>
          <p:cNvPr id="14" name="TextBox 13"/>
          <p:cNvSpPr txBox="1"/>
          <p:nvPr/>
        </p:nvSpPr>
        <p:spPr>
          <a:xfrm>
            <a:off x="4720703" y="1212711"/>
            <a:ext cx="2720739" cy="461665"/>
          </a:xfrm>
          <a:prstGeom prst="rect">
            <a:avLst/>
          </a:prstGeom>
          <a:noFill/>
        </p:spPr>
        <p:txBody>
          <a:bodyPr wrap="square" rtlCol="0">
            <a:spAutoFit/>
          </a:bodyPr>
          <a:lstStyle/>
          <a:p>
            <a:pPr algn="just"/>
            <a:r>
              <a:rPr lang="en-US" sz="2400">
                <a:solidFill>
                  <a:prstClr val="black"/>
                </a:solidFill>
                <a:latin typeface="Times New Roman" pitchFamily="18" charset="0"/>
                <a:cs typeface="Times New Roman" pitchFamily="18" charset="0"/>
              </a:rPr>
              <a:t>chu vi bằng 28 mét</a:t>
            </a:r>
            <a:endParaRPr lang="en-US" sz="2400" dirty="0">
              <a:solidFill>
                <a:prstClr val="black"/>
              </a:solidFill>
              <a:latin typeface="Times New Roman" pitchFamily="18" charset="0"/>
              <a:cs typeface="Times New Roman" pitchFamily="18" charset="0"/>
            </a:endParaRPr>
          </a:p>
        </p:txBody>
      </p:sp>
      <p:sp>
        <p:nvSpPr>
          <p:cNvPr id="15" name="TextBox 14"/>
          <p:cNvSpPr txBox="1"/>
          <p:nvPr/>
        </p:nvSpPr>
        <p:spPr>
          <a:xfrm>
            <a:off x="493166" y="1521976"/>
            <a:ext cx="3776877" cy="461665"/>
          </a:xfrm>
          <a:prstGeom prst="rect">
            <a:avLst/>
          </a:prstGeom>
          <a:noFill/>
        </p:spPr>
        <p:txBody>
          <a:bodyPr wrap="square" rtlCol="0">
            <a:spAutoFit/>
          </a:bodyPr>
          <a:lstStyle/>
          <a:p>
            <a:pPr algn="just"/>
            <a:r>
              <a:rPr lang="en-US" sz="2400">
                <a:solidFill>
                  <a:prstClr val="black"/>
                </a:solidFill>
                <a:latin typeface="Times New Roman" pitchFamily="18" charset="0"/>
                <a:cs typeface="Times New Roman" pitchFamily="18" charset="0"/>
              </a:rPr>
              <a:t>đường chéo bằng 10 mét</a:t>
            </a:r>
            <a:endParaRPr lang="en-US" sz="2400" dirty="0">
              <a:solidFill>
                <a:prstClr val="black"/>
              </a:solidFill>
              <a:latin typeface="Times New Roman" pitchFamily="18" charset="0"/>
              <a:cs typeface="Times New Roman" pitchFamily="18" charset="0"/>
            </a:endParaRPr>
          </a:p>
        </p:txBody>
      </p:sp>
      <p:sp>
        <p:nvSpPr>
          <p:cNvPr id="16" name="TextBox 15"/>
          <p:cNvSpPr txBox="1"/>
          <p:nvPr/>
        </p:nvSpPr>
        <p:spPr>
          <a:xfrm>
            <a:off x="4373143" y="1527663"/>
            <a:ext cx="1453202" cy="461665"/>
          </a:xfrm>
          <a:prstGeom prst="rect">
            <a:avLst/>
          </a:prstGeom>
          <a:noFill/>
        </p:spPr>
        <p:txBody>
          <a:bodyPr wrap="square" rtlCol="0">
            <a:spAutoFit/>
          </a:bodyPr>
          <a:lstStyle/>
          <a:p>
            <a:pPr algn="just"/>
            <a:r>
              <a:rPr lang="en-US" sz="2400">
                <a:solidFill>
                  <a:prstClr val="black"/>
                </a:solidFill>
                <a:latin typeface="Times New Roman" pitchFamily="18" charset="0"/>
                <a:cs typeface="Times New Roman" pitchFamily="18" charset="0"/>
              </a:rPr>
              <a:t>chiều dài</a:t>
            </a:r>
            <a:endParaRPr lang="en-US" sz="2400" dirty="0">
              <a:solidFill>
                <a:prstClr val="black"/>
              </a:solidFill>
              <a:latin typeface="Times New Roman" pitchFamily="18" charset="0"/>
              <a:cs typeface="Times New Roman" pitchFamily="18" charset="0"/>
            </a:endParaRPr>
          </a:p>
        </p:txBody>
      </p:sp>
      <p:sp>
        <p:nvSpPr>
          <p:cNvPr id="17" name="TextBox 16"/>
          <p:cNvSpPr txBox="1"/>
          <p:nvPr/>
        </p:nvSpPr>
        <p:spPr>
          <a:xfrm>
            <a:off x="5943600" y="1557908"/>
            <a:ext cx="1747340" cy="461665"/>
          </a:xfrm>
          <a:prstGeom prst="rect">
            <a:avLst/>
          </a:prstGeom>
          <a:noFill/>
        </p:spPr>
        <p:txBody>
          <a:bodyPr wrap="square" rtlCol="0">
            <a:spAutoFit/>
          </a:bodyPr>
          <a:lstStyle/>
          <a:p>
            <a:pPr algn="just"/>
            <a:r>
              <a:rPr lang="en-US" sz="2400">
                <a:solidFill>
                  <a:prstClr val="black"/>
                </a:solidFill>
                <a:latin typeface="Times New Roman" pitchFamily="18" charset="0"/>
                <a:cs typeface="Times New Roman" pitchFamily="18" charset="0"/>
              </a:rPr>
              <a:t>chiều rộng</a:t>
            </a:r>
            <a:endParaRPr lang="en-US" sz="2400" dirty="0">
              <a:solidFill>
                <a:prstClr val="black"/>
              </a:solidFill>
              <a:latin typeface="Times New Roman" pitchFamily="18" charset="0"/>
              <a:cs typeface="Times New Roman" pitchFamily="18" charset="0"/>
            </a:endParaRPr>
          </a:p>
        </p:txBody>
      </p:sp>
      <p:cxnSp>
        <p:nvCxnSpPr>
          <p:cNvPr id="18" name="Straight Connector 17"/>
          <p:cNvCxnSpPr/>
          <p:nvPr/>
        </p:nvCxnSpPr>
        <p:spPr>
          <a:xfrm>
            <a:off x="2610418" y="1557908"/>
            <a:ext cx="1549306" cy="0"/>
          </a:xfrm>
          <a:prstGeom prst="line">
            <a:avLst/>
          </a:prstGeom>
          <a:noFill/>
          <a:ln w="19050" cap="flat" cmpd="sng" algn="ctr">
            <a:solidFill>
              <a:srgbClr val="0000FF"/>
            </a:solidFill>
            <a:prstDash val="solid"/>
          </a:ln>
          <a:effectLst/>
        </p:spPr>
      </p:cxnSp>
      <p:cxnSp>
        <p:nvCxnSpPr>
          <p:cNvPr id="19" name="Straight Connector 18"/>
          <p:cNvCxnSpPr/>
          <p:nvPr/>
        </p:nvCxnSpPr>
        <p:spPr>
          <a:xfrm>
            <a:off x="565813" y="1902976"/>
            <a:ext cx="3015587" cy="0"/>
          </a:xfrm>
          <a:prstGeom prst="line">
            <a:avLst/>
          </a:prstGeom>
          <a:noFill/>
          <a:ln w="19050" cap="flat" cmpd="sng" algn="ctr">
            <a:solidFill>
              <a:srgbClr val="0000FF"/>
            </a:solidFill>
            <a:prstDash val="solid"/>
          </a:ln>
          <a:effectLst/>
        </p:spPr>
      </p:cxnSp>
      <p:cxnSp>
        <p:nvCxnSpPr>
          <p:cNvPr id="20" name="Straight Connector 19"/>
          <p:cNvCxnSpPr/>
          <p:nvPr/>
        </p:nvCxnSpPr>
        <p:spPr>
          <a:xfrm>
            <a:off x="4457700" y="1902976"/>
            <a:ext cx="1104900" cy="0"/>
          </a:xfrm>
          <a:prstGeom prst="line">
            <a:avLst/>
          </a:prstGeom>
          <a:noFill/>
          <a:ln w="19050" cap="flat" cmpd="sng" algn="ctr">
            <a:solidFill>
              <a:srgbClr val="FF0000"/>
            </a:solidFill>
            <a:prstDash val="solid"/>
          </a:ln>
          <a:effectLst/>
        </p:spPr>
      </p:cxnSp>
      <p:cxnSp>
        <p:nvCxnSpPr>
          <p:cNvPr id="21" name="Straight Connector 20"/>
          <p:cNvCxnSpPr/>
          <p:nvPr/>
        </p:nvCxnSpPr>
        <p:spPr>
          <a:xfrm>
            <a:off x="6019800" y="1959757"/>
            <a:ext cx="1272259" cy="0"/>
          </a:xfrm>
          <a:prstGeom prst="line">
            <a:avLst/>
          </a:prstGeom>
          <a:noFill/>
          <a:ln w="19050" cap="flat" cmpd="sng" algn="ctr">
            <a:solidFill>
              <a:srgbClr val="FF0000"/>
            </a:solidFill>
            <a:prstDash val="solid"/>
          </a:ln>
          <a:effectLst/>
        </p:spPr>
      </p:cxnSp>
      <p:cxnSp>
        <p:nvCxnSpPr>
          <p:cNvPr id="22" name="Straight Connector 21"/>
          <p:cNvCxnSpPr/>
          <p:nvPr/>
        </p:nvCxnSpPr>
        <p:spPr>
          <a:xfrm>
            <a:off x="4756813" y="1588615"/>
            <a:ext cx="2405987" cy="0"/>
          </a:xfrm>
          <a:prstGeom prst="line">
            <a:avLst/>
          </a:prstGeom>
          <a:noFill/>
          <a:ln w="19050" cap="flat" cmpd="sng" algn="ctr">
            <a:solidFill>
              <a:srgbClr val="0000FF"/>
            </a:solidFill>
            <a:prstDash val="solid"/>
          </a:ln>
          <a:effectLst/>
        </p:spPr>
      </p:cxnSp>
      <p:sp>
        <p:nvSpPr>
          <p:cNvPr id="24" name="Rectangle 23"/>
          <p:cNvSpPr/>
          <p:nvPr/>
        </p:nvSpPr>
        <p:spPr>
          <a:xfrm>
            <a:off x="3106611" y="3134855"/>
            <a:ext cx="3710659" cy="1828800"/>
          </a:xfrm>
          <a:prstGeom prst="rect">
            <a:avLst/>
          </a:prstGeom>
          <a:noFill/>
          <a:ln w="25400" cap="flat" cmpd="sng" algn="ctr">
            <a:solidFill>
              <a:srgbClr val="0000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5" name="Rectangle 24"/>
          <p:cNvSpPr/>
          <p:nvPr/>
        </p:nvSpPr>
        <p:spPr>
          <a:xfrm>
            <a:off x="3106766" y="3134855"/>
            <a:ext cx="292121" cy="292121"/>
          </a:xfrm>
          <a:prstGeom prst="rect">
            <a:avLst/>
          </a:prstGeom>
          <a:noFill/>
          <a:ln w="25400" cap="flat" cmpd="sng" algn="ctr">
            <a:solidFill>
              <a:srgbClr val="0000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cxnSp>
        <p:nvCxnSpPr>
          <p:cNvPr id="26" name="Straight Connector 25"/>
          <p:cNvCxnSpPr/>
          <p:nvPr/>
        </p:nvCxnSpPr>
        <p:spPr>
          <a:xfrm flipV="1">
            <a:off x="3106611" y="3151703"/>
            <a:ext cx="3710659" cy="1811952"/>
          </a:xfrm>
          <a:prstGeom prst="line">
            <a:avLst/>
          </a:prstGeom>
          <a:noFill/>
          <a:ln w="28575" cap="flat" cmpd="sng" algn="ctr">
            <a:solidFill>
              <a:srgbClr val="0000FF"/>
            </a:solidFill>
            <a:prstDash val="solid"/>
          </a:ln>
          <a:effectLst/>
        </p:spPr>
      </p:cxnSp>
      <p:sp>
        <p:nvSpPr>
          <p:cNvPr id="27" name="TextBox 26"/>
          <p:cNvSpPr txBox="1"/>
          <p:nvPr/>
        </p:nvSpPr>
        <p:spPr>
          <a:xfrm>
            <a:off x="3962399" y="5240653"/>
            <a:ext cx="2444087" cy="461665"/>
          </a:xfrm>
          <a:prstGeom prst="rect">
            <a:avLst/>
          </a:prstGeom>
          <a:noFill/>
        </p:spPr>
        <p:txBody>
          <a:bodyPr wrap="square" rtlCol="0">
            <a:spAutoFit/>
          </a:bodyPr>
          <a:lstStyle/>
          <a:p>
            <a:pPr algn="ctr"/>
            <a:r>
              <a:rPr lang="en-US" sz="2400" dirty="0">
                <a:solidFill>
                  <a:srgbClr val="0000FF"/>
                </a:solidFill>
                <a:latin typeface="Times New Roman" panose="02020603050405020304" pitchFamily="18" charset="0"/>
                <a:cs typeface="Times New Roman" panose="02020603050405020304" pitchFamily="18" charset="0"/>
              </a:rPr>
              <a:t>Chu vi 28m</a:t>
            </a:r>
          </a:p>
        </p:txBody>
      </p:sp>
      <p:sp>
        <p:nvSpPr>
          <p:cNvPr id="28" name="TextBox 27"/>
          <p:cNvSpPr txBox="1"/>
          <p:nvPr/>
        </p:nvSpPr>
        <p:spPr>
          <a:xfrm rot="19960285">
            <a:off x="3453733" y="3725443"/>
            <a:ext cx="2444087" cy="461665"/>
          </a:xfrm>
          <a:prstGeom prst="rect">
            <a:avLst/>
          </a:prstGeom>
          <a:noFill/>
        </p:spPr>
        <p:txBody>
          <a:bodyPr wrap="square" rtlCol="0">
            <a:spAutoFit/>
          </a:bodyPr>
          <a:lstStyle/>
          <a:p>
            <a:pPr algn="ctr"/>
            <a:r>
              <a:rPr lang="en-US" sz="2400" dirty="0">
                <a:solidFill>
                  <a:srgbClr val="0000FF"/>
                </a:solidFill>
                <a:latin typeface="Times New Roman" panose="02020603050405020304" pitchFamily="18" charset="0"/>
                <a:cs typeface="Times New Roman" panose="02020603050405020304" pitchFamily="18" charset="0"/>
              </a:rPr>
              <a:t>10m</a:t>
            </a:r>
          </a:p>
        </p:txBody>
      </p:sp>
      <p:sp>
        <p:nvSpPr>
          <p:cNvPr id="29" name="TextBox 28"/>
          <p:cNvSpPr txBox="1"/>
          <p:nvPr/>
        </p:nvSpPr>
        <p:spPr>
          <a:xfrm>
            <a:off x="3962400" y="2660511"/>
            <a:ext cx="2444087" cy="461665"/>
          </a:xfrm>
          <a:prstGeom prst="rect">
            <a:avLst/>
          </a:prstGeom>
          <a:noFill/>
        </p:spPr>
        <p:txBody>
          <a:bodyPr wrap="square" rtlCol="0">
            <a:spAutoFit/>
          </a:bodyPr>
          <a:lstStyle/>
          <a:p>
            <a:pPr algn="ctr"/>
            <a:r>
              <a:rPr lang="en-US" sz="2400" dirty="0" err="1">
                <a:solidFill>
                  <a:srgbClr val="0000FF"/>
                </a:solidFill>
                <a:latin typeface="Times New Roman" panose="02020603050405020304" pitchFamily="18" charset="0"/>
                <a:cs typeface="Times New Roman" panose="02020603050405020304" pitchFamily="18" charset="0"/>
              </a:rPr>
              <a:t>Chiều</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dài</a:t>
            </a:r>
            <a:r>
              <a:rPr lang="en-US" sz="2400" dirty="0">
                <a:solidFill>
                  <a:srgbClr val="0000FF"/>
                </a:solidFill>
                <a:latin typeface="Times New Roman" panose="02020603050405020304" pitchFamily="18" charset="0"/>
                <a:cs typeface="Times New Roman" panose="02020603050405020304" pitchFamily="18" charset="0"/>
              </a:rPr>
              <a:t>?</a:t>
            </a:r>
          </a:p>
        </p:txBody>
      </p:sp>
      <p:sp>
        <p:nvSpPr>
          <p:cNvPr id="30" name="TextBox 29"/>
          <p:cNvSpPr txBox="1"/>
          <p:nvPr/>
        </p:nvSpPr>
        <p:spPr>
          <a:xfrm>
            <a:off x="2054556" y="3642180"/>
            <a:ext cx="1222044" cy="830997"/>
          </a:xfrm>
          <a:prstGeom prst="rect">
            <a:avLst/>
          </a:prstGeom>
          <a:noFill/>
        </p:spPr>
        <p:txBody>
          <a:bodyPr wrap="square" rtlCol="0">
            <a:spAutoFit/>
          </a:bodyPr>
          <a:lstStyle/>
          <a:p>
            <a:pPr algn="ctr"/>
            <a:r>
              <a:rPr lang="en-US" sz="2400" dirty="0" err="1">
                <a:solidFill>
                  <a:srgbClr val="0000FF"/>
                </a:solidFill>
                <a:latin typeface="Times New Roman" panose="02020603050405020304" pitchFamily="18" charset="0"/>
                <a:cs typeface="Times New Roman" panose="02020603050405020304" pitchFamily="18" charset="0"/>
              </a:rPr>
              <a:t>Chiều</a:t>
            </a:r>
            <a:r>
              <a:rPr lang="en-US" sz="2400" dirty="0">
                <a:solidFill>
                  <a:srgbClr val="0000FF"/>
                </a:solidFill>
                <a:latin typeface="Times New Roman" panose="02020603050405020304" pitchFamily="18" charset="0"/>
                <a:cs typeface="Times New Roman" panose="02020603050405020304" pitchFamily="18" charset="0"/>
              </a:rPr>
              <a:t> </a:t>
            </a:r>
          </a:p>
          <a:p>
            <a:pPr algn="ctr"/>
            <a:r>
              <a:rPr lang="en-US" sz="2400" dirty="0" err="1">
                <a:solidFill>
                  <a:srgbClr val="0000FF"/>
                </a:solidFill>
                <a:latin typeface="Times New Roman" panose="02020603050405020304" pitchFamily="18" charset="0"/>
                <a:cs typeface="Times New Roman" panose="02020603050405020304" pitchFamily="18" charset="0"/>
              </a:rPr>
              <a:t>rộng</a:t>
            </a:r>
            <a:r>
              <a:rPr lang="en-US" sz="2400" dirty="0">
                <a:solidFill>
                  <a:srgbClr val="0000FF"/>
                </a:solidFill>
                <a:latin typeface="Times New Roman" panose="02020603050405020304" pitchFamily="18" charset="0"/>
                <a:cs typeface="Times New Roman" panose="02020603050405020304" pitchFamily="18" charset="0"/>
              </a:rPr>
              <a:t>?</a:t>
            </a:r>
          </a:p>
        </p:txBody>
      </p:sp>
      <p:sp>
        <p:nvSpPr>
          <p:cNvPr id="32" name="TextBox 31"/>
          <p:cNvSpPr txBox="1"/>
          <p:nvPr/>
        </p:nvSpPr>
        <p:spPr>
          <a:xfrm>
            <a:off x="0" y="104297"/>
            <a:ext cx="1262389" cy="584775"/>
          </a:xfrm>
          <a:prstGeom prst="rect">
            <a:avLst/>
          </a:prstGeom>
        </p:spPr>
        <p:style>
          <a:lnRef idx="3">
            <a:schemeClr val="lt1"/>
          </a:lnRef>
          <a:fillRef idx="1">
            <a:schemeClr val="accent2"/>
          </a:fillRef>
          <a:effectRef idx="1">
            <a:schemeClr val="accent2"/>
          </a:effectRef>
          <a:fontRef idx="minor">
            <a:schemeClr val="lt1"/>
          </a:fontRef>
        </p:style>
        <p:txBody>
          <a:bodyPr wrap="square">
            <a:spAutoFit/>
          </a:bodyPr>
          <a:lstStyle/>
          <a:p>
            <a:pPr algn="ctr">
              <a:defRPr/>
            </a:pPr>
            <a:r>
              <a:rPr lang="en-US" sz="3200" b="1" dirty="0" err="1">
                <a:solidFill>
                  <a:srgbClr val="FFFF00"/>
                </a:solidFill>
                <a:latin typeface="Times New Roman" pitchFamily="18" charset="0"/>
                <a:cs typeface="Times New Roman" pitchFamily="18" charset="0"/>
              </a:rPr>
              <a:t>Bài</a:t>
            </a:r>
            <a:r>
              <a:rPr lang="en-US" sz="3200" b="1" dirty="0">
                <a:solidFill>
                  <a:srgbClr val="FFFF00"/>
                </a:solidFill>
                <a:latin typeface="Times New Roman" pitchFamily="18" charset="0"/>
                <a:cs typeface="Times New Roman" pitchFamily="18" charset="0"/>
              </a:rPr>
              <a:t> 2: </a:t>
            </a:r>
          </a:p>
        </p:txBody>
      </p:sp>
      <p:sp>
        <p:nvSpPr>
          <p:cNvPr id="2" name="Rectangle 1"/>
          <p:cNvSpPr/>
          <p:nvPr/>
        </p:nvSpPr>
        <p:spPr>
          <a:xfrm>
            <a:off x="1295400" y="7203"/>
            <a:ext cx="7239000" cy="830997"/>
          </a:xfrm>
          <a:prstGeom prst="rect">
            <a:avLst/>
          </a:prstGeom>
        </p:spPr>
        <p:txBody>
          <a:bodyPr wrap="square">
            <a:spAutoFit/>
          </a:bodyPr>
          <a:lstStyle/>
          <a:p>
            <a:pPr algn="just"/>
            <a:r>
              <a:rPr lang="en-US" sz="2400" b="1" i="1" dirty="0" err="1">
                <a:latin typeface="Times New Roman" pitchFamily="18" charset="0"/>
                <a:cs typeface="Times New Roman" pitchFamily="18" charset="0"/>
              </a:rPr>
              <a:t>Giải</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bài</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toán</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bằng</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cách</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lập</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phương</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trình</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hoặc</a:t>
            </a:r>
            <a:r>
              <a:rPr lang="en-US" sz="2400" b="1" i="1" dirty="0">
                <a:latin typeface="Times New Roman" pitchFamily="18" charset="0"/>
                <a:cs typeface="Times New Roman" pitchFamily="18" charset="0"/>
              </a:rPr>
              <a:t> </a:t>
            </a:r>
          </a:p>
          <a:p>
            <a:pPr algn="just"/>
            <a:r>
              <a:rPr lang="en-US" sz="2400" b="1" i="1" dirty="0" err="1">
                <a:latin typeface="Times New Roman" pitchFamily="18" charset="0"/>
                <a:cs typeface="Times New Roman" pitchFamily="18" charset="0"/>
              </a:rPr>
              <a:t>hệ</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phương</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trình</a:t>
            </a:r>
            <a:r>
              <a:rPr lang="en-US" sz="2400" b="1" i="1" dirty="0">
                <a:latin typeface="Times New Roman" pitchFamily="18" charset="0"/>
                <a:cs typeface="Times New Roman" pitchFamily="18" charset="0"/>
              </a:rPr>
              <a:t>:</a:t>
            </a:r>
          </a:p>
        </p:txBody>
      </p:sp>
    </p:spTree>
    <p:extLst>
      <p:ext uri="{BB962C8B-B14F-4D97-AF65-F5344CB8AC3E}">
        <p14:creationId xmlns:p14="http://schemas.microsoft.com/office/powerpoint/2010/main" val="2445292045"/>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grpId="0" nodeType="clickEffect">
                                  <p:stCondLst>
                                    <p:cond delay="0"/>
                                  </p:stCondLst>
                                  <p:iterate type="lt">
                                    <p:tmPct val="4000"/>
                                  </p:iterate>
                                  <p:childTnLst>
                                    <p:set>
                                      <p:cBhvr override="childStyle">
                                        <p:cTn id="6" dur="500" fill="hold"/>
                                        <p:tgtEl>
                                          <p:spTgt spid="13"/>
                                        </p:tgtEl>
                                        <p:attrNameLst>
                                          <p:attrName>style.color</p:attrName>
                                        </p:attrNameLst>
                                      </p:cBhvr>
                                      <p:to>
                                        <p:clrVal>
                                          <a:schemeClr val="hlink"/>
                                        </p:clrVal>
                                      </p:to>
                                    </p:set>
                                    <p:set>
                                      <p:cBhvr>
                                        <p:cTn id="7" dur="500" fill="hold"/>
                                        <p:tgtEl>
                                          <p:spTgt spid="13"/>
                                        </p:tgtEl>
                                        <p:attrNameLst>
                                          <p:attrName>fillcolor</p:attrName>
                                        </p:attrNameLst>
                                      </p:cBhvr>
                                      <p:to>
                                        <p:clrVal>
                                          <a:schemeClr val="hlink"/>
                                        </p:clrVal>
                                      </p:to>
                                    </p:set>
                                    <p:set>
                                      <p:cBhvr>
                                        <p:cTn id="8" dur="500" fill="hold"/>
                                        <p:tgtEl>
                                          <p:spTgt spid="13"/>
                                        </p:tgtEl>
                                        <p:attrNameLst>
                                          <p:attrName>fill.type</p:attrName>
                                        </p:attrNameLst>
                                      </p:cBhvr>
                                      <p:to>
                                        <p:strVal val="solid"/>
                                      </p:to>
                                    </p:set>
                                  </p:childTnLst>
                                </p:cTn>
                              </p:par>
                              <p:par>
                                <p:cTn id="9" presetID="16" presetClass="emph" presetSubtype="0" fill="hold" grpId="0" nodeType="withEffect">
                                  <p:stCondLst>
                                    <p:cond delay="0"/>
                                  </p:stCondLst>
                                  <p:iterate type="lt">
                                    <p:tmPct val="4000"/>
                                  </p:iterate>
                                  <p:childTnLst>
                                    <p:set>
                                      <p:cBhvr override="childStyle">
                                        <p:cTn id="10" dur="500" fill="hold"/>
                                        <p:tgtEl>
                                          <p:spTgt spid="14"/>
                                        </p:tgtEl>
                                        <p:attrNameLst>
                                          <p:attrName>style.color</p:attrName>
                                        </p:attrNameLst>
                                      </p:cBhvr>
                                      <p:to>
                                        <p:clrVal>
                                          <a:schemeClr val="hlink"/>
                                        </p:clrVal>
                                      </p:to>
                                    </p:set>
                                    <p:set>
                                      <p:cBhvr>
                                        <p:cTn id="11" dur="500" fill="hold"/>
                                        <p:tgtEl>
                                          <p:spTgt spid="14"/>
                                        </p:tgtEl>
                                        <p:attrNameLst>
                                          <p:attrName>fillcolor</p:attrName>
                                        </p:attrNameLst>
                                      </p:cBhvr>
                                      <p:to>
                                        <p:clrVal>
                                          <a:schemeClr val="hlink"/>
                                        </p:clrVal>
                                      </p:to>
                                    </p:set>
                                    <p:set>
                                      <p:cBhvr>
                                        <p:cTn id="12" dur="500" fill="hold"/>
                                        <p:tgtEl>
                                          <p:spTgt spid="14"/>
                                        </p:tgtEl>
                                        <p:attrNameLst>
                                          <p:attrName>fill.type</p:attrName>
                                        </p:attrNameLst>
                                      </p:cBhvr>
                                      <p:to>
                                        <p:strVal val="solid"/>
                                      </p:to>
                                    </p:set>
                                  </p:childTnLst>
                                </p:cTn>
                              </p:par>
                              <p:par>
                                <p:cTn id="13" presetID="16" presetClass="emph" presetSubtype="0" fill="hold" grpId="0" nodeType="withEffect">
                                  <p:stCondLst>
                                    <p:cond delay="0"/>
                                  </p:stCondLst>
                                  <p:iterate type="lt">
                                    <p:tmPct val="4000"/>
                                  </p:iterate>
                                  <p:childTnLst>
                                    <p:set>
                                      <p:cBhvr override="childStyle">
                                        <p:cTn id="14" dur="500" fill="hold"/>
                                        <p:tgtEl>
                                          <p:spTgt spid="15"/>
                                        </p:tgtEl>
                                        <p:attrNameLst>
                                          <p:attrName>style.color</p:attrName>
                                        </p:attrNameLst>
                                      </p:cBhvr>
                                      <p:to>
                                        <p:clrVal>
                                          <a:schemeClr val="hlink"/>
                                        </p:clrVal>
                                      </p:to>
                                    </p:set>
                                    <p:set>
                                      <p:cBhvr>
                                        <p:cTn id="15" dur="500" fill="hold"/>
                                        <p:tgtEl>
                                          <p:spTgt spid="15"/>
                                        </p:tgtEl>
                                        <p:attrNameLst>
                                          <p:attrName>fillcolor</p:attrName>
                                        </p:attrNameLst>
                                      </p:cBhvr>
                                      <p:to>
                                        <p:clrVal>
                                          <a:schemeClr val="hlink"/>
                                        </p:clrVal>
                                      </p:to>
                                    </p:set>
                                    <p:set>
                                      <p:cBhvr>
                                        <p:cTn id="16" dur="500" fill="hold"/>
                                        <p:tgtEl>
                                          <p:spTgt spid="15"/>
                                        </p:tgtEl>
                                        <p:attrNameLst>
                                          <p:attrName>fill.type</p:attrName>
                                        </p:attrNameLst>
                                      </p:cBhvr>
                                      <p:to>
                                        <p:strVal val="solid"/>
                                      </p:to>
                                    </p:set>
                                  </p:childTnLst>
                                </p:cTn>
                              </p:par>
                              <p:par>
                                <p:cTn id="17" presetID="10" presetClass="entr" presetSubtype="0"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par>
                                <p:cTn id="20" presetID="10" presetClass="entr" presetSubtype="0" fill="hold"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par>
                                <p:cTn id="23" presetID="10" presetClass="entr" presetSubtype="0" fill="hold" nodeType="with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fade">
                                      <p:cBhvr>
                                        <p:cTn id="25" dur="500"/>
                                        <p:tgtEl>
                                          <p:spTgt spid="22"/>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mph" presetSubtype="0" fill="hold" grpId="0" nodeType="clickEffect">
                                  <p:stCondLst>
                                    <p:cond delay="0"/>
                                  </p:stCondLst>
                                  <p:iterate type="lt">
                                    <p:tmPct val="4000"/>
                                  </p:iterate>
                                  <p:childTnLst>
                                    <p:set>
                                      <p:cBhvr override="childStyle">
                                        <p:cTn id="29" dur="500" fill="hold"/>
                                        <p:tgtEl>
                                          <p:spTgt spid="17"/>
                                        </p:tgtEl>
                                        <p:attrNameLst>
                                          <p:attrName>style.color</p:attrName>
                                        </p:attrNameLst>
                                      </p:cBhvr>
                                      <p:to>
                                        <p:clrVal>
                                          <a:srgbClr val="FF0000"/>
                                        </p:clrVal>
                                      </p:to>
                                    </p:set>
                                    <p:set>
                                      <p:cBhvr>
                                        <p:cTn id="30" dur="500" fill="hold"/>
                                        <p:tgtEl>
                                          <p:spTgt spid="17"/>
                                        </p:tgtEl>
                                        <p:attrNameLst>
                                          <p:attrName>fillcolor</p:attrName>
                                        </p:attrNameLst>
                                      </p:cBhvr>
                                      <p:to>
                                        <p:clrVal>
                                          <a:srgbClr val="FF0000"/>
                                        </p:clrVal>
                                      </p:to>
                                    </p:set>
                                    <p:set>
                                      <p:cBhvr>
                                        <p:cTn id="31" dur="500" fill="hold"/>
                                        <p:tgtEl>
                                          <p:spTgt spid="17"/>
                                        </p:tgtEl>
                                        <p:attrNameLst>
                                          <p:attrName>fill.type</p:attrName>
                                        </p:attrNameLst>
                                      </p:cBhvr>
                                      <p:to>
                                        <p:strVal val="solid"/>
                                      </p:to>
                                    </p:set>
                                  </p:childTnLst>
                                </p:cTn>
                              </p:par>
                              <p:par>
                                <p:cTn id="32" presetID="16" presetClass="emph" presetSubtype="0" fill="hold" grpId="0" nodeType="withEffect">
                                  <p:stCondLst>
                                    <p:cond delay="0"/>
                                  </p:stCondLst>
                                  <p:iterate type="lt">
                                    <p:tmPct val="4000"/>
                                  </p:iterate>
                                  <p:childTnLst>
                                    <p:set>
                                      <p:cBhvr override="childStyle">
                                        <p:cTn id="33" dur="500" fill="hold"/>
                                        <p:tgtEl>
                                          <p:spTgt spid="16"/>
                                        </p:tgtEl>
                                        <p:attrNameLst>
                                          <p:attrName>style.color</p:attrName>
                                        </p:attrNameLst>
                                      </p:cBhvr>
                                      <p:to>
                                        <p:clrVal>
                                          <a:srgbClr val="FF0000"/>
                                        </p:clrVal>
                                      </p:to>
                                    </p:set>
                                    <p:set>
                                      <p:cBhvr>
                                        <p:cTn id="34" dur="500" fill="hold"/>
                                        <p:tgtEl>
                                          <p:spTgt spid="16"/>
                                        </p:tgtEl>
                                        <p:attrNameLst>
                                          <p:attrName>fillcolor</p:attrName>
                                        </p:attrNameLst>
                                      </p:cBhvr>
                                      <p:to>
                                        <p:clrVal>
                                          <a:srgbClr val="FF0000"/>
                                        </p:clrVal>
                                      </p:to>
                                    </p:set>
                                    <p:set>
                                      <p:cBhvr>
                                        <p:cTn id="35" dur="500" fill="hold"/>
                                        <p:tgtEl>
                                          <p:spTgt spid="16"/>
                                        </p:tgtEl>
                                        <p:attrNameLst>
                                          <p:attrName>fill.type</p:attrName>
                                        </p:attrNameLst>
                                      </p:cBhvr>
                                      <p:to>
                                        <p:strVal val="solid"/>
                                      </p:to>
                                    </p:set>
                                  </p:childTnLst>
                                </p:cTn>
                              </p:par>
                              <p:par>
                                <p:cTn id="36" presetID="22" presetClass="entr" presetSubtype="8" fill="hold" nodeType="with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500"/>
                                        <p:tgtEl>
                                          <p:spTgt spid="20"/>
                                        </p:tgtEl>
                                      </p:cBhvr>
                                    </p:animEffect>
                                  </p:childTnLst>
                                </p:cTn>
                              </p:par>
                              <p:par>
                                <p:cTn id="39" presetID="22" presetClass="entr" presetSubtype="8" fill="hold" nodeType="with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left)">
                                      <p:cBhvr>
                                        <p:cTn id="41" dur="500"/>
                                        <p:tgtEl>
                                          <p:spTgt spid="21"/>
                                        </p:tgtEl>
                                      </p:cBhvr>
                                    </p:animEffec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27"/>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28"/>
                                        </p:tgtEl>
                                        <p:attrNameLst>
                                          <p:attrName>style.visibility</p:attrName>
                                        </p:attrNameLst>
                                      </p:cBhvr>
                                      <p:to>
                                        <p:strVal val="visible"/>
                                      </p:to>
                                    </p:set>
                                  </p:childTnLst>
                                </p:cTn>
                              </p:par>
                              <p:par>
                                <p:cTn id="48" presetID="1" presetClass="entr" presetSubtype="0" fill="hold" grpId="0" nodeType="withEffect">
                                  <p:stCondLst>
                                    <p:cond delay="0"/>
                                  </p:stCondLst>
                                  <p:childTnLst>
                                    <p:set>
                                      <p:cBhvr>
                                        <p:cTn id="49" dur="1" fill="hold">
                                          <p:stCondLst>
                                            <p:cond delay="0"/>
                                          </p:stCondLst>
                                        </p:cTn>
                                        <p:tgtEl>
                                          <p:spTgt spid="29"/>
                                        </p:tgtEl>
                                        <p:attrNameLst>
                                          <p:attrName>style.visibility</p:attrName>
                                        </p:attrNameLst>
                                      </p:cBhvr>
                                      <p:to>
                                        <p:strVal val="visible"/>
                                      </p:to>
                                    </p:set>
                                  </p:childTnLst>
                                </p:cTn>
                              </p:par>
                              <p:par>
                                <p:cTn id="50" presetID="1" presetClass="entr" presetSubtype="0" fill="hold" grpId="0" nodeType="withEffect">
                                  <p:stCondLst>
                                    <p:cond delay="0"/>
                                  </p:stCondLst>
                                  <p:childTnLst>
                                    <p:set>
                                      <p:cBhvr>
                                        <p:cTn id="51" dur="1" fill="hold">
                                          <p:stCondLst>
                                            <p:cond delay="0"/>
                                          </p:stCondLst>
                                        </p:cTn>
                                        <p:tgtEl>
                                          <p:spTgt spid="30"/>
                                        </p:tgtEl>
                                        <p:attrNameLst>
                                          <p:attrName>style.visibility</p:attrName>
                                        </p:attrNameLst>
                                      </p:cBhvr>
                                      <p:to>
                                        <p:strVal val="visible"/>
                                      </p:to>
                                    </p:set>
                                  </p:childTnLst>
                                </p:cTn>
                              </p:par>
                              <p:par>
                                <p:cTn id="52" presetID="16" presetClass="entr" presetSubtype="37" fill="hold" grpId="0" nodeType="with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barn(outVertical)">
                                      <p:cBhvr>
                                        <p:cTn id="54" dur="500"/>
                                        <p:tgtEl>
                                          <p:spTgt spid="24"/>
                                        </p:tgtEl>
                                      </p:cBhvr>
                                    </p:animEffect>
                                  </p:childTnLst>
                                </p:cTn>
                              </p:par>
                              <p:par>
                                <p:cTn id="55" presetID="16" presetClass="entr" presetSubtype="37" fill="hold" nodeType="with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barn(outVertical)">
                                      <p:cBhvr>
                                        <p:cTn id="57" dur="500"/>
                                        <p:tgtEl>
                                          <p:spTgt spid="26"/>
                                        </p:tgtEl>
                                      </p:cBhvr>
                                    </p:animEffect>
                                  </p:childTnLst>
                                </p:cTn>
                              </p:par>
                              <p:par>
                                <p:cTn id="58" presetID="16" presetClass="entr" presetSubtype="37" fill="hold" grpId="0" nodeType="withEffect">
                                  <p:stCondLst>
                                    <p:cond delay="0"/>
                                  </p:stCondLst>
                                  <p:childTnLst>
                                    <p:set>
                                      <p:cBhvr>
                                        <p:cTn id="59" dur="1" fill="hold">
                                          <p:stCondLst>
                                            <p:cond delay="0"/>
                                          </p:stCondLst>
                                        </p:cTn>
                                        <p:tgtEl>
                                          <p:spTgt spid="25"/>
                                        </p:tgtEl>
                                        <p:attrNameLst>
                                          <p:attrName>style.visibility</p:attrName>
                                        </p:attrNameLst>
                                      </p:cBhvr>
                                      <p:to>
                                        <p:strVal val="visible"/>
                                      </p:to>
                                    </p:set>
                                    <p:animEffect transition="in" filter="barn(outVertical)">
                                      <p:cBhvr>
                                        <p:cTn id="6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17" grpId="0"/>
      <p:bldP spid="24" grpId="0" animBg="1"/>
      <p:bldP spid="25" grpId="0" animBg="1"/>
      <p:bldP spid="27" grpId="0"/>
      <p:bldP spid="28" grpId="0"/>
      <p:bldP spid="29" grpId="0"/>
      <p:bldP spid="3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43120" y="2665252"/>
            <a:ext cx="3971680" cy="2647694"/>
            <a:chOff x="2306855" y="2357735"/>
            <a:chExt cx="4510415" cy="2803776"/>
          </a:xfrm>
        </p:grpSpPr>
        <p:sp>
          <p:nvSpPr>
            <p:cNvPr id="3" name="Rectangle 2"/>
            <p:cNvSpPr/>
            <p:nvPr/>
          </p:nvSpPr>
          <p:spPr>
            <a:xfrm>
              <a:off x="3106611" y="2832079"/>
              <a:ext cx="3710659" cy="1828800"/>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3106766" y="2832079"/>
              <a:ext cx="292121" cy="292121"/>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flipV="1">
              <a:off x="3106611" y="2848927"/>
              <a:ext cx="3710659" cy="1811952"/>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3712493" y="4672631"/>
              <a:ext cx="2162582" cy="488880"/>
            </a:xfrm>
            <a:prstGeom prst="rect">
              <a:avLst/>
            </a:prstGeom>
            <a:noFill/>
          </p:spPr>
          <p:txBody>
            <a:bodyPr wrap="square" rtlCol="0">
              <a:spAutoFit/>
            </a:bodyPr>
            <a:lstStyle/>
            <a:p>
              <a:pPr algn="ctr"/>
              <a:r>
                <a:rPr lang="en-US" sz="2400" b="1" dirty="0">
                  <a:solidFill>
                    <a:srgbClr val="002060"/>
                  </a:solidFill>
                  <a:latin typeface="Times New Roman" panose="02020603050405020304" pitchFamily="18" charset="0"/>
                  <a:cs typeface="Times New Roman" panose="02020603050405020304" pitchFamily="18" charset="0"/>
                </a:rPr>
                <a:t>Chu vi 28m</a:t>
              </a:r>
            </a:p>
          </p:txBody>
        </p:sp>
        <p:sp>
          <p:nvSpPr>
            <p:cNvPr id="20" name="TextBox 19"/>
            <p:cNvSpPr txBox="1"/>
            <p:nvPr/>
          </p:nvSpPr>
          <p:spPr>
            <a:xfrm rot="19960285">
              <a:off x="3453733" y="3422667"/>
              <a:ext cx="2444087" cy="461665"/>
            </a:xfrm>
            <a:prstGeom prst="rect">
              <a:avLst/>
            </a:prstGeom>
            <a:noFill/>
          </p:spPr>
          <p:txBody>
            <a:bodyPr wrap="square" rtlCol="0">
              <a:spAutoFit/>
            </a:bodyPr>
            <a:lstStyle/>
            <a:p>
              <a:pPr algn="ctr"/>
              <a:r>
                <a:rPr lang="en-US" sz="2400" dirty="0">
                  <a:solidFill>
                    <a:srgbClr val="0000FF"/>
                  </a:solidFill>
                  <a:latin typeface="Times New Roman" panose="02020603050405020304" pitchFamily="18" charset="0"/>
                  <a:cs typeface="Times New Roman" panose="02020603050405020304" pitchFamily="18" charset="0"/>
                </a:rPr>
                <a:t>10m</a:t>
              </a:r>
            </a:p>
          </p:txBody>
        </p:sp>
        <mc:AlternateContent xmlns:mc="http://schemas.openxmlformats.org/markup-compatibility/2006" xmlns:a14="http://schemas.microsoft.com/office/drawing/2010/main">
          <mc:Choice Requires="a14">
            <p:sp>
              <p:nvSpPr>
                <p:cNvPr id="21" name="TextBox 20"/>
                <p:cNvSpPr txBox="1"/>
                <p:nvPr/>
              </p:nvSpPr>
              <p:spPr>
                <a:xfrm>
                  <a:off x="3962401" y="2357735"/>
                  <a:ext cx="2444087" cy="488880"/>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2400" i="1" dirty="0" smtClean="0">
                            <a:solidFill>
                              <a:srgbClr val="0000FF"/>
                            </a:solidFill>
                            <a:latin typeface="Cambria Math"/>
                            <a:cs typeface="Times New Roman" panose="02020603050405020304" pitchFamily="18" charset="0"/>
                          </a:rPr>
                          <m:t>𝑥</m:t>
                        </m:r>
                      </m:oMath>
                    </m:oMathPara>
                  </a14:m>
                  <a:endParaRPr lang="en-US" sz="2400" dirty="0">
                    <a:solidFill>
                      <a:srgbClr val="0000FF"/>
                    </a:solidFill>
                    <a:latin typeface="Times New Roman" panose="02020603050405020304" pitchFamily="18" charset="0"/>
                    <a:cs typeface="Times New Roman" panose="02020603050405020304" pitchFamily="18" charset="0"/>
                  </a:endParaRPr>
                </a:p>
              </p:txBody>
            </p:sp>
          </mc:Choice>
          <mc:Fallback xmlns="">
            <p:sp>
              <p:nvSpPr>
                <p:cNvPr id="21" name="TextBox 20"/>
                <p:cNvSpPr txBox="1">
                  <a:spLocks noRot="1" noChangeAspect="1" noMove="1" noResize="1" noEditPoints="1" noAdjustHandles="1" noChangeArrowheads="1" noChangeShapeType="1" noTextEdit="1"/>
                </p:cNvSpPr>
                <p:nvPr/>
              </p:nvSpPr>
              <p:spPr>
                <a:xfrm>
                  <a:off x="3962401" y="2357735"/>
                  <a:ext cx="2444087" cy="488880"/>
                </a:xfrm>
                <a:prstGeom prst="rect">
                  <a:avLst/>
                </a:prstGeom>
                <a:blipFill rotWithShape="1">
                  <a:blip r:embed="rId2"/>
                  <a:stretch>
                    <a:fillRect/>
                  </a:stretch>
                </a:blipFill>
              </p:spPr>
              <p:txBody>
                <a:bodyPr/>
                <a:lstStyle/>
                <a:p>
                  <a:r>
                    <a:rPr lang="en-US">
                      <a:noFill/>
                    </a:rPr>
                    <a:t> </a:t>
                  </a:r>
                </a:p>
              </p:txBody>
            </p:sp>
          </mc:Fallback>
        </mc:AlternateContent>
        <p:sp>
          <p:nvSpPr>
            <p:cNvPr id="22" name="TextBox 21"/>
            <p:cNvSpPr txBox="1"/>
            <p:nvPr/>
          </p:nvSpPr>
          <p:spPr>
            <a:xfrm>
              <a:off x="2306855" y="3339404"/>
              <a:ext cx="1222044" cy="488880"/>
            </a:xfrm>
            <a:prstGeom prst="rect">
              <a:avLst/>
            </a:prstGeom>
            <a:noFill/>
          </p:spPr>
          <p:txBody>
            <a:bodyPr wrap="square" rtlCol="0">
              <a:spAutoFit/>
            </a:bodyPr>
            <a:lstStyle/>
            <a:p>
              <a:pPr algn="ctr"/>
              <a:r>
                <a:rPr lang="en-US" sz="2400" dirty="0">
                  <a:solidFill>
                    <a:srgbClr val="0000FF"/>
                  </a:solidFill>
                  <a:latin typeface="Times New Roman" panose="02020603050405020304" pitchFamily="18" charset="0"/>
                  <a:cs typeface="Times New Roman" panose="02020603050405020304" pitchFamily="18" charset="0"/>
                </a:rPr>
                <a:t>y</a:t>
              </a:r>
            </a:p>
          </p:txBody>
        </p:sp>
      </p:grpSp>
      <p:sp>
        <p:nvSpPr>
          <p:cNvPr id="32" name="TextBox 31"/>
          <p:cNvSpPr txBox="1"/>
          <p:nvPr/>
        </p:nvSpPr>
        <p:spPr>
          <a:xfrm>
            <a:off x="1371600" y="1929825"/>
            <a:ext cx="1762330" cy="584775"/>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pPr algn="ctr">
              <a:defRPr/>
            </a:pPr>
            <a:r>
              <a:rPr lang="en-US" sz="3200" b="1" dirty="0" err="1">
                <a:solidFill>
                  <a:schemeClr val="bg1">
                    <a:lumMod val="95000"/>
                  </a:schemeClr>
                </a:solidFill>
                <a:latin typeface="Times New Roman" pitchFamily="18" charset="0"/>
                <a:cs typeface="Times New Roman" pitchFamily="18" charset="0"/>
              </a:rPr>
              <a:t>Cách</a:t>
            </a:r>
            <a:r>
              <a:rPr lang="en-US" sz="3200" b="1" dirty="0">
                <a:solidFill>
                  <a:schemeClr val="bg1">
                    <a:lumMod val="95000"/>
                  </a:schemeClr>
                </a:solidFill>
                <a:latin typeface="Times New Roman" pitchFamily="18" charset="0"/>
                <a:cs typeface="Times New Roman" pitchFamily="18" charset="0"/>
              </a:rPr>
              <a:t> 1: </a:t>
            </a:r>
          </a:p>
        </p:txBody>
      </p:sp>
      <p:sp>
        <p:nvSpPr>
          <p:cNvPr id="34" name="TextBox 33"/>
          <p:cNvSpPr txBox="1"/>
          <p:nvPr/>
        </p:nvSpPr>
        <p:spPr>
          <a:xfrm>
            <a:off x="6162470" y="1929825"/>
            <a:ext cx="1762330" cy="584775"/>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pPr algn="ctr">
              <a:defRPr/>
            </a:pPr>
            <a:r>
              <a:rPr lang="en-US" sz="3200" b="1" dirty="0" err="1">
                <a:solidFill>
                  <a:schemeClr val="bg1">
                    <a:lumMod val="95000"/>
                  </a:schemeClr>
                </a:solidFill>
                <a:latin typeface="Times New Roman" pitchFamily="18" charset="0"/>
                <a:cs typeface="Times New Roman" pitchFamily="18" charset="0"/>
              </a:rPr>
              <a:t>Cách</a:t>
            </a:r>
            <a:r>
              <a:rPr lang="en-US" sz="3200" b="1" dirty="0">
                <a:solidFill>
                  <a:schemeClr val="bg1">
                    <a:lumMod val="95000"/>
                  </a:schemeClr>
                </a:solidFill>
                <a:latin typeface="Times New Roman" pitchFamily="18" charset="0"/>
                <a:cs typeface="Times New Roman" pitchFamily="18" charset="0"/>
              </a:rPr>
              <a:t> 2: </a:t>
            </a:r>
          </a:p>
        </p:txBody>
      </p:sp>
      <p:grpSp>
        <p:nvGrpSpPr>
          <p:cNvPr id="36" name="Group 35"/>
          <p:cNvGrpSpPr/>
          <p:nvPr/>
        </p:nvGrpSpPr>
        <p:grpSpPr>
          <a:xfrm>
            <a:off x="4343400" y="2684558"/>
            <a:ext cx="4419600" cy="2647694"/>
            <a:chOff x="1798178" y="2357735"/>
            <a:chExt cx="5019092" cy="2803776"/>
          </a:xfrm>
        </p:grpSpPr>
        <p:sp>
          <p:nvSpPr>
            <p:cNvPr id="38" name="Rectangle 37"/>
            <p:cNvSpPr/>
            <p:nvPr/>
          </p:nvSpPr>
          <p:spPr>
            <a:xfrm>
              <a:off x="3106611" y="2832079"/>
              <a:ext cx="3710659" cy="1828800"/>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3106766" y="2832079"/>
              <a:ext cx="292121" cy="292121"/>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 name="Straight Connector 39"/>
            <p:cNvCxnSpPr/>
            <p:nvPr/>
          </p:nvCxnSpPr>
          <p:spPr>
            <a:xfrm flipV="1">
              <a:off x="3106611" y="2848927"/>
              <a:ext cx="3710659" cy="1811952"/>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3712493" y="4672631"/>
              <a:ext cx="2162582" cy="488880"/>
            </a:xfrm>
            <a:prstGeom prst="rect">
              <a:avLst/>
            </a:prstGeom>
            <a:noFill/>
          </p:spPr>
          <p:txBody>
            <a:bodyPr wrap="square" rtlCol="0">
              <a:spAutoFit/>
            </a:bodyPr>
            <a:lstStyle/>
            <a:p>
              <a:pPr algn="ctr"/>
              <a:r>
                <a:rPr lang="en-US" sz="2400" b="1" dirty="0">
                  <a:solidFill>
                    <a:srgbClr val="002060"/>
                  </a:solidFill>
                  <a:latin typeface="Times New Roman" panose="02020603050405020304" pitchFamily="18" charset="0"/>
                  <a:cs typeface="Times New Roman" panose="02020603050405020304" pitchFamily="18" charset="0"/>
                </a:rPr>
                <a:t>Chu vi 28m</a:t>
              </a:r>
            </a:p>
          </p:txBody>
        </p:sp>
        <p:sp>
          <p:nvSpPr>
            <p:cNvPr id="42" name="TextBox 41"/>
            <p:cNvSpPr txBox="1"/>
            <p:nvPr/>
          </p:nvSpPr>
          <p:spPr>
            <a:xfrm rot="19960285">
              <a:off x="3453733" y="3422667"/>
              <a:ext cx="2444087" cy="461665"/>
            </a:xfrm>
            <a:prstGeom prst="rect">
              <a:avLst/>
            </a:prstGeom>
            <a:noFill/>
          </p:spPr>
          <p:txBody>
            <a:bodyPr wrap="square" rtlCol="0">
              <a:spAutoFit/>
            </a:bodyPr>
            <a:lstStyle/>
            <a:p>
              <a:pPr algn="ctr"/>
              <a:r>
                <a:rPr lang="en-US" sz="2400" dirty="0">
                  <a:solidFill>
                    <a:srgbClr val="0000FF"/>
                  </a:solidFill>
                  <a:latin typeface="Times New Roman" panose="02020603050405020304" pitchFamily="18" charset="0"/>
                  <a:cs typeface="Times New Roman" panose="02020603050405020304" pitchFamily="18" charset="0"/>
                </a:rPr>
                <a:t>10m</a:t>
              </a:r>
            </a:p>
          </p:txBody>
        </p:sp>
        <mc:AlternateContent xmlns:mc="http://schemas.openxmlformats.org/markup-compatibility/2006" xmlns:a14="http://schemas.microsoft.com/office/drawing/2010/main">
          <mc:Choice Requires="a14">
            <p:sp>
              <p:nvSpPr>
                <p:cNvPr id="43" name="TextBox 42"/>
                <p:cNvSpPr txBox="1"/>
                <p:nvPr/>
              </p:nvSpPr>
              <p:spPr>
                <a:xfrm>
                  <a:off x="3962401" y="2357735"/>
                  <a:ext cx="2444087" cy="488880"/>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2400" i="1" dirty="0" smtClean="0">
                            <a:solidFill>
                              <a:srgbClr val="0000FF"/>
                            </a:solidFill>
                            <a:latin typeface="Cambria Math"/>
                            <a:cs typeface="Times New Roman" panose="02020603050405020304" pitchFamily="18" charset="0"/>
                          </a:rPr>
                          <m:t>𝑥</m:t>
                        </m:r>
                      </m:oMath>
                    </m:oMathPara>
                  </a14:m>
                  <a:endParaRPr lang="en-US" sz="2400" dirty="0">
                    <a:solidFill>
                      <a:srgbClr val="0000FF"/>
                    </a:solidFill>
                    <a:latin typeface="Times New Roman" panose="02020603050405020304" pitchFamily="18" charset="0"/>
                    <a:cs typeface="Times New Roman" panose="02020603050405020304" pitchFamily="18" charset="0"/>
                  </a:endParaRPr>
                </a:p>
              </p:txBody>
            </p:sp>
          </mc:Choice>
          <mc:Fallback xmlns="">
            <p:sp>
              <p:nvSpPr>
                <p:cNvPr id="43" name="TextBox 42"/>
                <p:cNvSpPr txBox="1">
                  <a:spLocks noRot="1" noChangeAspect="1" noMove="1" noResize="1" noEditPoints="1" noAdjustHandles="1" noChangeArrowheads="1" noChangeShapeType="1" noTextEdit="1"/>
                </p:cNvSpPr>
                <p:nvPr/>
              </p:nvSpPr>
              <p:spPr>
                <a:xfrm>
                  <a:off x="3962401" y="2357735"/>
                  <a:ext cx="2444087" cy="488880"/>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TextBox 43"/>
                <p:cNvSpPr txBox="1"/>
                <p:nvPr/>
              </p:nvSpPr>
              <p:spPr>
                <a:xfrm>
                  <a:off x="1798178" y="3339404"/>
                  <a:ext cx="1657938" cy="488880"/>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2400" i="1" dirty="0" smtClean="0">
                            <a:solidFill>
                              <a:srgbClr val="0000FF"/>
                            </a:solidFill>
                            <a:latin typeface="Cambria Math"/>
                            <a:cs typeface="Times New Roman" panose="02020603050405020304" pitchFamily="18" charset="0"/>
                          </a:rPr>
                          <m:t>14</m:t>
                        </m:r>
                        <m:r>
                          <a:rPr lang="en-US" sz="2400" b="0" i="1" dirty="0" smtClean="0">
                            <a:solidFill>
                              <a:srgbClr val="0000FF"/>
                            </a:solidFill>
                            <a:latin typeface="Cambria Math"/>
                            <a:cs typeface="Times New Roman" panose="02020603050405020304" pitchFamily="18" charset="0"/>
                          </a:rPr>
                          <m:t>−</m:t>
                        </m:r>
                        <m:r>
                          <a:rPr lang="en-US" sz="2400" i="1" dirty="0" smtClean="0">
                            <a:solidFill>
                              <a:srgbClr val="0000FF"/>
                            </a:solidFill>
                            <a:latin typeface="Cambria Math"/>
                            <a:cs typeface="Times New Roman" panose="02020603050405020304" pitchFamily="18" charset="0"/>
                          </a:rPr>
                          <m:t>𝑥</m:t>
                        </m:r>
                      </m:oMath>
                    </m:oMathPara>
                  </a14:m>
                  <a:endParaRPr lang="en-US" sz="2400" dirty="0">
                    <a:solidFill>
                      <a:srgbClr val="0000FF"/>
                    </a:solidFill>
                    <a:latin typeface="Times New Roman" panose="02020603050405020304" pitchFamily="18" charset="0"/>
                    <a:cs typeface="Times New Roman" panose="02020603050405020304" pitchFamily="18" charset="0"/>
                  </a:endParaRPr>
                </a:p>
              </p:txBody>
            </p:sp>
          </mc:Choice>
          <mc:Fallback xmlns="">
            <p:sp>
              <p:nvSpPr>
                <p:cNvPr id="44" name="TextBox 43"/>
                <p:cNvSpPr txBox="1">
                  <a:spLocks noRot="1" noChangeAspect="1" noMove="1" noResize="1" noEditPoints="1" noAdjustHandles="1" noChangeArrowheads="1" noChangeShapeType="1" noTextEdit="1"/>
                </p:cNvSpPr>
                <p:nvPr/>
              </p:nvSpPr>
              <p:spPr>
                <a:xfrm>
                  <a:off x="1798178" y="3339404"/>
                  <a:ext cx="1657938" cy="488880"/>
                </a:xfrm>
                <a:prstGeom prst="rect">
                  <a:avLst/>
                </a:prstGeom>
                <a:blipFill rotWithShape="1">
                  <a:blip r:embed="rId4"/>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46" name="TextBox 45"/>
              <p:cNvSpPr txBox="1"/>
              <p:nvPr/>
            </p:nvSpPr>
            <p:spPr>
              <a:xfrm>
                <a:off x="1173040" y="5637052"/>
                <a:ext cx="2152159" cy="916148"/>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d>
                        <m:dPr>
                          <m:begChr m:val="{"/>
                          <m:endChr m:val=""/>
                          <m:ctrlPr>
                            <a:rPr lang="en-US" sz="2400" i="1" smtClean="0">
                              <a:solidFill>
                                <a:srgbClr val="0000FF"/>
                              </a:solidFill>
                              <a:latin typeface="Cambria Math" panose="02040503050406030204" pitchFamily="18" charset="0"/>
                              <a:cs typeface="Times New Roman" panose="02020603050405020304" pitchFamily="18" charset="0"/>
                            </a:rPr>
                          </m:ctrlPr>
                        </m:dPr>
                        <m:e>
                          <m:eqArr>
                            <m:eqArrPr>
                              <m:ctrlPr>
                                <a:rPr lang="en-US" sz="2400" b="0" i="1" smtClean="0">
                                  <a:solidFill>
                                    <a:srgbClr val="0000FF"/>
                                  </a:solidFill>
                                  <a:latin typeface="Cambria Math" panose="02040503050406030204" pitchFamily="18" charset="0"/>
                                  <a:cs typeface="Times New Roman" panose="02020603050405020304" pitchFamily="18" charset="0"/>
                                </a:rPr>
                              </m:ctrlPr>
                            </m:eqArrPr>
                            <m:e>
                              <m:r>
                                <a:rPr lang="en-US" sz="2400" b="0" i="1" smtClean="0">
                                  <a:solidFill>
                                    <a:srgbClr val="0000FF"/>
                                  </a:solidFill>
                                  <a:latin typeface="Cambria Math" panose="02040503050406030204" pitchFamily="18" charset="0"/>
                                  <a:cs typeface="Times New Roman" panose="02020603050405020304" pitchFamily="18" charset="0"/>
                                </a:rPr>
                                <m:t>𝑥</m:t>
                              </m:r>
                              <m:r>
                                <a:rPr lang="en-US" sz="2400" b="0" i="1" smtClean="0">
                                  <a:solidFill>
                                    <a:srgbClr val="0000FF"/>
                                  </a:solidFill>
                                  <a:latin typeface="Cambria Math" panose="02040503050406030204" pitchFamily="18" charset="0"/>
                                  <a:cs typeface="Times New Roman" panose="02020603050405020304" pitchFamily="18" charset="0"/>
                                </a:rPr>
                                <m:t>+</m:t>
                              </m:r>
                              <m:r>
                                <a:rPr lang="en-US" sz="2400" b="0" i="1" smtClean="0">
                                  <a:solidFill>
                                    <a:srgbClr val="0000FF"/>
                                  </a:solidFill>
                                  <a:latin typeface="Cambria Math" panose="02040503050406030204" pitchFamily="18" charset="0"/>
                                  <a:cs typeface="Times New Roman" panose="02020603050405020304" pitchFamily="18" charset="0"/>
                                </a:rPr>
                                <m:t>𝑦</m:t>
                              </m:r>
                              <m:r>
                                <a:rPr lang="en-US" sz="2400" b="0" i="1" smtClean="0">
                                  <a:solidFill>
                                    <a:srgbClr val="0000FF"/>
                                  </a:solidFill>
                                  <a:latin typeface="Cambria Math" panose="02040503050406030204" pitchFamily="18" charset="0"/>
                                  <a:cs typeface="Times New Roman" panose="02020603050405020304" pitchFamily="18" charset="0"/>
                                </a:rPr>
                                <m:t>=14</m:t>
                              </m:r>
                            </m:e>
                            <m:e>
                              <m:sSup>
                                <m:sSupPr>
                                  <m:ctrlPr>
                                    <a:rPr lang="en-US" sz="2400" b="0" i="1" smtClean="0">
                                      <a:solidFill>
                                        <a:srgbClr val="0000FF"/>
                                      </a:solidFill>
                                      <a:latin typeface="Cambria Math" panose="02040503050406030204" pitchFamily="18" charset="0"/>
                                      <a:cs typeface="Times New Roman" panose="02020603050405020304" pitchFamily="18" charset="0"/>
                                    </a:rPr>
                                  </m:ctrlPr>
                                </m:sSupPr>
                                <m:e>
                                  <m:r>
                                    <a:rPr lang="en-US" sz="2400" b="0" i="1" smtClean="0">
                                      <a:solidFill>
                                        <a:srgbClr val="0000FF"/>
                                      </a:solidFill>
                                      <a:latin typeface="Cambria Math" panose="02040503050406030204" pitchFamily="18" charset="0"/>
                                      <a:cs typeface="Times New Roman" panose="02020603050405020304" pitchFamily="18" charset="0"/>
                                    </a:rPr>
                                    <m:t>𝑥</m:t>
                                  </m:r>
                                </m:e>
                                <m:sup>
                                  <m:r>
                                    <a:rPr lang="en-US" sz="2400" b="0" i="1" smtClean="0">
                                      <a:solidFill>
                                        <a:srgbClr val="0000FF"/>
                                      </a:solidFill>
                                      <a:latin typeface="Cambria Math" panose="02040503050406030204" pitchFamily="18" charset="0"/>
                                      <a:cs typeface="Times New Roman" panose="02020603050405020304" pitchFamily="18" charset="0"/>
                                    </a:rPr>
                                    <m:t>2</m:t>
                                  </m:r>
                                </m:sup>
                              </m:sSup>
                              <m:r>
                                <a:rPr lang="en-US" sz="2400" b="0" i="1" smtClean="0">
                                  <a:solidFill>
                                    <a:srgbClr val="0000FF"/>
                                  </a:solidFill>
                                  <a:latin typeface="Cambria Math" panose="02040503050406030204" pitchFamily="18" charset="0"/>
                                  <a:cs typeface="Times New Roman" panose="02020603050405020304" pitchFamily="18" charset="0"/>
                                </a:rPr>
                                <m:t>+</m:t>
                              </m:r>
                              <m:sSup>
                                <m:sSupPr>
                                  <m:ctrlPr>
                                    <a:rPr lang="en-US" sz="2400" b="0" i="1" smtClean="0">
                                      <a:solidFill>
                                        <a:srgbClr val="0000FF"/>
                                      </a:solidFill>
                                      <a:latin typeface="Cambria Math" panose="02040503050406030204" pitchFamily="18" charset="0"/>
                                      <a:cs typeface="Times New Roman" panose="02020603050405020304" pitchFamily="18" charset="0"/>
                                    </a:rPr>
                                  </m:ctrlPr>
                                </m:sSupPr>
                                <m:e>
                                  <m:r>
                                    <a:rPr lang="en-US" sz="2400" b="0" i="1" smtClean="0">
                                      <a:solidFill>
                                        <a:srgbClr val="0000FF"/>
                                      </a:solidFill>
                                      <a:latin typeface="Cambria Math" panose="02040503050406030204" pitchFamily="18" charset="0"/>
                                      <a:cs typeface="Times New Roman" panose="02020603050405020304" pitchFamily="18" charset="0"/>
                                    </a:rPr>
                                    <m:t>𝑦</m:t>
                                  </m:r>
                                </m:e>
                                <m:sup>
                                  <m:r>
                                    <a:rPr lang="en-US" sz="2400" b="0" i="1" smtClean="0">
                                      <a:solidFill>
                                        <a:srgbClr val="0000FF"/>
                                      </a:solidFill>
                                      <a:latin typeface="Cambria Math" panose="02040503050406030204" pitchFamily="18" charset="0"/>
                                      <a:cs typeface="Times New Roman" panose="02020603050405020304" pitchFamily="18" charset="0"/>
                                    </a:rPr>
                                    <m:t>2</m:t>
                                  </m:r>
                                </m:sup>
                              </m:sSup>
                              <m:r>
                                <a:rPr lang="en-US" sz="2400" b="0" i="1" smtClean="0">
                                  <a:solidFill>
                                    <a:srgbClr val="0000FF"/>
                                  </a:solidFill>
                                  <a:latin typeface="Cambria Math" panose="02040503050406030204" pitchFamily="18" charset="0"/>
                                  <a:cs typeface="Times New Roman" panose="02020603050405020304" pitchFamily="18" charset="0"/>
                                </a:rPr>
                                <m:t>=</m:t>
                              </m:r>
                              <m:sSup>
                                <m:sSupPr>
                                  <m:ctrlPr>
                                    <a:rPr lang="en-US" sz="2400" b="0" i="1" smtClean="0">
                                      <a:solidFill>
                                        <a:srgbClr val="0000FF"/>
                                      </a:solidFill>
                                      <a:latin typeface="Cambria Math" panose="02040503050406030204" pitchFamily="18" charset="0"/>
                                      <a:cs typeface="Times New Roman" panose="02020603050405020304" pitchFamily="18" charset="0"/>
                                    </a:rPr>
                                  </m:ctrlPr>
                                </m:sSupPr>
                                <m:e>
                                  <m:r>
                                    <a:rPr lang="en-US" sz="2400" b="0" i="1" smtClean="0">
                                      <a:solidFill>
                                        <a:srgbClr val="0000FF"/>
                                      </a:solidFill>
                                      <a:latin typeface="Cambria Math" panose="02040503050406030204" pitchFamily="18" charset="0"/>
                                      <a:cs typeface="Times New Roman" panose="02020603050405020304" pitchFamily="18" charset="0"/>
                                    </a:rPr>
                                    <m:t>10</m:t>
                                  </m:r>
                                </m:e>
                                <m:sup>
                                  <m:r>
                                    <a:rPr lang="en-US" sz="2400" b="0" i="1" smtClean="0">
                                      <a:solidFill>
                                        <a:srgbClr val="0000FF"/>
                                      </a:solidFill>
                                      <a:latin typeface="Cambria Math" panose="02040503050406030204" pitchFamily="18" charset="0"/>
                                      <a:cs typeface="Times New Roman" panose="02020603050405020304" pitchFamily="18" charset="0"/>
                                    </a:rPr>
                                    <m:t>2</m:t>
                                  </m:r>
                                </m:sup>
                              </m:sSup>
                            </m:e>
                          </m:eqArr>
                        </m:e>
                      </m:d>
                    </m:oMath>
                  </m:oMathPara>
                </a14:m>
                <a:endParaRPr lang="en-US" sz="2400" dirty="0">
                  <a:solidFill>
                    <a:srgbClr val="0000FF"/>
                  </a:solidFill>
                  <a:latin typeface="Times New Roman" panose="02020603050405020304" pitchFamily="18" charset="0"/>
                  <a:cs typeface="Times New Roman" panose="02020603050405020304" pitchFamily="18" charset="0"/>
                </a:endParaRPr>
              </a:p>
            </p:txBody>
          </p:sp>
        </mc:Choice>
        <mc:Fallback xmlns="">
          <p:sp>
            <p:nvSpPr>
              <p:cNvPr id="46" name="TextBox 45"/>
              <p:cNvSpPr txBox="1">
                <a:spLocks noRot="1" noChangeAspect="1" noMove="1" noResize="1" noEditPoints="1" noAdjustHandles="1" noChangeArrowheads="1" noChangeShapeType="1" noTextEdit="1"/>
              </p:cNvSpPr>
              <p:nvPr/>
            </p:nvSpPr>
            <p:spPr>
              <a:xfrm>
                <a:off x="1173040" y="5637052"/>
                <a:ext cx="2152159" cy="916148"/>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TextBox 47"/>
              <p:cNvSpPr txBox="1"/>
              <p:nvPr/>
            </p:nvSpPr>
            <p:spPr>
              <a:xfrm>
                <a:off x="5345995" y="5789452"/>
                <a:ext cx="3340805" cy="461665"/>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p>
                        <m:sSupPr>
                          <m:ctrlPr>
                            <a:rPr lang="en-US" sz="2400" i="1" smtClean="0">
                              <a:solidFill>
                                <a:srgbClr val="0000FF"/>
                              </a:solidFill>
                              <a:latin typeface="Cambria Math" panose="02040503050406030204" pitchFamily="18" charset="0"/>
                              <a:cs typeface="Times New Roman" panose="02020603050405020304" pitchFamily="18" charset="0"/>
                            </a:rPr>
                          </m:ctrlPr>
                        </m:sSupPr>
                        <m:e>
                          <m:r>
                            <a:rPr lang="en-US" sz="2400" b="0" i="1" smtClean="0">
                              <a:solidFill>
                                <a:srgbClr val="0000FF"/>
                              </a:solidFill>
                              <a:latin typeface="Cambria Math" panose="02040503050406030204" pitchFamily="18" charset="0"/>
                              <a:cs typeface="Times New Roman" panose="02020603050405020304" pitchFamily="18" charset="0"/>
                            </a:rPr>
                            <m:t>𝑥</m:t>
                          </m:r>
                        </m:e>
                        <m:sup>
                          <m:r>
                            <a:rPr lang="en-US" sz="2400" b="0" i="1" smtClean="0">
                              <a:solidFill>
                                <a:srgbClr val="0000FF"/>
                              </a:solidFill>
                              <a:latin typeface="Cambria Math" panose="02040503050406030204" pitchFamily="18" charset="0"/>
                              <a:cs typeface="Times New Roman" panose="02020603050405020304" pitchFamily="18" charset="0"/>
                            </a:rPr>
                            <m:t>2</m:t>
                          </m:r>
                        </m:sup>
                      </m:sSup>
                      <m:r>
                        <a:rPr lang="en-US" sz="2400" b="0" i="1" smtClean="0">
                          <a:solidFill>
                            <a:srgbClr val="0000FF"/>
                          </a:solidFill>
                          <a:latin typeface="Cambria Math" panose="02040503050406030204" pitchFamily="18" charset="0"/>
                          <a:cs typeface="Times New Roman" panose="02020603050405020304" pitchFamily="18" charset="0"/>
                        </a:rPr>
                        <m:t>+</m:t>
                      </m:r>
                      <m:sSup>
                        <m:sSupPr>
                          <m:ctrlPr>
                            <a:rPr lang="en-US" sz="2400" i="1" smtClean="0">
                              <a:solidFill>
                                <a:srgbClr val="0000FF"/>
                              </a:solidFill>
                              <a:latin typeface="Cambria Math" panose="02040503050406030204" pitchFamily="18" charset="0"/>
                              <a:cs typeface="Times New Roman" panose="02020603050405020304" pitchFamily="18" charset="0"/>
                            </a:rPr>
                          </m:ctrlPr>
                        </m:sSupPr>
                        <m:e>
                          <m:r>
                            <a:rPr lang="en-US" sz="2400" b="0" i="1" smtClean="0">
                              <a:solidFill>
                                <a:srgbClr val="0000FF"/>
                              </a:solidFill>
                              <a:latin typeface="Cambria Math" panose="02040503050406030204" pitchFamily="18" charset="0"/>
                              <a:cs typeface="Times New Roman" panose="02020603050405020304" pitchFamily="18" charset="0"/>
                            </a:rPr>
                            <m:t>(14−</m:t>
                          </m:r>
                          <m:r>
                            <a:rPr lang="en-US" sz="2400" b="0" i="1" smtClean="0">
                              <a:solidFill>
                                <a:srgbClr val="0000FF"/>
                              </a:solidFill>
                              <a:latin typeface="Cambria Math" panose="02040503050406030204" pitchFamily="18" charset="0"/>
                              <a:cs typeface="Times New Roman" panose="02020603050405020304" pitchFamily="18" charset="0"/>
                            </a:rPr>
                            <m:t>𝑥</m:t>
                          </m:r>
                          <m:r>
                            <a:rPr lang="en-US" sz="2400" b="0" i="1" smtClean="0">
                              <a:solidFill>
                                <a:srgbClr val="0000FF"/>
                              </a:solidFill>
                              <a:latin typeface="Cambria Math" panose="02040503050406030204" pitchFamily="18" charset="0"/>
                              <a:cs typeface="Times New Roman" panose="02020603050405020304" pitchFamily="18" charset="0"/>
                            </a:rPr>
                            <m:t>)</m:t>
                          </m:r>
                        </m:e>
                        <m:sup>
                          <m:r>
                            <a:rPr lang="en-US" sz="2400" b="0" i="1" smtClean="0">
                              <a:solidFill>
                                <a:srgbClr val="0000FF"/>
                              </a:solidFill>
                              <a:latin typeface="Cambria Math" panose="02040503050406030204" pitchFamily="18" charset="0"/>
                              <a:cs typeface="Times New Roman" panose="02020603050405020304" pitchFamily="18" charset="0"/>
                            </a:rPr>
                            <m:t>2</m:t>
                          </m:r>
                        </m:sup>
                      </m:sSup>
                      <m:r>
                        <a:rPr lang="en-US" sz="2400" b="0" i="1" smtClean="0">
                          <a:solidFill>
                            <a:srgbClr val="0000FF"/>
                          </a:solidFill>
                          <a:latin typeface="Cambria Math" panose="02040503050406030204" pitchFamily="18" charset="0"/>
                          <a:cs typeface="Times New Roman" panose="02020603050405020304" pitchFamily="18" charset="0"/>
                        </a:rPr>
                        <m:t>=</m:t>
                      </m:r>
                      <m:sSup>
                        <m:sSupPr>
                          <m:ctrlPr>
                            <a:rPr lang="en-US" sz="2400" i="1" smtClean="0">
                              <a:solidFill>
                                <a:srgbClr val="0000FF"/>
                              </a:solidFill>
                              <a:latin typeface="Cambria Math" panose="02040503050406030204" pitchFamily="18" charset="0"/>
                              <a:cs typeface="Times New Roman" panose="02020603050405020304" pitchFamily="18" charset="0"/>
                            </a:rPr>
                          </m:ctrlPr>
                        </m:sSupPr>
                        <m:e>
                          <m:r>
                            <a:rPr lang="en-US" sz="2400" b="0" i="1" smtClean="0">
                              <a:solidFill>
                                <a:srgbClr val="0000FF"/>
                              </a:solidFill>
                              <a:latin typeface="Cambria Math" panose="02040503050406030204" pitchFamily="18" charset="0"/>
                              <a:cs typeface="Times New Roman" panose="02020603050405020304" pitchFamily="18" charset="0"/>
                            </a:rPr>
                            <m:t>10</m:t>
                          </m:r>
                        </m:e>
                        <m:sup>
                          <m:r>
                            <a:rPr lang="en-US" sz="2400" b="0" i="1" smtClean="0">
                              <a:solidFill>
                                <a:srgbClr val="0000FF"/>
                              </a:solidFill>
                              <a:latin typeface="Cambria Math" panose="02040503050406030204" pitchFamily="18" charset="0"/>
                              <a:cs typeface="Times New Roman" panose="02020603050405020304" pitchFamily="18" charset="0"/>
                            </a:rPr>
                            <m:t>2</m:t>
                          </m:r>
                        </m:sup>
                      </m:sSup>
                    </m:oMath>
                  </m:oMathPara>
                </a14:m>
                <a:endParaRPr lang="en-US" sz="2400" dirty="0">
                  <a:solidFill>
                    <a:srgbClr val="0000FF"/>
                  </a:solidFill>
                  <a:latin typeface="Times New Roman" panose="02020603050405020304" pitchFamily="18" charset="0"/>
                  <a:cs typeface="Times New Roman" panose="02020603050405020304" pitchFamily="18" charset="0"/>
                </a:endParaRPr>
              </a:p>
            </p:txBody>
          </p:sp>
        </mc:Choice>
        <mc:Fallback xmlns="">
          <p:sp>
            <p:nvSpPr>
              <p:cNvPr id="48" name="TextBox 47"/>
              <p:cNvSpPr txBox="1">
                <a:spLocks noRot="1" noChangeAspect="1" noMove="1" noResize="1" noEditPoints="1" noAdjustHandles="1" noChangeArrowheads="1" noChangeShapeType="1" noTextEdit="1"/>
              </p:cNvSpPr>
              <p:nvPr/>
            </p:nvSpPr>
            <p:spPr>
              <a:xfrm>
                <a:off x="5345995" y="5789452"/>
                <a:ext cx="3340805" cy="461665"/>
              </a:xfrm>
              <a:prstGeom prst="rect">
                <a:avLst/>
              </a:prstGeom>
              <a:blipFill rotWithShape="0">
                <a:blip r:embed="rId6"/>
                <a:stretch>
                  <a:fillRect b="-20000"/>
                </a:stretch>
              </a:blipFill>
            </p:spPr>
            <p:txBody>
              <a:bodyPr/>
              <a:lstStyle/>
              <a:p>
                <a:r>
                  <a:rPr lang="en-US">
                    <a:noFill/>
                  </a:rPr>
                  <a:t> </a:t>
                </a:r>
              </a:p>
            </p:txBody>
          </p:sp>
        </mc:Fallback>
      </mc:AlternateContent>
      <p:sp>
        <p:nvSpPr>
          <p:cNvPr id="49" name="TextBox 48"/>
          <p:cNvSpPr txBox="1"/>
          <p:nvPr/>
        </p:nvSpPr>
        <p:spPr>
          <a:xfrm>
            <a:off x="342900" y="-388640"/>
            <a:ext cx="8496300" cy="1938992"/>
          </a:xfrm>
          <a:prstGeom prst="rect">
            <a:avLst/>
          </a:prstGeom>
          <a:noFill/>
        </p:spPr>
        <p:txBody>
          <a:bodyPr wrap="square" rtlCol="0">
            <a:spAutoFit/>
          </a:bodyPr>
          <a:lstStyle/>
          <a:p>
            <a:pPr algn="just"/>
            <a:endParaRPr lang="en-US" sz="2400" dirty="0">
              <a:latin typeface="Times New Roman" pitchFamily="18" charset="0"/>
              <a:cs typeface="Times New Roman" pitchFamily="18" charset="0"/>
            </a:endParaRPr>
          </a:p>
          <a:p>
            <a:pPr algn="just"/>
            <a:r>
              <a:rPr lang="en-US" sz="2400" b="1" u="sng" dirty="0" err="1">
                <a:latin typeface="Times New Roman" pitchFamily="18" charset="0"/>
                <a:cs typeface="Times New Roman" pitchFamily="18" charset="0"/>
              </a:rPr>
              <a:t>Bài</a:t>
            </a:r>
            <a:r>
              <a:rPr lang="en-US" sz="2400" b="1" u="sng" dirty="0">
                <a:latin typeface="Times New Roman" pitchFamily="18" charset="0"/>
                <a:cs typeface="Times New Roman" pitchFamily="18" charset="0"/>
              </a:rPr>
              <a:t> 2: </a:t>
            </a:r>
          </a:p>
          <a:p>
            <a:pPr algn="just"/>
            <a:r>
              <a:rPr lang="en-US" sz="2400" dirty="0" err="1">
                <a:latin typeface="Times New Roman" pitchFamily="18" charset="0"/>
                <a:cs typeface="Times New Roman" pitchFamily="18" charset="0"/>
              </a:rPr>
              <a:t>Một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mảnh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hình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chữ</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nhật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chu</a:t>
            </a:r>
            <a:r>
              <a:rPr lang="en-US" sz="2400" dirty="0">
                <a:latin typeface="Times New Roman" pitchFamily="18" charset="0"/>
                <a:cs typeface="Times New Roman" pitchFamily="18" charset="0"/>
              </a:rPr>
              <a:t> vi </a:t>
            </a:r>
            <a:r>
              <a:rPr lang="en-US" sz="2400" dirty="0" err="1">
                <a:latin typeface="Times New Roman" pitchFamily="18" charset="0"/>
                <a:cs typeface="Times New Roman" pitchFamily="18" charset="0"/>
              </a:rPr>
              <a:t>bằng</a:t>
            </a:r>
            <a:r>
              <a:rPr lang="en-US" sz="2400" dirty="0">
                <a:latin typeface="Times New Roman" pitchFamily="18" charset="0"/>
                <a:cs typeface="Times New Roman" pitchFamily="18" charset="0"/>
              </a:rPr>
              <a:t> 28 </a:t>
            </a:r>
            <a:r>
              <a:rPr lang="en-US" sz="2400" dirty="0" err="1">
                <a:latin typeface="Times New Roman" pitchFamily="18" charset="0"/>
                <a:cs typeface="Times New Roman" pitchFamily="18" charset="0"/>
              </a:rPr>
              <a:t>mét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độ</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dài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đường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chéo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bằng</a:t>
            </a:r>
            <a:r>
              <a:rPr lang="en-US" sz="2400" dirty="0">
                <a:latin typeface="Times New Roman" pitchFamily="18" charset="0"/>
                <a:cs typeface="Times New Roman" pitchFamily="18" charset="0"/>
              </a:rPr>
              <a:t> 10 </a:t>
            </a:r>
            <a:r>
              <a:rPr lang="en-US" sz="2400" dirty="0" err="1">
                <a:latin typeface="Times New Roman" pitchFamily="18" charset="0"/>
                <a:cs typeface="Times New Roman" pitchFamily="18" charset="0"/>
              </a:rPr>
              <a:t>mét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Tính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chiều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dài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chiều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rộng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mảnh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theo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đơn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vị</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mét</a:t>
            </a:r>
            <a:r>
              <a:rPr lang="en-US" sz="2400" dirty="0">
                <a:latin typeface="Times New Roman" pitchFamily="18" charset="0"/>
                <a:cs typeface="Times New Roman" pitchFamily="18" charset="0"/>
              </a:rPr>
              <a:t>.</a:t>
            </a:r>
          </a:p>
        </p:txBody>
      </p:sp>
      <p:cxnSp>
        <p:nvCxnSpPr>
          <p:cNvPr id="8" name="Straight Connector 7"/>
          <p:cNvCxnSpPr/>
          <p:nvPr/>
        </p:nvCxnSpPr>
        <p:spPr>
          <a:xfrm>
            <a:off x="4419600" y="2057400"/>
            <a:ext cx="0" cy="44958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22547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3048000" y="152400"/>
            <a:ext cx="2362200" cy="584775"/>
          </a:xfrm>
          <a:prstGeom prst="rect">
            <a:avLst/>
          </a:prstGeom>
          <a:effectLst>
            <a:glow rad="228600">
              <a:schemeClr val="accent3">
                <a:satMod val="175000"/>
                <a:alpha val="40000"/>
              </a:schemeClr>
            </a:glow>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slope"/>
          </a:sp3d>
        </p:spPr>
        <p:style>
          <a:lnRef idx="0">
            <a:schemeClr val="accent1"/>
          </a:lnRef>
          <a:fillRef idx="3">
            <a:schemeClr val="accent1"/>
          </a:fillRef>
          <a:effectRef idx="3">
            <a:schemeClr val="accent1"/>
          </a:effectRef>
          <a:fontRef idx="minor">
            <a:schemeClr val="lt1"/>
          </a:fontRef>
        </p:style>
        <p:txBody>
          <a:bodyPr wrap="square">
            <a:spAutoFit/>
          </a:bodyPr>
          <a:lstStyle/>
          <a:p>
            <a:pPr algn="ctr">
              <a:defRPr/>
            </a:pPr>
            <a:r>
              <a:rPr lang="en-US" sz="3200" b="1" dirty="0">
                <a:solidFill>
                  <a:srgbClr val="FFFF00"/>
                </a:solidFill>
                <a:latin typeface="Times New Roman" pitchFamily="18" charset="0"/>
                <a:cs typeface="Times New Roman" pitchFamily="18" charset="0"/>
              </a:rPr>
              <a:t>BÀI TẬP 3</a:t>
            </a:r>
          </a:p>
        </p:txBody>
      </p:sp>
      <p:sp>
        <p:nvSpPr>
          <p:cNvPr id="2" name="Rectangle 1"/>
          <p:cNvSpPr/>
          <p:nvPr/>
        </p:nvSpPr>
        <p:spPr>
          <a:xfrm>
            <a:off x="533400" y="990600"/>
            <a:ext cx="8110086" cy="2308324"/>
          </a:xfrm>
          <a:prstGeom prst="rect">
            <a:avLst/>
          </a:prstGeom>
        </p:spPr>
        <p:txBody>
          <a:bodyPr wrap="square">
            <a:spAutoFit/>
          </a:bodyPr>
          <a:lstStyle/>
          <a:p>
            <a:pPr fontAlgn="base"/>
            <a:r>
              <a:rPr lang="pt-BR" sz="2400" dirty="0">
                <a:latin typeface="Times New Roman" pitchFamily="18" charset="0"/>
                <a:cs typeface="Times New Roman" pitchFamily="18" charset="0"/>
              </a:rPr>
              <a:t>Bác Nam có một mảnh đất hình chữ nhật với các kích thước 20m và 15m. Bác muốn làm một lối đi xung quanh vườn (thuộc diện tích mảnh đất) có chiều rộng bằng nhau, phần đất còn lại ở giữa bác dùng để trồng hoa. Em hãy giúp bác tính chiều rộng của lối đi quanh vườn là bao nhiêu để phần đất trồng hoa là một hình chữ nhật có diện tích là 266m</a:t>
            </a:r>
            <a:r>
              <a:rPr lang="pt-BR" sz="2400" baseline="30000" dirty="0">
                <a:latin typeface="Times New Roman" pitchFamily="18" charset="0"/>
                <a:cs typeface="Times New Roman" pitchFamily="18" charset="0"/>
              </a:rPr>
              <a:t>2 </a:t>
            </a:r>
            <a:r>
              <a:rPr lang="pt-BR" sz="2400" dirty="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pic>
        <p:nvPicPr>
          <p:cNvPr id="32" name="Picture 31"/>
          <p:cNvPicPr>
            <a:picLocks noChangeAspect="1"/>
          </p:cNvPicPr>
          <p:nvPr/>
        </p:nvPicPr>
        <p:blipFill rotWithShape="1">
          <a:blip r:embed="rId3">
            <a:extLst>
              <a:ext uri="{28A0092B-C50C-407E-A947-70E740481C1C}">
                <a14:useLocalDpi xmlns:a14="http://schemas.microsoft.com/office/drawing/2010/main" val="0"/>
              </a:ext>
            </a:extLst>
          </a:blip>
          <a:srcRect l="25000" t="24161" r="15625" b="16778"/>
          <a:stretch/>
        </p:blipFill>
        <p:spPr>
          <a:xfrm>
            <a:off x="5497251" y="3832324"/>
            <a:ext cx="3037149" cy="2111276"/>
          </a:xfrm>
          <a:prstGeom prst="rect">
            <a:avLst/>
          </a:prstGeom>
        </p:spPr>
      </p:pic>
      <p:sp>
        <p:nvSpPr>
          <p:cNvPr id="37" name="Rectangle 36"/>
          <p:cNvSpPr/>
          <p:nvPr/>
        </p:nvSpPr>
        <p:spPr>
          <a:xfrm>
            <a:off x="5854188" y="4213324"/>
            <a:ext cx="2310063" cy="1371600"/>
          </a:xfrm>
          <a:prstGeom prst="rect">
            <a:avLst/>
          </a:pr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cxnSp>
        <p:nvCxnSpPr>
          <p:cNvPr id="40" name="Straight Arrow Connector 39"/>
          <p:cNvCxnSpPr>
            <a:stCxn id="32" idx="1"/>
            <a:endCxn id="37" idx="1"/>
          </p:cNvCxnSpPr>
          <p:nvPr/>
        </p:nvCxnSpPr>
        <p:spPr>
          <a:xfrm>
            <a:off x="5497251" y="4887962"/>
            <a:ext cx="356937" cy="11162"/>
          </a:xfrm>
          <a:prstGeom prst="straightConnector1">
            <a:avLst/>
          </a:prstGeom>
          <a:ln w="190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5567458" y="4537113"/>
            <a:ext cx="844193" cy="369332"/>
          </a:xfrm>
          <a:prstGeom prst="rect">
            <a:avLst/>
          </a:prstGeom>
          <a:noFill/>
        </p:spPr>
        <p:txBody>
          <a:bodyPr wrap="square" rtlCol="0">
            <a:spAutoFit/>
          </a:bodyPr>
          <a:lstStyle/>
          <a:p>
            <a:pPr fontAlgn="base">
              <a:spcBef>
                <a:spcPct val="0"/>
              </a:spcBef>
              <a:spcAft>
                <a:spcPct val="0"/>
              </a:spcAft>
            </a:pPr>
            <a:r>
              <a:rPr lang="en-US" dirty="0">
                <a:solidFill>
                  <a:srgbClr val="FF0000"/>
                </a:solidFill>
                <a:cs typeface="Arial" charset="0"/>
              </a:rPr>
              <a:t>?</a:t>
            </a:r>
          </a:p>
        </p:txBody>
      </p:sp>
      <p:cxnSp>
        <p:nvCxnSpPr>
          <p:cNvPr id="53" name="Straight Arrow Connector 52"/>
          <p:cNvCxnSpPr/>
          <p:nvPr/>
        </p:nvCxnSpPr>
        <p:spPr>
          <a:xfrm flipH="1">
            <a:off x="8164251" y="4198840"/>
            <a:ext cx="5994" cy="1386084"/>
          </a:xfrm>
          <a:prstGeom prst="straightConnector1">
            <a:avLst/>
          </a:prstGeom>
          <a:ln w="28575">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97" name="Rectangle 96"/>
          <p:cNvSpPr/>
          <p:nvPr/>
        </p:nvSpPr>
        <p:spPr>
          <a:xfrm>
            <a:off x="1072793" y="3695448"/>
            <a:ext cx="3003704" cy="207676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8" name="Straight Arrow Connector 97"/>
          <p:cNvCxnSpPr/>
          <p:nvPr/>
        </p:nvCxnSpPr>
        <p:spPr>
          <a:xfrm>
            <a:off x="4373456" y="3744962"/>
            <a:ext cx="0" cy="2057400"/>
          </a:xfrm>
          <a:prstGeom prst="straightConnector1">
            <a:avLst/>
          </a:prstGeom>
          <a:ln w="19050">
            <a:solidFill>
              <a:srgbClr val="0070C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9" name="Straight Arrow Connector 98"/>
          <p:cNvCxnSpPr/>
          <p:nvPr/>
        </p:nvCxnSpPr>
        <p:spPr>
          <a:xfrm>
            <a:off x="1042914" y="5954762"/>
            <a:ext cx="3096906" cy="0"/>
          </a:xfrm>
          <a:prstGeom prst="straightConnector1">
            <a:avLst/>
          </a:prstGeom>
          <a:ln w="19050">
            <a:solidFill>
              <a:srgbClr val="0070C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00" name="TextBox 99"/>
          <p:cNvSpPr txBox="1"/>
          <p:nvPr/>
        </p:nvSpPr>
        <p:spPr>
          <a:xfrm>
            <a:off x="2291993" y="5878562"/>
            <a:ext cx="838200" cy="461665"/>
          </a:xfrm>
          <a:prstGeom prst="rect">
            <a:avLst/>
          </a:prstGeom>
          <a:noFill/>
        </p:spPr>
        <p:txBody>
          <a:bodyPr wrap="square" rtlCol="0">
            <a:spAutoFit/>
          </a:bodyPr>
          <a:lstStyle/>
          <a:p>
            <a:pPr fontAlgn="base">
              <a:spcBef>
                <a:spcPct val="0"/>
              </a:spcBef>
              <a:spcAft>
                <a:spcPct val="0"/>
              </a:spcAft>
            </a:pPr>
            <a:r>
              <a:rPr lang="en-US" sz="2400" b="1" dirty="0">
                <a:solidFill>
                  <a:srgbClr val="0070C0"/>
                </a:solidFill>
                <a:cs typeface="Arial" charset="0"/>
              </a:rPr>
              <a:t>20m</a:t>
            </a:r>
          </a:p>
        </p:txBody>
      </p:sp>
      <p:sp>
        <p:nvSpPr>
          <p:cNvPr id="101" name="TextBox 100"/>
          <p:cNvSpPr txBox="1"/>
          <p:nvPr/>
        </p:nvSpPr>
        <p:spPr>
          <a:xfrm>
            <a:off x="4349393" y="4324290"/>
            <a:ext cx="838200" cy="461665"/>
          </a:xfrm>
          <a:prstGeom prst="rect">
            <a:avLst/>
          </a:prstGeom>
          <a:noFill/>
        </p:spPr>
        <p:txBody>
          <a:bodyPr wrap="square" rtlCol="0">
            <a:spAutoFit/>
          </a:bodyPr>
          <a:lstStyle/>
          <a:p>
            <a:pPr fontAlgn="base">
              <a:spcBef>
                <a:spcPct val="0"/>
              </a:spcBef>
              <a:spcAft>
                <a:spcPct val="0"/>
              </a:spcAft>
            </a:pPr>
            <a:r>
              <a:rPr lang="en-US" sz="2400" b="1" dirty="0">
                <a:solidFill>
                  <a:srgbClr val="0070C0"/>
                </a:solidFill>
                <a:cs typeface="Arial" charset="0"/>
              </a:rPr>
              <a:t>15m</a:t>
            </a:r>
          </a:p>
        </p:txBody>
      </p:sp>
      <p:cxnSp>
        <p:nvCxnSpPr>
          <p:cNvPr id="102" name="Straight Arrow Connector 101"/>
          <p:cNvCxnSpPr/>
          <p:nvPr/>
        </p:nvCxnSpPr>
        <p:spPr>
          <a:xfrm>
            <a:off x="1072793" y="4724400"/>
            <a:ext cx="356937" cy="11162"/>
          </a:xfrm>
          <a:prstGeom prst="straightConnector1">
            <a:avLst/>
          </a:prstGeom>
          <a:ln w="190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03" name="TextBox 102"/>
          <p:cNvSpPr txBox="1"/>
          <p:nvPr/>
        </p:nvSpPr>
        <p:spPr>
          <a:xfrm>
            <a:off x="1143000" y="4373551"/>
            <a:ext cx="844193" cy="369332"/>
          </a:xfrm>
          <a:prstGeom prst="rect">
            <a:avLst/>
          </a:prstGeom>
          <a:noFill/>
        </p:spPr>
        <p:txBody>
          <a:bodyPr wrap="square" rtlCol="0">
            <a:spAutoFit/>
          </a:bodyPr>
          <a:lstStyle/>
          <a:p>
            <a:pPr fontAlgn="base">
              <a:spcBef>
                <a:spcPct val="0"/>
              </a:spcBef>
              <a:spcAft>
                <a:spcPct val="0"/>
              </a:spcAft>
            </a:pPr>
            <a:r>
              <a:rPr lang="en-US" dirty="0">
                <a:solidFill>
                  <a:srgbClr val="FF0000"/>
                </a:solidFill>
                <a:cs typeface="Arial" charset="0"/>
              </a:rPr>
              <a:t>?</a:t>
            </a:r>
          </a:p>
        </p:txBody>
      </p:sp>
      <p:grpSp>
        <p:nvGrpSpPr>
          <p:cNvPr id="104" name="Group 103"/>
          <p:cNvGrpSpPr/>
          <p:nvPr/>
        </p:nvGrpSpPr>
        <p:grpSpPr>
          <a:xfrm>
            <a:off x="838200" y="5402879"/>
            <a:ext cx="844193" cy="369332"/>
            <a:chOff x="4413607" y="5391717"/>
            <a:chExt cx="844193" cy="369332"/>
          </a:xfrm>
        </p:grpSpPr>
        <p:cxnSp>
          <p:nvCxnSpPr>
            <p:cNvPr id="107" name="Straight Arrow Connector 106"/>
            <p:cNvCxnSpPr/>
            <p:nvPr/>
          </p:nvCxnSpPr>
          <p:spPr>
            <a:xfrm>
              <a:off x="4648200" y="5742566"/>
              <a:ext cx="356937" cy="11162"/>
            </a:xfrm>
            <a:prstGeom prst="straightConnector1">
              <a:avLst/>
            </a:prstGeom>
            <a:ln w="190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9" name="TextBox 108"/>
                <p:cNvSpPr txBox="1"/>
                <p:nvPr/>
              </p:nvSpPr>
              <p:spPr>
                <a:xfrm>
                  <a:off x="4413607" y="5391717"/>
                  <a:ext cx="844193" cy="369332"/>
                </a:xfrm>
                <a:prstGeom prst="rect">
                  <a:avLst/>
                </a:prstGeom>
                <a:noFill/>
              </p:spPr>
              <p:txBody>
                <a:bodyPr wrap="square" rtlCol="0">
                  <a:spAutoFit/>
                </a:bodyPr>
                <a:lstStyle/>
                <a:p>
                  <a:pPr fontAlgn="base">
                    <a:spcBef>
                      <a:spcPct val="0"/>
                    </a:spcBef>
                    <a:spcAft>
                      <a:spcPct val="0"/>
                    </a:spcAft>
                  </a:pPr>
                  <a14:m>
                    <m:oMathPara xmlns:m="http://schemas.openxmlformats.org/officeDocument/2006/math">
                      <m:oMathParaPr>
                        <m:jc m:val="centerGroup"/>
                      </m:oMathParaPr>
                      <m:oMath xmlns:m="http://schemas.openxmlformats.org/officeDocument/2006/math">
                        <m:r>
                          <a:rPr lang="en-US" b="1" i="1" dirty="0" smtClean="0">
                            <a:solidFill>
                              <a:srgbClr val="FF0000"/>
                            </a:solidFill>
                            <a:latin typeface="Cambria Math"/>
                            <a:cs typeface="Arial" charset="0"/>
                          </a:rPr>
                          <m:t>𝒙</m:t>
                        </m:r>
                      </m:oMath>
                    </m:oMathPara>
                  </a14:m>
                  <a:endParaRPr lang="en-US" b="1" dirty="0">
                    <a:solidFill>
                      <a:srgbClr val="FF0000"/>
                    </a:solidFill>
                    <a:cs typeface="Arial" charset="0"/>
                  </a:endParaRPr>
                </a:p>
              </p:txBody>
            </p:sp>
          </mc:Choice>
          <mc:Fallback xmlns="">
            <p:sp>
              <p:nvSpPr>
                <p:cNvPr id="92" name="TextBox 91"/>
                <p:cNvSpPr txBox="1">
                  <a:spLocks noRot="1" noChangeAspect="1" noMove="1" noResize="1" noEditPoints="1" noAdjustHandles="1" noChangeArrowheads="1" noChangeShapeType="1" noTextEdit="1"/>
                </p:cNvSpPr>
                <p:nvPr/>
              </p:nvSpPr>
              <p:spPr>
                <a:xfrm>
                  <a:off x="4413607" y="5391717"/>
                  <a:ext cx="844193" cy="369332"/>
                </a:xfrm>
                <a:prstGeom prst="rect">
                  <a:avLst/>
                </a:prstGeom>
                <a:blipFill rotWithShape="1">
                  <a:blip r:embed="rId5"/>
                  <a:stretch>
                    <a:fillRect/>
                  </a:stretch>
                </a:blipFill>
              </p:spPr>
              <p:txBody>
                <a:bodyPr/>
                <a:lstStyle/>
                <a:p>
                  <a:r>
                    <a:rPr lang="en-US">
                      <a:noFill/>
                    </a:rPr>
                    <a:t> </a:t>
                  </a:r>
                </a:p>
              </p:txBody>
            </p:sp>
          </mc:Fallback>
        </mc:AlternateContent>
      </p:grpSp>
      <p:grpSp>
        <p:nvGrpSpPr>
          <p:cNvPr id="110" name="Group 109"/>
          <p:cNvGrpSpPr/>
          <p:nvPr/>
        </p:nvGrpSpPr>
        <p:grpSpPr>
          <a:xfrm>
            <a:off x="3434993" y="5421362"/>
            <a:ext cx="844193" cy="369332"/>
            <a:chOff x="7010400" y="5400959"/>
            <a:chExt cx="844193" cy="369332"/>
          </a:xfrm>
        </p:grpSpPr>
        <p:cxnSp>
          <p:nvCxnSpPr>
            <p:cNvPr id="111" name="Straight Arrow Connector 110"/>
            <p:cNvCxnSpPr/>
            <p:nvPr/>
          </p:nvCxnSpPr>
          <p:spPr>
            <a:xfrm>
              <a:off x="7315200" y="5751808"/>
              <a:ext cx="356937" cy="11162"/>
            </a:xfrm>
            <a:prstGeom prst="straightConnector1">
              <a:avLst/>
            </a:prstGeom>
            <a:ln w="190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2" name="TextBox 111"/>
                <p:cNvSpPr txBox="1"/>
                <p:nvPr/>
              </p:nvSpPr>
              <p:spPr>
                <a:xfrm>
                  <a:off x="7010400" y="5400959"/>
                  <a:ext cx="844193" cy="369332"/>
                </a:xfrm>
                <a:prstGeom prst="rect">
                  <a:avLst/>
                </a:prstGeom>
                <a:noFill/>
              </p:spPr>
              <p:txBody>
                <a:bodyPr wrap="square" rtlCol="0">
                  <a:spAutoFit/>
                </a:bodyPr>
                <a:lstStyle/>
                <a:p>
                  <a:pPr fontAlgn="base">
                    <a:spcBef>
                      <a:spcPct val="0"/>
                    </a:spcBef>
                    <a:spcAft>
                      <a:spcPct val="0"/>
                    </a:spcAft>
                  </a:pPr>
                  <a14:m>
                    <m:oMathPara xmlns:m="http://schemas.openxmlformats.org/officeDocument/2006/math">
                      <m:oMathParaPr>
                        <m:jc m:val="centerGroup"/>
                      </m:oMathParaPr>
                      <m:oMath xmlns:m="http://schemas.openxmlformats.org/officeDocument/2006/math">
                        <m:r>
                          <a:rPr lang="en-US" b="1" i="1" dirty="0" smtClean="0">
                            <a:solidFill>
                              <a:srgbClr val="FF0000"/>
                            </a:solidFill>
                            <a:latin typeface="Cambria Math"/>
                            <a:cs typeface="Arial" charset="0"/>
                          </a:rPr>
                          <m:t>𝒙</m:t>
                        </m:r>
                      </m:oMath>
                    </m:oMathPara>
                  </a14:m>
                  <a:endParaRPr lang="en-US" b="1" dirty="0">
                    <a:solidFill>
                      <a:srgbClr val="FF0000"/>
                    </a:solidFill>
                    <a:cs typeface="Arial" charset="0"/>
                  </a:endParaRPr>
                </a:p>
              </p:txBody>
            </p:sp>
          </mc:Choice>
          <mc:Fallback xmlns="">
            <p:sp>
              <p:nvSpPr>
                <p:cNvPr id="106" name="TextBox 105"/>
                <p:cNvSpPr txBox="1">
                  <a:spLocks noRot="1" noChangeAspect="1" noMove="1" noResize="1" noEditPoints="1" noAdjustHandles="1" noChangeArrowheads="1" noChangeShapeType="1" noTextEdit="1"/>
                </p:cNvSpPr>
                <p:nvPr/>
              </p:nvSpPr>
              <p:spPr>
                <a:xfrm>
                  <a:off x="7010400" y="5400959"/>
                  <a:ext cx="844193" cy="369332"/>
                </a:xfrm>
                <a:prstGeom prst="rect">
                  <a:avLst/>
                </a:prstGeom>
                <a:blipFill rotWithShape="1">
                  <a:blip r:embed="rId6"/>
                  <a:stretch>
                    <a:fillRect/>
                  </a:stretch>
                </a:blipFill>
              </p:spPr>
              <p:txBody>
                <a:bodyPr/>
                <a:lstStyle/>
                <a:p>
                  <a:r>
                    <a:rPr lang="en-US">
                      <a:noFill/>
                    </a:rPr>
                    <a:t> </a:t>
                  </a:r>
                </a:p>
              </p:txBody>
            </p:sp>
          </mc:Fallback>
        </mc:AlternateContent>
      </p:grpSp>
      <p:cxnSp>
        <p:nvCxnSpPr>
          <p:cNvPr id="113" name="Straight Arrow Connector 112"/>
          <p:cNvCxnSpPr/>
          <p:nvPr/>
        </p:nvCxnSpPr>
        <p:spPr>
          <a:xfrm>
            <a:off x="1401232" y="5421362"/>
            <a:ext cx="2380270" cy="0"/>
          </a:xfrm>
          <a:prstGeom prst="straightConnector1">
            <a:avLst/>
          </a:prstGeom>
          <a:ln w="28575">
            <a:solidFill>
              <a:srgbClr val="7030A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14" name="Straight Arrow Connector 113"/>
          <p:cNvCxnSpPr/>
          <p:nvPr/>
        </p:nvCxnSpPr>
        <p:spPr>
          <a:xfrm flipH="1">
            <a:off x="3739793" y="4035278"/>
            <a:ext cx="5994" cy="1386084"/>
          </a:xfrm>
          <a:prstGeom prst="straightConnector1">
            <a:avLst/>
          </a:prstGeom>
          <a:ln w="28575">
            <a:solidFill>
              <a:srgbClr val="7030A0"/>
            </a:solidFill>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5" name="TextBox 114"/>
              <p:cNvSpPr txBox="1"/>
              <p:nvPr/>
            </p:nvSpPr>
            <p:spPr>
              <a:xfrm>
                <a:off x="2124353" y="5387490"/>
                <a:ext cx="1128183" cy="369332"/>
              </a:xfrm>
              <a:prstGeom prst="rect">
                <a:avLst/>
              </a:prstGeom>
              <a:noFill/>
            </p:spPr>
            <p:txBody>
              <a:bodyPr wrap="square" rtlCol="0">
                <a:spAutoFit/>
              </a:bodyPr>
              <a:lstStyle/>
              <a:p>
                <a:pPr fontAlgn="base">
                  <a:spcBef>
                    <a:spcPct val="0"/>
                  </a:spcBef>
                  <a:spcAft>
                    <a:spcPct val="0"/>
                  </a:spcAft>
                </a:pPr>
                <a14:m>
                  <m:oMathPara xmlns:m="http://schemas.openxmlformats.org/officeDocument/2006/math">
                    <m:oMathParaPr>
                      <m:jc m:val="centerGroup"/>
                    </m:oMathParaPr>
                    <m:oMath xmlns:m="http://schemas.openxmlformats.org/officeDocument/2006/math">
                      <m:r>
                        <a:rPr lang="en-US" b="1" i="1" dirty="0" smtClean="0">
                          <a:solidFill>
                            <a:srgbClr val="7030A0"/>
                          </a:solidFill>
                          <a:latin typeface="Cambria Math"/>
                          <a:cs typeface="Arial" charset="0"/>
                        </a:rPr>
                        <m:t>𝟐𝟎</m:t>
                      </m:r>
                      <m:r>
                        <a:rPr lang="en-US" b="1" i="1" dirty="0" smtClean="0">
                          <a:solidFill>
                            <a:srgbClr val="7030A0"/>
                          </a:solidFill>
                          <a:latin typeface="Cambria Math"/>
                          <a:cs typeface="Arial" charset="0"/>
                        </a:rPr>
                        <m:t> – </m:t>
                      </m:r>
                      <m:r>
                        <a:rPr lang="en-US" b="1" i="1" dirty="0" smtClean="0">
                          <a:solidFill>
                            <a:srgbClr val="7030A0"/>
                          </a:solidFill>
                          <a:latin typeface="Cambria Math"/>
                          <a:cs typeface="Arial" charset="0"/>
                        </a:rPr>
                        <m:t>𝟐</m:t>
                      </m:r>
                      <m:r>
                        <a:rPr lang="en-US" b="1" i="1" dirty="0" smtClean="0">
                          <a:solidFill>
                            <a:srgbClr val="7030A0"/>
                          </a:solidFill>
                          <a:latin typeface="Cambria Math"/>
                          <a:cs typeface="Arial" charset="0"/>
                        </a:rPr>
                        <m:t>𝒙</m:t>
                      </m:r>
                    </m:oMath>
                  </m:oMathPara>
                </a14:m>
                <a:endParaRPr lang="en-US" b="1" dirty="0">
                  <a:solidFill>
                    <a:srgbClr val="7030A0"/>
                  </a:solidFill>
                  <a:cs typeface="Arial" charset="0"/>
                </a:endParaRPr>
              </a:p>
            </p:txBody>
          </p:sp>
        </mc:Choice>
        <mc:Fallback xmlns="">
          <p:sp>
            <p:nvSpPr>
              <p:cNvPr id="115" name="TextBox 114"/>
              <p:cNvSpPr txBox="1">
                <a:spLocks noRot="1" noChangeAspect="1" noMove="1" noResize="1" noEditPoints="1" noAdjustHandles="1" noChangeArrowheads="1" noChangeShapeType="1" noTextEdit="1"/>
              </p:cNvSpPr>
              <p:nvPr/>
            </p:nvSpPr>
            <p:spPr>
              <a:xfrm>
                <a:off x="2124353" y="5387490"/>
                <a:ext cx="1128183" cy="369332"/>
              </a:xfrm>
              <a:prstGeom prst="rect">
                <a:avLst/>
              </a:prstGeom>
              <a:blipFill rotWithShape="1">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6" name="TextBox 115"/>
              <p:cNvSpPr txBox="1"/>
              <p:nvPr/>
            </p:nvSpPr>
            <p:spPr>
              <a:xfrm rot="16200000">
                <a:off x="3375820" y="4471105"/>
                <a:ext cx="1128183" cy="369332"/>
              </a:xfrm>
              <a:prstGeom prst="rect">
                <a:avLst/>
              </a:prstGeom>
              <a:noFill/>
            </p:spPr>
            <p:txBody>
              <a:bodyPr wrap="square" rtlCol="0">
                <a:spAutoFit/>
              </a:bodyPr>
              <a:lstStyle/>
              <a:p>
                <a:pPr fontAlgn="base">
                  <a:spcBef>
                    <a:spcPct val="0"/>
                  </a:spcBef>
                  <a:spcAft>
                    <a:spcPct val="0"/>
                  </a:spcAft>
                </a:pPr>
                <a14:m>
                  <m:oMathPara xmlns:m="http://schemas.openxmlformats.org/officeDocument/2006/math">
                    <m:oMathParaPr>
                      <m:jc m:val="centerGroup"/>
                    </m:oMathParaPr>
                    <m:oMath xmlns:m="http://schemas.openxmlformats.org/officeDocument/2006/math">
                      <m:r>
                        <a:rPr lang="en-US" b="1" i="1" dirty="0" smtClean="0">
                          <a:solidFill>
                            <a:srgbClr val="7030A0"/>
                          </a:solidFill>
                          <a:latin typeface="Cambria Math"/>
                          <a:cs typeface="Arial" charset="0"/>
                        </a:rPr>
                        <m:t>𝟏𝟓</m:t>
                      </m:r>
                      <m:r>
                        <a:rPr lang="en-US" b="1" i="1" dirty="0" smtClean="0">
                          <a:solidFill>
                            <a:srgbClr val="7030A0"/>
                          </a:solidFill>
                          <a:latin typeface="Cambria Math"/>
                          <a:cs typeface="Arial" charset="0"/>
                        </a:rPr>
                        <m:t> – </m:t>
                      </m:r>
                      <m:r>
                        <a:rPr lang="en-US" b="1" i="1" dirty="0" smtClean="0">
                          <a:solidFill>
                            <a:srgbClr val="7030A0"/>
                          </a:solidFill>
                          <a:latin typeface="Cambria Math"/>
                          <a:cs typeface="Arial" charset="0"/>
                        </a:rPr>
                        <m:t>𝟐</m:t>
                      </m:r>
                      <m:r>
                        <a:rPr lang="en-US" b="1" i="1" dirty="0" smtClean="0">
                          <a:solidFill>
                            <a:srgbClr val="7030A0"/>
                          </a:solidFill>
                          <a:latin typeface="Cambria Math"/>
                          <a:cs typeface="Arial" charset="0"/>
                        </a:rPr>
                        <m:t>𝒙</m:t>
                      </m:r>
                    </m:oMath>
                  </m:oMathPara>
                </a14:m>
                <a:endParaRPr lang="en-US" b="1" dirty="0">
                  <a:solidFill>
                    <a:srgbClr val="7030A0"/>
                  </a:solidFill>
                  <a:cs typeface="Arial" charset="0"/>
                </a:endParaRPr>
              </a:p>
            </p:txBody>
          </p:sp>
        </mc:Choice>
        <mc:Fallback xmlns="">
          <p:sp>
            <p:nvSpPr>
              <p:cNvPr id="116" name="TextBox 115"/>
              <p:cNvSpPr txBox="1">
                <a:spLocks noRot="1" noChangeAspect="1" noMove="1" noResize="1" noEditPoints="1" noAdjustHandles="1" noChangeArrowheads="1" noChangeShapeType="1" noTextEdit="1"/>
              </p:cNvSpPr>
              <p:nvPr/>
            </p:nvSpPr>
            <p:spPr>
              <a:xfrm rot="16200000">
                <a:off x="3375820" y="4471105"/>
                <a:ext cx="1128183" cy="369332"/>
              </a:xfrm>
              <a:prstGeom prst="rect">
                <a:avLst/>
              </a:prstGeom>
              <a:blipFill rotWithShape="1">
                <a:blip r:embed="rId8"/>
                <a:stretch>
                  <a:fillRect/>
                </a:stretch>
              </a:blipFill>
            </p:spPr>
            <p:txBody>
              <a:bodyPr/>
              <a:lstStyle/>
              <a:p>
                <a:r>
                  <a:rPr lang="en-US">
                    <a:noFill/>
                  </a:rPr>
                  <a:t> </a:t>
                </a:r>
              </a:p>
            </p:txBody>
          </p:sp>
        </mc:Fallback>
      </mc:AlternateContent>
      <p:grpSp>
        <p:nvGrpSpPr>
          <p:cNvPr id="118" name="Group 117"/>
          <p:cNvGrpSpPr/>
          <p:nvPr/>
        </p:nvGrpSpPr>
        <p:grpSpPr>
          <a:xfrm>
            <a:off x="3810000" y="3668762"/>
            <a:ext cx="844193" cy="405230"/>
            <a:chOff x="7385407" y="3684287"/>
            <a:chExt cx="844193" cy="405230"/>
          </a:xfrm>
        </p:grpSpPr>
        <p:cxnSp>
          <p:nvCxnSpPr>
            <p:cNvPr id="119" name="Straight Arrow Connector 118"/>
            <p:cNvCxnSpPr/>
            <p:nvPr/>
          </p:nvCxnSpPr>
          <p:spPr>
            <a:xfrm>
              <a:off x="7651904" y="3733800"/>
              <a:ext cx="0" cy="355717"/>
            </a:xfrm>
            <a:prstGeom prst="straightConnector1">
              <a:avLst/>
            </a:prstGeom>
            <a:ln w="190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0" name="TextBox 119"/>
                <p:cNvSpPr txBox="1"/>
                <p:nvPr/>
              </p:nvSpPr>
              <p:spPr>
                <a:xfrm>
                  <a:off x="7385407" y="3684287"/>
                  <a:ext cx="844193" cy="369332"/>
                </a:xfrm>
                <a:prstGeom prst="rect">
                  <a:avLst/>
                </a:prstGeom>
                <a:noFill/>
              </p:spPr>
              <p:txBody>
                <a:bodyPr wrap="square" rtlCol="0">
                  <a:spAutoFit/>
                </a:bodyPr>
                <a:lstStyle/>
                <a:p>
                  <a:pPr fontAlgn="base">
                    <a:spcBef>
                      <a:spcPct val="0"/>
                    </a:spcBef>
                    <a:spcAft>
                      <a:spcPct val="0"/>
                    </a:spcAft>
                  </a:pPr>
                  <a14:m>
                    <m:oMathPara xmlns:m="http://schemas.openxmlformats.org/officeDocument/2006/math">
                      <m:oMathParaPr>
                        <m:jc m:val="centerGroup"/>
                      </m:oMathParaPr>
                      <m:oMath xmlns:m="http://schemas.openxmlformats.org/officeDocument/2006/math">
                        <m:r>
                          <a:rPr lang="en-US" b="1" i="1" dirty="0" smtClean="0">
                            <a:solidFill>
                              <a:srgbClr val="FF0000"/>
                            </a:solidFill>
                            <a:latin typeface="Cambria Math"/>
                            <a:cs typeface="Arial" charset="0"/>
                          </a:rPr>
                          <m:t>𝒙</m:t>
                        </m:r>
                      </m:oMath>
                    </m:oMathPara>
                  </a14:m>
                  <a:endParaRPr lang="en-US" b="1" dirty="0">
                    <a:solidFill>
                      <a:srgbClr val="FF0000"/>
                    </a:solidFill>
                    <a:cs typeface="Arial" charset="0"/>
                  </a:endParaRPr>
                </a:p>
              </p:txBody>
            </p:sp>
          </mc:Choice>
          <mc:Fallback xmlns="">
            <p:sp>
              <p:nvSpPr>
                <p:cNvPr id="130" name="TextBox 129"/>
                <p:cNvSpPr txBox="1">
                  <a:spLocks noRot="1" noChangeAspect="1" noMove="1" noResize="1" noEditPoints="1" noAdjustHandles="1" noChangeArrowheads="1" noChangeShapeType="1" noTextEdit="1"/>
                </p:cNvSpPr>
                <p:nvPr/>
              </p:nvSpPr>
              <p:spPr>
                <a:xfrm>
                  <a:off x="7385407" y="3684287"/>
                  <a:ext cx="844193" cy="369332"/>
                </a:xfrm>
                <a:prstGeom prst="rect">
                  <a:avLst/>
                </a:prstGeom>
                <a:blipFill rotWithShape="1">
                  <a:blip r:embed="rId9"/>
                  <a:stretch>
                    <a:fillRect/>
                  </a:stretch>
                </a:blipFill>
              </p:spPr>
              <p:txBody>
                <a:bodyPr/>
                <a:lstStyle/>
                <a:p>
                  <a:r>
                    <a:rPr lang="en-US">
                      <a:noFill/>
                    </a:rPr>
                    <a:t> </a:t>
                  </a:r>
                </a:p>
              </p:txBody>
            </p:sp>
          </mc:Fallback>
        </mc:AlternateContent>
      </p:grpSp>
      <p:grpSp>
        <p:nvGrpSpPr>
          <p:cNvPr id="121" name="Group 120"/>
          <p:cNvGrpSpPr/>
          <p:nvPr/>
        </p:nvGrpSpPr>
        <p:grpSpPr>
          <a:xfrm>
            <a:off x="3810000" y="5421362"/>
            <a:ext cx="844193" cy="381000"/>
            <a:chOff x="7385407" y="5410200"/>
            <a:chExt cx="844193" cy="381000"/>
          </a:xfrm>
        </p:grpSpPr>
        <mc:AlternateContent xmlns:mc="http://schemas.openxmlformats.org/markup-compatibility/2006" xmlns:a14="http://schemas.microsoft.com/office/drawing/2010/main">
          <mc:Choice Requires="a14">
            <p:sp>
              <p:nvSpPr>
                <p:cNvPr id="122" name="TextBox 121"/>
                <p:cNvSpPr txBox="1"/>
                <p:nvPr/>
              </p:nvSpPr>
              <p:spPr>
                <a:xfrm>
                  <a:off x="7385407" y="5410200"/>
                  <a:ext cx="844193" cy="369332"/>
                </a:xfrm>
                <a:prstGeom prst="rect">
                  <a:avLst/>
                </a:prstGeom>
                <a:noFill/>
              </p:spPr>
              <p:txBody>
                <a:bodyPr wrap="square" rtlCol="0">
                  <a:spAutoFit/>
                </a:bodyPr>
                <a:lstStyle/>
                <a:p>
                  <a:pPr fontAlgn="base">
                    <a:spcBef>
                      <a:spcPct val="0"/>
                    </a:spcBef>
                    <a:spcAft>
                      <a:spcPct val="0"/>
                    </a:spcAft>
                  </a:pPr>
                  <a14:m>
                    <m:oMathPara xmlns:m="http://schemas.openxmlformats.org/officeDocument/2006/math">
                      <m:oMathParaPr>
                        <m:jc m:val="centerGroup"/>
                      </m:oMathParaPr>
                      <m:oMath xmlns:m="http://schemas.openxmlformats.org/officeDocument/2006/math">
                        <m:r>
                          <a:rPr lang="en-US" b="1" i="1" dirty="0" smtClean="0">
                            <a:solidFill>
                              <a:srgbClr val="FF0000"/>
                            </a:solidFill>
                            <a:latin typeface="Cambria Math"/>
                            <a:cs typeface="Arial" charset="0"/>
                          </a:rPr>
                          <m:t>𝒙</m:t>
                        </m:r>
                      </m:oMath>
                    </m:oMathPara>
                  </a14:m>
                  <a:endParaRPr lang="en-US" b="1" dirty="0">
                    <a:solidFill>
                      <a:srgbClr val="FF0000"/>
                    </a:solidFill>
                    <a:cs typeface="Arial" charset="0"/>
                  </a:endParaRPr>
                </a:p>
              </p:txBody>
            </p:sp>
          </mc:Choice>
          <mc:Fallback xmlns="">
            <p:sp>
              <p:nvSpPr>
                <p:cNvPr id="131" name="TextBox 130"/>
                <p:cNvSpPr txBox="1">
                  <a:spLocks noRot="1" noChangeAspect="1" noMove="1" noResize="1" noEditPoints="1" noAdjustHandles="1" noChangeArrowheads="1" noChangeShapeType="1" noTextEdit="1"/>
                </p:cNvSpPr>
                <p:nvPr/>
              </p:nvSpPr>
              <p:spPr>
                <a:xfrm>
                  <a:off x="7385407" y="5410200"/>
                  <a:ext cx="844193" cy="369332"/>
                </a:xfrm>
                <a:prstGeom prst="rect">
                  <a:avLst/>
                </a:prstGeom>
                <a:blipFill rotWithShape="1">
                  <a:blip r:embed="rId10"/>
                  <a:stretch>
                    <a:fillRect/>
                  </a:stretch>
                </a:blipFill>
              </p:spPr>
              <p:txBody>
                <a:bodyPr/>
                <a:lstStyle/>
                <a:p>
                  <a:r>
                    <a:rPr lang="en-US">
                      <a:noFill/>
                    </a:rPr>
                    <a:t> </a:t>
                  </a:r>
                </a:p>
              </p:txBody>
            </p:sp>
          </mc:Fallback>
        </mc:AlternateContent>
        <p:cxnSp>
          <p:nvCxnSpPr>
            <p:cNvPr id="123" name="Straight Arrow Connector 122"/>
            <p:cNvCxnSpPr/>
            <p:nvPr/>
          </p:nvCxnSpPr>
          <p:spPr>
            <a:xfrm>
              <a:off x="7672137" y="5435483"/>
              <a:ext cx="0" cy="355717"/>
            </a:xfrm>
            <a:prstGeom prst="straightConnector1">
              <a:avLst/>
            </a:prstGeom>
            <a:ln w="190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124" name="TextBox 123"/>
              <p:cNvSpPr txBox="1"/>
              <p:nvPr/>
            </p:nvSpPr>
            <p:spPr>
              <a:xfrm>
                <a:off x="1137007" y="4355068"/>
                <a:ext cx="844193" cy="369332"/>
              </a:xfrm>
              <a:prstGeom prst="rect">
                <a:avLst/>
              </a:prstGeom>
              <a:noFill/>
            </p:spPr>
            <p:txBody>
              <a:bodyPr wrap="square" rtlCol="0">
                <a:spAutoFit/>
              </a:bodyPr>
              <a:lstStyle/>
              <a:p>
                <a:pPr fontAlgn="base">
                  <a:spcBef>
                    <a:spcPct val="0"/>
                  </a:spcBef>
                  <a:spcAft>
                    <a:spcPct val="0"/>
                  </a:spcAft>
                </a:pPr>
                <a14:m>
                  <m:oMath xmlns:m="http://schemas.openxmlformats.org/officeDocument/2006/math">
                    <m:r>
                      <a:rPr lang="en-US" b="1" i="1" smtClean="0">
                        <a:solidFill>
                          <a:srgbClr val="FF0000"/>
                        </a:solidFill>
                        <a:latin typeface="Cambria Math"/>
                        <a:cs typeface="Arial" charset="0"/>
                      </a:rPr>
                      <m:t>𝒙</m:t>
                    </m:r>
                  </m:oMath>
                </a14:m>
                <a:r>
                  <a:rPr lang="en-US">
                    <a:solidFill>
                      <a:srgbClr val="FF0000"/>
                    </a:solidFill>
                    <a:cs typeface="Arial" charset="0"/>
                  </a:rPr>
                  <a:t> </a:t>
                </a:r>
                <a:endParaRPr lang="en-US" dirty="0">
                  <a:solidFill>
                    <a:srgbClr val="FF0000"/>
                  </a:solidFill>
                  <a:cs typeface="Arial" charset="0"/>
                </a:endParaRPr>
              </a:p>
            </p:txBody>
          </p:sp>
        </mc:Choice>
        <mc:Fallback xmlns="">
          <p:sp>
            <p:nvSpPr>
              <p:cNvPr id="124" name="TextBox 123"/>
              <p:cNvSpPr txBox="1">
                <a:spLocks noRot="1" noChangeAspect="1" noMove="1" noResize="1" noEditPoints="1" noAdjustHandles="1" noChangeArrowheads="1" noChangeShapeType="1" noTextEdit="1"/>
              </p:cNvSpPr>
              <p:nvPr/>
            </p:nvSpPr>
            <p:spPr>
              <a:xfrm>
                <a:off x="1137007" y="4355068"/>
                <a:ext cx="844193" cy="369332"/>
              </a:xfrm>
              <a:prstGeom prst="rect">
                <a:avLst/>
              </a:prstGeom>
              <a:blipFill rotWithShape="1">
                <a:blip r:embed="rId11"/>
                <a:stretch>
                  <a:fillRect/>
                </a:stretch>
              </a:blipFill>
            </p:spPr>
            <p:txBody>
              <a:bodyPr/>
              <a:lstStyle/>
              <a:p>
                <a:r>
                  <a:rPr lang="en-US">
                    <a:noFill/>
                  </a:rPr>
                  <a:t> </a:t>
                </a:r>
              </a:p>
            </p:txBody>
          </p:sp>
        </mc:Fallback>
      </mc:AlternateContent>
      <p:sp>
        <p:nvSpPr>
          <p:cNvPr id="125" name="Rectangle 124"/>
          <p:cNvSpPr/>
          <p:nvPr/>
        </p:nvSpPr>
        <p:spPr>
          <a:xfrm>
            <a:off x="1442776" y="4032184"/>
            <a:ext cx="2297017" cy="1347985"/>
          </a:xfrm>
          <a:prstGeom prst="rect">
            <a:avLst/>
          </a:prstGeom>
          <a:noFill/>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26" name="TextBox 125"/>
          <p:cNvSpPr txBox="1"/>
          <p:nvPr/>
        </p:nvSpPr>
        <p:spPr>
          <a:xfrm>
            <a:off x="1859859" y="4421656"/>
            <a:ext cx="1358269" cy="400110"/>
          </a:xfrm>
          <a:prstGeom prst="rect">
            <a:avLst/>
          </a:prstGeom>
          <a:noFill/>
        </p:spPr>
        <p:txBody>
          <a:bodyPr wrap="square" rtlCol="0">
            <a:spAutoFit/>
          </a:bodyPr>
          <a:lstStyle/>
          <a:p>
            <a:pPr algn="ctr" fontAlgn="base">
              <a:spcBef>
                <a:spcPct val="0"/>
              </a:spcBef>
              <a:spcAft>
                <a:spcPct val="0"/>
              </a:spcAft>
            </a:pPr>
            <a:r>
              <a:rPr lang="en-US" sz="2000" b="1" dirty="0">
                <a:solidFill>
                  <a:srgbClr val="FF0000"/>
                </a:solidFill>
                <a:cs typeface="Arial" charset="0"/>
              </a:rPr>
              <a:t>S = 266m</a:t>
            </a:r>
            <a:r>
              <a:rPr lang="en-US" sz="2000" b="1" baseline="30000" dirty="0">
                <a:solidFill>
                  <a:srgbClr val="FF0000"/>
                </a:solidFill>
                <a:cs typeface="Arial" charset="0"/>
              </a:rPr>
              <a:t>2</a:t>
            </a:r>
            <a:endParaRPr lang="en-US" sz="2000" b="1" dirty="0">
              <a:solidFill>
                <a:srgbClr val="FF0000"/>
              </a:solidFill>
              <a:cs typeface="Arial" charset="0"/>
            </a:endParaRPr>
          </a:p>
        </p:txBody>
      </p:sp>
      <p:sp>
        <p:nvSpPr>
          <p:cNvPr id="127" name="TextBox 126"/>
          <p:cNvSpPr txBox="1"/>
          <p:nvPr/>
        </p:nvSpPr>
        <p:spPr>
          <a:xfrm>
            <a:off x="4371591" y="3270874"/>
            <a:ext cx="1495809" cy="400110"/>
          </a:xfrm>
          <a:prstGeom prst="rect">
            <a:avLst/>
          </a:prstGeom>
          <a:effectLst>
            <a:glow rad="228600">
              <a:schemeClr val="accent3">
                <a:satMod val="175000"/>
                <a:alpha val="40000"/>
              </a:schemeClr>
            </a:glow>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slope"/>
          </a:sp3d>
        </p:spPr>
        <p:style>
          <a:lnRef idx="0">
            <a:schemeClr val="accent1"/>
          </a:lnRef>
          <a:fillRef idx="3">
            <a:schemeClr val="accent1"/>
          </a:fillRef>
          <a:effectRef idx="3">
            <a:schemeClr val="accent1"/>
          </a:effectRef>
          <a:fontRef idx="minor">
            <a:schemeClr val="lt1"/>
          </a:fontRef>
        </p:style>
        <p:txBody>
          <a:bodyPr wrap="square">
            <a:spAutoFit/>
          </a:bodyPr>
          <a:lstStyle/>
          <a:p>
            <a:pPr algn="ctr">
              <a:defRPr/>
            </a:pPr>
            <a:r>
              <a:rPr lang="en-US" sz="2000" b="1" i="1" u="sng" dirty="0" err="1">
                <a:solidFill>
                  <a:srgbClr val="FFFF00"/>
                </a:solidFill>
                <a:latin typeface="Times New Roman" pitchFamily="18" charset="0"/>
                <a:cs typeface="Times New Roman" pitchFamily="18" charset="0"/>
              </a:rPr>
              <a:t>Hướng</a:t>
            </a:r>
            <a:r>
              <a:rPr lang="en-US" sz="2000" b="1" i="1" u="sng" dirty="0">
                <a:solidFill>
                  <a:srgbClr val="FFFF00"/>
                </a:solidFill>
                <a:latin typeface="Times New Roman" pitchFamily="18" charset="0"/>
                <a:cs typeface="Times New Roman" pitchFamily="18" charset="0"/>
              </a:rPr>
              <a:t> </a:t>
            </a:r>
            <a:r>
              <a:rPr lang="en-US" sz="2000" b="1" i="1" u="sng" dirty="0" err="1">
                <a:solidFill>
                  <a:srgbClr val="FFFF00"/>
                </a:solidFill>
                <a:latin typeface="Times New Roman" pitchFamily="18" charset="0"/>
                <a:cs typeface="Times New Roman" pitchFamily="18" charset="0"/>
              </a:rPr>
              <a:t>dẫn</a:t>
            </a:r>
            <a:endParaRPr lang="en-US" sz="2000" b="1" i="1" u="sng" dirty="0">
              <a:solidFill>
                <a:srgbClr val="FFFF00"/>
              </a:solidFill>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128" name="TextBox 127"/>
              <p:cNvSpPr txBox="1"/>
              <p:nvPr/>
            </p:nvSpPr>
            <p:spPr>
              <a:xfrm>
                <a:off x="3306478" y="6086856"/>
                <a:ext cx="4084922" cy="506742"/>
              </a:xfrm>
              <a:prstGeom prst="rect">
                <a:avLst/>
              </a:prstGeom>
              <a:noFill/>
            </p:spPr>
            <p:txBody>
              <a:bodyPr wrap="square" rtlCol="0">
                <a:spAutoFit/>
              </a:bodyPr>
              <a:lstStyle/>
              <a:p>
                <a:pPr fontAlgn="base">
                  <a:spcBef>
                    <a:spcPct val="0"/>
                  </a:spcBef>
                  <a:spcAft>
                    <a:spcPct val="0"/>
                  </a:spcAft>
                </a:pPr>
                <a:r>
                  <a:rPr lang="en-US" sz="2400" b="1" dirty="0">
                    <a:solidFill>
                      <a:schemeClr val="tx1"/>
                    </a:solidFill>
                    <a:cs typeface="Arial" charset="0"/>
                  </a:rPr>
                  <a:t>(</a:t>
                </a:r>
                <a14:m>
                  <m:oMath xmlns:m="http://schemas.openxmlformats.org/officeDocument/2006/math">
                    <m:r>
                      <a:rPr lang="en-US" sz="2400" b="1" i="1" dirty="0" smtClean="0">
                        <a:solidFill>
                          <a:schemeClr val="tx1"/>
                        </a:solidFill>
                        <a:latin typeface="Cambria Math"/>
                        <a:cs typeface="Arial" charset="0"/>
                      </a:rPr>
                      <m:t>𝟐𝟎</m:t>
                    </m:r>
                    <m:r>
                      <a:rPr lang="en-US" sz="2400" b="1" i="1" dirty="0" smtClean="0">
                        <a:solidFill>
                          <a:schemeClr val="tx1"/>
                        </a:solidFill>
                        <a:latin typeface="Cambria Math"/>
                        <a:cs typeface="Arial" charset="0"/>
                      </a:rPr>
                      <m:t> – </m:t>
                    </m:r>
                    <m:r>
                      <a:rPr lang="en-US" sz="2400" b="1" i="1" dirty="0" smtClean="0">
                        <a:solidFill>
                          <a:schemeClr val="tx1"/>
                        </a:solidFill>
                        <a:latin typeface="Cambria Math"/>
                        <a:cs typeface="Arial" charset="0"/>
                      </a:rPr>
                      <m:t>𝟐</m:t>
                    </m:r>
                    <m:r>
                      <a:rPr lang="en-US" sz="2400" b="1" i="1" dirty="0" smtClean="0">
                        <a:solidFill>
                          <a:schemeClr val="tx1"/>
                        </a:solidFill>
                        <a:latin typeface="Cambria Math"/>
                        <a:cs typeface="Arial" charset="0"/>
                      </a:rPr>
                      <m:t>𝒙</m:t>
                    </m:r>
                    <m:r>
                      <a:rPr lang="en-US" sz="2400" b="1" i="1" dirty="0" smtClean="0">
                        <a:solidFill>
                          <a:schemeClr val="tx1"/>
                        </a:solidFill>
                        <a:latin typeface="Cambria Math"/>
                        <a:cs typeface="Arial" charset="0"/>
                      </a:rPr>
                      <m:t>).(</m:t>
                    </m:r>
                    <m:r>
                      <a:rPr lang="en-US" sz="2400" b="1" i="1" dirty="0" smtClean="0">
                        <a:solidFill>
                          <a:schemeClr val="tx1"/>
                        </a:solidFill>
                        <a:latin typeface="Cambria Math"/>
                        <a:cs typeface="Arial" charset="0"/>
                      </a:rPr>
                      <m:t>𝟏𝟓</m:t>
                    </m:r>
                    <m:r>
                      <a:rPr lang="en-US" sz="2400" b="1" i="1" dirty="0" smtClean="0">
                        <a:solidFill>
                          <a:schemeClr val="tx1"/>
                        </a:solidFill>
                        <a:latin typeface="Cambria Math"/>
                        <a:cs typeface="Arial" charset="0"/>
                      </a:rPr>
                      <m:t> – </m:t>
                    </m:r>
                    <m:r>
                      <a:rPr lang="en-US" sz="2400" b="1" i="1" dirty="0" smtClean="0">
                        <a:solidFill>
                          <a:schemeClr val="tx1"/>
                        </a:solidFill>
                        <a:latin typeface="Cambria Math"/>
                        <a:cs typeface="Arial" charset="0"/>
                      </a:rPr>
                      <m:t>𝟐</m:t>
                    </m:r>
                    <m:r>
                      <a:rPr lang="en-US" sz="2400" b="1" i="1" dirty="0" smtClean="0">
                        <a:solidFill>
                          <a:schemeClr val="tx1"/>
                        </a:solidFill>
                        <a:latin typeface="Cambria Math"/>
                        <a:cs typeface="Arial" charset="0"/>
                      </a:rPr>
                      <m:t>𝒙</m:t>
                    </m:r>
                    <m:r>
                      <a:rPr lang="en-US" sz="2400" b="1" i="1" dirty="0" smtClean="0">
                        <a:solidFill>
                          <a:schemeClr val="tx1"/>
                        </a:solidFill>
                        <a:latin typeface="Cambria Math"/>
                        <a:cs typeface="Arial" charset="0"/>
                      </a:rPr>
                      <m:t>) = </m:t>
                    </m:r>
                    <m:r>
                      <a:rPr lang="en-US" sz="2400" b="1" i="1" dirty="0" smtClean="0">
                        <a:solidFill>
                          <a:schemeClr val="tx1"/>
                        </a:solidFill>
                        <a:latin typeface="Cambria Math"/>
                        <a:cs typeface="Arial" charset="0"/>
                      </a:rPr>
                      <m:t>𝟐𝟔𝟔</m:t>
                    </m:r>
                  </m:oMath>
                </a14:m>
                <a:endParaRPr lang="en-US" sz="2400" b="1" dirty="0">
                  <a:solidFill>
                    <a:schemeClr val="tx1"/>
                  </a:solidFill>
                  <a:cs typeface="Arial" charset="0"/>
                </a:endParaRPr>
              </a:p>
            </p:txBody>
          </p:sp>
        </mc:Choice>
        <mc:Fallback xmlns="">
          <p:sp>
            <p:nvSpPr>
              <p:cNvPr id="128" name="TextBox 127"/>
              <p:cNvSpPr txBox="1">
                <a:spLocks noRot="1" noChangeAspect="1" noMove="1" noResize="1" noEditPoints="1" noAdjustHandles="1" noChangeArrowheads="1" noChangeShapeType="1" noTextEdit="1"/>
              </p:cNvSpPr>
              <p:nvPr/>
            </p:nvSpPr>
            <p:spPr>
              <a:xfrm>
                <a:off x="3306478" y="6086856"/>
                <a:ext cx="4084922" cy="506742"/>
              </a:xfrm>
              <a:prstGeom prst="rect">
                <a:avLst/>
              </a:prstGeom>
              <a:blipFill rotWithShape="1">
                <a:blip r:embed="rId12"/>
                <a:stretch>
                  <a:fillRect l="-2235" t="-1205" b="-25301"/>
                </a:stretch>
              </a:blipFill>
            </p:spPr>
            <p:txBody>
              <a:bodyPr/>
              <a:lstStyle/>
              <a:p>
                <a:r>
                  <a:rPr lang="en-US">
                    <a:noFill/>
                  </a:rPr>
                  <a:t> </a:t>
                </a:r>
              </a:p>
            </p:txBody>
          </p:sp>
        </mc:Fallback>
      </mc:AlternateContent>
    </p:spTree>
    <p:extLst>
      <p:ext uri="{BB962C8B-B14F-4D97-AF65-F5344CB8AC3E}">
        <p14:creationId xmlns:p14="http://schemas.microsoft.com/office/powerpoint/2010/main" val="2947053456"/>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barn(inVertical)">
                                      <p:cBhvr>
                                        <p:cTn id="7" dur="500"/>
                                        <p:tgtEl>
                                          <p:spTgt spid="12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100"/>
                                        </p:tgtEl>
                                        <p:attrNameLst>
                                          <p:attrName>style.visibility</p:attrName>
                                        </p:attrNameLst>
                                      </p:cBhvr>
                                      <p:to>
                                        <p:strVal val="visible"/>
                                      </p:to>
                                    </p:set>
                                    <p:animEffect transition="in" filter="barn(outVertical)">
                                      <p:cBhvr>
                                        <p:cTn id="12" dur="500"/>
                                        <p:tgtEl>
                                          <p:spTgt spid="100"/>
                                        </p:tgtEl>
                                      </p:cBhvr>
                                    </p:animEffect>
                                  </p:childTnLst>
                                </p:cTn>
                              </p:par>
                              <p:par>
                                <p:cTn id="13" presetID="16" presetClass="entr" presetSubtype="37" fill="hold" nodeType="withEffect">
                                  <p:stCondLst>
                                    <p:cond delay="0"/>
                                  </p:stCondLst>
                                  <p:childTnLst>
                                    <p:set>
                                      <p:cBhvr>
                                        <p:cTn id="14" dur="1" fill="hold">
                                          <p:stCondLst>
                                            <p:cond delay="0"/>
                                          </p:stCondLst>
                                        </p:cTn>
                                        <p:tgtEl>
                                          <p:spTgt spid="99"/>
                                        </p:tgtEl>
                                        <p:attrNameLst>
                                          <p:attrName>style.visibility</p:attrName>
                                        </p:attrNameLst>
                                      </p:cBhvr>
                                      <p:to>
                                        <p:strVal val="visible"/>
                                      </p:to>
                                    </p:set>
                                    <p:animEffect transition="in" filter="barn(outVertical)">
                                      <p:cBhvr>
                                        <p:cTn id="15" dur="500"/>
                                        <p:tgtEl>
                                          <p:spTgt spid="99"/>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01"/>
                                        </p:tgtEl>
                                        <p:attrNameLst>
                                          <p:attrName>style.visibility</p:attrName>
                                        </p:attrNameLst>
                                      </p:cBhvr>
                                      <p:to>
                                        <p:strVal val="visible"/>
                                      </p:to>
                                    </p:set>
                                    <p:animEffect transition="in" filter="barn(inVertical)">
                                      <p:cBhvr>
                                        <p:cTn id="18" dur="500"/>
                                        <p:tgtEl>
                                          <p:spTgt spid="101"/>
                                        </p:tgtEl>
                                      </p:cBhvr>
                                    </p:animEffect>
                                  </p:childTnLst>
                                </p:cTn>
                              </p:par>
                              <p:par>
                                <p:cTn id="19" presetID="16" presetClass="entr" presetSubtype="42" fill="hold" nodeType="with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barn(outHorizontal)">
                                      <p:cBhvr>
                                        <p:cTn id="21" dur="500"/>
                                        <p:tgtEl>
                                          <p:spTgt spid="98"/>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103"/>
                                        </p:tgtEl>
                                        <p:attrNameLst>
                                          <p:attrName>style.visibility</p:attrName>
                                        </p:attrNameLst>
                                      </p:cBhvr>
                                      <p:to>
                                        <p:strVal val="visible"/>
                                      </p:to>
                                    </p:set>
                                    <p:animEffect transition="in" filter="barn(inVertical)">
                                      <p:cBhvr>
                                        <p:cTn id="24" dur="500"/>
                                        <p:tgtEl>
                                          <p:spTgt spid="103"/>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500"/>
                                        <p:tgtEl>
                                          <p:spTgt spid="125"/>
                                        </p:tgtEl>
                                      </p:cBhvr>
                                    </p:animEffect>
                                  </p:childTnLst>
                                </p:cTn>
                              </p:par>
                              <p:par>
                                <p:cTn id="28" presetID="16" presetClass="entr" presetSubtype="37" fill="hold" grpId="0" nodeType="withEffect">
                                  <p:stCondLst>
                                    <p:cond delay="0"/>
                                  </p:stCondLst>
                                  <p:childTnLst>
                                    <p:set>
                                      <p:cBhvr>
                                        <p:cTn id="29" dur="1" fill="hold">
                                          <p:stCondLst>
                                            <p:cond delay="0"/>
                                          </p:stCondLst>
                                        </p:cTn>
                                        <p:tgtEl>
                                          <p:spTgt spid="97"/>
                                        </p:tgtEl>
                                        <p:attrNameLst>
                                          <p:attrName>style.visibility</p:attrName>
                                        </p:attrNameLst>
                                      </p:cBhvr>
                                      <p:to>
                                        <p:strVal val="visible"/>
                                      </p:to>
                                    </p:set>
                                    <p:animEffect transition="in" filter="barn(outVertical)">
                                      <p:cBhvr>
                                        <p:cTn id="30" dur="500"/>
                                        <p:tgtEl>
                                          <p:spTgt spid="97"/>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26"/>
                                        </p:tgtEl>
                                        <p:attrNameLst>
                                          <p:attrName>style.visibility</p:attrName>
                                        </p:attrNameLst>
                                      </p:cBhvr>
                                      <p:to>
                                        <p:strVal val="visible"/>
                                      </p:to>
                                    </p:set>
                                    <p:animEffect transition="in" filter="fade">
                                      <p:cBhvr>
                                        <p:cTn id="33" dur="500"/>
                                        <p:tgtEl>
                                          <p:spTgt spid="126"/>
                                        </p:tgtEl>
                                      </p:cBhvr>
                                    </p:animEffect>
                                  </p:childTnLst>
                                </p:cTn>
                              </p:par>
                              <p:par>
                                <p:cTn id="34" presetID="10" presetClass="entr" presetSubtype="0" fill="hold" nodeType="withEffect">
                                  <p:stCondLst>
                                    <p:cond delay="0"/>
                                  </p:stCondLst>
                                  <p:childTnLst>
                                    <p:set>
                                      <p:cBhvr>
                                        <p:cTn id="35" dur="1" fill="hold">
                                          <p:stCondLst>
                                            <p:cond delay="0"/>
                                          </p:stCondLst>
                                        </p:cTn>
                                        <p:tgtEl>
                                          <p:spTgt spid="102"/>
                                        </p:tgtEl>
                                        <p:attrNameLst>
                                          <p:attrName>style.visibility</p:attrName>
                                        </p:attrNameLst>
                                      </p:cBhvr>
                                      <p:to>
                                        <p:strVal val="visible"/>
                                      </p:to>
                                    </p:set>
                                    <p:animEffect transition="in" filter="fade">
                                      <p:cBhvr>
                                        <p:cTn id="36" dur="500"/>
                                        <p:tgtEl>
                                          <p:spTgt spid="102"/>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xit" presetSubtype="4" fill="hold" grpId="1" nodeType="clickEffect">
                                  <p:stCondLst>
                                    <p:cond delay="0"/>
                                  </p:stCondLst>
                                  <p:childTnLst>
                                    <p:animEffect transition="out" filter="wipe(down)">
                                      <p:cBhvr>
                                        <p:cTn id="40" dur="500"/>
                                        <p:tgtEl>
                                          <p:spTgt spid="103"/>
                                        </p:tgtEl>
                                      </p:cBhvr>
                                    </p:animEffect>
                                    <p:set>
                                      <p:cBhvr>
                                        <p:cTn id="41" dur="1" fill="hold">
                                          <p:stCondLst>
                                            <p:cond delay="499"/>
                                          </p:stCondLst>
                                        </p:cTn>
                                        <p:tgtEl>
                                          <p:spTgt spid="103"/>
                                        </p:tgtEl>
                                        <p:attrNameLst>
                                          <p:attrName>style.visibility</p:attrName>
                                        </p:attrNameLst>
                                      </p:cBhvr>
                                      <p:to>
                                        <p:strVal val="hidden"/>
                                      </p:to>
                                    </p:set>
                                  </p:childTnLst>
                                </p:cTn>
                              </p:par>
                              <p:par>
                                <p:cTn id="42" presetID="16" presetClass="entr" presetSubtype="21" fill="hold" grpId="0" nodeType="withEffect">
                                  <p:stCondLst>
                                    <p:cond delay="0"/>
                                  </p:stCondLst>
                                  <p:childTnLst>
                                    <p:set>
                                      <p:cBhvr>
                                        <p:cTn id="43" dur="1" fill="hold">
                                          <p:stCondLst>
                                            <p:cond delay="0"/>
                                          </p:stCondLst>
                                        </p:cTn>
                                        <p:tgtEl>
                                          <p:spTgt spid="124"/>
                                        </p:tgtEl>
                                        <p:attrNameLst>
                                          <p:attrName>style.visibility</p:attrName>
                                        </p:attrNameLst>
                                      </p:cBhvr>
                                      <p:to>
                                        <p:strVal val="visible"/>
                                      </p:to>
                                    </p:set>
                                    <p:animEffect transition="in" filter="barn(inVertical)">
                                      <p:cBhvr>
                                        <p:cTn id="44" dur="500"/>
                                        <p:tgtEl>
                                          <p:spTgt spid="124"/>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nodeType="click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barn(inVertical)">
                                      <p:cBhvr>
                                        <p:cTn id="49" dur="500"/>
                                        <p:tgtEl>
                                          <p:spTgt spid="104"/>
                                        </p:tgtEl>
                                      </p:cBhvr>
                                    </p:animEffect>
                                  </p:childTnLst>
                                </p:cTn>
                              </p:par>
                              <p:par>
                                <p:cTn id="50" presetID="16" presetClass="entr" presetSubtype="21" fill="hold" nodeType="with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barn(inVertical)">
                                      <p:cBhvr>
                                        <p:cTn id="52" dur="500"/>
                                        <p:tgtEl>
                                          <p:spTgt spid="110"/>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118"/>
                                        </p:tgtEl>
                                        <p:attrNameLst>
                                          <p:attrName>style.visibility</p:attrName>
                                        </p:attrNameLst>
                                      </p:cBhvr>
                                      <p:to>
                                        <p:strVal val="visible"/>
                                      </p:to>
                                    </p:set>
                                    <p:animEffect transition="in" filter="barn(inVertical)">
                                      <p:cBhvr>
                                        <p:cTn id="57" dur="500"/>
                                        <p:tgtEl>
                                          <p:spTgt spid="118"/>
                                        </p:tgtEl>
                                      </p:cBhvr>
                                    </p:animEffect>
                                  </p:childTnLst>
                                </p:cTn>
                              </p:par>
                              <p:par>
                                <p:cTn id="58" presetID="16" presetClass="entr" presetSubtype="21" fill="hold" nodeType="withEffect">
                                  <p:stCondLst>
                                    <p:cond delay="0"/>
                                  </p:stCondLst>
                                  <p:childTnLst>
                                    <p:set>
                                      <p:cBhvr>
                                        <p:cTn id="59" dur="1" fill="hold">
                                          <p:stCondLst>
                                            <p:cond delay="0"/>
                                          </p:stCondLst>
                                        </p:cTn>
                                        <p:tgtEl>
                                          <p:spTgt spid="121"/>
                                        </p:tgtEl>
                                        <p:attrNameLst>
                                          <p:attrName>style.visibility</p:attrName>
                                        </p:attrNameLst>
                                      </p:cBhvr>
                                      <p:to>
                                        <p:strVal val="visible"/>
                                      </p:to>
                                    </p:set>
                                    <p:animEffect transition="in" filter="barn(inVertical)">
                                      <p:cBhvr>
                                        <p:cTn id="60" dur="500"/>
                                        <p:tgtEl>
                                          <p:spTgt spid="121"/>
                                        </p:tgtEl>
                                      </p:cBhvr>
                                    </p:animEffect>
                                  </p:childTnLst>
                                </p:cTn>
                              </p:par>
                            </p:childTnLst>
                          </p:cTn>
                        </p:par>
                      </p:childTnLst>
                    </p:cTn>
                  </p:par>
                  <p:par>
                    <p:cTn id="61" fill="hold">
                      <p:stCondLst>
                        <p:cond delay="indefinite"/>
                      </p:stCondLst>
                      <p:childTnLst>
                        <p:par>
                          <p:cTn id="62" fill="hold">
                            <p:stCondLst>
                              <p:cond delay="0"/>
                            </p:stCondLst>
                            <p:childTnLst>
                              <p:par>
                                <p:cTn id="63" presetID="16" presetClass="entr" presetSubtype="21" fill="hold" grpId="0" nodeType="clickEffect">
                                  <p:stCondLst>
                                    <p:cond delay="0"/>
                                  </p:stCondLst>
                                  <p:childTnLst>
                                    <p:set>
                                      <p:cBhvr>
                                        <p:cTn id="64" dur="1" fill="hold">
                                          <p:stCondLst>
                                            <p:cond delay="0"/>
                                          </p:stCondLst>
                                        </p:cTn>
                                        <p:tgtEl>
                                          <p:spTgt spid="115"/>
                                        </p:tgtEl>
                                        <p:attrNameLst>
                                          <p:attrName>style.visibility</p:attrName>
                                        </p:attrNameLst>
                                      </p:cBhvr>
                                      <p:to>
                                        <p:strVal val="visible"/>
                                      </p:to>
                                    </p:set>
                                    <p:animEffect transition="in" filter="barn(inVertical)">
                                      <p:cBhvr>
                                        <p:cTn id="65" dur="500"/>
                                        <p:tgtEl>
                                          <p:spTgt spid="115"/>
                                        </p:tgtEl>
                                      </p:cBhvr>
                                    </p:animEffect>
                                  </p:childTnLst>
                                </p:cTn>
                              </p:par>
                              <p:par>
                                <p:cTn id="66" presetID="16" presetClass="entr" presetSubtype="37" fill="hold" nodeType="withEffect">
                                  <p:stCondLst>
                                    <p:cond delay="0"/>
                                  </p:stCondLst>
                                  <p:childTnLst>
                                    <p:set>
                                      <p:cBhvr>
                                        <p:cTn id="67" dur="1" fill="hold">
                                          <p:stCondLst>
                                            <p:cond delay="0"/>
                                          </p:stCondLst>
                                        </p:cTn>
                                        <p:tgtEl>
                                          <p:spTgt spid="113"/>
                                        </p:tgtEl>
                                        <p:attrNameLst>
                                          <p:attrName>style.visibility</p:attrName>
                                        </p:attrNameLst>
                                      </p:cBhvr>
                                      <p:to>
                                        <p:strVal val="visible"/>
                                      </p:to>
                                    </p:set>
                                    <p:animEffect transition="in" filter="barn(outVertical)">
                                      <p:cBhvr>
                                        <p:cTn id="68" dur="500"/>
                                        <p:tgtEl>
                                          <p:spTgt spid="113"/>
                                        </p:tgtEl>
                                      </p:cBhvr>
                                    </p:animEffect>
                                  </p:childTnLst>
                                </p:cTn>
                              </p:par>
                            </p:childTnLst>
                          </p:cTn>
                        </p:par>
                      </p:childTnLst>
                    </p:cTn>
                  </p:par>
                  <p:par>
                    <p:cTn id="69" fill="hold">
                      <p:stCondLst>
                        <p:cond delay="indefinite"/>
                      </p:stCondLst>
                      <p:childTnLst>
                        <p:par>
                          <p:cTn id="70" fill="hold">
                            <p:stCondLst>
                              <p:cond delay="0"/>
                            </p:stCondLst>
                            <p:childTnLst>
                              <p:par>
                                <p:cTn id="71" presetID="16" presetClass="entr" presetSubtype="21" fill="hold" grpId="0" nodeType="clickEffect">
                                  <p:stCondLst>
                                    <p:cond delay="0"/>
                                  </p:stCondLst>
                                  <p:childTnLst>
                                    <p:set>
                                      <p:cBhvr>
                                        <p:cTn id="72" dur="1" fill="hold">
                                          <p:stCondLst>
                                            <p:cond delay="0"/>
                                          </p:stCondLst>
                                        </p:cTn>
                                        <p:tgtEl>
                                          <p:spTgt spid="116"/>
                                        </p:tgtEl>
                                        <p:attrNameLst>
                                          <p:attrName>style.visibility</p:attrName>
                                        </p:attrNameLst>
                                      </p:cBhvr>
                                      <p:to>
                                        <p:strVal val="visible"/>
                                      </p:to>
                                    </p:set>
                                    <p:animEffect transition="in" filter="barn(inVertical)">
                                      <p:cBhvr>
                                        <p:cTn id="73" dur="500"/>
                                        <p:tgtEl>
                                          <p:spTgt spid="116"/>
                                        </p:tgtEl>
                                      </p:cBhvr>
                                    </p:animEffect>
                                  </p:childTnLst>
                                </p:cTn>
                              </p:par>
                              <p:par>
                                <p:cTn id="74" presetID="16" presetClass="entr" presetSubtype="42" fill="hold" nodeType="withEffect">
                                  <p:stCondLst>
                                    <p:cond delay="0"/>
                                  </p:stCondLst>
                                  <p:childTnLst>
                                    <p:set>
                                      <p:cBhvr>
                                        <p:cTn id="75" dur="1" fill="hold">
                                          <p:stCondLst>
                                            <p:cond delay="0"/>
                                          </p:stCondLst>
                                        </p:cTn>
                                        <p:tgtEl>
                                          <p:spTgt spid="114"/>
                                        </p:tgtEl>
                                        <p:attrNameLst>
                                          <p:attrName>style.visibility</p:attrName>
                                        </p:attrNameLst>
                                      </p:cBhvr>
                                      <p:to>
                                        <p:strVal val="visible"/>
                                      </p:to>
                                    </p:set>
                                    <p:animEffect transition="in" filter="barn(outHorizontal)">
                                      <p:cBhvr>
                                        <p:cTn id="76" dur="500"/>
                                        <p:tgtEl>
                                          <p:spTgt spid="114"/>
                                        </p:tgtEl>
                                      </p:cBhvr>
                                    </p:animEffect>
                                  </p:childTnLst>
                                </p:cTn>
                              </p:par>
                            </p:childTnLst>
                          </p:cTn>
                        </p:par>
                      </p:childTnLst>
                    </p:cTn>
                  </p:par>
                  <p:par>
                    <p:cTn id="77" fill="hold">
                      <p:stCondLst>
                        <p:cond delay="indefinite"/>
                      </p:stCondLst>
                      <p:childTnLst>
                        <p:par>
                          <p:cTn id="78" fill="hold">
                            <p:stCondLst>
                              <p:cond delay="0"/>
                            </p:stCondLst>
                            <p:childTnLst>
                              <p:par>
                                <p:cTn id="79" presetID="42" presetClass="entr" presetSubtype="0" fill="hold" grpId="0" nodeType="clickEffect">
                                  <p:stCondLst>
                                    <p:cond delay="0"/>
                                  </p:stCondLst>
                                  <p:childTnLst>
                                    <p:set>
                                      <p:cBhvr>
                                        <p:cTn id="80" dur="1" fill="hold">
                                          <p:stCondLst>
                                            <p:cond delay="0"/>
                                          </p:stCondLst>
                                        </p:cTn>
                                        <p:tgtEl>
                                          <p:spTgt spid="128"/>
                                        </p:tgtEl>
                                        <p:attrNameLst>
                                          <p:attrName>style.visibility</p:attrName>
                                        </p:attrNameLst>
                                      </p:cBhvr>
                                      <p:to>
                                        <p:strVal val="visible"/>
                                      </p:to>
                                    </p:set>
                                    <p:animEffect transition="in" filter="fade">
                                      <p:cBhvr>
                                        <p:cTn id="81" dur="1000"/>
                                        <p:tgtEl>
                                          <p:spTgt spid="128"/>
                                        </p:tgtEl>
                                      </p:cBhvr>
                                    </p:animEffect>
                                    <p:anim calcmode="lin" valueType="num">
                                      <p:cBhvr>
                                        <p:cTn id="82" dur="1000" fill="hold"/>
                                        <p:tgtEl>
                                          <p:spTgt spid="128"/>
                                        </p:tgtEl>
                                        <p:attrNameLst>
                                          <p:attrName>ppt_x</p:attrName>
                                        </p:attrNameLst>
                                      </p:cBhvr>
                                      <p:tavLst>
                                        <p:tav tm="0">
                                          <p:val>
                                            <p:strVal val="#ppt_x"/>
                                          </p:val>
                                        </p:tav>
                                        <p:tav tm="100000">
                                          <p:val>
                                            <p:strVal val="#ppt_x"/>
                                          </p:val>
                                        </p:tav>
                                      </p:tavLst>
                                    </p:anim>
                                    <p:anim calcmode="lin" valueType="num">
                                      <p:cBhvr>
                                        <p:cTn id="83" dur="1000" fill="hold"/>
                                        <p:tgtEl>
                                          <p:spTgt spid="1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100" grpId="0"/>
      <p:bldP spid="101" grpId="0"/>
      <p:bldP spid="103" grpId="0"/>
      <p:bldP spid="103" grpId="1"/>
      <p:bldP spid="115" grpId="0"/>
      <p:bldP spid="116" grpId="0"/>
      <p:bldP spid="124" grpId="0"/>
      <p:bldP spid="125" grpId="0" animBg="1"/>
      <p:bldP spid="126" grpId="0"/>
      <p:bldP spid="127" grpId="0" animBg="1"/>
      <p:bldP spid="128"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quot;/&gt;&lt;property id=&quot;20307&quot; value=&quot;257&quot;/&gt;&lt;/object&gt;&lt;object type=&quot;3&quot; unique_id=&quot;10005&quot;&gt;&lt;property id=&quot;20148&quot; value=&quot;5&quot;/&gt;&lt;property id=&quot;20300&quot; value=&quot;Slide 2&quot;/&gt;&lt;property id=&quot;20307&quot; value=&quot;258&quot;/&gt;&lt;/object&gt;&lt;object type=&quot;3&quot; unique_id=&quot;10006&quot;&gt;&lt;property id=&quot;20148&quot; value=&quot;5&quot;/&gt;&lt;property id=&quot;20300&quot; value=&quot;Slide 3&quot;/&gt;&lt;property id=&quot;20307&quot; value=&quot;259&quot;/&gt;&lt;/object&gt;&lt;object type=&quot;3&quot; unique_id=&quot;10009&quot;&gt;&lt;property id=&quot;20148&quot; value=&quot;5&quot;/&gt;&lt;property id=&quot;20300&quot; value=&quot;Slide 4&quot;/&gt;&lt;property id=&quot;20307&quot; value=&quot;262&quot;/&gt;&lt;/object&gt;&lt;object type=&quot;3&quot; unique_id=&quot;10010&quot;&gt;&lt;property id=&quot;20148&quot; value=&quot;5&quot;/&gt;&lt;property id=&quot;20300&quot; value=&quot;Slide 5&quot;/&gt;&lt;property id=&quot;20307&quot; value=&quot;263&quot;/&gt;&lt;/object&gt;&lt;/object&gt;&lt;object type=&quot;8&quot; unique_id=&quot;10020&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524</TotalTime>
  <Words>866</Words>
  <Application>Microsoft Office PowerPoint</Application>
  <PresentationFormat>On-screen Show (4:3)</PresentationFormat>
  <Paragraphs>119</Paragraphs>
  <Slides>12</Slides>
  <Notes>6</Notes>
  <HiddenSlides>0</HiddenSlides>
  <MMClips>0</MMClips>
  <ScaleCrop>false</ScaleCrop>
  <HeadingPairs>
    <vt:vector size="8" baseType="variant">
      <vt:variant>
        <vt:lpstr>Fonts Used</vt:lpstr>
      </vt:variant>
      <vt:variant>
        <vt:i4>6</vt:i4>
      </vt:variant>
      <vt:variant>
        <vt:lpstr>Theme</vt:lpstr>
      </vt:variant>
      <vt:variant>
        <vt:i4>4</vt:i4>
      </vt:variant>
      <vt:variant>
        <vt:lpstr>Embedded OLE Servers</vt:lpstr>
      </vt:variant>
      <vt:variant>
        <vt:i4>1</vt:i4>
      </vt:variant>
      <vt:variant>
        <vt:lpstr>Slide Titles</vt:lpstr>
      </vt:variant>
      <vt:variant>
        <vt:i4>12</vt:i4>
      </vt:variant>
    </vt:vector>
  </HeadingPairs>
  <TitlesOfParts>
    <vt:vector size="23" baseType="lpstr">
      <vt:lpstr>Arial</vt:lpstr>
      <vt:lpstr>Arial Unicode MS</vt:lpstr>
      <vt:lpstr>Calibri</vt:lpstr>
      <vt:lpstr>Cambria Math</vt:lpstr>
      <vt:lpstr>Times New Roman</vt:lpstr>
      <vt:lpstr>Wingdings</vt:lpstr>
      <vt:lpstr>Office Theme</vt:lpstr>
      <vt:lpstr>1_Office Theme</vt:lpstr>
      <vt:lpstr>2_Office Theme</vt:lpstr>
      <vt:lpstr>3_Office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Admin</cp:lastModifiedBy>
  <cp:revision>70</cp:revision>
  <dcterms:created xsi:type="dcterms:W3CDTF">2020-06-16T14:58:45Z</dcterms:created>
  <dcterms:modified xsi:type="dcterms:W3CDTF">2022-04-14T06:23:50Z</dcterms:modified>
</cp:coreProperties>
</file>