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3" r:id="rId3"/>
    <p:sldId id="270" r:id="rId4"/>
    <p:sldId id="271" r:id="rId5"/>
    <p:sldId id="272" r:id="rId6"/>
    <p:sldId id="314" r:id="rId7"/>
    <p:sldId id="275" r:id="rId8"/>
    <p:sldId id="278" r:id="rId9"/>
    <p:sldId id="279" r:id="rId10"/>
    <p:sldId id="277" r:id="rId11"/>
    <p:sldId id="281" r:id="rId12"/>
    <p:sldId id="306" r:id="rId13"/>
    <p:sldId id="320" r:id="rId14"/>
    <p:sldId id="302" r:id="rId15"/>
    <p:sldId id="309" r:id="rId16"/>
    <p:sldId id="310" r:id="rId17"/>
    <p:sldId id="311" r:id="rId18"/>
    <p:sldId id="307" r:id="rId19"/>
    <p:sldId id="308" r:id="rId20"/>
    <p:sldId id="312" r:id="rId21"/>
    <p:sldId id="323" r:id="rId22"/>
    <p:sldId id="324" r:id="rId23"/>
    <p:sldId id="316" r:id="rId24"/>
    <p:sldId id="292" r:id="rId25"/>
    <p:sldId id="293" r:id="rId26"/>
    <p:sldId id="325" r:id="rId27"/>
  </p:sldIdLst>
  <p:sldSz cx="12192000" cy="6858000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6364" autoAdjust="0"/>
  </p:normalViewPr>
  <p:slideViewPr>
    <p:cSldViewPr snapToGrid="0">
      <p:cViewPr varScale="1">
        <p:scale>
          <a:sx n="65" d="100"/>
          <a:sy n="65" d="100"/>
        </p:scale>
        <p:origin x="180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54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61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19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11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FF9F72-2007-4ACA-8754-AEE844936A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375144-B91A-4A97-B1F6-354CDCB32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42F4A8-9360-4A70-922E-6FDD1EEF9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28A98CB6-1C18-45E6-803C-7D3131D95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4355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211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4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7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89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73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090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5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4C6C7-3234-4A7A-A579-DCC501AEB785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BAA38-3EFA-44E8-85D0-38075D3AD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1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07215" y="641964"/>
            <a:ext cx="71862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CHƯƠNG III – ĐẠI SỐ 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5648" y="4669808"/>
            <a:ext cx="9600705" cy="12185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GIÁO VIÊN</a:t>
            </a:r>
            <a:r>
              <a:rPr lang="vi-VN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TRƯƠNG THỊ MAI HẰNG</a:t>
            </a:r>
            <a:endParaRPr lang="vi-VN" sz="2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vi-VN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THCS 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NGUYỄN BỈNH KHIÊM – QUẬN LONG BIÊN</a:t>
            </a:r>
            <a:endParaRPr lang="vi-VN" sz="2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62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0" y="567864"/>
            <a:ext cx="189026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BÀI TẬP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9576" y="26948"/>
            <a:ext cx="600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CHƯƠNG III : THỐNG KÊ </a:t>
            </a:r>
            <a:endParaRPr lang="en-US" sz="2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3435" y="1098083"/>
            <a:ext cx="118782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solidFill>
                  <a:srgbClr val="FFFF00"/>
                </a:solidFill>
              </a:rPr>
              <a:t>Bài</a:t>
            </a:r>
            <a:r>
              <a:rPr lang="en-US" sz="2800" b="1" u="sng" dirty="0">
                <a:solidFill>
                  <a:srgbClr val="FFFF00"/>
                </a:solidFill>
              </a:rPr>
              <a:t> 1.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về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môn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học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yêu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thích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nhất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của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các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bạn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lớp</a:t>
            </a:r>
            <a:r>
              <a:rPr lang="en-US" sz="2800" b="1" dirty="0">
                <a:solidFill>
                  <a:srgbClr val="FFC000"/>
                </a:solidFill>
              </a:rPr>
              <a:t> 7A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bạn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trưởng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US" sz="2800" dirty="0" err="1">
                <a:solidFill>
                  <a:schemeClr val="bg1"/>
                </a:solidFill>
              </a:rPr>
              <a:t>thu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được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kết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quả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trong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bảng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sau</a:t>
            </a:r>
            <a:r>
              <a:rPr lang="en-US" sz="2800" dirty="0">
                <a:solidFill>
                  <a:schemeClr val="bg1"/>
                </a:solidFill>
              </a:rPr>
              <a:t>: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882208"/>
              </p:ext>
            </p:extLst>
          </p:nvPr>
        </p:nvGraphicFramePr>
        <p:xfrm>
          <a:off x="206186" y="2118161"/>
          <a:ext cx="11806520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5815">
                  <a:extLst>
                    <a:ext uri="{9D8B030D-6E8A-4147-A177-3AD203B41FA5}">
                      <a16:colId xmlns:a16="http://schemas.microsoft.com/office/drawing/2014/main" val="118602049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1789534059"/>
                    </a:ext>
                  </a:extLst>
                </a:gridCol>
                <a:gridCol w="1318390">
                  <a:extLst>
                    <a:ext uri="{9D8B030D-6E8A-4147-A177-3AD203B41FA5}">
                      <a16:colId xmlns:a16="http://schemas.microsoft.com/office/drawing/2014/main" val="3119771835"/>
                    </a:ext>
                  </a:extLst>
                </a:gridCol>
                <a:gridCol w="1633240">
                  <a:extLst>
                    <a:ext uri="{9D8B030D-6E8A-4147-A177-3AD203B41FA5}">
                      <a16:colId xmlns:a16="http://schemas.microsoft.com/office/drawing/2014/main" val="3754720484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227622075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4028798331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1893285080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38857696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Giá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trị</a:t>
                      </a:r>
                      <a:r>
                        <a:rPr lang="en-US" sz="2600" b="0" baseline="0" dirty="0"/>
                        <a:t> (x)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Văn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Toán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Tiếng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Anh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Vật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lý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Sinh</a:t>
                      </a:r>
                      <a:r>
                        <a:rPr lang="en-US" sz="2600" b="0" dirty="0"/>
                        <a:t> </a:t>
                      </a:r>
                      <a:r>
                        <a:rPr lang="en-US" sz="2600" b="0" dirty="0" err="1"/>
                        <a:t>học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Lịch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sử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Địa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lý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242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err="1">
                          <a:solidFill>
                            <a:schemeClr val="bg1"/>
                          </a:solidFill>
                        </a:rPr>
                        <a:t>Tần</a:t>
                      </a:r>
                      <a:r>
                        <a:rPr lang="en-US" sz="26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600" baseline="0" dirty="0" err="1">
                          <a:solidFill>
                            <a:schemeClr val="bg1"/>
                          </a:solidFill>
                        </a:rPr>
                        <a:t>số</a:t>
                      </a:r>
                      <a:r>
                        <a:rPr lang="en-US" sz="2600" baseline="0" dirty="0">
                          <a:solidFill>
                            <a:schemeClr val="bg1"/>
                          </a:solidFill>
                        </a:rPr>
                        <a:t> (n)</a:t>
                      </a:r>
                      <a:endParaRPr lang="en-US" sz="2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rgbClr val="FFC000"/>
                          </a:solidFill>
                        </a:rPr>
                        <a:t>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rgbClr val="FFC000"/>
                          </a:solidFill>
                        </a:rPr>
                        <a:t>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rgbClr val="FFC000"/>
                          </a:solidFill>
                        </a:rPr>
                        <a:t>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rgbClr val="FFC000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rgbClr val="FFC000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rgbClr val="FFC000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rgbClr val="FFC000"/>
                          </a:solidFill>
                        </a:rPr>
                        <a:t>2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05047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83176" y="3230871"/>
            <a:ext cx="10056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a) </a:t>
            </a:r>
            <a:r>
              <a:rPr lang="en-US" sz="2800" dirty="0" err="1">
                <a:solidFill>
                  <a:schemeClr val="bg1"/>
                </a:solidFill>
              </a:rPr>
              <a:t>Dấu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hiệu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môn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học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yêu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thích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nhất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của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các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bạn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lớp</a:t>
            </a:r>
            <a:r>
              <a:rPr lang="en-US" sz="2800" b="1" dirty="0">
                <a:solidFill>
                  <a:srgbClr val="FFC000"/>
                </a:solidFill>
              </a:rPr>
              <a:t> 7A.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2359" y="3870954"/>
            <a:ext cx="6982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b)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7A </a:t>
            </a:r>
            <a:r>
              <a:rPr lang="en-US" sz="2800" dirty="0" err="1">
                <a:solidFill>
                  <a:schemeClr val="bg1"/>
                </a:solidFill>
              </a:rPr>
              <a:t>có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tất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cả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>
                <a:solidFill>
                  <a:srgbClr val="FFC000"/>
                </a:solidFill>
              </a:rPr>
              <a:t>5+8+6+4+4+1+2 = 30 (</a:t>
            </a:r>
            <a:r>
              <a:rPr lang="en-US" sz="2800" b="1" dirty="0" err="1">
                <a:solidFill>
                  <a:srgbClr val="FFC000"/>
                </a:solidFill>
              </a:rPr>
              <a:t>bạn</a:t>
            </a:r>
            <a:r>
              <a:rPr lang="en-US" sz="2800" b="1" dirty="0">
                <a:solidFill>
                  <a:srgbClr val="FFC000"/>
                </a:solidFill>
              </a:rPr>
              <a:t>).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8003" y="4502323"/>
            <a:ext cx="7191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c) </a:t>
            </a:r>
            <a:r>
              <a:rPr lang="en-US" sz="2800" dirty="0" err="1">
                <a:solidFill>
                  <a:schemeClr val="bg1"/>
                </a:solidFill>
              </a:rPr>
              <a:t>Môn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học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nào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được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bạn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yêu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thích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nhất</a:t>
            </a:r>
            <a:r>
              <a:rPr lang="en-US" sz="2800" dirty="0">
                <a:solidFill>
                  <a:schemeClr val="bg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88857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0" y="567864"/>
            <a:ext cx="189026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BÀI TẬP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9576" y="26948"/>
            <a:ext cx="600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CHƯƠNG III : THỐNG KÊ </a:t>
            </a:r>
            <a:endParaRPr lang="en-US" sz="2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3435" y="1098083"/>
            <a:ext cx="118782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solidFill>
                  <a:srgbClr val="FFFF00"/>
                </a:solidFill>
              </a:rPr>
              <a:t>Bài</a:t>
            </a:r>
            <a:r>
              <a:rPr lang="en-US" sz="2800" b="1" u="sng" dirty="0">
                <a:solidFill>
                  <a:srgbClr val="FFFF00"/>
                </a:solidFill>
              </a:rPr>
              <a:t> 1.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về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môn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học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yêu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thích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nhất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của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các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bạn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lớp</a:t>
            </a:r>
            <a:r>
              <a:rPr lang="en-US" sz="2800" b="1" dirty="0">
                <a:solidFill>
                  <a:srgbClr val="FFC000"/>
                </a:solidFill>
              </a:rPr>
              <a:t> 7A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bạn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trưởng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US" sz="2800" dirty="0" err="1">
                <a:solidFill>
                  <a:schemeClr val="bg1"/>
                </a:solidFill>
              </a:rPr>
              <a:t>thu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được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kết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quả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trong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bảng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sau</a:t>
            </a:r>
            <a:r>
              <a:rPr lang="en-US" sz="2800" dirty="0">
                <a:solidFill>
                  <a:schemeClr val="bg1"/>
                </a:solidFill>
              </a:rPr>
              <a:t>: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922182"/>
              </p:ext>
            </p:extLst>
          </p:nvPr>
        </p:nvGraphicFramePr>
        <p:xfrm>
          <a:off x="206186" y="2118161"/>
          <a:ext cx="11806520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5815">
                  <a:extLst>
                    <a:ext uri="{9D8B030D-6E8A-4147-A177-3AD203B41FA5}">
                      <a16:colId xmlns:a16="http://schemas.microsoft.com/office/drawing/2014/main" val="118602049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1789534059"/>
                    </a:ext>
                  </a:extLst>
                </a:gridCol>
                <a:gridCol w="1266138">
                  <a:extLst>
                    <a:ext uri="{9D8B030D-6E8A-4147-A177-3AD203B41FA5}">
                      <a16:colId xmlns:a16="http://schemas.microsoft.com/office/drawing/2014/main" val="3119771835"/>
                    </a:ext>
                  </a:extLst>
                </a:gridCol>
                <a:gridCol w="1685492">
                  <a:extLst>
                    <a:ext uri="{9D8B030D-6E8A-4147-A177-3AD203B41FA5}">
                      <a16:colId xmlns:a16="http://schemas.microsoft.com/office/drawing/2014/main" val="3754720484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227622075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4028798331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1893285080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38857696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Giá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trị</a:t>
                      </a:r>
                      <a:r>
                        <a:rPr lang="en-US" sz="2600" b="0" baseline="0" dirty="0"/>
                        <a:t> (x)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Văn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err="1">
                          <a:solidFill>
                            <a:srgbClr val="FF0000"/>
                          </a:solidFill>
                        </a:rPr>
                        <a:t>Toán</a:t>
                      </a:r>
                      <a:endParaRPr lang="en-US" sz="2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Tiếng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Anh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Vật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lý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Sinh</a:t>
                      </a:r>
                      <a:r>
                        <a:rPr lang="en-US" sz="2600" b="0" dirty="0"/>
                        <a:t> </a:t>
                      </a:r>
                      <a:r>
                        <a:rPr lang="en-US" sz="2600" b="0" dirty="0" err="1"/>
                        <a:t>học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Lịch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sử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Địa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lý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242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err="1">
                          <a:solidFill>
                            <a:schemeClr val="bg1"/>
                          </a:solidFill>
                        </a:rPr>
                        <a:t>Tần</a:t>
                      </a:r>
                      <a:r>
                        <a:rPr lang="en-US" sz="26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600" baseline="0" dirty="0" err="1">
                          <a:solidFill>
                            <a:schemeClr val="bg1"/>
                          </a:solidFill>
                        </a:rPr>
                        <a:t>số</a:t>
                      </a:r>
                      <a:r>
                        <a:rPr lang="en-US" sz="2600" baseline="0" dirty="0">
                          <a:solidFill>
                            <a:schemeClr val="bg1"/>
                          </a:solidFill>
                        </a:rPr>
                        <a:t> (n)</a:t>
                      </a:r>
                      <a:endParaRPr lang="en-US" sz="2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rgbClr val="FFC000"/>
                          </a:solidFill>
                        </a:rPr>
                        <a:t>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rgbClr val="FFC000"/>
                          </a:solidFill>
                        </a:rPr>
                        <a:t>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rgbClr val="FFC000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rgbClr val="FFC000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rgbClr val="FFC000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rgbClr val="FFC000"/>
                          </a:solidFill>
                        </a:rPr>
                        <a:t>2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05047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83176" y="3230871"/>
            <a:ext cx="10056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a) </a:t>
            </a:r>
            <a:r>
              <a:rPr lang="en-US" sz="2800" dirty="0" err="1">
                <a:solidFill>
                  <a:schemeClr val="bg1"/>
                </a:solidFill>
              </a:rPr>
              <a:t>Dấu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hiệu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môn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học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yêu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thích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nhất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của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các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bạn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lớp</a:t>
            </a:r>
            <a:r>
              <a:rPr lang="en-US" sz="2800" b="1" dirty="0">
                <a:solidFill>
                  <a:srgbClr val="FFC000"/>
                </a:solidFill>
              </a:rPr>
              <a:t> 7A.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2359" y="3870954"/>
            <a:ext cx="6982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b)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7A </a:t>
            </a:r>
            <a:r>
              <a:rPr lang="en-US" sz="2800" dirty="0" err="1">
                <a:solidFill>
                  <a:schemeClr val="bg1"/>
                </a:solidFill>
              </a:rPr>
              <a:t>có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tất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cả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>
                <a:solidFill>
                  <a:srgbClr val="FFC000"/>
                </a:solidFill>
              </a:rPr>
              <a:t>5+8+6+4+4+1+2 = 30 (</a:t>
            </a:r>
            <a:r>
              <a:rPr lang="en-US" sz="2800" b="1" dirty="0" err="1">
                <a:solidFill>
                  <a:srgbClr val="FFC000"/>
                </a:solidFill>
              </a:rPr>
              <a:t>bạn</a:t>
            </a:r>
            <a:r>
              <a:rPr lang="en-US" sz="2800" b="1" dirty="0">
                <a:solidFill>
                  <a:srgbClr val="FFC000"/>
                </a:solidFill>
              </a:rPr>
              <a:t>).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8003" y="4502323"/>
            <a:ext cx="67390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c) </a:t>
            </a:r>
            <a:r>
              <a:rPr lang="en-US" sz="2800" dirty="0" err="1">
                <a:solidFill>
                  <a:schemeClr val="bg1"/>
                </a:solidFill>
              </a:rPr>
              <a:t>Môn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Toán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được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bạn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yêu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thích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nhất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341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3435" y="122724"/>
            <a:ext cx="11878236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solidFill>
                  <a:srgbClr val="FFFF00"/>
                </a:solidFill>
              </a:rPr>
              <a:t>Bài</a:t>
            </a:r>
            <a:r>
              <a:rPr lang="en-US" sz="2800" b="1" u="sng" dirty="0">
                <a:solidFill>
                  <a:srgbClr val="FFFF00"/>
                </a:solidFill>
              </a:rPr>
              <a:t> 2.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Điểm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kiểm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môn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Toán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của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học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7B </a:t>
            </a:r>
            <a:r>
              <a:rPr lang="en-US" sz="2800" dirty="0" err="1">
                <a:solidFill>
                  <a:schemeClr val="bg1"/>
                </a:solidFill>
              </a:rPr>
              <a:t>được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cho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trong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bảng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sau</a:t>
            </a:r>
            <a:r>
              <a:rPr lang="en-US" sz="2800" dirty="0">
                <a:solidFill>
                  <a:schemeClr val="bg1"/>
                </a:solidFill>
              </a:rPr>
              <a:t>:</a:t>
            </a:r>
          </a:p>
          <a:p>
            <a:pPr algn="just"/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514350" indent="-514350" algn="just">
              <a:lnSpc>
                <a:spcPct val="130000"/>
              </a:lnSpc>
              <a:buAutoNum type="alphaLcParenR"/>
            </a:pPr>
            <a:r>
              <a:rPr lang="en-US" sz="2800" dirty="0" err="1">
                <a:solidFill>
                  <a:schemeClr val="bg1"/>
                </a:solidFill>
              </a:rPr>
              <a:t>Dấu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hiệu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gì</a:t>
            </a:r>
            <a:r>
              <a:rPr lang="en-US" sz="2800" dirty="0">
                <a:solidFill>
                  <a:schemeClr val="bg1"/>
                </a:solidFill>
              </a:rPr>
              <a:t>? </a:t>
            </a:r>
            <a:r>
              <a:rPr lang="en-US" sz="2800" dirty="0" err="1">
                <a:solidFill>
                  <a:schemeClr val="bg1"/>
                </a:solidFill>
              </a:rPr>
              <a:t>Số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các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giá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trị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khác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nhau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của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dấu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hiệu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bao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nhiêu</a:t>
            </a:r>
            <a:r>
              <a:rPr lang="en-US" sz="2800" dirty="0">
                <a:solidFill>
                  <a:schemeClr val="bg1"/>
                </a:solidFill>
              </a:rPr>
              <a:t>?</a:t>
            </a:r>
          </a:p>
          <a:p>
            <a:pPr marL="514350" indent="-514350" algn="just">
              <a:lnSpc>
                <a:spcPct val="130000"/>
              </a:lnSpc>
              <a:buAutoNum type="alphaLcParenR"/>
            </a:pPr>
            <a:r>
              <a:rPr lang="en-US" sz="2800" dirty="0" err="1">
                <a:solidFill>
                  <a:schemeClr val="bg1"/>
                </a:solidFill>
              </a:rPr>
              <a:t>Lập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bảng</a:t>
            </a:r>
            <a:r>
              <a:rPr lang="en-US" sz="2800" dirty="0">
                <a:solidFill>
                  <a:schemeClr val="bg1"/>
                </a:solidFill>
              </a:rPr>
              <a:t> “</a:t>
            </a:r>
            <a:r>
              <a:rPr lang="en-US" sz="2800" dirty="0" err="1">
                <a:solidFill>
                  <a:schemeClr val="bg1"/>
                </a:solidFill>
              </a:rPr>
              <a:t>tần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số</a:t>
            </a:r>
            <a:r>
              <a:rPr lang="en-US" sz="2800" dirty="0">
                <a:solidFill>
                  <a:schemeClr val="bg1"/>
                </a:solidFill>
              </a:rPr>
              <a:t>”.</a:t>
            </a:r>
          </a:p>
          <a:p>
            <a:pPr marL="514350" indent="-514350" algn="just">
              <a:lnSpc>
                <a:spcPct val="130000"/>
              </a:lnSpc>
              <a:buAutoNum type="alphaLcParenR"/>
            </a:pPr>
            <a:r>
              <a:rPr lang="en-US" sz="2800" dirty="0" err="1">
                <a:solidFill>
                  <a:schemeClr val="bg1"/>
                </a:solidFill>
              </a:rPr>
              <a:t>Tính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số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trung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bình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cộng</a:t>
            </a:r>
            <a:r>
              <a:rPr lang="en-US" sz="2800" dirty="0">
                <a:solidFill>
                  <a:schemeClr val="bg1"/>
                </a:solidFill>
              </a:rPr>
              <a:t> (</a:t>
            </a:r>
            <a:r>
              <a:rPr lang="en-US" sz="2800" dirty="0" err="1">
                <a:solidFill>
                  <a:schemeClr val="bg1"/>
                </a:solidFill>
              </a:rPr>
              <a:t>làm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tròn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đến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chữ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số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thập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phân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thứ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nhất</a:t>
            </a:r>
            <a:r>
              <a:rPr lang="en-US" sz="2800" dirty="0">
                <a:solidFill>
                  <a:schemeClr val="bg1"/>
                </a:solidFill>
              </a:rPr>
              <a:t>).</a:t>
            </a:r>
          </a:p>
          <a:p>
            <a:pPr marL="514350" indent="-514350" algn="just">
              <a:lnSpc>
                <a:spcPct val="130000"/>
              </a:lnSpc>
              <a:buAutoNum type="alphaLcParenR"/>
            </a:pPr>
            <a:r>
              <a:rPr lang="en-US" sz="2800" dirty="0" err="1">
                <a:solidFill>
                  <a:schemeClr val="bg1"/>
                </a:solidFill>
              </a:rPr>
              <a:t>Tìm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mốt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của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dấu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hiệu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  <a:p>
            <a:pPr marL="514350" indent="-514350" algn="just">
              <a:lnSpc>
                <a:spcPct val="130000"/>
              </a:lnSpc>
              <a:buAutoNum type="alphaLcParenR"/>
            </a:pPr>
            <a:r>
              <a:rPr lang="en-US" sz="2800" dirty="0" err="1">
                <a:solidFill>
                  <a:schemeClr val="bg1"/>
                </a:solidFill>
              </a:rPr>
              <a:t>Vẽ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biểu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đồ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đoạn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thẳng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và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rút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nhận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xét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172283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7" name="Rectangle 6"/>
          <p:cNvSpPr/>
          <p:nvPr/>
        </p:nvSpPr>
        <p:spPr>
          <a:xfrm>
            <a:off x="255595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3389072" y="87800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9" name="Rectangle 8"/>
          <p:cNvSpPr/>
          <p:nvPr/>
        </p:nvSpPr>
        <p:spPr>
          <a:xfrm>
            <a:off x="422219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5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5531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8843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72155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8779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55467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22091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6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2283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55595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9072" y="132555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2219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05531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88843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72155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38779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55467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22091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72283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10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55595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389072" y="1771073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10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22219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05531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88843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72155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33" name="Rectangle 32"/>
          <p:cNvSpPr/>
          <p:nvPr/>
        </p:nvSpPr>
        <p:spPr>
          <a:xfrm>
            <a:off x="838779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55467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22091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72283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55595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389072" y="221709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4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22219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05531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88843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72155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38779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55467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45" name="Rectangle 44"/>
          <p:cNvSpPr/>
          <p:nvPr/>
        </p:nvSpPr>
        <p:spPr>
          <a:xfrm>
            <a:off x="922091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061096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3435" y="122724"/>
            <a:ext cx="118782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solidFill>
                  <a:srgbClr val="FFFF00"/>
                </a:solidFill>
              </a:rPr>
              <a:t>Bài</a:t>
            </a:r>
            <a:r>
              <a:rPr lang="en-US" sz="2800" b="1" u="sng" dirty="0">
                <a:solidFill>
                  <a:srgbClr val="FFFF00"/>
                </a:solidFill>
              </a:rPr>
              <a:t> 2.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Điểm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kiểm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tra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môn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Toán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của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học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sinh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lớp</a:t>
            </a:r>
            <a:r>
              <a:rPr lang="en-US" sz="2800" b="1" dirty="0">
                <a:solidFill>
                  <a:srgbClr val="FFC000"/>
                </a:solidFill>
              </a:rPr>
              <a:t> 7B </a:t>
            </a:r>
            <a:r>
              <a:rPr lang="en-US" sz="2800" dirty="0" err="1">
                <a:solidFill>
                  <a:schemeClr val="bg1"/>
                </a:solidFill>
              </a:rPr>
              <a:t>được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cho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trong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bảng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sau</a:t>
            </a:r>
            <a:r>
              <a:rPr lang="en-US" sz="2800" dirty="0">
                <a:solidFill>
                  <a:schemeClr val="bg1"/>
                </a:solidFill>
              </a:rPr>
              <a:t>:</a:t>
            </a:r>
          </a:p>
          <a:p>
            <a:pPr algn="just"/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5835" y="2687395"/>
            <a:ext cx="11878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chemeClr val="bg1"/>
                </a:solidFill>
              </a:rPr>
              <a:t>a) - </a:t>
            </a:r>
            <a:r>
              <a:rPr lang="en-US" sz="2800" dirty="0" err="1">
                <a:solidFill>
                  <a:schemeClr val="bg1"/>
                </a:solidFill>
              </a:rPr>
              <a:t>Dấu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hiệu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điểm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kiểm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tra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môn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Toán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của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học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sinh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lớp</a:t>
            </a:r>
            <a:r>
              <a:rPr lang="en-US" sz="2800" b="1" dirty="0">
                <a:solidFill>
                  <a:srgbClr val="FFC000"/>
                </a:solidFill>
              </a:rPr>
              <a:t> 7B.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7600" y="3954496"/>
            <a:ext cx="11878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chemeClr val="bg1"/>
                </a:solidFill>
              </a:rPr>
              <a:t>b) </a:t>
            </a:r>
            <a:r>
              <a:rPr lang="en-US" sz="2800" dirty="0" err="1">
                <a:solidFill>
                  <a:schemeClr val="bg1"/>
                </a:solidFill>
              </a:rPr>
              <a:t>Lập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bảng</a:t>
            </a:r>
            <a:r>
              <a:rPr lang="en-US" sz="2800" dirty="0">
                <a:solidFill>
                  <a:schemeClr val="bg1"/>
                </a:solidFill>
              </a:rPr>
              <a:t> “</a:t>
            </a:r>
            <a:r>
              <a:rPr lang="en-US" sz="2800" dirty="0" err="1">
                <a:solidFill>
                  <a:schemeClr val="bg1"/>
                </a:solidFill>
              </a:rPr>
              <a:t>tần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số</a:t>
            </a:r>
            <a:r>
              <a:rPr lang="en-US" sz="2800" dirty="0">
                <a:solidFill>
                  <a:schemeClr val="bg1"/>
                </a:solidFill>
              </a:rPr>
              <a:t>”: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9833" y="3170722"/>
            <a:ext cx="11878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chemeClr val="bg1"/>
                </a:solidFill>
              </a:rPr>
              <a:t>- </a:t>
            </a:r>
            <a:r>
              <a:rPr lang="en-US" sz="2800" dirty="0" err="1">
                <a:solidFill>
                  <a:schemeClr val="bg1"/>
                </a:solidFill>
              </a:rPr>
              <a:t>Các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giá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trị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khác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nhau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của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dấu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hiệu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>
                <a:solidFill>
                  <a:schemeClr val="bg1"/>
                </a:solidFill>
              </a:rPr>
              <a:t>4; 5; 6; 7; 8; 9; 10.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39931" y="4603691"/>
          <a:ext cx="11138263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332">
                  <a:extLst>
                    <a:ext uri="{9D8B030D-6E8A-4147-A177-3AD203B41FA5}">
                      <a16:colId xmlns:a16="http://schemas.microsoft.com/office/drawing/2014/main" val="3475207162"/>
                    </a:ext>
                  </a:extLst>
                </a:gridCol>
                <a:gridCol w="1132114">
                  <a:extLst>
                    <a:ext uri="{9D8B030D-6E8A-4147-A177-3AD203B41FA5}">
                      <a16:colId xmlns:a16="http://schemas.microsoft.com/office/drawing/2014/main" val="3083971391"/>
                    </a:ext>
                  </a:extLst>
                </a:gridCol>
                <a:gridCol w="1169851">
                  <a:extLst>
                    <a:ext uri="{9D8B030D-6E8A-4147-A177-3AD203B41FA5}">
                      <a16:colId xmlns:a16="http://schemas.microsoft.com/office/drawing/2014/main" val="3331118003"/>
                    </a:ext>
                  </a:extLst>
                </a:gridCol>
                <a:gridCol w="1252099">
                  <a:extLst>
                    <a:ext uri="{9D8B030D-6E8A-4147-A177-3AD203B41FA5}">
                      <a16:colId xmlns:a16="http://schemas.microsoft.com/office/drawing/2014/main" val="1517580329"/>
                    </a:ext>
                  </a:extLst>
                </a:gridCol>
                <a:gridCol w="1252099">
                  <a:extLst>
                    <a:ext uri="{9D8B030D-6E8A-4147-A177-3AD203B41FA5}">
                      <a16:colId xmlns:a16="http://schemas.microsoft.com/office/drawing/2014/main" val="130899170"/>
                    </a:ext>
                  </a:extLst>
                </a:gridCol>
                <a:gridCol w="1252099">
                  <a:extLst>
                    <a:ext uri="{9D8B030D-6E8A-4147-A177-3AD203B41FA5}">
                      <a16:colId xmlns:a16="http://schemas.microsoft.com/office/drawing/2014/main" val="1179824859"/>
                    </a:ext>
                  </a:extLst>
                </a:gridCol>
                <a:gridCol w="1252099">
                  <a:extLst>
                    <a:ext uri="{9D8B030D-6E8A-4147-A177-3AD203B41FA5}">
                      <a16:colId xmlns:a16="http://schemas.microsoft.com/office/drawing/2014/main" val="3475221453"/>
                    </a:ext>
                  </a:extLst>
                </a:gridCol>
                <a:gridCol w="1252099">
                  <a:extLst>
                    <a:ext uri="{9D8B030D-6E8A-4147-A177-3AD203B41FA5}">
                      <a16:colId xmlns:a16="http://schemas.microsoft.com/office/drawing/2014/main" val="504054402"/>
                    </a:ext>
                  </a:extLst>
                </a:gridCol>
                <a:gridCol w="1121471">
                  <a:extLst>
                    <a:ext uri="{9D8B030D-6E8A-4147-A177-3AD203B41FA5}">
                      <a16:colId xmlns:a16="http://schemas.microsoft.com/office/drawing/2014/main" val="31230454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rgbClr val="FFC000"/>
                          </a:solidFill>
                        </a:rPr>
                        <a:t>Điểm</a:t>
                      </a:r>
                      <a:r>
                        <a:rPr lang="en-US" sz="2400" b="1" baseline="0" dirty="0">
                          <a:solidFill>
                            <a:srgbClr val="FFC000"/>
                          </a:solidFill>
                        </a:rPr>
                        <a:t> (x)</a:t>
                      </a: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C000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C000"/>
                          </a:solidFill>
                        </a:rPr>
                        <a:t>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C000"/>
                          </a:solidFill>
                        </a:rPr>
                        <a:t>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C000"/>
                          </a:solidFill>
                        </a:rPr>
                        <a:t>7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C000"/>
                          </a:solidFill>
                        </a:rPr>
                        <a:t>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C000"/>
                          </a:solidFill>
                        </a:rPr>
                        <a:t>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C000"/>
                          </a:solidFill>
                        </a:rPr>
                        <a:t>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2830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rgbClr val="FFC000"/>
                          </a:solidFill>
                        </a:rPr>
                        <a:t>Tần</a:t>
                      </a:r>
                      <a:r>
                        <a:rPr lang="en-US" sz="2400" b="1" baseline="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FFC000"/>
                          </a:solidFill>
                        </a:rPr>
                        <a:t>số</a:t>
                      </a:r>
                      <a:r>
                        <a:rPr lang="en-US" sz="2400" b="1" baseline="0" dirty="0">
                          <a:solidFill>
                            <a:srgbClr val="FFC000"/>
                          </a:solidFill>
                        </a:rPr>
                        <a:t> (n)</a:t>
                      </a: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5147287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41246" y="5646516"/>
            <a:ext cx="3570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chemeClr val="bg1"/>
                </a:solidFill>
              </a:rPr>
              <a:t>c) </a:t>
            </a:r>
            <a:r>
              <a:rPr lang="en-US" sz="2800" dirty="0" err="1">
                <a:solidFill>
                  <a:schemeClr val="bg1"/>
                </a:solidFill>
              </a:rPr>
              <a:t>Số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trung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bình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cộng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endParaRPr lang="en-US" sz="2800" b="1" dirty="0">
              <a:solidFill>
                <a:srgbClr val="FFC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7600" y="6281568"/>
            <a:ext cx="11878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chemeClr val="bg1"/>
                </a:solidFill>
              </a:rPr>
              <a:t>d) </a:t>
            </a:r>
            <a:r>
              <a:rPr lang="en-US" sz="2800" dirty="0" err="1">
                <a:solidFill>
                  <a:schemeClr val="bg1"/>
                </a:solidFill>
              </a:rPr>
              <a:t>Mốt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của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dấu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hiệu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endParaRPr lang="en-US" sz="2800" b="1" dirty="0">
              <a:solidFill>
                <a:srgbClr val="FFC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2283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5595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389072" y="87800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2219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5531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88843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72155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38779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55467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220912" y="87851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72283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5595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389072" y="132555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2219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05531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88843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72155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10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38779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55467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220912" y="132504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72283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55595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389072" y="1771073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22219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05531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88843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72155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38779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55467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9220912" y="1770565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72283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55595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389072" y="2217097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4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22219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05531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88843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72155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48" name="Rectangle 47"/>
          <p:cNvSpPr/>
          <p:nvPr/>
        </p:nvSpPr>
        <p:spPr>
          <a:xfrm>
            <a:off x="838779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755467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220912" y="2216589"/>
            <a:ext cx="833120" cy="447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996439" y="5089810"/>
            <a:ext cx="1122681" cy="39716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52" name="Rectangle 51"/>
          <p:cNvSpPr/>
          <p:nvPr/>
        </p:nvSpPr>
        <p:spPr>
          <a:xfrm>
            <a:off x="3149599" y="5089810"/>
            <a:ext cx="1122681" cy="39716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312919" y="5073904"/>
            <a:ext cx="1222249" cy="43688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575807" y="5073904"/>
            <a:ext cx="1227328" cy="43688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891527" y="5073904"/>
            <a:ext cx="1122681" cy="43688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</a:p>
        </p:txBody>
      </p:sp>
      <p:sp>
        <p:nvSpPr>
          <p:cNvPr id="57" name="Rectangle 56"/>
          <p:cNvSpPr/>
          <p:nvPr/>
        </p:nvSpPr>
        <p:spPr>
          <a:xfrm>
            <a:off x="8102600" y="5073904"/>
            <a:ext cx="1122681" cy="43688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</a:t>
            </a:r>
          </a:p>
        </p:txBody>
      </p:sp>
      <p:sp>
        <p:nvSpPr>
          <p:cNvPr id="58" name="Rectangle 57"/>
          <p:cNvSpPr/>
          <p:nvPr/>
        </p:nvSpPr>
        <p:spPr>
          <a:xfrm>
            <a:off x="9368027" y="5073904"/>
            <a:ext cx="1122681" cy="43688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0576560" y="5073904"/>
            <a:ext cx="1082040" cy="43688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accent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= 40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388483" y="2218940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C000"/>
                </a:solidFill>
              </a:rPr>
              <a:t>4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223516" y="875363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889712" y="881046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63" name="Rectangle 62"/>
          <p:cNvSpPr/>
          <p:nvPr/>
        </p:nvSpPr>
        <p:spPr>
          <a:xfrm>
            <a:off x="9227750" y="878710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73" name="Rectangle 72"/>
          <p:cNvSpPr/>
          <p:nvPr/>
        </p:nvSpPr>
        <p:spPr>
          <a:xfrm>
            <a:off x="1717803" y="881914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74" name="Rectangle 73"/>
          <p:cNvSpPr/>
          <p:nvPr/>
        </p:nvSpPr>
        <p:spPr>
          <a:xfrm>
            <a:off x="3390620" y="880043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75" name="Rectangle 74"/>
          <p:cNvSpPr/>
          <p:nvPr/>
        </p:nvSpPr>
        <p:spPr>
          <a:xfrm>
            <a:off x="6730188" y="877668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76" name="Rectangle 75"/>
          <p:cNvSpPr/>
          <p:nvPr/>
        </p:nvSpPr>
        <p:spPr>
          <a:xfrm>
            <a:off x="5060773" y="1329216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569404" y="1327483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78" name="Rectangle 77"/>
          <p:cNvSpPr/>
          <p:nvPr/>
        </p:nvSpPr>
        <p:spPr>
          <a:xfrm>
            <a:off x="9233408" y="1329471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79" name="Rectangle 78"/>
          <p:cNvSpPr/>
          <p:nvPr/>
        </p:nvSpPr>
        <p:spPr>
          <a:xfrm>
            <a:off x="5894393" y="1772999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80" name="Rectangle 79"/>
          <p:cNvSpPr/>
          <p:nvPr/>
        </p:nvSpPr>
        <p:spPr>
          <a:xfrm>
            <a:off x="4221049" y="1776636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81" name="Rectangle 80"/>
          <p:cNvSpPr/>
          <p:nvPr/>
        </p:nvSpPr>
        <p:spPr>
          <a:xfrm>
            <a:off x="8398917" y="2221158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82" name="Rectangle 81"/>
          <p:cNvSpPr/>
          <p:nvPr/>
        </p:nvSpPr>
        <p:spPr>
          <a:xfrm>
            <a:off x="2554159" y="878263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058106" y="884221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84" name="Rectangle 83"/>
          <p:cNvSpPr/>
          <p:nvPr/>
        </p:nvSpPr>
        <p:spPr>
          <a:xfrm>
            <a:off x="8404098" y="877447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85" name="Rectangle 84"/>
          <p:cNvSpPr/>
          <p:nvPr/>
        </p:nvSpPr>
        <p:spPr>
          <a:xfrm>
            <a:off x="8402193" y="1773761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86" name="Rectangle 85"/>
          <p:cNvSpPr/>
          <p:nvPr/>
        </p:nvSpPr>
        <p:spPr>
          <a:xfrm>
            <a:off x="3388676" y="1325043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87" name="Rectangle 86"/>
          <p:cNvSpPr/>
          <p:nvPr/>
        </p:nvSpPr>
        <p:spPr>
          <a:xfrm>
            <a:off x="9232976" y="2223986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88" name="Rectangle 87"/>
          <p:cNvSpPr/>
          <p:nvPr/>
        </p:nvSpPr>
        <p:spPr>
          <a:xfrm>
            <a:off x="6731103" y="1774301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89" name="Rectangle 88"/>
          <p:cNvSpPr/>
          <p:nvPr/>
        </p:nvSpPr>
        <p:spPr>
          <a:xfrm>
            <a:off x="4224731" y="2217706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91" name="Rectangle 90"/>
          <p:cNvSpPr/>
          <p:nvPr/>
        </p:nvSpPr>
        <p:spPr>
          <a:xfrm>
            <a:off x="5062424" y="2219367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567474" y="2220168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93" name="Rectangle 92"/>
          <p:cNvSpPr/>
          <p:nvPr/>
        </p:nvSpPr>
        <p:spPr>
          <a:xfrm>
            <a:off x="7570166" y="877749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9</a:t>
            </a:r>
          </a:p>
        </p:txBody>
      </p:sp>
      <p:sp>
        <p:nvSpPr>
          <p:cNvPr id="94" name="Rectangle 93"/>
          <p:cNvSpPr/>
          <p:nvPr/>
        </p:nvSpPr>
        <p:spPr>
          <a:xfrm>
            <a:off x="1717627" y="2218627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9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403514" y="1329938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9</a:t>
            </a:r>
          </a:p>
        </p:txBody>
      </p:sp>
      <p:sp>
        <p:nvSpPr>
          <p:cNvPr id="96" name="Rectangle 95"/>
          <p:cNvSpPr/>
          <p:nvPr/>
        </p:nvSpPr>
        <p:spPr>
          <a:xfrm>
            <a:off x="5896737" y="2216744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9</a:t>
            </a:r>
          </a:p>
        </p:txBody>
      </p:sp>
      <p:sp>
        <p:nvSpPr>
          <p:cNvPr id="97" name="Rectangle 96"/>
          <p:cNvSpPr/>
          <p:nvPr/>
        </p:nvSpPr>
        <p:spPr>
          <a:xfrm>
            <a:off x="6732143" y="2219680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9</a:t>
            </a:r>
          </a:p>
        </p:txBody>
      </p:sp>
      <p:sp>
        <p:nvSpPr>
          <p:cNvPr id="98" name="Rectangle 97"/>
          <p:cNvSpPr/>
          <p:nvPr/>
        </p:nvSpPr>
        <p:spPr>
          <a:xfrm>
            <a:off x="2550755" y="2217095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9</a:t>
            </a:r>
          </a:p>
        </p:txBody>
      </p:sp>
      <p:sp>
        <p:nvSpPr>
          <p:cNvPr id="99" name="Rectangle 98"/>
          <p:cNvSpPr/>
          <p:nvPr/>
        </p:nvSpPr>
        <p:spPr>
          <a:xfrm>
            <a:off x="9235897" y="1774660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9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5054549" y="1770794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9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2548607" y="1774440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9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5892496" y="1327213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9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4223407" y="1325261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9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718539" y="1328097"/>
            <a:ext cx="833120" cy="447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9</a:t>
            </a:r>
          </a:p>
        </p:txBody>
      </p:sp>
      <p:sp>
        <p:nvSpPr>
          <p:cNvPr id="110" name="Oval 109"/>
          <p:cNvSpPr>
            <a:spLocks/>
          </p:cNvSpPr>
          <p:nvPr/>
        </p:nvSpPr>
        <p:spPr>
          <a:xfrm>
            <a:off x="8456022" y="5073903"/>
            <a:ext cx="453542" cy="436881"/>
          </a:xfrm>
          <a:prstGeom prst="ellipse">
            <a:avLst/>
          </a:prstGeom>
          <a:noFill/>
          <a:ln w="38100">
            <a:solidFill>
              <a:srgbClr val="FFC000"/>
            </a:solidFill>
          </a:ln>
          <a:effectLst>
            <a:glow>
              <a:schemeClr val="accent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Rectangle 112"/>
              <p:cNvSpPr/>
              <p:nvPr/>
            </p:nvSpPr>
            <p:spPr>
              <a:xfrm>
                <a:off x="3724351" y="5530223"/>
                <a:ext cx="8348119" cy="735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20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200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r>
                        <a:rPr lang="en-US" sz="2200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4.1+5.1+6.2+7.9+8.10+9.12+10.5</m:t>
                          </m:r>
                        </m:num>
                        <m:den>
                          <m:r>
                            <a:rPr lang="en-US" sz="2200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40</m:t>
                          </m:r>
                        </m:den>
                      </m:f>
                      <m:r>
                        <a:rPr lang="en-US" sz="2200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322</m:t>
                          </m:r>
                        </m:num>
                        <m:den>
                          <m:r>
                            <a:rPr lang="en-US" sz="2200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40</m:t>
                          </m:r>
                        </m:den>
                      </m:f>
                      <m:r>
                        <a:rPr lang="en-US" sz="2200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=8,05≈8,1</m:t>
                      </m:r>
                    </m:oMath>
                  </m:oMathPara>
                </a14:m>
                <a:endParaRPr lang="en-US" sz="2200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113" name="Rectangle 1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4351" y="5530223"/>
                <a:ext cx="8348119" cy="73520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" name="Oval 111"/>
          <p:cNvSpPr>
            <a:spLocks/>
          </p:cNvSpPr>
          <p:nvPr/>
        </p:nvSpPr>
        <p:spPr>
          <a:xfrm>
            <a:off x="8469083" y="4599285"/>
            <a:ext cx="453542" cy="436881"/>
          </a:xfrm>
          <a:prstGeom prst="ellipse">
            <a:avLst/>
          </a:prstGeom>
          <a:noFill/>
          <a:ln w="38100">
            <a:solidFill>
              <a:srgbClr val="FF0000"/>
            </a:solidFill>
          </a:ln>
          <a:effectLst>
            <a:glow>
              <a:schemeClr val="accent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/>
          <p:cNvSpPr txBox="1"/>
          <p:nvPr/>
        </p:nvSpPr>
        <p:spPr>
          <a:xfrm>
            <a:off x="3648640" y="6268505"/>
            <a:ext cx="1637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FFC000"/>
                </a:solidFill>
              </a:rPr>
              <a:t>M</a:t>
            </a:r>
            <a:r>
              <a:rPr lang="en-US" sz="2800" b="1" baseline="-25000" dirty="0">
                <a:solidFill>
                  <a:srgbClr val="FFC000"/>
                </a:solidFill>
              </a:rPr>
              <a:t>o</a:t>
            </a:r>
            <a:r>
              <a:rPr lang="en-US" sz="2800" b="1" dirty="0">
                <a:solidFill>
                  <a:srgbClr val="FFC000"/>
                </a:solidFill>
              </a:rPr>
              <a:t>= 9.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600638" y="3549548"/>
            <a:ext cx="11878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chemeClr val="bg1"/>
                </a:solidFill>
                <a:sym typeface="Symbol" panose="05050102010706020507" pitchFamily="18" charset="2"/>
              </a:rPr>
              <a:t>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Số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các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giá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trị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khác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nhau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của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dấu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hiệu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>
                <a:solidFill>
                  <a:srgbClr val="FFC000"/>
                </a:solidFill>
              </a:rPr>
              <a:t>7.</a:t>
            </a:r>
          </a:p>
        </p:txBody>
      </p:sp>
    </p:spTree>
    <p:extLst>
      <p:ext uri="{BB962C8B-B14F-4D97-AF65-F5344CB8AC3E}">
        <p14:creationId xmlns:p14="http://schemas.microsoft.com/office/powerpoint/2010/main" val="210871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9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2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5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8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1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4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0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3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6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9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2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51" grpId="0" animBg="1"/>
      <p:bldP spid="52" grpId="0" animBg="1"/>
      <p:bldP spid="53" grpId="0" animBg="1"/>
      <p:bldP spid="54" grpId="0" animBg="1"/>
      <p:bldP spid="55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10" grpId="0" animBg="1"/>
      <p:bldP spid="113" grpId="0"/>
      <p:bldP spid="112" grpId="0" animBg="1"/>
      <p:bldP spid="105" grpId="0"/>
      <p:bldP spid="10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roup 141"/>
          <p:cNvGrpSpPr/>
          <p:nvPr/>
        </p:nvGrpSpPr>
        <p:grpSpPr>
          <a:xfrm>
            <a:off x="61889" y="148711"/>
            <a:ext cx="1388522" cy="6024314"/>
            <a:chOff x="2121631" y="833686"/>
            <a:chExt cx="1388522" cy="6024314"/>
          </a:xfrm>
        </p:grpSpPr>
        <p:grpSp>
          <p:nvGrpSpPr>
            <p:cNvPr id="140" name="Group 139"/>
            <p:cNvGrpSpPr/>
            <p:nvPr/>
          </p:nvGrpSpPr>
          <p:grpSpPr>
            <a:xfrm>
              <a:off x="2312131" y="1299750"/>
              <a:ext cx="518509" cy="5558250"/>
              <a:chOff x="2312131" y="1299750"/>
              <a:chExt cx="518509" cy="5558250"/>
            </a:xfrm>
          </p:grpSpPr>
          <p:cxnSp>
            <p:nvCxnSpPr>
              <p:cNvPr id="112" name="Straight Arrow Connector 111"/>
              <p:cNvCxnSpPr/>
              <p:nvPr/>
            </p:nvCxnSpPr>
            <p:spPr>
              <a:xfrm flipV="1">
                <a:off x="2743600" y="1299750"/>
                <a:ext cx="41232" cy="5558250"/>
              </a:xfrm>
              <a:prstGeom prst="straightConnector1">
                <a:avLst/>
              </a:prstGeom>
              <a:ln w="28575">
                <a:solidFill>
                  <a:schemeClr val="bg1"/>
                </a:solidFill>
                <a:tailEnd type="triangl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grpSp>
            <p:nvGrpSpPr>
              <p:cNvPr id="113" name="Group 112"/>
              <p:cNvGrpSpPr/>
              <p:nvPr/>
            </p:nvGrpSpPr>
            <p:grpSpPr>
              <a:xfrm>
                <a:off x="2712030" y="1716699"/>
                <a:ext cx="100019" cy="4713515"/>
                <a:chOff x="1226130" y="1716699"/>
                <a:chExt cx="100019" cy="4713515"/>
              </a:xfrm>
            </p:grpSpPr>
            <p:grpSp>
              <p:nvGrpSpPr>
                <p:cNvPr id="115" name="Group 114"/>
                <p:cNvGrpSpPr/>
                <p:nvPr/>
              </p:nvGrpSpPr>
              <p:grpSpPr>
                <a:xfrm>
                  <a:off x="1226130" y="2151039"/>
                  <a:ext cx="100019" cy="4279175"/>
                  <a:chOff x="540330" y="1633966"/>
                  <a:chExt cx="100019" cy="4279175"/>
                </a:xfrm>
              </p:grpSpPr>
              <p:cxnSp>
                <p:nvCxnSpPr>
                  <p:cNvPr id="117" name="Straight Connector 116"/>
                  <p:cNvCxnSpPr/>
                  <p:nvPr/>
                </p:nvCxnSpPr>
                <p:spPr>
                  <a:xfrm>
                    <a:off x="540330" y="5913141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Straight Connector 117"/>
                  <p:cNvCxnSpPr/>
                  <p:nvPr/>
                </p:nvCxnSpPr>
                <p:spPr>
                  <a:xfrm>
                    <a:off x="543862" y="5491864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/>
                  <p:cNvCxnSpPr/>
                  <p:nvPr/>
                </p:nvCxnSpPr>
                <p:spPr>
                  <a:xfrm>
                    <a:off x="548907" y="506296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Straight Connector 119"/>
                  <p:cNvCxnSpPr/>
                  <p:nvPr/>
                </p:nvCxnSpPr>
                <p:spPr>
                  <a:xfrm>
                    <a:off x="544817" y="4646044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/>
                  <p:cNvCxnSpPr/>
                  <p:nvPr/>
                </p:nvCxnSpPr>
                <p:spPr>
                  <a:xfrm>
                    <a:off x="557482" y="4232385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/>
                  <p:cNvCxnSpPr/>
                  <p:nvPr/>
                </p:nvCxnSpPr>
                <p:spPr>
                  <a:xfrm>
                    <a:off x="553397" y="3801312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3" name="Straight Connector 122"/>
                  <p:cNvCxnSpPr/>
                  <p:nvPr/>
                </p:nvCxnSpPr>
                <p:spPr>
                  <a:xfrm>
                    <a:off x="568369" y="163396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/>
                  <p:cNvCxnSpPr/>
                  <p:nvPr/>
                </p:nvCxnSpPr>
                <p:spPr>
                  <a:xfrm>
                    <a:off x="570944" y="2066129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/>
                  <p:cNvCxnSpPr/>
                  <p:nvPr/>
                </p:nvCxnSpPr>
                <p:spPr>
                  <a:xfrm>
                    <a:off x="570810" y="2501557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/>
                  <p:cNvCxnSpPr/>
                  <p:nvPr/>
                </p:nvCxnSpPr>
                <p:spPr>
                  <a:xfrm>
                    <a:off x="562372" y="2933719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/>
                  <p:cNvCxnSpPr/>
                  <p:nvPr/>
                </p:nvCxnSpPr>
                <p:spPr>
                  <a:xfrm>
                    <a:off x="553396" y="336150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6" name="Straight Connector 115"/>
                <p:cNvCxnSpPr/>
                <p:nvPr/>
              </p:nvCxnSpPr>
              <p:spPr>
                <a:xfrm>
                  <a:off x="1254169" y="1716699"/>
                  <a:ext cx="69405" cy="0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8" name="TextBox 127"/>
              <p:cNvSpPr txBox="1"/>
              <p:nvPr/>
            </p:nvSpPr>
            <p:spPr>
              <a:xfrm>
                <a:off x="2403571" y="61753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2418811" y="577144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2418811" y="531424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3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2434051" y="49180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4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2" name="TextBox 131"/>
              <p:cNvSpPr txBox="1"/>
              <p:nvPr/>
            </p:nvSpPr>
            <p:spPr>
              <a:xfrm>
                <a:off x="2441671" y="448366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5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2449291" y="40798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6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2456911" y="36226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7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2464531" y="322636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8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2472151" y="277678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9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2312131" y="235768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8" name="TextBox 137"/>
              <p:cNvSpPr txBox="1"/>
              <p:nvPr/>
            </p:nvSpPr>
            <p:spPr>
              <a:xfrm>
                <a:off x="2334991" y="191572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2327371" y="148900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41" name="TextBox 140"/>
            <p:cNvSpPr txBox="1"/>
            <p:nvPr/>
          </p:nvSpPr>
          <p:spPr>
            <a:xfrm>
              <a:off x="2121631" y="833686"/>
              <a:ext cx="13885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chemeClr val="bg1"/>
                  </a:solidFill>
                </a:rPr>
                <a:t>Tần</a:t>
              </a:r>
              <a:r>
                <a:rPr lang="en-US" sz="2400" dirty="0">
                  <a:solidFill>
                    <a:schemeClr val="bg1"/>
                  </a:solidFill>
                </a:rPr>
                <a:t> </a:t>
              </a:r>
              <a:r>
                <a:rPr lang="en-US" sz="2400" dirty="0" err="1">
                  <a:solidFill>
                    <a:schemeClr val="bg1"/>
                  </a:solidFill>
                </a:rPr>
                <a:t>số</a:t>
              </a:r>
              <a:r>
                <a:rPr lang="en-US" sz="2400" dirty="0">
                  <a:solidFill>
                    <a:schemeClr val="bg1"/>
                  </a:solidFill>
                </a:rPr>
                <a:t> (n)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444250" y="5969269"/>
            <a:ext cx="6790706" cy="674931"/>
            <a:chOff x="635730" y="5847979"/>
            <a:chExt cx="6790706" cy="674931"/>
          </a:xfrm>
        </p:grpSpPr>
        <p:grpSp>
          <p:nvGrpSpPr>
            <p:cNvPr id="144" name="Group 143"/>
            <p:cNvGrpSpPr/>
            <p:nvPr/>
          </p:nvGrpSpPr>
          <p:grpSpPr>
            <a:xfrm>
              <a:off x="635730" y="6021976"/>
              <a:ext cx="5617024" cy="500934"/>
              <a:chOff x="635730" y="6021976"/>
              <a:chExt cx="5617024" cy="500934"/>
            </a:xfrm>
          </p:grpSpPr>
          <p:grpSp>
            <p:nvGrpSpPr>
              <p:cNvPr id="146" name="Group 145"/>
              <p:cNvGrpSpPr/>
              <p:nvPr/>
            </p:nvGrpSpPr>
            <p:grpSpPr>
              <a:xfrm>
                <a:off x="870857" y="6021976"/>
                <a:ext cx="5381897" cy="87087"/>
                <a:chOff x="870857" y="6021976"/>
                <a:chExt cx="5381897" cy="87087"/>
              </a:xfrm>
            </p:grpSpPr>
            <p:cxnSp>
              <p:nvCxnSpPr>
                <p:cNvPr id="158" name="Straight Arrow Connector 157"/>
                <p:cNvCxnSpPr/>
                <p:nvPr/>
              </p:nvCxnSpPr>
              <p:spPr>
                <a:xfrm>
                  <a:off x="870857" y="6052457"/>
                  <a:ext cx="5381897" cy="17417"/>
                </a:xfrm>
                <a:prstGeom prst="straightConnector1">
                  <a:avLst/>
                </a:prstGeom>
                <a:ln w="28575">
                  <a:solidFill>
                    <a:schemeClr val="bg1"/>
                  </a:solidFill>
                  <a:tailEnd type="triangle"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/>
                <p:cNvCxnSpPr/>
                <p:nvPr/>
              </p:nvCxnSpPr>
              <p:spPr>
                <a:xfrm>
                  <a:off x="1349829" y="6026331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>
                  <a:off x="1867989" y="6030685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/>
                <p:nvPr/>
              </p:nvCxnSpPr>
              <p:spPr>
                <a:xfrm>
                  <a:off x="2351313" y="6026329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/>
                <p:cNvCxnSpPr/>
                <p:nvPr/>
              </p:nvCxnSpPr>
              <p:spPr>
                <a:xfrm>
                  <a:off x="2825931" y="6039394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/>
                <p:cNvCxnSpPr/>
                <p:nvPr/>
              </p:nvCxnSpPr>
              <p:spPr>
                <a:xfrm>
                  <a:off x="3317966" y="6035038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/>
                <p:cNvCxnSpPr/>
                <p:nvPr/>
              </p:nvCxnSpPr>
              <p:spPr>
                <a:xfrm>
                  <a:off x="3801292" y="6039392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/>
                <p:cNvCxnSpPr/>
                <p:nvPr/>
              </p:nvCxnSpPr>
              <p:spPr>
                <a:xfrm>
                  <a:off x="4280265" y="6026329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>
                  <a:off x="4763589" y="6021976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/>
                <p:cNvCxnSpPr/>
                <p:nvPr/>
              </p:nvCxnSpPr>
              <p:spPr>
                <a:xfrm>
                  <a:off x="5246914" y="6039393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/>
                <p:cNvCxnSpPr/>
                <p:nvPr/>
              </p:nvCxnSpPr>
              <p:spPr>
                <a:xfrm>
                  <a:off x="5738950" y="6035038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7" name="TextBox 146"/>
              <p:cNvSpPr txBox="1"/>
              <p:nvPr/>
            </p:nvSpPr>
            <p:spPr>
              <a:xfrm>
                <a:off x="635730" y="604375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1188726" y="603067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1689469" y="604373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2191858" y="6052457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3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1" name="TextBox 150"/>
              <p:cNvSpPr txBox="1"/>
              <p:nvPr/>
            </p:nvSpPr>
            <p:spPr>
              <a:xfrm>
                <a:off x="2656126" y="606114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4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2" name="TextBox 151"/>
              <p:cNvSpPr txBox="1"/>
              <p:nvPr/>
            </p:nvSpPr>
            <p:spPr>
              <a:xfrm>
                <a:off x="3171571" y="6061245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5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3" name="TextBox 152"/>
              <p:cNvSpPr txBox="1"/>
              <p:nvPr/>
            </p:nvSpPr>
            <p:spPr>
              <a:xfrm>
                <a:off x="3624416" y="6043812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6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4" name="TextBox 153"/>
              <p:cNvSpPr txBox="1"/>
              <p:nvPr/>
            </p:nvSpPr>
            <p:spPr>
              <a:xfrm>
                <a:off x="4099037" y="604816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7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5" name="TextBox 154"/>
              <p:cNvSpPr txBox="1"/>
              <p:nvPr/>
            </p:nvSpPr>
            <p:spPr>
              <a:xfrm>
                <a:off x="4586711" y="6048161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8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6" name="TextBox 155"/>
              <p:cNvSpPr txBox="1"/>
              <p:nvPr/>
            </p:nvSpPr>
            <p:spPr>
              <a:xfrm>
                <a:off x="5076570" y="6048163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9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516887" y="604392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45" name="TextBox 144"/>
            <p:cNvSpPr txBox="1"/>
            <p:nvPr/>
          </p:nvSpPr>
          <p:spPr>
            <a:xfrm>
              <a:off x="6191803" y="5847979"/>
              <a:ext cx="12346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chemeClr val="bg1"/>
                  </a:solidFill>
                </a:rPr>
                <a:t>Điểm</a:t>
              </a:r>
              <a:r>
                <a:rPr lang="en-US" sz="2400" dirty="0">
                  <a:solidFill>
                    <a:schemeClr val="bg1"/>
                  </a:solidFill>
                </a:rPr>
                <a:t> (x)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70" name="Straight Connector 169"/>
          <p:cNvCxnSpPr/>
          <p:nvPr/>
        </p:nvCxnSpPr>
        <p:spPr>
          <a:xfrm flipV="1">
            <a:off x="692696" y="5744313"/>
            <a:ext cx="1941755" cy="1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>
            <a:off x="2643035" y="5751068"/>
            <a:ext cx="274" cy="45553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Oval 172"/>
          <p:cNvSpPr/>
          <p:nvPr/>
        </p:nvSpPr>
        <p:spPr>
          <a:xfrm>
            <a:off x="2591217" y="5707951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8" name="Straight Connector 177"/>
          <p:cNvCxnSpPr/>
          <p:nvPr/>
        </p:nvCxnSpPr>
        <p:spPr>
          <a:xfrm>
            <a:off x="2644641" y="5751068"/>
            <a:ext cx="471359" cy="571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>
            <a:off x="2641745" y="5742660"/>
            <a:ext cx="274" cy="455535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flipV="1">
            <a:off x="683051" y="5317303"/>
            <a:ext cx="2926761" cy="68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flipV="1">
            <a:off x="758037" y="2333655"/>
            <a:ext cx="3311364" cy="68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flipV="1">
            <a:off x="763880" y="1882120"/>
            <a:ext cx="3789855" cy="13599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>
            <a:stCxn id="139" idx="3"/>
          </p:cNvCxnSpPr>
          <p:nvPr/>
        </p:nvCxnSpPr>
        <p:spPr>
          <a:xfrm flipV="1">
            <a:off x="763278" y="1009472"/>
            <a:ext cx="4282075" cy="25392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>
            <a:off x="738732" y="4064483"/>
            <a:ext cx="4808372" cy="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7" name="Table 2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255229"/>
              </p:ext>
            </p:extLst>
          </p:nvPr>
        </p:nvGraphicFramePr>
        <p:xfrm>
          <a:off x="5599399" y="473216"/>
          <a:ext cx="6618768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658">
                  <a:extLst>
                    <a:ext uri="{9D8B030D-6E8A-4147-A177-3AD203B41FA5}">
                      <a16:colId xmlns:a16="http://schemas.microsoft.com/office/drawing/2014/main" val="3475207162"/>
                    </a:ext>
                  </a:extLst>
                </a:gridCol>
                <a:gridCol w="670013">
                  <a:extLst>
                    <a:ext uri="{9D8B030D-6E8A-4147-A177-3AD203B41FA5}">
                      <a16:colId xmlns:a16="http://schemas.microsoft.com/office/drawing/2014/main" val="3083971391"/>
                    </a:ext>
                  </a:extLst>
                </a:gridCol>
                <a:gridCol w="615095">
                  <a:extLst>
                    <a:ext uri="{9D8B030D-6E8A-4147-A177-3AD203B41FA5}">
                      <a16:colId xmlns:a16="http://schemas.microsoft.com/office/drawing/2014/main" val="3331118003"/>
                    </a:ext>
                  </a:extLst>
                </a:gridCol>
                <a:gridCol w="615094">
                  <a:extLst>
                    <a:ext uri="{9D8B030D-6E8A-4147-A177-3AD203B41FA5}">
                      <a16:colId xmlns:a16="http://schemas.microsoft.com/office/drawing/2014/main" val="1517580329"/>
                    </a:ext>
                  </a:extLst>
                </a:gridCol>
                <a:gridCol w="604110">
                  <a:extLst>
                    <a:ext uri="{9D8B030D-6E8A-4147-A177-3AD203B41FA5}">
                      <a16:colId xmlns:a16="http://schemas.microsoft.com/office/drawing/2014/main" val="130899170"/>
                    </a:ext>
                  </a:extLst>
                </a:gridCol>
                <a:gridCol w="549192">
                  <a:extLst>
                    <a:ext uri="{9D8B030D-6E8A-4147-A177-3AD203B41FA5}">
                      <a16:colId xmlns:a16="http://schemas.microsoft.com/office/drawing/2014/main" val="1179824859"/>
                    </a:ext>
                  </a:extLst>
                </a:gridCol>
                <a:gridCol w="669142">
                  <a:extLst>
                    <a:ext uri="{9D8B030D-6E8A-4147-A177-3AD203B41FA5}">
                      <a16:colId xmlns:a16="http://schemas.microsoft.com/office/drawing/2014/main" val="3475221453"/>
                    </a:ext>
                  </a:extLst>
                </a:gridCol>
                <a:gridCol w="626950">
                  <a:extLst>
                    <a:ext uri="{9D8B030D-6E8A-4147-A177-3AD203B41FA5}">
                      <a16:colId xmlns:a16="http://schemas.microsoft.com/office/drawing/2014/main" val="504054402"/>
                    </a:ext>
                  </a:extLst>
                </a:gridCol>
                <a:gridCol w="783514">
                  <a:extLst>
                    <a:ext uri="{9D8B030D-6E8A-4147-A177-3AD203B41FA5}">
                      <a16:colId xmlns:a16="http://schemas.microsoft.com/office/drawing/2014/main" val="31230454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solidFill>
                            <a:srgbClr val="FFC000"/>
                          </a:solidFill>
                        </a:rPr>
                        <a:t>Điểm</a:t>
                      </a:r>
                      <a:r>
                        <a:rPr lang="en-US" sz="2000" b="1" baseline="0" dirty="0">
                          <a:solidFill>
                            <a:srgbClr val="FFC000"/>
                          </a:solidFill>
                        </a:rPr>
                        <a:t> (x)</a:t>
                      </a:r>
                      <a:endParaRPr lang="en-US" sz="20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7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2830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solidFill>
                            <a:srgbClr val="FFC000"/>
                          </a:solidFill>
                        </a:rPr>
                        <a:t>Tần</a:t>
                      </a:r>
                      <a:r>
                        <a:rPr lang="en-US" sz="2000" b="1" baseline="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rgbClr val="FFC000"/>
                          </a:solidFill>
                        </a:rPr>
                        <a:t>số</a:t>
                      </a:r>
                      <a:r>
                        <a:rPr lang="en-US" sz="2000" b="1" baseline="0" dirty="0">
                          <a:solidFill>
                            <a:srgbClr val="FFC000"/>
                          </a:solidFill>
                        </a:rPr>
                        <a:t> (n)</a:t>
                      </a:r>
                      <a:endParaRPr lang="en-US" sz="20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12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N=40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5147287"/>
                  </a:ext>
                </a:extLst>
              </a:tr>
            </a:tbl>
          </a:graphicData>
        </a:graphic>
      </p:graphicFrame>
      <p:sp>
        <p:nvSpPr>
          <p:cNvPr id="76" name="Oval 75"/>
          <p:cNvSpPr/>
          <p:nvPr/>
        </p:nvSpPr>
        <p:spPr>
          <a:xfrm>
            <a:off x="3100224" y="5703923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3574058" y="5283968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4052848" y="2304040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4525534" y="1847497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5025262" y="968050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5497484" y="4015935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Straight Connector 81"/>
          <p:cNvCxnSpPr/>
          <p:nvPr/>
        </p:nvCxnSpPr>
        <p:spPr>
          <a:xfrm>
            <a:off x="3130867" y="5733953"/>
            <a:ext cx="274" cy="45553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H="1">
            <a:off x="3610609" y="5366387"/>
            <a:ext cx="6928" cy="785585"/>
          </a:xfrm>
          <a:prstGeom prst="line">
            <a:avLst/>
          </a:prstGeom>
          <a:ln w="28575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>
            <a:off x="4093641" y="2324316"/>
            <a:ext cx="1728" cy="388083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4568790" y="1882888"/>
            <a:ext cx="2211" cy="4286279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H="1">
            <a:off x="5070726" y="1064773"/>
            <a:ext cx="3515" cy="5155147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5548622" y="4057447"/>
            <a:ext cx="3055" cy="2131682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3144934" y="5733952"/>
            <a:ext cx="226" cy="455535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>
            <a:off x="3620433" y="5349393"/>
            <a:ext cx="5288" cy="815709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4094958" y="2361578"/>
            <a:ext cx="9048" cy="3825231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4572981" y="1924390"/>
            <a:ext cx="9011" cy="4295530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5070222" y="1022953"/>
            <a:ext cx="3515" cy="5155147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5548436" y="4098669"/>
            <a:ext cx="3055" cy="2131682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3A352011-9467-4D57-9DB8-3DA367A5DE5F}"/>
              </a:ext>
            </a:extLst>
          </p:cNvPr>
          <p:cNvSpPr txBox="1"/>
          <p:nvPr/>
        </p:nvSpPr>
        <p:spPr>
          <a:xfrm>
            <a:off x="5772293" y="-72544"/>
            <a:ext cx="6272980" cy="5245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e/ Vẽ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đoạn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210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34956" y="0"/>
            <a:ext cx="4957044" cy="6858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8" name="Group 87"/>
          <p:cNvGrpSpPr/>
          <p:nvPr/>
        </p:nvGrpSpPr>
        <p:grpSpPr>
          <a:xfrm>
            <a:off x="61889" y="148711"/>
            <a:ext cx="1388522" cy="6024314"/>
            <a:chOff x="2121631" y="833686"/>
            <a:chExt cx="1388522" cy="6024314"/>
          </a:xfrm>
        </p:grpSpPr>
        <p:grpSp>
          <p:nvGrpSpPr>
            <p:cNvPr id="89" name="Group 88"/>
            <p:cNvGrpSpPr/>
            <p:nvPr/>
          </p:nvGrpSpPr>
          <p:grpSpPr>
            <a:xfrm>
              <a:off x="2312131" y="1299750"/>
              <a:ext cx="518509" cy="5558250"/>
              <a:chOff x="2312131" y="1299750"/>
              <a:chExt cx="518509" cy="5558250"/>
            </a:xfrm>
          </p:grpSpPr>
          <p:cxnSp>
            <p:nvCxnSpPr>
              <p:cNvPr id="91" name="Straight Arrow Connector 90"/>
              <p:cNvCxnSpPr/>
              <p:nvPr/>
            </p:nvCxnSpPr>
            <p:spPr>
              <a:xfrm flipV="1">
                <a:off x="2743600" y="1299750"/>
                <a:ext cx="41232" cy="5558250"/>
              </a:xfrm>
              <a:prstGeom prst="straightConnector1">
                <a:avLst/>
              </a:prstGeom>
              <a:ln w="28575">
                <a:solidFill>
                  <a:schemeClr val="bg1"/>
                </a:solidFill>
                <a:tailEnd type="triangl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grpSp>
            <p:nvGrpSpPr>
              <p:cNvPr id="92" name="Group 91"/>
              <p:cNvGrpSpPr/>
              <p:nvPr/>
            </p:nvGrpSpPr>
            <p:grpSpPr>
              <a:xfrm>
                <a:off x="2712030" y="1716699"/>
                <a:ext cx="100019" cy="4713515"/>
                <a:chOff x="1226130" y="1716699"/>
                <a:chExt cx="100019" cy="4713515"/>
              </a:xfrm>
            </p:grpSpPr>
            <p:grpSp>
              <p:nvGrpSpPr>
                <p:cNvPr id="106" name="Group 105"/>
                <p:cNvGrpSpPr/>
                <p:nvPr/>
              </p:nvGrpSpPr>
              <p:grpSpPr>
                <a:xfrm>
                  <a:off x="1226130" y="2151039"/>
                  <a:ext cx="100019" cy="4279175"/>
                  <a:chOff x="540330" y="1633966"/>
                  <a:chExt cx="100019" cy="4279175"/>
                </a:xfrm>
              </p:grpSpPr>
              <p:cxnSp>
                <p:nvCxnSpPr>
                  <p:cNvPr id="108" name="Straight Connector 107"/>
                  <p:cNvCxnSpPr/>
                  <p:nvPr/>
                </p:nvCxnSpPr>
                <p:spPr>
                  <a:xfrm>
                    <a:off x="540330" y="5913141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" name="Straight Connector 108"/>
                  <p:cNvCxnSpPr/>
                  <p:nvPr/>
                </p:nvCxnSpPr>
                <p:spPr>
                  <a:xfrm>
                    <a:off x="543862" y="5491864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Straight Connector 109"/>
                  <p:cNvCxnSpPr/>
                  <p:nvPr/>
                </p:nvCxnSpPr>
                <p:spPr>
                  <a:xfrm>
                    <a:off x="548907" y="506296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Straight Connector 110"/>
                  <p:cNvCxnSpPr/>
                  <p:nvPr/>
                </p:nvCxnSpPr>
                <p:spPr>
                  <a:xfrm>
                    <a:off x="544817" y="4646044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/>
                  <p:cNvCxnSpPr/>
                  <p:nvPr/>
                </p:nvCxnSpPr>
                <p:spPr>
                  <a:xfrm>
                    <a:off x="557482" y="4232385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9" name="Straight Connector 168"/>
                  <p:cNvCxnSpPr/>
                  <p:nvPr/>
                </p:nvCxnSpPr>
                <p:spPr>
                  <a:xfrm>
                    <a:off x="553397" y="3801312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1" name="Straight Connector 170"/>
                  <p:cNvCxnSpPr/>
                  <p:nvPr/>
                </p:nvCxnSpPr>
                <p:spPr>
                  <a:xfrm>
                    <a:off x="568369" y="163396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" name="Straight Connector 174"/>
                  <p:cNvCxnSpPr/>
                  <p:nvPr/>
                </p:nvCxnSpPr>
                <p:spPr>
                  <a:xfrm>
                    <a:off x="570944" y="2066129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6" name="Straight Connector 175"/>
                  <p:cNvCxnSpPr/>
                  <p:nvPr/>
                </p:nvCxnSpPr>
                <p:spPr>
                  <a:xfrm>
                    <a:off x="570810" y="2501557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7" name="Straight Connector 176"/>
                  <p:cNvCxnSpPr/>
                  <p:nvPr/>
                </p:nvCxnSpPr>
                <p:spPr>
                  <a:xfrm>
                    <a:off x="562372" y="2933719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Straight Connector 178"/>
                  <p:cNvCxnSpPr/>
                  <p:nvPr/>
                </p:nvCxnSpPr>
                <p:spPr>
                  <a:xfrm>
                    <a:off x="553396" y="336150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1254169" y="1716699"/>
                  <a:ext cx="69405" cy="0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3" name="TextBox 92"/>
              <p:cNvSpPr txBox="1"/>
              <p:nvPr/>
            </p:nvSpPr>
            <p:spPr>
              <a:xfrm>
                <a:off x="2403571" y="61753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2418811" y="577144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2418811" y="531424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3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2434051" y="49180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4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2441671" y="448366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5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2449291" y="40798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6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2456911" y="36226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7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2464531" y="322636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8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2472151" y="277678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9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2312131" y="235768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2334991" y="191572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2327371" y="148900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90" name="TextBox 89"/>
            <p:cNvSpPr txBox="1"/>
            <p:nvPr/>
          </p:nvSpPr>
          <p:spPr>
            <a:xfrm>
              <a:off x="2121631" y="833686"/>
              <a:ext cx="13885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chemeClr val="bg1"/>
                  </a:solidFill>
                </a:rPr>
                <a:t>Tần</a:t>
              </a:r>
              <a:r>
                <a:rPr lang="en-US" sz="2400" dirty="0">
                  <a:solidFill>
                    <a:schemeClr val="bg1"/>
                  </a:solidFill>
                </a:rPr>
                <a:t> </a:t>
              </a:r>
              <a:r>
                <a:rPr lang="en-US" sz="2400" dirty="0" err="1">
                  <a:solidFill>
                    <a:schemeClr val="bg1"/>
                  </a:solidFill>
                </a:rPr>
                <a:t>số</a:t>
              </a:r>
              <a:r>
                <a:rPr lang="en-US" sz="2400" dirty="0">
                  <a:solidFill>
                    <a:schemeClr val="bg1"/>
                  </a:solidFill>
                </a:rPr>
                <a:t> (n)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0" name="Group 179"/>
          <p:cNvGrpSpPr/>
          <p:nvPr/>
        </p:nvGrpSpPr>
        <p:grpSpPr>
          <a:xfrm>
            <a:off x="444250" y="5969269"/>
            <a:ext cx="6790706" cy="674931"/>
            <a:chOff x="635730" y="5847979"/>
            <a:chExt cx="6790706" cy="674931"/>
          </a:xfrm>
        </p:grpSpPr>
        <p:grpSp>
          <p:nvGrpSpPr>
            <p:cNvPr id="181" name="Group 180"/>
            <p:cNvGrpSpPr/>
            <p:nvPr/>
          </p:nvGrpSpPr>
          <p:grpSpPr>
            <a:xfrm>
              <a:off x="635730" y="6021976"/>
              <a:ext cx="5617024" cy="500934"/>
              <a:chOff x="635730" y="6021976"/>
              <a:chExt cx="5617024" cy="500934"/>
            </a:xfrm>
          </p:grpSpPr>
          <p:grpSp>
            <p:nvGrpSpPr>
              <p:cNvPr id="186" name="Group 185"/>
              <p:cNvGrpSpPr/>
              <p:nvPr/>
            </p:nvGrpSpPr>
            <p:grpSpPr>
              <a:xfrm>
                <a:off x="870857" y="6021976"/>
                <a:ext cx="5381897" cy="87087"/>
                <a:chOff x="870857" y="6021976"/>
                <a:chExt cx="5381897" cy="87087"/>
              </a:xfrm>
            </p:grpSpPr>
            <p:cxnSp>
              <p:nvCxnSpPr>
                <p:cNvPr id="206" name="Straight Arrow Connector 205"/>
                <p:cNvCxnSpPr/>
                <p:nvPr/>
              </p:nvCxnSpPr>
              <p:spPr>
                <a:xfrm>
                  <a:off x="870857" y="6052457"/>
                  <a:ext cx="5381897" cy="17417"/>
                </a:xfrm>
                <a:prstGeom prst="straightConnector1">
                  <a:avLst/>
                </a:prstGeom>
                <a:ln w="28575">
                  <a:solidFill>
                    <a:schemeClr val="bg1"/>
                  </a:solidFill>
                  <a:tailEnd type="triangle"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07" name="Straight Connector 206"/>
                <p:cNvCxnSpPr/>
                <p:nvPr/>
              </p:nvCxnSpPr>
              <p:spPr>
                <a:xfrm>
                  <a:off x="1349829" y="6026331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>
                <a:xfrm>
                  <a:off x="1867989" y="6030685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>
                <a:xfrm>
                  <a:off x="2351313" y="6026329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>
                <a:xfrm>
                  <a:off x="2825931" y="6039394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>
                <a:xfrm>
                  <a:off x="3317966" y="6035038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" name="Straight Connector 211"/>
                <p:cNvCxnSpPr/>
                <p:nvPr/>
              </p:nvCxnSpPr>
              <p:spPr>
                <a:xfrm>
                  <a:off x="3801292" y="6039392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/>
                <p:cNvCxnSpPr/>
                <p:nvPr/>
              </p:nvCxnSpPr>
              <p:spPr>
                <a:xfrm>
                  <a:off x="4280265" y="6026329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" name="Straight Connector 213"/>
                <p:cNvCxnSpPr/>
                <p:nvPr/>
              </p:nvCxnSpPr>
              <p:spPr>
                <a:xfrm>
                  <a:off x="4763589" y="6021976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/>
                <p:cNvCxnSpPr/>
                <p:nvPr/>
              </p:nvCxnSpPr>
              <p:spPr>
                <a:xfrm>
                  <a:off x="5246914" y="6039393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/>
                <p:cNvCxnSpPr/>
                <p:nvPr/>
              </p:nvCxnSpPr>
              <p:spPr>
                <a:xfrm>
                  <a:off x="5738950" y="6035038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8" name="TextBox 187"/>
              <p:cNvSpPr txBox="1"/>
              <p:nvPr/>
            </p:nvSpPr>
            <p:spPr>
              <a:xfrm>
                <a:off x="635730" y="604375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90" name="TextBox 189"/>
              <p:cNvSpPr txBox="1"/>
              <p:nvPr/>
            </p:nvSpPr>
            <p:spPr>
              <a:xfrm>
                <a:off x="1188726" y="603067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91" name="TextBox 190"/>
              <p:cNvSpPr txBox="1"/>
              <p:nvPr/>
            </p:nvSpPr>
            <p:spPr>
              <a:xfrm>
                <a:off x="1689469" y="604373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94" name="TextBox 193"/>
              <p:cNvSpPr txBox="1"/>
              <p:nvPr/>
            </p:nvSpPr>
            <p:spPr>
              <a:xfrm>
                <a:off x="2191858" y="6052457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3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95" name="TextBox 194"/>
              <p:cNvSpPr txBox="1"/>
              <p:nvPr/>
            </p:nvSpPr>
            <p:spPr>
              <a:xfrm>
                <a:off x="2656126" y="606114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4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97" name="TextBox 196"/>
              <p:cNvSpPr txBox="1"/>
              <p:nvPr/>
            </p:nvSpPr>
            <p:spPr>
              <a:xfrm>
                <a:off x="3171571" y="6061245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5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98" name="TextBox 197"/>
              <p:cNvSpPr txBox="1"/>
              <p:nvPr/>
            </p:nvSpPr>
            <p:spPr>
              <a:xfrm>
                <a:off x="3624416" y="6043812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6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99" name="TextBox 198"/>
              <p:cNvSpPr txBox="1"/>
              <p:nvPr/>
            </p:nvSpPr>
            <p:spPr>
              <a:xfrm>
                <a:off x="4099037" y="604816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7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1" name="TextBox 200"/>
              <p:cNvSpPr txBox="1"/>
              <p:nvPr/>
            </p:nvSpPr>
            <p:spPr>
              <a:xfrm>
                <a:off x="4586711" y="6048161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8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5076570" y="6048163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9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4" name="TextBox 203"/>
              <p:cNvSpPr txBox="1"/>
              <p:nvPr/>
            </p:nvSpPr>
            <p:spPr>
              <a:xfrm>
                <a:off x="5516887" y="604392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4" name="TextBox 183"/>
            <p:cNvSpPr txBox="1"/>
            <p:nvPr/>
          </p:nvSpPr>
          <p:spPr>
            <a:xfrm>
              <a:off x="6191803" y="5847979"/>
              <a:ext cx="12346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chemeClr val="bg1"/>
                  </a:solidFill>
                </a:rPr>
                <a:t>Điểm</a:t>
              </a:r>
              <a:r>
                <a:rPr lang="en-US" sz="2400" dirty="0">
                  <a:solidFill>
                    <a:schemeClr val="bg1"/>
                  </a:solidFill>
                </a:rPr>
                <a:t> (x)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217" name="Straight Connector 216"/>
          <p:cNvCxnSpPr/>
          <p:nvPr/>
        </p:nvCxnSpPr>
        <p:spPr>
          <a:xfrm flipV="1">
            <a:off x="692696" y="5726895"/>
            <a:ext cx="1941755" cy="1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>
            <a:off x="2634451" y="5726895"/>
            <a:ext cx="274" cy="455535"/>
          </a:xfrm>
          <a:prstGeom prst="line">
            <a:avLst/>
          </a:prstGeom>
          <a:ln w="28575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Oval 218"/>
          <p:cNvSpPr/>
          <p:nvPr/>
        </p:nvSpPr>
        <p:spPr>
          <a:xfrm>
            <a:off x="2590828" y="5695943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0" name="Straight Connector 219"/>
          <p:cNvCxnSpPr/>
          <p:nvPr/>
        </p:nvCxnSpPr>
        <p:spPr>
          <a:xfrm>
            <a:off x="3122515" y="5717245"/>
            <a:ext cx="274" cy="455535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/>
          <p:nvPr/>
        </p:nvCxnSpPr>
        <p:spPr>
          <a:xfrm>
            <a:off x="2600135" y="5722118"/>
            <a:ext cx="537733" cy="8613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>
            <a:off x="2641292" y="5727838"/>
            <a:ext cx="274" cy="455535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 flipV="1">
            <a:off x="683051" y="5299885"/>
            <a:ext cx="2926761" cy="68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>
            <a:off x="3599002" y="5299263"/>
            <a:ext cx="11330" cy="875446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flipV="1">
            <a:off x="775455" y="2316237"/>
            <a:ext cx="3311364" cy="68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 flipH="1">
            <a:off x="4086819" y="2316237"/>
            <a:ext cx="9048" cy="3825231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 flipV="1">
            <a:off x="763880" y="1864702"/>
            <a:ext cx="3789855" cy="13599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 flipH="1">
            <a:off x="4572109" y="1856503"/>
            <a:ext cx="2211" cy="4286279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>
            <a:stCxn id="105" idx="3"/>
          </p:cNvCxnSpPr>
          <p:nvPr/>
        </p:nvCxnSpPr>
        <p:spPr>
          <a:xfrm flipV="1">
            <a:off x="771987" y="992054"/>
            <a:ext cx="4282075" cy="25392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>
            <a:endCxn id="202" idx="0"/>
          </p:cNvCxnSpPr>
          <p:nvPr/>
        </p:nvCxnSpPr>
        <p:spPr>
          <a:xfrm flipH="1">
            <a:off x="5055169" y="1014306"/>
            <a:ext cx="3515" cy="5155147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>
            <a:off x="764859" y="4047065"/>
            <a:ext cx="4808372" cy="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5550717" y="4037706"/>
            <a:ext cx="3055" cy="2131682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Oval 232"/>
          <p:cNvSpPr/>
          <p:nvPr/>
        </p:nvSpPr>
        <p:spPr>
          <a:xfrm>
            <a:off x="3083192" y="5695943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Oval 233"/>
          <p:cNvSpPr/>
          <p:nvPr/>
        </p:nvSpPr>
        <p:spPr>
          <a:xfrm>
            <a:off x="3556640" y="5266550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/>
          <p:cNvSpPr/>
          <p:nvPr/>
        </p:nvSpPr>
        <p:spPr>
          <a:xfrm>
            <a:off x="4053828" y="2288629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Oval 235"/>
          <p:cNvSpPr/>
          <p:nvPr/>
        </p:nvSpPr>
        <p:spPr>
          <a:xfrm>
            <a:off x="4525534" y="1838788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/>
          <p:cNvSpPr/>
          <p:nvPr/>
        </p:nvSpPr>
        <p:spPr>
          <a:xfrm>
            <a:off x="5016553" y="959341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val 237"/>
          <p:cNvSpPr/>
          <p:nvPr/>
        </p:nvSpPr>
        <p:spPr>
          <a:xfrm>
            <a:off x="5497484" y="4015935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/>
          <p:cNvSpPr txBox="1"/>
          <p:nvPr/>
        </p:nvSpPr>
        <p:spPr>
          <a:xfrm>
            <a:off x="7234956" y="932597"/>
            <a:ext cx="49570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0000FF"/>
                </a:solidFill>
              </a:rPr>
              <a:t>Trong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số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các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bài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kiểm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tra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môn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Toán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của</a:t>
            </a:r>
            <a:r>
              <a:rPr lang="en-US" sz="2800" dirty="0">
                <a:solidFill>
                  <a:srgbClr val="0000FF"/>
                </a:solidFill>
              </a:rPr>
              <a:t> 40 </a:t>
            </a:r>
            <a:r>
              <a:rPr lang="en-US" sz="2800" dirty="0" err="1">
                <a:solidFill>
                  <a:srgbClr val="0000FF"/>
                </a:solidFill>
              </a:rPr>
              <a:t>bạn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lớp</a:t>
            </a:r>
            <a:r>
              <a:rPr lang="en-US" sz="2800" dirty="0">
                <a:solidFill>
                  <a:srgbClr val="0000FF"/>
                </a:solidFill>
              </a:rPr>
              <a:t> 7B, ta </a:t>
            </a:r>
            <a:r>
              <a:rPr lang="en-US" sz="2800" dirty="0" err="1">
                <a:solidFill>
                  <a:srgbClr val="0000FF"/>
                </a:solidFill>
              </a:rPr>
              <a:t>có</a:t>
            </a:r>
            <a:r>
              <a:rPr lang="en-US" sz="2800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7209005" y="1991454"/>
            <a:ext cx="49429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</a:rPr>
              <a:t>- </a:t>
            </a:r>
            <a:r>
              <a:rPr lang="en-US" sz="2800" dirty="0" err="1">
                <a:solidFill>
                  <a:srgbClr val="0000FF"/>
                </a:solidFill>
              </a:rPr>
              <a:t>Điểm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cao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nhất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là</a:t>
            </a:r>
            <a:r>
              <a:rPr lang="en-US" sz="2800" dirty="0">
                <a:solidFill>
                  <a:srgbClr val="0000FF"/>
                </a:solidFill>
              </a:rPr>
              <a:t> 10 (</a:t>
            </a:r>
            <a:r>
              <a:rPr lang="en-US" sz="2800" dirty="0" err="1">
                <a:solidFill>
                  <a:srgbClr val="0000FF"/>
                </a:solidFill>
              </a:rPr>
              <a:t>có</a:t>
            </a:r>
            <a:r>
              <a:rPr lang="en-US" sz="2800" dirty="0">
                <a:solidFill>
                  <a:srgbClr val="0000FF"/>
                </a:solidFill>
              </a:rPr>
              <a:t> 5 </a:t>
            </a:r>
            <a:r>
              <a:rPr lang="en-US" sz="2800" dirty="0" err="1">
                <a:solidFill>
                  <a:srgbClr val="0000FF"/>
                </a:solidFill>
              </a:rPr>
              <a:t>bạn</a:t>
            </a:r>
            <a:r>
              <a:rPr lang="en-US" sz="2800" dirty="0">
                <a:solidFill>
                  <a:srgbClr val="0000FF"/>
                </a:solidFill>
              </a:rPr>
              <a:t>), </a:t>
            </a:r>
            <a:r>
              <a:rPr lang="en-US" sz="2800" dirty="0" err="1">
                <a:solidFill>
                  <a:srgbClr val="0000FF"/>
                </a:solidFill>
              </a:rPr>
              <a:t>điểm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thấp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nhất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là</a:t>
            </a:r>
            <a:r>
              <a:rPr lang="en-US" sz="2800" dirty="0">
                <a:solidFill>
                  <a:srgbClr val="0000FF"/>
                </a:solidFill>
              </a:rPr>
              <a:t> 4 (</a:t>
            </a:r>
            <a:r>
              <a:rPr lang="en-US" sz="2800" dirty="0" err="1">
                <a:solidFill>
                  <a:srgbClr val="0000FF"/>
                </a:solidFill>
              </a:rPr>
              <a:t>có</a:t>
            </a:r>
            <a:r>
              <a:rPr lang="en-US" sz="2800" dirty="0">
                <a:solidFill>
                  <a:srgbClr val="0000FF"/>
                </a:solidFill>
              </a:rPr>
              <a:t> 1 </a:t>
            </a:r>
            <a:r>
              <a:rPr lang="en-US" sz="2800" dirty="0" err="1">
                <a:solidFill>
                  <a:srgbClr val="0000FF"/>
                </a:solidFill>
              </a:rPr>
              <a:t>bạn</a:t>
            </a:r>
            <a:r>
              <a:rPr lang="en-US" sz="2800" dirty="0">
                <a:solidFill>
                  <a:srgbClr val="0000FF"/>
                </a:solidFill>
              </a:rPr>
              <a:t>).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7191949" y="3155261"/>
            <a:ext cx="5646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</a:rPr>
              <a:t>- </a:t>
            </a:r>
            <a:r>
              <a:rPr lang="en-US" sz="2800" dirty="0" err="1">
                <a:solidFill>
                  <a:srgbClr val="0000FF"/>
                </a:solidFill>
              </a:rPr>
              <a:t>Điểm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trung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bình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khá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cao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là</a:t>
            </a:r>
            <a:r>
              <a:rPr lang="en-US" sz="2800" dirty="0">
                <a:solidFill>
                  <a:srgbClr val="0000FF"/>
                </a:solidFill>
              </a:rPr>
              <a:t> 8,05.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7161582" y="3829616"/>
            <a:ext cx="50651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</a:rPr>
              <a:t>- </a:t>
            </a:r>
            <a:r>
              <a:rPr lang="en-US" sz="2800" dirty="0" err="1">
                <a:solidFill>
                  <a:srgbClr val="0000FF"/>
                </a:solidFill>
              </a:rPr>
              <a:t>Số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bạn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đạt</a:t>
            </a:r>
            <a:r>
              <a:rPr lang="en-US" sz="2800" dirty="0">
                <a:solidFill>
                  <a:srgbClr val="0000FF"/>
                </a:solidFill>
              </a:rPr>
              <a:t> 9 </a:t>
            </a:r>
            <a:r>
              <a:rPr lang="en-US" sz="2800" dirty="0" err="1">
                <a:solidFill>
                  <a:srgbClr val="0000FF"/>
                </a:solidFill>
              </a:rPr>
              <a:t>điểm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nhiều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nhất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lớp</a:t>
            </a:r>
            <a:r>
              <a:rPr lang="en-US" sz="2800" dirty="0">
                <a:solidFill>
                  <a:srgbClr val="0000FF"/>
                </a:solidFill>
              </a:rPr>
              <a:t> (</a:t>
            </a:r>
            <a:r>
              <a:rPr lang="en-US" sz="2800" dirty="0" err="1">
                <a:solidFill>
                  <a:srgbClr val="0000FF"/>
                </a:solidFill>
              </a:rPr>
              <a:t>có</a:t>
            </a:r>
            <a:r>
              <a:rPr lang="en-US" sz="2800" dirty="0">
                <a:solidFill>
                  <a:srgbClr val="0000FF"/>
                </a:solidFill>
              </a:rPr>
              <a:t> 12 </a:t>
            </a:r>
            <a:r>
              <a:rPr lang="en-US" sz="2800" dirty="0" err="1">
                <a:solidFill>
                  <a:srgbClr val="0000FF"/>
                </a:solidFill>
              </a:rPr>
              <a:t>bạn</a:t>
            </a:r>
            <a:r>
              <a:rPr lang="en-US" sz="2800" dirty="0">
                <a:solidFill>
                  <a:srgbClr val="0000FF"/>
                </a:solidFill>
              </a:rPr>
              <a:t>). 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7214534" y="4903809"/>
            <a:ext cx="48158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</a:rPr>
              <a:t>- </a:t>
            </a:r>
            <a:r>
              <a:rPr lang="en-US" sz="2800" dirty="0" err="1">
                <a:solidFill>
                  <a:srgbClr val="0000FF"/>
                </a:solidFill>
              </a:rPr>
              <a:t>Số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bạn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đạt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điểm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giỏi</a:t>
            </a:r>
            <a:r>
              <a:rPr lang="en-US" sz="2800" dirty="0">
                <a:solidFill>
                  <a:srgbClr val="0000FF"/>
                </a:solidFill>
              </a:rPr>
              <a:t> (</a:t>
            </a:r>
            <a:r>
              <a:rPr lang="en-US" sz="2800" dirty="0" err="1">
                <a:solidFill>
                  <a:srgbClr val="0000FF"/>
                </a:solidFill>
              </a:rPr>
              <a:t>từ</a:t>
            </a:r>
            <a:r>
              <a:rPr lang="en-US" sz="2800" dirty="0">
                <a:solidFill>
                  <a:srgbClr val="0000FF"/>
                </a:solidFill>
              </a:rPr>
              <a:t> 8 </a:t>
            </a:r>
            <a:r>
              <a:rPr lang="en-US" sz="2800" dirty="0" err="1">
                <a:solidFill>
                  <a:srgbClr val="0000FF"/>
                </a:solidFill>
              </a:rPr>
              <a:t>trở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lên</a:t>
            </a:r>
            <a:r>
              <a:rPr lang="en-US" sz="2800" dirty="0">
                <a:solidFill>
                  <a:srgbClr val="0000FF"/>
                </a:solidFill>
              </a:rPr>
              <a:t>) </a:t>
            </a:r>
            <a:r>
              <a:rPr lang="en-US" sz="2800" dirty="0" err="1">
                <a:solidFill>
                  <a:srgbClr val="0000FF"/>
                </a:solidFill>
              </a:rPr>
              <a:t>khá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cao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là</a:t>
            </a:r>
            <a:r>
              <a:rPr lang="en-US" sz="2800" dirty="0">
                <a:solidFill>
                  <a:srgbClr val="0000FF"/>
                </a:solidFill>
              </a:rPr>
              <a:t> 27 </a:t>
            </a:r>
            <a:r>
              <a:rPr lang="en-US" sz="2800" dirty="0" err="1">
                <a:solidFill>
                  <a:srgbClr val="0000FF"/>
                </a:solidFill>
              </a:rPr>
              <a:t>bạn</a:t>
            </a:r>
            <a:r>
              <a:rPr lang="en-US" sz="2800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7317906" y="233867"/>
            <a:ext cx="49570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>
                <a:solidFill>
                  <a:srgbClr val="FF0000"/>
                </a:solidFill>
              </a:rPr>
              <a:t>Nhận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xét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E683A83-1B81-487B-9C8E-89E0131FCA13}"/>
              </a:ext>
            </a:extLst>
          </p:cNvPr>
          <p:cNvSpPr txBox="1"/>
          <p:nvPr/>
        </p:nvSpPr>
        <p:spPr>
          <a:xfrm>
            <a:off x="7255378" y="5807385"/>
            <a:ext cx="48158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00"/>
                </a:solidFill>
              </a:rPr>
              <a:t>=&gt; HS của </a:t>
            </a:r>
            <a:r>
              <a:rPr lang="en-US" sz="2800" dirty="0" err="1">
                <a:solidFill>
                  <a:srgbClr val="FF0000"/>
                </a:solidFill>
              </a:rPr>
              <a:t>lớp</a:t>
            </a:r>
            <a:r>
              <a:rPr lang="en-US" sz="2800" dirty="0">
                <a:solidFill>
                  <a:srgbClr val="FF0000"/>
                </a:solidFill>
              </a:rPr>
              <a:t> 7B </a:t>
            </a:r>
            <a:r>
              <a:rPr lang="en-US" sz="2800" dirty="0" err="1">
                <a:solidFill>
                  <a:srgbClr val="FF0000"/>
                </a:solidFill>
              </a:rPr>
              <a:t>học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Toán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tương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đối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tốt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275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2" grpId="0"/>
      <p:bldP spid="113" grpId="0"/>
      <p:bldP spid="115" grpId="0"/>
      <p:bldP spid="116" grpId="0"/>
      <p:bldP spid="117" grpId="0"/>
      <p:bldP spid="118" grpId="0"/>
      <p:bldP spid="8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15" y="0"/>
            <a:ext cx="5030856" cy="6858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240" y="101600"/>
            <a:ext cx="451705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solidFill>
                  <a:srgbClr val="FFFF00"/>
                </a:solidFill>
              </a:rPr>
              <a:t>Bài</a:t>
            </a:r>
            <a:r>
              <a:rPr lang="en-US" sz="2800" b="1" u="sng" dirty="0">
                <a:solidFill>
                  <a:srgbClr val="FFFF00"/>
                </a:solidFill>
              </a:rPr>
              <a:t> 3.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Cùng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bài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kiểm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với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7B (</a:t>
            </a:r>
            <a:r>
              <a:rPr lang="en-US" sz="2800" dirty="0" err="1">
                <a:solidFill>
                  <a:schemeClr val="bg1"/>
                </a:solidFill>
              </a:rPr>
              <a:t>bài</a:t>
            </a:r>
            <a:r>
              <a:rPr lang="en-US" sz="2800" dirty="0">
                <a:solidFill>
                  <a:schemeClr val="bg1"/>
                </a:solidFill>
              </a:rPr>
              <a:t> 2), </a:t>
            </a:r>
            <a:r>
              <a:rPr lang="en-US" sz="2800" dirty="0" err="1">
                <a:solidFill>
                  <a:schemeClr val="bg1"/>
                </a:solidFill>
              </a:rPr>
              <a:t>điểm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kiểm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môn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Toán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của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7C </a:t>
            </a:r>
            <a:r>
              <a:rPr lang="en-US" sz="2800" dirty="0" err="1">
                <a:solidFill>
                  <a:schemeClr val="bg1"/>
                </a:solidFill>
              </a:rPr>
              <a:t>được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biểu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diễn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bằng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biểu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đồ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như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hình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bên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n-US" sz="2800" dirty="0" err="1">
                <a:solidFill>
                  <a:schemeClr val="bg1"/>
                </a:solidFill>
              </a:rPr>
              <a:t>Trong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hai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7B </a:t>
            </a:r>
            <a:r>
              <a:rPr lang="en-US" sz="2800" dirty="0" err="1">
                <a:solidFill>
                  <a:schemeClr val="bg1"/>
                </a:solidFill>
              </a:rPr>
              <a:t>và</a:t>
            </a:r>
            <a:r>
              <a:rPr lang="en-US" sz="2800" dirty="0">
                <a:solidFill>
                  <a:schemeClr val="bg1"/>
                </a:solidFill>
              </a:rPr>
              <a:t> 7C,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nào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có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điểm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trung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bình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cao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hơn</a:t>
            </a:r>
            <a:r>
              <a:rPr lang="en-US" sz="2800" dirty="0">
                <a:solidFill>
                  <a:schemeClr val="bg1"/>
                </a:solidFill>
              </a:rPr>
              <a:t>? </a:t>
            </a:r>
            <a:r>
              <a:rPr lang="en-US" sz="2800" dirty="0" err="1">
                <a:solidFill>
                  <a:schemeClr val="bg1"/>
                </a:solidFill>
              </a:rPr>
              <a:t>Vì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sao</a:t>
            </a:r>
            <a:r>
              <a:rPr lang="en-US" sz="2800" dirty="0">
                <a:solidFill>
                  <a:schemeClr val="bg1"/>
                </a:solidFill>
              </a:rPr>
              <a:t>?</a:t>
            </a:r>
          </a:p>
        </p:txBody>
      </p:sp>
      <p:grpSp>
        <p:nvGrpSpPr>
          <p:cNvPr id="84" name="Group 83"/>
          <p:cNvGrpSpPr/>
          <p:nvPr/>
        </p:nvGrpSpPr>
        <p:grpSpPr>
          <a:xfrm>
            <a:off x="5085300" y="-17132"/>
            <a:ext cx="1388522" cy="6361827"/>
            <a:chOff x="2121631" y="518726"/>
            <a:chExt cx="1388522" cy="6440874"/>
          </a:xfrm>
        </p:grpSpPr>
        <p:grpSp>
          <p:nvGrpSpPr>
            <p:cNvPr id="85" name="Group 84"/>
            <p:cNvGrpSpPr/>
            <p:nvPr/>
          </p:nvGrpSpPr>
          <p:grpSpPr>
            <a:xfrm>
              <a:off x="2322291" y="980391"/>
              <a:ext cx="518148" cy="5979209"/>
              <a:chOff x="2322291" y="980391"/>
              <a:chExt cx="518148" cy="5979209"/>
            </a:xfrm>
          </p:grpSpPr>
          <p:cxnSp>
            <p:nvCxnSpPr>
              <p:cNvPr id="90" name="Straight Arrow Connector 89"/>
              <p:cNvCxnSpPr>
                <a:endCxn id="89" idx="2"/>
              </p:cNvCxnSpPr>
              <p:nvPr/>
            </p:nvCxnSpPr>
            <p:spPr>
              <a:xfrm flipV="1">
                <a:off x="2743600" y="980391"/>
                <a:ext cx="72292" cy="5979209"/>
              </a:xfrm>
              <a:prstGeom prst="straightConnector1">
                <a:avLst/>
              </a:prstGeom>
              <a:ln w="28575">
                <a:solidFill>
                  <a:schemeClr val="bg1"/>
                </a:solidFill>
                <a:tailEnd type="triangl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grpSp>
            <p:nvGrpSpPr>
              <p:cNvPr id="91" name="Group 90"/>
              <p:cNvGrpSpPr/>
              <p:nvPr/>
            </p:nvGrpSpPr>
            <p:grpSpPr>
              <a:xfrm>
                <a:off x="2712030" y="1654980"/>
                <a:ext cx="123571" cy="4792868"/>
                <a:chOff x="1226130" y="1654980"/>
                <a:chExt cx="123571" cy="4792868"/>
              </a:xfrm>
            </p:grpSpPr>
            <p:grpSp>
              <p:nvGrpSpPr>
                <p:cNvPr id="104" name="Group 103"/>
                <p:cNvGrpSpPr/>
                <p:nvPr/>
              </p:nvGrpSpPr>
              <p:grpSpPr>
                <a:xfrm>
                  <a:off x="1226130" y="2151039"/>
                  <a:ext cx="100019" cy="4296809"/>
                  <a:chOff x="540330" y="1633966"/>
                  <a:chExt cx="100019" cy="4296809"/>
                </a:xfrm>
              </p:grpSpPr>
              <p:cxnSp>
                <p:nvCxnSpPr>
                  <p:cNvPr id="106" name="Straight Connector 105"/>
                  <p:cNvCxnSpPr/>
                  <p:nvPr/>
                </p:nvCxnSpPr>
                <p:spPr>
                  <a:xfrm>
                    <a:off x="540330" y="5930775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/>
                  <p:cNvCxnSpPr/>
                  <p:nvPr/>
                </p:nvCxnSpPr>
                <p:spPr>
                  <a:xfrm>
                    <a:off x="543862" y="5491864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Straight Connector 107"/>
                  <p:cNvCxnSpPr/>
                  <p:nvPr/>
                </p:nvCxnSpPr>
                <p:spPr>
                  <a:xfrm>
                    <a:off x="548907" y="506296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" name="Straight Connector 108"/>
                  <p:cNvCxnSpPr/>
                  <p:nvPr/>
                </p:nvCxnSpPr>
                <p:spPr>
                  <a:xfrm>
                    <a:off x="544817" y="4646044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Straight Connector 109"/>
                  <p:cNvCxnSpPr/>
                  <p:nvPr/>
                </p:nvCxnSpPr>
                <p:spPr>
                  <a:xfrm>
                    <a:off x="557482" y="4232385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Straight Connector 110"/>
                  <p:cNvCxnSpPr/>
                  <p:nvPr/>
                </p:nvCxnSpPr>
                <p:spPr>
                  <a:xfrm>
                    <a:off x="553397" y="3801312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/>
                  <p:cNvCxnSpPr/>
                  <p:nvPr/>
                </p:nvCxnSpPr>
                <p:spPr>
                  <a:xfrm>
                    <a:off x="568369" y="163396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Straight Connector 112"/>
                  <p:cNvCxnSpPr/>
                  <p:nvPr/>
                </p:nvCxnSpPr>
                <p:spPr>
                  <a:xfrm>
                    <a:off x="570944" y="2066129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/>
                  <p:cNvCxnSpPr/>
                  <p:nvPr/>
                </p:nvCxnSpPr>
                <p:spPr>
                  <a:xfrm>
                    <a:off x="570810" y="2501557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/>
                  <p:cNvCxnSpPr/>
                  <p:nvPr/>
                </p:nvCxnSpPr>
                <p:spPr>
                  <a:xfrm>
                    <a:off x="562372" y="2933719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Straight Connector 115"/>
                  <p:cNvCxnSpPr/>
                  <p:nvPr/>
                </p:nvCxnSpPr>
                <p:spPr>
                  <a:xfrm>
                    <a:off x="553396" y="336150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1280296" y="1654980"/>
                  <a:ext cx="69405" cy="0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2" name="TextBox 91"/>
              <p:cNvSpPr txBox="1"/>
              <p:nvPr/>
            </p:nvSpPr>
            <p:spPr>
              <a:xfrm>
                <a:off x="2403571" y="61753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2418811" y="577144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2418811" y="531424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3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2434051" y="49180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4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2441671" y="448366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5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2449291" y="40798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6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2456911" y="36226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7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2464531" y="322636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8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2472151" y="277678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9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2322291" y="235768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2334991" y="191572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2344790" y="1444920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89" name="TextBox 88"/>
            <p:cNvSpPr txBox="1"/>
            <p:nvPr/>
          </p:nvSpPr>
          <p:spPr>
            <a:xfrm>
              <a:off x="2121631" y="518726"/>
              <a:ext cx="13885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chemeClr val="bg1"/>
                  </a:solidFill>
                </a:rPr>
                <a:t>Tần</a:t>
              </a:r>
              <a:r>
                <a:rPr lang="en-US" sz="2400" dirty="0">
                  <a:solidFill>
                    <a:schemeClr val="bg1"/>
                  </a:solidFill>
                </a:rPr>
                <a:t> </a:t>
              </a:r>
              <a:r>
                <a:rPr lang="en-US" sz="2400" dirty="0" err="1">
                  <a:solidFill>
                    <a:schemeClr val="bg1"/>
                  </a:solidFill>
                </a:rPr>
                <a:t>số</a:t>
              </a:r>
              <a:r>
                <a:rPr lang="en-US" sz="2400" dirty="0">
                  <a:solidFill>
                    <a:schemeClr val="bg1"/>
                  </a:solidFill>
                </a:rPr>
                <a:t> (n)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5458952" y="6127095"/>
            <a:ext cx="6790706" cy="674931"/>
            <a:chOff x="635730" y="5847979"/>
            <a:chExt cx="6790706" cy="674931"/>
          </a:xfrm>
        </p:grpSpPr>
        <p:grpSp>
          <p:nvGrpSpPr>
            <p:cNvPr id="118" name="Group 117"/>
            <p:cNvGrpSpPr/>
            <p:nvPr/>
          </p:nvGrpSpPr>
          <p:grpSpPr>
            <a:xfrm>
              <a:off x="635730" y="6021976"/>
              <a:ext cx="5617024" cy="500934"/>
              <a:chOff x="635730" y="6021976"/>
              <a:chExt cx="5617024" cy="500934"/>
            </a:xfrm>
          </p:grpSpPr>
          <p:grpSp>
            <p:nvGrpSpPr>
              <p:cNvPr id="120" name="Group 119"/>
              <p:cNvGrpSpPr/>
              <p:nvPr/>
            </p:nvGrpSpPr>
            <p:grpSpPr>
              <a:xfrm>
                <a:off x="870857" y="6021976"/>
                <a:ext cx="5381897" cy="87087"/>
                <a:chOff x="870857" y="6021976"/>
                <a:chExt cx="5381897" cy="87087"/>
              </a:xfrm>
            </p:grpSpPr>
            <p:cxnSp>
              <p:nvCxnSpPr>
                <p:cNvPr id="132" name="Straight Arrow Connector 131"/>
                <p:cNvCxnSpPr/>
                <p:nvPr/>
              </p:nvCxnSpPr>
              <p:spPr>
                <a:xfrm>
                  <a:off x="870857" y="6052457"/>
                  <a:ext cx="5381897" cy="17417"/>
                </a:xfrm>
                <a:prstGeom prst="straightConnector1">
                  <a:avLst/>
                </a:prstGeom>
                <a:ln w="28575">
                  <a:solidFill>
                    <a:schemeClr val="bg1"/>
                  </a:solidFill>
                  <a:tailEnd type="triangle"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1349829" y="6026331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1867989" y="6030685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2351313" y="6026329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>
                  <a:off x="2825931" y="6039394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3317966" y="6035038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3801292" y="6039392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>
                  <a:off x="4280265" y="6026329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>
                  <a:off x="4763589" y="6021976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5246914" y="6039393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>
                  <a:off x="5738950" y="6035038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1" name="TextBox 120"/>
              <p:cNvSpPr txBox="1"/>
              <p:nvPr/>
            </p:nvSpPr>
            <p:spPr>
              <a:xfrm>
                <a:off x="635730" y="604375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1188726" y="603067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1689469" y="604373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2191858" y="6052457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3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2656126" y="606114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4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3171571" y="6061245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5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7" name="TextBox 126"/>
              <p:cNvSpPr txBox="1"/>
              <p:nvPr/>
            </p:nvSpPr>
            <p:spPr>
              <a:xfrm>
                <a:off x="3624416" y="6043812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6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4117325" y="604816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7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4586711" y="6048161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8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5079618" y="6048163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9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5492503" y="604392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9" name="TextBox 118"/>
            <p:cNvSpPr txBox="1"/>
            <p:nvPr/>
          </p:nvSpPr>
          <p:spPr>
            <a:xfrm>
              <a:off x="6191803" y="5847979"/>
              <a:ext cx="12346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chemeClr val="bg1"/>
                  </a:solidFill>
                </a:rPr>
                <a:t>Điểm</a:t>
              </a:r>
              <a:r>
                <a:rPr lang="en-US" sz="2400" dirty="0">
                  <a:solidFill>
                    <a:schemeClr val="bg1"/>
                  </a:solidFill>
                </a:rPr>
                <a:t> (x)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43" name="Straight Connector 142"/>
          <p:cNvCxnSpPr/>
          <p:nvPr/>
        </p:nvCxnSpPr>
        <p:spPr>
          <a:xfrm flipH="1">
            <a:off x="8146200" y="5869761"/>
            <a:ext cx="3178" cy="452136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5759916" y="4163183"/>
            <a:ext cx="2926761" cy="68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flipH="1">
            <a:off x="8633743" y="4206728"/>
            <a:ext cx="19797" cy="2117098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flipV="1">
            <a:off x="5766879" y="2874896"/>
            <a:ext cx="3311364" cy="68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flipH="1">
            <a:off x="9101917" y="2883605"/>
            <a:ext cx="1903" cy="3434971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>
            <a:stCxn id="157" idx="0"/>
          </p:cNvCxnSpPr>
          <p:nvPr/>
        </p:nvCxnSpPr>
        <p:spPr>
          <a:xfrm>
            <a:off x="9570590" y="635296"/>
            <a:ext cx="16222" cy="5691439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V="1">
            <a:off x="5758975" y="1570439"/>
            <a:ext cx="4302452" cy="2108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10028919" y="1581618"/>
            <a:ext cx="35291" cy="4754370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>
            <a:off x="5751977" y="4583714"/>
            <a:ext cx="4808372" cy="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 flipH="1">
            <a:off x="10563550" y="4576418"/>
            <a:ext cx="1163" cy="1737915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flipV="1">
            <a:off x="5739076" y="5839407"/>
            <a:ext cx="2426702" cy="5888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5745502" y="677557"/>
            <a:ext cx="6940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Box 154"/>
          <p:cNvSpPr txBox="1"/>
          <p:nvPr/>
        </p:nvSpPr>
        <p:spPr>
          <a:xfrm>
            <a:off x="5304829" y="472869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13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56" name="Straight Connector 155"/>
          <p:cNvCxnSpPr/>
          <p:nvPr/>
        </p:nvCxnSpPr>
        <p:spPr>
          <a:xfrm flipV="1">
            <a:off x="5771659" y="664151"/>
            <a:ext cx="3815727" cy="17192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Oval 156"/>
          <p:cNvSpPr/>
          <p:nvPr/>
        </p:nvSpPr>
        <p:spPr>
          <a:xfrm>
            <a:off x="9527636" y="635296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/>
          <p:cNvSpPr/>
          <p:nvPr/>
        </p:nvSpPr>
        <p:spPr>
          <a:xfrm>
            <a:off x="9988532" y="1532403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val 158"/>
          <p:cNvSpPr/>
          <p:nvPr/>
        </p:nvSpPr>
        <p:spPr>
          <a:xfrm>
            <a:off x="8101277" y="5806105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Oval 159"/>
          <p:cNvSpPr/>
          <p:nvPr/>
        </p:nvSpPr>
        <p:spPr>
          <a:xfrm>
            <a:off x="8614669" y="4142347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val 160"/>
          <p:cNvSpPr/>
          <p:nvPr/>
        </p:nvSpPr>
        <p:spPr>
          <a:xfrm>
            <a:off x="9053439" y="2840104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val 161"/>
          <p:cNvSpPr/>
          <p:nvPr/>
        </p:nvSpPr>
        <p:spPr>
          <a:xfrm>
            <a:off x="10513050" y="4541582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62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15" y="0"/>
            <a:ext cx="5030856" cy="6858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240" y="101600"/>
            <a:ext cx="451705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solidFill>
                  <a:srgbClr val="FFFF00"/>
                </a:solidFill>
              </a:rPr>
              <a:t>Bài</a:t>
            </a:r>
            <a:r>
              <a:rPr lang="en-US" sz="2800" b="1" u="sng" dirty="0">
                <a:solidFill>
                  <a:srgbClr val="FFFF00"/>
                </a:solidFill>
              </a:rPr>
              <a:t> 3.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Cùng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bài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kiểm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với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7B (</a:t>
            </a:r>
            <a:r>
              <a:rPr lang="en-US" sz="2800" dirty="0" err="1">
                <a:solidFill>
                  <a:schemeClr val="bg1"/>
                </a:solidFill>
              </a:rPr>
              <a:t>bài</a:t>
            </a:r>
            <a:r>
              <a:rPr lang="en-US" sz="2800" dirty="0">
                <a:solidFill>
                  <a:schemeClr val="bg1"/>
                </a:solidFill>
              </a:rPr>
              <a:t> 2), </a:t>
            </a:r>
            <a:r>
              <a:rPr lang="en-US" sz="2800" dirty="0" err="1">
                <a:solidFill>
                  <a:schemeClr val="bg1"/>
                </a:solidFill>
              </a:rPr>
              <a:t>điểm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kiểm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môn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Toán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của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7C </a:t>
            </a:r>
            <a:r>
              <a:rPr lang="en-US" sz="2800" dirty="0" err="1">
                <a:solidFill>
                  <a:schemeClr val="bg1"/>
                </a:solidFill>
              </a:rPr>
              <a:t>được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biểu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diễn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bằng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biểu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đồ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như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hình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bên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n-US" sz="2800" dirty="0" err="1">
                <a:solidFill>
                  <a:schemeClr val="bg1"/>
                </a:solidFill>
              </a:rPr>
              <a:t>Trong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hai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7B </a:t>
            </a:r>
            <a:r>
              <a:rPr lang="en-US" sz="2800" dirty="0" err="1">
                <a:solidFill>
                  <a:schemeClr val="bg1"/>
                </a:solidFill>
              </a:rPr>
              <a:t>và</a:t>
            </a:r>
            <a:r>
              <a:rPr lang="en-US" sz="2800" dirty="0">
                <a:solidFill>
                  <a:schemeClr val="bg1"/>
                </a:solidFill>
              </a:rPr>
              <a:t> 7C,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nào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có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điểm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trung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bình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cao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hơn</a:t>
            </a:r>
            <a:r>
              <a:rPr lang="en-US" sz="2800" dirty="0">
                <a:solidFill>
                  <a:schemeClr val="bg1"/>
                </a:solidFill>
              </a:rPr>
              <a:t>? </a:t>
            </a:r>
            <a:r>
              <a:rPr lang="en-US" sz="2800" dirty="0" err="1">
                <a:solidFill>
                  <a:schemeClr val="bg1"/>
                </a:solidFill>
              </a:rPr>
              <a:t>Vì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sao</a:t>
            </a:r>
            <a:r>
              <a:rPr lang="en-US" sz="2800" dirty="0">
                <a:solidFill>
                  <a:schemeClr val="bg1"/>
                </a:solidFill>
              </a:rPr>
              <a:t>?</a:t>
            </a:r>
          </a:p>
        </p:txBody>
      </p:sp>
      <p:grpSp>
        <p:nvGrpSpPr>
          <p:cNvPr id="84" name="Group 83"/>
          <p:cNvGrpSpPr/>
          <p:nvPr/>
        </p:nvGrpSpPr>
        <p:grpSpPr>
          <a:xfrm>
            <a:off x="5085300" y="-17132"/>
            <a:ext cx="1388522" cy="6361827"/>
            <a:chOff x="2121631" y="518726"/>
            <a:chExt cx="1388522" cy="6440874"/>
          </a:xfrm>
        </p:grpSpPr>
        <p:grpSp>
          <p:nvGrpSpPr>
            <p:cNvPr id="85" name="Group 84"/>
            <p:cNvGrpSpPr/>
            <p:nvPr/>
          </p:nvGrpSpPr>
          <p:grpSpPr>
            <a:xfrm>
              <a:off x="2322291" y="980391"/>
              <a:ext cx="518148" cy="5979209"/>
              <a:chOff x="2322291" y="980391"/>
              <a:chExt cx="518148" cy="5979209"/>
            </a:xfrm>
          </p:grpSpPr>
          <p:cxnSp>
            <p:nvCxnSpPr>
              <p:cNvPr id="90" name="Straight Arrow Connector 89"/>
              <p:cNvCxnSpPr>
                <a:endCxn id="89" idx="2"/>
              </p:cNvCxnSpPr>
              <p:nvPr/>
            </p:nvCxnSpPr>
            <p:spPr>
              <a:xfrm flipV="1">
                <a:off x="2743600" y="980391"/>
                <a:ext cx="72292" cy="5979209"/>
              </a:xfrm>
              <a:prstGeom prst="straightConnector1">
                <a:avLst/>
              </a:prstGeom>
              <a:ln w="28575">
                <a:solidFill>
                  <a:schemeClr val="bg1"/>
                </a:solidFill>
                <a:tailEnd type="triangl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grpSp>
            <p:nvGrpSpPr>
              <p:cNvPr id="91" name="Group 90"/>
              <p:cNvGrpSpPr/>
              <p:nvPr/>
            </p:nvGrpSpPr>
            <p:grpSpPr>
              <a:xfrm>
                <a:off x="2712030" y="1654980"/>
                <a:ext cx="123571" cy="4792868"/>
                <a:chOff x="1226130" y="1654980"/>
                <a:chExt cx="123571" cy="4792868"/>
              </a:xfrm>
            </p:grpSpPr>
            <p:grpSp>
              <p:nvGrpSpPr>
                <p:cNvPr id="104" name="Group 103"/>
                <p:cNvGrpSpPr/>
                <p:nvPr/>
              </p:nvGrpSpPr>
              <p:grpSpPr>
                <a:xfrm>
                  <a:off x="1226130" y="2151039"/>
                  <a:ext cx="100019" cy="4296809"/>
                  <a:chOff x="540330" y="1633966"/>
                  <a:chExt cx="100019" cy="4296809"/>
                </a:xfrm>
              </p:grpSpPr>
              <p:cxnSp>
                <p:nvCxnSpPr>
                  <p:cNvPr id="106" name="Straight Connector 105"/>
                  <p:cNvCxnSpPr/>
                  <p:nvPr/>
                </p:nvCxnSpPr>
                <p:spPr>
                  <a:xfrm>
                    <a:off x="540330" y="5930775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/>
                  <p:cNvCxnSpPr/>
                  <p:nvPr/>
                </p:nvCxnSpPr>
                <p:spPr>
                  <a:xfrm>
                    <a:off x="543862" y="5491864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Straight Connector 107"/>
                  <p:cNvCxnSpPr/>
                  <p:nvPr/>
                </p:nvCxnSpPr>
                <p:spPr>
                  <a:xfrm>
                    <a:off x="548907" y="506296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" name="Straight Connector 108"/>
                  <p:cNvCxnSpPr/>
                  <p:nvPr/>
                </p:nvCxnSpPr>
                <p:spPr>
                  <a:xfrm>
                    <a:off x="544817" y="4646044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Straight Connector 109"/>
                  <p:cNvCxnSpPr/>
                  <p:nvPr/>
                </p:nvCxnSpPr>
                <p:spPr>
                  <a:xfrm>
                    <a:off x="557482" y="4232385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Straight Connector 110"/>
                  <p:cNvCxnSpPr/>
                  <p:nvPr/>
                </p:nvCxnSpPr>
                <p:spPr>
                  <a:xfrm>
                    <a:off x="553397" y="3801312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/>
                  <p:cNvCxnSpPr/>
                  <p:nvPr/>
                </p:nvCxnSpPr>
                <p:spPr>
                  <a:xfrm>
                    <a:off x="568369" y="163396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Straight Connector 112"/>
                  <p:cNvCxnSpPr/>
                  <p:nvPr/>
                </p:nvCxnSpPr>
                <p:spPr>
                  <a:xfrm>
                    <a:off x="570944" y="2066129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/>
                  <p:cNvCxnSpPr/>
                  <p:nvPr/>
                </p:nvCxnSpPr>
                <p:spPr>
                  <a:xfrm>
                    <a:off x="570810" y="2501557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/>
                  <p:cNvCxnSpPr/>
                  <p:nvPr/>
                </p:nvCxnSpPr>
                <p:spPr>
                  <a:xfrm>
                    <a:off x="562372" y="2933719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Straight Connector 115"/>
                  <p:cNvCxnSpPr/>
                  <p:nvPr/>
                </p:nvCxnSpPr>
                <p:spPr>
                  <a:xfrm>
                    <a:off x="553396" y="336150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1280296" y="1654980"/>
                  <a:ext cx="69405" cy="0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2" name="TextBox 91"/>
              <p:cNvSpPr txBox="1"/>
              <p:nvPr/>
            </p:nvSpPr>
            <p:spPr>
              <a:xfrm>
                <a:off x="2403571" y="61753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2418811" y="577144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2418811" y="531424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3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2434051" y="49180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4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2441671" y="448366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5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2449291" y="40798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6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2456911" y="36226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7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2464531" y="322636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8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2472151" y="277678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9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2322291" y="235768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2334991" y="191572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2344790" y="1444920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89" name="TextBox 88"/>
            <p:cNvSpPr txBox="1"/>
            <p:nvPr/>
          </p:nvSpPr>
          <p:spPr>
            <a:xfrm>
              <a:off x="2121631" y="518726"/>
              <a:ext cx="13885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chemeClr val="bg1"/>
                  </a:solidFill>
                </a:rPr>
                <a:t>Tần</a:t>
              </a:r>
              <a:r>
                <a:rPr lang="en-US" sz="2400" dirty="0">
                  <a:solidFill>
                    <a:schemeClr val="bg1"/>
                  </a:solidFill>
                </a:rPr>
                <a:t> </a:t>
              </a:r>
              <a:r>
                <a:rPr lang="en-US" sz="2400" dirty="0" err="1">
                  <a:solidFill>
                    <a:schemeClr val="bg1"/>
                  </a:solidFill>
                </a:rPr>
                <a:t>số</a:t>
              </a:r>
              <a:r>
                <a:rPr lang="en-US" sz="2400" dirty="0">
                  <a:solidFill>
                    <a:schemeClr val="bg1"/>
                  </a:solidFill>
                </a:rPr>
                <a:t> (n)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5458952" y="6127095"/>
            <a:ext cx="6790706" cy="674931"/>
            <a:chOff x="635730" y="5847979"/>
            <a:chExt cx="6790706" cy="674931"/>
          </a:xfrm>
        </p:grpSpPr>
        <p:grpSp>
          <p:nvGrpSpPr>
            <p:cNvPr id="118" name="Group 117"/>
            <p:cNvGrpSpPr/>
            <p:nvPr/>
          </p:nvGrpSpPr>
          <p:grpSpPr>
            <a:xfrm>
              <a:off x="635730" y="6021976"/>
              <a:ext cx="5617024" cy="500934"/>
              <a:chOff x="635730" y="6021976"/>
              <a:chExt cx="5617024" cy="500934"/>
            </a:xfrm>
          </p:grpSpPr>
          <p:grpSp>
            <p:nvGrpSpPr>
              <p:cNvPr id="120" name="Group 119"/>
              <p:cNvGrpSpPr/>
              <p:nvPr/>
            </p:nvGrpSpPr>
            <p:grpSpPr>
              <a:xfrm>
                <a:off x="870857" y="6021976"/>
                <a:ext cx="5381897" cy="87087"/>
                <a:chOff x="870857" y="6021976"/>
                <a:chExt cx="5381897" cy="87087"/>
              </a:xfrm>
            </p:grpSpPr>
            <p:cxnSp>
              <p:nvCxnSpPr>
                <p:cNvPr id="132" name="Straight Arrow Connector 131"/>
                <p:cNvCxnSpPr/>
                <p:nvPr/>
              </p:nvCxnSpPr>
              <p:spPr>
                <a:xfrm>
                  <a:off x="870857" y="6052457"/>
                  <a:ext cx="5381897" cy="17417"/>
                </a:xfrm>
                <a:prstGeom prst="straightConnector1">
                  <a:avLst/>
                </a:prstGeom>
                <a:ln w="28575">
                  <a:solidFill>
                    <a:schemeClr val="bg1"/>
                  </a:solidFill>
                  <a:tailEnd type="triangle"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1349829" y="6026331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1867989" y="6030685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2351313" y="6026329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>
                  <a:off x="2825931" y="6039394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3317966" y="6035038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3801292" y="6039392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>
                  <a:off x="4280265" y="6026329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>
                  <a:off x="4763589" y="6021976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5246914" y="6039393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>
                  <a:off x="5738950" y="6035038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1" name="TextBox 120"/>
              <p:cNvSpPr txBox="1"/>
              <p:nvPr/>
            </p:nvSpPr>
            <p:spPr>
              <a:xfrm>
                <a:off x="635730" y="604375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1188726" y="603067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1689469" y="604373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2191858" y="6052457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3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2656126" y="606114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4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3171571" y="6061245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5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7" name="TextBox 126"/>
              <p:cNvSpPr txBox="1"/>
              <p:nvPr/>
            </p:nvSpPr>
            <p:spPr>
              <a:xfrm>
                <a:off x="3624416" y="6043812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6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4117325" y="604816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7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4586711" y="6048161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8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5079618" y="6048163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9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5492503" y="604392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9" name="TextBox 118"/>
            <p:cNvSpPr txBox="1"/>
            <p:nvPr/>
          </p:nvSpPr>
          <p:spPr>
            <a:xfrm>
              <a:off x="6191803" y="5847979"/>
              <a:ext cx="12346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chemeClr val="bg1"/>
                  </a:solidFill>
                </a:rPr>
                <a:t>Điểm</a:t>
              </a:r>
              <a:r>
                <a:rPr lang="en-US" sz="2400" dirty="0">
                  <a:solidFill>
                    <a:schemeClr val="bg1"/>
                  </a:solidFill>
                </a:rPr>
                <a:t> (x)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43" name="Straight Connector 142"/>
          <p:cNvCxnSpPr/>
          <p:nvPr/>
        </p:nvCxnSpPr>
        <p:spPr>
          <a:xfrm flipH="1">
            <a:off x="8146200" y="5869761"/>
            <a:ext cx="3178" cy="452136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5759916" y="4163183"/>
            <a:ext cx="2926761" cy="68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flipH="1">
            <a:off x="8633743" y="4206728"/>
            <a:ext cx="19797" cy="2117098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flipV="1">
            <a:off x="5766879" y="2874896"/>
            <a:ext cx="3311364" cy="68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flipH="1">
            <a:off x="9101917" y="2883605"/>
            <a:ext cx="1903" cy="3434971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>
            <a:stCxn id="157" idx="0"/>
          </p:cNvCxnSpPr>
          <p:nvPr/>
        </p:nvCxnSpPr>
        <p:spPr>
          <a:xfrm>
            <a:off x="9570590" y="635296"/>
            <a:ext cx="16222" cy="5691439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V="1">
            <a:off x="5776393" y="1561730"/>
            <a:ext cx="4302452" cy="2108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10028919" y="1581618"/>
            <a:ext cx="35291" cy="4754370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>
            <a:off x="5751977" y="4583714"/>
            <a:ext cx="4808372" cy="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 flipH="1">
            <a:off x="10563550" y="4576418"/>
            <a:ext cx="1163" cy="1737915"/>
          </a:xfrm>
          <a:prstGeom prst="line">
            <a:avLst/>
          </a:prstGeom>
          <a:ln w="3810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flipV="1">
            <a:off x="5739076" y="5839407"/>
            <a:ext cx="2426702" cy="5888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5745502" y="677557"/>
            <a:ext cx="6940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Box 154"/>
          <p:cNvSpPr txBox="1"/>
          <p:nvPr/>
        </p:nvSpPr>
        <p:spPr>
          <a:xfrm>
            <a:off x="5304829" y="472869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13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56" name="Straight Connector 155"/>
          <p:cNvCxnSpPr/>
          <p:nvPr/>
        </p:nvCxnSpPr>
        <p:spPr>
          <a:xfrm flipV="1">
            <a:off x="5771659" y="664151"/>
            <a:ext cx="3815727" cy="17192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Oval 156"/>
          <p:cNvSpPr/>
          <p:nvPr/>
        </p:nvSpPr>
        <p:spPr>
          <a:xfrm>
            <a:off x="9527636" y="635296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/>
          <p:cNvSpPr/>
          <p:nvPr/>
        </p:nvSpPr>
        <p:spPr>
          <a:xfrm>
            <a:off x="9988532" y="1532403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val 158"/>
          <p:cNvSpPr/>
          <p:nvPr/>
        </p:nvSpPr>
        <p:spPr>
          <a:xfrm>
            <a:off x="8101277" y="5806105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Oval 159"/>
          <p:cNvSpPr/>
          <p:nvPr/>
        </p:nvSpPr>
        <p:spPr>
          <a:xfrm>
            <a:off x="8614669" y="4142347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val 160"/>
          <p:cNvSpPr/>
          <p:nvPr/>
        </p:nvSpPr>
        <p:spPr>
          <a:xfrm>
            <a:off x="9053439" y="2840104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val 161"/>
          <p:cNvSpPr/>
          <p:nvPr/>
        </p:nvSpPr>
        <p:spPr>
          <a:xfrm>
            <a:off x="10513050" y="4541582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Cloud Callout 79"/>
          <p:cNvSpPr/>
          <p:nvPr/>
        </p:nvSpPr>
        <p:spPr>
          <a:xfrm>
            <a:off x="22513" y="3921680"/>
            <a:ext cx="5080395" cy="2845421"/>
          </a:xfrm>
          <a:prstGeom prst="cloudCallout">
            <a:avLst>
              <a:gd name="adj1" fmla="val -23495"/>
              <a:gd name="adj2" fmla="val -61832"/>
            </a:avLst>
          </a:prstGeom>
          <a:solidFill>
            <a:schemeClr val="bg1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Up Arrow 80"/>
          <p:cNvSpPr/>
          <p:nvPr/>
        </p:nvSpPr>
        <p:spPr>
          <a:xfrm>
            <a:off x="2561831" y="4909404"/>
            <a:ext cx="168978" cy="237491"/>
          </a:xfrm>
          <a:prstGeom prst="up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338120" y="4486476"/>
            <a:ext cx="4846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300" b="1" dirty="0">
                <a:solidFill>
                  <a:srgbClr val="0000FF"/>
                </a:solidFill>
              </a:rPr>
              <a:t>So </a:t>
            </a:r>
            <a:r>
              <a:rPr lang="en-US" sz="2300" b="1" dirty="0" err="1">
                <a:solidFill>
                  <a:srgbClr val="0000FF"/>
                </a:solidFill>
              </a:rPr>
              <a:t>sánh</a:t>
            </a:r>
            <a:r>
              <a:rPr lang="en-US" sz="2300" b="1" dirty="0">
                <a:solidFill>
                  <a:srgbClr val="0000FF"/>
                </a:solidFill>
              </a:rPr>
              <a:t> </a:t>
            </a:r>
            <a:r>
              <a:rPr lang="en-US" sz="2300" b="1" dirty="0" err="1">
                <a:solidFill>
                  <a:srgbClr val="0000FF"/>
                </a:solidFill>
              </a:rPr>
              <a:t>điểm</a:t>
            </a:r>
            <a:r>
              <a:rPr lang="en-US" sz="2300" b="1" dirty="0">
                <a:solidFill>
                  <a:srgbClr val="0000FF"/>
                </a:solidFill>
              </a:rPr>
              <a:t> </a:t>
            </a:r>
            <a:r>
              <a:rPr lang="en-US" sz="2300" b="1" dirty="0" err="1">
                <a:solidFill>
                  <a:srgbClr val="0000FF"/>
                </a:solidFill>
              </a:rPr>
              <a:t>trung</a:t>
            </a:r>
            <a:r>
              <a:rPr lang="en-US" sz="2300" b="1" dirty="0">
                <a:solidFill>
                  <a:srgbClr val="0000FF"/>
                </a:solidFill>
              </a:rPr>
              <a:t> </a:t>
            </a:r>
            <a:r>
              <a:rPr lang="en-US" sz="2300" b="1" dirty="0" err="1">
                <a:solidFill>
                  <a:srgbClr val="0000FF"/>
                </a:solidFill>
              </a:rPr>
              <a:t>bình</a:t>
            </a:r>
            <a:r>
              <a:rPr lang="en-US" sz="2300" b="1" dirty="0">
                <a:solidFill>
                  <a:srgbClr val="0000FF"/>
                </a:solidFill>
              </a:rPr>
              <a:t> </a:t>
            </a:r>
            <a:r>
              <a:rPr lang="en-US" sz="2300" b="1" dirty="0" err="1">
                <a:solidFill>
                  <a:srgbClr val="0000FF"/>
                </a:solidFill>
              </a:rPr>
              <a:t>của</a:t>
            </a:r>
            <a:r>
              <a:rPr lang="en-US" sz="2300" b="1" dirty="0">
                <a:solidFill>
                  <a:srgbClr val="0000FF"/>
                </a:solidFill>
              </a:rPr>
              <a:t> </a:t>
            </a:r>
            <a:r>
              <a:rPr lang="en-US" sz="2300" b="1" dirty="0" err="1">
                <a:solidFill>
                  <a:srgbClr val="0000FF"/>
                </a:solidFill>
              </a:rPr>
              <a:t>hai</a:t>
            </a:r>
            <a:r>
              <a:rPr lang="en-US" sz="2300" b="1" dirty="0">
                <a:solidFill>
                  <a:srgbClr val="0000FF"/>
                </a:solidFill>
              </a:rPr>
              <a:t> </a:t>
            </a:r>
            <a:r>
              <a:rPr lang="en-US" sz="2300" b="1" dirty="0" err="1">
                <a:solidFill>
                  <a:srgbClr val="0000FF"/>
                </a:solidFill>
              </a:rPr>
              <a:t>lớp</a:t>
            </a:r>
            <a:r>
              <a:rPr lang="en-US" sz="2300" b="1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32018" y="5157036"/>
            <a:ext cx="4275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300" b="1" dirty="0" err="1">
                <a:solidFill>
                  <a:srgbClr val="0000FF"/>
                </a:solidFill>
              </a:rPr>
              <a:t>Tính</a:t>
            </a:r>
            <a:r>
              <a:rPr lang="en-US" sz="2300" b="1" dirty="0">
                <a:solidFill>
                  <a:srgbClr val="0000FF"/>
                </a:solidFill>
              </a:rPr>
              <a:t> </a:t>
            </a:r>
            <a:r>
              <a:rPr lang="en-US" sz="2300" b="1" dirty="0" err="1">
                <a:solidFill>
                  <a:srgbClr val="0000FF"/>
                </a:solidFill>
              </a:rPr>
              <a:t>điểm</a:t>
            </a:r>
            <a:r>
              <a:rPr lang="en-US" sz="2300" b="1" dirty="0">
                <a:solidFill>
                  <a:srgbClr val="0000FF"/>
                </a:solidFill>
              </a:rPr>
              <a:t> </a:t>
            </a:r>
            <a:r>
              <a:rPr lang="en-US" sz="2300" b="1" dirty="0" err="1">
                <a:solidFill>
                  <a:srgbClr val="0000FF"/>
                </a:solidFill>
              </a:rPr>
              <a:t>trung</a:t>
            </a:r>
            <a:r>
              <a:rPr lang="en-US" sz="2300" b="1" dirty="0">
                <a:solidFill>
                  <a:srgbClr val="0000FF"/>
                </a:solidFill>
              </a:rPr>
              <a:t> </a:t>
            </a:r>
            <a:r>
              <a:rPr lang="en-US" sz="2300" b="1" dirty="0" err="1">
                <a:solidFill>
                  <a:srgbClr val="0000FF"/>
                </a:solidFill>
              </a:rPr>
              <a:t>bình</a:t>
            </a:r>
            <a:r>
              <a:rPr lang="en-US" sz="2300" b="1" dirty="0">
                <a:solidFill>
                  <a:srgbClr val="0000FF"/>
                </a:solidFill>
              </a:rPr>
              <a:t> </a:t>
            </a:r>
            <a:r>
              <a:rPr lang="en-US" sz="2300" b="1" dirty="0" err="1">
                <a:solidFill>
                  <a:srgbClr val="0000FF"/>
                </a:solidFill>
              </a:rPr>
              <a:t>của</a:t>
            </a:r>
            <a:r>
              <a:rPr lang="en-US" sz="2300" b="1" dirty="0">
                <a:solidFill>
                  <a:srgbClr val="0000FF"/>
                </a:solidFill>
              </a:rPr>
              <a:t> </a:t>
            </a:r>
            <a:r>
              <a:rPr lang="en-US" sz="2300" b="1" dirty="0" err="1">
                <a:solidFill>
                  <a:srgbClr val="0000FF"/>
                </a:solidFill>
              </a:rPr>
              <a:t>lớp</a:t>
            </a:r>
            <a:r>
              <a:rPr lang="en-US" sz="2300" b="1" dirty="0">
                <a:solidFill>
                  <a:srgbClr val="0000FF"/>
                </a:solidFill>
              </a:rPr>
              <a:t> 7C</a:t>
            </a:r>
          </a:p>
        </p:txBody>
      </p:sp>
      <p:sp>
        <p:nvSpPr>
          <p:cNvPr id="86" name="Up Arrow 85"/>
          <p:cNvSpPr/>
          <p:nvPr/>
        </p:nvSpPr>
        <p:spPr>
          <a:xfrm>
            <a:off x="2561831" y="5610444"/>
            <a:ext cx="168978" cy="237491"/>
          </a:xfrm>
          <a:prstGeom prst="up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1492059" y="5837756"/>
            <a:ext cx="2355453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300" b="1" dirty="0" err="1">
                <a:solidFill>
                  <a:srgbClr val="0000FF"/>
                </a:solidFill>
              </a:rPr>
              <a:t>Lập</a:t>
            </a:r>
            <a:r>
              <a:rPr lang="en-US" sz="2300" b="1" dirty="0">
                <a:solidFill>
                  <a:srgbClr val="0000FF"/>
                </a:solidFill>
              </a:rPr>
              <a:t> </a:t>
            </a:r>
            <a:r>
              <a:rPr lang="en-US" sz="2300" b="1" dirty="0" err="1">
                <a:solidFill>
                  <a:srgbClr val="0000FF"/>
                </a:solidFill>
              </a:rPr>
              <a:t>bảng</a:t>
            </a:r>
            <a:r>
              <a:rPr lang="en-US" sz="2300" b="1" dirty="0">
                <a:solidFill>
                  <a:srgbClr val="0000FF"/>
                </a:solidFill>
              </a:rPr>
              <a:t> “</a:t>
            </a:r>
            <a:r>
              <a:rPr lang="en-US" sz="2300" b="1" dirty="0" err="1">
                <a:solidFill>
                  <a:srgbClr val="0000FF"/>
                </a:solidFill>
              </a:rPr>
              <a:t>tần</a:t>
            </a:r>
            <a:r>
              <a:rPr lang="en-US" sz="2300" b="1" dirty="0">
                <a:solidFill>
                  <a:srgbClr val="0000FF"/>
                </a:solidFill>
              </a:rPr>
              <a:t> </a:t>
            </a:r>
            <a:r>
              <a:rPr lang="en-US" sz="2300" b="1" dirty="0" err="1">
                <a:solidFill>
                  <a:srgbClr val="0000FF"/>
                </a:solidFill>
              </a:rPr>
              <a:t>số</a:t>
            </a:r>
            <a:r>
              <a:rPr lang="en-US" sz="2300" b="1" dirty="0">
                <a:solidFill>
                  <a:srgbClr val="0000FF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227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 animBg="1"/>
      <p:bldP spid="82" grpId="0"/>
      <p:bldP spid="83" grpId="0"/>
      <p:bldP spid="86" grpId="0" animBg="1"/>
      <p:bldP spid="8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Box 76"/>
          <p:cNvSpPr txBox="1"/>
          <p:nvPr/>
        </p:nvSpPr>
        <p:spPr>
          <a:xfrm>
            <a:off x="142240" y="101600"/>
            <a:ext cx="4517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solidFill>
                  <a:srgbClr val="FFFF00"/>
                </a:solidFill>
              </a:rPr>
              <a:t>Bài</a:t>
            </a:r>
            <a:r>
              <a:rPr lang="en-US" sz="2800" b="1" u="sng" dirty="0">
                <a:solidFill>
                  <a:srgbClr val="FFFF00"/>
                </a:solidFill>
              </a:rPr>
              <a:t> 3.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</a:p>
        </p:txBody>
      </p:sp>
      <p:graphicFrame>
        <p:nvGraphicFramePr>
          <p:cNvPr id="79" name="Table 78"/>
          <p:cNvGraphicFramePr>
            <a:graphicFrameLocks noGrp="1"/>
          </p:cNvGraphicFramePr>
          <p:nvPr/>
        </p:nvGraphicFramePr>
        <p:xfrm>
          <a:off x="426763" y="715894"/>
          <a:ext cx="3485632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757">
                  <a:extLst>
                    <a:ext uri="{9D8B030D-6E8A-4147-A177-3AD203B41FA5}">
                      <a16:colId xmlns:a16="http://schemas.microsoft.com/office/drawing/2014/main" val="289872776"/>
                    </a:ext>
                  </a:extLst>
                </a:gridCol>
                <a:gridCol w="1656875">
                  <a:extLst>
                    <a:ext uri="{9D8B030D-6E8A-4147-A177-3AD203B41FA5}">
                      <a16:colId xmlns:a16="http://schemas.microsoft.com/office/drawing/2014/main" val="2206280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Điểm</a:t>
                      </a:r>
                      <a:r>
                        <a:rPr lang="en-US" sz="2800" baseline="0" dirty="0">
                          <a:solidFill>
                            <a:schemeClr val="bg1"/>
                          </a:solidFill>
                        </a:rPr>
                        <a:t> (x)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Tần</a:t>
                      </a:r>
                      <a:r>
                        <a:rPr lang="en-US" sz="28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bg1"/>
                          </a:solidFill>
                        </a:rPr>
                        <a:t>số</a:t>
                      </a:r>
                      <a:r>
                        <a:rPr lang="en-US" sz="2800" baseline="0" dirty="0">
                          <a:solidFill>
                            <a:schemeClr val="bg1"/>
                          </a:solidFill>
                        </a:rPr>
                        <a:t> (n)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050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0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226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52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529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9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63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07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752848"/>
                  </a:ext>
                </a:extLst>
              </a:tr>
            </a:tbl>
          </a:graphicData>
        </a:graphic>
      </p:graphicFrame>
      <p:grpSp>
        <p:nvGrpSpPr>
          <p:cNvPr id="80" name="Group 79"/>
          <p:cNvGrpSpPr/>
          <p:nvPr/>
        </p:nvGrpSpPr>
        <p:grpSpPr>
          <a:xfrm>
            <a:off x="5094009" y="-43259"/>
            <a:ext cx="1388522" cy="6440874"/>
            <a:chOff x="2121631" y="518726"/>
            <a:chExt cx="1388522" cy="6440874"/>
          </a:xfrm>
        </p:grpSpPr>
        <p:grpSp>
          <p:nvGrpSpPr>
            <p:cNvPr id="81" name="Group 80"/>
            <p:cNvGrpSpPr/>
            <p:nvPr/>
          </p:nvGrpSpPr>
          <p:grpSpPr>
            <a:xfrm>
              <a:off x="2322291" y="980391"/>
              <a:ext cx="508349" cy="5979209"/>
              <a:chOff x="2322291" y="980391"/>
              <a:chExt cx="508349" cy="5979209"/>
            </a:xfrm>
          </p:grpSpPr>
          <p:sp>
            <p:nvSpPr>
              <p:cNvPr id="92" name="TextBox 91"/>
              <p:cNvSpPr txBox="1"/>
              <p:nvPr/>
            </p:nvSpPr>
            <p:spPr>
              <a:xfrm>
                <a:off x="2434548" y="4544448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5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83" name="Straight Arrow Connector 82"/>
              <p:cNvCxnSpPr>
                <a:endCxn id="82" idx="2"/>
              </p:cNvCxnSpPr>
              <p:nvPr/>
            </p:nvCxnSpPr>
            <p:spPr>
              <a:xfrm flipV="1">
                <a:off x="2743600" y="980391"/>
                <a:ext cx="72292" cy="5979209"/>
              </a:xfrm>
              <a:prstGeom prst="straightConnector1">
                <a:avLst/>
              </a:prstGeom>
              <a:ln w="28575">
                <a:solidFill>
                  <a:schemeClr val="bg1"/>
                </a:solidFill>
                <a:tailEnd type="triangl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grpSp>
            <p:nvGrpSpPr>
              <p:cNvPr id="84" name="Group 83"/>
              <p:cNvGrpSpPr/>
              <p:nvPr/>
            </p:nvGrpSpPr>
            <p:grpSpPr>
              <a:xfrm>
                <a:off x="2712030" y="1716699"/>
                <a:ext cx="100019" cy="4713515"/>
                <a:chOff x="1226130" y="1716699"/>
                <a:chExt cx="100019" cy="4713515"/>
              </a:xfrm>
            </p:grpSpPr>
            <p:grpSp>
              <p:nvGrpSpPr>
                <p:cNvPr id="100" name="Group 99"/>
                <p:cNvGrpSpPr/>
                <p:nvPr/>
              </p:nvGrpSpPr>
              <p:grpSpPr>
                <a:xfrm>
                  <a:off x="1226130" y="2151039"/>
                  <a:ext cx="100019" cy="4279175"/>
                  <a:chOff x="540330" y="1633966"/>
                  <a:chExt cx="100019" cy="4279175"/>
                </a:xfrm>
              </p:grpSpPr>
              <p:cxnSp>
                <p:nvCxnSpPr>
                  <p:cNvPr id="102" name="Straight Connector 101"/>
                  <p:cNvCxnSpPr/>
                  <p:nvPr/>
                </p:nvCxnSpPr>
                <p:spPr>
                  <a:xfrm>
                    <a:off x="540330" y="5913141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3" name="Straight Connector 102"/>
                  <p:cNvCxnSpPr/>
                  <p:nvPr/>
                </p:nvCxnSpPr>
                <p:spPr>
                  <a:xfrm>
                    <a:off x="543862" y="5491864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4" name="Straight Connector 103"/>
                  <p:cNvCxnSpPr/>
                  <p:nvPr/>
                </p:nvCxnSpPr>
                <p:spPr>
                  <a:xfrm>
                    <a:off x="548907" y="506296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" name="Straight Connector 104"/>
                  <p:cNvCxnSpPr/>
                  <p:nvPr/>
                </p:nvCxnSpPr>
                <p:spPr>
                  <a:xfrm>
                    <a:off x="544817" y="4646044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6" name="Straight Connector 105"/>
                  <p:cNvCxnSpPr/>
                  <p:nvPr/>
                </p:nvCxnSpPr>
                <p:spPr>
                  <a:xfrm>
                    <a:off x="557482" y="4232385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/>
                  <p:cNvCxnSpPr/>
                  <p:nvPr/>
                </p:nvCxnSpPr>
                <p:spPr>
                  <a:xfrm>
                    <a:off x="553397" y="3801312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Straight Connector 107"/>
                  <p:cNvCxnSpPr/>
                  <p:nvPr/>
                </p:nvCxnSpPr>
                <p:spPr>
                  <a:xfrm>
                    <a:off x="568369" y="163396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" name="Straight Connector 108"/>
                  <p:cNvCxnSpPr/>
                  <p:nvPr/>
                </p:nvCxnSpPr>
                <p:spPr>
                  <a:xfrm>
                    <a:off x="570944" y="2066129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Straight Connector 109"/>
                  <p:cNvCxnSpPr/>
                  <p:nvPr/>
                </p:nvCxnSpPr>
                <p:spPr>
                  <a:xfrm>
                    <a:off x="570810" y="2501557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Straight Connector 110"/>
                  <p:cNvCxnSpPr/>
                  <p:nvPr/>
                </p:nvCxnSpPr>
                <p:spPr>
                  <a:xfrm>
                    <a:off x="562372" y="2933719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/>
                  <p:cNvCxnSpPr/>
                  <p:nvPr/>
                </p:nvCxnSpPr>
                <p:spPr>
                  <a:xfrm>
                    <a:off x="553396" y="336150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1254169" y="1716699"/>
                  <a:ext cx="69405" cy="0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5" name="TextBox 84"/>
              <p:cNvSpPr txBox="1"/>
              <p:nvPr/>
            </p:nvSpPr>
            <p:spPr>
              <a:xfrm>
                <a:off x="2403571" y="61753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2418811" y="577144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2418811" y="531424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3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2434051" y="49180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4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2449291" y="40798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6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2456911" y="36226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7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2464531" y="322636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8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2472151" y="277678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9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2322291" y="235768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2334991" y="191572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2327371" y="148900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82" name="TextBox 81"/>
            <p:cNvSpPr txBox="1"/>
            <p:nvPr/>
          </p:nvSpPr>
          <p:spPr>
            <a:xfrm>
              <a:off x="2121631" y="518726"/>
              <a:ext cx="13885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chemeClr val="bg1"/>
                  </a:solidFill>
                </a:rPr>
                <a:t>Tần</a:t>
              </a:r>
              <a:r>
                <a:rPr lang="en-US" sz="2400" dirty="0">
                  <a:solidFill>
                    <a:schemeClr val="bg1"/>
                  </a:solidFill>
                </a:rPr>
                <a:t> </a:t>
              </a:r>
              <a:r>
                <a:rPr lang="en-US" sz="2400" dirty="0" err="1">
                  <a:solidFill>
                    <a:schemeClr val="bg1"/>
                  </a:solidFill>
                </a:rPr>
                <a:t>số</a:t>
              </a:r>
              <a:r>
                <a:rPr lang="en-US" sz="2400" dirty="0">
                  <a:solidFill>
                    <a:schemeClr val="bg1"/>
                  </a:solidFill>
                </a:rPr>
                <a:t> (n)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5477821" y="6180797"/>
            <a:ext cx="6790706" cy="674931"/>
            <a:chOff x="635730" y="5847979"/>
            <a:chExt cx="6790706" cy="674931"/>
          </a:xfrm>
        </p:grpSpPr>
        <p:grpSp>
          <p:nvGrpSpPr>
            <p:cNvPr id="114" name="Group 113"/>
            <p:cNvGrpSpPr/>
            <p:nvPr/>
          </p:nvGrpSpPr>
          <p:grpSpPr>
            <a:xfrm>
              <a:off x="635730" y="6021976"/>
              <a:ext cx="5617024" cy="500934"/>
              <a:chOff x="635730" y="6021976"/>
              <a:chExt cx="5617024" cy="500934"/>
            </a:xfrm>
          </p:grpSpPr>
          <p:grpSp>
            <p:nvGrpSpPr>
              <p:cNvPr id="116" name="Group 115"/>
              <p:cNvGrpSpPr/>
              <p:nvPr/>
            </p:nvGrpSpPr>
            <p:grpSpPr>
              <a:xfrm>
                <a:off x="870857" y="6021976"/>
                <a:ext cx="5381897" cy="87087"/>
                <a:chOff x="870857" y="6021976"/>
                <a:chExt cx="5381897" cy="87087"/>
              </a:xfrm>
            </p:grpSpPr>
            <p:cxnSp>
              <p:nvCxnSpPr>
                <p:cNvPr id="128" name="Straight Arrow Connector 127"/>
                <p:cNvCxnSpPr/>
                <p:nvPr/>
              </p:nvCxnSpPr>
              <p:spPr>
                <a:xfrm>
                  <a:off x="870857" y="6052457"/>
                  <a:ext cx="5381897" cy="17417"/>
                </a:xfrm>
                <a:prstGeom prst="straightConnector1">
                  <a:avLst/>
                </a:prstGeom>
                <a:ln w="28575">
                  <a:solidFill>
                    <a:schemeClr val="bg1"/>
                  </a:solidFill>
                  <a:tailEnd type="triangle"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>
                <a:xfrm>
                  <a:off x="1349829" y="6026331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1867989" y="6030685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2351313" y="6026329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>
                  <a:off x="2825931" y="6039394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3317966" y="6035038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3801292" y="6039392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4280265" y="6026329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>
                  <a:off x="4763589" y="6021976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5246914" y="6039393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5738950" y="6035038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7" name="TextBox 116"/>
              <p:cNvSpPr txBox="1"/>
              <p:nvPr/>
            </p:nvSpPr>
            <p:spPr>
              <a:xfrm>
                <a:off x="635730" y="604375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8" name="TextBox 117"/>
              <p:cNvSpPr txBox="1"/>
              <p:nvPr/>
            </p:nvSpPr>
            <p:spPr>
              <a:xfrm>
                <a:off x="1188726" y="603067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1689469" y="604373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>
                <a:off x="2191858" y="6052457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3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2656126" y="606114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4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3156331" y="6061245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5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3624416" y="6043812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6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4111229" y="604816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7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4586711" y="6048161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8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5079618" y="6048163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9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7" name="TextBox 126"/>
              <p:cNvSpPr txBox="1"/>
              <p:nvPr/>
            </p:nvSpPr>
            <p:spPr>
              <a:xfrm>
                <a:off x="5492503" y="6050022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5" name="TextBox 114"/>
            <p:cNvSpPr txBox="1"/>
            <p:nvPr/>
          </p:nvSpPr>
          <p:spPr>
            <a:xfrm>
              <a:off x="6191803" y="5847979"/>
              <a:ext cx="12346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chemeClr val="bg1"/>
                  </a:solidFill>
                </a:rPr>
                <a:t>Điểm</a:t>
              </a:r>
              <a:r>
                <a:rPr lang="en-US" sz="2400" dirty="0">
                  <a:solidFill>
                    <a:schemeClr val="bg1"/>
                  </a:solidFill>
                </a:rPr>
                <a:t> (x)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39" name="Straight Connector 138"/>
          <p:cNvCxnSpPr>
            <a:stCxn id="185" idx="4"/>
          </p:cNvCxnSpPr>
          <p:nvPr/>
        </p:nvCxnSpPr>
        <p:spPr>
          <a:xfrm>
            <a:off x="8152972" y="5898624"/>
            <a:ext cx="7897" cy="495479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 flipV="1">
            <a:off x="5768625" y="4198019"/>
            <a:ext cx="2926761" cy="68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endCxn id="123" idx="0"/>
          </p:cNvCxnSpPr>
          <p:nvPr/>
        </p:nvCxnSpPr>
        <p:spPr>
          <a:xfrm flipH="1">
            <a:off x="8636586" y="4198019"/>
            <a:ext cx="16955" cy="2178611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V="1">
            <a:off x="5766879" y="2874896"/>
            <a:ext cx="3311364" cy="68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>
            <a:stCxn id="157" idx="4"/>
            <a:endCxn id="124" idx="0"/>
          </p:cNvCxnSpPr>
          <p:nvPr/>
        </p:nvCxnSpPr>
        <p:spPr>
          <a:xfrm>
            <a:off x="9116378" y="2905529"/>
            <a:ext cx="7021" cy="3475458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endCxn id="125" idx="0"/>
          </p:cNvCxnSpPr>
          <p:nvPr/>
        </p:nvCxnSpPr>
        <p:spPr>
          <a:xfrm>
            <a:off x="9569230" y="681343"/>
            <a:ext cx="29651" cy="5699636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flipV="1">
            <a:off x="5776393" y="1561730"/>
            <a:ext cx="4302452" cy="2108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endCxn id="126" idx="0"/>
          </p:cNvCxnSpPr>
          <p:nvPr/>
        </p:nvCxnSpPr>
        <p:spPr>
          <a:xfrm>
            <a:off x="10040241" y="1555491"/>
            <a:ext cx="51547" cy="4825490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>
            <a:off x="5769395" y="4601132"/>
            <a:ext cx="4808372" cy="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>
            <a:stCxn id="195" idx="0"/>
            <a:endCxn id="127" idx="0"/>
          </p:cNvCxnSpPr>
          <p:nvPr/>
        </p:nvCxnSpPr>
        <p:spPr>
          <a:xfrm>
            <a:off x="10544770" y="4567709"/>
            <a:ext cx="37649" cy="1815131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V="1">
            <a:off x="5730525" y="5855810"/>
            <a:ext cx="2426702" cy="5888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5745502" y="677557"/>
            <a:ext cx="6940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5304829" y="472869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13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52" name="Straight Connector 151"/>
          <p:cNvCxnSpPr/>
          <p:nvPr/>
        </p:nvCxnSpPr>
        <p:spPr>
          <a:xfrm flipV="1">
            <a:off x="5771659" y="664151"/>
            <a:ext cx="3815727" cy="17192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Oval 152"/>
          <p:cNvSpPr/>
          <p:nvPr/>
        </p:nvSpPr>
        <p:spPr>
          <a:xfrm>
            <a:off x="9527636" y="635296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val 153"/>
          <p:cNvSpPr/>
          <p:nvPr/>
        </p:nvSpPr>
        <p:spPr>
          <a:xfrm>
            <a:off x="10003383" y="1522778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Oval 154"/>
          <p:cNvSpPr/>
          <p:nvPr/>
        </p:nvSpPr>
        <p:spPr>
          <a:xfrm>
            <a:off x="8109986" y="5832232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val 155"/>
          <p:cNvSpPr/>
          <p:nvPr/>
        </p:nvSpPr>
        <p:spPr>
          <a:xfrm>
            <a:off x="8614669" y="4178099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val 156"/>
          <p:cNvSpPr/>
          <p:nvPr/>
        </p:nvSpPr>
        <p:spPr>
          <a:xfrm>
            <a:off x="9073424" y="2840104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/>
          <p:cNvSpPr/>
          <p:nvPr/>
        </p:nvSpPr>
        <p:spPr>
          <a:xfrm>
            <a:off x="10502555" y="4567709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TextBox 158"/>
          <p:cNvSpPr txBox="1"/>
          <p:nvPr/>
        </p:nvSpPr>
        <p:spPr>
          <a:xfrm>
            <a:off x="7999498" y="639410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5377180" y="561332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37740" y="1249681"/>
            <a:ext cx="1670043" cy="50833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229652" y="1758019"/>
            <a:ext cx="1670043" cy="50833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2238261" y="3833098"/>
            <a:ext cx="1670043" cy="50833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2238399" y="3314860"/>
            <a:ext cx="1670043" cy="50833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11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2240140" y="2788534"/>
            <a:ext cx="1670043" cy="50833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13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2236337" y="2281111"/>
            <a:ext cx="1670043" cy="50833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2236337" y="4346252"/>
            <a:ext cx="1670043" cy="50833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N = 42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8466955" y="637716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8955615" y="638051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9429608" y="638146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9921709" y="638105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9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10335563" y="6382425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5405859" y="434891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5437802" y="266444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5307347" y="1353720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5305168" y="472848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5407385" y="398382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4" name="Straight Connector 183"/>
          <p:cNvCxnSpPr/>
          <p:nvPr/>
        </p:nvCxnSpPr>
        <p:spPr>
          <a:xfrm flipH="1">
            <a:off x="8153775" y="5903656"/>
            <a:ext cx="5116" cy="487384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Oval 184"/>
          <p:cNvSpPr/>
          <p:nvPr/>
        </p:nvSpPr>
        <p:spPr>
          <a:xfrm>
            <a:off x="8110018" y="5833199"/>
            <a:ext cx="85907" cy="654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6" name="Straight Connector 185"/>
          <p:cNvCxnSpPr>
            <a:endCxn id="123" idx="0"/>
          </p:cNvCxnSpPr>
          <p:nvPr/>
        </p:nvCxnSpPr>
        <p:spPr>
          <a:xfrm flipH="1">
            <a:off x="8636586" y="4217939"/>
            <a:ext cx="17207" cy="2158691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Oval 186"/>
          <p:cNvSpPr/>
          <p:nvPr/>
        </p:nvSpPr>
        <p:spPr>
          <a:xfrm>
            <a:off x="8614669" y="4178099"/>
            <a:ext cx="85907" cy="654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8" name="Straight Connector 187"/>
          <p:cNvCxnSpPr>
            <a:stCxn id="189" idx="4"/>
            <a:endCxn id="174" idx="0"/>
          </p:cNvCxnSpPr>
          <p:nvPr/>
        </p:nvCxnSpPr>
        <p:spPr>
          <a:xfrm>
            <a:off x="9114585" y="2902050"/>
            <a:ext cx="11109" cy="3478466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Oval 188"/>
          <p:cNvSpPr/>
          <p:nvPr/>
        </p:nvSpPr>
        <p:spPr>
          <a:xfrm>
            <a:off x="9071631" y="2836625"/>
            <a:ext cx="85907" cy="654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Connector 189"/>
          <p:cNvCxnSpPr>
            <a:endCxn id="125" idx="0"/>
          </p:cNvCxnSpPr>
          <p:nvPr/>
        </p:nvCxnSpPr>
        <p:spPr>
          <a:xfrm>
            <a:off x="9569229" y="681344"/>
            <a:ext cx="29652" cy="5699635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Oval 190"/>
          <p:cNvSpPr/>
          <p:nvPr/>
        </p:nvSpPr>
        <p:spPr>
          <a:xfrm>
            <a:off x="9527635" y="635297"/>
            <a:ext cx="85907" cy="654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2" name="Straight Connector 191"/>
          <p:cNvCxnSpPr>
            <a:endCxn id="126" idx="0"/>
          </p:cNvCxnSpPr>
          <p:nvPr/>
        </p:nvCxnSpPr>
        <p:spPr>
          <a:xfrm>
            <a:off x="10039650" y="1568468"/>
            <a:ext cx="52138" cy="4812513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Oval 192"/>
          <p:cNvSpPr/>
          <p:nvPr/>
        </p:nvSpPr>
        <p:spPr>
          <a:xfrm>
            <a:off x="10002792" y="1524325"/>
            <a:ext cx="85907" cy="654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4" name="Straight Connector 193"/>
          <p:cNvCxnSpPr/>
          <p:nvPr/>
        </p:nvCxnSpPr>
        <p:spPr>
          <a:xfrm>
            <a:off x="10550287" y="4607228"/>
            <a:ext cx="40841" cy="1775612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Oval 194"/>
          <p:cNvSpPr/>
          <p:nvPr/>
        </p:nvSpPr>
        <p:spPr>
          <a:xfrm>
            <a:off x="10501816" y="4567709"/>
            <a:ext cx="85907" cy="654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1" name="Straight Connector 160"/>
          <p:cNvCxnSpPr/>
          <p:nvPr/>
        </p:nvCxnSpPr>
        <p:spPr>
          <a:xfrm flipV="1">
            <a:off x="5727338" y="5855810"/>
            <a:ext cx="2426702" cy="5888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>
            <a:off x="5767146" y="4594478"/>
            <a:ext cx="4808372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 flipV="1">
            <a:off x="5762280" y="4198575"/>
            <a:ext cx="2926761" cy="68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>
          <a:xfrm flipV="1">
            <a:off x="5763959" y="2874381"/>
            <a:ext cx="3311364" cy="68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 flipV="1">
            <a:off x="5785598" y="1561522"/>
            <a:ext cx="4302452" cy="2108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 flipV="1">
            <a:off x="5769637" y="664056"/>
            <a:ext cx="3815727" cy="17192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284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/>
      <p:bldP spid="160" grpId="0"/>
      <p:bldP spid="2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/>
      <p:bldP spid="174" grpId="0"/>
      <p:bldP spid="175" grpId="0"/>
      <p:bldP spid="176" grpId="0"/>
      <p:bldP spid="177" grpId="0"/>
      <p:bldP spid="178" grpId="0"/>
      <p:bldP spid="180" grpId="0"/>
      <p:bldP spid="181" grpId="0"/>
      <p:bldP spid="182" grpId="0"/>
      <p:bldP spid="183" grpId="0"/>
      <p:bldP spid="185" grpId="0" animBg="1"/>
      <p:bldP spid="187" grpId="0" animBg="1"/>
      <p:bldP spid="189" grpId="0" animBg="1"/>
      <p:bldP spid="191" grpId="0" animBg="1"/>
      <p:bldP spid="193" grpId="0" animBg="1"/>
      <p:bldP spid="19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15" y="0"/>
            <a:ext cx="5030856" cy="6858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graphicFrame>
        <p:nvGraphicFramePr>
          <p:cNvPr id="80" name="Table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823815"/>
              </p:ext>
            </p:extLst>
          </p:nvPr>
        </p:nvGraphicFramePr>
        <p:xfrm>
          <a:off x="455745" y="120054"/>
          <a:ext cx="4402434" cy="4844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5484">
                  <a:extLst>
                    <a:ext uri="{9D8B030D-6E8A-4147-A177-3AD203B41FA5}">
                      <a16:colId xmlns:a16="http://schemas.microsoft.com/office/drawing/2014/main" val="289872776"/>
                    </a:ext>
                  </a:extLst>
                </a:gridCol>
                <a:gridCol w="1385220">
                  <a:extLst>
                    <a:ext uri="{9D8B030D-6E8A-4147-A177-3AD203B41FA5}">
                      <a16:colId xmlns:a16="http://schemas.microsoft.com/office/drawing/2014/main" val="2206280816"/>
                    </a:ext>
                  </a:extLst>
                </a:gridCol>
                <a:gridCol w="1771730">
                  <a:extLst>
                    <a:ext uri="{9D8B030D-6E8A-4147-A177-3AD203B41FA5}">
                      <a16:colId xmlns:a16="http://schemas.microsoft.com/office/drawing/2014/main" val="978347666"/>
                    </a:ext>
                  </a:extLst>
                </a:gridCol>
              </a:tblGrid>
              <a:tr h="89535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Điểm</a:t>
                      </a:r>
                      <a:r>
                        <a:rPr lang="en-US" sz="2800" baseline="0" dirty="0">
                          <a:solidFill>
                            <a:schemeClr val="bg1"/>
                          </a:solidFill>
                        </a:rPr>
                        <a:t> (x)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Tần</a:t>
                      </a:r>
                      <a:r>
                        <a:rPr lang="en-US" sz="28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bg1"/>
                          </a:solidFill>
                        </a:rPr>
                        <a:t>số</a:t>
                      </a:r>
                      <a:r>
                        <a:rPr lang="en-US" sz="2800" baseline="0" dirty="0">
                          <a:solidFill>
                            <a:schemeClr val="bg1"/>
                          </a:solidFill>
                        </a:rPr>
                        <a:t> (n)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FFFF00"/>
                          </a:solidFill>
                        </a:rPr>
                        <a:t>Các</a:t>
                      </a:r>
                      <a:r>
                        <a:rPr lang="en-US" sz="2800" b="1" baseline="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FFFF00"/>
                          </a:solidFill>
                        </a:rPr>
                        <a:t>tích</a:t>
                      </a:r>
                      <a:endParaRPr lang="en-US" sz="2800" b="1" baseline="0" dirty="0">
                        <a:solidFill>
                          <a:srgbClr val="FFFF00"/>
                        </a:solidFill>
                      </a:endParaRPr>
                    </a:p>
                    <a:p>
                      <a:pPr algn="ctr"/>
                      <a:r>
                        <a:rPr lang="en-US" sz="2800" b="1" baseline="0" dirty="0">
                          <a:solidFill>
                            <a:srgbClr val="FFFF00"/>
                          </a:solidFill>
                        </a:rPr>
                        <a:t>(</a:t>
                      </a:r>
                      <a:r>
                        <a:rPr lang="en-US" sz="2800" b="1" baseline="0" dirty="0" err="1">
                          <a:solidFill>
                            <a:srgbClr val="FFFF00"/>
                          </a:solidFill>
                        </a:rPr>
                        <a:t>xn</a:t>
                      </a:r>
                      <a:r>
                        <a:rPr lang="en-US" sz="2800" b="1" baseline="0" dirty="0">
                          <a:solidFill>
                            <a:srgbClr val="FFFF00"/>
                          </a:solidFill>
                        </a:rPr>
                        <a:t>)</a:t>
                      </a:r>
                      <a:endParaRPr lang="en-US" sz="28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050060"/>
                  </a:ext>
                </a:extLst>
              </a:tr>
              <a:tr h="49099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0995"/>
                  </a:ext>
                </a:extLst>
              </a:tr>
              <a:tr h="49099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226198"/>
                  </a:ext>
                </a:extLst>
              </a:tr>
              <a:tr h="49099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52228"/>
                  </a:ext>
                </a:extLst>
              </a:tr>
              <a:tr h="49099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529129"/>
                  </a:ext>
                </a:extLst>
              </a:tr>
              <a:tr h="49099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9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63959"/>
                  </a:ext>
                </a:extLst>
              </a:tr>
              <a:tr h="49099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07651"/>
                  </a:ext>
                </a:extLst>
              </a:tr>
              <a:tr h="790859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N = 42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752848"/>
                  </a:ext>
                </a:extLst>
              </a:tr>
            </a:tbl>
          </a:graphicData>
        </a:graphic>
      </p:graphicFrame>
      <p:sp>
        <p:nvSpPr>
          <p:cNvPr id="81" name="TextBox 80"/>
          <p:cNvSpPr txBox="1"/>
          <p:nvPr/>
        </p:nvSpPr>
        <p:spPr>
          <a:xfrm>
            <a:off x="53881" y="5327344"/>
            <a:ext cx="2959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Điểm </a:t>
            </a:r>
            <a:r>
              <a:rPr lang="en-US" sz="2800" b="1" dirty="0" err="1">
                <a:solidFill>
                  <a:schemeClr val="bg1"/>
                </a:solidFill>
              </a:rPr>
              <a:t>trung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bình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là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561347" y="1154714"/>
            <a:ext cx="721895" cy="3776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3638349" y="1154714"/>
            <a:ext cx="644893" cy="400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3638349" y="1648278"/>
            <a:ext cx="644893" cy="400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30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3634339" y="2149344"/>
            <a:ext cx="644893" cy="400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56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3496439" y="2680881"/>
            <a:ext cx="920692" cy="400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104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3634338" y="3200401"/>
            <a:ext cx="644893" cy="400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99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3630486" y="3732287"/>
            <a:ext cx="644893" cy="400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40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2987474" y="4383346"/>
            <a:ext cx="1890307" cy="400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</a:rPr>
              <a:t>Tổng</a:t>
            </a:r>
            <a:r>
              <a:rPr lang="en-US" sz="2800" b="1" dirty="0">
                <a:solidFill>
                  <a:srgbClr val="FFFF00"/>
                </a:solidFill>
              </a:rPr>
              <a:t> = 334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1304920" y="5717530"/>
                <a:ext cx="2653740" cy="898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8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</m:acc>
                      <m:r>
                        <a:rPr lang="en-US" sz="2800" b="1" i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𝟑𝟑𝟒</m:t>
                          </m:r>
                        </m:num>
                        <m:den>
                          <m:r>
                            <a:rPr lang="en-US" sz="2800" b="1" i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𝟒𝟐</m:t>
                          </m:r>
                        </m:den>
                      </m:f>
                      <m:r>
                        <a:rPr lang="en-US" sz="2800" b="1" i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en-US" sz="2800" b="1" i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800" b="1" i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2800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4920" y="5717530"/>
                <a:ext cx="2653740" cy="8989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7" name="Group 166"/>
          <p:cNvGrpSpPr/>
          <p:nvPr/>
        </p:nvGrpSpPr>
        <p:grpSpPr>
          <a:xfrm>
            <a:off x="5050466" y="-43259"/>
            <a:ext cx="1388522" cy="6440874"/>
            <a:chOff x="2121631" y="518726"/>
            <a:chExt cx="1388522" cy="6440874"/>
          </a:xfrm>
        </p:grpSpPr>
        <p:grpSp>
          <p:nvGrpSpPr>
            <p:cNvPr id="168" name="Group 167"/>
            <p:cNvGrpSpPr/>
            <p:nvPr/>
          </p:nvGrpSpPr>
          <p:grpSpPr>
            <a:xfrm>
              <a:off x="2322291" y="980391"/>
              <a:ext cx="508349" cy="5979209"/>
              <a:chOff x="2322291" y="980391"/>
              <a:chExt cx="508349" cy="5979209"/>
            </a:xfrm>
          </p:grpSpPr>
          <p:sp>
            <p:nvSpPr>
              <p:cNvPr id="170" name="TextBox 169"/>
              <p:cNvSpPr txBox="1"/>
              <p:nvPr/>
            </p:nvSpPr>
            <p:spPr>
              <a:xfrm>
                <a:off x="2434548" y="4544448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5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171" name="Straight Arrow Connector 170"/>
              <p:cNvCxnSpPr>
                <a:endCxn id="169" idx="2"/>
              </p:cNvCxnSpPr>
              <p:nvPr/>
            </p:nvCxnSpPr>
            <p:spPr>
              <a:xfrm flipV="1">
                <a:off x="2743600" y="980391"/>
                <a:ext cx="72292" cy="5979209"/>
              </a:xfrm>
              <a:prstGeom prst="straightConnector1">
                <a:avLst/>
              </a:prstGeom>
              <a:ln w="28575">
                <a:solidFill>
                  <a:schemeClr val="bg1"/>
                </a:solidFill>
                <a:tailEnd type="triangl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grpSp>
            <p:nvGrpSpPr>
              <p:cNvPr id="172" name="Group 171"/>
              <p:cNvGrpSpPr/>
              <p:nvPr/>
            </p:nvGrpSpPr>
            <p:grpSpPr>
              <a:xfrm>
                <a:off x="2712030" y="1716699"/>
                <a:ext cx="100019" cy="4713515"/>
                <a:chOff x="1226130" y="1716699"/>
                <a:chExt cx="100019" cy="4713515"/>
              </a:xfrm>
            </p:grpSpPr>
            <p:grpSp>
              <p:nvGrpSpPr>
                <p:cNvPr id="184" name="Group 183"/>
                <p:cNvGrpSpPr/>
                <p:nvPr/>
              </p:nvGrpSpPr>
              <p:grpSpPr>
                <a:xfrm>
                  <a:off x="1226130" y="2151039"/>
                  <a:ext cx="100019" cy="4279175"/>
                  <a:chOff x="540330" y="1633966"/>
                  <a:chExt cx="100019" cy="4279175"/>
                </a:xfrm>
              </p:grpSpPr>
              <p:cxnSp>
                <p:nvCxnSpPr>
                  <p:cNvPr id="186" name="Straight Connector 185"/>
                  <p:cNvCxnSpPr/>
                  <p:nvPr/>
                </p:nvCxnSpPr>
                <p:spPr>
                  <a:xfrm>
                    <a:off x="540330" y="5913141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7" name="Straight Connector 186"/>
                  <p:cNvCxnSpPr/>
                  <p:nvPr/>
                </p:nvCxnSpPr>
                <p:spPr>
                  <a:xfrm>
                    <a:off x="543862" y="5491864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/>
                  <p:cNvCxnSpPr/>
                  <p:nvPr/>
                </p:nvCxnSpPr>
                <p:spPr>
                  <a:xfrm>
                    <a:off x="548907" y="506296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9" name="Straight Connector 188"/>
                  <p:cNvCxnSpPr/>
                  <p:nvPr/>
                </p:nvCxnSpPr>
                <p:spPr>
                  <a:xfrm>
                    <a:off x="544817" y="4646044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/>
                  <p:cNvCxnSpPr/>
                  <p:nvPr/>
                </p:nvCxnSpPr>
                <p:spPr>
                  <a:xfrm>
                    <a:off x="557482" y="4232385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/>
                  <p:cNvCxnSpPr/>
                  <p:nvPr/>
                </p:nvCxnSpPr>
                <p:spPr>
                  <a:xfrm>
                    <a:off x="553397" y="3801312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/>
                  <p:cNvCxnSpPr/>
                  <p:nvPr/>
                </p:nvCxnSpPr>
                <p:spPr>
                  <a:xfrm>
                    <a:off x="568369" y="163396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Straight Connector 192"/>
                  <p:cNvCxnSpPr/>
                  <p:nvPr/>
                </p:nvCxnSpPr>
                <p:spPr>
                  <a:xfrm>
                    <a:off x="570944" y="2066129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/>
                  <p:cNvCxnSpPr/>
                  <p:nvPr/>
                </p:nvCxnSpPr>
                <p:spPr>
                  <a:xfrm>
                    <a:off x="570810" y="2501557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/>
                  <p:cNvCxnSpPr/>
                  <p:nvPr/>
                </p:nvCxnSpPr>
                <p:spPr>
                  <a:xfrm>
                    <a:off x="562372" y="2933719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/>
                  <p:cNvCxnSpPr/>
                  <p:nvPr/>
                </p:nvCxnSpPr>
                <p:spPr>
                  <a:xfrm>
                    <a:off x="553396" y="336150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5" name="Straight Connector 184"/>
                <p:cNvCxnSpPr/>
                <p:nvPr/>
              </p:nvCxnSpPr>
              <p:spPr>
                <a:xfrm>
                  <a:off x="1254169" y="1716699"/>
                  <a:ext cx="69405" cy="0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3" name="TextBox 172"/>
              <p:cNvSpPr txBox="1"/>
              <p:nvPr/>
            </p:nvSpPr>
            <p:spPr>
              <a:xfrm>
                <a:off x="2403571" y="61753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74" name="TextBox 173"/>
              <p:cNvSpPr txBox="1"/>
              <p:nvPr/>
            </p:nvSpPr>
            <p:spPr>
              <a:xfrm>
                <a:off x="2418811" y="577144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75" name="TextBox 174"/>
              <p:cNvSpPr txBox="1"/>
              <p:nvPr/>
            </p:nvSpPr>
            <p:spPr>
              <a:xfrm>
                <a:off x="2418811" y="531424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3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76" name="TextBox 175"/>
              <p:cNvSpPr txBox="1"/>
              <p:nvPr/>
            </p:nvSpPr>
            <p:spPr>
              <a:xfrm>
                <a:off x="2434051" y="49180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4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77" name="TextBox 176"/>
              <p:cNvSpPr txBox="1"/>
              <p:nvPr/>
            </p:nvSpPr>
            <p:spPr>
              <a:xfrm>
                <a:off x="2449291" y="40798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6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78" name="TextBox 177"/>
              <p:cNvSpPr txBox="1"/>
              <p:nvPr/>
            </p:nvSpPr>
            <p:spPr>
              <a:xfrm>
                <a:off x="2456911" y="36226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7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79" name="TextBox 178"/>
              <p:cNvSpPr txBox="1"/>
              <p:nvPr/>
            </p:nvSpPr>
            <p:spPr>
              <a:xfrm>
                <a:off x="2464531" y="322636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8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80" name="TextBox 179"/>
              <p:cNvSpPr txBox="1"/>
              <p:nvPr/>
            </p:nvSpPr>
            <p:spPr>
              <a:xfrm>
                <a:off x="2472151" y="277678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9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81" name="TextBox 180"/>
              <p:cNvSpPr txBox="1"/>
              <p:nvPr/>
            </p:nvSpPr>
            <p:spPr>
              <a:xfrm>
                <a:off x="2322291" y="235768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82" name="TextBox 181"/>
              <p:cNvSpPr txBox="1"/>
              <p:nvPr/>
            </p:nvSpPr>
            <p:spPr>
              <a:xfrm>
                <a:off x="2334991" y="191572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83" name="TextBox 182"/>
              <p:cNvSpPr txBox="1"/>
              <p:nvPr/>
            </p:nvSpPr>
            <p:spPr>
              <a:xfrm>
                <a:off x="2327371" y="148900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69" name="TextBox 168"/>
            <p:cNvSpPr txBox="1"/>
            <p:nvPr/>
          </p:nvSpPr>
          <p:spPr>
            <a:xfrm>
              <a:off x="2121631" y="518726"/>
              <a:ext cx="13885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chemeClr val="bg1"/>
                  </a:solidFill>
                </a:rPr>
                <a:t>Tần</a:t>
              </a:r>
              <a:r>
                <a:rPr lang="en-US" sz="2400" dirty="0">
                  <a:solidFill>
                    <a:schemeClr val="bg1"/>
                  </a:solidFill>
                </a:rPr>
                <a:t> </a:t>
              </a:r>
              <a:r>
                <a:rPr lang="en-US" sz="2400" dirty="0" err="1">
                  <a:solidFill>
                    <a:schemeClr val="bg1"/>
                  </a:solidFill>
                </a:rPr>
                <a:t>số</a:t>
              </a:r>
              <a:r>
                <a:rPr lang="en-US" sz="2400" dirty="0">
                  <a:solidFill>
                    <a:schemeClr val="bg1"/>
                  </a:solidFill>
                </a:rPr>
                <a:t> (n)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5434278" y="6180797"/>
            <a:ext cx="6790706" cy="674931"/>
            <a:chOff x="635730" y="5847979"/>
            <a:chExt cx="6790706" cy="674931"/>
          </a:xfrm>
        </p:grpSpPr>
        <p:grpSp>
          <p:nvGrpSpPr>
            <p:cNvPr id="198" name="Group 197"/>
            <p:cNvGrpSpPr/>
            <p:nvPr/>
          </p:nvGrpSpPr>
          <p:grpSpPr>
            <a:xfrm>
              <a:off x="635730" y="6021976"/>
              <a:ext cx="5617024" cy="500934"/>
              <a:chOff x="635730" y="6021976"/>
              <a:chExt cx="5617024" cy="500934"/>
            </a:xfrm>
          </p:grpSpPr>
          <p:grpSp>
            <p:nvGrpSpPr>
              <p:cNvPr id="200" name="Group 199"/>
              <p:cNvGrpSpPr/>
              <p:nvPr/>
            </p:nvGrpSpPr>
            <p:grpSpPr>
              <a:xfrm>
                <a:off x="870857" y="6021976"/>
                <a:ext cx="5381897" cy="87087"/>
                <a:chOff x="870857" y="6021976"/>
                <a:chExt cx="5381897" cy="87087"/>
              </a:xfrm>
            </p:grpSpPr>
            <p:cxnSp>
              <p:nvCxnSpPr>
                <p:cNvPr id="212" name="Straight Arrow Connector 211"/>
                <p:cNvCxnSpPr/>
                <p:nvPr/>
              </p:nvCxnSpPr>
              <p:spPr>
                <a:xfrm>
                  <a:off x="870857" y="6052457"/>
                  <a:ext cx="5381897" cy="17417"/>
                </a:xfrm>
                <a:prstGeom prst="straightConnector1">
                  <a:avLst/>
                </a:prstGeom>
                <a:ln w="28575">
                  <a:solidFill>
                    <a:schemeClr val="bg1"/>
                  </a:solidFill>
                  <a:tailEnd type="triangle"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/>
                <p:cNvCxnSpPr/>
                <p:nvPr/>
              </p:nvCxnSpPr>
              <p:spPr>
                <a:xfrm>
                  <a:off x="1349829" y="6026331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" name="Straight Connector 213"/>
                <p:cNvCxnSpPr/>
                <p:nvPr/>
              </p:nvCxnSpPr>
              <p:spPr>
                <a:xfrm>
                  <a:off x="1867989" y="6030685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/>
                <p:cNvCxnSpPr/>
                <p:nvPr/>
              </p:nvCxnSpPr>
              <p:spPr>
                <a:xfrm>
                  <a:off x="2351313" y="6026329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/>
                <p:cNvCxnSpPr/>
                <p:nvPr/>
              </p:nvCxnSpPr>
              <p:spPr>
                <a:xfrm>
                  <a:off x="2825931" y="6039394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" name="Straight Connector 216"/>
                <p:cNvCxnSpPr/>
                <p:nvPr/>
              </p:nvCxnSpPr>
              <p:spPr>
                <a:xfrm>
                  <a:off x="3317966" y="6035038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Straight Connector 217"/>
                <p:cNvCxnSpPr/>
                <p:nvPr/>
              </p:nvCxnSpPr>
              <p:spPr>
                <a:xfrm>
                  <a:off x="3801292" y="6039392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/>
                <p:cNvCxnSpPr/>
                <p:nvPr/>
              </p:nvCxnSpPr>
              <p:spPr>
                <a:xfrm>
                  <a:off x="4280265" y="6026329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0" name="Straight Connector 219"/>
                <p:cNvCxnSpPr/>
                <p:nvPr/>
              </p:nvCxnSpPr>
              <p:spPr>
                <a:xfrm>
                  <a:off x="4763589" y="6021976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/>
                <p:cNvCxnSpPr/>
                <p:nvPr/>
              </p:nvCxnSpPr>
              <p:spPr>
                <a:xfrm>
                  <a:off x="5246914" y="6039393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/>
                <p:cNvCxnSpPr/>
                <p:nvPr/>
              </p:nvCxnSpPr>
              <p:spPr>
                <a:xfrm>
                  <a:off x="5738950" y="6035038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1" name="TextBox 200"/>
              <p:cNvSpPr txBox="1"/>
              <p:nvPr/>
            </p:nvSpPr>
            <p:spPr>
              <a:xfrm>
                <a:off x="635730" y="604375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1188726" y="603067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3" name="TextBox 202"/>
              <p:cNvSpPr txBox="1"/>
              <p:nvPr/>
            </p:nvSpPr>
            <p:spPr>
              <a:xfrm>
                <a:off x="1689469" y="604373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4" name="TextBox 203"/>
              <p:cNvSpPr txBox="1"/>
              <p:nvPr/>
            </p:nvSpPr>
            <p:spPr>
              <a:xfrm>
                <a:off x="2191858" y="6052457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3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5" name="TextBox 204"/>
              <p:cNvSpPr txBox="1"/>
              <p:nvPr/>
            </p:nvSpPr>
            <p:spPr>
              <a:xfrm>
                <a:off x="2656126" y="606114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4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6" name="TextBox 205"/>
              <p:cNvSpPr txBox="1"/>
              <p:nvPr/>
            </p:nvSpPr>
            <p:spPr>
              <a:xfrm>
                <a:off x="3156331" y="6061245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5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7" name="TextBox 206"/>
              <p:cNvSpPr txBox="1"/>
              <p:nvPr/>
            </p:nvSpPr>
            <p:spPr>
              <a:xfrm>
                <a:off x="3624416" y="6043812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6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8" name="TextBox 207"/>
              <p:cNvSpPr txBox="1"/>
              <p:nvPr/>
            </p:nvSpPr>
            <p:spPr>
              <a:xfrm>
                <a:off x="4111229" y="604816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7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9" name="TextBox 208"/>
              <p:cNvSpPr txBox="1"/>
              <p:nvPr/>
            </p:nvSpPr>
            <p:spPr>
              <a:xfrm>
                <a:off x="4586711" y="6048161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8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10" name="TextBox 209"/>
              <p:cNvSpPr txBox="1"/>
              <p:nvPr/>
            </p:nvSpPr>
            <p:spPr>
              <a:xfrm>
                <a:off x="5079618" y="6048163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9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11" name="TextBox 210"/>
              <p:cNvSpPr txBox="1"/>
              <p:nvPr/>
            </p:nvSpPr>
            <p:spPr>
              <a:xfrm>
                <a:off x="5492503" y="6050022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99" name="TextBox 198"/>
            <p:cNvSpPr txBox="1"/>
            <p:nvPr/>
          </p:nvSpPr>
          <p:spPr>
            <a:xfrm>
              <a:off x="6191803" y="5847979"/>
              <a:ext cx="12346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chemeClr val="bg1"/>
                  </a:solidFill>
                </a:rPr>
                <a:t>Điểm</a:t>
              </a:r>
              <a:r>
                <a:rPr lang="en-US" sz="2400" dirty="0">
                  <a:solidFill>
                    <a:schemeClr val="bg1"/>
                  </a:solidFill>
                </a:rPr>
                <a:t> (x)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223" name="Straight Connector 222"/>
          <p:cNvCxnSpPr>
            <a:endCxn id="243" idx="0"/>
          </p:cNvCxnSpPr>
          <p:nvPr/>
        </p:nvCxnSpPr>
        <p:spPr>
          <a:xfrm>
            <a:off x="8111888" y="5864695"/>
            <a:ext cx="14146" cy="529408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>
            <a:endCxn id="207" idx="0"/>
          </p:cNvCxnSpPr>
          <p:nvPr/>
        </p:nvCxnSpPr>
        <p:spPr>
          <a:xfrm flipH="1">
            <a:off x="8593043" y="4198019"/>
            <a:ext cx="16955" cy="2178611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stCxn id="241" idx="4"/>
            <a:endCxn id="208" idx="0"/>
          </p:cNvCxnSpPr>
          <p:nvPr/>
        </p:nvCxnSpPr>
        <p:spPr>
          <a:xfrm>
            <a:off x="9072835" y="2905529"/>
            <a:ext cx="7021" cy="3475458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>
            <a:endCxn id="209" idx="0"/>
          </p:cNvCxnSpPr>
          <p:nvPr/>
        </p:nvCxnSpPr>
        <p:spPr>
          <a:xfrm>
            <a:off x="9525687" y="681343"/>
            <a:ext cx="29651" cy="5699636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>
            <a:endCxn id="210" idx="0"/>
          </p:cNvCxnSpPr>
          <p:nvPr/>
        </p:nvCxnSpPr>
        <p:spPr>
          <a:xfrm>
            <a:off x="9996698" y="1555491"/>
            <a:ext cx="51547" cy="4825490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>
            <a:stCxn id="266" idx="0"/>
            <a:endCxn id="211" idx="0"/>
          </p:cNvCxnSpPr>
          <p:nvPr/>
        </p:nvCxnSpPr>
        <p:spPr>
          <a:xfrm>
            <a:off x="10501227" y="4567709"/>
            <a:ext cx="37649" cy="1815131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>
            <a:off x="5701959" y="677557"/>
            <a:ext cx="6940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TextBox 234"/>
          <p:cNvSpPr txBox="1"/>
          <p:nvPr/>
        </p:nvSpPr>
        <p:spPr>
          <a:xfrm>
            <a:off x="5261286" y="472869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13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7" name="Oval 236"/>
          <p:cNvSpPr/>
          <p:nvPr/>
        </p:nvSpPr>
        <p:spPr>
          <a:xfrm>
            <a:off x="9484093" y="635296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val 237"/>
          <p:cNvSpPr/>
          <p:nvPr/>
        </p:nvSpPr>
        <p:spPr>
          <a:xfrm>
            <a:off x="9959840" y="1522778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/>
          <p:cNvSpPr/>
          <p:nvPr/>
        </p:nvSpPr>
        <p:spPr>
          <a:xfrm>
            <a:off x="8066443" y="5832232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val 239"/>
          <p:cNvSpPr/>
          <p:nvPr/>
        </p:nvSpPr>
        <p:spPr>
          <a:xfrm>
            <a:off x="8571126" y="4178099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/>
          <p:cNvSpPr/>
          <p:nvPr/>
        </p:nvSpPr>
        <p:spPr>
          <a:xfrm>
            <a:off x="9029881" y="2840104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val 241"/>
          <p:cNvSpPr/>
          <p:nvPr/>
        </p:nvSpPr>
        <p:spPr>
          <a:xfrm>
            <a:off x="10459012" y="4567709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TextBox 242"/>
          <p:cNvSpPr txBox="1"/>
          <p:nvPr/>
        </p:nvSpPr>
        <p:spPr>
          <a:xfrm>
            <a:off x="7955955" y="639410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5333637" y="561332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8423412" y="637716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8912072" y="638051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9386065" y="638146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9878166" y="638105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9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9" name="TextBox 248"/>
          <p:cNvSpPr txBox="1"/>
          <p:nvPr/>
        </p:nvSpPr>
        <p:spPr>
          <a:xfrm>
            <a:off x="10292020" y="6382425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5362316" y="434891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5394259" y="266444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5263804" y="1353720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3" name="TextBox 252"/>
          <p:cNvSpPr txBox="1"/>
          <p:nvPr/>
        </p:nvSpPr>
        <p:spPr>
          <a:xfrm>
            <a:off x="5261625" y="472848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4" name="TextBox 253"/>
          <p:cNvSpPr txBox="1"/>
          <p:nvPr/>
        </p:nvSpPr>
        <p:spPr>
          <a:xfrm>
            <a:off x="5363842" y="398382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55" name="Straight Connector 254"/>
          <p:cNvCxnSpPr/>
          <p:nvPr/>
        </p:nvCxnSpPr>
        <p:spPr>
          <a:xfrm>
            <a:off x="8105378" y="5868408"/>
            <a:ext cx="10871" cy="525655"/>
          </a:xfrm>
          <a:prstGeom prst="line">
            <a:avLst/>
          </a:prstGeom>
          <a:ln w="285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Oval 255"/>
          <p:cNvSpPr/>
          <p:nvPr/>
        </p:nvSpPr>
        <p:spPr>
          <a:xfrm>
            <a:off x="8066475" y="5833199"/>
            <a:ext cx="85907" cy="654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7" name="Straight Connector 256"/>
          <p:cNvCxnSpPr>
            <a:endCxn id="207" idx="0"/>
          </p:cNvCxnSpPr>
          <p:nvPr/>
        </p:nvCxnSpPr>
        <p:spPr>
          <a:xfrm flipH="1">
            <a:off x="8593043" y="4217939"/>
            <a:ext cx="17207" cy="2158691"/>
          </a:xfrm>
          <a:prstGeom prst="line">
            <a:avLst/>
          </a:prstGeom>
          <a:ln w="285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Oval 257"/>
          <p:cNvSpPr/>
          <p:nvPr/>
        </p:nvSpPr>
        <p:spPr>
          <a:xfrm>
            <a:off x="8571126" y="4178099"/>
            <a:ext cx="85907" cy="654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9" name="Straight Connector 258"/>
          <p:cNvCxnSpPr/>
          <p:nvPr/>
        </p:nvCxnSpPr>
        <p:spPr>
          <a:xfrm>
            <a:off x="9074852" y="2905860"/>
            <a:ext cx="1194" cy="3475127"/>
          </a:xfrm>
          <a:prstGeom prst="line">
            <a:avLst/>
          </a:prstGeom>
          <a:ln w="285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0" name="Oval 259"/>
          <p:cNvSpPr/>
          <p:nvPr/>
        </p:nvSpPr>
        <p:spPr>
          <a:xfrm>
            <a:off x="9028088" y="2836625"/>
            <a:ext cx="85907" cy="654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1" name="Straight Connector 260"/>
          <p:cNvCxnSpPr>
            <a:endCxn id="209" idx="0"/>
          </p:cNvCxnSpPr>
          <p:nvPr/>
        </p:nvCxnSpPr>
        <p:spPr>
          <a:xfrm>
            <a:off x="9525686" y="681344"/>
            <a:ext cx="29652" cy="5699635"/>
          </a:xfrm>
          <a:prstGeom prst="line">
            <a:avLst/>
          </a:prstGeom>
          <a:ln w="285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Oval 261"/>
          <p:cNvSpPr/>
          <p:nvPr/>
        </p:nvSpPr>
        <p:spPr>
          <a:xfrm>
            <a:off x="9484092" y="635297"/>
            <a:ext cx="85907" cy="654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3" name="Straight Connector 262"/>
          <p:cNvCxnSpPr/>
          <p:nvPr/>
        </p:nvCxnSpPr>
        <p:spPr>
          <a:xfrm>
            <a:off x="9996107" y="1559759"/>
            <a:ext cx="52138" cy="4812513"/>
          </a:xfrm>
          <a:prstGeom prst="line">
            <a:avLst/>
          </a:prstGeom>
          <a:ln w="285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Oval 263"/>
          <p:cNvSpPr/>
          <p:nvPr/>
        </p:nvSpPr>
        <p:spPr>
          <a:xfrm>
            <a:off x="9959249" y="1524325"/>
            <a:ext cx="85907" cy="654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5" name="Straight Connector 264"/>
          <p:cNvCxnSpPr/>
          <p:nvPr/>
        </p:nvCxnSpPr>
        <p:spPr>
          <a:xfrm>
            <a:off x="10506744" y="4607228"/>
            <a:ext cx="40841" cy="1775612"/>
          </a:xfrm>
          <a:prstGeom prst="line">
            <a:avLst/>
          </a:prstGeom>
          <a:ln w="285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Oval 265"/>
          <p:cNvSpPr/>
          <p:nvPr/>
        </p:nvSpPr>
        <p:spPr>
          <a:xfrm>
            <a:off x="10458273" y="4567709"/>
            <a:ext cx="85907" cy="6542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7" name="Straight Connector 266"/>
          <p:cNvCxnSpPr/>
          <p:nvPr/>
        </p:nvCxnSpPr>
        <p:spPr>
          <a:xfrm flipV="1">
            <a:off x="5637722" y="5864504"/>
            <a:ext cx="2426702" cy="5888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/>
          <p:cNvCxnSpPr/>
          <p:nvPr/>
        </p:nvCxnSpPr>
        <p:spPr>
          <a:xfrm>
            <a:off x="5665176" y="4609507"/>
            <a:ext cx="4808372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/>
          <p:cNvCxnSpPr/>
          <p:nvPr/>
        </p:nvCxnSpPr>
        <p:spPr>
          <a:xfrm flipV="1">
            <a:off x="5701959" y="4206726"/>
            <a:ext cx="2926761" cy="68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/>
          <p:nvPr/>
        </p:nvCxnSpPr>
        <p:spPr>
          <a:xfrm flipV="1">
            <a:off x="5739107" y="2883385"/>
            <a:ext cx="3311364" cy="68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/>
          <p:cNvCxnSpPr/>
          <p:nvPr/>
        </p:nvCxnSpPr>
        <p:spPr>
          <a:xfrm flipV="1">
            <a:off x="5679743" y="1570568"/>
            <a:ext cx="4302452" cy="2108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/>
          <p:cNvCxnSpPr/>
          <p:nvPr/>
        </p:nvCxnSpPr>
        <p:spPr>
          <a:xfrm flipV="1">
            <a:off x="5709366" y="672374"/>
            <a:ext cx="3815727" cy="17192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3153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62" grpId="0"/>
      <p:bldP spid="161" grpId="0"/>
      <p:bldP spid="162" grpId="0"/>
      <p:bldP spid="163" grpId="0"/>
      <p:bldP spid="164" grpId="0"/>
      <p:bldP spid="165" grpId="0"/>
      <p:bldP spid="166" grpId="0"/>
      <p:bldP spid="6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9A3F36C-65A4-4CC5-933E-47B1F1D93CE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492250" y="304800"/>
            <a:ext cx="9175750" cy="838200"/>
          </a:xfrm>
        </p:spPr>
        <p:txBody>
          <a:bodyPr>
            <a:normAutofit fontScale="92500" lnSpcReduction="20000"/>
          </a:bodyPr>
          <a:lstStyle/>
          <a:p>
            <a:pPr marL="609600" indent="-609600">
              <a:buNone/>
            </a:pP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</a:rPr>
              <a:t> Bài tập 1</a:t>
            </a:r>
            <a:r>
              <a:rPr lang="en-US" altLang="en-US" i="1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b="1" i="1">
                <a:solidFill>
                  <a:srgbClr val="002060"/>
                </a:solidFill>
                <a:latin typeface="Times New Roman" panose="02020603050405020304" pitchFamily="18" charset="0"/>
              </a:rPr>
              <a:t>Điểm một bài kiểm tra của một nhóm học sinh  </a:t>
            </a:r>
          </a:p>
          <a:p>
            <a:pPr marL="609600" indent="-609600">
              <a:buNone/>
            </a:pPr>
            <a:r>
              <a:rPr lang="en-US" altLang="en-US" b="1" i="1">
                <a:solidFill>
                  <a:srgbClr val="002060"/>
                </a:solidFill>
                <a:latin typeface="Times New Roman" panose="02020603050405020304" pitchFamily="18" charset="0"/>
              </a:rPr>
              <a:t>     được ghi lại như sau:</a:t>
            </a:r>
          </a:p>
          <a:p>
            <a:pPr marL="609600" indent="-609600">
              <a:buNone/>
            </a:pPr>
            <a:endParaRPr lang="en-US" altLang="en-US" b="1">
              <a:latin typeface="Times New Roman" panose="02020603050405020304" pitchFamily="18" charset="0"/>
            </a:endParaRPr>
          </a:p>
          <a:p>
            <a:pPr marL="609600" indent="-609600"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graphicFrame>
        <p:nvGraphicFramePr>
          <p:cNvPr id="107584" name="Group 64">
            <a:extLst>
              <a:ext uri="{FF2B5EF4-FFF2-40B4-BE49-F238E27FC236}">
                <a16:creationId xmlns:a16="http://schemas.microsoft.com/office/drawing/2014/main" id="{F21944C0-F6AF-4A3F-9B57-990FB58E0B17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2057400" y="1295400"/>
          <a:ext cx="8077200" cy="914400"/>
        </p:xfrm>
        <a:graphic>
          <a:graphicData uri="http://schemas.openxmlformats.org/drawingml/2006/table">
            <a:tbl>
              <a:tblPr/>
              <a:tblGrid>
                <a:gridCol w="1616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6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4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6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7568" name="Rectangle 48">
            <a:extLst>
              <a:ext uri="{FF2B5EF4-FFF2-40B4-BE49-F238E27FC236}">
                <a16:creationId xmlns:a16="http://schemas.microsoft.com/office/drawing/2014/main" id="{987CDEFE-6C16-4D6F-B308-ED2FD2550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1013" y="2422525"/>
            <a:ext cx="937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23900" indent="-2667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đáp án đúng.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</a:p>
        </p:txBody>
      </p:sp>
      <p:sp>
        <p:nvSpPr>
          <p:cNvPr id="107586" name="Oval 66">
            <a:extLst>
              <a:ext uri="{FF2B5EF4-FFF2-40B4-BE49-F238E27FC236}">
                <a16:creationId xmlns:a16="http://schemas.microsoft.com/office/drawing/2014/main" id="{9002CCEE-3A33-4EFD-9D05-4FC8DB841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3726" y="4268670"/>
            <a:ext cx="441325" cy="519351"/>
          </a:xfrm>
          <a:prstGeom prst="ellipse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" name="Cloud Callout 2">
            <a:extLst>
              <a:ext uri="{FF2B5EF4-FFF2-40B4-BE49-F238E27FC236}">
                <a16:creationId xmlns:a16="http://schemas.microsoft.com/office/drawing/2014/main" id="{63135449-A247-4B74-A63B-08B7B90955C3}"/>
              </a:ext>
            </a:extLst>
          </p:cNvPr>
          <p:cNvSpPr/>
          <p:nvPr/>
        </p:nvSpPr>
        <p:spPr>
          <a:xfrm>
            <a:off x="5459413" y="2595563"/>
            <a:ext cx="5181600" cy="2133600"/>
          </a:xfrm>
          <a:prstGeom prst="cloudCallout">
            <a:avLst>
              <a:gd name="adj1" fmla="val -46145"/>
              <a:gd name="adj2" fmla="val -7711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23900" lvl="1" indent="-2667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 các số liệu trên để trả lời các câu hỏi sau:</a:t>
            </a:r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CA926ED2-4AFB-4B01-9729-7D29241BF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3" y="2895600"/>
            <a:ext cx="93726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23900" indent="-2667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428750" indent="-5905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là:</a:t>
            </a: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A. Bài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B. Điểm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C.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và B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D.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và B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100"/>
                                        <p:tgtEl>
                                          <p:spTgt spid="107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68" grpId="0"/>
      <p:bldP spid="107586" grpId="0" animBg="1"/>
      <p:bldP spid="3" grpId="0" animBg="1"/>
      <p:bldP spid="3" grpId="1" animBg="1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roup 83"/>
          <p:cNvGrpSpPr/>
          <p:nvPr/>
        </p:nvGrpSpPr>
        <p:grpSpPr>
          <a:xfrm>
            <a:off x="5085300" y="-17132"/>
            <a:ext cx="1388522" cy="6361827"/>
            <a:chOff x="2121631" y="518726"/>
            <a:chExt cx="1388522" cy="6440874"/>
          </a:xfrm>
        </p:grpSpPr>
        <p:grpSp>
          <p:nvGrpSpPr>
            <p:cNvPr id="85" name="Group 84"/>
            <p:cNvGrpSpPr/>
            <p:nvPr/>
          </p:nvGrpSpPr>
          <p:grpSpPr>
            <a:xfrm>
              <a:off x="2322291" y="980391"/>
              <a:ext cx="518148" cy="5979209"/>
              <a:chOff x="2322291" y="980391"/>
              <a:chExt cx="518148" cy="5979209"/>
            </a:xfrm>
          </p:grpSpPr>
          <p:cxnSp>
            <p:nvCxnSpPr>
              <p:cNvPr id="90" name="Straight Arrow Connector 89"/>
              <p:cNvCxnSpPr>
                <a:endCxn id="89" idx="2"/>
              </p:cNvCxnSpPr>
              <p:nvPr/>
            </p:nvCxnSpPr>
            <p:spPr>
              <a:xfrm flipV="1">
                <a:off x="2743600" y="980391"/>
                <a:ext cx="72292" cy="5979209"/>
              </a:xfrm>
              <a:prstGeom prst="straightConnector1">
                <a:avLst/>
              </a:prstGeom>
              <a:ln w="28575">
                <a:solidFill>
                  <a:schemeClr val="bg1"/>
                </a:solidFill>
                <a:tailEnd type="triangl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grpSp>
            <p:nvGrpSpPr>
              <p:cNvPr id="91" name="Group 90"/>
              <p:cNvGrpSpPr/>
              <p:nvPr/>
            </p:nvGrpSpPr>
            <p:grpSpPr>
              <a:xfrm>
                <a:off x="2712030" y="1654980"/>
                <a:ext cx="123571" cy="4792868"/>
                <a:chOff x="1226130" y="1654980"/>
                <a:chExt cx="123571" cy="4792868"/>
              </a:xfrm>
            </p:grpSpPr>
            <p:grpSp>
              <p:nvGrpSpPr>
                <p:cNvPr id="104" name="Group 103"/>
                <p:cNvGrpSpPr/>
                <p:nvPr/>
              </p:nvGrpSpPr>
              <p:grpSpPr>
                <a:xfrm>
                  <a:off x="1226130" y="2151039"/>
                  <a:ext cx="100019" cy="4296809"/>
                  <a:chOff x="540330" y="1633966"/>
                  <a:chExt cx="100019" cy="4296809"/>
                </a:xfrm>
              </p:grpSpPr>
              <p:cxnSp>
                <p:nvCxnSpPr>
                  <p:cNvPr id="106" name="Straight Connector 105"/>
                  <p:cNvCxnSpPr/>
                  <p:nvPr/>
                </p:nvCxnSpPr>
                <p:spPr>
                  <a:xfrm>
                    <a:off x="540330" y="5930775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/>
                  <p:cNvCxnSpPr/>
                  <p:nvPr/>
                </p:nvCxnSpPr>
                <p:spPr>
                  <a:xfrm>
                    <a:off x="543862" y="5491864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Straight Connector 107"/>
                  <p:cNvCxnSpPr/>
                  <p:nvPr/>
                </p:nvCxnSpPr>
                <p:spPr>
                  <a:xfrm>
                    <a:off x="548907" y="506296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" name="Straight Connector 108"/>
                  <p:cNvCxnSpPr/>
                  <p:nvPr/>
                </p:nvCxnSpPr>
                <p:spPr>
                  <a:xfrm>
                    <a:off x="544817" y="4646044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Straight Connector 109"/>
                  <p:cNvCxnSpPr/>
                  <p:nvPr/>
                </p:nvCxnSpPr>
                <p:spPr>
                  <a:xfrm>
                    <a:off x="557482" y="4232385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Straight Connector 110"/>
                  <p:cNvCxnSpPr/>
                  <p:nvPr/>
                </p:nvCxnSpPr>
                <p:spPr>
                  <a:xfrm>
                    <a:off x="553397" y="3801312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/>
                  <p:cNvCxnSpPr/>
                  <p:nvPr/>
                </p:nvCxnSpPr>
                <p:spPr>
                  <a:xfrm>
                    <a:off x="568369" y="163396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Straight Connector 112"/>
                  <p:cNvCxnSpPr/>
                  <p:nvPr/>
                </p:nvCxnSpPr>
                <p:spPr>
                  <a:xfrm>
                    <a:off x="570944" y="2066129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/>
                  <p:cNvCxnSpPr/>
                  <p:nvPr/>
                </p:nvCxnSpPr>
                <p:spPr>
                  <a:xfrm>
                    <a:off x="570810" y="2501557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/>
                  <p:cNvCxnSpPr/>
                  <p:nvPr/>
                </p:nvCxnSpPr>
                <p:spPr>
                  <a:xfrm>
                    <a:off x="562372" y="2933719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Straight Connector 115"/>
                  <p:cNvCxnSpPr/>
                  <p:nvPr/>
                </p:nvCxnSpPr>
                <p:spPr>
                  <a:xfrm>
                    <a:off x="553396" y="3361506"/>
                    <a:ext cx="69405" cy="0"/>
                  </a:xfrm>
                  <a:prstGeom prst="line">
                    <a:avLst/>
                  </a:prstGeom>
                  <a:ln w="285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1280296" y="1654980"/>
                  <a:ext cx="69405" cy="0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2" name="TextBox 91"/>
              <p:cNvSpPr txBox="1"/>
              <p:nvPr/>
            </p:nvSpPr>
            <p:spPr>
              <a:xfrm>
                <a:off x="2403571" y="61753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2418811" y="577144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2418811" y="531424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3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2434051" y="49180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4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2441671" y="448366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5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2449291" y="40798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6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2456911" y="362260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7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2464531" y="322636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8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2472151" y="2776786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9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2322291" y="235768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2334991" y="191572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2344790" y="1444920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89" name="TextBox 88"/>
            <p:cNvSpPr txBox="1"/>
            <p:nvPr/>
          </p:nvSpPr>
          <p:spPr>
            <a:xfrm>
              <a:off x="2121631" y="518726"/>
              <a:ext cx="13885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chemeClr val="bg1"/>
                  </a:solidFill>
                </a:rPr>
                <a:t>Tần</a:t>
              </a:r>
              <a:r>
                <a:rPr lang="en-US" sz="2400" dirty="0">
                  <a:solidFill>
                    <a:schemeClr val="bg1"/>
                  </a:solidFill>
                </a:rPr>
                <a:t> </a:t>
              </a:r>
              <a:r>
                <a:rPr lang="en-US" sz="2400" dirty="0" err="1">
                  <a:solidFill>
                    <a:schemeClr val="bg1"/>
                  </a:solidFill>
                </a:rPr>
                <a:t>số</a:t>
              </a:r>
              <a:r>
                <a:rPr lang="en-US" sz="2400" dirty="0">
                  <a:solidFill>
                    <a:schemeClr val="bg1"/>
                  </a:solidFill>
                </a:rPr>
                <a:t> (n)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5458952" y="6127095"/>
            <a:ext cx="6790706" cy="674931"/>
            <a:chOff x="635730" y="5847979"/>
            <a:chExt cx="6790706" cy="674931"/>
          </a:xfrm>
        </p:grpSpPr>
        <p:grpSp>
          <p:nvGrpSpPr>
            <p:cNvPr id="118" name="Group 117"/>
            <p:cNvGrpSpPr/>
            <p:nvPr/>
          </p:nvGrpSpPr>
          <p:grpSpPr>
            <a:xfrm>
              <a:off x="635730" y="6021976"/>
              <a:ext cx="5617024" cy="500934"/>
              <a:chOff x="635730" y="6021976"/>
              <a:chExt cx="5617024" cy="500934"/>
            </a:xfrm>
          </p:grpSpPr>
          <p:grpSp>
            <p:nvGrpSpPr>
              <p:cNvPr id="120" name="Group 119"/>
              <p:cNvGrpSpPr/>
              <p:nvPr/>
            </p:nvGrpSpPr>
            <p:grpSpPr>
              <a:xfrm>
                <a:off x="870857" y="6021976"/>
                <a:ext cx="5381897" cy="87087"/>
                <a:chOff x="870857" y="6021976"/>
                <a:chExt cx="5381897" cy="87087"/>
              </a:xfrm>
            </p:grpSpPr>
            <p:cxnSp>
              <p:nvCxnSpPr>
                <p:cNvPr id="132" name="Straight Arrow Connector 131"/>
                <p:cNvCxnSpPr/>
                <p:nvPr/>
              </p:nvCxnSpPr>
              <p:spPr>
                <a:xfrm>
                  <a:off x="870857" y="6052457"/>
                  <a:ext cx="5381897" cy="17417"/>
                </a:xfrm>
                <a:prstGeom prst="straightConnector1">
                  <a:avLst/>
                </a:prstGeom>
                <a:ln w="28575">
                  <a:solidFill>
                    <a:schemeClr val="bg1"/>
                  </a:solidFill>
                  <a:tailEnd type="triangle"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1349829" y="6026331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1867989" y="6030685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2351313" y="6026329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>
                  <a:off x="2825931" y="6039394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3317966" y="6035038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3801292" y="6039392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>
                  <a:off x="4280265" y="6026329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>
                  <a:off x="4763589" y="6021976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5246914" y="6039393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>
                  <a:off x="5738950" y="6035038"/>
                  <a:ext cx="0" cy="69669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1" name="TextBox 120"/>
              <p:cNvSpPr txBox="1"/>
              <p:nvPr/>
            </p:nvSpPr>
            <p:spPr>
              <a:xfrm>
                <a:off x="635730" y="604375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1188726" y="603067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1689469" y="604373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2191858" y="6052457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3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2656126" y="6061140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4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3171571" y="6061245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5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7" name="TextBox 126"/>
              <p:cNvSpPr txBox="1"/>
              <p:nvPr/>
            </p:nvSpPr>
            <p:spPr>
              <a:xfrm>
                <a:off x="3624416" y="6043812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6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4117325" y="6048169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7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4586711" y="6048161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8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5079618" y="6048163"/>
                <a:ext cx="3401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9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5492503" y="604392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10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9" name="TextBox 118"/>
            <p:cNvSpPr txBox="1"/>
            <p:nvPr/>
          </p:nvSpPr>
          <p:spPr>
            <a:xfrm>
              <a:off x="6191803" y="5847979"/>
              <a:ext cx="12346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solidFill>
                    <a:schemeClr val="bg1"/>
                  </a:solidFill>
                </a:rPr>
                <a:t>Điểm</a:t>
              </a:r>
              <a:r>
                <a:rPr lang="en-US" sz="2400" dirty="0">
                  <a:solidFill>
                    <a:schemeClr val="bg1"/>
                  </a:solidFill>
                </a:rPr>
                <a:t> (x)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43" name="Straight Connector 142"/>
          <p:cNvCxnSpPr/>
          <p:nvPr/>
        </p:nvCxnSpPr>
        <p:spPr>
          <a:xfrm flipH="1">
            <a:off x="8146200" y="5869761"/>
            <a:ext cx="3178" cy="452136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5759916" y="4163183"/>
            <a:ext cx="2926761" cy="68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flipH="1">
            <a:off x="8633743" y="4206728"/>
            <a:ext cx="19797" cy="2117098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flipV="1">
            <a:off x="5766879" y="2874896"/>
            <a:ext cx="3311364" cy="68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flipH="1">
            <a:off x="9101917" y="2883605"/>
            <a:ext cx="1903" cy="3434971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>
            <a:stCxn id="157" idx="0"/>
          </p:cNvCxnSpPr>
          <p:nvPr/>
        </p:nvCxnSpPr>
        <p:spPr>
          <a:xfrm>
            <a:off x="9570590" y="635296"/>
            <a:ext cx="16222" cy="5691439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V="1">
            <a:off x="5776393" y="1561730"/>
            <a:ext cx="4302452" cy="2108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10028919" y="1581618"/>
            <a:ext cx="35291" cy="4754370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>
            <a:off x="5751977" y="4583714"/>
            <a:ext cx="4808372" cy="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 flipH="1">
            <a:off x="10563550" y="4576418"/>
            <a:ext cx="1163" cy="1737915"/>
          </a:xfrm>
          <a:prstGeom prst="line">
            <a:avLst/>
          </a:prstGeom>
          <a:ln w="28575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flipV="1">
            <a:off x="5739076" y="5839407"/>
            <a:ext cx="2426702" cy="5888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5745502" y="677557"/>
            <a:ext cx="6940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Box 154"/>
          <p:cNvSpPr txBox="1"/>
          <p:nvPr/>
        </p:nvSpPr>
        <p:spPr>
          <a:xfrm>
            <a:off x="5304829" y="472869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13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56" name="Straight Connector 155"/>
          <p:cNvCxnSpPr/>
          <p:nvPr/>
        </p:nvCxnSpPr>
        <p:spPr>
          <a:xfrm flipV="1">
            <a:off x="5771659" y="664151"/>
            <a:ext cx="3815727" cy="17192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Oval 156"/>
          <p:cNvSpPr/>
          <p:nvPr/>
        </p:nvSpPr>
        <p:spPr>
          <a:xfrm>
            <a:off x="9527636" y="635296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/>
          <p:cNvSpPr/>
          <p:nvPr/>
        </p:nvSpPr>
        <p:spPr>
          <a:xfrm>
            <a:off x="9988532" y="1532403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val 158"/>
          <p:cNvSpPr/>
          <p:nvPr/>
        </p:nvSpPr>
        <p:spPr>
          <a:xfrm>
            <a:off x="8101277" y="5806105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Oval 159"/>
          <p:cNvSpPr/>
          <p:nvPr/>
        </p:nvSpPr>
        <p:spPr>
          <a:xfrm>
            <a:off x="8614669" y="4142347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val 160"/>
          <p:cNvSpPr/>
          <p:nvPr/>
        </p:nvSpPr>
        <p:spPr>
          <a:xfrm>
            <a:off x="9053439" y="2840104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val 161"/>
          <p:cNvSpPr/>
          <p:nvPr/>
        </p:nvSpPr>
        <p:spPr>
          <a:xfrm>
            <a:off x="10513050" y="4541582"/>
            <a:ext cx="85907" cy="654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 Callout 4"/>
          <p:cNvSpPr/>
          <p:nvPr/>
        </p:nvSpPr>
        <p:spPr>
          <a:xfrm>
            <a:off x="40579" y="-17132"/>
            <a:ext cx="4962901" cy="2958835"/>
          </a:xfrm>
          <a:prstGeom prst="cloudCallout">
            <a:avLst>
              <a:gd name="adj1" fmla="val 30409"/>
              <a:gd name="adj2" fmla="val 8919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359960" y="632823"/>
            <a:ext cx="451705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dirty="0" err="1">
                <a:solidFill>
                  <a:srgbClr val="0000FF"/>
                </a:solidFill>
              </a:rPr>
              <a:t>Nếu</a:t>
            </a:r>
            <a:r>
              <a:rPr lang="en-US" sz="2700" dirty="0">
                <a:solidFill>
                  <a:srgbClr val="0000FF"/>
                </a:solidFill>
              </a:rPr>
              <a:t> </a:t>
            </a:r>
            <a:r>
              <a:rPr lang="en-US" sz="2700" dirty="0" err="1">
                <a:solidFill>
                  <a:srgbClr val="0000FF"/>
                </a:solidFill>
              </a:rPr>
              <a:t>không</a:t>
            </a:r>
            <a:r>
              <a:rPr lang="en-US" sz="2700" dirty="0">
                <a:solidFill>
                  <a:srgbClr val="0000FF"/>
                </a:solidFill>
              </a:rPr>
              <a:t> </a:t>
            </a:r>
            <a:r>
              <a:rPr lang="en-US" sz="2700" dirty="0" err="1">
                <a:solidFill>
                  <a:srgbClr val="0000FF"/>
                </a:solidFill>
              </a:rPr>
              <a:t>lập</a:t>
            </a:r>
            <a:r>
              <a:rPr lang="en-US" sz="2700" dirty="0">
                <a:solidFill>
                  <a:srgbClr val="0000FF"/>
                </a:solidFill>
              </a:rPr>
              <a:t> </a:t>
            </a:r>
            <a:r>
              <a:rPr lang="en-US" sz="2700" dirty="0" err="1">
                <a:solidFill>
                  <a:srgbClr val="0000FF"/>
                </a:solidFill>
              </a:rPr>
              <a:t>bảng</a:t>
            </a:r>
            <a:r>
              <a:rPr lang="en-US" sz="2700" dirty="0">
                <a:solidFill>
                  <a:srgbClr val="0000FF"/>
                </a:solidFill>
              </a:rPr>
              <a:t> “</a:t>
            </a:r>
            <a:r>
              <a:rPr lang="en-US" sz="2700" dirty="0" err="1">
                <a:solidFill>
                  <a:srgbClr val="0000FF"/>
                </a:solidFill>
              </a:rPr>
              <a:t>tần</a:t>
            </a:r>
            <a:r>
              <a:rPr lang="en-US" sz="2700" dirty="0">
                <a:solidFill>
                  <a:srgbClr val="0000FF"/>
                </a:solidFill>
              </a:rPr>
              <a:t> </a:t>
            </a:r>
            <a:r>
              <a:rPr lang="en-US" sz="2700" dirty="0" err="1">
                <a:solidFill>
                  <a:srgbClr val="0000FF"/>
                </a:solidFill>
              </a:rPr>
              <a:t>số</a:t>
            </a:r>
            <a:r>
              <a:rPr lang="en-US" sz="2700" dirty="0">
                <a:solidFill>
                  <a:srgbClr val="0000FF"/>
                </a:solidFill>
              </a:rPr>
              <a:t>” </a:t>
            </a:r>
            <a:r>
              <a:rPr lang="en-US" sz="2700" dirty="0" err="1">
                <a:solidFill>
                  <a:srgbClr val="0000FF"/>
                </a:solidFill>
              </a:rPr>
              <a:t>thì</a:t>
            </a:r>
            <a:r>
              <a:rPr lang="en-US" sz="2700" dirty="0">
                <a:solidFill>
                  <a:srgbClr val="0000FF"/>
                </a:solidFill>
              </a:rPr>
              <a:t> </a:t>
            </a:r>
            <a:r>
              <a:rPr lang="en-US" sz="2700" dirty="0" err="1">
                <a:solidFill>
                  <a:srgbClr val="0000FF"/>
                </a:solidFill>
              </a:rPr>
              <a:t>chúng</a:t>
            </a:r>
            <a:r>
              <a:rPr lang="en-US" sz="2700" dirty="0">
                <a:solidFill>
                  <a:srgbClr val="0000FF"/>
                </a:solidFill>
              </a:rPr>
              <a:t> ta </a:t>
            </a:r>
            <a:r>
              <a:rPr lang="en-US" sz="2700" dirty="0" err="1">
                <a:solidFill>
                  <a:srgbClr val="0000FF"/>
                </a:solidFill>
              </a:rPr>
              <a:t>có</a:t>
            </a:r>
            <a:r>
              <a:rPr lang="en-US" sz="2700" dirty="0">
                <a:solidFill>
                  <a:srgbClr val="0000FF"/>
                </a:solidFill>
              </a:rPr>
              <a:t> </a:t>
            </a:r>
            <a:r>
              <a:rPr lang="en-US" sz="2700" dirty="0" err="1">
                <a:solidFill>
                  <a:srgbClr val="0000FF"/>
                </a:solidFill>
              </a:rPr>
              <a:t>cách</a:t>
            </a:r>
            <a:r>
              <a:rPr lang="en-US" sz="2700" dirty="0">
                <a:solidFill>
                  <a:srgbClr val="0000FF"/>
                </a:solidFill>
              </a:rPr>
              <a:t> </a:t>
            </a:r>
            <a:r>
              <a:rPr lang="en-US" sz="2700" dirty="0" err="1">
                <a:solidFill>
                  <a:srgbClr val="0000FF"/>
                </a:solidFill>
              </a:rPr>
              <a:t>nào</a:t>
            </a:r>
            <a:r>
              <a:rPr lang="en-US" sz="2700" dirty="0">
                <a:solidFill>
                  <a:srgbClr val="0000FF"/>
                </a:solidFill>
              </a:rPr>
              <a:t> </a:t>
            </a:r>
            <a:r>
              <a:rPr lang="en-US" sz="2700" dirty="0" err="1">
                <a:solidFill>
                  <a:srgbClr val="0000FF"/>
                </a:solidFill>
              </a:rPr>
              <a:t>khác</a:t>
            </a:r>
            <a:r>
              <a:rPr lang="en-US" sz="2700" dirty="0">
                <a:solidFill>
                  <a:srgbClr val="0000FF"/>
                </a:solidFill>
              </a:rPr>
              <a:t> </a:t>
            </a:r>
            <a:r>
              <a:rPr lang="en-US" sz="2700" dirty="0" err="1">
                <a:solidFill>
                  <a:srgbClr val="0000FF"/>
                </a:solidFill>
              </a:rPr>
              <a:t>để</a:t>
            </a:r>
            <a:r>
              <a:rPr lang="en-US" sz="2700" dirty="0">
                <a:solidFill>
                  <a:srgbClr val="0000FF"/>
                </a:solidFill>
              </a:rPr>
              <a:t> </a:t>
            </a:r>
            <a:r>
              <a:rPr lang="en-US" sz="2700" dirty="0" err="1">
                <a:solidFill>
                  <a:srgbClr val="0000FF"/>
                </a:solidFill>
              </a:rPr>
              <a:t>tính</a:t>
            </a:r>
            <a:r>
              <a:rPr lang="en-US" sz="2700" dirty="0">
                <a:solidFill>
                  <a:srgbClr val="0000FF"/>
                </a:solidFill>
              </a:rPr>
              <a:t> </a:t>
            </a:r>
            <a:r>
              <a:rPr lang="en-US" sz="2700" dirty="0" err="1">
                <a:solidFill>
                  <a:srgbClr val="0000FF"/>
                </a:solidFill>
              </a:rPr>
              <a:t>điểm</a:t>
            </a:r>
            <a:r>
              <a:rPr lang="en-US" sz="2700" dirty="0">
                <a:solidFill>
                  <a:srgbClr val="0000FF"/>
                </a:solidFill>
              </a:rPr>
              <a:t> </a:t>
            </a:r>
            <a:r>
              <a:rPr lang="en-US" sz="2700" dirty="0" err="1">
                <a:solidFill>
                  <a:srgbClr val="0000FF"/>
                </a:solidFill>
              </a:rPr>
              <a:t>trung</a:t>
            </a:r>
            <a:r>
              <a:rPr lang="en-US" sz="2700" dirty="0">
                <a:solidFill>
                  <a:srgbClr val="0000FF"/>
                </a:solidFill>
              </a:rPr>
              <a:t> </a:t>
            </a:r>
            <a:r>
              <a:rPr lang="en-US" sz="2700" dirty="0" err="1">
                <a:solidFill>
                  <a:srgbClr val="0000FF"/>
                </a:solidFill>
              </a:rPr>
              <a:t>bình</a:t>
            </a:r>
            <a:r>
              <a:rPr lang="en-US" sz="2700" dirty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US" sz="2700" dirty="0" err="1">
                <a:solidFill>
                  <a:srgbClr val="0000FF"/>
                </a:solidFill>
              </a:rPr>
              <a:t>của</a:t>
            </a:r>
            <a:r>
              <a:rPr lang="en-US" sz="2700" dirty="0">
                <a:solidFill>
                  <a:srgbClr val="0000FF"/>
                </a:solidFill>
              </a:rPr>
              <a:t> </a:t>
            </a:r>
            <a:r>
              <a:rPr lang="en-US" sz="2700" dirty="0" err="1">
                <a:solidFill>
                  <a:srgbClr val="0000FF"/>
                </a:solidFill>
              </a:rPr>
              <a:t>lớp</a:t>
            </a:r>
            <a:r>
              <a:rPr lang="en-US" sz="2700" dirty="0">
                <a:solidFill>
                  <a:srgbClr val="0000FF"/>
                </a:solidFill>
              </a:rPr>
              <a:t> 7C </a:t>
            </a:r>
            <a:r>
              <a:rPr lang="en-US" sz="2700" dirty="0" err="1">
                <a:solidFill>
                  <a:srgbClr val="0000FF"/>
                </a:solidFill>
              </a:rPr>
              <a:t>không</a:t>
            </a:r>
            <a:r>
              <a:rPr lang="en-US" sz="2700" dirty="0">
                <a:solidFill>
                  <a:srgbClr val="0000FF"/>
                </a:solidFill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/>
              <p:cNvSpPr/>
              <p:nvPr/>
            </p:nvSpPr>
            <p:spPr>
              <a:xfrm>
                <a:off x="-368730" y="3438168"/>
                <a:ext cx="6156402" cy="7330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200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200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</m:acc>
                      <m:r>
                        <a:rPr lang="en-US" sz="2200" b="1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1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200" b="1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200" b="1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200" b="1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200" b="1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200" b="1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2200" b="1" i="1" dirty="0">
                  <a:solidFill>
                    <a:schemeClr val="accent4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3" name="Rectangle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8730" y="3438168"/>
                <a:ext cx="6156402" cy="73302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Rectangle 85"/>
              <p:cNvSpPr/>
              <p:nvPr/>
            </p:nvSpPr>
            <p:spPr>
              <a:xfrm>
                <a:off x="-188262" y="4352824"/>
                <a:ext cx="2519335" cy="7261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200" b="1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200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</m:acc>
                      <m:r>
                        <a:rPr lang="en-US" sz="2200" b="1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b="1" i="1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200" b="1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𝟑𝟒</m:t>
                          </m:r>
                        </m:num>
                        <m:den>
                          <m:r>
                            <a:rPr lang="en-US" sz="2200" b="1" i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200" b="1" i="0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200" b="1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en-US" sz="2200" b="1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200" b="1" i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200" b="1" i="0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2200" b="1" dirty="0">
                  <a:solidFill>
                    <a:schemeClr val="accent4"/>
                  </a:solidFill>
                </a:endParaRPr>
              </a:p>
            </p:txBody>
          </p:sp>
        </mc:Choice>
        <mc:Fallback xmlns="">
          <p:sp>
            <p:nvSpPr>
              <p:cNvPr id="86" name="Rectangle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8262" y="4352824"/>
                <a:ext cx="2519335" cy="7261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TextBox 86"/>
          <p:cNvSpPr txBox="1"/>
          <p:nvPr/>
        </p:nvSpPr>
        <p:spPr>
          <a:xfrm>
            <a:off x="98911" y="5285621"/>
            <a:ext cx="48172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</a:rPr>
              <a:t>Vì</a:t>
            </a:r>
            <a:r>
              <a:rPr lang="en-US" sz="2800" b="1" dirty="0">
                <a:solidFill>
                  <a:schemeClr val="bg1"/>
                </a:solidFill>
              </a:rPr>
              <a:t> 8,1 &gt; 8,0 </a:t>
            </a:r>
            <a:r>
              <a:rPr lang="en-US" sz="2800" b="1" dirty="0">
                <a:solidFill>
                  <a:schemeClr val="bg1"/>
                </a:solidFill>
                <a:sym typeface="Symbol" panose="05050102010706020507" pitchFamily="18" charset="2"/>
              </a:rPr>
              <a:t> </a:t>
            </a:r>
            <a:r>
              <a:rPr lang="en-US" sz="2800" b="1" dirty="0" err="1">
                <a:solidFill>
                  <a:schemeClr val="bg1"/>
                </a:solidFill>
                <a:sym typeface="Symbol" panose="05050102010706020507" pitchFamily="18" charset="2"/>
              </a:rPr>
              <a:t>Lớp</a:t>
            </a:r>
            <a:r>
              <a:rPr lang="en-US" sz="2800" b="1" dirty="0">
                <a:solidFill>
                  <a:schemeClr val="bg1"/>
                </a:solidFill>
                <a:sym typeface="Symbol" panose="05050102010706020507" pitchFamily="18" charset="2"/>
              </a:rPr>
              <a:t> 7B </a:t>
            </a:r>
            <a:r>
              <a:rPr lang="en-US" sz="2800" b="1" dirty="0" err="1">
                <a:solidFill>
                  <a:schemeClr val="bg1"/>
                </a:solidFill>
                <a:sym typeface="Symbol" panose="05050102010706020507" pitchFamily="18" charset="2"/>
              </a:rPr>
              <a:t>có</a:t>
            </a:r>
            <a:r>
              <a:rPr lang="en-US" sz="28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sym typeface="Symbol" panose="05050102010706020507" pitchFamily="18" charset="2"/>
              </a:rPr>
              <a:t>điểm</a:t>
            </a:r>
            <a:r>
              <a:rPr lang="en-US" sz="28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</a:p>
          <a:p>
            <a:r>
              <a:rPr lang="en-US" sz="2800" b="1" dirty="0" err="1">
                <a:solidFill>
                  <a:schemeClr val="bg1"/>
                </a:solidFill>
                <a:sym typeface="Symbol" panose="05050102010706020507" pitchFamily="18" charset="2"/>
              </a:rPr>
              <a:t>trung</a:t>
            </a:r>
            <a:r>
              <a:rPr lang="en-US" sz="28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sym typeface="Symbol" panose="05050102010706020507" pitchFamily="18" charset="2"/>
              </a:rPr>
              <a:t>bình</a:t>
            </a:r>
            <a:r>
              <a:rPr lang="en-US" sz="28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sym typeface="Symbol" panose="05050102010706020507" pitchFamily="18" charset="2"/>
              </a:rPr>
              <a:t>cao</a:t>
            </a:r>
            <a:r>
              <a:rPr lang="en-US" sz="28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sym typeface="Symbol" panose="05050102010706020507" pitchFamily="18" charset="2"/>
              </a:rPr>
              <a:t>hơn</a:t>
            </a:r>
            <a:r>
              <a:rPr lang="en-US" sz="28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sym typeface="Symbol" panose="05050102010706020507" pitchFamily="18" charset="2"/>
              </a:rPr>
              <a:t>lớp</a:t>
            </a:r>
            <a:r>
              <a:rPr lang="en-US" sz="2800" b="1" dirty="0">
                <a:solidFill>
                  <a:schemeClr val="bg1"/>
                </a:solidFill>
                <a:sym typeface="Symbol" panose="05050102010706020507" pitchFamily="18" charset="2"/>
              </a:rPr>
              <a:t> 7C.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344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2" grpId="0"/>
      <p:bldP spid="83" grpId="0"/>
      <p:bldP spid="86" grpId="0"/>
      <p:bldP spid="8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2369" y="1708220"/>
            <a:ext cx="5426110" cy="51497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273523" y="1500876"/>
            <a:ext cx="5235191" cy="514978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400869"/>
              </p:ext>
            </p:extLst>
          </p:nvPr>
        </p:nvGraphicFramePr>
        <p:xfrm>
          <a:off x="1936414" y="1898528"/>
          <a:ext cx="3199511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3205">
                  <a:extLst>
                    <a:ext uri="{9D8B030D-6E8A-4147-A177-3AD203B41FA5}">
                      <a16:colId xmlns:a16="http://schemas.microsoft.com/office/drawing/2014/main" val="289872776"/>
                    </a:ext>
                  </a:extLst>
                </a:gridCol>
                <a:gridCol w="1686306">
                  <a:extLst>
                    <a:ext uri="{9D8B030D-6E8A-4147-A177-3AD203B41FA5}">
                      <a16:colId xmlns:a16="http://schemas.microsoft.com/office/drawing/2014/main" val="2206280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bg1"/>
                          </a:solidFill>
                        </a:rPr>
                        <a:t>Điểm</a:t>
                      </a:r>
                      <a:r>
                        <a:rPr lang="en-US" sz="2400" b="1" baseline="0" dirty="0">
                          <a:solidFill>
                            <a:schemeClr val="bg1"/>
                          </a:solidFill>
                        </a:rPr>
                        <a:t> (x)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bg1"/>
                          </a:solidFill>
                        </a:rPr>
                        <a:t>Tần</a:t>
                      </a:r>
                      <a:r>
                        <a:rPr lang="en-US" sz="2400" b="1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chemeClr val="bg1"/>
                          </a:solidFill>
                        </a:rPr>
                        <a:t>số</a:t>
                      </a:r>
                      <a:r>
                        <a:rPr lang="en-US" sz="2400" b="1" baseline="0" dirty="0">
                          <a:solidFill>
                            <a:schemeClr val="bg1"/>
                          </a:solidFill>
                        </a:rPr>
                        <a:t> (n)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050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0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226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52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9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529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63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9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12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0765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75284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N = 40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671930" y="6206148"/>
                <a:ext cx="154208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</m:acc>
                      <m:r>
                        <a:rPr lang="en-US" sz="2800" b="1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en-US" sz="2800" b="1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800" b="1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930" y="6206148"/>
                <a:ext cx="1542089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92783" y="1838604"/>
            <a:ext cx="10972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u="sng" dirty="0">
                <a:solidFill>
                  <a:schemeClr val="bg1"/>
                </a:solidFill>
              </a:rPr>
              <a:t>LỚP 7B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1105319" y="-32328"/>
            <a:ext cx="9656466" cy="1720320"/>
          </a:xfrm>
          <a:prstGeom prst="horizontalScroll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83840" y="299934"/>
            <a:ext cx="940005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dirty="0">
                <a:solidFill>
                  <a:srgbClr val="0000FF"/>
                </a:solidFill>
              </a:rPr>
              <a:t>  </a:t>
            </a:r>
            <a:r>
              <a:rPr lang="en-US" sz="2200" dirty="0" err="1">
                <a:solidFill>
                  <a:srgbClr val="0000FF"/>
                </a:solidFill>
              </a:rPr>
              <a:t>Nhà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trường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khen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thưởng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cho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lớp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có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điểm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trung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bình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kiểm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tra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môn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Toán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từ</a:t>
            </a:r>
            <a:r>
              <a:rPr lang="en-US" sz="2200" dirty="0">
                <a:solidFill>
                  <a:srgbClr val="0000FF"/>
                </a:solidFill>
              </a:rPr>
              <a:t> 8,0 </a:t>
            </a:r>
            <a:r>
              <a:rPr lang="en-US" sz="2200" dirty="0" err="1">
                <a:solidFill>
                  <a:srgbClr val="0000FF"/>
                </a:solidFill>
              </a:rPr>
              <a:t>trở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lên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và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không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có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học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sinh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nào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dưới</a:t>
            </a:r>
            <a:r>
              <a:rPr lang="en-US" sz="2200" dirty="0">
                <a:solidFill>
                  <a:srgbClr val="0000FF"/>
                </a:solidFill>
              </a:rPr>
              <a:t> 5 </a:t>
            </a:r>
            <a:r>
              <a:rPr lang="en-US" sz="2200" dirty="0" err="1">
                <a:solidFill>
                  <a:srgbClr val="0000FF"/>
                </a:solidFill>
              </a:rPr>
              <a:t>điểm</a:t>
            </a:r>
            <a:r>
              <a:rPr lang="en-US" sz="2200" dirty="0">
                <a:solidFill>
                  <a:srgbClr val="0000FF"/>
                </a:solidFill>
              </a:rPr>
              <a:t>. </a:t>
            </a:r>
            <a:r>
              <a:rPr lang="en-US" sz="2200" dirty="0" err="1">
                <a:solidFill>
                  <a:srgbClr val="0000FF"/>
                </a:solidFill>
              </a:rPr>
              <a:t>Trong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hai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lớp</a:t>
            </a:r>
            <a:r>
              <a:rPr lang="en-US" sz="2200" dirty="0">
                <a:solidFill>
                  <a:srgbClr val="0000FF"/>
                </a:solidFill>
              </a:rPr>
              <a:t> 7B </a:t>
            </a:r>
            <a:r>
              <a:rPr lang="en-US" sz="2200" dirty="0" err="1">
                <a:solidFill>
                  <a:srgbClr val="0000FF"/>
                </a:solidFill>
              </a:rPr>
              <a:t>và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lớp</a:t>
            </a:r>
            <a:r>
              <a:rPr lang="en-US" sz="2200" dirty="0">
                <a:solidFill>
                  <a:srgbClr val="0000FF"/>
                </a:solidFill>
              </a:rPr>
              <a:t> 7C </a:t>
            </a:r>
            <a:r>
              <a:rPr lang="en-US" sz="2200" dirty="0" err="1">
                <a:solidFill>
                  <a:srgbClr val="0000FF"/>
                </a:solidFill>
              </a:rPr>
              <a:t>thì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lớp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nào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được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khen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thưởng</a:t>
            </a:r>
            <a:r>
              <a:rPr lang="en-US" sz="2200" dirty="0">
                <a:solidFill>
                  <a:srgbClr val="0000FF"/>
                </a:solidFill>
              </a:rPr>
              <a:t>? </a:t>
            </a:r>
            <a:r>
              <a:rPr lang="en-US" sz="2200" dirty="0" err="1">
                <a:solidFill>
                  <a:srgbClr val="0000FF"/>
                </a:solidFill>
              </a:rPr>
              <a:t>Vì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sao</a:t>
            </a:r>
            <a:r>
              <a:rPr lang="en-US" sz="2200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22993" y="1840284"/>
            <a:ext cx="10972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u="sng" dirty="0">
                <a:solidFill>
                  <a:schemeClr val="bg1"/>
                </a:solidFill>
              </a:rPr>
              <a:t>LỚP 7C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669600"/>
              </p:ext>
            </p:extLst>
          </p:nvPr>
        </p:nvGraphicFramePr>
        <p:xfrm>
          <a:off x="7893399" y="1858932"/>
          <a:ext cx="3199511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3205">
                  <a:extLst>
                    <a:ext uri="{9D8B030D-6E8A-4147-A177-3AD203B41FA5}">
                      <a16:colId xmlns:a16="http://schemas.microsoft.com/office/drawing/2014/main" val="289872776"/>
                    </a:ext>
                  </a:extLst>
                </a:gridCol>
                <a:gridCol w="1686306">
                  <a:extLst>
                    <a:ext uri="{9D8B030D-6E8A-4147-A177-3AD203B41FA5}">
                      <a16:colId xmlns:a16="http://schemas.microsoft.com/office/drawing/2014/main" val="2206280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 err="1">
                          <a:solidFill>
                            <a:schemeClr val="bg1"/>
                          </a:solidFill>
                        </a:rPr>
                        <a:t>Điểm</a:t>
                      </a:r>
                      <a:r>
                        <a:rPr lang="en-US" sz="2700" b="1" baseline="0" dirty="0">
                          <a:solidFill>
                            <a:schemeClr val="bg1"/>
                          </a:solidFill>
                        </a:rPr>
                        <a:t> (x)</a:t>
                      </a:r>
                      <a:endParaRPr lang="en-US" sz="27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 err="1">
                          <a:solidFill>
                            <a:schemeClr val="bg1"/>
                          </a:solidFill>
                        </a:rPr>
                        <a:t>Tần</a:t>
                      </a:r>
                      <a:r>
                        <a:rPr lang="en-US" sz="2700" b="1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700" b="1" baseline="0" dirty="0" err="1">
                          <a:solidFill>
                            <a:schemeClr val="bg1"/>
                          </a:solidFill>
                        </a:rPr>
                        <a:t>số</a:t>
                      </a:r>
                      <a:r>
                        <a:rPr lang="en-US" sz="2700" b="1" baseline="0" dirty="0">
                          <a:solidFill>
                            <a:schemeClr val="bg1"/>
                          </a:solidFill>
                        </a:rPr>
                        <a:t> (n)</a:t>
                      </a:r>
                      <a:endParaRPr lang="en-US" sz="27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050060"/>
                  </a:ext>
                </a:extLst>
              </a:tr>
              <a:tr h="499871"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0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52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529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63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>
                          <a:solidFill>
                            <a:schemeClr val="bg1"/>
                          </a:solidFill>
                        </a:rPr>
                        <a:t>9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0765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75284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endParaRPr lang="en-US" sz="27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>
                          <a:solidFill>
                            <a:schemeClr val="bg1"/>
                          </a:solidFill>
                        </a:rPr>
                        <a:t>N = 42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8682533" y="6127436"/>
                <a:ext cx="154208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</m:acc>
                      <m:r>
                        <a:rPr lang="en-US" sz="2800" b="1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en-US" sz="2800" b="1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800" b="1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2533" y="6127436"/>
                <a:ext cx="1542089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690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/>
      <p:bldP spid="8" grpId="0"/>
      <p:bldP spid="11" grpId="0" animBg="1"/>
      <p:bldP spid="12" grpId="0"/>
      <p:bldP spid="15" grpId="0"/>
      <p:bldP spid="2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orizontal Scroll 10"/>
          <p:cNvSpPr/>
          <p:nvPr/>
        </p:nvSpPr>
        <p:spPr>
          <a:xfrm>
            <a:off x="1105319" y="-32328"/>
            <a:ext cx="9656466" cy="1720320"/>
          </a:xfrm>
          <a:prstGeom prst="horizontalScroll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83840" y="299934"/>
            <a:ext cx="940005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dirty="0">
                <a:solidFill>
                  <a:srgbClr val="0000FF"/>
                </a:solidFill>
              </a:rPr>
              <a:t>  </a:t>
            </a:r>
            <a:r>
              <a:rPr lang="en-US" sz="2200" dirty="0" err="1">
                <a:solidFill>
                  <a:srgbClr val="0000FF"/>
                </a:solidFill>
              </a:rPr>
              <a:t>Nhà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trường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khen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thưởng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cho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lớp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có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điểm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trung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bình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kiểm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tra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môn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Toán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từ</a:t>
            </a:r>
            <a:r>
              <a:rPr lang="en-US" sz="2200" dirty="0">
                <a:solidFill>
                  <a:srgbClr val="0000FF"/>
                </a:solidFill>
              </a:rPr>
              <a:t> 8,0 </a:t>
            </a:r>
            <a:r>
              <a:rPr lang="en-US" sz="2200" dirty="0" err="1">
                <a:solidFill>
                  <a:srgbClr val="0000FF"/>
                </a:solidFill>
              </a:rPr>
              <a:t>trở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lên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và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không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có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học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sinh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nào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dưới</a:t>
            </a:r>
            <a:r>
              <a:rPr lang="en-US" sz="2200" dirty="0">
                <a:solidFill>
                  <a:srgbClr val="0000FF"/>
                </a:solidFill>
              </a:rPr>
              <a:t> 5 </a:t>
            </a:r>
            <a:r>
              <a:rPr lang="en-US" sz="2200" dirty="0" err="1">
                <a:solidFill>
                  <a:srgbClr val="0000FF"/>
                </a:solidFill>
              </a:rPr>
              <a:t>điểm</a:t>
            </a:r>
            <a:r>
              <a:rPr lang="en-US" sz="2200" dirty="0">
                <a:solidFill>
                  <a:srgbClr val="0000FF"/>
                </a:solidFill>
              </a:rPr>
              <a:t>. </a:t>
            </a:r>
            <a:r>
              <a:rPr lang="en-US" sz="2200" dirty="0" err="1">
                <a:solidFill>
                  <a:srgbClr val="0000FF"/>
                </a:solidFill>
              </a:rPr>
              <a:t>Trong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hai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lớp</a:t>
            </a:r>
            <a:r>
              <a:rPr lang="en-US" sz="2200" dirty="0">
                <a:solidFill>
                  <a:srgbClr val="0000FF"/>
                </a:solidFill>
              </a:rPr>
              <a:t> 7B </a:t>
            </a:r>
            <a:r>
              <a:rPr lang="en-US" sz="2200" dirty="0" err="1">
                <a:solidFill>
                  <a:srgbClr val="0000FF"/>
                </a:solidFill>
              </a:rPr>
              <a:t>và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lớp</a:t>
            </a:r>
            <a:r>
              <a:rPr lang="en-US" sz="2200" dirty="0">
                <a:solidFill>
                  <a:srgbClr val="0000FF"/>
                </a:solidFill>
              </a:rPr>
              <a:t> 7C </a:t>
            </a:r>
            <a:r>
              <a:rPr lang="en-US" sz="2200" dirty="0" err="1">
                <a:solidFill>
                  <a:srgbClr val="0000FF"/>
                </a:solidFill>
              </a:rPr>
              <a:t>thì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lớp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nào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được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khen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thưởng</a:t>
            </a:r>
            <a:r>
              <a:rPr lang="en-US" sz="2200" dirty="0">
                <a:solidFill>
                  <a:srgbClr val="0000FF"/>
                </a:solidFill>
              </a:rPr>
              <a:t>? </a:t>
            </a:r>
            <a:r>
              <a:rPr lang="en-US" sz="2200" dirty="0" err="1">
                <a:solidFill>
                  <a:srgbClr val="0000FF"/>
                </a:solidFill>
              </a:rPr>
              <a:t>Vì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  <a:r>
              <a:rPr lang="en-US" sz="2200" dirty="0" err="1">
                <a:solidFill>
                  <a:srgbClr val="0000FF"/>
                </a:solidFill>
              </a:rPr>
              <a:t>sao</a:t>
            </a:r>
            <a:r>
              <a:rPr lang="en-US" sz="2200" dirty="0">
                <a:solidFill>
                  <a:srgbClr val="0000FF"/>
                </a:solidFill>
              </a:rPr>
              <a:t>?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361740" y="1710048"/>
            <a:ext cx="5464075" cy="5190943"/>
            <a:chOff x="492369" y="1697928"/>
            <a:chExt cx="5464075" cy="5190943"/>
          </a:xfrm>
        </p:grpSpPr>
        <p:sp>
          <p:nvSpPr>
            <p:cNvPr id="4" name="Rectangle 3"/>
            <p:cNvSpPr/>
            <p:nvPr/>
          </p:nvSpPr>
          <p:spPr>
            <a:xfrm>
              <a:off x="492369" y="1708220"/>
              <a:ext cx="5426110" cy="514978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>
                  <a:off x="2571447" y="6427206"/>
                  <a:ext cx="134626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n-US" sz="24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</m:acc>
                        <m:r>
                          <a:rPr lang="en-US" sz="2400" b="1" i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≈</m:t>
                        </m:r>
                        <m:r>
                          <a:rPr lang="en-US" sz="2400" b="1" i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sz="2400" b="1" i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oMath>
                    </m:oMathPara>
                  </a14:m>
                  <a:endParaRPr lang="en-US" sz="2400" b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71447" y="6427206"/>
                  <a:ext cx="1346266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TextBox 7"/>
            <p:cNvSpPr txBox="1"/>
            <p:nvPr/>
          </p:nvSpPr>
          <p:spPr>
            <a:xfrm>
              <a:off x="2692409" y="1697928"/>
              <a:ext cx="109728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u="sng" dirty="0">
                  <a:solidFill>
                    <a:srgbClr val="0000FF"/>
                  </a:solidFill>
                </a:rPr>
                <a:t>LỚP 7B</a:t>
              </a: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948" y="2019699"/>
              <a:ext cx="4897496" cy="4458550"/>
            </a:xfrm>
            <a:prstGeom prst="rect">
              <a:avLst/>
            </a:prstGeom>
          </p:spPr>
        </p:pic>
        <p:cxnSp>
          <p:nvCxnSpPr>
            <p:cNvPr id="3" name="Straight Connector 2"/>
            <p:cNvCxnSpPr/>
            <p:nvPr/>
          </p:nvCxnSpPr>
          <p:spPr>
            <a:xfrm flipV="1">
              <a:off x="1547446" y="5767754"/>
              <a:ext cx="1587640" cy="20097"/>
            </a:xfrm>
            <a:prstGeom prst="line">
              <a:avLst/>
            </a:prstGeom>
            <a:ln w="1905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1547448" y="4662435"/>
              <a:ext cx="3245616" cy="2864"/>
            </a:xfrm>
            <a:prstGeom prst="line">
              <a:avLst/>
            </a:prstGeom>
            <a:ln w="1905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1562520" y="2608701"/>
              <a:ext cx="2907129" cy="29033"/>
            </a:xfrm>
            <a:prstGeom prst="line">
              <a:avLst/>
            </a:prstGeom>
            <a:ln w="1905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1557495" y="3494407"/>
              <a:ext cx="2232194" cy="12468"/>
            </a:xfrm>
            <a:prstGeom prst="line">
              <a:avLst/>
            </a:prstGeom>
            <a:ln w="1905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V="1">
              <a:off x="1522332" y="3199511"/>
              <a:ext cx="2617589" cy="10939"/>
            </a:xfrm>
            <a:prstGeom prst="line">
              <a:avLst/>
            </a:prstGeom>
            <a:ln w="1905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522332" y="5485353"/>
              <a:ext cx="1970410" cy="5832"/>
            </a:xfrm>
            <a:prstGeom prst="line">
              <a:avLst/>
            </a:prstGeom>
            <a:ln w="1905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6440994" y="1710048"/>
            <a:ext cx="5235191" cy="5149780"/>
            <a:chOff x="6440994" y="1710048"/>
            <a:chExt cx="5235191" cy="5149780"/>
          </a:xfrm>
        </p:grpSpPr>
        <p:sp>
          <p:nvSpPr>
            <p:cNvPr id="5" name="Rectangle 4"/>
            <p:cNvSpPr/>
            <p:nvPr/>
          </p:nvSpPr>
          <p:spPr>
            <a:xfrm>
              <a:off x="6440994" y="1710048"/>
              <a:ext cx="5235191" cy="514978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642714" y="1729756"/>
              <a:ext cx="109728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u="sng" dirty="0">
                  <a:solidFill>
                    <a:srgbClr val="0000FF"/>
                  </a:solidFill>
                </a:rPr>
                <a:t>LỚP 7C</a:t>
              </a:r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6539960" y="1790432"/>
              <a:ext cx="4864200" cy="5049876"/>
              <a:chOff x="6539960" y="1790432"/>
              <a:chExt cx="4864200" cy="504987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Rectangle 19"/>
                  <p:cNvSpPr/>
                  <p:nvPr/>
                </p:nvSpPr>
                <p:spPr>
                  <a:xfrm>
                    <a:off x="8682533" y="6378643"/>
                    <a:ext cx="1346266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̅"/>
                              <m:ctrlPr>
                                <a:rPr lang="en-US" sz="24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𝑿</m:t>
                              </m:r>
                            </m:e>
                          </m:acc>
                          <m:r>
                            <a:rPr lang="en-US" sz="2400" b="1" i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≈</m:t>
                          </m:r>
                          <m:r>
                            <a:rPr lang="en-US" sz="2400" b="1" i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2400" b="1" i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oMath>
                      </m:oMathPara>
                    </a14:m>
                    <a:endParaRPr lang="en-US" sz="2400" b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" name="Rectangle 1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682533" y="6378643"/>
                    <a:ext cx="1346266" cy="461665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39960" y="1790432"/>
                <a:ext cx="4864200" cy="4646039"/>
              </a:xfrm>
              <a:prstGeom prst="rect">
                <a:avLst/>
              </a:prstGeom>
            </p:spPr>
          </p:pic>
          <p:cxnSp>
            <p:nvCxnSpPr>
              <p:cNvPr id="38" name="Straight Connector 37"/>
              <p:cNvCxnSpPr/>
              <p:nvPr/>
            </p:nvCxnSpPr>
            <p:spPr>
              <a:xfrm flipV="1">
                <a:off x="7020449" y="2873705"/>
                <a:ext cx="2907129" cy="29033"/>
              </a:xfrm>
              <a:prstGeom prst="line">
                <a:avLst/>
              </a:prstGeom>
              <a:ln w="19050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7020449" y="4873787"/>
                <a:ext cx="3210929" cy="1"/>
              </a:xfrm>
              <a:prstGeom prst="line">
                <a:avLst/>
              </a:prstGeom>
              <a:ln w="19050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V="1">
                <a:off x="7000013" y="5697917"/>
                <a:ext cx="1587640" cy="20097"/>
              </a:xfrm>
              <a:prstGeom prst="line">
                <a:avLst/>
              </a:prstGeom>
              <a:ln w="19050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7019519" y="4604843"/>
                <a:ext cx="1970410" cy="5832"/>
              </a:xfrm>
              <a:prstGeom prst="line">
                <a:avLst/>
              </a:prstGeom>
              <a:ln w="19050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V="1">
                <a:off x="7031736" y="3740112"/>
                <a:ext cx="2232194" cy="12468"/>
              </a:xfrm>
              <a:prstGeom prst="line">
                <a:avLst/>
              </a:prstGeom>
              <a:ln w="19050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V="1">
                <a:off x="7047264" y="2286729"/>
                <a:ext cx="2548912" cy="10940"/>
              </a:xfrm>
              <a:prstGeom prst="line">
                <a:avLst/>
              </a:prstGeom>
              <a:ln w="19050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159393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583474" y="-5"/>
            <a:ext cx="10998926" cy="2647411"/>
          </a:xfrm>
          <a:prstGeom prst="horizontalScroll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97281" y="511516"/>
            <a:ext cx="1024128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rgbClr val="0000FF"/>
                </a:solidFill>
              </a:rPr>
              <a:t>       </a:t>
            </a:r>
            <a:r>
              <a:rPr lang="en-US" sz="2800" dirty="0" err="1">
                <a:solidFill>
                  <a:srgbClr val="0000FF"/>
                </a:solidFill>
              </a:rPr>
              <a:t>Nhà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trường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khen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thưởng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cho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lớp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có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điểm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trung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bình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kiểm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tra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môn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Toán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từ</a:t>
            </a:r>
            <a:r>
              <a:rPr lang="en-US" sz="2800" b="1" dirty="0">
                <a:solidFill>
                  <a:srgbClr val="FF0000"/>
                </a:solidFill>
              </a:rPr>
              <a:t> 8,0 </a:t>
            </a:r>
            <a:r>
              <a:rPr lang="en-US" sz="2800" b="1" dirty="0" err="1">
                <a:solidFill>
                  <a:srgbClr val="FF0000"/>
                </a:solidFill>
              </a:rPr>
              <a:t>trở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lên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và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không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có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học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sinh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nào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dưới</a:t>
            </a:r>
            <a:r>
              <a:rPr lang="en-US" sz="2800" b="1" dirty="0">
                <a:solidFill>
                  <a:srgbClr val="FF0000"/>
                </a:solidFill>
              </a:rPr>
              <a:t> 5 </a:t>
            </a:r>
            <a:r>
              <a:rPr lang="en-US" sz="2800" b="1" dirty="0" err="1">
                <a:solidFill>
                  <a:srgbClr val="FF0000"/>
                </a:solidFill>
              </a:rPr>
              <a:t>điểm</a:t>
            </a:r>
            <a:r>
              <a:rPr lang="en-US" sz="2800" dirty="0">
                <a:solidFill>
                  <a:srgbClr val="0000FF"/>
                </a:solidFill>
              </a:rPr>
              <a:t>.         </a:t>
            </a:r>
            <a:r>
              <a:rPr lang="en-US" sz="2800" dirty="0" err="1">
                <a:solidFill>
                  <a:srgbClr val="0000FF"/>
                </a:solidFill>
              </a:rPr>
              <a:t>Trong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hai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lớp</a:t>
            </a:r>
            <a:r>
              <a:rPr lang="en-US" sz="2800" dirty="0">
                <a:solidFill>
                  <a:srgbClr val="0000FF"/>
                </a:solidFill>
              </a:rPr>
              <a:t> 7B </a:t>
            </a:r>
            <a:r>
              <a:rPr lang="en-US" sz="2800" dirty="0" err="1">
                <a:solidFill>
                  <a:srgbClr val="0000FF"/>
                </a:solidFill>
              </a:rPr>
              <a:t>và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lớp</a:t>
            </a:r>
            <a:r>
              <a:rPr lang="en-US" sz="2800" dirty="0">
                <a:solidFill>
                  <a:srgbClr val="0000FF"/>
                </a:solidFill>
              </a:rPr>
              <a:t> 7C </a:t>
            </a:r>
            <a:r>
              <a:rPr lang="en-US" sz="2800" dirty="0" err="1">
                <a:solidFill>
                  <a:srgbClr val="0000FF"/>
                </a:solidFill>
              </a:rPr>
              <a:t>thì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lớp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nào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được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khen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thưởng</a:t>
            </a:r>
            <a:r>
              <a:rPr lang="en-US" sz="2800" dirty="0">
                <a:solidFill>
                  <a:srgbClr val="0000FF"/>
                </a:solidFill>
              </a:rPr>
              <a:t>? </a:t>
            </a:r>
            <a:r>
              <a:rPr lang="en-US" sz="2800" dirty="0" err="1">
                <a:solidFill>
                  <a:srgbClr val="0000FF"/>
                </a:solidFill>
              </a:rPr>
              <a:t>Vì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sao</a:t>
            </a:r>
            <a:r>
              <a:rPr lang="en-US" sz="2800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91585" y="3260750"/>
            <a:ext cx="4667794" cy="180763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 flipH="1">
            <a:off x="261258" y="3474723"/>
            <a:ext cx="45545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</a:rPr>
              <a:t>Lớp</a:t>
            </a:r>
            <a:r>
              <a:rPr lang="en-US" sz="2800" b="1" dirty="0">
                <a:solidFill>
                  <a:srgbClr val="FF0000"/>
                </a:solidFill>
              </a:rPr>
              <a:t> 7B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</a:rPr>
              <a:t>- </a:t>
            </a:r>
            <a:r>
              <a:rPr lang="en-US" sz="2800" dirty="0" err="1">
                <a:solidFill>
                  <a:srgbClr val="0000FF"/>
                </a:solidFill>
              </a:rPr>
              <a:t>Điểm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trung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bình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là</a:t>
            </a:r>
            <a:r>
              <a:rPr lang="en-US" sz="2800" dirty="0">
                <a:solidFill>
                  <a:srgbClr val="0000FF"/>
                </a:solidFill>
              </a:rPr>
              <a:t> 8,1 &gt; 8,0.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</a:rPr>
              <a:t>- </a:t>
            </a:r>
            <a:r>
              <a:rPr lang="en-US" sz="2800" dirty="0" err="1">
                <a:solidFill>
                  <a:srgbClr val="0000FF"/>
                </a:solidFill>
              </a:rPr>
              <a:t>Có</a:t>
            </a:r>
            <a:r>
              <a:rPr lang="en-US" sz="2800" dirty="0">
                <a:solidFill>
                  <a:srgbClr val="0000FF"/>
                </a:solidFill>
              </a:rPr>
              <a:t> 1 HS </a:t>
            </a:r>
            <a:r>
              <a:rPr lang="en-US" sz="2800" dirty="0" err="1">
                <a:solidFill>
                  <a:srgbClr val="0000FF"/>
                </a:solidFill>
              </a:rPr>
              <a:t>được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điểm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dưới</a:t>
            </a:r>
            <a:r>
              <a:rPr lang="en-US" sz="2800" dirty="0">
                <a:solidFill>
                  <a:srgbClr val="0000FF"/>
                </a:solidFill>
              </a:rPr>
              <a:t> 5. </a:t>
            </a:r>
          </a:p>
        </p:txBody>
      </p:sp>
      <p:cxnSp>
        <p:nvCxnSpPr>
          <p:cNvPr id="24" name="Curved Connector 23"/>
          <p:cNvCxnSpPr>
            <a:endCxn id="47" idx="0"/>
          </p:cNvCxnSpPr>
          <p:nvPr/>
        </p:nvCxnSpPr>
        <p:spPr>
          <a:xfrm>
            <a:off x="6217922" y="2324583"/>
            <a:ext cx="3276605" cy="1079858"/>
          </a:xfrm>
          <a:prstGeom prst="curvedConnector2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/>
          <p:nvPr/>
        </p:nvCxnSpPr>
        <p:spPr>
          <a:xfrm rot="10800000" flipV="1">
            <a:off x="2538548" y="2346052"/>
            <a:ext cx="3021882" cy="927458"/>
          </a:xfrm>
          <a:prstGeom prst="curvedConnector2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Down Arrow 40"/>
          <p:cNvSpPr/>
          <p:nvPr/>
        </p:nvSpPr>
        <p:spPr>
          <a:xfrm>
            <a:off x="2164083" y="5069639"/>
            <a:ext cx="296091" cy="43542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191586" y="5505068"/>
            <a:ext cx="4484912" cy="109292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 flipH="1">
            <a:off x="230770" y="5739940"/>
            <a:ext cx="4323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</a:rPr>
              <a:t>Không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được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khen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thưởng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7019109" y="3404441"/>
            <a:ext cx="4950836" cy="180763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 flipH="1">
            <a:off x="7019109" y="3540033"/>
            <a:ext cx="50074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</a:rPr>
              <a:t>Lớp</a:t>
            </a:r>
            <a:r>
              <a:rPr lang="en-US" sz="2800" b="1" dirty="0">
                <a:solidFill>
                  <a:srgbClr val="FF0000"/>
                </a:solidFill>
              </a:rPr>
              <a:t> 7C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</a:rPr>
              <a:t>- </a:t>
            </a:r>
            <a:r>
              <a:rPr lang="en-US" sz="2800" dirty="0" err="1">
                <a:solidFill>
                  <a:srgbClr val="0000FF"/>
                </a:solidFill>
              </a:rPr>
              <a:t>Điểm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trung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bình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là</a:t>
            </a:r>
            <a:r>
              <a:rPr lang="en-US" sz="2800" dirty="0">
                <a:solidFill>
                  <a:srgbClr val="0000FF"/>
                </a:solidFill>
              </a:rPr>
              <a:t> 8,0.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</a:rPr>
              <a:t>- </a:t>
            </a:r>
            <a:r>
              <a:rPr lang="en-US" sz="2800" dirty="0" err="1">
                <a:solidFill>
                  <a:srgbClr val="0000FF"/>
                </a:solidFill>
              </a:rPr>
              <a:t>Không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có</a:t>
            </a:r>
            <a:r>
              <a:rPr lang="en-US" sz="2800" dirty="0">
                <a:solidFill>
                  <a:srgbClr val="0000FF"/>
                </a:solidFill>
              </a:rPr>
              <a:t> HS </a:t>
            </a:r>
            <a:r>
              <a:rPr lang="en-US" sz="2800" dirty="0" err="1">
                <a:solidFill>
                  <a:srgbClr val="0000FF"/>
                </a:solidFill>
              </a:rPr>
              <a:t>được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điểm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dưới</a:t>
            </a:r>
            <a:r>
              <a:rPr lang="en-US" sz="2800" dirty="0">
                <a:solidFill>
                  <a:srgbClr val="0000FF"/>
                </a:solidFill>
              </a:rPr>
              <a:t> 5. </a:t>
            </a:r>
          </a:p>
        </p:txBody>
      </p:sp>
      <p:sp>
        <p:nvSpPr>
          <p:cNvPr id="51" name="Down Arrow 50"/>
          <p:cNvSpPr/>
          <p:nvPr/>
        </p:nvSpPr>
        <p:spPr>
          <a:xfrm>
            <a:off x="9370445" y="5222039"/>
            <a:ext cx="296091" cy="43542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/>
          <p:cNvSpPr/>
          <p:nvPr/>
        </p:nvSpPr>
        <p:spPr>
          <a:xfrm>
            <a:off x="7019109" y="5657468"/>
            <a:ext cx="4950836" cy="81300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 flipH="1">
            <a:off x="7698397" y="5726875"/>
            <a:ext cx="3622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</a:rPr>
              <a:t>Được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khen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thưởng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38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16" grpId="0" animBg="1"/>
      <p:bldP spid="17" grpId="0"/>
      <p:bldP spid="41" grpId="0" animBg="1"/>
      <p:bldP spid="43" grpId="0" animBg="1"/>
      <p:bldP spid="44" grpId="0"/>
      <p:bldP spid="47" grpId="0" animBg="1"/>
      <p:bldP spid="48" grpId="0"/>
      <p:bldP spid="51" grpId="0" animBg="1"/>
      <p:bldP spid="52" grpId="0" animBg="1"/>
      <p:bldP spid="5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>
            <a:extLst>
              <a:ext uri="{FF2B5EF4-FFF2-40B4-BE49-F238E27FC236}">
                <a16:creationId xmlns:a16="http://schemas.microsoft.com/office/drawing/2014/main" id="{68F60F04-1C70-429A-A528-6B43A2697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685800"/>
            <a:ext cx="8534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C22C09-F5C3-484D-B345-EECA040F1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875" y="75565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69AEAE-F02C-410E-B4F5-FAE2FFAA8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8913" y="75565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E36C02-E892-420D-94D4-B2FAC816EA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5813" y="75565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70898E-F3B6-43CC-B5C6-E02701833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75565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32D71E-1ACA-4F5A-ACF3-1A8530577F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8325" y="75565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C91FF0-9821-456A-9380-6060436D3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7925" y="75565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Ậ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42CE0D-4E81-4DD4-AEEA-2C3C26EC0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7525" y="75565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220A7A-C4D9-4443-9A2E-A2986E3C5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768350"/>
            <a:ext cx="609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D80E06-4B83-4785-8216-DD925A4AB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75565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E331C0E-E7DD-4744-9BFD-40AD2ACFE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75565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9EACD4-8855-4A16-B5D6-6F1E472D6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782638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9C53E7A-09B7-4D82-9EA6-66B9C4F0C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782638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Ệ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FC0E7D-692F-4F89-8BCF-0C2C5650E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768350"/>
            <a:ext cx="609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7271B7C-2586-4C17-956D-64AD2EC75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3450" y="1411288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EB7375D-74ED-4B1E-9C3F-B5AB34839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4475" y="1420813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4C07CC-36D1-46E5-BB0C-C2F5C97E6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1525" y="1401763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33D396-0BA5-4542-ADA5-5B0768E1B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4288" y="1401763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F2B6E30-F799-4DFE-94AA-4696036DD9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5313" y="1420813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Ệ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6C64905-0F2F-4CF6-88CE-511BF97FA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7925" y="1401763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810A0C-F9AB-4927-95A1-5916A5274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3238" y="1401763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2D46F3-AD3A-40EC-9EEA-3FB9D00A5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411288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34FF954-93ED-473E-91C8-79590E571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88" y="1411288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1396129-C5F7-42AA-96A6-FCFD90F9F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141605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2611E86-2F78-42C7-B36B-F8B2FDBC6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1420813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72EE818-1E89-4005-9560-960019545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142875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BB7C1A1-B6D3-496A-AB2B-D9B4CCA4B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9200" y="1420813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7522917-A4F8-4946-A7B0-E4D113170A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3450" y="2074863"/>
            <a:ext cx="609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7823890-575B-486E-ABB9-6E8AFCF20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163" y="2763838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67C0017-7E2E-4A24-9B54-1C9D50EA6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071688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Ấ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5DAC559-E312-4D58-81A7-A734D5D89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1525" y="2084388"/>
            <a:ext cx="609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36E3E04-F186-4258-A434-9ABEE1968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4288" y="205740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497DF03-9314-4445-84D7-C6922D6BA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3888" y="208280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2978B3F-1895-4EA8-902C-84A72511A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7925" y="2071688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Ệ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3476691-E7F2-451D-9C0B-9A88AE4BF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3238" y="205740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2324355-F80D-44EB-9CBC-BB7A7AEC42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759076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Ả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0C3DB37-D64E-416A-8DC1-C1B45E0EB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1525" y="2744788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E69841F-7AA3-491E-93E6-DC51C5CE9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74955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993727F-0725-4A65-BEF7-1BF054B84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6588" y="276860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1E99C4B-8CDA-43BF-A107-FB28845BE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4913" y="2763838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Ầ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A19B17F-58FE-4B14-8066-4DFEB2E89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3450" y="3414713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D53C403-4DF3-4E03-9BE7-573FB94AD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4475" y="3414713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Ự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F85D461-E514-4F79-B417-A931A2B8F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1525" y="3414713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82C3A31-3612-4398-A8BC-39DDFC2AE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5563" y="342900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D93FF58-15C3-4C7C-AED7-C71406A23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3888" y="342900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B2CDD9E-4246-44B0-82F3-C1B48357C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4913" y="342900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3EBF309-90FD-4DB4-AB85-1A169DDFF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3238" y="2763838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274DC4A-14AC-4D69-AD3A-41EC0AC00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74955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7AAFA1-C64B-4308-8CCC-D040464E0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88" y="2763838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5ED472D-B659-482F-9AA5-48C21EE90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42900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Ể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72F1636-4AF2-451A-82CD-7E3BCE91C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7275" y="342900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D85010F-5D50-43B8-A153-9CFC21AEF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6388" y="3405188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FE9CB41-8F67-4138-9DD2-2BD1BE6F3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414713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Ồ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DE45644-9BBD-46FD-B172-1657B56633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3450" y="405130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B18012A-8101-4C8F-9BA4-546657839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075113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ACCD984-FEA9-4043-B515-5245498A8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5813" y="4060825"/>
            <a:ext cx="609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590B8F5-D778-43F3-B32C-059BEBCFA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850" y="4075113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A73E9B4-1093-40F4-8B1D-06AABE9B3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3888" y="4075113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9BF6EDA-1889-4FB7-97C4-1BE4CFF7E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4913" y="405130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C9E67CB-049E-4E13-A5CD-E600FFE9E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3238" y="408940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4B67A2F-5C35-45D1-930C-DBE24F9F8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078288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2D09435-DC9C-49FE-BA34-F0ACFD0BE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163" y="4735513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D42DCCE-743C-4A8F-AB44-B50931F07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7488" y="474980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E775163-B66C-45E4-835F-9D6B739511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0" y="4749801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40B4C68-5B98-4102-9B9A-1A666FBF4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078288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7C99AD5-6BC8-4C44-A0AF-FEC3838C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060825"/>
            <a:ext cx="609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291640B-A161-4549-9587-26CDF5601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4079876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8E7F000-F729-4420-99DA-F3B6990ED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2788" y="4065588"/>
            <a:ext cx="60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18C4C1A9-F04E-46E0-87ED-80046F2B3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4079876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Ộ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D1532CF-A967-4C48-B6C4-8E1A734BD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4513" y="4079876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58C6457-BC01-45BA-ABFF-02D476D25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4113" y="4079876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C8CD66A-019B-4F4C-B740-A7902C2A9D4B}"/>
              </a:ext>
            </a:extLst>
          </p:cNvPr>
          <p:cNvGrpSpPr/>
          <p:nvPr/>
        </p:nvGrpSpPr>
        <p:grpSpPr>
          <a:xfrm>
            <a:off x="290513" y="11112"/>
            <a:ext cx="3426081" cy="501650"/>
            <a:chOff x="3429000" y="0"/>
            <a:chExt cx="4876800" cy="609600"/>
          </a:xfrm>
        </p:grpSpPr>
        <p:sp>
          <p:nvSpPr>
            <p:cNvPr id="74" name="WordArt 210">
              <a:extLst>
                <a:ext uri="{FF2B5EF4-FFF2-40B4-BE49-F238E27FC236}">
                  <a16:creationId xmlns:a16="http://schemas.microsoft.com/office/drawing/2014/main" id="{7DFF9C20-1F9A-420E-81BC-ED09E3D1E07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29000" y="1"/>
              <a:ext cx="1841500" cy="5810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 err="1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solidFill>
                    <a:srgbClr val="B2B2B2">
                      <a:alpha val="50195"/>
                    </a:srgbClr>
                  </a:solidFill>
                  <a:effectLst>
                    <a:outerShdw dist="45791" dir="2021404" algn="ctr" rotWithShape="0">
                      <a:srgbClr val="9999FF"/>
                    </a:outerShdw>
                  </a:effectLst>
                  <a:latin typeface=".VnTimeH" panose="020B7200000000000000" pitchFamily="34" charset="0"/>
                </a:rPr>
                <a:t>trß</a:t>
              </a:r>
              <a:r>
                <a:rPr lang="en-US" sz="3600" kern="10" dirty="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solidFill>
                    <a:srgbClr val="B2B2B2">
                      <a:alpha val="50195"/>
                    </a:srgbClr>
                  </a:solidFill>
                  <a:effectLst>
                    <a:outerShdw dist="45791" dir="2021404" algn="ctr" rotWithShape="0">
                      <a:srgbClr val="9999FF"/>
                    </a:outerShdw>
                  </a:effectLst>
                  <a:latin typeface=".VnTimeH" panose="020B7200000000000000" pitchFamily="34" charset="0"/>
                </a:rPr>
                <a:t> </a:t>
              </a:r>
              <a:r>
                <a:rPr lang="en-US" sz="3600" kern="10" dirty="0" err="1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solidFill>
                    <a:srgbClr val="B2B2B2">
                      <a:alpha val="50195"/>
                    </a:srgbClr>
                  </a:solidFill>
                  <a:effectLst>
                    <a:outerShdw dist="45791" dir="2021404" algn="ctr" rotWithShape="0">
                      <a:srgbClr val="9999FF"/>
                    </a:outerShdw>
                  </a:effectLst>
                  <a:latin typeface=".VnTimeH" panose="020B7200000000000000" pitchFamily="34" charset="0"/>
                </a:rPr>
                <a:t>ch¬i</a:t>
              </a:r>
              <a:endPara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.VnTimeH" panose="020B7200000000000000" pitchFamily="34" charset="0"/>
              </a:endParaRPr>
            </a:p>
          </p:txBody>
        </p:sp>
        <p:sp>
          <p:nvSpPr>
            <p:cNvPr id="75" name="WordArt 210">
              <a:extLst>
                <a:ext uri="{FF2B5EF4-FFF2-40B4-BE49-F238E27FC236}">
                  <a16:creationId xmlns:a16="http://schemas.microsoft.com/office/drawing/2014/main" id="{BD7823FF-0A37-4A42-99BE-65F41C31769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486400" y="0"/>
              <a:ext cx="2819400" cy="6096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>
                  <a:ln w="12700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0000">
                      <a:alpha val="50195"/>
                    </a:srgbClr>
                  </a:solidFill>
                  <a:effectLst>
                    <a:outerShdw dist="45791" dir="2021404" algn="ctr" rotWithShape="0">
                      <a:srgbClr val="9999FF"/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ĐOÁN CHỮ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6F37E88D-3777-4E6A-8D94-D6E0B9021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847726"/>
            <a:ext cx="574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?1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C83B795-A9B5-4647-9F15-66E808FBF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1524001"/>
            <a:ext cx="574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6B018F3-0B2C-482E-B80C-EA61DAED7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119314"/>
            <a:ext cx="5746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?3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BB145E8-02A5-4498-A4CC-737B767B3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806701"/>
            <a:ext cx="574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?4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3626F1E0-471F-42C6-967B-F623137AB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3490914"/>
            <a:ext cx="5746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?5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D6F2ED7-372E-4E5D-B565-6B216854D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0826" y="4141789"/>
            <a:ext cx="5746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?6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582543C-C45B-4A3E-854C-5E0B93A9C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0826" y="4837114"/>
            <a:ext cx="574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?7</a:t>
            </a:r>
          </a:p>
        </p:txBody>
      </p:sp>
      <p:sp>
        <p:nvSpPr>
          <p:cNvPr id="83" name="Text Box 164" descr="Parchment">
            <a:extLst>
              <a:ext uri="{FF2B5EF4-FFF2-40B4-BE49-F238E27FC236}">
                <a16:creationId xmlns:a16="http://schemas.microsoft.com/office/drawing/2014/main" id="{B346EFAD-DE91-40E2-9AAD-7A0B85233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0825" y="5780088"/>
            <a:ext cx="9131300" cy="107791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?1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.Khi điều tra về một vấn đề được quan tâm, công việc đầu tiên người điều tra cần phải làm là gì ?</a:t>
            </a:r>
          </a:p>
        </p:txBody>
      </p:sp>
      <p:sp>
        <p:nvSpPr>
          <p:cNvPr id="93" name="Text Box 179" descr="Parchment">
            <a:extLst>
              <a:ext uri="{FF2B5EF4-FFF2-40B4-BE49-F238E27FC236}">
                <a16:creationId xmlns:a16="http://schemas.microsoft.com/office/drawing/2014/main" id="{AC853D87-1F03-4A43-B9D8-0CB8038F9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6225" y="5783264"/>
            <a:ext cx="9105900" cy="10763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.Các số liệu thu thập được khi điều tra về một dấu hiệu gọi là gì ?</a:t>
            </a:r>
          </a:p>
        </p:txBody>
      </p:sp>
      <p:sp>
        <p:nvSpPr>
          <p:cNvPr id="94" name="Text Box 210" descr="Parchment">
            <a:extLst>
              <a:ext uri="{FF2B5EF4-FFF2-40B4-BE49-F238E27FC236}">
                <a16:creationId xmlns:a16="http://schemas.microsoft.com/office/drawing/2014/main" id="{94BF3559-4E93-4E57-9F9F-1FC27FAAD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780088"/>
            <a:ext cx="9128125" cy="107791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?3.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 Vấn đề hay hiện tượng mà người điều tra quan tâm, tìm hiểu được gọi là gì ?</a:t>
            </a:r>
          </a:p>
        </p:txBody>
      </p:sp>
      <p:sp>
        <p:nvSpPr>
          <p:cNvPr id="95" name="Text Box 211" descr="Parchment">
            <a:extLst>
              <a:ext uri="{FF2B5EF4-FFF2-40B4-BE49-F238E27FC236}">
                <a16:creationId xmlns:a16="http://schemas.microsoft.com/office/drawing/2014/main" id="{8F3AC563-0DD1-4BE1-9E73-AB540C4D6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780088"/>
            <a:ext cx="9129713" cy="107791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?4.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 Bảng phân phối thực nghiệm của dấu hiệu còn có tên gọi là gì ?</a:t>
            </a:r>
          </a:p>
        </p:txBody>
      </p:sp>
      <p:sp>
        <p:nvSpPr>
          <p:cNvPr id="96" name="Text Box 212" descr="Parchment">
            <a:extLst>
              <a:ext uri="{FF2B5EF4-FFF2-40B4-BE49-F238E27FC236}">
                <a16:creationId xmlns:a16="http://schemas.microsoft.com/office/drawing/2014/main" id="{CE03A82C-27A3-44CA-9EB9-01264510E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780088"/>
            <a:ext cx="9128125" cy="107791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?5.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 Để có một hình ảnh cụ thể về giá trị của dấu hiệu và tần số ta cần phải làm gì ?</a:t>
            </a:r>
          </a:p>
        </p:txBody>
      </p:sp>
      <p:sp>
        <p:nvSpPr>
          <p:cNvPr id="97" name="Text Box 214" descr="Parchment">
            <a:extLst>
              <a:ext uri="{FF2B5EF4-FFF2-40B4-BE49-F238E27FC236}">
                <a16:creationId xmlns:a16="http://schemas.microsoft.com/office/drawing/2014/main" id="{03BA01A7-29E9-46A9-90EA-66C8C3479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783264"/>
            <a:ext cx="9144000" cy="10763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?6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. Số nào có thể là “đại diện” cho các giá trị của dấu hiệu ?</a:t>
            </a:r>
          </a:p>
        </p:txBody>
      </p:sp>
      <p:sp>
        <p:nvSpPr>
          <p:cNvPr id="98" name="Text Box 213" descr="Parchment">
            <a:extLst>
              <a:ext uri="{FF2B5EF4-FFF2-40B4-BE49-F238E27FC236}">
                <a16:creationId xmlns:a16="http://schemas.microsoft.com/office/drawing/2014/main" id="{7BF13B5D-4D57-4D28-A777-018FF1A73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6225" y="5780088"/>
            <a:ext cx="9105900" cy="107791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?7.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 Giá trị có tần số lớn nhất trong bảng tần số được gọi là gì của dấu hiệu ?</a:t>
            </a:r>
          </a:p>
        </p:txBody>
      </p:sp>
      <p:sp>
        <p:nvSpPr>
          <p:cNvPr id="99" name="Text Box 213" descr="Parchment">
            <a:extLst>
              <a:ext uri="{FF2B5EF4-FFF2-40B4-BE49-F238E27FC236}">
                <a16:creationId xmlns:a16="http://schemas.microsoft.com/office/drawing/2014/main" id="{C6AC96EF-23F7-4F3F-8A8A-CCE27E981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100" y="5842000"/>
            <a:ext cx="9105900" cy="10160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 KÊ</a:t>
            </a:r>
            <a:endParaRPr lang="en-US" altLang="en-US" sz="6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BBE39D5F-B7D6-4360-8BED-C29451844936}"/>
              </a:ext>
            </a:extLst>
          </p:cNvPr>
          <p:cNvSpPr txBox="1"/>
          <p:nvPr/>
        </p:nvSpPr>
        <p:spPr>
          <a:xfrm>
            <a:off x="4257932" y="-44488"/>
            <a:ext cx="7601414" cy="850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các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có số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tương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với số ô vuông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 tmFilter="0,0; .5, 1; 1, 1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 tmFilter="0,0; .5, 1; 1, 1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 tmFilter="0,0; .5, 1; 1, 1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500" tmFilter="0,0; .5, 1; 1, 1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0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3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6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9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 nodeType="clickPar">
                      <p:stCondLst>
                        <p:cond delay="indefinite"/>
                      </p:stCondLst>
                      <p:childTnLst>
                        <p:par>
                          <p:cTn id="2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4" dur="500" tmFilter="0,0; .5, 1; 1, 1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 nodeType="clickPar">
                      <p:stCondLst>
                        <p:cond delay="indefinite"/>
                      </p:stCondLst>
                      <p:childTnLst>
                        <p:par>
                          <p:cTn id="3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 nodeType="clickPar">
                      <p:stCondLst>
                        <p:cond delay="indefinite"/>
                      </p:stCondLst>
                      <p:childTnLst>
                        <p:par>
                          <p:cTn id="3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4" dur="500" tmFilter="0,0; .5, 1; 1, 1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4" grpId="0"/>
      <p:bldP spid="77" grpId="0"/>
      <p:bldP spid="78" grpId="0"/>
      <p:bldP spid="79" grpId="0"/>
      <p:bldP spid="80" grpId="0"/>
      <p:bldP spid="81" grpId="0"/>
      <p:bldP spid="82" grpId="0"/>
      <p:bldP spid="83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825" y="290470"/>
            <a:ext cx="411843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HƯỚNG DẪN VỀ NHÀ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2735" y="1352617"/>
            <a:ext cx="11716871" cy="2426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Thu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thập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tần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rút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của các bạn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 ca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nhiễm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Covid – 19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các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11/03/2022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17/03/2022 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7046" y="4272994"/>
            <a:ext cx="12043955" cy="1232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Sưu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tầm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mạng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vấn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1756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90933" y="2641516"/>
            <a:ext cx="921015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7200" b="1" dirty="0">
                <a:ln/>
                <a:solidFill>
                  <a:schemeClr val="accent4"/>
                </a:solidFill>
              </a:rPr>
              <a:t>TRÂN TRỌNG CẢM ƠN!</a:t>
            </a:r>
          </a:p>
        </p:txBody>
      </p:sp>
    </p:spTree>
    <p:extLst>
      <p:ext uri="{BB962C8B-B14F-4D97-AF65-F5344CB8AC3E}">
        <p14:creationId xmlns:p14="http://schemas.microsoft.com/office/powerpoint/2010/main" val="3003352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4219DA8-A992-4952-BCDE-7479C0F2CF1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492250" y="304800"/>
            <a:ext cx="9175750" cy="838200"/>
          </a:xfrm>
        </p:spPr>
        <p:txBody>
          <a:bodyPr>
            <a:normAutofit fontScale="92500" lnSpcReduction="20000"/>
          </a:bodyPr>
          <a:lstStyle/>
          <a:p>
            <a:pPr marL="609600" indent="-609600">
              <a:buNone/>
            </a:pP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</a:rPr>
              <a:t> Bài tập 1</a:t>
            </a:r>
            <a:r>
              <a:rPr lang="en-US" altLang="en-US" i="1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b="1" i="1">
                <a:solidFill>
                  <a:srgbClr val="002060"/>
                </a:solidFill>
                <a:latin typeface="Times New Roman" panose="02020603050405020304" pitchFamily="18" charset="0"/>
              </a:rPr>
              <a:t>Điểm một bài kiểm tra của một nhóm học sinh  </a:t>
            </a:r>
          </a:p>
          <a:p>
            <a:pPr marL="609600" indent="-609600">
              <a:buNone/>
            </a:pPr>
            <a:r>
              <a:rPr lang="en-US" altLang="en-US" b="1" i="1">
                <a:solidFill>
                  <a:srgbClr val="002060"/>
                </a:solidFill>
                <a:latin typeface="Times New Roman" panose="02020603050405020304" pitchFamily="18" charset="0"/>
              </a:rPr>
              <a:t>     được ghi lại như sau:</a:t>
            </a:r>
          </a:p>
          <a:p>
            <a:pPr marL="609600" indent="-609600">
              <a:buNone/>
            </a:pPr>
            <a:endParaRPr lang="en-US" altLang="en-US" b="1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marL="609600" indent="-609600"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graphicFrame>
        <p:nvGraphicFramePr>
          <p:cNvPr id="107584" name="Group 64">
            <a:extLst>
              <a:ext uri="{FF2B5EF4-FFF2-40B4-BE49-F238E27FC236}">
                <a16:creationId xmlns:a16="http://schemas.microsoft.com/office/drawing/2014/main" id="{1F3CB853-C0DD-4EE6-9250-E84FCC79DABD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2057400" y="1295400"/>
          <a:ext cx="8077200" cy="914400"/>
        </p:xfrm>
        <a:graphic>
          <a:graphicData uri="http://schemas.openxmlformats.org/drawingml/2006/table">
            <a:tbl>
              <a:tblPr/>
              <a:tblGrid>
                <a:gridCol w="1616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6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4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6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206" name="Rectangle 48">
            <a:extLst>
              <a:ext uri="{FF2B5EF4-FFF2-40B4-BE49-F238E27FC236}">
                <a16:creationId xmlns:a16="http://schemas.microsoft.com/office/drawing/2014/main" id="{C9FD3732-20B9-4B6C-81E8-72E1D7B84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2286000"/>
            <a:ext cx="3575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23900" indent="-2667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đáp án đúng.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</a:p>
        </p:txBody>
      </p:sp>
      <p:sp>
        <p:nvSpPr>
          <p:cNvPr id="9" name="Rectangle 28">
            <a:extLst>
              <a:ext uri="{FF2B5EF4-FFF2-40B4-BE49-F238E27FC236}">
                <a16:creationId xmlns:a16="http://schemas.microsoft.com/office/drawing/2014/main" id="{F12AD1F7-1C1A-4801-8F60-38852CFDF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881313"/>
            <a:ext cx="8991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23900" indent="-2667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428750" indent="-5905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2. Số các giá trị của dấu hiệu là:</a:t>
            </a: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A. 7             B. 8             C. 9            D. 10</a:t>
            </a:r>
          </a:p>
        </p:txBody>
      </p:sp>
      <p:sp>
        <p:nvSpPr>
          <p:cNvPr id="10" name="Rectangle 32">
            <a:extLst>
              <a:ext uri="{FF2B5EF4-FFF2-40B4-BE49-F238E27FC236}">
                <a16:creationId xmlns:a16="http://schemas.microsoft.com/office/drawing/2014/main" id="{48B781AD-0422-4E1A-90FE-A0625B737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0" y="4133850"/>
            <a:ext cx="942975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Câu 3. Số các giá trị khác nhau của dấu hiệu là:</a:t>
            </a:r>
          </a:p>
          <a:p>
            <a:pPr lvl="2" eaLnBrk="1" hangingPunct="1"/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A. 7	      B. 6             C. 5            D. 4</a:t>
            </a:r>
          </a:p>
        </p:txBody>
      </p:sp>
      <p:sp>
        <p:nvSpPr>
          <p:cNvPr id="11" name="Rectangle 33">
            <a:extLst>
              <a:ext uri="{FF2B5EF4-FFF2-40B4-BE49-F238E27FC236}">
                <a16:creationId xmlns:a16="http://schemas.microsoft.com/office/drawing/2014/main" id="{47E7B842-60B2-460A-962F-57D02D376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446714"/>
            <a:ext cx="899160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4. Tần số của giá trị 7 là:</a:t>
            </a:r>
          </a:p>
          <a:p>
            <a:pPr lvl="2" eaLnBrk="1" hangingPunct="1"/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A. 2              B. 5             C. 3            D. 4</a:t>
            </a:r>
          </a:p>
        </p:txBody>
      </p:sp>
      <p:sp>
        <p:nvSpPr>
          <p:cNvPr id="12" name="Oval 31">
            <a:extLst>
              <a:ext uri="{FF2B5EF4-FFF2-40B4-BE49-F238E27FC236}">
                <a16:creationId xmlns:a16="http://schemas.microsoft.com/office/drawing/2014/main" id="{391D85CE-A21D-4725-8ACC-EF05A6C1F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3330457"/>
            <a:ext cx="585788" cy="519351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Oval 31">
            <a:extLst>
              <a:ext uri="{FF2B5EF4-FFF2-40B4-BE49-F238E27FC236}">
                <a16:creationId xmlns:a16="http://schemas.microsoft.com/office/drawing/2014/main" id="{5DFB9BDA-33D3-44CE-A59B-9A8E81A777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606807"/>
            <a:ext cx="585788" cy="519351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Oval 31">
            <a:extLst>
              <a:ext uri="{FF2B5EF4-FFF2-40B4-BE49-F238E27FC236}">
                <a16:creationId xmlns:a16="http://schemas.microsoft.com/office/drawing/2014/main" id="{FF0A826D-5EE9-45F0-94FB-95A57F07E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919670"/>
            <a:ext cx="585788" cy="519351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EF08580-A8B5-4BEF-B3E6-1ECB730A9A8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492250" y="304800"/>
            <a:ext cx="9175750" cy="838200"/>
          </a:xfrm>
        </p:spPr>
        <p:txBody>
          <a:bodyPr>
            <a:normAutofit fontScale="92500" lnSpcReduction="20000"/>
          </a:bodyPr>
          <a:lstStyle/>
          <a:p>
            <a:pPr marL="609600" indent="-609600">
              <a:buNone/>
            </a:pP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</a:rPr>
              <a:t> Bài tập 1</a:t>
            </a:r>
            <a:r>
              <a:rPr lang="en-US" altLang="en-US" i="1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b="1" i="1">
                <a:solidFill>
                  <a:srgbClr val="002060"/>
                </a:solidFill>
                <a:latin typeface="Times New Roman" panose="02020603050405020304" pitchFamily="18" charset="0"/>
              </a:rPr>
              <a:t>Điểm một bài kiểm tra của một nhóm học sinh  </a:t>
            </a:r>
          </a:p>
          <a:p>
            <a:pPr marL="609600" indent="-609600">
              <a:buNone/>
            </a:pPr>
            <a:r>
              <a:rPr lang="en-US" altLang="en-US" b="1" i="1">
                <a:solidFill>
                  <a:srgbClr val="002060"/>
                </a:solidFill>
                <a:latin typeface="Times New Roman" panose="02020603050405020304" pitchFamily="18" charset="0"/>
              </a:rPr>
              <a:t>  được ghi lại như sau:</a:t>
            </a:r>
          </a:p>
          <a:p>
            <a:pPr marL="609600" indent="-609600">
              <a:buNone/>
            </a:pPr>
            <a:endParaRPr lang="en-US" altLang="en-US" b="1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marL="609600" indent="-609600"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graphicFrame>
        <p:nvGraphicFramePr>
          <p:cNvPr id="107584" name="Group 64">
            <a:extLst>
              <a:ext uri="{FF2B5EF4-FFF2-40B4-BE49-F238E27FC236}">
                <a16:creationId xmlns:a16="http://schemas.microsoft.com/office/drawing/2014/main" id="{634EC39A-B008-48DB-BA61-000AEEC6A72A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2057400" y="1295400"/>
          <a:ext cx="8077200" cy="914400"/>
        </p:xfrm>
        <a:graphic>
          <a:graphicData uri="http://schemas.openxmlformats.org/drawingml/2006/table">
            <a:tbl>
              <a:tblPr/>
              <a:tblGrid>
                <a:gridCol w="1616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6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4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6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230" name="Rectangle 48">
            <a:extLst>
              <a:ext uri="{FF2B5EF4-FFF2-40B4-BE49-F238E27FC236}">
                <a16:creationId xmlns:a16="http://schemas.microsoft.com/office/drawing/2014/main" id="{EC707CC5-BD50-4857-9AC2-353AAF9AA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2286000"/>
            <a:ext cx="3575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23900" indent="-2667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đáp án đúng.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</a:p>
        </p:txBody>
      </p:sp>
      <p:sp>
        <p:nvSpPr>
          <p:cNvPr id="13" name="Oval 31">
            <a:extLst>
              <a:ext uri="{FF2B5EF4-FFF2-40B4-BE49-F238E27FC236}">
                <a16:creationId xmlns:a16="http://schemas.microsoft.com/office/drawing/2014/main" id="{828D3E06-CED8-463E-966B-B83B74315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5013" y="4921926"/>
            <a:ext cx="584200" cy="519351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5" name="Group 140">
            <a:extLst>
              <a:ext uri="{FF2B5EF4-FFF2-40B4-BE49-F238E27FC236}">
                <a16:creationId xmlns:a16="http://schemas.microsoft.com/office/drawing/2014/main" id="{040CA259-106E-486B-B37B-A86D5F3F07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561138"/>
              </p:ext>
            </p:extLst>
          </p:nvPr>
        </p:nvGraphicFramePr>
        <p:xfrm>
          <a:off x="1752600" y="3611563"/>
          <a:ext cx="8793162" cy="1036638"/>
        </p:xfrm>
        <a:graphic>
          <a:graphicData uri="http://schemas.openxmlformats.org/drawingml/2006/table">
            <a:tbl>
              <a:tblPr/>
              <a:tblGrid>
                <a:gridCol w="1874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6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7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5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97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20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01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 trị (x)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 số (n)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N=10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Group 143">
            <a:extLst>
              <a:ext uri="{FF2B5EF4-FFF2-40B4-BE49-F238E27FC236}">
                <a16:creationId xmlns:a16="http://schemas.microsoft.com/office/drawing/2014/main" id="{923CCC79-8FC2-4513-99C3-4C0A302988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17310"/>
              </p:ext>
            </p:extLst>
          </p:nvPr>
        </p:nvGraphicFramePr>
        <p:xfrm>
          <a:off x="1752600" y="5516563"/>
          <a:ext cx="8793162" cy="1036638"/>
        </p:xfrm>
        <a:graphic>
          <a:graphicData uri="http://schemas.openxmlformats.org/drawingml/2006/table">
            <a:tbl>
              <a:tblPr/>
              <a:tblGrid>
                <a:gridCol w="1874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5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5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56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61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01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 trị (x)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 số (n)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N=10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Text Box 133">
            <a:extLst>
              <a:ext uri="{FF2B5EF4-FFF2-40B4-BE49-F238E27FC236}">
                <a16:creationId xmlns:a16="http://schemas.microsoft.com/office/drawing/2014/main" id="{473D625C-9755-48E5-BF20-715C1F2DE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5813" y="3101975"/>
            <a:ext cx="1020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</a:p>
        </p:txBody>
      </p:sp>
      <p:sp>
        <p:nvSpPr>
          <p:cNvPr id="18" name="Text Box 134">
            <a:extLst>
              <a:ext uri="{FF2B5EF4-FFF2-40B4-BE49-F238E27FC236}">
                <a16:creationId xmlns:a16="http://schemas.microsoft.com/office/drawing/2014/main" id="{E9FFA66B-EBD7-4F70-BA9F-9C49D0C07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26" y="4953000"/>
            <a:ext cx="1020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</a:p>
        </p:txBody>
      </p:sp>
      <p:sp>
        <p:nvSpPr>
          <p:cNvPr id="19" name="Text Box 133">
            <a:extLst>
              <a:ext uri="{FF2B5EF4-FFF2-40B4-BE49-F238E27FC236}">
                <a16:creationId xmlns:a16="http://schemas.microsoft.com/office/drawing/2014/main" id="{EA6A4021-A8AD-41C7-A799-D52E9F092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689225"/>
            <a:ext cx="87630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lvl="1" eaLnBrk="1" hangingPunct="1"/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tần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 nào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alt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A65526D-41AA-4878-94BE-4E1EC288DE2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492250" y="304800"/>
            <a:ext cx="9175750" cy="838200"/>
          </a:xfrm>
        </p:spPr>
        <p:txBody>
          <a:bodyPr>
            <a:normAutofit fontScale="92500" lnSpcReduction="20000"/>
          </a:bodyPr>
          <a:lstStyle/>
          <a:p>
            <a:pPr marL="609600" indent="-609600">
              <a:buNone/>
            </a:pP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</a:rPr>
              <a:t> Bài tập 1</a:t>
            </a:r>
            <a:r>
              <a:rPr lang="en-US" altLang="en-US" i="1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b="1" i="1">
                <a:solidFill>
                  <a:srgbClr val="002060"/>
                </a:solidFill>
                <a:latin typeface="Times New Roman" panose="02020603050405020304" pitchFamily="18" charset="0"/>
              </a:rPr>
              <a:t>Điểm một bài kiểm tra của một nhóm học sinh  </a:t>
            </a:r>
          </a:p>
          <a:p>
            <a:pPr marL="609600" indent="-609600">
              <a:buNone/>
            </a:pPr>
            <a:r>
              <a:rPr lang="en-US" altLang="en-US" b="1" i="1">
                <a:solidFill>
                  <a:srgbClr val="002060"/>
                </a:solidFill>
                <a:latin typeface="Times New Roman" panose="02020603050405020304" pitchFamily="18" charset="0"/>
              </a:rPr>
              <a:t>được ghi lại như sau:</a:t>
            </a:r>
          </a:p>
          <a:p>
            <a:pPr marL="609600" indent="-609600">
              <a:buNone/>
            </a:pPr>
            <a:endParaRPr lang="en-US" altLang="en-US" b="1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marL="609600" indent="-609600"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graphicFrame>
        <p:nvGraphicFramePr>
          <p:cNvPr id="107584" name="Group 64">
            <a:extLst>
              <a:ext uri="{FF2B5EF4-FFF2-40B4-BE49-F238E27FC236}">
                <a16:creationId xmlns:a16="http://schemas.microsoft.com/office/drawing/2014/main" id="{A78ED754-A7C1-4510-A511-EBF68B98BA02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2057400" y="1295400"/>
          <a:ext cx="8077200" cy="914400"/>
        </p:xfrm>
        <a:graphic>
          <a:graphicData uri="http://schemas.openxmlformats.org/drawingml/2006/table">
            <a:tbl>
              <a:tblPr/>
              <a:tblGrid>
                <a:gridCol w="1616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6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4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6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54" name="Rectangle 48">
            <a:extLst>
              <a:ext uri="{FF2B5EF4-FFF2-40B4-BE49-F238E27FC236}">
                <a16:creationId xmlns:a16="http://schemas.microsoft.com/office/drawing/2014/main" id="{048A9653-8B91-4997-9E49-CDEAD9525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2286000"/>
            <a:ext cx="3575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23900" indent="-2667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đáp án đúng.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</a:p>
        </p:txBody>
      </p:sp>
      <p:sp>
        <p:nvSpPr>
          <p:cNvPr id="9" name="Rectangle 28">
            <a:extLst>
              <a:ext uri="{FF2B5EF4-FFF2-40B4-BE49-F238E27FC236}">
                <a16:creationId xmlns:a16="http://schemas.microsoft.com/office/drawing/2014/main" id="{7068E852-1034-4DF7-9D43-C3421A70C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251325"/>
            <a:ext cx="8991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23900" indent="-2667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428750" indent="-5905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6. Số trung bình cộng của dấu hiệu là:</a:t>
            </a: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A. 7,6             B. 7,5             C. 7,8            D. 7,9</a:t>
            </a:r>
          </a:p>
        </p:txBody>
      </p:sp>
      <p:sp>
        <p:nvSpPr>
          <p:cNvPr id="10" name="Rectangle 32">
            <a:extLst>
              <a:ext uri="{FF2B5EF4-FFF2-40B4-BE49-F238E27FC236}">
                <a16:creationId xmlns:a16="http://schemas.microsoft.com/office/drawing/2014/main" id="{97AD9C0A-EECF-4510-BCDA-ED748E56B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0" y="5370514"/>
            <a:ext cx="942975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Câu 7. Mốt của dấu hiệu là:</a:t>
            </a:r>
          </a:p>
          <a:p>
            <a:pPr lvl="2" eaLnBrk="1" hangingPunct="1"/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A. 2	      B. 3             C. 7            D. 10</a:t>
            </a:r>
          </a:p>
        </p:txBody>
      </p:sp>
      <p:sp>
        <p:nvSpPr>
          <p:cNvPr id="12" name="Oval 31">
            <a:extLst>
              <a:ext uri="{FF2B5EF4-FFF2-40B4-BE49-F238E27FC236}">
                <a16:creationId xmlns:a16="http://schemas.microsoft.com/office/drawing/2014/main" id="{EF0B5FBF-BD83-4D66-8FD5-FF07B1288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4700470"/>
            <a:ext cx="585788" cy="519351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Oval 31">
            <a:extLst>
              <a:ext uri="{FF2B5EF4-FFF2-40B4-BE49-F238E27FC236}">
                <a16:creationId xmlns:a16="http://schemas.microsoft.com/office/drawing/2014/main" id="{E1BCFF90-B62D-4902-B41F-E3059BDC3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2564" y="5843470"/>
            <a:ext cx="585787" cy="519351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5" name="Group 143">
            <a:extLst>
              <a:ext uri="{FF2B5EF4-FFF2-40B4-BE49-F238E27FC236}">
                <a16:creationId xmlns:a16="http://schemas.microsoft.com/office/drawing/2014/main" id="{0180047C-2CC3-4C00-BA36-58492B5F13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24957"/>
              </p:ext>
            </p:extLst>
          </p:nvPr>
        </p:nvGraphicFramePr>
        <p:xfrm>
          <a:off x="1722438" y="2895600"/>
          <a:ext cx="8793162" cy="1036638"/>
        </p:xfrm>
        <a:graphic>
          <a:graphicData uri="http://schemas.openxmlformats.org/drawingml/2006/table">
            <a:tbl>
              <a:tblPr/>
              <a:tblGrid>
                <a:gridCol w="1874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5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25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56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61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01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 trị (x)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 số (n)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N=10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5-Point Star 1">
            <a:hlinkClick r:id="rId3" action="ppaction://hlinksldjump"/>
            <a:extLst>
              <a:ext uri="{FF2B5EF4-FFF2-40B4-BE49-F238E27FC236}">
                <a16:creationId xmlns:a16="http://schemas.microsoft.com/office/drawing/2014/main" id="{DF9CB31A-E24A-4096-A1FD-D8671F44135C}"/>
              </a:ext>
            </a:extLst>
          </p:cNvPr>
          <p:cNvSpPr/>
          <p:nvPr/>
        </p:nvSpPr>
        <p:spPr>
          <a:xfrm>
            <a:off x="10287000" y="64770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0" y="567864"/>
            <a:ext cx="39869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KIẾN THỨC CẦN NHỚ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9576" y="26948"/>
            <a:ext cx="600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CHƯƠNG III : THỐNG KÊ </a:t>
            </a:r>
            <a:endParaRPr lang="en-US" sz="2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958080" y="2854960"/>
            <a:ext cx="2651760" cy="103632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THỐNG KÊ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 flipV="1">
            <a:off x="6236936" y="2338329"/>
            <a:ext cx="2540" cy="516631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351780" y="1658373"/>
            <a:ext cx="1859280" cy="679956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Biểu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đồ</a:t>
            </a:r>
            <a:endParaRPr lang="en-US" sz="24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0000FF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191000" y="787515"/>
            <a:ext cx="1249680" cy="568960"/>
          </a:xfrm>
          <a:prstGeom prst="rect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Cách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vẽ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49770" y="790418"/>
            <a:ext cx="1320800" cy="614642"/>
          </a:xfrm>
          <a:prstGeom prst="rect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nghĩa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9" name="Straight Connector 18"/>
          <p:cNvCxnSpPr>
            <a:stCxn id="11" idx="0"/>
            <a:endCxn id="16" idx="2"/>
          </p:cNvCxnSpPr>
          <p:nvPr/>
        </p:nvCxnSpPr>
        <p:spPr>
          <a:xfrm flipH="1" flipV="1">
            <a:off x="4815840" y="1356475"/>
            <a:ext cx="1465580" cy="30189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1" idx="0"/>
            <a:endCxn id="17" idx="2"/>
          </p:cNvCxnSpPr>
          <p:nvPr/>
        </p:nvCxnSpPr>
        <p:spPr>
          <a:xfrm flipV="1">
            <a:off x="6281420" y="1405060"/>
            <a:ext cx="1428750" cy="253313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8571949" y="1531716"/>
            <a:ext cx="2973977" cy="1676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Thu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thập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số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liệu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thống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kê</a:t>
            </a:r>
            <a:endParaRPr lang="en-US" sz="24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0000FF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5" name="Oval 24"/>
          <p:cNvSpPr/>
          <p:nvPr/>
        </p:nvSpPr>
        <p:spPr>
          <a:xfrm>
            <a:off x="8653229" y="3946973"/>
            <a:ext cx="3145246" cy="161039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Lập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bảng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số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liệu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thống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kê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ban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đầu</a:t>
            </a:r>
            <a:endParaRPr lang="en-US" sz="24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0000FF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6" name="Oval 25"/>
          <p:cNvSpPr/>
          <p:nvPr/>
        </p:nvSpPr>
        <p:spPr>
          <a:xfrm>
            <a:off x="5312587" y="4396377"/>
            <a:ext cx="1976483" cy="914400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Lập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bảng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“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tần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số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”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883109" y="5730240"/>
            <a:ext cx="2596067" cy="812800"/>
          </a:xfrm>
          <a:prstGeom prst="rect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Các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giá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trị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khác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nhau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của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dấu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hiệu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051039" y="5730240"/>
            <a:ext cx="2415178" cy="812800"/>
          </a:xfrm>
          <a:prstGeom prst="rect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Tần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số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tương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ứng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1" name="Oval 30"/>
          <p:cNvSpPr/>
          <p:nvPr/>
        </p:nvSpPr>
        <p:spPr>
          <a:xfrm>
            <a:off x="1976200" y="1833993"/>
            <a:ext cx="1920240" cy="1088571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Mốt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của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dấu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hiệu</a:t>
            </a:r>
            <a:endParaRPr lang="en-US" sz="24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0000FF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3" name="Oval 32"/>
          <p:cNvSpPr/>
          <p:nvPr/>
        </p:nvSpPr>
        <p:spPr>
          <a:xfrm>
            <a:off x="2712720" y="4175760"/>
            <a:ext cx="2227580" cy="1111107"/>
          </a:xfrm>
          <a:prstGeom prst="ellipse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Số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trung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bình</a:t>
            </a:r>
            <a:r>
              <a:rPr lang="en-U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24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00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cộng</a:t>
            </a:r>
            <a:endParaRPr lang="en-US" sz="24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0000FF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79818" y="3523306"/>
            <a:ext cx="2029628" cy="620522"/>
          </a:xfrm>
          <a:prstGeom prst="rect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Công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thức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tính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502498" y="5902960"/>
            <a:ext cx="1564640" cy="640080"/>
          </a:xfrm>
          <a:prstGeom prst="rect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nghĩa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7545238" y="2420984"/>
            <a:ext cx="1026711" cy="494935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endCxn id="25" idx="1"/>
          </p:cNvCxnSpPr>
          <p:nvPr/>
        </p:nvCxnSpPr>
        <p:spPr>
          <a:xfrm>
            <a:off x="7609840" y="3770811"/>
            <a:ext cx="1504000" cy="411999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6293519" y="3891280"/>
            <a:ext cx="2540" cy="50509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endCxn id="33" idx="7"/>
          </p:cNvCxnSpPr>
          <p:nvPr/>
        </p:nvCxnSpPr>
        <p:spPr>
          <a:xfrm flipH="1">
            <a:off x="4614078" y="3889751"/>
            <a:ext cx="447128" cy="44872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 flipV="1">
            <a:off x="3876940" y="2410652"/>
            <a:ext cx="1105140" cy="50526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endCxn id="29" idx="0"/>
          </p:cNvCxnSpPr>
          <p:nvPr/>
        </p:nvCxnSpPr>
        <p:spPr>
          <a:xfrm flipH="1">
            <a:off x="5181143" y="5310777"/>
            <a:ext cx="1168306" cy="419463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endCxn id="30" idx="0"/>
          </p:cNvCxnSpPr>
          <p:nvPr/>
        </p:nvCxnSpPr>
        <p:spPr>
          <a:xfrm>
            <a:off x="6349449" y="5310777"/>
            <a:ext cx="1909179" cy="419463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33" idx="1"/>
            <a:endCxn id="34" idx="3"/>
          </p:cNvCxnSpPr>
          <p:nvPr/>
        </p:nvCxnSpPr>
        <p:spPr>
          <a:xfrm flipH="1" flipV="1">
            <a:off x="2409446" y="3833567"/>
            <a:ext cx="629496" cy="504911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2318469" y="5124149"/>
            <a:ext cx="788502" cy="778811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37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3" grpId="0" animBg="1"/>
      <p:bldP spid="11" grpId="0" animBg="1"/>
      <p:bldP spid="16" grpId="0" animBg="1"/>
      <p:bldP spid="17" grpId="0" animBg="1"/>
      <p:bldP spid="24" grpId="0" animBg="1"/>
      <p:bldP spid="25" grpId="0" animBg="1"/>
      <p:bldP spid="26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0" y="567864"/>
            <a:ext cx="189026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BÀI TẬP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9576" y="26948"/>
            <a:ext cx="600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CHƯƠNG III : THỐNG KÊ </a:t>
            </a:r>
            <a:endParaRPr lang="en-US" sz="2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3435" y="1098083"/>
            <a:ext cx="1187823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solidFill>
                  <a:srgbClr val="FFFF00"/>
                </a:solidFill>
              </a:rPr>
              <a:t>Bài</a:t>
            </a:r>
            <a:r>
              <a:rPr lang="en-US" sz="2800" b="1" u="sng" dirty="0">
                <a:solidFill>
                  <a:srgbClr val="FFFF00"/>
                </a:solidFill>
              </a:rPr>
              <a:t> 1.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về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môn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học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yêu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thích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nhất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của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các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bạn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7A, </a:t>
            </a:r>
            <a:r>
              <a:rPr lang="en-US" sz="2800" dirty="0" err="1">
                <a:solidFill>
                  <a:schemeClr val="bg1"/>
                </a:solidFill>
              </a:rPr>
              <a:t>bạn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trưởng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US" sz="2800" dirty="0" err="1">
                <a:solidFill>
                  <a:schemeClr val="bg1"/>
                </a:solidFill>
              </a:rPr>
              <a:t>thu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được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kết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quả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trong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bảng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sau</a:t>
            </a:r>
            <a:r>
              <a:rPr lang="en-US" sz="2800" dirty="0">
                <a:solidFill>
                  <a:schemeClr val="bg1"/>
                </a:solidFill>
              </a:rPr>
              <a:t>: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1100" dirty="0">
              <a:solidFill>
                <a:schemeClr val="bg1"/>
              </a:solidFill>
            </a:endParaRPr>
          </a:p>
          <a:p>
            <a:pPr marL="514350" indent="-514350">
              <a:buAutoNum type="alphaLcParenR"/>
            </a:pPr>
            <a:r>
              <a:rPr lang="en-US" sz="2800" dirty="0" err="1">
                <a:solidFill>
                  <a:schemeClr val="bg1"/>
                </a:solidFill>
              </a:rPr>
              <a:t>Dấu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hiệu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gì</a:t>
            </a:r>
            <a:r>
              <a:rPr lang="en-US" sz="2800" dirty="0">
                <a:solidFill>
                  <a:schemeClr val="bg1"/>
                </a:solidFill>
              </a:rPr>
              <a:t>? </a:t>
            </a:r>
          </a:p>
          <a:p>
            <a:pPr marL="514350" indent="-514350">
              <a:buAutoNum type="alphaLcParenR"/>
            </a:pP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7A </a:t>
            </a:r>
            <a:r>
              <a:rPr lang="en-US" sz="2800" dirty="0" err="1">
                <a:solidFill>
                  <a:schemeClr val="bg1"/>
                </a:solidFill>
              </a:rPr>
              <a:t>có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tất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cả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bao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nhiêu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bạn</a:t>
            </a:r>
            <a:r>
              <a:rPr lang="en-US" sz="2800" dirty="0">
                <a:solidFill>
                  <a:schemeClr val="bg1"/>
                </a:solidFill>
              </a:rPr>
              <a:t>?</a:t>
            </a:r>
          </a:p>
          <a:p>
            <a:pPr marL="514350" indent="-514350">
              <a:buAutoNum type="alphaLcParenR"/>
            </a:pPr>
            <a:r>
              <a:rPr lang="en-US" sz="2800" dirty="0" err="1">
                <a:solidFill>
                  <a:schemeClr val="bg1"/>
                </a:solidFill>
              </a:rPr>
              <a:t>Môn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học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nào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được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bạn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yêu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thích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nhất</a:t>
            </a:r>
            <a:r>
              <a:rPr lang="en-US" sz="2800" dirty="0">
                <a:solidFill>
                  <a:schemeClr val="bg1"/>
                </a:solidFill>
              </a:rPr>
              <a:t>?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170777"/>
              </p:ext>
            </p:extLst>
          </p:nvPr>
        </p:nvGraphicFramePr>
        <p:xfrm>
          <a:off x="206186" y="2118161"/>
          <a:ext cx="1180652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9037">
                  <a:extLst>
                    <a:ext uri="{9D8B030D-6E8A-4147-A177-3AD203B41FA5}">
                      <a16:colId xmlns:a16="http://schemas.microsoft.com/office/drawing/2014/main" val="118602049"/>
                    </a:ext>
                  </a:extLst>
                </a:gridCol>
                <a:gridCol w="1102593">
                  <a:extLst>
                    <a:ext uri="{9D8B030D-6E8A-4147-A177-3AD203B41FA5}">
                      <a16:colId xmlns:a16="http://schemas.microsoft.com/office/drawing/2014/main" val="1789534059"/>
                    </a:ext>
                  </a:extLst>
                </a:gridCol>
                <a:gridCol w="1205178">
                  <a:extLst>
                    <a:ext uri="{9D8B030D-6E8A-4147-A177-3AD203B41FA5}">
                      <a16:colId xmlns:a16="http://schemas.microsoft.com/office/drawing/2014/main" val="3119771835"/>
                    </a:ext>
                  </a:extLst>
                </a:gridCol>
                <a:gridCol w="1746452">
                  <a:extLst>
                    <a:ext uri="{9D8B030D-6E8A-4147-A177-3AD203B41FA5}">
                      <a16:colId xmlns:a16="http://schemas.microsoft.com/office/drawing/2014/main" val="3754720484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227622075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4028798331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1893285080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38857696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/>
                        <a:t>Giá</a:t>
                      </a:r>
                      <a:r>
                        <a:rPr lang="en-US" sz="2800" b="0" baseline="0" dirty="0"/>
                        <a:t> </a:t>
                      </a:r>
                      <a:r>
                        <a:rPr lang="en-US" sz="2800" b="0" baseline="0" dirty="0" err="1"/>
                        <a:t>trị</a:t>
                      </a:r>
                      <a:r>
                        <a:rPr lang="en-US" sz="2800" b="0" baseline="0" dirty="0"/>
                        <a:t> (x)</a:t>
                      </a: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/>
                        <a:t>Văn</a:t>
                      </a: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/>
                        <a:t>Toán</a:t>
                      </a: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/>
                        <a:t>Tiếng</a:t>
                      </a:r>
                      <a:r>
                        <a:rPr lang="en-US" sz="2800" b="0" baseline="0" dirty="0"/>
                        <a:t> </a:t>
                      </a:r>
                      <a:r>
                        <a:rPr lang="en-US" sz="2800" b="0" baseline="0" dirty="0" err="1"/>
                        <a:t>Anh</a:t>
                      </a: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/>
                        <a:t>Vật</a:t>
                      </a:r>
                      <a:r>
                        <a:rPr lang="en-US" sz="2800" b="0" baseline="0" dirty="0"/>
                        <a:t> </a:t>
                      </a:r>
                      <a:r>
                        <a:rPr lang="en-US" sz="2800" b="0" baseline="0" dirty="0" err="1"/>
                        <a:t>lý</a:t>
                      </a: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/>
                        <a:t>Sinh</a:t>
                      </a:r>
                      <a:r>
                        <a:rPr lang="en-US" sz="2800" b="0" dirty="0"/>
                        <a:t> </a:t>
                      </a:r>
                      <a:r>
                        <a:rPr lang="en-US" sz="2800" b="0" dirty="0" err="1"/>
                        <a:t>học</a:t>
                      </a: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/>
                        <a:t>Lịch</a:t>
                      </a:r>
                      <a:r>
                        <a:rPr lang="en-US" sz="2800" b="0" baseline="0" dirty="0"/>
                        <a:t> </a:t>
                      </a:r>
                      <a:r>
                        <a:rPr lang="en-US" sz="2800" b="0" baseline="0" dirty="0" err="1"/>
                        <a:t>sử</a:t>
                      </a: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/>
                        <a:t>Địa</a:t>
                      </a:r>
                      <a:r>
                        <a:rPr lang="en-US" sz="2800" b="0" baseline="0" dirty="0"/>
                        <a:t> </a:t>
                      </a:r>
                      <a:r>
                        <a:rPr lang="en-US" sz="2800" b="0" baseline="0" dirty="0" err="1"/>
                        <a:t>lý</a:t>
                      </a:r>
                      <a:endParaRPr lang="en-US" sz="2800" b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242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bg1"/>
                          </a:solidFill>
                        </a:rPr>
                        <a:t>Tần</a:t>
                      </a:r>
                      <a:r>
                        <a:rPr lang="en-US" sz="28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chemeClr val="bg1"/>
                          </a:solidFill>
                        </a:rPr>
                        <a:t>số</a:t>
                      </a:r>
                      <a:r>
                        <a:rPr lang="en-US" sz="2800" baseline="0" dirty="0">
                          <a:solidFill>
                            <a:schemeClr val="bg1"/>
                          </a:solidFill>
                        </a:rPr>
                        <a:t> (n)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050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558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0" y="567864"/>
            <a:ext cx="189026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BÀI TẬP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9576" y="26948"/>
            <a:ext cx="600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CHƯƠNG III : THỐNG KÊ </a:t>
            </a:r>
            <a:endParaRPr lang="en-US" sz="2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3435" y="1098083"/>
            <a:ext cx="118782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solidFill>
                  <a:srgbClr val="FFFF00"/>
                </a:solidFill>
              </a:rPr>
              <a:t>Bài</a:t>
            </a:r>
            <a:r>
              <a:rPr lang="en-US" sz="2800" b="1" u="sng" dirty="0">
                <a:solidFill>
                  <a:srgbClr val="FFFF00"/>
                </a:solidFill>
              </a:rPr>
              <a:t> 1.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về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môn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học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yêu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thích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nhất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của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các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bạn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lớp</a:t>
            </a:r>
            <a:r>
              <a:rPr lang="en-US" sz="2800" b="1" dirty="0">
                <a:solidFill>
                  <a:srgbClr val="FFC000"/>
                </a:solidFill>
              </a:rPr>
              <a:t> 7A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bạn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trưởng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US" sz="2800" dirty="0" err="1">
                <a:solidFill>
                  <a:schemeClr val="bg1"/>
                </a:solidFill>
              </a:rPr>
              <a:t>thu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được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kết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quả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trong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bảng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sau</a:t>
            </a:r>
            <a:r>
              <a:rPr lang="en-US" sz="2800" dirty="0">
                <a:solidFill>
                  <a:schemeClr val="bg1"/>
                </a:solidFill>
              </a:rPr>
              <a:t>: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514350" indent="-514350">
              <a:buAutoNum type="alphaLcParenR"/>
            </a:pPr>
            <a:r>
              <a:rPr lang="en-US" sz="2800" dirty="0" err="1">
                <a:solidFill>
                  <a:schemeClr val="bg1"/>
                </a:solidFill>
              </a:rPr>
              <a:t>Dấu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hiệu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gì</a:t>
            </a:r>
            <a:r>
              <a:rPr lang="en-US" sz="2800" dirty="0">
                <a:solidFill>
                  <a:schemeClr val="bg1"/>
                </a:solidFill>
              </a:rPr>
              <a:t>? </a:t>
            </a:r>
          </a:p>
          <a:p>
            <a:pPr marL="514350" indent="-514350">
              <a:buAutoNum type="alphaLcParenR"/>
            </a:pP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7A </a:t>
            </a:r>
            <a:r>
              <a:rPr lang="en-US" sz="2800" dirty="0" err="1">
                <a:solidFill>
                  <a:schemeClr val="bg1"/>
                </a:solidFill>
              </a:rPr>
              <a:t>có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tất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cả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bao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nhiêu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bạn</a:t>
            </a:r>
            <a:r>
              <a:rPr lang="en-US" sz="2800" dirty="0">
                <a:solidFill>
                  <a:schemeClr val="bg1"/>
                </a:solidFill>
              </a:rPr>
              <a:t>?</a:t>
            </a:r>
          </a:p>
          <a:p>
            <a:pPr marL="514350" indent="-514350">
              <a:buAutoNum type="alphaLcParenR"/>
            </a:pPr>
            <a:r>
              <a:rPr lang="en-US" sz="2800" dirty="0" err="1">
                <a:solidFill>
                  <a:schemeClr val="bg1"/>
                </a:solidFill>
              </a:rPr>
              <a:t>Môn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học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nào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được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bạn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yêu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thích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nhất</a:t>
            </a:r>
            <a:r>
              <a:rPr lang="en-US" sz="2800" dirty="0">
                <a:solidFill>
                  <a:schemeClr val="bg1"/>
                </a:solidFill>
              </a:rPr>
              <a:t>?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275878"/>
              </p:ext>
            </p:extLst>
          </p:nvPr>
        </p:nvGraphicFramePr>
        <p:xfrm>
          <a:off x="206186" y="2118161"/>
          <a:ext cx="11806520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5815">
                  <a:extLst>
                    <a:ext uri="{9D8B030D-6E8A-4147-A177-3AD203B41FA5}">
                      <a16:colId xmlns:a16="http://schemas.microsoft.com/office/drawing/2014/main" val="118602049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1789534059"/>
                    </a:ext>
                  </a:extLst>
                </a:gridCol>
                <a:gridCol w="1266138">
                  <a:extLst>
                    <a:ext uri="{9D8B030D-6E8A-4147-A177-3AD203B41FA5}">
                      <a16:colId xmlns:a16="http://schemas.microsoft.com/office/drawing/2014/main" val="3119771835"/>
                    </a:ext>
                  </a:extLst>
                </a:gridCol>
                <a:gridCol w="1685492">
                  <a:extLst>
                    <a:ext uri="{9D8B030D-6E8A-4147-A177-3AD203B41FA5}">
                      <a16:colId xmlns:a16="http://schemas.microsoft.com/office/drawing/2014/main" val="3754720484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227622075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4028798331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1893285080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38857696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Giá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trị</a:t>
                      </a:r>
                      <a:r>
                        <a:rPr lang="en-US" sz="2600" b="0" baseline="0" dirty="0"/>
                        <a:t> (x)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Văn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Toán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Tiếng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Anh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Vật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lý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Sinh</a:t>
                      </a:r>
                      <a:r>
                        <a:rPr lang="en-US" sz="2600" b="0" dirty="0"/>
                        <a:t> </a:t>
                      </a:r>
                      <a:r>
                        <a:rPr lang="en-US" sz="2600" b="0" dirty="0" err="1"/>
                        <a:t>học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Lịch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sử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Địa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lý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242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err="1">
                          <a:solidFill>
                            <a:schemeClr val="bg1"/>
                          </a:solidFill>
                        </a:rPr>
                        <a:t>Tần</a:t>
                      </a:r>
                      <a:r>
                        <a:rPr lang="en-US" sz="26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600" baseline="0" dirty="0" err="1">
                          <a:solidFill>
                            <a:schemeClr val="bg1"/>
                          </a:solidFill>
                        </a:rPr>
                        <a:t>số</a:t>
                      </a:r>
                      <a:r>
                        <a:rPr lang="en-US" sz="2600" baseline="0" dirty="0">
                          <a:solidFill>
                            <a:schemeClr val="bg1"/>
                          </a:solidFill>
                        </a:rPr>
                        <a:t> (n)</a:t>
                      </a:r>
                      <a:endParaRPr lang="en-US" sz="2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050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7669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0" y="567864"/>
            <a:ext cx="189026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BÀI TẬP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9576" y="26948"/>
            <a:ext cx="600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CHƯƠNG III : THỐNG KÊ </a:t>
            </a:r>
            <a:endParaRPr lang="en-US" sz="2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3435" y="1098083"/>
            <a:ext cx="118782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solidFill>
                  <a:srgbClr val="FFFF00"/>
                </a:solidFill>
              </a:rPr>
              <a:t>Bài</a:t>
            </a:r>
            <a:r>
              <a:rPr lang="en-US" sz="2800" b="1" u="sng" dirty="0">
                <a:solidFill>
                  <a:srgbClr val="FFFF00"/>
                </a:solidFill>
              </a:rPr>
              <a:t> 1.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về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môn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học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yêu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thích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nhất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của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các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bạn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lớp</a:t>
            </a:r>
            <a:r>
              <a:rPr lang="en-US" sz="2800" b="1" dirty="0">
                <a:solidFill>
                  <a:srgbClr val="FFC000"/>
                </a:solidFill>
              </a:rPr>
              <a:t> 7A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bạn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trưởng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US" sz="2800" dirty="0" err="1">
                <a:solidFill>
                  <a:schemeClr val="bg1"/>
                </a:solidFill>
              </a:rPr>
              <a:t>thu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được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kết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quả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trong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bảng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sau</a:t>
            </a:r>
            <a:r>
              <a:rPr lang="en-US" sz="2800" dirty="0">
                <a:solidFill>
                  <a:schemeClr val="bg1"/>
                </a:solidFill>
              </a:rPr>
              <a:t>: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786016"/>
              </p:ext>
            </p:extLst>
          </p:nvPr>
        </p:nvGraphicFramePr>
        <p:xfrm>
          <a:off x="206186" y="2118161"/>
          <a:ext cx="11806520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5815">
                  <a:extLst>
                    <a:ext uri="{9D8B030D-6E8A-4147-A177-3AD203B41FA5}">
                      <a16:colId xmlns:a16="http://schemas.microsoft.com/office/drawing/2014/main" val="118602049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1789534059"/>
                    </a:ext>
                  </a:extLst>
                </a:gridCol>
                <a:gridCol w="1318390">
                  <a:extLst>
                    <a:ext uri="{9D8B030D-6E8A-4147-A177-3AD203B41FA5}">
                      <a16:colId xmlns:a16="http://schemas.microsoft.com/office/drawing/2014/main" val="3119771835"/>
                    </a:ext>
                  </a:extLst>
                </a:gridCol>
                <a:gridCol w="1633240">
                  <a:extLst>
                    <a:ext uri="{9D8B030D-6E8A-4147-A177-3AD203B41FA5}">
                      <a16:colId xmlns:a16="http://schemas.microsoft.com/office/drawing/2014/main" val="3754720484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227622075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4028798331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1893285080"/>
                    </a:ext>
                  </a:extLst>
                </a:gridCol>
                <a:gridCol w="1475815">
                  <a:extLst>
                    <a:ext uri="{9D8B030D-6E8A-4147-A177-3AD203B41FA5}">
                      <a16:colId xmlns:a16="http://schemas.microsoft.com/office/drawing/2014/main" val="38857696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Giá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trị</a:t>
                      </a:r>
                      <a:r>
                        <a:rPr lang="en-US" sz="2600" b="0" baseline="0" dirty="0"/>
                        <a:t> (x)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Văn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Toán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Tiếng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Anh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Vật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lý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Sinh</a:t>
                      </a:r>
                      <a:r>
                        <a:rPr lang="en-US" sz="2600" b="0" dirty="0"/>
                        <a:t> </a:t>
                      </a:r>
                      <a:r>
                        <a:rPr lang="en-US" sz="2600" b="0" dirty="0" err="1"/>
                        <a:t>học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Lịch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sử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 dirty="0" err="1"/>
                        <a:t>Địa</a:t>
                      </a:r>
                      <a:r>
                        <a:rPr lang="en-US" sz="2600" b="0" baseline="0" dirty="0"/>
                        <a:t> </a:t>
                      </a:r>
                      <a:r>
                        <a:rPr lang="en-US" sz="2600" b="0" baseline="0" dirty="0" err="1"/>
                        <a:t>lý</a:t>
                      </a:r>
                      <a:endParaRPr lang="en-US" sz="2600" b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242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err="1">
                          <a:solidFill>
                            <a:schemeClr val="bg1"/>
                          </a:solidFill>
                        </a:rPr>
                        <a:t>Tần</a:t>
                      </a:r>
                      <a:r>
                        <a:rPr lang="en-US" sz="26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600" baseline="0" dirty="0" err="1">
                          <a:solidFill>
                            <a:schemeClr val="bg1"/>
                          </a:solidFill>
                        </a:rPr>
                        <a:t>số</a:t>
                      </a:r>
                      <a:r>
                        <a:rPr lang="en-US" sz="2600" baseline="0" dirty="0">
                          <a:solidFill>
                            <a:schemeClr val="bg1"/>
                          </a:solidFill>
                        </a:rPr>
                        <a:t> (n)</a:t>
                      </a:r>
                      <a:endParaRPr lang="en-US" sz="2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05047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83176" y="3230871"/>
            <a:ext cx="10056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a) </a:t>
            </a:r>
            <a:r>
              <a:rPr lang="en-US" sz="2800" dirty="0" err="1">
                <a:solidFill>
                  <a:schemeClr val="bg1"/>
                </a:solidFill>
              </a:rPr>
              <a:t>Dấu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hiệu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môn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học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yêu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thích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nhất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của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các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bạn</a:t>
            </a:r>
            <a:r>
              <a:rPr lang="en-US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 err="1">
                <a:solidFill>
                  <a:srgbClr val="FFC000"/>
                </a:solidFill>
              </a:rPr>
              <a:t>lớp</a:t>
            </a:r>
            <a:r>
              <a:rPr lang="en-US" sz="2800" b="1" dirty="0">
                <a:solidFill>
                  <a:srgbClr val="FFC000"/>
                </a:solidFill>
              </a:rPr>
              <a:t> 7A.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2359" y="3870954"/>
            <a:ext cx="5233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b) </a:t>
            </a:r>
            <a:r>
              <a:rPr lang="en-US" sz="2800" dirty="0" err="1">
                <a:solidFill>
                  <a:schemeClr val="bg1"/>
                </a:solidFill>
              </a:rPr>
              <a:t>Lớp</a:t>
            </a:r>
            <a:r>
              <a:rPr lang="en-US" sz="2800" dirty="0">
                <a:solidFill>
                  <a:schemeClr val="bg1"/>
                </a:solidFill>
              </a:rPr>
              <a:t> 7A </a:t>
            </a:r>
            <a:r>
              <a:rPr lang="en-US" sz="2800" dirty="0" err="1">
                <a:solidFill>
                  <a:schemeClr val="bg1"/>
                </a:solidFill>
              </a:rPr>
              <a:t>có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tất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cả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bao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nhiêu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bạn</a:t>
            </a:r>
            <a:r>
              <a:rPr lang="en-US" sz="2800" dirty="0">
                <a:solidFill>
                  <a:schemeClr val="bg1"/>
                </a:solidFill>
              </a:rPr>
              <a:t>?</a:t>
            </a:r>
            <a:endParaRPr lang="en-US" sz="28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69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1952</TotalTime>
  <Words>2617</Words>
  <Application>Microsoft Office PowerPoint</Application>
  <PresentationFormat>Widescreen</PresentationFormat>
  <Paragraphs>847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.VnTimeH</vt:lpstr>
      <vt:lpstr>Arial</vt:lpstr>
      <vt:lpstr>Calibri</vt:lpstr>
      <vt:lpstr>Calibri Light</vt:lpstr>
      <vt:lpstr>Cambria Math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A36697 Dương Tuấn Anh</cp:lastModifiedBy>
  <cp:revision>186</cp:revision>
  <cp:lastPrinted>2020-03-17T05:52:24Z</cp:lastPrinted>
  <dcterms:created xsi:type="dcterms:W3CDTF">2020-03-11T10:08:33Z</dcterms:created>
  <dcterms:modified xsi:type="dcterms:W3CDTF">2022-03-17T07:48:41Z</dcterms:modified>
</cp:coreProperties>
</file>