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5" r:id="rId2"/>
    <p:sldId id="257" r:id="rId3"/>
    <p:sldId id="317" r:id="rId4"/>
    <p:sldId id="318" r:id="rId5"/>
    <p:sldId id="319" r:id="rId6"/>
    <p:sldId id="32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87" r:id="rId20"/>
    <p:sldId id="288" r:id="rId21"/>
    <p:sldId id="289" r:id="rId22"/>
    <p:sldId id="290" r:id="rId23"/>
    <p:sldId id="291" r:id="rId24"/>
    <p:sldId id="326" r:id="rId25"/>
    <p:sldId id="327" r:id="rId26"/>
    <p:sldId id="328" r:id="rId27"/>
    <p:sldId id="32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83A0-2053-4C88-8B6C-8E2DFA89706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5DC8-93E0-425F-B484-C2290FC0A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Play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8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6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4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0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9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1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1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0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6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8141-F304-4207-B340-82647EE84792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ED76-8943-4F58-A86C-858CD1DD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80" r:id="rId4"/>
    <p:sldLayoutId id="2147483678" r:id="rId5"/>
    <p:sldLayoutId id="2147483677" r:id="rId6"/>
    <p:sldLayoutId id="2147483676" r:id="rId7"/>
    <p:sldLayoutId id="2147483675" r:id="rId8"/>
    <p:sldLayoutId id="2147483667" r:id="rId9"/>
    <p:sldLayoutId id="2147483665" r:id="rId10"/>
    <p:sldLayoutId id="2147483662" r:id="rId11"/>
    <p:sldLayoutId id="2147483661" r:id="rId12"/>
    <p:sldLayoutId id="2147483660" r:id="rId13"/>
    <p:sldLayoutId id="2147483650" r:id="rId14"/>
    <p:sldLayoutId id="2147483679" r:id="rId15"/>
    <p:sldLayoutId id="2147483674" r:id="rId16"/>
    <p:sldLayoutId id="2147483673" r:id="rId17"/>
    <p:sldLayoutId id="2147483672" r:id="rId18"/>
    <p:sldLayoutId id="2147483671" r:id="rId19"/>
    <p:sldLayoutId id="2147483670" r:id="rId20"/>
    <p:sldLayoutId id="2147483669" r:id="rId21"/>
    <p:sldLayoutId id="2147483668" r:id="rId22"/>
    <p:sldLayoutId id="2147483666" r:id="rId23"/>
    <p:sldLayoutId id="2147483664" r:id="rId24"/>
    <p:sldLayoutId id="2147483663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7.wmf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7.wmf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7.wmf"/><Relationship Id="rId9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33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7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7.wmf"/><Relationship Id="rId9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B-Yz-PdAU0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NULL"/><Relationship Id="rId18" Type="http://schemas.openxmlformats.org/officeDocument/2006/relationships/image" Target="../media/image13.png"/><Relationship Id="rId3" Type="http://schemas.openxmlformats.org/officeDocument/2006/relationships/audio" Target="../media/media1.wav"/><Relationship Id="rId21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../media/image12.png"/><Relationship Id="rId2" Type="http://schemas.microsoft.com/office/2007/relationships/media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24" Type="http://schemas.openxmlformats.org/officeDocument/2006/relationships/image" Target="../media/image7.wmf"/><Relationship Id="rId5" Type="http://schemas.openxmlformats.org/officeDocument/2006/relationships/notesSlide" Target="../notesSlides/notesSlide2.xml"/><Relationship Id="rId15" Type="http://schemas.openxmlformats.org/officeDocument/2006/relationships/image" Target="NULL"/><Relationship Id="rId23" Type="http://schemas.openxmlformats.org/officeDocument/2006/relationships/oleObject" Target="../embeddings/oleObject2.bin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Relationship Id="rId14" Type="http://schemas.openxmlformats.org/officeDocument/2006/relationships/image" Target="NULL"/><Relationship Id="rId22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18" Type="http://schemas.openxmlformats.org/officeDocument/2006/relationships/image" Target="../media/image12.png"/><Relationship Id="rId3" Type="http://schemas.openxmlformats.org/officeDocument/2006/relationships/audio" Target="../media/media1.wav"/><Relationship Id="rId21" Type="http://schemas.openxmlformats.org/officeDocument/2006/relationships/image" Target="../media/image15.jpeg"/><Relationship Id="rId7" Type="http://schemas.openxmlformats.org/officeDocument/2006/relationships/slide" Target="slide6.xml"/><Relationship Id="rId12" Type="http://schemas.microsoft.com/office/2007/relationships/hdphoto" Target="../media/hdphoto5.wdp"/><Relationship Id="rId17" Type="http://schemas.openxmlformats.org/officeDocument/2006/relationships/image" Target="NULL"/><Relationship Id="rId25" Type="http://schemas.openxmlformats.org/officeDocument/2006/relationships/image" Target="../media/image17.wmf"/><Relationship Id="rId2" Type="http://schemas.microsoft.com/office/2007/relationships/media" Target="../media/media1.wav"/><Relationship Id="rId16" Type="http://schemas.openxmlformats.org/officeDocument/2006/relationships/image" Target="NULL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11" Type="http://schemas.openxmlformats.org/officeDocument/2006/relationships/image" Target="../media/image20.png"/><Relationship Id="rId24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15" Type="http://schemas.openxmlformats.org/officeDocument/2006/relationships/image" Target="NULL"/><Relationship Id="rId23" Type="http://schemas.openxmlformats.org/officeDocument/2006/relationships/image" Target="../media/image16.wmf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Relationship Id="rId14" Type="http://schemas.openxmlformats.org/officeDocument/2006/relationships/image" Target="NULL"/><Relationship Id="rId22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png"/><Relationship Id="rId18" Type="http://schemas.openxmlformats.org/officeDocument/2006/relationships/image" Target="NULL"/><Relationship Id="rId26" Type="http://schemas.openxmlformats.org/officeDocument/2006/relationships/image" Target="../media/image21.wmf"/><Relationship Id="rId3" Type="http://schemas.openxmlformats.org/officeDocument/2006/relationships/audio" Target="../media/media1.wav"/><Relationship Id="rId21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microsoft.com/office/2007/relationships/hdphoto" Target="../media/hdphoto7.wdp"/><Relationship Id="rId17" Type="http://schemas.openxmlformats.org/officeDocument/2006/relationships/image" Target="NULL"/><Relationship Id="rId25" Type="http://schemas.openxmlformats.org/officeDocument/2006/relationships/oleObject" Target="../embeddings/oleObject5.bin"/><Relationship Id="rId2" Type="http://schemas.microsoft.com/office/2007/relationships/media" Target="../media/media1.wav"/><Relationship Id="rId16" Type="http://schemas.openxmlformats.org/officeDocument/2006/relationships/image" Target="NULL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24" Type="http://schemas.openxmlformats.org/officeDocument/2006/relationships/image" Target="NULL"/><Relationship Id="rId5" Type="http://schemas.openxmlformats.org/officeDocument/2006/relationships/notesSlide" Target="../notesSlides/notesSlide4.xml"/><Relationship Id="rId23" Type="http://schemas.openxmlformats.org/officeDocument/2006/relationships/image" Target="../media/image26.jpeg"/><Relationship Id="rId10" Type="http://schemas.openxmlformats.org/officeDocument/2006/relationships/image" Target="../media/image3.png"/><Relationship Id="rId19" Type="http://schemas.openxmlformats.org/officeDocument/2006/relationships/image" Target="NULL"/><Relationship Id="rId4" Type="http://schemas.openxmlformats.org/officeDocument/2006/relationships/slideLayout" Target="../slideLayouts/slideLayout1.xml"/><Relationship Id="rId9" Type="http://schemas.microsoft.com/office/2007/relationships/hdphoto" Target="../media/hdphoto6.wdp"/><Relationship Id="rId14" Type="http://schemas.openxmlformats.org/officeDocument/2006/relationships/image" Target="../media/image15.jpe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orea_CG_Art_design_greeny_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72732" y="1833093"/>
            <a:ext cx="10844012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VÀO 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 GIỜ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113727" y="4220693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dirty="0">
                <a:solidFill>
                  <a:srgbClr val="CC0099"/>
                </a:solidFill>
                <a:latin typeface=".VnTifani HeavyH" panose="020B7200000000000000" pitchFamily="34" charset="0"/>
              </a:rPr>
              <a:t>LỚP </a:t>
            </a:r>
            <a:r>
              <a:rPr lang="en-US" altLang="en-US" sz="6000" dirty="0" smtClean="0">
                <a:solidFill>
                  <a:srgbClr val="CC0099"/>
                </a:solidFill>
                <a:latin typeface=".VnTifani HeavyH" panose="020B7200000000000000" pitchFamily="34" charset="0"/>
              </a:rPr>
              <a:t>6a3</a:t>
            </a:r>
            <a:endParaRPr lang="en-US" altLang="en-US" sz="6000" dirty="0">
              <a:solidFill>
                <a:srgbClr val="CC0099"/>
              </a:solidFill>
              <a:latin typeface=".VnTifani Heavy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5" y="5786233"/>
            <a:ext cx="895521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" y="3959048"/>
            <a:ext cx="3330748" cy="221355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0" y="291507"/>
            <a:ext cx="4146064" cy="3646802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Những nội dung trong phần kiến thức quan hệ chia hết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2610" y="3134800"/>
            <a:ext cx="1492889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CHƯƠNG II: SỐ NGUYÊN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4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3218" y="3116688"/>
            <a:ext cx="1712890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CHƯƠNG II: SỐ NGUYÊN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9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1441" y="2393242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Thực hiện phép tính.</a:t>
            </a:r>
            <a:endParaRPr lang="en-US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1" y="175792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0" y="3026027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200" y="364694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340" y="1086258"/>
            <a:ext cx="28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-63091"/>
            <a:ext cx="2525874" cy="18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4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65887" y="187594"/>
            <a:ext cx="11453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Dạng</a:t>
            </a: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biểu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diễn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trục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81799" y="1520759"/>
            <a:ext cx="9899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Sgk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/88).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Sử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huống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9719" y="2688177"/>
            <a:ext cx="898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 smtClean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Hoàn thành cột bên phải</a:t>
            </a:r>
            <a:r>
              <a:rPr lang="en-US" sz="2800" b="1" kern="0" dirty="0" smtClean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vi-VN" sz="2800" b="1" kern="0" dirty="0">
              <a:effectLst/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94354"/>
              </p:ext>
            </p:extLst>
          </p:nvPr>
        </p:nvGraphicFramePr>
        <p:xfrm>
          <a:off x="1116090" y="3585030"/>
          <a:ext cx="9165674" cy="327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675"/>
                <a:gridCol w="3782999"/>
              </a:tblGrid>
              <a:tr h="6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6268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Nợ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 đồng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dưới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mực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dưới </a:t>
                      </a: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800" b="1" kern="1200" baseline="300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8837" y="4377276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461" y="5274129"/>
            <a:ext cx="17443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- 600 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3829" y="6151900"/>
            <a:ext cx="1537601" cy="51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(</a:t>
            </a:r>
            <a:r>
              <a:rPr lang="en-US" sz="2800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74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54358" y="625248"/>
            <a:ext cx="9626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796194"/>
            <a:ext cx="4821382" cy="496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5913" y="1845537"/>
            <a:ext cx="911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vi-VN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cột bên </a:t>
            </a:r>
            <a:r>
              <a:rPr lang="vi-VN" sz="28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endParaRPr lang="vi-VN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0753" y="2941319"/>
          <a:ext cx="7965967" cy="38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407"/>
                <a:gridCol w="1432560"/>
              </a:tblGrid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</a:rPr>
                        <a:t>a) Khoảng cách giữa rặng san hô và người thợ lặn;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b) Khoảng cách giữa người thợ lặn và mặt nước;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c) Khoảng cách giữa mặt nước và con chim;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d) Khoảng cách giữa rặng san hô và con chim</a:t>
                      </a: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7448" y="316418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115" y="4117556"/>
            <a:ext cx="108715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652" y="5081548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mét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346" y="6001640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37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62229" y="598453"/>
            <a:ext cx="8875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 trục số sau: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7650" y="1579342"/>
            <a:ext cx="911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vi-VN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cột bên </a:t>
            </a:r>
            <a:r>
              <a:rPr lang="vi-VN" sz="28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endParaRPr lang="vi-VN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93821" y="4290087"/>
          <a:ext cx="8727968" cy="211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7648"/>
                <a:gridCol w="2560320"/>
              </a:tblGrid>
              <a:tr h="1423901">
                <a:tc>
                  <a:txBody>
                    <a:bodyPr/>
                    <a:lstStyle/>
                    <a:p>
                      <a:pPr marL="30480" marR="304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 Các điểm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N, B, 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vi-VN" sz="2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biểu 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diễn những số nào?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0" algn="ctr"/>
                          <a:tab pos="1879600" algn="r"/>
                        </a:tabLst>
                      </a:pPr>
                      <a:r>
                        <a:rPr lang="vi-VN" sz="2800" b="0" dirty="0">
                          <a:solidFill>
                            <a:srgbClr val="FF0000"/>
                          </a:solidFill>
                          <a:effectLst/>
                          <a:latin typeface="Arial (Body)"/>
                        </a:rPr>
                        <a:t>	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4585">
                <a:tc>
                  <a:txBody>
                    <a:bodyPr/>
                    <a:lstStyle/>
                    <a:p>
                      <a:pPr marL="30480" marR="304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b)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diễn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-7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 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2141" y="5515697"/>
          <a:ext cx="235903" cy="337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26890" imgH="190335" progId="Equation.DSMT4">
                  <p:embed/>
                </p:oleObj>
              </mc:Choice>
              <mc:Fallback>
                <p:oleObj name="Equation" r:id="rId4" imgW="126890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1" y="5515697"/>
                        <a:ext cx="235903" cy="337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Quan sát trục số sau: a) Các điểm N, B, C biểu diễn những số nà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8" y="2261800"/>
            <a:ext cx="9033437" cy="144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98107" y="4724536"/>
            <a:ext cx="171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-3;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0070" y="4707572"/>
            <a:ext cx="141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-5;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0721" y="4724400"/>
            <a:ext cx="1187173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</a:p>
        </p:txBody>
      </p:sp>
      <p:sp>
        <p:nvSpPr>
          <p:cNvPr id="8" name="Rectangle 7"/>
          <p:cNvSpPr/>
          <p:nvPr/>
        </p:nvSpPr>
        <p:spPr>
          <a:xfrm>
            <a:off x="7246938" y="5802019"/>
            <a:ext cx="1187173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2068" y="3963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55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946" y="919489"/>
            <a:ext cx="9533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190440" imgH="330120" progId="Equation.DSMT4">
                  <p:embed/>
                </p:oleObj>
              </mc:Choice>
              <mc:Fallback>
                <p:oleObj name="Equation" r:id="rId7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75147" y="134651"/>
            <a:ext cx="101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Dạng 2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Thực hiện phép tính.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454257"/>
              </p:ext>
            </p:extLst>
          </p:nvPr>
        </p:nvGraphicFramePr>
        <p:xfrm>
          <a:off x="1907180" y="1583562"/>
          <a:ext cx="8115318" cy="305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9" imgW="5257800" imgH="1981080" progId="Equation.DSMT4">
                  <p:embed/>
                </p:oleObj>
              </mc:Choice>
              <mc:Fallback>
                <p:oleObj name="Equation" r:id="rId9" imgW="525780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180" y="1583562"/>
                        <a:ext cx="8115318" cy="3057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722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8570" y="162580"/>
            <a:ext cx="101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vi-VN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hiện phép tính.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01" y="778289"/>
            <a:ext cx="1062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Tính giá trị của biểu thức (tính nhanh nếu có thể).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181985" y="1798320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52263"/>
              </p:ext>
            </p:extLst>
          </p:nvPr>
        </p:nvGraphicFramePr>
        <p:xfrm>
          <a:off x="323850" y="2155825"/>
          <a:ext cx="462597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8" imgW="3530520" imgH="1904760" progId="Equation.DSMT4">
                  <p:embed/>
                </p:oleObj>
              </mc:Choice>
              <mc:Fallback>
                <p:oleObj name="Equation" r:id="rId8" imgW="35305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55825"/>
                        <a:ext cx="4625975" cy="264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5432874" y="1853039"/>
          <a:ext cx="5334968" cy="292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0" imgW="4051080" imgH="1904760" progId="Equation.DSMT4">
                  <p:embed/>
                </p:oleObj>
              </mc:Choice>
              <mc:Fallback>
                <p:oleObj name="Equation" r:id="rId10" imgW="405108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874" y="1853039"/>
                        <a:ext cx="5334968" cy="2923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3453" y="99749"/>
            <a:ext cx="1014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vi-VN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hiện phép tính.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01" y="778289"/>
            <a:ext cx="1062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03496" y="1524000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22526" y="1809849"/>
          <a:ext cx="4522788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8" imgW="3314520" imgH="1904760" progId="Equation.DSMT4">
                  <p:embed/>
                </p:oleObj>
              </mc:Choice>
              <mc:Fallback>
                <p:oleObj name="Equation" r:id="rId8" imgW="33145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6" y="1809849"/>
                        <a:ext cx="4522788" cy="274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4850794" y="1793019"/>
          <a:ext cx="6563441" cy="346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0" imgW="5257800" imgH="2450880" progId="Equation.DSMT4">
                  <p:embed/>
                </p:oleObj>
              </mc:Choice>
              <mc:Fallback>
                <p:oleObj name="Equation" r:id="rId10" imgW="5257800" imgH="245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794" y="1793019"/>
                        <a:ext cx="6563441" cy="3465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58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910484" y="464877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823385" y="1935480"/>
          <a:ext cx="3754455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8" imgW="2361960" imgH="393480" progId="Equation.DSMT4">
                  <p:embed/>
                </p:oleObj>
              </mc:Choice>
              <mc:Fallback>
                <p:oleObj name="Equation" r:id="rId8" imgW="236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385" y="1935480"/>
                        <a:ext cx="3754455" cy="50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811021" y="2407920"/>
          <a:ext cx="4681220" cy="49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10" imgW="3200400" imgH="393480" progId="Equation.DSMT4">
                  <p:embed/>
                </p:oleObj>
              </mc:Choice>
              <mc:Fallback>
                <p:oleObj name="Equation" r:id="rId10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21" y="2407920"/>
                        <a:ext cx="4681220" cy="49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79489" y="3058276"/>
          <a:ext cx="3910013" cy="55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12" imgW="3263760" imgH="393480" progId="Equation.DSMT4">
                  <p:embed/>
                </p:oleObj>
              </mc:Choice>
              <mc:Fallback>
                <p:oleObj name="Equation" r:id="rId12" imgW="326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489" y="3058276"/>
                        <a:ext cx="3910013" cy="555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800225" y="3756343"/>
          <a:ext cx="1492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4" imgW="1244520" imgH="469800" progId="Equation.DSMT4">
                  <p:embed/>
                </p:oleObj>
              </mc:Choice>
              <mc:Fallback>
                <p:oleObj name="Equation" r:id="rId14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756343"/>
                        <a:ext cx="14922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049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16655"/>
            <a:ext cx="11952372" cy="192430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1157" y="384875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834360" y="208870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44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1157" y="721188"/>
            <a:ext cx="358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SỐ HỌC 6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32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481330" y="1927855"/>
          <a:ext cx="4349750" cy="366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8" imgW="3187440" imgH="2539800" progId="Equation.DSMT4">
                  <p:embed/>
                </p:oleObj>
              </mc:Choice>
              <mc:Fallback>
                <p:oleObj name="Equation" r:id="rId8" imgW="3187440" imgH="25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" y="1927855"/>
                        <a:ext cx="4349750" cy="3665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5329238" y="1950720"/>
          <a:ext cx="4226242" cy="347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0" imgW="4736880" imgH="2590560" progId="Equation.DSMT4">
                  <p:embed/>
                </p:oleObj>
              </mc:Choice>
              <mc:Fallback>
                <p:oleObj name="Equation" r:id="rId10" imgW="473688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1950720"/>
                        <a:ext cx="4226242" cy="3474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5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89582" y="2232799"/>
          <a:ext cx="3910012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8" imgW="3263760" imgH="2527200" progId="Equation.DSMT4">
                  <p:embed/>
                </p:oleObj>
              </mc:Choice>
              <mc:Fallback>
                <p:oleObj name="Equation" r:id="rId8" imgW="32637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82" y="2232799"/>
                        <a:ext cx="3910012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13006" y="2247265"/>
            <a:ext cx="4605047" cy="1229924"/>
            <a:chOff x="5213006" y="2247265"/>
            <a:chExt cx="4605047" cy="122992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5349875" y="2247265"/>
            <a:ext cx="14922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2" name="Equation" r:id="rId10" imgW="1244520" imgH="469800" progId="Equation.DSMT4">
                    <p:embed/>
                  </p:oleObj>
                </mc:Choice>
                <mc:Fallback>
                  <p:oleObj name="Equation" r:id="rId10" imgW="124452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247265"/>
                          <a:ext cx="149225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5213006" y="2899906"/>
              <a:ext cx="4605047" cy="577283"/>
              <a:chOff x="5441606" y="2980308"/>
              <a:chExt cx="4605047" cy="57728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681788" y="2998914"/>
                <a:ext cx="3364865" cy="558677"/>
                <a:chOff x="1297325" y="5189409"/>
                <a:chExt cx="3151749" cy="558677"/>
              </a:xfrm>
            </p:grpSpPr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577716" y="5245437"/>
                <a:ext cx="871358" cy="4111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83" name="Equation" r:id="rId12" imgW="736560" imgH="317160" progId="Equation.DSMT4">
                        <p:embed/>
                      </p:oleObj>
                    </mc:Choice>
                    <mc:Fallback>
                      <p:oleObj name="Equation" r:id="rId12" imgW="73656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716" y="5245437"/>
                              <a:ext cx="871358" cy="4111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2" name="Group 41"/>
                <p:cNvGrpSpPr/>
                <p:nvPr/>
              </p:nvGrpSpPr>
              <p:grpSpPr>
                <a:xfrm>
                  <a:off x="1297325" y="5189409"/>
                  <a:ext cx="2238880" cy="558677"/>
                  <a:chOff x="1655791" y="5257010"/>
                  <a:chExt cx="1933030" cy="546501"/>
                </a:xfrm>
              </p:grpSpPr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655791" y="5278630"/>
                  <a:ext cx="1041184" cy="52488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284" name="Equation" r:id="rId14" imgW="927000" imgH="393480" progId="Equation.DSMT4">
                          <p:embed/>
                        </p:oleObj>
                      </mc:Choice>
                      <mc:Fallback>
                        <p:oleObj name="Equation" r:id="rId14" imgW="927000" imgH="393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5791" y="5278630"/>
                                <a:ext cx="1041184" cy="52488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" name="Rectangle 43"/>
                  <p:cNvSpPr/>
                  <p:nvPr/>
                </p:nvSpPr>
                <p:spPr>
                  <a:xfrm>
                    <a:off x="2727774" y="5257010"/>
                    <a:ext cx="861047" cy="5118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err="1">
                        <a:latin typeface="Arial" pitchFamily="34" charset="0"/>
                        <a:cs typeface="Arial" pitchFamily="34" charset="0"/>
                      </a:rPr>
                      <a:t>h</a:t>
                    </a:r>
                    <a:r>
                      <a:rPr lang="en-US" sz="2800" dirty="0" err="1" smtClean="0">
                        <a:latin typeface="Arial" pitchFamily="34" charset="0"/>
                        <a:cs typeface="Arial" pitchFamily="34" charset="0"/>
                      </a:rPr>
                      <a:t>oặc</a:t>
                    </a:r>
                    <a:r>
                      <a:rPr lang="vi-VN" sz="28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28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5441606" y="2980308"/>
                <a:ext cx="13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Suy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vi-VN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653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666533" y="41739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66533" y="922262"/>
            <a:ext cx="10835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-70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446678" y="44107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143000"/>
            <a:ext cx="1083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</a:t>
            </a:r>
            <a:r>
              <a:rPr lang="vi-VN" sz="2800" b="1" dirty="0"/>
              <a:t> </a:t>
            </a:r>
            <a:r>
              <a:rPr lang="vi-VN" sz="2800" dirty="0"/>
              <a:t>Sau 12 tháng kinh doanh, lợi nhuận của công ty An Bình là:</a:t>
            </a:r>
            <a:endParaRPr lang="en-US" sz="2800" dirty="0"/>
          </a:p>
          <a:p>
            <a:r>
              <a:rPr lang="vi-VN" sz="2800" dirty="0"/>
              <a:t> </a:t>
            </a:r>
            <a:r>
              <a:rPr lang="en-US" sz="2800" dirty="0" smtClean="0"/>
              <a:t>                                                                </a:t>
            </a:r>
            <a:r>
              <a:rPr lang="vi-VN" sz="2800" dirty="0" smtClean="0"/>
              <a:t>(</a:t>
            </a:r>
            <a:r>
              <a:rPr lang="vi-VN" sz="2800" dirty="0"/>
              <a:t>triệu đồng)</a:t>
            </a:r>
            <a:endParaRPr lang="en-US" sz="2800" dirty="0"/>
          </a:p>
          <a:p>
            <a:r>
              <a:rPr lang="vi-VN" sz="2800" dirty="0"/>
              <a:t>* Kết luận: Sau 12 tháng kinh doanh, lợi nhuận của công ty An Bình </a:t>
            </a:r>
            <a:r>
              <a:rPr lang="vi-VN" sz="2800" dirty="0" smtClean="0"/>
              <a:t>là</a:t>
            </a:r>
            <a:r>
              <a:rPr lang="en-US" sz="2800" dirty="0"/>
              <a:t> </a:t>
            </a:r>
            <a:r>
              <a:rPr lang="en-US" sz="2800" dirty="0" smtClean="0"/>
              <a:t>200</a:t>
            </a:r>
            <a:r>
              <a:rPr lang="vi-VN" sz="2800" dirty="0" smtClean="0"/>
              <a:t> </a:t>
            </a:r>
            <a:r>
              <a:rPr lang="vi-VN" sz="2800" dirty="0"/>
              <a:t>triệu đồng.</a:t>
            </a:r>
            <a:endParaRPr lang="en-US" sz="2800" dirty="0"/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46119" y="1973828"/>
          <a:ext cx="403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8" imgW="4038480" imgH="507960" progId="Equation.DSMT4">
                  <p:embed/>
                </p:oleObj>
              </mc:Choice>
              <mc:Fallback>
                <p:oleObj name="Equation" r:id="rId8" imgW="4038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6119" y="1973828"/>
                        <a:ext cx="403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491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28" y="967057"/>
            <a:ext cx="6141398" cy="4322385"/>
          </a:xfrm>
          <a:prstGeom prst="rect">
            <a:avLst/>
          </a:prstGeom>
        </p:spPr>
      </p:pic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309572" y="5793448"/>
            <a:ext cx="10091279" cy="740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FFFF00"/>
                </a:solidFill>
              </a:rPr>
              <a:t>Ngày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thành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lập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Quân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Đội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Nhân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Dân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Việt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Nam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8548671" y="3581400"/>
            <a:ext cx="1890729" cy="8286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8610600" y="1828800"/>
            <a:ext cx="1828800" cy="82279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8572051" y="115013"/>
            <a:ext cx="1828800" cy="85204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990077" y="1697246"/>
            <a:ext cx="3124200" cy="2286000"/>
            <a:chOff x="381000" y="914400"/>
            <a:chExt cx="3124200" cy="2286000"/>
          </a:xfrm>
        </p:grpSpPr>
        <p:sp>
          <p:nvSpPr>
            <p:cNvPr id="7" name="Flowchart: Process 6"/>
            <p:cNvSpPr/>
            <p:nvPr/>
          </p:nvSpPr>
          <p:spPr>
            <a:xfrm>
              <a:off x="381000" y="914400"/>
              <a:ext cx="3124200" cy="228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00" name="TextBox 11"/>
            <p:cNvSpPr txBox="1">
              <a:spLocks noChangeArrowheads="1"/>
            </p:cNvSpPr>
            <p:nvPr/>
          </p:nvSpPr>
          <p:spPr bwMode="auto">
            <a:xfrm>
              <a:off x="1447800" y="13716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600" dirty="0"/>
                <a:t>1</a:t>
              </a:r>
              <a:endParaRPr lang="en-US" altLang="en-US" dirty="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95443" y="967057"/>
            <a:ext cx="3124200" cy="2286000"/>
            <a:chOff x="3505200" y="914400"/>
            <a:chExt cx="3124200" cy="2286000"/>
          </a:xfrm>
        </p:grpSpPr>
        <p:sp>
          <p:nvSpPr>
            <p:cNvPr id="9" name="Flowchart: Process 8"/>
            <p:cNvSpPr/>
            <p:nvPr/>
          </p:nvSpPr>
          <p:spPr>
            <a:xfrm>
              <a:off x="3505200" y="914400"/>
              <a:ext cx="3124200" cy="228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98" name="TextBox 12"/>
            <p:cNvSpPr txBox="1">
              <a:spLocks noChangeArrowheads="1"/>
            </p:cNvSpPr>
            <p:nvPr/>
          </p:nvSpPr>
          <p:spPr bwMode="auto">
            <a:xfrm>
              <a:off x="4648200" y="12954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600"/>
                <a:t>2</a:t>
              </a:r>
              <a:endParaRPr lang="en-US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80227" y="3263106"/>
            <a:ext cx="3124200" cy="2286000"/>
            <a:chOff x="381000" y="3200400"/>
            <a:chExt cx="3124200" cy="2286000"/>
          </a:xfrm>
        </p:grpSpPr>
        <p:sp>
          <p:nvSpPr>
            <p:cNvPr id="10" name="Flowchart: Process 9"/>
            <p:cNvSpPr/>
            <p:nvPr/>
          </p:nvSpPr>
          <p:spPr>
            <a:xfrm>
              <a:off x="381000" y="3200400"/>
              <a:ext cx="3124200" cy="228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96" name="TextBox 13"/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600" dirty="0"/>
                <a:t>3</a:t>
              </a:r>
              <a:endParaRPr lang="en-US" altLang="en-US" dirty="0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895443" y="3253057"/>
            <a:ext cx="3124200" cy="2286000"/>
            <a:chOff x="3505200" y="3200400"/>
            <a:chExt cx="3124200" cy="2286000"/>
          </a:xfrm>
        </p:grpSpPr>
        <p:sp>
          <p:nvSpPr>
            <p:cNvPr id="11" name="Flowchart: Process 10"/>
            <p:cNvSpPr/>
            <p:nvPr/>
          </p:nvSpPr>
          <p:spPr>
            <a:xfrm>
              <a:off x="3505200" y="3200400"/>
              <a:ext cx="3124200" cy="228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94" name="TextBox 14"/>
            <p:cNvSpPr txBox="1">
              <a:spLocks noChangeArrowheads="1"/>
            </p:cNvSpPr>
            <p:nvPr/>
          </p:nvSpPr>
          <p:spPr bwMode="auto">
            <a:xfrm>
              <a:off x="4495800" y="3505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600"/>
                <a:t>4</a:t>
              </a:r>
              <a:endParaRPr lang="en-US" altLang="en-US"/>
            </a:p>
          </p:txBody>
        </p:sp>
      </p:grpSp>
      <p:sp>
        <p:nvSpPr>
          <p:cNvPr id="7182" name="TextBox 19"/>
          <p:cNvSpPr txBox="1">
            <a:spLocks noChangeArrowheads="1"/>
          </p:cNvSpPr>
          <p:nvPr/>
        </p:nvSpPr>
        <p:spPr bwMode="auto">
          <a:xfrm>
            <a:off x="3216962" y="184697"/>
            <a:ext cx="3447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GÌ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Vertical Scroll 23"/>
          <p:cNvSpPr/>
          <p:nvPr/>
        </p:nvSpPr>
        <p:spPr>
          <a:xfrm>
            <a:off x="8174037" y="-176314"/>
            <a:ext cx="2559167" cy="4843065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Đáp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3: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1944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0205" y="5620033"/>
            <a:ext cx="1010064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3: </a:t>
            </a:r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</a:rPr>
              <a:t>ính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lí</a:t>
            </a:r>
            <a:r>
              <a:rPr lang="en-US" sz="2400" b="1" dirty="0" smtClean="0">
                <a:solidFill>
                  <a:schemeClr val="tx1"/>
                </a:solidFill>
              </a:rPr>
              <a:t>: 1945 + 25 + (-1) - 25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575646" y="3326541"/>
            <a:ext cx="1010064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2: </a:t>
            </a:r>
            <a:r>
              <a:rPr lang="en-US" sz="2400" b="1" dirty="0" err="1" smtClean="0">
                <a:solidFill>
                  <a:schemeClr val="tx1"/>
                </a:solidFill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</a:rPr>
              <a:t> x: x + 19 = 31            </a:t>
            </a:r>
            <a:r>
              <a:rPr lang="en-US" sz="24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-141213" y="4385091"/>
            <a:ext cx="10091279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1: </a:t>
            </a: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phép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(-17) + 22 +17 </a:t>
            </a:r>
            <a:r>
              <a:rPr lang="en-US" sz="2400" b="1" dirty="0" err="1" smtClean="0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2" name="Vertical Scroll 21"/>
          <p:cNvSpPr/>
          <p:nvPr/>
        </p:nvSpPr>
        <p:spPr>
          <a:xfrm>
            <a:off x="8204801" y="-167768"/>
            <a:ext cx="2547383" cy="477353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Đáp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2: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12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8200222" y="-176314"/>
            <a:ext cx="2572457" cy="4833017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Đáp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1: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22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8346964" y="846259"/>
            <a:ext cx="2133600" cy="2209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343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0" y="2743201"/>
            <a:ext cx="449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</a:p>
        </p:txBody>
      </p:sp>
      <p:sp>
        <p:nvSpPr>
          <p:cNvPr id="13317" name="Right Arrow 4">
            <a:hlinkClick r:id="rId2"/>
          </p:cNvPr>
          <p:cNvSpPr>
            <a:spLocks noChangeArrowheads="1"/>
          </p:cNvSpPr>
          <p:nvPr/>
        </p:nvSpPr>
        <p:spPr bwMode="auto">
          <a:xfrm>
            <a:off x="5486400" y="3886200"/>
            <a:ext cx="1143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8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7076" y="381000"/>
            <a:ext cx="39212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982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Xem trước chủ đề 1 “Đầu tư kinh doanh”.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z="2800" smtClean="0">
                <a:latin typeface="Arial" pitchFamily="34" charset="0"/>
                <a:cs typeface="Arial" pitchFamily="34" charset="0"/>
              </a:rPr>
              <a:t>26</a:t>
            </a:fld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40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4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79320"/>
            <a:ext cx="707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Bài tập bổ sung: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4920" y="2819400"/>
            <a:ext cx="7223760" cy="3535369"/>
            <a:chOff x="1264920" y="2819400"/>
            <a:chExt cx="7223760" cy="3535369"/>
          </a:xfrm>
        </p:grpSpPr>
        <p:sp>
          <p:nvSpPr>
            <p:cNvPr id="33" name="TextBox 32"/>
            <p:cNvSpPr txBox="1"/>
            <p:nvPr/>
          </p:nvSpPr>
          <p:spPr>
            <a:xfrm>
              <a:off x="1264920" y="2819400"/>
              <a:ext cx="7223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2800" dirty="0">
                  <a:latin typeface="Arial" pitchFamily="34" charset="0"/>
                  <a:cs typeface="Arial" pitchFamily="34" charset="0"/>
                </a:rPr>
                <a:t>Tìm số 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x,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12900" y="3494396"/>
              <a:ext cx="4082326" cy="548964"/>
              <a:chOff x="760524" y="5189406"/>
              <a:chExt cx="3823779" cy="548964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42685" y="5230810"/>
              <a:ext cx="841618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8" name="Equation" r:id="rId3" imgW="711000" imgH="317160" progId="Equation.DSMT4">
                      <p:embed/>
                    </p:oleObj>
                  </mc:Choice>
                  <mc:Fallback>
                    <p:oleObj name="Equation" r:id="rId3" imgW="71100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2685" y="5230810"/>
                            <a:ext cx="841618" cy="41116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" name="Group 26"/>
              <p:cNvGrpSpPr/>
              <p:nvPr/>
            </p:nvGrpSpPr>
            <p:grpSpPr>
              <a:xfrm>
                <a:off x="760524" y="5189406"/>
                <a:ext cx="3274081" cy="548964"/>
                <a:chOff x="1192318" y="5257010"/>
                <a:chExt cx="2826816" cy="537000"/>
              </a:xfrm>
            </p:grpSpPr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192318" y="5286211"/>
                <a:ext cx="884558" cy="5077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69" name="Equation" r:id="rId5" imgW="787320" imgH="380880" progId="Equation.DSMT4">
                        <p:embed/>
                      </p:oleObj>
                    </mc:Choice>
                    <mc:Fallback>
                      <p:oleObj name="Equation" r:id="rId5" imgW="787320" imgH="380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92318" y="5286211"/>
                              <a:ext cx="884558" cy="5077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2" name="Rectangle 31"/>
                <p:cNvSpPr/>
                <p:nvPr/>
              </p:nvSpPr>
              <p:spPr>
                <a:xfrm>
                  <a:off x="2099221" y="5257010"/>
                  <a:ext cx="1919913" cy="5118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800" dirty="0">
                      <a:latin typeface="Arial" pitchFamily="34" charset="0"/>
                      <a:cs typeface="Arial" pitchFamily="34" charset="0"/>
                    </a:rPr>
                    <a:t>chia hết cho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541463" y="4144963"/>
            <a:ext cx="47196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0" name="Equation" r:id="rId7" imgW="3225600" imgH="393480" progId="Equation.DSMT4">
                    <p:embed/>
                  </p:oleObj>
                </mc:Choice>
                <mc:Fallback>
                  <p:oleObj name="Equation" r:id="rId7" imgW="3225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4144963"/>
                          <a:ext cx="47196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564958" y="4738370"/>
            <a:ext cx="37544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1" name="Equation" r:id="rId9" imgW="2565360" imgH="393480" progId="Equation.DSMT4">
                    <p:embed/>
                  </p:oleObj>
                </mc:Choice>
                <mc:Fallback>
                  <p:oleObj name="Equation" r:id="rId9" imgW="2565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958" y="4738370"/>
                          <a:ext cx="37544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580198" y="5240338"/>
            <a:ext cx="36639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2" name="Equation" r:id="rId11" imgW="2501640" imgH="469800" progId="Equation.DSMT4">
                    <p:embed/>
                  </p:oleObj>
                </mc:Choice>
                <mc:Fallback>
                  <p:oleObj name="Equation" r:id="rId11" imgW="250164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198" y="5240338"/>
                          <a:ext cx="3663950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1600518" y="5795641"/>
              <a:ext cx="4557712" cy="559128"/>
              <a:chOff x="563354" y="5189411"/>
              <a:chExt cx="4269059" cy="559128"/>
            </a:xfrm>
          </p:grpSpPr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81133" y="5231008"/>
              <a:ext cx="1051280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73" name="Equation" r:id="rId13" imgW="888840" imgH="317160" progId="Equation.DSMT4">
                      <p:embed/>
                    </p:oleObj>
                  </mc:Choice>
                  <mc:Fallback>
                    <p:oleObj name="Equation" r:id="rId13" imgW="88884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1133" y="5231008"/>
                            <a:ext cx="1051280" cy="4111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" name="Group 41"/>
              <p:cNvGrpSpPr/>
              <p:nvPr/>
            </p:nvGrpSpPr>
            <p:grpSpPr>
              <a:xfrm>
                <a:off x="563354" y="5189411"/>
                <a:ext cx="3441698" cy="559128"/>
                <a:chOff x="1022083" y="5257010"/>
                <a:chExt cx="2971533" cy="546942"/>
              </a:xfrm>
            </p:grpSpPr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022083" y="5279071"/>
                <a:ext cx="1227340" cy="5248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74" name="Equation" r:id="rId15" imgW="1091880" imgH="393480" progId="Equation.DSMT4">
                        <p:embed/>
                      </p:oleObj>
                    </mc:Choice>
                    <mc:Fallback>
                      <p:oleObj name="Equation" r:id="rId15" imgW="1091880" imgH="393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2083" y="5279071"/>
                              <a:ext cx="1227340" cy="524881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Rectangle 47"/>
                <p:cNvSpPr/>
                <p:nvPr/>
              </p:nvSpPr>
              <p:spPr>
                <a:xfrm>
                  <a:off x="2296414" y="5257010"/>
                  <a:ext cx="1697202" cy="511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à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ước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0817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90800" y="1676400"/>
            <a:ext cx="7010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ch©n thµnh c¶m ¬n c¸c thÇy c« gi¸o </a:t>
            </a:r>
          </a:p>
          <a:p>
            <a:pPr algn="ctr"/>
            <a:r>
              <a:rPr lang="pt-BR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vµ c¸c em häc sinh.</a:t>
            </a:r>
            <a:endParaRPr lang="en-US" sz="24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74542" y="27297"/>
            <a:ext cx="2539889" cy="2221921"/>
            <a:chOff x="135073" y="371154"/>
            <a:chExt cx="2539889" cy="2221921"/>
          </a:xfrm>
        </p:grpSpPr>
        <p:sp>
          <p:nvSpPr>
            <p:cNvPr id="9" name="Freeform: Shape 11">
              <a:extLst>
                <a:ext uri="{FF2B5EF4-FFF2-40B4-BE49-F238E27FC236}">
                  <a16:creationId xmlns="" xmlns:a16="http://schemas.microsoft.com/office/drawing/2014/main" id="{8393A647-F1D0-4A88-8DF7-6E5578A89569}"/>
                </a:ext>
              </a:extLst>
            </p:cNvPr>
            <p:cNvSpPr/>
            <p:nvPr/>
          </p:nvSpPr>
          <p:spPr>
            <a:xfrm rot="5400000">
              <a:off x="452086" y="370199"/>
              <a:ext cx="2221921" cy="2223831"/>
            </a:xfrm>
            <a:custGeom>
              <a:avLst/>
              <a:gdLst>
                <a:gd name="connsiteX0" fmla="*/ 0 w 4670251"/>
                <a:gd name="connsiteY0" fmla="*/ 2133085 h 4116501"/>
                <a:gd name="connsiteX1" fmla="*/ 0 w 4670251"/>
                <a:gd name="connsiteY1" fmla="*/ 0 h 4116501"/>
                <a:gd name="connsiteX2" fmla="*/ 4670251 w 4670251"/>
                <a:gd name="connsiteY2" fmla="*/ 4116501 h 4116501"/>
                <a:gd name="connsiteX3" fmla="*/ 2250224 w 4670251"/>
                <a:gd name="connsiteY3" fmla="*/ 4116501 h 4116501"/>
                <a:gd name="connsiteX4" fmla="*/ 0 w 4670251"/>
                <a:gd name="connsiteY4" fmla="*/ 2133085 h 41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251" h="4116501">
                  <a:moveTo>
                    <a:pt x="0" y="2133085"/>
                  </a:moveTo>
                  <a:lnTo>
                    <a:pt x="0" y="0"/>
                  </a:lnTo>
                  <a:lnTo>
                    <a:pt x="4670251" y="4116501"/>
                  </a:lnTo>
                  <a:lnTo>
                    <a:pt x="2250224" y="4116501"/>
                  </a:lnTo>
                  <a:lnTo>
                    <a:pt x="0" y="2133085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660033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912081">
              <a:off x="135073" y="835758"/>
              <a:ext cx="23835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lang="en-US" sz="32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0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−400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blipFill rotWithShape="0">
                <a:blip r:embed="rId12"/>
                <a:stretch>
                  <a:fillRect l="-3899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400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blipFill rotWithShape="0">
                <a:blip r:embed="rId13"/>
                <a:stretch>
                  <a:fillRect l="-3594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−100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blipFill rotWithShape="0">
                <a:blip r:embed="rId14"/>
                <a:stretch>
                  <a:fillRect l="-3956" b="-197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347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endParaRPr lang="en-US" sz="2667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3006876"/>
                <a:ext cx="2641600" cy="914400"/>
              </a:xfrm>
              <a:prstGeom prst="roundRect">
                <a:avLst/>
              </a:prstGeom>
              <a:blipFill rotWithShape="0">
                <a:blip r:embed="rId15"/>
                <a:stretch>
                  <a:fillRect l="-3899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343050" y="3570683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36800" y="76200"/>
            <a:ext cx="8026400" cy="2743200"/>
            <a:chOff x="2336800" y="76200"/>
            <a:chExt cx="8026400" cy="2743200"/>
          </a:xfrm>
        </p:grpSpPr>
        <p:pic>
          <p:nvPicPr>
            <p:cNvPr id="1035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800" y="76200"/>
              <a:ext cx="8026400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6" name="Group 5"/>
            <p:cNvGrpSpPr/>
            <p:nvPr/>
          </p:nvGrpSpPr>
          <p:grpSpPr>
            <a:xfrm>
              <a:off x="3232149" y="599123"/>
              <a:ext cx="6235701" cy="647700"/>
              <a:chOff x="3555999" y="1088335"/>
              <a:chExt cx="6235701" cy="6477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55999" y="1092201"/>
                <a:ext cx="62357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938078" y="1088335"/>
              <a:ext cx="13335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70" name="Equation" r:id="rId21" imgW="1333440" imgH="647640" progId="Equation.DSMT4">
                      <p:embed/>
                    </p:oleObj>
                  </mc:Choice>
                  <mc:Fallback>
                    <p:oleObj name="Equation" r:id="rId21" imgW="1333440" imgH="647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4938078" y="1088335"/>
                            <a:ext cx="13335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16108" y="1541463"/>
          <a:ext cx="388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23" imgW="3886200" imgH="647640" progId="Equation.DSMT4">
                  <p:embed/>
                </p:oleObj>
              </mc:Choice>
              <mc:Fallback>
                <p:oleObj name="Equation" r:id="rId23" imgW="38862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16108" y="1541463"/>
                        <a:ext cx="3886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5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1"/>
            <a:ext cx="12198729" cy="68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84150" y="301922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3019226"/>
                <a:ext cx="2641600" cy="914400"/>
              </a:xfrm>
              <a:prstGeom prst="roundRect">
                <a:avLst/>
              </a:prstGeom>
              <a:blipFill rotWithShape="0">
                <a:blip r:embed="rId14"/>
                <a:stretch>
                  <a:fillRect l="-3899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9226551" y="301922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551" y="3019226"/>
                <a:ext cx="2873351" cy="914400"/>
              </a:xfrm>
              <a:prstGeom prst="roundRect">
                <a:avLst/>
              </a:prstGeom>
              <a:blipFill rotWithShape="0">
                <a:blip r:embed="rId15"/>
                <a:stretch>
                  <a:fillRect l="-3805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6178551" y="303495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1" y="3034950"/>
                <a:ext cx="2765703" cy="914400"/>
              </a:xfrm>
              <a:prstGeom prst="roundRect">
                <a:avLst/>
              </a:prstGeom>
              <a:blipFill rotWithShape="0">
                <a:blip r:embed="rId16"/>
                <a:stretch>
                  <a:fillRect l="-3956" b="-197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3130550" y="3019226"/>
                <a:ext cx="2743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50" y="3019226"/>
                <a:ext cx="2743200" cy="914400"/>
              </a:xfrm>
              <a:prstGeom prst="roundRect">
                <a:avLst/>
              </a:prstGeom>
              <a:blipFill rotWithShape="0">
                <a:blip r:embed="rId17"/>
                <a:stretch>
                  <a:fillRect l="-3982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38400" y="76200"/>
            <a:ext cx="8026400" cy="2743200"/>
            <a:chOff x="2438400" y="76200"/>
            <a:chExt cx="8026400" cy="2743200"/>
          </a:xfrm>
        </p:grpSpPr>
        <p:pic>
          <p:nvPicPr>
            <p:cNvPr id="19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76200"/>
              <a:ext cx="8026400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53" name="Group 52"/>
            <p:cNvGrpSpPr/>
            <p:nvPr/>
          </p:nvGrpSpPr>
          <p:grpSpPr>
            <a:xfrm>
              <a:off x="3232149" y="698293"/>
              <a:ext cx="6235701" cy="587661"/>
              <a:chOff x="3555999" y="1351281"/>
              <a:chExt cx="6235701" cy="58766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3555999" y="1351281"/>
                <a:ext cx="62357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3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88608" y="1367442"/>
              <a:ext cx="3378200" cy="57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4" name="Equation" r:id="rId22" imgW="3377880" imgH="571320" progId="Equation.DSMT4">
                      <p:embed/>
                    </p:oleObj>
                  </mc:Choice>
                  <mc:Fallback>
                    <p:oleObj name="Equation" r:id="rId22" imgW="3377880" imgH="5713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5388608" y="1367442"/>
                            <a:ext cx="3378200" cy="571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800600" y="1574354"/>
          <a:ext cx="4216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24" imgW="4216320" imgH="647640" progId="Equation.DSMT4">
                  <p:embed/>
                </p:oleObj>
              </mc:Choice>
              <mc:Fallback>
                <p:oleObj name="Equation" r:id="rId24" imgW="4216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00600" y="1574354"/>
                        <a:ext cx="42164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657304"/>
            <a:ext cx="1744116" cy="1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Giai cuu dai duong 2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231" l="0" r="100000">
                        <a14:backgroundMark x1="93800" y1="36410" x2="88600" y2="78462"/>
                        <a14:backgroundMark x1="38800" y1="64103" x2="30400" y2="81026"/>
                        <a14:backgroundMark x1="10400" y1="11795" x2="35200" y2="6923"/>
                        <a14:backgroundMark x1="64400" y1="1795" x2="69800" y2="3846"/>
                        <a14:backgroundMark x1="76800" y1="3846" x2="95200" y2="2308"/>
                        <a14:backgroundMark x1="48800" y1="73590" x2="46200" y2="76154"/>
                        <a14:backgroundMark x1="36000" y1="30000" x2="36800" y2="32564"/>
                        <a14:backgroundMark x1="96714" y1="23724" x2="84507" y2="81381"/>
                        <a14:backgroundMark x1="84507" y1="76577" x2="59155" y2="86486"/>
                        <a14:backgroundMark x1="59624" y1="69670" x2="58685" y2="82282"/>
                        <a14:backgroundMark x1="30751" y1="82282" x2="2113" y2="82282"/>
                        <a14:backgroundMark x1="3286" y1="48348" x2="10329" y2="82282"/>
                        <a14:backgroundMark x1="7512" y1="46246" x2="23709" y2="49249"/>
                        <a14:backgroundMark x1="26995" y1="33033" x2="30047" y2="35435"/>
                        <a14:backgroundMark x1="2582" y1="31231" x2="10094" y2="3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174514"/>
            <a:ext cx="2362201" cy="18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-1346200"/>
            <a:ext cx="8369991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7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0125" y1="41900" x2="54125" y2="65286"/>
                        <a14:foregroundMark x1="63500" y1="34227" x2="50500" y2="52497"/>
                        <a14:foregroundMark x1="58375" y1="26675" x2="58375" y2="37272"/>
                        <a14:foregroundMark x1="46375" y1="24117" x2="40125" y2="39342"/>
                        <a14:foregroundMark x1="54545" y1="35106" x2="57091" y2="48723"/>
                        <a14:foregroundMark x1="48000" y1="28298" x2="40364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6752" y="4169654"/>
            <a:ext cx="3048000" cy="26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562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16" y="-1"/>
            <a:ext cx="10838083" cy="3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2049190" y="234552"/>
            <a:ext cx="76407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thám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12m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203200" y="3700643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700643"/>
                <a:ext cx="2641600" cy="914400"/>
              </a:xfrm>
              <a:prstGeom prst="roundRect">
                <a:avLst/>
              </a:prstGeom>
              <a:blipFill rotWithShape="0">
                <a:blip r:embed="rId16"/>
                <a:stretch>
                  <a:fillRect l="-3899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3121050" y="3700643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−36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700643"/>
                <a:ext cx="2873351" cy="914400"/>
              </a:xfrm>
              <a:prstGeom prst="roundRect">
                <a:avLst/>
              </a:prstGeom>
              <a:blipFill rotWithShape="0">
                <a:blip r:embed="rId17"/>
                <a:stretch>
                  <a:fillRect l="-3594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276698" y="3716367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716367"/>
                <a:ext cx="2765703" cy="914400"/>
              </a:xfrm>
              <a:prstGeom prst="roundRect">
                <a:avLst/>
              </a:prstGeom>
              <a:blipFill rotWithShape="0">
                <a:blip r:embed="rId18"/>
                <a:stretch>
                  <a:fillRect l="-3956" b="-197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9347200" y="3700643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3700643"/>
                <a:ext cx="2641600" cy="914400"/>
              </a:xfrm>
              <a:prstGeom prst="roundRect">
                <a:avLst/>
              </a:prstGeom>
              <a:blipFill rotWithShape="0">
                <a:blip r:embed="rId19"/>
                <a:stretch>
                  <a:fillRect l="-3899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8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156251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7" name="Picture 3" descr="C:\Users\ADMIN\Desktop\Picture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2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16522" y="945133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18316" y="1681532"/>
            <a:ext cx="120325" cy="101771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014363" y="1335825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54718" y="1369076"/>
            <a:ext cx="120325" cy="101771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631504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3" name="Explosion 2 52"/>
          <p:cNvSpPr/>
          <p:nvPr/>
        </p:nvSpPr>
        <p:spPr>
          <a:xfrm>
            <a:off x="1634455" y="3050432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4" name="Picture 53" descr="C:\Users\admin\Downloads\tau ngam.jp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40" y="-1"/>
            <a:ext cx="2404703" cy="2091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397993" y="2610918"/>
                <a:ext cx="652954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tàu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lặn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93" y="2610918"/>
                <a:ext cx="6529544" cy="553998"/>
              </a:xfrm>
              <a:prstGeom prst="rect">
                <a:avLst/>
              </a:prstGeom>
              <a:blipFill rotWithShape="0">
                <a:blip r:embed="rId24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22538" y="2714943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25" imgW="1574640" imgH="355320" progId="Equation.DSMT4">
                  <p:embed/>
                </p:oleObj>
              </mc:Choice>
              <mc:Fallback>
                <p:oleObj name="Equation" r:id="rId25" imgW="1574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22538" y="2714943"/>
                        <a:ext cx="1574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7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1979 0.02755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6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18815 0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3" grpId="0" animBg="1"/>
      <p:bldP spid="53" grpId="1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6" y="1127760"/>
            <a:ext cx="7823791" cy="5730240"/>
          </a:xfrm>
          <a:prstGeom prst="rect">
            <a:avLst/>
          </a:prstGeom>
        </p:spPr>
      </p:pic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63716" y="435618"/>
            <a:ext cx="8203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II: Số nguyên, các em được học những kiến thức nào?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2006" y="3657600"/>
            <a:ext cx="2292439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CHƯƠNG II: SỐ NGUYÊN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68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4" y="-266878"/>
            <a:ext cx="6792677" cy="5954170"/>
          </a:xfrm>
          <a:prstGeom prst="rect">
            <a:avLst/>
          </a:prstGeom>
        </p:spPr>
      </p:pic>
      <p:pic>
        <p:nvPicPr>
          <p:cNvPr id="17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2922603"/>
            <a:ext cx="2310053" cy="27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0" y="-849674"/>
            <a:ext cx="4542765" cy="34197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5598" y="-116720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Những nội dung trong phần kiến thức Tập hợp số nguyên</a:t>
            </a:r>
            <a:r>
              <a:rPr lang="en-US" sz="28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3083" y="2336814"/>
            <a:ext cx="2176529" cy="746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CHƯƠNG II: SỐ NGUYÊN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9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78" y="4346216"/>
            <a:ext cx="2082346" cy="2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7125893" y="473736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Các phép tính trong tập hợp số nguyên</a:t>
            </a:r>
            <a:endParaRPr lang="vi-VN" sz="2800" b="1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2457" y="3193961"/>
            <a:ext cx="1944710" cy="74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CHƯƠNG II: SỐ NGUYÊN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53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33633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868</Words>
  <Application>Microsoft Office PowerPoint</Application>
  <PresentationFormat>Widescreen</PresentationFormat>
  <Paragraphs>144</Paragraphs>
  <Slides>27</Slides>
  <Notes>10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.VnTifani HeavyH</vt:lpstr>
      <vt:lpstr>.VnTime</vt:lpstr>
      <vt:lpstr>.VnTimeH</vt:lpstr>
      <vt:lpstr>Arabia</vt:lpstr>
      <vt:lpstr>Arial</vt:lpstr>
      <vt:lpstr>Arial (Body)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MathType 7.0 Equation</vt:lpstr>
      <vt:lpstr>PowerPoint Presentation</vt:lpstr>
      <vt:lpstr> Ôn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cuối chương II</dc:title>
  <dc:creator>LANANH</dc:creator>
  <cp:lastModifiedBy>LANANH</cp:lastModifiedBy>
  <cp:revision>17</cp:revision>
  <dcterms:created xsi:type="dcterms:W3CDTF">2021-12-15T22:59:30Z</dcterms:created>
  <dcterms:modified xsi:type="dcterms:W3CDTF">2022-06-09T15:23:18Z</dcterms:modified>
</cp:coreProperties>
</file>