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4"/>
  </p:notesMasterIdLst>
  <p:sldIdLst>
    <p:sldId id="315" r:id="rId2"/>
    <p:sldId id="322" r:id="rId3"/>
    <p:sldId id="324" r:id="rId4"/>
    <p:sldId id="259" r:id="rId5"/>
    <p:sldId id="260" r:id="rId6"/>
    <p:sldId id="261" r:id="rId7"/>
    <p:sldId id="317" r:id="rId8"/>
    <p:sldId id="319" r:id="rId9"/>
    <p:sldId id="298" r:id="rId10"/>
    <p:sldId id="321" r:id="rId11"/>
    <p:sldId id="325" r:id="rId12"/>
    <p:sldId id="326" r:id="rId13"/>
    <p:sldId id="337" r:id="rId14"/>
    <p:sldId id="338" r:id="rId15"/>
    <p:sldId id="269" r:id="rId16"/>
    <p:sldId id="272" r:id="rId17"/>
    <p:sldId id="274" r:id="rId18"/>
    <p:sldId id="330" r:id="rId19"/>
    <p:sldId id="332" r:id="rId20"/>
    <p:sldId id="331" r:id="rId21"/>
    <p:sldId id="277" r:id="rId22"/>
    <p:sldId id="278" r:id="rId23"/>
    <p:sldId id="279" r:id="rId24"/>
    <p:sldId id="335" r:id="rId25"/>
    <p:sldId id="282" r:id="rId26"/>
    <p:sldId id="336" r:id="rId27"/>
    <p:sldId id="286" r:id="rId28"/>
    <p:sldId id="287" r:id="rId29"/>
    <p:sldId id="290" r:id="rId30"/>
    <p:sldId id="327" r:id="rId31"/>
    <p:sldId id="292" r:id="rId32"/>
    <p:sldId id="333"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4624" autoAdjust="0"/>
  </p:normalViewPr>
  <p:slideViewPr>
    <p:cSldViewPr>
      <p:cViewPr varScale="1">
        <p:scale>
          <a:sx n="75" d="100"/>
          <a:sy n="75" d="100"/>
        </p:scale>
        <p:origin x="1036" y="56"/>
      </p:cViewPr>
      <p:guideLst>
        <p:guide orient="horz" pos="2160"/>
        <p:guide pos="2880"/>
      </p:guideLst>
    </p:cSldViewPr>
  </p:slideViewPr>
  <p:outlineViewPr>
    <p:cViewPr>
      <p:scale>
        <a:sx n="33" d="100"/>
        <a:sy n="33" d="100"/>
      </p:scale>
      <p:origin x="0" y="420"/>
    </p:cViewPr>
  </p:outlineViewPr>
  <p:notesTextViewPr>
    <p:cViewPr>
      <p:scale>
        <a:sx n="100" d="100"/>
        <a:sy n="100" d="100"/>
      </p:scale>
      <p:origin x="0" y="0"/>
    </p:cViewPr>
  </p:notesTextViewPr>
  <p:sorterViewPr>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715A14-2B41-4822-BC8E-B5CCE4774A54}" type="datetimeFigureOut">
              <a:rPr lang="en-US" smtClean="0"/>
              <a:pPr/>
              <a:t>8/6/2022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2BE1D-C95D-4CE6-88F1-33EF171948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2BE1D-C95D-4CE6-88F1-33EF17194843}"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BC7B93-313F-4FEB-8CE8-B5237774A8C2}"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D616C-607C-4603-90E7-A03316BB4D95}"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42E17-8129-4223-BB89-10549D6A19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D616C-607C-4603-90E7-A03316BB4D95}"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42E17-8129-4223-BB89-10549D6A19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D616C-607C-4603-90E7-A03316BB4D95}"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42E17-8129-4223-BB89-10549D6A19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2000AB-4E94-412F-A08F-A12796F571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D616C-607C-4603-90E7-A03316BB4D95}"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42E17-8129-4223-BB89-10549D6A19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D616C-607C-4603-90E7-A03316BB4D95}"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42E17-8129-4223-BB89-10549D6A19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D616C-607C-4603-90E7-A03316BB4D95}" type="datetimeFigureOut">
              <a:rPr lang="en-US" smtClean="0"/>
              <a:pPr/>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42E17-8129-4223-BB89-10549D6A19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D616C-607C-4603-90E7-A03316BB4D95}" type="datetimeFigureOut">
              <a:rPr lang="en-US" smtClean="0"/>
              <a:pPr/>
              <a:t>8/6/2022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42E17-8129-4223-BB89-10549D6A19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D616C-607C-4603-90E7-A03316BB4D95}" type="datetimeFigureOut">
              <a:rPr lang="en-US" smtClean="0"/>
              <a:pPr/>
              <a:t>8/6/2022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42E17-8129-4223-BB89-10549D6A19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D616C-607C-4603-90E7-A03316BB4D95}" type="datetimeFigureOut">
              <a:rPr lang="en-US" smtClean="0"/>
              <a:pPr/>
              <a:t>8/6/2022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42E17-8129-4223-BB89-10549D6A19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D616C-607C-4603-90E7-A03316BB4D95}" type="datetimeFigureOut">
              <a:rPr lang="en-US" smtClean="0"/>
              <a:pPr/>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42E17-8129-4223-BB89-10549D6A19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D616C-607C-4603-90E7-A03316BB4D95}" type="datetimeFigureOut">
              <a:rPr lang="en-US" smtClean="0"/>
              <a:pPr/>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42E17-8129-4223-BB89-10549D6A19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D616C-607C-4603-90E7-A03316BB4D95}" type="datetimeFigureOut">
              <a:rPr lang="en-US" smtClean="0"/>
              <a:pPr/>
              <a:t>8/6/2022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42E17-8129-4223-BB89-10549D6A19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2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8.gif"/><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3.png"/><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5.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1"/>
            <a:ext cx="8229600" cy="1419224"/>
          </a:xfrm>
        </p:spPr>
        <p:txBody>
          <a:bodyPr>
            <a:normAutofit fontScale="90000"/>
          </a:bodyPr>
          <a:lstStyle/>
          <a:p>
            <a:r>
              <a:rPr lang="en-US" dirty="0" err="1"/>
              <a:t>Kiểm</a:t>
            </a:r>
            <a:r>
              <a:rPr lang="en-US" dirty="0"/>
              <a:t> </a:t>
            </a:r>
            <a:r>
              <a:rPr lang="en-US" dirty="0" err="1"/>
              <a:t>tra</a:t>
            </a:r>
            <a:r>
              <a:rPr lang="en-US" dirty="0"/>
              <a:t> </a:t>
            </a:r>
            <a:r>
              <a:rPr lang="en-US" dirty="0" err="1"/>
              <a:t>bài</a:t>
            </a:r>
            <a:r>
              <a:rPr lang="en-US" dirty="0"/>
              <a:t> </a:t>
            </a:r>
            <a:r>
              <a:rPr lang="en-US" dirty="0" err="1"/>
              <a:t>cũ</a:t>
            </a:r>
            <a:br>
              <a:rPr lang="vi-VN" dirty="0"/>
            </a:br>
            <a:r>
              <a:rPr lang="en-US" sz="2400" b="1" dirty="0" err="1">
                <a:latin typeface="Times New Roman" panose="02020603050405020304" pitchFamily="18" charset="0"/>
                <a:cs typeface="Times New Roman" panose="02020603050405020304" pitchFamily="18" charset="0"/>
              </a:rPr>
              <a:t>Dựa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48.1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143 </a:t>
            </a: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Nêu sự giống và khác nhau giữa quần thể người với quần thể sinh vật? Tại sao lại có sự khác nhau đó?</a:t>
            </a:r>
            <a:b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pic>
        <p:nvPicPr>
          <p:cNvPr id="4" name="Content Placeholder 3" descr="image-20180815002739-11.jpeg"/>
          <p:cNvPicPr>
            <a:picLocks noGrp="1" noChangeAspect="1"/>
          </p:cNvPicPr>
          <p:nvPr>
            <p:ph idx="1"/>
          </p:nvPr>
        </p:nvPicPr>
        <p:blipFill>
          <a:blip r:embed="rId2" cstate="print"/>
          <a:stretch>
            <a:fillRect/>
          </a:stretch>
        </p:blipFill>
        <p:spPr>
          <a:xfrm>
            <a:off x="16934" y="1720320"/>
            <a:ext cx="4495800" cy="2408767"/>
          </a:xfrm>
        </p:spPr>
      </p:pic>
      <p:pic>
        <p:nvPicPr>
          <p:cNvPr id="6" name="Picture 5" descr="image(126).png"/>
          <p:cNvPicPr>
            <a:picLocks noChangeAspect="1"/>
          </p:cNvPicPr>
          <p:nvPr/>
        </p:nvPicPr>
        <p:blipFill>
          <a:blip r:embed="rId3" cstate="print"/>
          <a:stretch>
            <a:fillRect/>
          </a:stretch>
        </p:blipFill>
        <p:spPr>
          <a:xfrm>
            <a:off x="0" y="4192058"/>
            <a:ext cx="4648200" cy="2665942"/>
          </a:xfrm>
          <a:prstGeom prst="rect">
            <a:avLst/>
          </a:prstGeom>
        </p:spPr>
      </p:pic>
      <p:pic>
        <p:nvPicPr>
          <p:cNvPr id="7" name="Picture 6" descr="t-ng-h-p-ki-n-th-c-v-sinh-thai-h-c-h-sinh-thai-wallpaper2you-223916.jpg"/>
          <p:cNvPicPr>
            <a:picLocks noChangeAspect="1"/>
          </p:cNvPicPr>
          <p:nvPr/>
        </p:nvPicPr>
        <p:blipFill>
          <a:blip r:embed="rId4" cstate="print"/>
          <a:stretch>
            <a:fillRect/>
          </a:stretch>
        </p:blipFill>
        <p:spPr>
          <a:xfrm>
            <a:off x="4643966" y="1738312"/>
            <a:ext cx="4495800" cy="2390775"/>
          </a:xfrm>
          <a:prstGeom prst="rect">
            <a:avLst/>
          </a:prstGeom>
        </p:spPr>
      </p:pic>
      <p:pic>
        <p:nvPicPr>
          <p:cNvPr id="8" name="Picture 7" descr="image-20180815002739-12.jpeg"/>
          <p:cNvPicPr>
            <a:picLocks noChangeAspect="1"/>
          </p:cNvPicPr>
          <p:nvPr/>
        </p:nvPicPr>
        <p:blipFill>
          <a:blip r:embed="rId5" cstate="print"/>
          <a:stretch>
            <a:fillRect/>
          </a:stretch>
        </p:blipFill>
        <p:spPr>
          <a:xfrm>
            <a:off x="4648200" y="4182533"/>
            <a:ext cx="4495800" cy="2751667"/>
          </a:xfrm>
          <a:prstGeom prst="rect">
            <a:avLst/>
          </a:prstGeom>
        </p:spPr>
      </p:pic>
      <p:sp>
        <p:nvSpPr>
          <p:cNvPr id="9" name="Rounded Rectangle 8"/>
          <p:cNvSpPr/>
          <p:nvPr/>
        </p:nvSpPr>
        <p:spPr>
          <a:xfrm>
            <a:off x="1143000" y="3352800"/>
            <a:ext cx="1981200" cy="533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solidFill>
                  <a:srgbClr val="FF0000"/>
                </a:solidFill>
              </a:rPr>
              <a:t>Quần</a:t>
            </a:r>
            <a:r>
              <a:rPr lang="en-US" sz="2400" b="1" dirty="0">
                <a:solidFill>
                  <a:srgbClr val="FF0000"/>
                </a:solidFill>
              </a:rPr>
              <a:t> </a:t>
            </a:r>
            <a:r>
              <a:rPr lang="en-US" sz="2400" b="1" dirty="0" err="1">
                <a:solidFill>
                  <a:srgbClr val="FF0000"/>
                </a:solidFill>
              </a:rPr>
              <a:t>Thể</a:t>
            </a:r>
            <a:endParaRPr lang="en-US" sz="2400" b="1" dirty="0">
              <a:solidFill>
                <a:srgbClr val="FF0000"/>
              </a:solidFill>
            </a:endParaRPr>
          </a:p>
        </p:txBody>
      </p:sp>
      <p:sp>
        <p:nvSpPr>
          <p:cNvPr id="10" name="Rectangle 9"/>
          <p:cNvSpPr/>
          <p:nvPr/>
        </p:nvSpPr>
        <p:spPr>
          <a:xfrm>
            <a:off x="6248400" y="3429000"/>
            <a:ext cx="1905000"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Quần</a:t>
            </a:r>
            <a:r>
              <a:rPr lang="en-US" sz="2400" dirty="0">
                <a:solidFill>
                  <a:srgbClr val="FF0000"/>
                </a:solidFill>
              </a:rPr>
              <a:t> </a:t>
            </a:r>
            <a:r>
              <a:rPr lang="en-US" sz="2400" dirty="0" err="1">
                <a:solidFill>
                  <a:srgbClr val="FF0000"/>
                </a:solidFill>
              </a:rPr>
              <a:t>Xã</a:t>
            </a:r>
            <a:endParaRPr lang="en-US" sz="2400" dirty="0">
              <a:solidFill>
                <a:srgbClr val="FF0000"/>
              </a:solidFill>
            </a:endParaRPr>
          </a:p>
        </p:txBody>
      </p:sp>
      <p:sp>
        <p:nvSpPr>
          <p:cNvPr id="11" name="Rectangle 10"/>
          <p:cNvSpPr/>
          <p:nvPr/>
        </p:nvSpPr>
        <p:spPr>
          <a:xfrm>
            <a:off x="1524000" y="6248400"/>
            <a:ext cx="1752600" cy="609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rPr>
              <a:t>Quần</a:t>
            </a:r>
            <a:r>
              <a:rPr lang="en-US" sz="2400" b="1" dirty="0">
                <a:solidFill>
                  <a:srgbClr val="FF0000"/>
                </a:solidFill>
              </a:rPr>
              <a:t> </a:t>
            </a:r>
            <a:r>
              <a:rPr lang="en-US" sz="2400" b="1" dirty="0" err="1">
                <a:solidFill>
                  <a:srgbClr val="FF0000"/>
                </a:solidFill>
              </a:rPr>
              <a:t>xã</a:t>
            </a:r>
            <a:endParaRPr lang="en-US" sz="2400" b="1" dirty="0">
              <a:solidFill>
                <a:srgbClr val="FF0000"/>
              </a:solidFill>
            </a:endParaRPr>
          </a:p>
        </p:txBody>
      </p:sp>
      <p:sp>
        <p:nvSpPr>
          <p:cNvPr id="12" name="Rectangle 11"/>
          <p:cNvSpPr/>
          <p:nvPr/>
        </p:nvSpPr>
        <p:spPr>
          <a:xfrm>
            <a:off x="6324600" y="6477000"/>
            <a:ext cx="16764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rPr>
              <a:t>Quần</a:t>
            </a:r>
            <a:r>
              <a:rPr lang="en-US" sz="2400" b="1" dirty="0">
                <a:solidFill>
                  <a:srgbClr val="FF0000"/>
                </a:solidFill>
              </a:rPr>
              <a:t> </a:t>
            </a:r>
            <a:r>
              <a:rPr lang="en-US" sz="2400" b="1" dirty="0" err="1">
                <a:solidFill>
                  <a:srgbClr val="FF0000"/>
                </a:solidFill>
              </a:rPr>
              <a:t>thể</a:t>
            </a:r>
            <a:endParaRPr lang="en-US" sz="2400"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t"/>
          <p:cNvPicPr>
            <a:picLocks noChangeAspect="1" noChangeArrowheads="1"/>
          </p:cNvPicPr>
          <p:nvPr/>
        </p:nvPicPr>
        <p:blipFill>
          <a:blip r:embed="rId2" cstate="print"/>
          <a:srcRect/>
          <a:stretch>
            <a:fillRect/>
          </a:stretch>
        </p:blipFill>
        <p:spPr bwMode="auto">
          <a:xfrm>
            <a:off x="0" y="0"/>
            <a:ext cx="9144000" cy="762000"/>
          </a:xfrm>
          <a:prstGeom prst="rect">
            <a:avLst/>
          </a:prstGeom>
          <a:noFill/>
          <a:ln w="9525">
            <a:noFill/>
            <a:miter lim="800000"/>
            <a:headEnd/>
            <a:tailEnd/>
          </a:ln>
        </p:spPr>
      </p:pic>
      <p:sp>
        <p:nvSpPr>
          <p:cNvPr id="3" name="Text Box 5"/>
          <p:cNvSpPr txBox="1">
            <a:spLocks noChangeArrowheads="1"/>
          </p:cNvSpPr>
          <p:nvPr/>
        </p:nvSpPr>
        <p:spPr bwMode="auto">
          <a:xfrm>
            <a:off x="165100" y="90488"/>
            <a:ext cx="897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err="1">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Tiết</a:t>
            </a:r>
            <a:r>
              <a:rPr lang="en-US" sz="3200" b="1" dirty="0">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 53. QUẦN XÃ SINH VẬT</a:t>
            </a:r>
          </a:p>
        </p:txBody>
      </p:sp>
      <p:sp>
        <p:nvSpPr>
          <p:cNvPr id="4" name="Rectangle 6" descr="Oak"/>
          <p:cNvSpPr>
            <a:spLocks noChangeArrowheads="1"/>
          </p:cNvSpPr>
          <p:nvPr/>
        </p:nvSpPr>
        <p:spPr bwMode="auto">
          <a:xfrm>
            <a:off x="228600" y="914400"/>
            <a:ext cx="7315200" cy="1354217"/>
          </a:xfrm>
          <a:prstGeom prst="rect">
            <a:avLst/>
          </a:prstGeom>
          <a:noFill/>
          <a:ln w="9525">
            <a:noFill/>
            <a:miter lim="800000"/>
            <a:headEnd/>
            <a:tailEnd/>
          </a:ln>
          <a:effectLst/>
        </p:spPr>
        <p:txBody>
          <a:bodyPr wrap="square">
            <a:spAutoFit/>
          </a:bodyPr>
          <a:lstStyle/>
          <a:p>
            <a:pPr marL="457200" indent="-457200" algn="just"/>
            <a:r>
              <a:rPr lang="en-US" sz="2400" b="1" dirty="0">
                <a:solidFill>
                  <a:srgbClr val="FF0066"/>
                </a:solidFill>
                <a:latin typeface="Times New Roman" pitchFamily="18" charset="0"/>
              </a:rPr>
              <a:t>I. </a:t>
            </a:r>
            <a:r>
              <a:rPr lang="en-US" sz="2400" b="1" dirty="0" err="1">
                <a:solidFill>
                  <a:srgbClr val="FF0066"/>
                </a:solidFill>
                <a:latin typeface="Times New Roman" pitchFamily="18" charset="0"/>
              </a:rPr>
              <a:t>Thế</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nào</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là</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một</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quần</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xã</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sinh</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vật</a:t>
            </a:r>
            <a:r>
              <a:rPr lang="en-US" sz="2400" b="1" dirty="0">
                <a:solidFill>
                  <a:srgbClr val="FF0066"/>
                </a:solidFill>
                <a:latin typeface="Times New Roman" pitchFamily="18" charset="0"/>
              </a:rPr>
              <a:t>?</a:t>
            </a:r>
          </a:p>
          <a:p>
            <a:pPr marL="457200" indent="-457200" algn="just"/>
            <a:endParaRPr lang="en-US" sz="2400" b="1" dirty="0">
              <a:solidFill>
                <a:srgbClr val="FF0066"/>
              </a:solidFill>
              <a:latin typeface="Times New Roman" pitchFamily="18" charset="0"/>
            </a:endParaRPr>
          </a:p>
          <a:p>
            <a:pPr marL="457200" indent="-457200"/>
            <a:endParaRPr lang="en-US" sz="1600" b="1" u="sng" dirty="0">
              <a:solidFill>
                <a:srgbClr val="FF0066"/>
              </a:solidFill>
              <a:latin typeface="Times New Roman" pitchFamily="18" charset="0"/>
            </a:endParaRPr>
          </a:p>
          <a:p>
            <a:pPr marL="457200" indent="-457200"/>
            <a:endParaRPr lang="en-US" b="1" u="sng" dirty="0">
              <a:solidFill>
                <a:srgbClr val="000066"/>
              </a:solidFill>
              <a:latin typeface="Times New Roman" pitchFamily="18" charset="0"/>
            </a:endParaRPr>
          </a:p>
        </p:txBody>
      </p:sp>
      <p:sp>
        <p:nvSpPr>
          <p:cNvPr id="11" name="Rectangle 5"/>
          <p:cNvSpPr>
            <a:spLocks noChangeArrowheads="1"/>
          </p:cNvSpPr>
          <p:nvPr/>
        </p:nvSpPr>
        <p:spPr bwMode="auto">
          <a:xfrm>
            <a:off x="762000" y="1447800"/>
            <a:ext cx="7772400" cy="1200329"/>
          </a:xfrm>
          <a:prstGeom prst="rect">
            <a:avLst/>
          </a:prstGeom>
          <a:noFill/>
          <a:ln w="9525">
            <a:noFill/>
            <a:miter lim="800000"/>
            <a:headEnd/>
            <a:tailEnd/>
          </a:ln>
        </p:spPr>
        <p:txBody>
          <a:bodyPr wrap="square">
            <a:spAutoFit/>
          </a:bodyPr>
          <a:lstStyle/>
          <a:p>
            <a:pPr algn="just" eaLnBrk="1" hangingPunct="1">
              <a:spcBef>
                <a:spcPct val="50000"/>
              </a:spcBef>
            </a:pPr>
            <a:r>
              <a:rPr lang="en-US" sz="2400" b="1" dirty="0" err="1">
                <a:solidFill>
                  <a:srgbClr val="002060"/>
                </a:solidFill>
                <a:latin typeface="Times New Roman" pitchFamily="18" charset="0"/>
              </a:rPr>
              <a:t>Quần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xã</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sinh</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vật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là</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tập</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hợp</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nhiều</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quần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thể</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sinh</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vật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thuộc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các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loài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khác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nhau</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cùng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sống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trong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một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không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gian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xác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định</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và</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chúng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có</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mối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quan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hệ</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mật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thiết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gắn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bó</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với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nhau</a:t>
            </a:r>
            <a:r>
              <a:rPr lang="en-US" sz="2400" b="1" dirty="0">
                <a:solidFill>
                  <a:srgbClr val="002060"/>
                </a:solidFill>
                <a:latin typeface="Times New Roman" pitchFamily="18" charset="0"/>
              </a:rPr>
              <a:t>. </a:t>
            </a:r>
          </a:p>
        </p:txBody>
      </p:sp>
      <p:pic>
        <p:nvPicPr>
          <p:cNvPr id="13" name="Picture 4"/>
          <p:cNvPicPr>
            <a:picLocks noChangeAspect="1" noChangeArrowheads="1"/>
          </p:cNvPicPr>
          <p:nvPr/>
        </p:nvPicPr>
        <p:blipFill>
          <a:blip r:embed="rId3" cstate="print"/>
          <a:srcRect/>
          <a:stretch>
            <a:fillRect/>
          </a:stretch>
        </p:blipFill>
        <p:spPr bwMode="auto">
          <a:xfrm>
            <a:off x="228600" y="1371600"/>
            <a:ext cx="533400" cy="533400"/>
          </a:xfrm>
          <a:prstGeom prst="rect">
            <a:avLst/>
          </a:prstGeom>
          <a:noFill/>
          <a:ln w="9360">
            <a:solidFill>
              <a:srgbClr val="3366FF"/>
            </a:solidFill>
            <a:miter lim="800000"/>
            <a:headEnd/>
            <a:tailEnd/>
          </a:ln>
          <a:effectLst/>
        </p:spPr>
      </p:pic>
      <p:sp>
        <p:nvSpPr>
          <p:cNvPr id="14" name="Rectangle 3"/>
          <p:cNvSpPr>
            <a:spLocks noChangeArrowheads="1"/>
          </p:cNvSpPr>
          <p:nvPr/>
        </p:nvSpPr>
        <p:spPr bwMode="auto">
          <a:xfrm>
            <a:off x="914400" y="2743200"/>
            <a:ext cx="4229100" cy="914400"/>
          </a:xfrm>
          <a:prstGeom prst="rect">
            <a:avLst/>
          </a:prstGeom>
          <a:noFill/>
          <a:ln w="9525">
            <a:noFill/>
            <a:round/>
            <a:headEnd/>
            <a:tailEnd/>
          </a:ln>
          <a:effectLst/>
        </p:spPr>
        <p:txBody>
          <a:bodyPr wrap="none" lIns="90000" tIns="46800" rIns="90000" bIns="4680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u="sng" dirty="0" err="1">
                <a:solidFill>
                  <a:srgbClr val="0000FF"/>
                </a:solidFill>
                <a:latin typeface="Times New Roman" pitchFamily="18" charset="0"/>
              </a:rPr>
              <a:t>Ví</a:t>
            </a:r>
            <a:r>
              <a:rPr lang="en-US" sz="2400" b="1" u="sng" dirty="0">
                <a:solidFill>
                  <a:srgbClr val="0000FF"/>
                </a:solidFill>
                <a:latin typeface="Times New Roman" pitchFamily="18" charset="0"/>
              </a:rPr>
              <a:t> </a:t>
            </a:r>
            <a:r>
              <a:rPr lang="en-US" sz="2400" b="1" u="sng" dirty="0" err="1">
                <a:solidFill>
                  <a:srgbClr val="0000FF"/>
                </a:solidFill>
                <a:latin typeface="Times New Roman" pitchFamily="18" charset="0"/>
              </a:rPr>
              <a:t>dụ</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Rừng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cúc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Phương</a:t>
            </a:r>
            <a:r>
              <a:rPr lang="en-US" sz="2400" b="1" dirty="0">
                <a:solidFill>
                  <a:srgbClr val="0000FF"/>
                </a:solidFill>
                <a:latin typeface="Times New Roman" pitchFamily="18" charset="0"/>
              </a:rPr>
              <a:t>,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0000FF"/>
                </a:solidFill>
                <a:latin typeface="Times New Roman" pitchFamily="18" charset="0"/>
              </a:rPr>
              <a:t>ao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tự</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nhiên</a:t>
            </a:r>
            <a:r>
              <a:rPr lang="en-US" sz="2400" b="1" dirty="0">
                <a:solidFill>
                  <a:srgbClr val="0000FF"/>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fill="hold" nodeType="clickEffect">
                                  <p:stCondLst>
                                    <p:cond delay="0"/>
                                  </p:stCondLst>
                                  <p:childTnLst>
                                    <p:set>
                                      <p:cBhvr additive="repl">
                                        <p:cTn id="14" dur="1" fill="hold">
                                          <p:stCondLst>
                                            <p:cond delay="0"/>
                                          </p:stCondLst>
                                        </p:cTn>
                                        <p:tgtEl>
                                          <p:spTgt spid="14"/>
                                        </p:tgtEl>
                                        <p:attrNameLst>
                                          <p:attrName>style.visibility</p:attrName>
                                        </p:attrNameLst>
                                      </p:cBhvr>
                                      <p:to>
                                        <p:strVal val="visible"/>
                                      </p:to>
                                    </p:set>
                                    <p:animEffect transition="in" filter="fade">
                                      <p:cBhvr additive="repl">
                                        <p:cTn id="15" dur="100"/>
                                        <p:tgtEl>
                                          <p:spTgt spid="14"/>
                                        </p:tgtEl>
                                      </p:cBhvr>
                                    </p:animEffect>
                                    <p:anim calcmode="lin" valueType="num">
                                      <p:cBhvr additive="repl">
                                        <p:cTn id="16" dur="400" fill="hold"/>
                                        <p:tgtEl>
                                          <p:spTgt spid="14"/>
                                        </p:tgtEl>
                                        <p:attrNameLst>
                                          <p:attrName>ppt_x</p:attrName>
                                        </p:attrNameLst>
                                      </p:cBhvr>
                                      <p:tavLst>
                                        <p:tav tm="100000">
                                          <p:val>
                                            <p:strVal val="#ppt_x"/>
                                          </p:val>
                                        </p:tav>
                                        <p:tav>
                                          <p:val>
                                            <p:strVal val="#ppt_x"/>
                                          </p:val>
                                        </p:tav>
                                      </p:tavLst>
                                    </p:anim>
                                    <p:anim calcmode="lin" valueType="num">
                                      <p:cBhvr additive="repl">
                                        <p:cTn id="17" dur="400" fill="hold"/>
                                        <p:tgtEl>
                                          <p:spTgt spid="14"/>
                                        </p:tgtEl>
                                        <p:attrNameLst>
                                          <p:attrName>ppt_y</p:attrName>
                                        </p:attrNameLst>
                                      </p:cBhvr>
                                      <p:tavLst>
                                        <p:tav tm="100000">
                                          <p:val>
                                            <p:strVal val="#ppt_y+0.31"/>
                                          </p:val>
                                        </p:tav>
                                        <p:tav>
                                          <p:val>
                                            <p:strVal val="#ppt_y+0.31"/>
                                          </p:val>
                                        </p:tav>
                                      </p:tavLst>
                                    </p:anim>
                                    <p:anim calcmode="lin" valueType="num">
                                      <p:cBhvr additive="repl">
                                        <p:cTn id="18" dur="600" decel="50000" fill="hold">
                                          <p:stCondLst>
                                            <p:cond delay="0"/>
                                          </p:stCondLst>
                                        </p:cTn>
                                        <p:tgtEl>
                                          <p:spTgt spid="14"/>
                                        </p:tgtEl>
                                        <p:attrNameLst>
                                          <p:attrName>ppt_x</p:attrName>
                                        </p:attrNameLst>
                                      </p:cBhvr>
                                      <p:tavLst>
                                        <p:tav tm="5000">
                                          <p:val>
                                            <p:strVal val="#ppt_x"/>
                                          </p:val>
                                        </p:tav>
                                        <p:tav tm="10000">
                                          <p:val>
                                            <p:strVal val="#ppt_x+0.0242"/>
                                          </p:val>
                                        </p:tav>
                                        <p:tav tm="15000">
                                          <p:val>
                                            <p:strVal val="#ppt_x+0.0479"/>
                                          </p:val>
                                        </p:tav>
                                        <p:tav tm="20000">
                                          <p:val>
                                            <p:strVal val="#ppt_x+0.0704"/>
                                          </p:val>
                                        </p:tav>
                                        <p:tav tm="25000">
                                          <p:val>
                                            <p:strVal val="#ppt_x+0.0911"/>
                                          </p:val>
                                        </p:tav>
                                        <p:tav tm="30000">
                                          <p:val>
                                            <p:strVal val="#ppt_x+0.1096"/>
                                          </p:val>
                                        </p:tav>
                                        <p:tav tm="35000">
                                          <p:val>
                                            <p:strVal val="#ppt_x+0.1254"/>
                                          </p:val>
                                        </p:tav>
                                        <p:tav tm="40000">
                                          <p:val>
                                            <p:strVal val="#ppt_x+0.1381"/>
                                          </p:val>
                                        </p:tav>
                                        <p:tav tm="45000">
                                          <p:val>
                                            <p:strVal val="#ppt_x+0.1474"/>
                                          </p:val>
                                        </p:tav>
                                        <p:tav tm="50000">
                                          <p:val>
                                            <p:strVal val="#ppt_x+0.1531"/>
                                          </p:val>
                                        </p:tav>
                                        <p:tav tm="55000">
                                          <p:val>
                                            <p:strVal val="#ppt_x+0.1550"/>
                                          </p:val>
                                        </p:tav>
                                        <p:tav tm="60000">
                                          <p:val>
                                            <p:strVal val="#ppt_x+0.1531"/>
                                          </p:val>
                                        </p:tav>
                                        <p:tav tm="65000">
                                          <p:val>
                                            <p:strVal val="#ppt_x+0.1474"/>
                                          </p:val>
                                        </p:tav>
                                        <p:tav tm="70000">
                                          <p:val>
                                            <p:strVal val="#ppt_x+0.1381"/>
                                          </p:val>
                                        </p:tav>
                                        <p:tav tm="75000">
                                          <p:val>
                                            <p:strVal val="#ppt_x+0.1254"/>
                                          </p:val>
                                        </p:tav>
                                        <p:tav tm="80000">
                                          <p:val>
                                            <p:strVal val="#ppt_x+0.1096"/>
                                          </p:val>
                                        </p:tav>
                                        <p:tav tm="85000">
                                          <p:val>
                                            <p:strVal val="#ppt_x+0.0911"/>
                                          </p:val>
                                        </p:tav>
                                        <p:tav tm="90000">
                                          <p:val>
                                            <p:strVal val="#ppt_x+0.0704"/>
                                          </p:val>
                                        </p:tav>
                                        <p:tav tm="95000">
                                          <p:val>
                                            <p:strVal val="#ppt_x+0.0479"/>
                                          </p:val>
                                        </p:tav>
                                        <p:tav tm="100000">
                                          <p:val>
                                            <p:strVal val="#ppt_x+0.0242"/>
                                          </p:val>
                                        </p:tav>
                                        <p:tav>
                                          <p:val>
                                            <p:strVal val="#ppt_x"/>
                                          </p:val>
                                        </p:tav>
                                      </p:tavLst>
                                    </p:anim>
                                    <p:anim calcmode="lin" valueType="num">
                                      <p:cBhvr additive="repl">
                                        <p:cTn id="19" dur="600" decel="50000" fill="hold">
                                          <p:stCondLst>
                                            <p:cond delay="0"/>
                                          </p:stCondLst>
                                        </p:cTn>
                                        <p:tgtEl>
                                          <p:spTgt spid="14"/>
                                        </p:tgtEl>
                                        <p:attrNameLst>
                                          <p:attrName>ppt_y</p:attrName>
                                        </p:attrNameLst>
                                      </p:cBhvr>
                                      <p:tavLst>
                                        <p:tav tm="5000">
                                          <p:val>
                                            <p:strVal val="#ppt_y+0.31"/>
                                          </p:val>
                                        </p:tav>
                                        <p:tav tm="10000">
                                          <p:val>
                                            <p:strVal val="#ppt_y+0.308"/>
                                          </p:val>
                                        </p:tav>
                                        <p:tav tm="15000">
                                          <p:val>
                                            <p:strVal val="#ppt_y+0.3024"/>
                                          </p:val>
                                        </p:tav>
                                        <p:tav tm="20000">
                                          <p:val>
                                            <p:strVal val="#ppt_y+0.2931"/>
                                          </p:val>
                                        </p:tav>
                                        <p:tav tm="25000">
                                          <p:val>
                                            <p:strVal val="#ppt_y+0.2804"/>
                                          </p:val>
                                        </p:tav>
                                        <p:tav tm="30000">
                                          <p:val>
                                            <p:strVal val="#ppt_y+0.2646"/>
                                          </p:val>
                                        </p:tav>
                                        <p:tav tm="35000">
                                          <p:val>
                                            <p:strVal val="#ppt_y+0.2461"/>
                                          </p:val>
                                        </p:tav>
                                        <p:tav tm="40000">
                                          <p:val>
                                            <p:strVal val="#ppt_y+0.2253"/>
                                          </p:val>
                                        </p:tav>
                                        <p:tav tm="45000">
                                          <p:val>
                                            <p:strVal val="#ppt_y+0.2029"/>
                                          </p:val>
                                        </p:tav>
                                        <p:tav tm="50000">
                                          <p:val>
                                            <p:strVal val="#ppt_y+0.1792"/>
                                          </p:val>
                                        </p:tav>
                                        <p:tav tm="55000">
                                          <p:val>
                                            <p:strVal val="#ppt_y+0.155"/>
                                          </p:val>
                                        </p:tav>
                                        <p:tav tm="60000">
                                          <p:val>
                                            <p:strVal val="#ppt_y+0.1307"/>
                                          </p:val>
                                        </p:tav>
                                        <p:tav tm="65000">
                                          <p:val>
                                            <p:strVal val="#ppt_y+0.1071"/>
                                          </p:val>
                                        </p:tav>
                                        <p:tav tm="70000">
                                          <p:val>
                                            <p:strVal val="#ppt_y+0.0846"/>
                                          </p:val>
                                        </p:tav>
                                        <p:tav tm="75000">
                                          <p:val>
                                            <p:strVal val="#ppt_y+0.0639"/>
                                          </p:val>
                                        </p:tav>
                                        <p:tav tm="80000">
                                          <p:val>
                                            <p:strVal val="#ppt_y+0.0454"/>
                                          </p:val>
                                        </p:tav>
                                        <p:tav tm="85000">
                                          <p:val>
                                            <p:strVal val="#ppt_y+0.0296"/>
                                          </p:val>
                                        </p:tav>
                                        <p:tav tm="90000">
                                          <p:val>
                                            <p:strVal val="#ppt_y+0.0169"/>
                                          </p:val>
                                        </p:tav>
                                        <p:tav tm="95000">
                                          <p:val>
                                            <p:strVal val="#ppt_y+0.0076"/>
                                          </p:val>
                                        </p:tav>
                                        <p:tav tm="100000">
                                          <p:val>
                                            <p:strVal val="#ppt_y+0.0019"/>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t"/>
          <p:cNvPicPr>
            <a:picLocks noChangeAspect="1" noChangeArrowheads="1"/>
          </p:cNvPicPr>
          <p:nvPr/>
        </p:nvPicPr>
        <p:blipFill>
          <a:blip r:embed="rId2" cstate="print"/>
          <a:srcRect/>
          <a:stretch>
            <a:fillRect/>
          </a:stretch>
        </p:blipFill>
        <p:spPr bwMode="auto">
          <a:xfrm>
            <a:off x="0" y="6400800"/>
            <a:ext cx="9144000" cy="457200"/>
          </a:xfrm>
          <a:prstGeom prst="rect">
            <a:avLst/>
          </a:prstGeom>
          <a:noFill/>
          <a:ln w="9525">
            <a:noFill/>
            <a:miter lim="800000"/>
            <a:headEnd/>
            <a:tailEnd/>
          </a:ln>
        </p:spPr>
      </p:pic>
      <p:pic>
        <p:nvPicPr>
          <p:cNvPr id="4" name="Picture 21" descr="Kết quả hình ảnh cho ao cá tự nhiên"/>
          <p:cNvPicPr>
            <a:picLocks noChangeAspect="1" noChangeArrowheads="1"/>
          </p:cNvPicPr>
          <p:nvPr/>
        </p:nvPicPr>
        <p:blipFill>
          <a:blip r:embed="rId3" cstate="print"/>
          <a:srcRect/>
          <a:stretch>
            <a:fillRect/>
          </a:stretch>
        </p:blipFill>
        <p:spPr bwMode="auto">
          <a:xfrm>
            <a:off x="4289425" y="2828925"/>
            <a:ext cx="4762500" cy="3571875"/>
          </a:xfrm>
          <a:prstGeom prst="rect">
            <a:avLst/>
          </a:prstGeom>
          <a:noFill/>
          <a:ln w="9525">
            <a:noFill/>
            <a:miter lim="800000"/>
            <a:headEnd/>
            <a:tailEnd/>
          </a:ln>
        </p:spPr>
      </p:pic>
      <p:sp>
        <p:nvSpPr>
          <p:cNvPr id="5" name="Rectangle 4"/>
          <p:cNvSpPr>
            <a:spLocks noChangeArrowheads="1"/>
          </p:cNvSpPr>
          <p:nvPr/>
        </p:nvSpPr>
        <p:spPr bwMode="auto">
          <a:xfrm>
            <a:off x="77788" y="3733800"/>
            <a:ext cx="4119562" cy="1938338"/>
          </a:xfrm>
          <a:prstGeom prst="rect">
            <a:avLst/>
          </a:prstGeom>
          <a:noFill/>
          <a:ln w="9525">
            <a:noFill/>
            <a:miter lim="800000"/>
            <a:headEnd/>
            <a:tailEnd/>
          </a:ln>
        </p:spPr>
        <p:txBody>
          <a:bodyPr>
            <a:spAutoFit/>
          </a:bodyPr>
          <a:lstStyle/>
          <a:p>
            <a:pPr algn="just" eaLnBrk="1" hangingPunct="1"/>
            <a:r>
              <a:rPr lang="fr-FR" sz="2400" b="1">
                <a:solidFill>
                  <a:srgbClr val="00B050"/>
                </a:solidFill>
                <a:latin typeface="Times New Roman" pitchFamily="18" charset="0"/>
                <a:cs typeface="Times New Roman" pitchFamily="18" charset="0"/>
              </a:rPr>
              <a:t>- Đúng là quần xã vì có nhiều quần thể sinh vật khác loài.</a:t>
            </a:r>
            <a:endParaRPr lang="en-US" sz="2400" b="1">
              <a:solidFill>
                <a:srgbClr val="00B050"/>
              </a:solidFill>
              <a:latin typeface="VNI-Times" pitchFamily="2" charset="0"/>
              <a:cs typeface="Times New Roman" pitchFamily="18" charset="0"/>
            </a:endParaRPr>
          </a:p>
          <a:p>
            <a:pPr algn="just" eaLnBrk="1" hangingPunct="1"/>
            <a:r>
              <a:rPr lang="fr-FR" sz="2400" b="1">
                <a:solidFill>
                  <a:srgbClr val="00B050"/>
                </a:solidFill>
                <a:latin typeface="Times New Roman" pitchFamily="18" charset="0"/>
                <a:cs typeface="Times New Roman" pitchFamily="18" charset="0"/>
              </a:rPr>
              <a:t>- Sai vì chỉ là ngẫu nhiên nhốt chung, không có mối quan hệ thống nhất.)</a:t>
            </a:r>
            <a:endParaRPr lang="en-US" sz="2400" b="1">
              <a:solidFill>
                <a:srgbClr val="00B050"/>
              </a:solidFill>
              <a:latin typeface="VNI-Times" pitchFamily="2" charset="0"/>
              <a:cs typeface="Times New Roman" pitchFamily="18" charset="0"/>
            </a:endParaRPr>
          </a:p>
        </p:txBody>
      </p:sp>
      <p:sp>
        <p:nvSpPr>
          <p:cNvPr id="6" name="AutoShape 12"/>
          <p:cNvSpPr>
            <a:spLocks noChangeArrowheads="1"/>
          </p:cNvSpPr>
          <p:nvPr/>
        </p:nvSpPr>
        <p:spPr bwMode="auto">
          <a:xfrm>
            <a:off x="-46038" y="671513"/>
            <a:ext cx="5151438" cy="2682875"/>
          </a:xfrm>
          <a:prstGeom prst="cloudCallout">
            <a:avLst>
              <a:gd name="adj1" fmla="val 81657"/>
              <a:gd name="adj2" fmla="val 79690"/>
            </a:avLst>
          </a:prstGeom>
          <a:solidFill>
            <a:srgbClr val="FFFF66"/>
          </a:solidFill>
          <a:ln w="9525">
            <a:solidFill>
              <a:srgbClr val="FF3399"/>
            </a:solidFill>
            <a:round/>
            <a:headEnd/>
            <a:tailEnd/>
          </a:ln>
          <a:effectLst/>
        </p:spPr>
        <p:txBody>
          <a:bodyPr/>
          <a:lstStyle/>
          <a:p>
            <a:pPr algn="just" eaLnBrk="1" hangingPunct="1"/>
            <a:r>
              <a:rPr lang="fr-FR" sz="2400" b="1" dirty="0" err="1">
                <a:latin typeface="Times New Roman" pitchFamily="18" charset="0"/>
                <a:cs typeface="Times New Roman" pitchFamily="18" charset="0"/>
              </a:rPr>
              <a:t>Trong</a:t>
            </a:r>
            <a:r>
              <a:rPr lang="fr-FR" sz="2400" b="1" dirty="0">
                <a:latin typeface="Times New Roman" pitchFamily="18" charset="0"/>
                <a:cs typeface="Times New Roman" pitchFamily="18" charset="0"/>
              </a:rPr>
              <a:t> 1 </a:t>
            </a:r>
            <a:r>
              <a:rPr lang="fr-FR" sz="2400" b="1" dirty="0" err="1">
                <a:latin typeface="Times New Roman" pitchFamily="18" charset="0"/>
                <a:cs typeface="Times New Roman" pitchFamily="18" charset="0"/>
              </a:rPr>
              <a:t>bể</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cá</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người</a:t>
            </a:r>
            <a:r>
              <a:rPr lang="fr-FR" sz="2400" b="1" dirty="0">
                <a:latin typeface="Times New Roman" pitchFamily="18" charset="0"/>
                <a:cs typeface="Times New Roman" pitchFamily="18" charset="0"/>
              </a:rPr>
              <a:t> ta </a:t>
            </a:r>
            <a:r>
              <a:rPr lang="fr-FR" sz="2400" b="1" dirty="0" err="1">
                <a:latin typeface="Times New Roman" pitchFamily="18" charset="0"/>
                <a:cs typeface="Times New Roman" pitchFamily="18" charset="0"/>
              </a:rPr>
              <a:t>thả</a:t>
            </a:r>
            <a:r>
              <a:rPr lang="fr-FR" sz="2400" b="1" dirty="0">
                <a:latin typeface="Times New Roman" pitchFamily="18" charset="0"/>
                <a:cs typeface="Times New Roman" pitchFamily="18" charset="0"/>
              </a:rPr>
              <a:t> 1 </a:t>
            </a:r>
            <a:r>
              <a:rPr lang="fr-FR" sz="2400" b="1" dirty="0" err="1">
                <a:latin typeface="Times New Roman" pitchFamily="18" charset="0"/>
                <a:cs typeface="Times New Roman" pitchFamily="18" charset="0"/>
              </a:rPr>
              <a:t>số</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loài</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như</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Cá</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chép</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cá</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mè</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cá</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trắm</a:t>
            </a:r>
            <a:r>
              <a:rPr lang="fr-FR" sz="2400" b="1" dirty="0">
                <a:latin typeface="Times New Roman" pitchFamily="18" charset="0"/>
                <a:cs typeface="Times New Roman" pitchFamily="18" charset="0"/>
              </a:rPr>
              <a:t> … </a:t>
            </a:r>
            <a:r>
              <a:rPr lang="en-US" sz="2400" b="1" dirty="0">
                <a:latin typeface="Times New Roman" pitchFamily="18" charset="0"/>
                <a:cs typeface="Times New Roman" pitchFamily="18" charset="0"/>
                <a:sym typeface="Wingdings" pitchFamily="2" charset="2"/>
              </a:rPr>
              <a:t></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vậy</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bể</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cá</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này</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có</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phải</a:t>
            </a:r>
            <a:r>
              <a:rPr lang="fr-FR" sz="2400" b="1" dirty="0">
                <a:latin typeface="Times New Roman" pitchFamily="18" charset="0"/>
                <a:cs typeface="Times New Roman" pitchFamily="18" charset="0"/>
              </a:rPr>
              <a:t> là </a:t>
            </a:r>
            <a:r>
              <a:rPr lang="fr-FR" sz="2400" b="1" dirty="0" err="1">
                <a:latin typeface="Times New Roman" pitchFamily="18" charset="0"/>
                <a:cs typeface="Times New Roman" pitchFamily="18" charset="0"/>
              </a:rPr>
              <a:t>quần</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xã</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hay</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không</a:t>
            </a:r>
            <a:r>
              <a:rPr lang="fr-FR" sz="2400" b="1" dirty="0">
                <a:latin typeface="Times New Roman" pitchFamily="18" charset="0"/>
                <a:cs typeface="Times New Roman" pitchFamily="18" charset="0"/>
              </a:rPr>
              <a:t>?</a:t>
            </a:r>
            <a:endParaRPr lang="en-US" sz="2400" b="1" dirty="0">
              <a:latin typeface="VNI-Times" pitchFamily="2"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t"/>
          <p:cNvPicPr>
            <a:picLocks noChangeAspect="1" noChangeArrowheads="1"/>
          </p:cNvPicPr>
          <p:nvPr/>
        </p:nvPicPr>
        <p:blipFill>
          <a:blip r:embed="rId2" cstate="print"/>
          <a:srcRect/>
          <a:stretch>
            <a:fillRect/>
          </a:stretch>
        </p:blipFill>
        <p:spPr bwMode="auto">
          <a:xfrm>
            <a:off x="0" y="0"/>
            <a:ext cx="9144000" cy="762000"/>
          </a:xfrm>
          <a:prstGeom prst="rect">
            <a:avLst/>
          </a:prstGeom>
          <a:noFill/>
          <a:ln w="9525">
            <a:noFill/>
            <a:miter lim="800000"/>
            <a:headEnd/>
            <a:tailEnd/>
          </a:ln>
        </p:spPr>
      </p:pic>
      <p:pic>
        <p:nvPicPr>
          <p:cNvPr id="3" name="Picture 4" descr="tt"/>
          <p:cNvPicPr>
            <a:picLocks noChangeAspect="1" noChangeArrowheads="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sp>
        <p:nvSpPr>
          <p:cNvPr id="5" name="Rectangle 8"/>
          <p:cNvSpPr>
            <a:spLocks noChangeArrowheads="1"/>
          </p:cNvSpPr>
          <p:nvPr/>
        </p:nvSpPr>
        <p:spPr bwMode="auto">
          <a:xfrm>
            <a:off x="3505200" y="973138"/>
            <a:ext cx="361950" cy="461962"/>
          </a:xfrm>
          <a:prstGeom prst="rect">
            <a:avLst/>
          </a:prstGeom>
          <a:noFill/>
          <a:ln w="9525">
            <a:noFill/>
            <a:miter lim="800000"/>
            <a:headEnd/>
            <a:tailEnd/>
          </a:ln>
          <a:effectLst/>
        </p:spPr>
        <p:txBody>
          <a:bodyPr anchor="ctr">
            <a:spAutoFit/>
          </a:bodyPr>
          <a:lstStyle/>
          <a:p>
            <a:pPr eaLnBrk="1" hangingPunct="1"/>
            <a:r>
              <a:rPr lang="en-US" sz="2400">
                <a:latin typeface=".VnTime" pitchFamily="34" charset="0"/>
              </a:rPr>
              <a:t> </a:t>
            </a:r>
          </a:p>
        </p:txBody>
      </p:sp>
      <p:sp>
        <p:nvSpPr>
          <p:cNvPr id="6" name="AutoShape 12"/>
          <p:cNvSpPr>
            <a:spLocks noChangeArrowheads="1"/>
          </p:cNvSpPr>
          <p:nvPr/>
        </p:nvSpPr>
        <p:spPr bwMode="auto">
          <a:xfrm>
            <a:off x="17463" y="914400"/>
            <a:ext cx="3411537" cy="2667000"/>
          </a:xfrm>
          <a:prstGeom prst="cloudCallout">
            <a:avLst>
              <a:gd name="adj1" fmla="val 65005"/>
              <a:gd name="adj2" fmla="val 51866"/>
            </a:avLst>
          </a:prstGeom>
          <a:solidFill>
            <a:srgbClr val="FFFF66"/>
          </a:solidFill>
          <a:ln w="9525">
            <a:solidFill>
              <a:srgbClr val="FF3399"/>
            </a:solidFill>
            <a:round/>
            <a:headEnd/>
            <a:tailEnd/>
          </a:ln>
          <a:effectLst/>
        </p:spPr>
        <p:txBody>
          <a:bodyPr/>
          <a:lstStyle/>
          <a:p>
            <a:pPr algn="ctr" eaLnBrk="1" hangingPunct="1"/>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xuất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mô</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VAC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phải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quần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sinh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vật</a:t>
            </a:r>
            <a:r>
              <a:rPr lang="en-US" sz="2400" b="1" i="1" dirty="0">
                <a:latin typeface="Times New Roman" panose="02020603050405020304" pitchFamily="18" charset="0"/>
                <a:cs typeface="Times New Roman" panose="02020603050405020304" pitchFamily="18" charset="0"/>
              </a:rPr>
              <a:t> hay </a:t>
            </a:r>
            <a:r>
              <a:rPr lang="en-US" sz="2400" b="1" i="1" dirty="0" err="1">
                <a:latin typeface="Times New Roman" panose="02020603050405020304" pitchFamily="18" charset="0"/>
                <a:cs typeface="Times New Roman" panose="02020603050405020304" pitchFamily="18" charset="0"/>
              </a:rPr>
              <a:t>không</a:t>
            </a:r>
            <a:r>
              <a:rPr lang="en-US" sz="2400" b="1" i="1" dirty="0">
                <a:latin typeface="Times New Roman" panose="02020603050405020304" pitchFamily="18" charset="0"/>
                <a:cs typeface="Times New Roman" panose="02020603050405020304" pitchFamily="18" charset="0"/>
              </a:rPr>
              <a:t>?</a:t>
            </a:r>
          </a:p>
        </p:txBody>
      </p:sp>
      <p:grpSp>
        <p:nvGrpSpPr>
          <p:cNvPr id="7" name="Group 1"/>
          <p:cNvGrpSpPr>
            <a:grpSpLocks/>
          </p:cNvGrpSpPr>
          <p:nvPr/>
        </p:nvGrpSpPr>
        <p:grpSpPr bwMode="auto">
          <a:xfrm>
            <a:off x="3943350" y="852488"/>
            <a:ext cx="4762500" cy="4029075"/>
            <a:chOff x="3943350" y="852488"/>
            <a:chExt cx="4762500" cy="4029075"/>
          </a:xfrm>
        </p:grpSpPr>
        <p:sp>
          <p:nvSpPr>
            <p:cNvPr id="8" name="Text Box 11"/>
            <p:cNvSpPr txBox="1">
              <a:spLocks noChangeArrowheads="1"/>
            </p:cNvSpPr>
            <p:nvPr/>
          </p:nvSpPr>
          <p:spPr bwMode="auto">
            <a:xfrm>
              <a:off x="5486400" y="4424363"/>
              <a:ext cx="1963738" cy="457200"/>
            </a:xfrm>
            <a:prstGeom prst="rect">
              <a:avLst/>
            </a:prstGeom>
            <a:noFill/>
            <a:ln w="9525">
              <a:noFill/>
              <a:miter lim="800000"/>
              <a:headEnd/>
              <a:tailEnd/>
            </a:ln>
            <a:effectLst/>
          </p:spPr>
          <p:txBody>
            <a:bodyPr wrap="none">
              <a:spAutoFit/>
            </a:bodyPr>
            <a:lstStyle/>
            <a:p>
              <a:pPr eaLnBrk="1" hangingPunct="1"/>
              <a:r>
                <a:rPr lang="en-US" sz="2400" b="1" i="1">
                  <a:latin typeface="Times New Roman" pitchFamily="18" charset="0"/>
                </a:rPr>
                <a:t>Mô hình VAC</a:t>
              </a:r>
            </a:p>
          </p:txBody>
        </p:sp>
        <p:pic>
          <p:nvPicPr>
            <p:cNvPr id="9" name="Picture 23" descr="Kết quả hình ảnh cho vườn ao chuồng"/>
            <p:cNvPicPr>
              <a:picLocks noChangeAspect="1" noChangeArrowheads="1"/>
            </p:cNvPicPr>
            <p:nvPr/>
          </p:nvPicPr>
          <p:blipFill>
            <a:blip r:embed="rId4" cstate="print"/>
            <a:srcRect/>
            <a:stretch>
              <a:fillRect/>
            </a:stretch>
          </p:blipFill>
          <p:spPr bwMode="auto">
            <a:xfrm>
              <a:off x="3943350" y="852488"/>
              <a:ext cx="4762500" cy="3571875"/>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t"/>
          <p:cNvPicPr>
            <a:picLocks noChangeAspect="1" noChangeArrowheads="1"/>
          </p:cNvPicPr>
          <p:nvPr/>
        </p:nvPicPr>
        <p:blipFill>
          <a:blip r:embed="rId2" cstate="print"/>
          <a:srcRect/>
          <a:stretch>
            <a:fillRect/>
          </a:stretch>
        </p:blipFill>
        <p:spPr bwMode="auto">
          <a:xfrm>
            <a:off x="0" y="6400800"/>
            <a:ext cx="9144000" cy="457200"/>
          </a:xfrm>
          <a:prstGeom prst="rect">
            <a:avLst/>
          </a:prstGeom>
          <a:noFill/>
          <a:ln w="9525">
            <a:noFill/>
            <a:miter lim="800000"/>
            <a:headEnd/>
            <a:tailEnd/>
          </a:ln>
        </p:spPr>
      </p:pic>
      <p:sp>
        <p:nvSpPr>
          <p:cNvPr id="5" name="Text Box 5"/>
          <p:cNvSpPr txBox="1">
            <a:spLocks noChangeArrowheads="1"/>
          </p:cNvSpPr>
          <p:nvPr/>
        </p:nvSpPr>
        <p:spPr bwMode="auto">
          <a:xfrm>
            <a:off x="165100" y="90488"/>
            <a:ext cx="897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err="1">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Tiết</a:t>
            </a:r>
            <a:r>
              <a:rPr lang="en-US" sz="3200" b="1" dirty="0">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 53. QUẦN XÃ SINH VẬT</a:t>
            </a:r>
          </a:p>
        </p:txBody>
      </p:sp>
      <p:sp>
        <p:nvSpPr>
          <p:cNvPr id="6" name="Rectangle 6" descr="Oak"/>
          <p:cNvSpPr>
            <a:spLocks noChangeArrowheads="1"/>
          </p:cNvSpPr>
          <p:nvPr/>
        </p:nvSpPr>
        <p:spPr bwMode="auto">
          <a:xfrm>
            <a:off x="0" y="838200"/>
            <a:ext cx="8763000" cy="954107"/>
          </a:xfrm>
          <a:prstGeom prst="rect">
            <a:avLst/>
          </a:prstGeom>
          <a:noFill/>
          <a:ln w="9525">
            <a:noFill/>
            <a:miter lim="800000"/>
            <a:headEnd/>
            <a:tailEnd/>
          </a:ln>
          <a:effectLst/>
        </p:spPr>
        <p:txBody>
          <a:bodyPr wrap="square">
            <a:spAutoFit/>
          </a:bodyPr>
          <a:lstStyle/>
          <a:p>
            <a:pPr marL="457200" indent="-457200" algn="just"/>
            <a:r>
              <a:rPr lang="en-US" sz="2800" b="1" dirty="0">
                <a:solidFill>
                  <a:srgbClr val="FF0066"/>
                </a:solidFill>
                <a:latin typeface="Times New Roman" pitchFamily="18" charset="0"/>
              </a:rPr>
              <a:t>I. </a:t>
            </a:r>
            <a:r>
              <a:rPr lang="en-US" sz="2800" b="1" dirty="0" err="1">
                <a:solidFill>
                  <a:srgbClr val="FF0066"/>
                </a:solidFill>
                <a:latin typeface="Times New Roman" pitchFamily="18" charset="0"/>
              </a:rPr>
              <a:t>Thế</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nào</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là</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sinh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vật</a:t>
            </a:r>
            <a:r>
              <a:rPr lang="en-US" sz="2800" b="1" dirty="0">
                <a:solidFill>
                  <a:srgbClr val="FF0066"/>
                </a:solidFill>
                <a:latin typeface="Times New Roman" pitchFamily="18" charset="0"/>
              </a:rPr>
              <a:t>?</a:t>
            </a:r>
          </a:p>
          <a:p>
            <a:pPr marL="457200" indent="-457200" algn="just"/>
            <a:r>
              <a:rPr lang="en-US" sz="2800" b="1" dirty="0">
                <a:solidFill>
                  <a:srgbClr val="FF0066"/>
                </a:solidFill>
                <a:latin typeface="Times New Roman" pitchFamily="18" charset="0"/>
              </a:rPr>
              <a:t>II. </a:t>
            </a:r>
            <a:r>
              <a:rPr lang="en-US" sz="2800" b="1" dirty="0" err="1">
                <a:solidFill>
                  <a:srgbClr val="FF0066"/>
                </a:solidFill>
                <a:latin typeface="Times New Roman" pitchFamily="18" charset="0"/>
              </a:rPr>
              <a:t>Những</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dấu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hiệu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điển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hình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của</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endParaRPr lang="en-US" sz="2800" b="1" dirty="0">
              <a:solidFill>
                <a:srgbClr val="FF0066"/>
              </a:solidFill>
              <a:latin typeface="Times New Roman" pitchFamily="18" charset="0"/>
            </a:endParaRPr>
          </a:p>
        </p:txBody>
      </p:sp>
      <p:sp>
        <p:nvSpPr>
          <p:cNvPr id="7" name="Text Box 2"/>
          <p:cNvSpPr txBox="1">
            <a:spLocks noChangeArrowheads="1"/>
          </p:cNvSpPr>
          <p:nvPr/>
        </p:nvSpPr>
        <p:spPr bwMode="auto">
          <a:xfrm>
            <a:off x="304800" y="2019061"/>
            <a:ext cx="7543800" cy="1384995"/>
          </a:xfrm>
          <a:prstGeom prst="rect">
            <a:avLst/>
          </a:prstGeom>
          <a:noFill/>
          <a:ln w="9525">
            <a:noFill/>
            <a:miter lim="800000"/>
            <a:headEnd/>
            <a:tailEnd/>
          </a:ln>
          <a:effectLst/>
        </p:spPr>
        <p:txBody>
          <a:bodyPr wrap="square">
            <a:spAutoFit/>
          </a:bodyPr>
          <a:lstStyle/>
          <a:p>
            <a:pPr algn="just"/>
            <a:r>
              <a:rPr lang="en-US" sz="2800" b="1" dirty="0" err="1">
                <a:solidFill>
                  <a:srgbClr val="9900CC"/>
                </a:solidFill>
                <a:latin typeface="Times New Roman" pitchFamily="18" charset="0"/>
              </a:rPr>
              <a:t>Nghiên</a:t>
            </a:r>
            <a:r>
              <a:rPr lang="en-US" sz="2800" b="1" dirty="0">
                <a:solidFill>
                  <a:srgbClr val="9900CC"/>
                </a:solidFill>
                <a:latin typeface="Times New Roman" pitchFamily="18" charset="0"/>
              </a:rPr>
              <a:t> </a:t>
            </a:r>
            <a:r>
              <a:rPr lang="en-US" sz="2800" b="1" dirty="0" err="1">
                <a:solidFill>
                  <a:srgbClr val="9900CC"/>
                </a:solidFill>
                <a:latin typeface="Times New Roman" pitchFamily="18" charset="0"/>
              </a:rPr>
              <a:t>cứu</a:t>
            </a:r>
            <a:r>
              <a:rPr lang="en-US" sz="2800" b="1" dirty="0">
                <a:solidFill>
                  <a:srgbClr val="9900CC"/>
                </a:solidFill>
                <a:latin typeface="Times New Roman" pitchFamily="18" charset="0"/>
              </a:rPr>
              <a:t> </a:t>
            </a:r>
            <a:r>
              <a:rPr lang="en-US" sz="2800" b="1" dirty="0" err="1">
                <a:solidFill>
                  <a:srgbClr val="9900CC"/>
                </a:solidFill>
                <a:latin typeface="Times New Roman" pitchFamily="18" charset="0"/>
              </a:rPr>
              <a:t>nội</a:t>
            </a:r>
            <a:r>
              <a:rPr lang="en-US" sz="2800" b="1" dirty="0">
                <a:solidFill>
                  <a:srgbClr val="9900CC"/>
                </a:solidFill>
                <a:latin typeface="Times New Roman" pitchFamily="18" charset="0"/>
              </a:rPr>
              <a:t> dung SGK </a:t>
            </a:r>
            <a:r>
              <a:rPr lang="en-US" sz="2800" b="1" dirty="0" err="1">
                <a:solidFill>
                  <a:srgbClr val="9900CC"/>
                </a:solidFill>
                <a:latin typeface="Times New Roman" pitchFamily="18" charset="0"/>
              </a:rPr>
              <a:t>trang</a:t>
            </a:r>
            <a:r>
              <a:rPr lang="en-US" sz="2800" b="1" dirty="0">
                <a:solidFill>
                  <a:srgbClr val="9900CC"/>
                </a:solidFill>
                <a:latin typeface="Times New Roman" pitchFamily="18" charset="0"/>
              </a:rPr>
              <a:t> 147.</a:t>
            </a:r>
          </a:p>
          <a:p>
            <a:pPr algn="just"/>
            <a:r>
              <a:rPr lang="en-US" sz="2800" b="1" dirty="0">
                <a:solidFill>
                  <a:srgbClr val="9900CC"/>
                </a:solidFill>
                <a:latin typeface="Times New Roman" pitchFamily="18" charset="0"/>
              </a:rPr>
              <a:t>-    </a:t>
            </a:r>
            <a:r>
              <a:rPr lang="vi-VN" sz="2800" b="1" dirty="0">
                <a:solidFill>
                  <a:srgbClr val="FF0000"/>
                </a:solidFill>
                <a:latin typeface="Times New Roman" pitchFamily="18" charset="0"/>
              </a:rPr>
              <a:t>Kể tên</a:t>
            </a:r>
            <a:r>
              <a:rPr lang="en-US" sz="2800" b="1" dirty="0">
                <a:solidFill>
                  <a:srgbClr val="FF0000"/>
                </a:solidFill>
                <a:latin typeface="Times New Roman" pitchFamily="18" charset="0"/>
              </a:rPr>
              <a:t> </a:t>
            </a:r>
            <a:r>
              <a:rPr lang="en-US" sz="2800" b="1" dirty="0" err="1">
                <a:solidFill>
                  <a:srgbClr val="FF0066"/>
                </a:solidFill>
                <a:latin typeface="Times New Roman" pitchFamily="18" charset="0"/>
              </a:rPr>
              <a:t>những</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dấu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hiệu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điển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hình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của</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r>
              <a:rPr lang="en-US" sz="2800" b="1" dirty="0">
                <a:solidFill>
                  <a:srgbClr val="FF0066"/>
                </a:solidFill>
                <a:latin typeface="Times New Roman" pitchFamily="18" charset="0"/>
              </a:rPr>
              <a:t> </a:t>
            </a:r>
            <a:r>
              <a:rPr lang="en-US" sz="2800" b="1" dirty="0" err="1">
                <a:solidFill>
                  <a:srgbClr val="FF0000"/>
                </a:solidFill>
                <a:latin typeface="Times New Roman" pitchFamily="18" charset="0"/>
              </a:rPr>
              <a:t>sinh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vật</a:t>
            </a:r>
            <a:r>
              <a:rPr lang="en-US" sz="2800" b="1" dirty="0">
                <a:solidFill>
                  <a:srgbClr val="FF0000"/>
                </a:solidFill>
                <a:latin typeface="Times New Roman" pitchFamily="18" charset="0"/>
              </a:rPr>
              <a:t> </a:t>
            </a:r>
            <a:r>
              <a:rPr lang="en-US" sz="2800" b="1" dirty="0">
                <a:solidFill>
                  <a:srgbClr val="9900CC"/>
                </a:solidFill>
                <a:latin typeface="Times New Roman" pitchFamily="18" charset="0"/>
              </a:rPr>
              <a:t>?</a:t>
            </a:r>
          </a:p>
        </p:txBody>
      </p:sp>
      <p:pic>
        <p:nvPicPr>
          <p:cNvPr id="8" name="Picture 2"/>
          <p:cNvPicPr>
            <a:picLocks noChangeAspect="1" noChangeArrowheads="1"/>
          </p:cNvPicPr>
          <p:nvPr/>
        </p:nvPicPr>
        <p:blipFill>
          <a:blip r:embed="rId3" cstate="print"/>
          <a:srcRect/>
          <a:stretch>
            <a:fillRect/>
          </a:stretch>
        </p:blipFill>
        <p:spPr bwMode="auto">
          <a:xfrm>
            <a:off x="304800" y="2516971"/>
            <a:ext cx="381000" cy="457200"/>
          </a:xfrm>
          <a:prstGeom prst="rect">
            <a:avLst/>
          </a:prstGeom>
          <a:noFill/>
          <a:ln w="9525">
            <a:noFill/>
            <a:round/>
            <a:headEnd/>
            <a:tailEnd/>
          </a:ln>
          <a:effectLst/>
        </p:spPr>
      </p:pic>
    </p:spTree>
    <p:extLst>
      <p:ext uri="{BB962C8B-B14F-4D97-AF65-F5344CB8AC3E}">
        <p14:creationId xmlns:p14="http://schemas.microsoft.com/office/powerpoint/2010/main" val="8227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trips(downRight)">
                                      <p:cBhvr>
                                        <p:cTn id="7" dur="3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t"/>
          <p:cNvPicPr>
            <a:picLocks noChangeAspect="1" noChangeArrowheads="1"/>
          </p:cNvPicPr>
          <p:nvPr/>
        </p:nvPicPr>
        <p:blipFill>
          <a:blip r:embed="rId2" cstate="print"/>
          <a:srcRect/>
          <a:stretch>
            <a:fillRect/>
          </a:stretch>
        </p:blipFill>
        <p:spPr bwMode="auto">
          <a:xfrm>
            <a:off x="0" y="6400800"/>
            <a:ext cx="9144000" cy="457200"/>
          </a:xfrm>
          <a:prstGeom prst="rect">
            <a:avLst/>
          </a:prstGeom>
          <a:noFill/>
          <a:ln w="9525">
            <a:noFill/>
            <a:miter lim="800000"/>
            <a:headEnd/>
            <a:tailEnd/>
          </a:ln>
        </p:spPr>
      </p:pic>
      <p:sp>
        <p:nvSpPr>
          <p:cNvPr id="5" name="Text Box 5"/>
          <p:cNvSpPr txBox="1">
            <a:spLocks noChangeArrowheads="1"/>
          </p:cNvSpPr>
          <p:nvPr/>
        </p:nvSpPr>
        <p:spPr bwMode="auto">
          <a:xfrm>
            <a:off x="165100" y="90488"/>
            <a:ext cx="897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err="1">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Tiết</a:t>
            </a:r>
            <a:r>
              <a:rPr lang="en-US" sz="3200" b="1" dirty="0">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 53. QUẦN XÃ SINH VẬT</a:t>
            </a:r>
          </a:p>
        </p:txBody>
      </p:sp>
      <p:sp>
        <p:nvSpPr>
          <p:cNvPr id="6" name="Rectangle 6" descr="Oak"/>
          <p:cNvSpPr>
            <a:spLocks noChangeArrowheads="1"/>
          </p:cNvSpPr>
          <p:nvPr/>
        </p:nvSpPr>
        <p:spPr bwMode="auto">
          <a:xfrm>
            <a:off x="0" y="838200"/>
            <a:ext cx="8763000" cy="954107"/>
          </a:xfrm>
          <a:prstGeom prst="rect">
            <a:avLst/>
          </a:prstGeom>
          <a:noFill/>
          <a:ln w="9525">
            <a:noFill/>
            <a:miter lim="800000"/>
            <a:headEnd/>
            <a:tailEnd/>
          </a:ln>
          <a:effectLst/>
        </p:spPr>
        <p:txBody>
          <a:bodyPr wrap="square">
            <a:spAutoFit/>
          </a:bodyPr>
          <a:lstStyle/>
          <a:p>
            <a:pPr marL="457200" indent="-457200" algn="just"/>
            <a:r>
              <a:rPr lang="en-US" sz="2800" b="1" dirty="0">
                <a:solidFill>
                  <a:srgbClr val="FF0066"/>
                </a:solidFill>
                <a:latin typeface="Times New Roman" pitchFamily="18" charset="0"/>
              </a:rPr>
              <a:t>I. </a:t>
            </a:r>
            <a:r>
              <a:rPr lang="en-US" sz="2800" b="1" dirty="0" err="1">
                <a:solidFill>
                  <a:srgbClr val="FF0066"/>
                </a:solidFill>
                <a:latin typeface="Times New Roman" pitchFamily="18" charset="0"/>
              </a:rPr>
              <a:t>Thế</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nào</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là</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sinh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vật</a:t>
            </a:r>
            <a:r>
              <a:rPr lang="en-US" sz="2800" b="1" dirty="0">
                <a:solidFill>
                  <a:srgbClr val="FF0066"/>
                </a:solidFill>
                <a:latin typeface="Times New Roman" pitchFamily="18" charset="0"/>
              </a:rPr>
              <a:t>?</a:t>
            </a:r>
          </a:p>
          <a:p>
            <a:pPr marL="457200" indent="-457200" algn="just"/>
            <a:r>
              <a:rPr lang="en-US" sz="2800" b="1" dirty="0">
                <a:solidFill>
                  <a:srgbClr val="FF0066"/>
                </a:solidFill>
                <a:latin typeface="Times New Roman" pitchFamily="18" charset="0"/>
              </a:rPr>
              <a:t>II. </a:t>
            </a:r>
            <a:r>
              <a:rPr lang="en-US" sz="2800" b="1" dirty="0" err="1">
                <a:solidFill>
                  <a:srgbClr val="FF0066"/>
                </a:solidFill>
                <a:latin typeface="Times New Roman" pitchFamily="18" charset="0"/>
              </a:rPr>
              <a:t>Những</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dấu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hiệu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điển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hình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của</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endParaRPr lang="en-US" sz="2800" b="1" dirty="0">
              <a:solidFill>
                <a:srgbClr val="FF0066"/>
              </a:solidFill>
              <a:latin typeface="Times New Roman" pitchFamily="18" charset="0"/>
            </a:endParaRPr>
          </a:p>
        </p:txBody>
      </p:sp>
      <p:sp>
        <p:nvSpPr>
          <p:cNvPr id="7" name="Text Box 2"/>
          <p:cNvSpPr txBox="1">
            <a:spLocks noChangeArrowheads="1"/>
          </p:cNvSpPr>
          <p:nvPr/>
        </p:nvSpPr>
        <p:spPr bwMode="auto">
          <a:xfrm>
            <a:off x="304800" y="2019061"/>
            <a:ext cx="8458200" cy="1384995"/>
          </a:xfrm>
          <a:prstGeom prst="rect">
            <a:avLst/>
          </a:prstGeom>
          <a:noFill/>
          <a:ln w="9525">
            <a:noFill/>
            <a:miter lim="800000"/>
            <a:headEnd/>
            <a:tailEnd/>
          </a:ln>
          <a:effectLst/>
        </p:spPr>
        <p:txBody>
          <a:bodyPr wrap="square">
            <a:spAutoFit/>
          </a:bodyPr>
          <a:lstStyle/>
          <a:p>
            <a:pPr algn="just"/>
            <a:r>
              <a:rPr lang="en-US" sz="2800" b="1" dirty="0" err="1">
                <a:solidFill>
                  <a:srgbClr val="9900CC"/>
                </a:solidFill>
                <a:latin typeface="Times New Roman" pitchFamily="18" charset="0"/>
              </a:rPr>
              <a:t>Nghiên</a:t>
            </a:r>
            <a:r>
              <a:rPr lang="en-US" sz="2800" b="1" dirty="0">
                <a:solidFill>
                  <a:srgbClr val="9900CC"/>
                </a:solidFill>
                <a:latin typeface="Times New Roman" pitchFamily="18" charset="0"/>
              </a:rPr>
              <a:t> </a:t>
            </a:r>
            <a:r>
              <a:rPr lang="en-US" sz="2800" b="1" dirty="0" err="1">
                <a:solidFill>
                  <a:srgbClr val="9900CC"/>
                </a:solidFill>
                <a:latin typeface="Times New Roman" pitchFamily="18" charset="0"/>
              </a:rPr>
              <a:t>cứu</a:t>
            </a:r>
            <a:r>
              <a:rPr lang="en-US" sz="2800" b="1" dirty="0">
                <a:solidFill>
                  <a:srgbClr val="9900CC"/>
                </a:solidFill>
                <a:latin typeface="Times New Roman" pitchFamily="18" charset="0"/>
              </a:rPr>
              <a:t> </a:t>
            </a:r>
            <a:r>
              <a:rPr lang="en-US" sz="2800" b="1" dirty="0" err="1">
                <a:solidFill>
                  <a:srgbClr val="9900CC"/>
                </a:solidFill>
                <a:latin typeface="Times New Roman" pitchFamily="18" charset="0"/>
              </a:rPr>
              <a:t>nội</a:t>
            </a:r>
            <a:r>
              <a:rPr lang="en-US" sz="2800" b="1" dirty="0">
                <a:solidFill>
                  <a:srgbClr val="9900CC"/>
                </a:solidFill>
                <a:latin typeface="Times New Roman" pitchFamily="18" charset="0"/>
              </a:rPr>
              <a:t> dung SGK </a:t>
            </a:r>
            <a:r>
              <a:rPr lang="en-US" sz="2800" b="1" dirty="0" err="1">
                <a:solidFill>
                  <a:srgbClr val="9900CC"/>
                </a:solidFill>
                <a:latin typeface="Times New Roman" pitchFamily="18" charset="0"/>
              </a:rPr>
              <a:t>kết</a:t>
            </a:r>
            <a:r>
              <a:rPr lang="en-US" sz="2800" b="1" dirty="0">
                <a:solidFill>
                  <a:srgbClr val="9900CC"/>
                </a:solidFill>
                <a:latin typeface="Times New Roman" pitchFamily="18" charset="0"/>
              </a:rPr>
              <a:t> </a:t>
            </a:r>
            <a:r>
              <a:rPr lang="en-US" sz="2800" b="1" dirty="0" err="1">
                <a:solidFill>
                  <a:srgbClr val="9900CC"/>
                </a:solidFill>
                <a:latin typeface="Times New Roman" pitchFamily="18" charset="0"/>
              </a:rPr>
              <a:t>hợp</a:t>
            </a:r>
            <a:r>
              <a:rPr lang="en-US" sz="2800" b="1" dirty="0">
                <a:solidFill>
                  <a:srgbClr val="9900CC"/>
                </a:solidFill>
                <a:latin typeface="Times New Roman" pitchFamily="18" charset="0"/>
              </a:rPr>
              <a:t> </a:t>
            </a:r>
            <a:r>
              <a:rPr lang="en-US" sz="2800" b="1" dirty="0" err="1">
                <a:solidFill>
                  <a:srgbClr val="9900CC"/>
                </a:solidFill>
                <a:latin typeface="Times New Roman" pitchFamily="18" charset="0"/>
              </a:rPr>
              <a:t>bảng</a:t>
            </a:r>
            <a:r>
              <a:rPr lang="en-US" sz="2800" b="1" dirty="0">
                <a:solidFill>
                  <a:srgbClr val="9900CC"/>
                </a:solidFill>
                <a:latin typeface="Times New Roman" pitchFamily="18" charset="0"/>
              </a:rPr>
              <a:t> 49 </a:t>
            </a:r>
            <a:r>
              <a:rPr lang="en-US" sz="2800" b="1" dirty="0" err="1">
                <a:solidFill>
                  <a:srgbClr val="9900CC"/>
                </a:solidFill>
                <a:latin typeface="Times New Roman" pitchFamily="18" charset="0"/>
              </a:rPr>
              <a:t>trang</a:t>
            </a:r>
            <a:r>
              <a:rPr lang="en-US" sz="2800" b="1" dirty="0">
                <a:solidFill>
                  <a:srgbClr val="9900CC"/>
                </a:solidFill>
                <a:latin typeface="Times New Roman" pitchFamily="18" charset="0"/>
              </a:rPr>
              <a:t> 147.</a:t>
            </a:r>
          </a:p>
          <a:p>
            <a:pPr algn="just"/>
            <a:r>
              <a:rPr lang="en-US" sz="2800" b="1" dirty="0">
                <a:solidFill>
                  <a:srgbClr val="9900CC"/>
                </a:solidFill>
                <a:latin typeface="Times New Roman" pitchFamily="18" charset="0"/>
              </a:rPr>
              <a:t>-    </a:t>
            </a:r>
            <a:r>
              <a:rPr lang="vi-VN" sz="2800" b="1" dirty="0">
                <a:solidFill>
                  <a:srgbClr val="FF0000"/>
                </a:solidFill>
                <a:latin typeface="Times New Roman" pitchFamily="18" charset="0"/>
              </a:rPr>
              <a:t>Kể tên</a:t>
            </a:r>
            <a:r>
              <a:rPr lang="en-US" sz="2800" b="1" dirty="0">
                <a:solidFill>
                  <a:srgbClr val="FF0000"/>
                </a:solidFill>
                <a:latin typeface="Times New Roman" pitchFamily="18" charset="0"/>
              </a:rPr>
              <a:t> </a:t>
            </a:r>
            <a:r>
              <a:rPr lang="en-US" sz="2800" b="1" dirty="0" err="1">
                <a:solidFill>
                  <a:srgbClr val="FF0066"/>
                </a:solidFill>
                <a:latin typeface="Times New Roman" pitchFamily="18" charset="0"/>
              </a:rPr>
              <a:t>những</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dấu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hiệu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điển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hình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của</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r>
              <a:rPr lang="en-US" sz="2800" b="1" dirty="0">
                <a:solidFill>
                  <a:srgbClr val="FF0066"/>
                </a:solidFill>
                <a:latin typeface="Times New Roman" pitchFamily="18" charset="0"/>
              </a:rPr>
              <a:t> </a:t>
            </a:r>
            <a:r>
              <a:rPr lang="en-US" sz="2800" b="1" dirty="0" err="1">
                <a:solidFill>
                  <a:srgbClr val="FF0000"/>
                </a:solidFill>
                <a:latin typeface="Times New Roman" pitchFamily="18" charset="0"/>
              </a:rPr>
              <a:t>sinh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vật</a:t>
            </a:r>
            <a:r>
              <a:rPr lang="en-US" sz="2800" b="1" dirty="0">
                <a:solidFill>
                  <a:srgbClr val="FF0000"/>
                </a:solidFill>
                <a:latin typeface="Times New Roman" pitchFamily="18" charset="0"/>
              </a:rPr>
              <a:t> </a:t>
            </a:r>
            <a:r>
              <a:rPr lang="en-US" sz="2800" b="1" dirty="0">
                <a:solidFill>
                  <a:srgbClr val="9900CC"/>
                </a:solidFill>
                <a:latin typeface="Times New Roman" pitchFamily="18" charset="0"/>
              </a:rPr>
              <a:t>?</a:t>
            </a:r>
          </a:p>
        </p:txBody>
      </p:sp>
      <p:pic>
        <p:nvPicPr>
          <p:cNvPr id="8" name="Picture 2"/>
          <p:cNvPicPr>
            <a:picLocks noChangeAspect="1" noChangeArrowheads="1"/>
          </p:cNvPicPr>
          <p:nvPr/>
        </p:nvPicPr>
        <p:blipFill>
          <a:blip r:embed="rId3" cstate="print"/>
          <a:srcRect/>
          <a:stretch>
            <a:fillRect/>
          </a:stretch>
        </p:blipFill>
        <p:spPr bwMode="auto">
          <a:xfrm>
            <a:off x="304800" y="2516971"/>
            <a:ext cx="381000" cy="457200"/>
          </a:xfrm>
          <a:prstGeom prst="rect">
            <a:avLst/>
          </a:prstGeom>
          <a:noFill/>
          <a:ln w="9525">
            <a:noFill/>
            <a:round/>
            <a:headEnd/>
            <a:tailEnd/>
          </a:ln>
          <a:effectLst/>
        </p:spPr>
      </p:pic>
      <p:sp>
        <p:nvSpPr>
          <p:cNvPr id="9" name="AutoShape 12">
            <a:extLst>
              <a:ext uri="{FF2B5EF4-FFF2-40B4-BE49-F238E27FC236}">
                <a16:creationId xmlns:a16="http://schemas.microsoft.com/office/drawing/2014/main" id="{D9389381-C3EB-4344-B060-64CBB9AF8B31}"/>
              </a:ext>
            </a:extLst>
          </p:cNvPr>
          <p:cNvSpPr>
            <a:spLocks noChangeArrowheads="1"/>
          </p:cNvSpPr>
          <p:nvPr/>
        </p:nvSpPr>
        <p:spPr bwMode="auto">
          <a:xfrm>
            <a:off x="1371600" y="3124200"/>
            <a:ext cx="5151438" cy="2682875"/>
          </a:xfrm>
          <a:prstGeom prst="cloudCallout">
            <a:avLst>
              <a:gd name="adj1" fmla="val 81657"/>
              <a:gd name="adj2" fmla="val 79690"/>
            </a:avLst>
          </a:prstGeom>
          <a:solidFill>
            <a:srgbClr val="FFFF66"/>
          </a:solidFill>
          <a:ln w="9525">
            <a:solidFill>
              <a:srgbClr val="FF3399"/>
            </a:solidFill>
            <a:round/>
            <a:headEnd/>
            <a:tailEnd/>
          </a:ln>
          <a:effectLst/>
        </p:spPr>
        <p:txBody>
          <a:bodyPr/>
          <a:lstStyle/>
          <a:p>
            <a:pPr algn="just" eaLnBrk="1" hangingPunct="1"/>
            <a:r>
              <a:rPr lang="vi-VN" sz="2400" b="1" dirty="0">
                <a:latin typeface="Times New Roman" pitchFamily="18" charset="0"/>
                <a:cs typeface="Times New Roman" pitchFamily="18" charset="0"/>
              </a:rPr>
              <a:t>Hoạt động nhóm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vi-VN" sz="2400" b="1" dirty="0">
                <a:latin typeface="Times New Roman" pitchFamily="18" charset="0"/>
                <a:cs typeface="Times New Roman" pitchFamily="18" charset="0"/>
              </a:rPr>
              <a:t>:</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hãy trình bày đặc điểm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QXSV trong </a:t>
            </a:r>
            <a:r>
              <a:rPr lang="en-US" sz="2400" b="1" dirty="0">
                <a:latin typeface="Times New Roman" pitchFamily="18" charset="0"/>
                <a:cs typeface="Times New Roman" pitchFamily="18" charset="0"/>
              </a:rPr>
              <a:t>2</a:t>
            </a:r>
            <a:r>
              <a:rPr lang="vi-VN" sz="2400" b="1" dirty="0">
                <a:latin typeface="Times New Roman" pitchFamily="18" charset="0"/>
                <a:cs typeface="Times New Roman" pitchFamily="18" charset="0"/>
              </a:rPr>
              <a:t> phút?</a:t>
            </a:r>
            <a:endParaRPr lang="en-US" sz="2400" b="1" dirty="0">
              <a:latin typeface="VNI-Times" pitchFamily="2" charset="0"/>
              <a:cs typeface="Times New Roman" pitchFamily="18" charset="0"/>
            </a:endParaRPr>
          </a:p>
        </p:txBody>
      </p:sp>
    </p:spTree>
    <p:extLst>
      <p:ext uri="{BB962C8B-B14F-4D97-AF65-F5344CB8AC3E}">
        <p14:creationId xmlns:p14="http://schemas.microsoft.com/office/powerpoint/2010/main" val="194971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trips(downRight)">
                                      <p:cBhvr>
                                        <p:cTn id="7" dur="3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amazon"/>
          <p:cNvPicPr>
            <a:picLocks noChangeAspect="1" noChangeArrowheads="1"/>
          </p:cNvPicPr>
          <p:nvPr/>
        </p:nvPicPr>
        <p:blipFill>
          <a:blip r:embed="rId2" cstate="print"/>
          <a:srcRect/>
          <a:stretch>
            <a:fillRect/>
          </a:stretch>
        </p:blipFill>
        <p:spPr bwMode="auto">
          <a:xfrm>
            <a:off x="1447800" y="228600"/>
            <a:ext cx="7239000" cy="5224021"/>
          </a:xfrm>
          <a:prstGeom prst="rect">
            <a:avLst/>
          </a:prstGeom>
          <a:noFill/>
          <a:ln w="9525">
            <a:noFill/>
            <a:miter lim="800000"/>
            <a:headEnd/>
            <a:tailEnd/>
          </a:ln>
        </p:spPr>
      </p:pic>
      <p:sp>
        <p:nvSpPr>
          <p:cNvPr id="31750" name="AutoShape 6" descr="thằn lằn xanh"/>
          <p:cNvSpPr>
            <a:spLocks noGrp="1" noChangeAspect="1" noChangeArrowheads="1"/>
          </p:cNvSpPr>
          <p:nvPr isPhoto="1"/>
        </p:nvSpPr>
        <p:spPr bwMode="auto">
          <a:xfrm>
            <a:off x="1904999" y="423421"/>
            <a:ext cx="1620795" cy="1243443"/>
          </a:xfrm>
          <a:prstGeom prst="roundRect">
            <a:avLst>
              <a:gd name="adj" fmla="val 16667"/>
            </a:avLst>
          </a:prstGeom>
          <a:blipFill dpi="0" rotWithShape="1">
            <a:blip r:embed="rId3" cstate="print"/>
            <a:srcRect/>
            <a:stretch>
              <a:fillRect/>
            </a:stretch>
          </a:blipFill>
          <a:ln w="38100">
            <a:solidFill>
              <a:srgbClr val="FF0000"/>
            </a:solidFill>
            <a:round/>
            <a:headEnd/>
            <a:tailEnd/>
          </a:ln>
        </p:spPr>
        <p:txBody>
          <a:bodyPr/>
          <a:lstStyle/>
          <a:p>
            <a:endParaRPr lang="en-US"/>
          </a:p>
        </p:txBody>
      </p:sp>
      <p:sp>
        <p:nvSpPr>
          <p:cNvPr id="31751" name="AutoShape 7" descr="amazon-rain-forest-04"/>
          <p:cNvSpPr>
            <a:spLocks noGrp="1" noChangeAspect="1" noChangeArrowheads="1"/>
          </p:cNvSpPr>
          <p:nvPr isPhoto="1"/>
        </p:nvSpPr>
        <p:spPr bwMode="auto">
          <a:xfrm>
            <a:off x="6828023" y="423422"/>
            <a:ext cx="1249177" cy="1835107"/>
          </a:xfrm>
          <a:prstGeom prst="roundRect">
            <a:avLst>
              <a:gd name="adj" fmla="val 16667"/>
            </a:avLst>
          </a:prstGeom>
          <a:blipFill dpi="0" rotWithShape="1">
            <a:blip r:embed="rId4" cstate="print"/>
            <a:srcRect/>
            <a:stretch>
              <a:fillRect/>
            </a:stretch>
          </a:blipFill>
          <a:ln w="38100">
            <a:solidFill>
              <a:srgbClr val="FF0000"/>
            </a:solidFill>
            <a:round/>
            <a:headEnd/>
            <a:tailEnd/>
          </a:ln>
        </p:spPr>
        <p:txBody>
          <a:bodyPr/>
          <a:lstStyle/>
          <a:p>
            <a:endParaRPr lang="en-US"/>
          </a:p>
        </p:txBody>
      </p:sp>
      <p:sp>
        <p:nvSpPr>
          <p:cNvPr id="31752" name="AutoShape 8" descr="tran"/>
          <p:cNvSpPr>
            <a:spLocks noGrp="1" noChangeAspect="1" noChangeArrowheads="1"/>
          </p:cNvSpPr>
          <p:nvPr isPhoto="1"/>
        </p:nvSpPr>
        <p:spPr bwMode="auto">
          <a:xfrm>
            <a:off x="4220863" y="423423"/>
            <a:ext cx="1286004" cy="1600200"/>
          </a:xfrm>
          <a:prstGeom prst="roundRect">
            <a:avLst>
              <a:gd name="adj" fmla="val 16667"/>
            </a:avLst>
          </a:prstGeom>
          <a:blipFill dpi="0" rotWithShape="1">
            <a:blip r:embed="rId5" cstate="print"/>
            <a:srcRect/>
            <a:stretch>
              <a:fillRect/>
            </a:stretch>
          </a:blipFill>
          <a:ln w="38100">
            <a:solidFill>
              <a:srgbClr val="FF0000"/>
            </a:solidFill>
            <a:round/>
            <a:headEnd/>
            <a:tailEnd/>
          </a:ln>
        </p:spPr>
        <p:txBody>
          <a:bodyPr/>
          <a:lstStyle/>
          <a:p>
            <a:endParaRPr lang="en-US"/>
          </a:p>
        </p:txBody>
      </p:sp>
      <p:sp>
        <p:nvSpPr>
          <p:cNvPr id="31753" name="AutoShape 9" descr="vẹt dầu hồng"/>
          <p:cNvSpPr>
            <a:spLocks noGrp="1" noChangeAspect="1" noChangeArrowheads="1"/>
          </p:cNvSpPr>
          <p:nvPr isPhoto="1"/>
        </p:nvSpPr>
        <p:spPr bwMode="auto">
          <a:xfrm>
            <a:off x="1981200" y="1947422"/>
            <a:ext cx="1188651" cy="1946189"/>
          </a:xfrm>
          <a:prstGeom prst="roundRect">
            <a:avLst>
              <a:gd name="adj" fmla="val 16667"/>
            </a:avLst>
          </a:prstGeom>
          <a:blipFill dpi="0" rotWithShape="1">
            <a:blip r:embed="rId6" cstate="print"/>
            <a:srcRect/>
            <a:stretch>
              <a:fillRect/>
            </a:stretch>
          </a:blipFill>
          <a:ln w="38100">
            <a:solidFill>
              <a:srgbClr val="FF0000"/>
            </a:solidFill>
            <a:round/>
            <a:headEnd/>
            <a:tailEnd/>
          </a:ln>
        </p:spPr>
        <p:txBody>
          <a:bodyPr/>
          <a:lstStyle/>
          <a:p>
            <a:endParaRPr lang="en-US"/>
          </a:p>
        </p:txBody>
      </p:sp>
      <p:sp>
        <p:nvSpPr>
          <p:cNvPr id="31754" name="AutoShape 10" descr="ech doc"/>
          <p:cNvSpPr>
            <a:spLocks noGrp="1" noChangeAspect="1" noChangeArrowheads="1"/>
          </p:cNvSpPr>
          <p:nvPr isPhoto="1"/>
        </p:nvSpPr>
        <p:spPr bwMode="auto">
          <a:xfrm>
            <a:off x="6870357" y="4233422"/>
            <a:ext cx="1778382" cy="1219200"/>
          </a:xfrm>
          <a:prstGeom prst="roundRect">
            <a:avLst>
              <a:gd name="adj" fmla="val 16667"/>
            </a:avLst>
          </a:prstGeom>
          <a:blipFill dpi="0" rotWithShape="1">
            <a:blip r:embed="rId7" cstate="print"/>
            <a:srcRect/>
            <a:stretch>
              <a:fillRect/>
            </a:stretch>
          </a:blipFill>
          <a:ln w="38100">
            <a:solidFill>
              <a:srgbClr val="FF0000"/>
            </a:solidFill>
            <a:round/>
            <a:headEnd/>
            <a:tailEnd/>
          </a:ln>
        </p:spPr>
        <p:txBody>
          <a:bodyPr/>
          <a:lstStyle/>
          <a:p>
            <a:endParaRPr lang="en-US"/>
          </a:p>
        </p:txBody>
      </p:sp>
      <p:sp>
        <p:nvSpPr>
          <p:cNvPr id="31755" name="AutoShape 11" descr="nhện hổ"/>
          <p:cNvSpPr>
            <a:spLocks noGrp="1" noChangeAspect="1" noChangeArrowheads="1"/>
          </p:cNvSpPr>
          <p:nvPr isPhoto="1"/>
        </p:nvSpPr>
        <p:spPr bwMode="auto">
          <a:xfrm>
            <a:off x="6783173" y="2480822"/>
            <a:ext cx="1598828" cy="1362403"/>
          </a:xfrm>
          <a:prstGeom prst="roundRect">
            <a:avLst>
              <a:gd name="adj" fmla="val 16667"/>
            </a:avLst>
          </a:prstGeom>
          <a:blipFill dpi="0" rotWithShape="1">
            <a:blip r:embed="rId8" cstate="print"/>
            <a:srcRect/>
            <a:stretch>
              <a:fillRect/>
            </a:stretch>
          </a:blipFill>
          <a:ln w="38100">
            <a:solidFill>
              <a:srgbClr val="FF0000"/>
            </a:solidFill>
            <a:round/>
            <a:headEnd/>
            <a:tailEnd/>
          </a:ln>
        </p:spPr>
        <p:txBody>
          <a:bodyPr/>
          <a:lstStyle/>
          <a:p>
            <a:endParaRPr lang="en-US"/>
          </a:p>
        </p:txBody>
      </p:sp>
      <p:sp>
        <p:nvSpPr>
          <p:cNvPr id="31756" name="AutoShape 12" descr="cá đầu vàng"/>
          <p:cNvSpPr>
            <a:spLocks noGrp="1" noChangeAspect="1" noChangeArrowheads="1"/>
          </p:cNvSpPr>
          <p:nvPr isPhoto="1"/>
        </p:nvSpPr>
        <p:spPr bwMode="auto">
          <a:xfrm>
            <a:off x="4343400" y="4157222"/>
            <a:ext cx="1609812" cy="1206401"/>
          </a:xfrm>
          <a:prstGeom prst="roundRect">
            <a:avLst>
              <a:gd name="adj" fmla="val 16667"/>
            </a:avLst>
          </a:prstGeom>
          <a:blipFill dpi="0" rotWithShape="1">
            <a:blip r:embed="rId9" cstate="print"/>
            <a:srcRect/>
            <a:stretch>
              <a:fillRect/>
            </a:stretch>
          </a:blipFill>
          <a:ln w="38100">
            <a:solidFill>
              <a:srgbClr val="FF0000"/>
            </a:solidFill>
            <a:round/>
            <a:headEnd/>
            <a:tailEnd/>
          </a:ln>
        </p:spPr>
        <p:txBody>
          <a:bodyPr/>
          <a:lstStyle/>
          <a:p>
            <a:endParaRPr lang="en-US"/>
          </a:p>
        </p:txBody>
      </p:sp>
      <p:sp>
        <p:nvSpPr>
          <p:cNvPr id="31757" name="AutoShape 13" descr="ech da xanh"/>
          <p:cNvSpPr>
            <a:spLocks noGrp="1" noChangeAspect="1" noChangeArrowheads="1"/>
          </p:cNvSpPr>
          <p:nvPr isPhoto="1"/>
        </p:nvSpPr>
        <p:spPr bwMode="auto">
          <a:xfrm>
            <a:off x="4114800" y="2480822"/>
            <a:ext cx="1997675" cy="1452134"/>
          </a:xfrm>
          <a:prstGeom prst="roundRect">
            <a:avLst>
              <a:gd name="adj" fmla="val 16667"/>
            </a:avLst>
          </a:prstGeom>
          <a:blipFill dpi="0" rotWithShape="1">
            <a:blip r:embed="rId10" cstate="print"/>
            <a:srcRect/>
            <a:stretch>
              <a:fillRect/>
            </a:stretch>
          </a:blipFill>
          <a:ln w="38100">
            <a:solidFill>
              <a:srgbClr val="FF0000"/>
            </a:solidFill>
            <a:round/>
            <a:headEnd/>
            <a:tailEnd/>
          </a:ln>
        </p:spPr>
        <p:txBody>
          <a:bodyPr/>
          <a:lstStyle/>
          <a:p>
            <a:endParaRPr lang="en-US"/>
          </a:p>
        </p:txBody>
      </p:sp>
      <p:sp>
        <p:nvSpPr>
          <p:cNvPr id="31758" name="AutoShape 14" descr="sáo nâu"/>
          <p:cNvSpPr>
            <a:spLocks noGrp="1" noChangeAspect="1" noChangeArrowheads="1"/>
          </p:cNvSpPr>
          <p:nvPr isPhoto="1"/>
        </p:nvSpPr>
        <p:spPr bwMode="auto">
          <a:xfrm>
            <a:off x="1828800" y="4081022"/>
            <a:ext cx="1552831" cy="1219200"/>
          </a:xfrm>
          <a:prstGeom prst="roundRect">
            <a:avLst>
              <a:gd name="adj" fmla="val 16667"/>
            </a:avLst>
          </a:prstGeom>
          <a:blipFill dpi="0" rotWithShape="1">
            <a:blip r:embed="rId11" cstate="print"/>
            <a:srcRect/>
            <a:stretch>
              <a:fillRect/>
            </a:stretch>
          </a:blipFill>
          <a:ln w="38100">
            <a:solidFill>
              <a:srgbClr val="FF0000"/>
            </a:solidFill>
            <a:round/>
            <a:headEnd/>
            <a:tailEnd/>
          </a:ln>
        </p:spPr>
        <p:txBody>
          <a:bodyPr/>
          <a:lstStyle/>
          <a:p>
            <a:endParaRPr lang="en-US"/>
          </a:p>
        </p:txBody>
      </p:sp>
      <p:sp>
        <p:nvSpPr>
          <p:cNvPr id="12" name="WordArt 7"/>
          <p:cNvSpPr>
            <a:spLocks noChangeArrowheads="1" noChangeShapeType="1" noTextEdit="1"/>
          </p:cNvSpPr>
          <p:nvPr/>
        </p:nvSpPr>
        <p:spPr bwMode="auto">
          <a:xfrm>
            <a:off x="2362200" y="6172200"/>
            <a:ext cx="3886200" cy="685800"/>
          </a:xfrm>
          <a:prstGeom prst="rect">
            <a:avLst/>
          </a:prstGeom>
        </p:spPr>
        <p:txBody>
          <a:bodyPr wrap="none" fromWordArt="1">
            <a:prstTxWarp prst="textPlain">
              <a:avLst>
                <a:gd name="adj" fmla="val 50000"/>
              </a:avLst>
            </a:prstTxWarp>
          </a:bodyPr>
          <a:lstStyle/>
          <a:p>
            <a:pPr algn="ctr"/>
            <a:endParaRPr lang="en-US" sz="3600" b="1" kern="1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endParaRPr>
          </a:p>
        </p:txBody>
      </p:sp>
      <p:sp>
        <p:nvSpPr>
          <p:cNvPr id="13" name="WordArt 7"/>
          <p:cNvSpPr>
            <a:spLocks noChangeArrowheads="1" noChangeShapeType="1" noTextEdit="1"/>
          </p:cNvSpPr>
          <p:nvPr/>
        </p:nvSpPr>
        <p:spPr bwMode="auto">
          <a:xfrm>
            <a:off x="0" y="1600200"/>
            <a:ext cx="1752600" cy="2133600"/>
          </a:xfrm>
          <a:prstGeom prst="rect">
            <a:avLst/>
          </a:prstGeom>
        </p:spPr>
        <p:txBody>
          <a:bodyPr wrap="none" fromWordArt="1">
            <a:prstTxWarp prst="textPlain">
              <a:avLst>
                <a:gd name="adj" fmla="val 30000"/>
              </a:avLst>
            </a:prstTxWarp>
          </a:bodyPr>
          <a:lstStyle/>
          <a:p>
            <a:pPr algn="ctr"/>
            <a:r>
              <a:rPr lang="vi-VN"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rPr>
              <a:t>Độ </a:t>
            </a:r>
            <a:endParaRPr lang="en-US"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endParaRPr>
          </a:p>
          <a:p>
            <a:pPr algn="ctr"/>
            <a:r>
              <a:rPr lang="vi-VN"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rPr>
              <a:t>đa </a:t>
            </a:r>
            <a:endParaRPr lang="en-US"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endParaRPr>
          </a:p>
          <a:p>
            <a:pPr algn="ctr"/>
            <a:r>
              <a:rPr lang="vi-VN"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rPr>
              <a:t>dạng</a:t>
            </a:r>
            <a:endParaRPr lang="en-US"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endParaRPr>
          </a:p>
        </p:txBody>
      </p:sp>
      <p:sp>
        <p:nvSpPr>
          <p:cNvPr id="14" name="Text Box 4"/>
          <p:cNvSpPr txBox="1">
            <a:spLocks noChangeArrowheads="1"/>
          </p:cNvSpPr>
          <p:nvPr/>
        </p:nvSpPr>
        <p:spPr bwMode="auto">
          <a:xfrm>
            <a:off x="991844" y="5607050"/>
            <a:ext cx="6925275" cy="400110"/>
          </a:xfrm>
          <a:prstGeom prst="rect">
            <a:avLst/>
          </a:prstGeom>
          <a:noFill/>
          <a:ln w="9525">
            <a:noFill/>
            <a:miter lim="800000"/>
            <a:headEnd/>
            <a:tailEnd/>
          </a:ln>
          <a:effectLst/>
        </p:spPr>
        <p:txBody>
          <a:bodyPr wrap="square">
            <a:spAutoFit/>
          </a:bodyPr>
          <a:lstStyle/>
          <a:p>
            <a:pPr>
              <a:spcBef>
                <a:spcPct val="50000"/>
              </a:spcBef>
            </a:pPr>
            <a:r>
              <a:rPr lang="en-US" sz="2000" b="1" dirty="0" err="1">
                <a:solidFill>
                  <a:schemeClr val="tx2"/>
                </a:solidFill>
              </a:rPr>
              <a:t>Phong</a:t>
            </a:r>
            <a:r>
              <a:rPr lang="en-US" sz="2000" b="1" dirty="0">
                <a:solidFill>
                  <a:schemeClr val="tx2"/>
                </a:solidFill>
              </a:rPr>
              <a:t> </a:t>
            </a:r>
            <a:r>
              <a:rPr lang="en-US" sz="2000" b="1" dirty="0" err="1">
                <a:solidFill>
                  <a:schemeClr val="tx2"/>
                </a:solidFill>
              </a:rPr>
              <a:t>phú</a:t>
            </a:r>
            <a:r>
              <a:rPr lang="en-US" sz="2000" b="1" dirty="0">
                <a:solidFill>
                  <a:schemeClr val="tx2"/>
                </a:solidFill>
              </a:rPr>
              <a:t> </a:t>
            </a:r>
            <a:r>
              <a:rPr lang="en-US" sz="2000" b="1" dirty="0" err="1">
                <a:solidFill>
                  <a:schemeClr val="tx2"/>
                </a:solidFill>
              </a:rPr>
              <a:t>về</a:t>
            </a:r>
            <a:r>
              <a:rPr lang="en-US" sz="2000" b="1" dirty="0">
                <a:solidFill>
                  <a:schemeClr val="tx2"/>
                </a:solidFill>
              </a:rPr>
              <a:t> </a:t>
            </a:r>
            <a:r>
              <a:rPr lang="en-US" sz="2000" b="1" dirty="0" err="1">
                <a:solidFill>
                  <a:schemeClr val="tx2"/>
                </a:solidFill>
              </a:rPr>
              <a:t>số</a:t>
            </a:r>
            <a:r>
              <a:rPr lang="en-US" sz="2000" b="1" dirty="0">
                <a:solidFill>
                  <a:schemeClr val="tx2"/>
                </a:solidFill>
              </a:rPr>
              <a:t> </a:t>
            </a:r>
            <a:r>
              <a:rPr lang="en-US" sz="2000" b="1" dirty="0" err="1">
                <a:solidFill>
                  <a:schemeClr val="tx2"/>
                </a:solidFill>
              </a:rPr>
              <a:t>loài</a:t>
            </a:r>
            <a:r>
              <a:rPr lang="en-US" sz="2000" b="1" dirty="0">
                <a:solidFill>
                  <a:schemeClr val="tx2"/>
                </a:solidFill>
              </a:rPr>
              <a:t> </a:t>
            </a:r>
            <a:r>
              <a:rPr lang="en-US" sz="2000" b="1" dirty="0" err="1">
                <a:solidFill>
                  <a:schemeClr val="tx2"/>
                </a:solidFill>
              </a:rPr>
              <a:t>trong</a:t>
            </a:r>
            <a:r>
              <a:rPr lang="en-US" sz="2000" b="1" dirty="0">
                <a:solidFill>
                  <a:schemeClr val="tx2"/>
                </a:solidFill>
              </a:rPr>
              <a:t> </a:t>
            </a:r>
            <a:r>
              <a:rPr lang="en-US" sz="2000" b="1" dirty="0" err="1">
                <a:solidFill>
                  <a:schemeClr val="tx2"/>
                </a:solidFill>
              </a:rPr>
              <a:t>quần</a:t>
            </a:r>
            <a:r>
              <a:rPr lang="en-US" sz="2000" b="1" dirty="0">
                <a:solidFill>
                  <a:schemeClr val="tx2"/>
                </a:solidFill>
              </a:rPr>
              <a:t> </a:t>
            </a:r>
            <a:r>
              <a:rPr lang="en-US" sz="2000" b="1" dirty="0" err="1">
                <a:solidFill>
                  <a:schemeClr val="tx2"/>
                </a:solidFill>
              </a:rPr>
              <a:t>xã</a:t>
            </a:r>
            <a:r>
              <a:rPr lang="en-US" sz="2000" b="1" dirty="0">
                <a:solidFill>
                  <a:schemeClr val="tx2"/>
                </a:solidFill>
              </a:rPr>
              <a:t> </a:t>
            </a:r>
            <a:r>
              <a:rPr lang="en-US" sz="2000" b="1" dirty="0" err="1">
                <a:solidFill>
                  <a:schemeClr val="tx2"/>
                </a:solidFill>
              </a:rPr>
              <a:t>thể</a:t>
            </a:r>
            <a:r>
              <a:rPr lang="en-US" sz="2000" b="1" dirty="0">
                <a:solidFill>
                  <a:schemeClr val="tx2"/>
                </a:solidFill>
              </a:rPr>
              <a:t> </a:t>
            </a:r>
            <a:r>
              <a:rPr lang="en-US" sz="2000" b="1" dirty="0" err="1">
                <a:solidFill>
                  <a:schemeClr val="tx2"/>
                </a:solidFill>
              </a:rPr>
              <a:t>hiện</a:t>
            </a:r>
            <a:r>
              <a:rPr lang="en-US" sz="2000" b="1" dirty="0">
                <a:solidFill>
                  <a:schemeClr val="tx2"/>
                </a:solidFill>
              </a:rPr>
              <a:t> </a:t>
            </a:r>
            <a:r>
              <a:rPr lang="en-US" sz="2000" b="1" dirty="0" err="1">
                <a:solidFill>
                  <a:schemeClr val="tx2"/>
                </a:solidFill>
              </a:rPr>
              <a:t>tính</a:t>
            </a:r>
            <a:r>
              <a:rPr lang="en-US" sz="2000" b="1" dirty="0">
                <a:solidFill>
                  <a:schemeClr val="tx2"/>
                </a:solidFill>
              </a:rPr>
              <a:t> </a:t>
            </a:r>
            <a:r>
              <a:rPr lang="en-US" sz="2000" b="1" dirty="0" err="1">
                <a:solidFill>
                  <a:schemeClr val="tx2"/>
                </a:solidFill>
              </a:rPr>
              <a:t>chất</a:t>
            </a:r>
            <a:r>
              <a:rPr lang="en-US" sz="2000" b="1" dirty="0">
                <a:solidFill>
                  <a:schemeClr val="tx2"/>
                </a:solidFill>
              </a:rPr>
              <a:t> </a:t>
            </a:r>
            <a:r>
              <a:rPr lang="en-US" sz="2000" b="1" dirty="0" err="1">
                <a:solidFill>
                  <a:schemeClr val="tx2"/>
                </a:solidFill>
              </a:rPr>
              <a:t>sinh</a:t>
            </a:r>
            <a:r>
              <a:rPr lang="en-US" sz="2000" b="1" dirty="0">
                <a:solidFill>
                  <a:schemeClr val="tx2"/>
                </a:solidFill>
              </a:rPr>
              <a:t> </a:t>
            </a:r>
            <a:r>
              <a:rPr lang="en-US" sz="2000" b="1" dirty="0" err="1">
                <a:solidFill>
                  <a:schemeClr val="tx2"/>
                </a:solidFill>
              </a:rPr>
              <a:t>học</a:t>
            </a:r>
            <a:r>
              <a:rPr lang="en-US" sz="2000" b="1" dirty="0">
                <a:solidFill>
                  <a:schemeClr val="tx2"/>
                </a:solidFill>
              </a:rPr>
              <a:t>: </a:t>
            </a:r>
          </a:p>
        </p:txBody>
      </p:sp>
      <p:sp>
        <p:nvSpPr>
          <p:cNvPr id="15" name="Rectangle 5"/>
          <p:cNvSpPr>
            <a:spLocks noChangeArrowheads="1"/>
          </p:cNvSpPr>
          <p:nvPr/>
        </p:nvSpPr>
        <p:spPr bwMode="auto">
          <a:xfrm>
            <a:off x="838200" y="6248400"/>
            <a:ext cx="8077200" cy="396875"/>
          </a:xfrm>
          <a:prstGeom prst="rect">
            <a:avLst/>
          </a:prstGeom>
          <a:noFill/>
          <a:ln w="9525">
            <a:noFill/>
            <a:miter lim="800000"/>
            <a:headEnd/>
            <a:tailEnd/>
          </a:ln>
          <a:effectLst/>
        </p:spPr>
        <p:txBody>
          <a:bodyPr>
            <a:spAutoFit/>
          </a:bodyPr>
          <a:lstStyle/>
          <a:p>
            <a:pPr>
              <a:spcBef>
                <a:spcPct val="50000"/>
              </a:spcBef>
            </a:pPr>
            <a:r>
              <a:rPr lang="en-US" sz="2000" b="1" dirty="0">
                <a:solidFill>
                  <a:schemeClr val="tx2"/>
                </a:solidFill>
              </a:rPr>
              <a:t>- </a:t>
            </a:r>
            <a:r>
              <a:rPr lang="en-US" sz="2000" b="1" dirty="0" err="1">
                <a:solidFill>
                  <a:schemeClr val="tx2"/>
                </a:solidFill>
              </a:rPr>
              <a:t>Điều</a:t>
            </a:r>
            <a:r>
              <a:rPr lang="en-US" sz="2000" b="1" dirty="0">
                <a:solidFill>
                  <a:schemeClr val="tx2"/>
                </a:solidFill>
              </a:rPr>
              <a:t> </a:t>
            </a:r>
            <a:r>
              <a:rPr lang="en-US" sz="2000" b="1" dirty="0" err="1">
                <a:solidFill>
                  <a:schemeClr val="tx2"/>
                </a:solidFill>
              </a:rPr>
              <a:t>kiện</a:t>
            </a:r>
            <a:r>
              <a:rPr lang="en-US" sz="2000" b="1" dirty="0">
                <a:solidFill>
                  <a:schemeClr val="tx2"/>
                </a:solidFill>
              </a:rPr>
              <a:t> </a:t>
            </a:r>
            <a:r>
              <a:rPr lang="en-US" sz="2000" b="1" dirty="0" err="1">
                <a:solidFill>
                  <a:schemeClr val="tx2"/>
                </a:solidFill>
              </a:rPr>
              <a:t>môi</a:t>
            </a:r>
            <a:r>
              <a:rPr lang="en-US" sz="2000" b="1" dirty="0">
                <a:solidFill>
                  <a:schemeClr val="tx2"/>
                </a:solidFill>
              </a:rPr>
              <a:t> </a:t>
            </a:r>
            <a:r>
              <a:rPr lang="en-US" sz="2000" b="1" dirty="0" err="1">
                <a:solidFill>
                  <a:schemeClr val="tx2"/>
                </a:solidFill>
              </a:rPr>
              <a:t>trường</a:t>
            </a:r>
            <a:r>
              <a:rPr lang="en-US" sz="2000" b="1" dirty="0">
                <a:solidFill>
                  <a:schemeClr val="tx2"/>
                </a:solidFill>
              </a:rPr>
              <a:t> </a:t>
            </a:r>
            <a:r>
              <a:rPr lang="en-US" sz="2000" b="1" dirty="0" err="1">
                <a:solidFill>
                  <a:schemeClr val="tx2"/>
                </a:solidFill>
              </a:rPr>
              <a:t>phù</a:t>
            </a:r>
            <a:r>
              <a:rPr lang="en-US" sz="2000" b="1" dirty="0">
                <a:solidFill>
                  <a:schemeClr val="tx2"/>
                </a:solidFill>
              </a:rPr>
              <a:t> </a:t>
            </a:r>
            <a:r>
              <a:rPr lang="en-US" sz="2000" b="1" dirty="0" err="1">
                <a:solidFill>
                  <a:schemeClr val="tx2"/>
                </a:solidFill>
              </a:rPr>
              <a:t>hợp</a:t>
            </a:r>
            <a:r>
              <a:rPr lang="en-US" sz="2000" b="1" dirty="0">
                <a:solidFill>
                  <a:schemeClr val="tx2"/>
                </a:solidFill>
              </a:rPr>
              <a:t> </a:t>
            </a:r>
            <a:r>
              <a:rPr lang="en-US" sz="2000" b="1" dirty="0" err="1">
                <a:solidFill>
                  <a:schemeClr val="tx2"/>
                </a:solidFill>
              </a:rPr>
              <a:t>thì</a:t>
            </a:r>
            <a:r>
              <a:rPr lang="en-US" sz="2000" b="1" dirty="0">
                <a:solidFill>
                  <a:schemeClr val="tx2"/>
                </a:solidFill>
              </a:rPr>
              <a:t> </a:t>
            </a:r>
            <a:r>
              <a:rPr lang="en-US" sz="2000" b="1" dirty="0" err="1">
                <a:solidFill>
                  <a:schemeClr val="tx2"/>
                </a:solidFill>
              </a:rPr>
              <a:t>quần</a:t>
            </a:r>
            <a:r>
              <a:rPr lang="en-US" sz="2000" b="1" dirty="0">
                <a:solidFill>
                  <a:schemeClr val="tx2"/>
                </a:solidFill>
              </a:rPr>
              <a:t> </a:t>
            </a:r>
            <a:r>
              <a:rPr lang="en-US" sz="2000" b="1" dirty="0" err="1">
                <a:solidFill>
                  <a:schemeClr val="tx2"/>
                </a:solidFill>
              </a:rPr>
              <a:t>xã</a:t>
            </a:r>
            <a:r>
              <a:rPr lang="en-US" sz="2000" b="1" dirty="0">
                <a:solidFill>
                  <a:schemeClr val="tx2"/>
                </a:solidFill>
              </a:rPr>
              <a:t> </a:t>
            </a:r>
            <a:r>
              <a:rPr lang="en-US" sz="2000" b="1" dirty="0" err="1">
                <a:solidFill>
                  <a:schemeClr val="tx2"/>
                </a:solidFill>
              </a:rPr>
              <a:t>có</a:t>
            </a:r>
            <a:r>
              <a:rPr lang="en-US" sz="2000" b="1" dirty="0">
                <a:solidFill>
                  <a:schemeClr val="tx2"/>
                </a:solidFill>
              </a:rPr>
              <a:t> </a:t>
            </a:r>
            <a:r>
              <a:rPr lang="en-US" sz="2000" b="1" dirty="0" err="1">
                <a:solidFill>
                  <a:schemeClr val="tx2"/>
                </a:solidFill>
              </a:rPr>
              <a:t>số</a:t>
            </a:r>
            <a:r>
              <a:rPr lang="en-US" sz="2000" b="1" dirty="0">
                <a:solidFill>
                  <a:schemeClr val="tx2"/>
                </a:solidFill>
              </a:rPr>
              <a:t> </a:t>
            </a:r>
            <a:r>
              <a:rPr lang="en-US" sz="2000" b="1" dirty="0" err="1">
                <a:solidFill>
                  <a:schemeClr val="tx2"/>
                </a:solidFill>
              </a:rPr>
              <a:t>lượng</a:t>
            </a:r>
            <a:r>
              <a:rPr lang="en-US" sz="2000" b="1" dirty="0">
                <a:solidFill>
                  <a:schemeClr val="tx2"/>
                </a:solidFill>
              </a:rPr>
              <a:t> </a:t>
            </a:r>
            <a:r>
              <a:rPr lang="en-US" sz="2000" b="1" dirty="0" err="1">
                <a:solidFill>
                  <a:schemeClr val="tx2"/>
                </a:solidFill>
              </a:rPr>
              <a:t>loài</a:t>
            </a:r>
            <a:r>
              <a:rPr lang="en-US" sz="2000" b="1" dirty="0">
                <a:solidFill>
                  <a:schemeClr val="tx2"/>
                </a:solidFill>
              </a:rPr>
              <a:t> </a:t>
            </a:r>
            <a:r>
              <a:rPr lang="en-US" sz="2000" b="1" dirty="0" err="1">
                <a:solidFill>
                  <a:schemeClr val="tx2"/>
                </a:solidFill>
              </a:rPr>
              <a:t>lớn</a:t>
            </a:r>
            <a:endParaRPr lang="en-US" sz="2000" b="1" dirty="0">
              <a:solidFill>
                <a:schemeClr val="tx2"/>
              </a:solidFill>
            </a:endParaRPr>
          </a:p>
        </p:txBody>
      </p:sp>
      <p:sp>
        <p:nvSpPr>
          <p:cNvPr id="16" name="Text Box 6"/>
          <p:cNvSpPr txBox="1">
            <a:spLocks noChangeArrowheads="1"/>
          </p:cNvSpPr>
          <p:nvPr/>
        </p:nvSpPr>
        <p:spPr bwMode="auto">
          <a:xfrm>
            <a:off x="914400" y="5943600"/>
            <a:ext cx="7696200" cy="396875"/>
          </a:xfrm>
          <a:prstGeom prst="rect">
            <a:avLst/>
          </a:prstGeom>
          <a:noFill/>
          <a:ln w="9525">
            <a:noFill/>
            <a:miter lim="800000"/>
            <a:headEnd/>
            <a:tailEnd/>
          </a:ln>
          <a:effectLst/>
        </p:spPr>
        <p:txBody>
          <a:bodyPr>
            <a:spAutoFit/>
          </a:bodyPr>
          <a:lstStyle/>
          <a:p>
            <a:pPr>
              <a:spcBef>
                <a:spcPct val="50000"/>
              </a:spcBef>
            </a:pPr>
            <a:r>
              <a:rPr lang="en-US" sz="2000" b="1" dirty="0">
                <a:solidFill>
                  <a:schemeClr val="tx2"/>
                </a:solidFill>
              </a:rPr>
              <a:t>- </a:t>
            </a:r>
            <a:r>
              <a:rPr lang="en-US" sz="2000" b="1" dirty="0" err="1">
                <a:solidFill>
                  <a:schemeClr val="tx2"/>
                </a:solidFill>
              </a:rPr>
              <a:t>Độ</a:t>
            </a:r>
            <a:r>
              <a:rPr lang="en-US" sz="2000" b="1" dirty="0">
                <a:solidFill>
                  <a:schemeClr val="tx2"/>
                </a:solidFill>
              </a:rPr>
              <a:t> </a:t>
            </a:r>
            <a:r>
              <a:rPr lang="en-US" sz="2000" b="1" dirty="0" err="1">
                <a:solidFill>
                  <a:schemeClr val="tx2"/>
                </a:solidFill>
              </a:rPr>
              <a:t>đa</a:t>
            </a:r>
            <a:r>
              <a:rPr lang="en-US" sz="2000" b="1" dirty="0">
                <a:solidFill>
                  <a:schemeClr val="tx2"/>
                </a:solidFill>
              </a:rPr>
              <a:t> </a:t>
            </a:r>
            <a:r>
              <a:rPr lang="en-US" sz="2000" b="1" dirty="0" err="1">
                <a:solidFill>
                  <a:schemeClr val="tx2"/>
                </a:solidFill>
              </a:rPr>
              <a:t>dạng</a:t>
            </a:r>
            <a:r>
              <a:rPr lang="en-US" sz="2000" b="1" dirty="0">
                <a:solidFill>
                  <a:schemeClr val="tx2"/>
                </a:solidFill>
              </a:rPr>
              <a:t> </a:t>
            </a:r>
            <a:r>
              <a:rPr lang="en-US" sz="2000" b="1" dirty="0" err="1">
                <a:solidFill>
                  <a:schemeClr val="tx2"/>
                </a:solidFill>
              </a:rPr>
              <a:t>càng</a:t>
            </a:r>
            <a:r>
              <a:rPr lang="en-US" sz="2000" b="1" dirty="0">
                <a:solidFill>
                  <a:schemeClr val="tx2"/>
                </a:solidFill>
              </a:rPr>
              <a:t> </a:t>
            </a:r>
            <a:r>
              <a:rPr lang="en-US" sz="2000" b="1" dirty="0" err="1">
                <a:solidFill>
                  <a:schemeClr val="tx2"/>
                </a:solidFill>
              </a:rPr>
              <a:t>cao</a:t>
            </a:r>
            <a:r>
              <a:rPr lang="en-US" sz="2000" b="1" dirty="0">
                <a:solidFill>
                  <a:schemeClr val="tx2"/>
                </a:solidFill>
              </a:rPr>
              <a:t> </a:t>
            </a:r>
            <a:r>
              <a:rPr lang="en-US" sz="2000" b="1" dirty="0" err="1">
                <a:solidFill>
                  <a:schemeClr val="tx2"/>
                </a:solidFill>
              </a:rPr>
              <a:t>thì</a:t>
            </a:r>
            <a:r>
              <a:rPr lang="en-US" sz="2000" b="1" dirty="0">
                <a:solidFill>
                  <a:schemeClr val="tx2"/>
                </a:solidFill>
              </a:rPr>
              <a:t> </a:t>
            </a:r>
            <a:r>
              <a:rPr lang="en-US" sz="2000" b="1" dirty="0" err="1">
                <a:solidFill>
                  <a:schemeClr val="tx2"/>
                </a:solidFill>
              </a:rPr>
              <a:t>quần</a:t>
            </a:r>
            <a:r>
              <a:rPr lang="en-US" sz="2000" b="1" dirty="0">
                <a:solidFill>
                  <a:schemeClr val="tx2"/>
                </a:solidFill>
              </a:rPr>
              <a:t> </a:t>
            </a:r>
            <a:r>
              <a:rPr lang="en-US" sz="2000" b="1" dirty="0" err="1">
                <a:solidFill>
                  <a:schemeClr val="tx2"/>
                </a:solidFill>
              </a:rPr>
              <a:t>xã</a:t>
            </a:r>
            <a:r>
              <a:rPr lang="en-US" sz="2000" b="1" dirty="0">
                <a:solidFill>
                  <a:schemeClr val="tx2"/>
                </a:solidFill>
              </a:rPr>
              <a:t> </a:t>
            </a:r>
            <a:r>
              <a:rPr lang="en-US" sz="2000" b="1" dirty="0" err="1">
                <a:solidFill>
                  <a:schemeClr val="tx2"/>
                </a:solidFill>
              </a:rPr>
              <a:t>càng</a:t>
            </a:r>
            <a:r>
              <a:rPr lang="en-US" sz="2000" b="1" dirty="0">
                <a:solidFill>
                  <a:schemeClr val="tx2"/>
                </a:solidFill>
              </a:rPr>
              <a:t> </a:t>
            </a:r>
            <a:r>
              <a:rPr lang="en-US" sz="2000" b="1" dirty="0" err="1">
                <a:solidFill>
                  <a:schemeClr val="tx2"/>
                </a:solidFill>
              </a:rPr>
              <a:t>ổn</a:t>
            </a:r>
            <a:r>
              <a:rPr lang="en-US" sz="2000" b="1" dirty="0">
                <a:solidFill>
                  <a:schemeClr val="tx2"/>
                </a:solidFill>
              </a:rPr>
              <a:t> </a:t>
            </a:r>
            <a:r>
              <a:rPr lang="en-US" sz="2000" b="1" dirty="0" err="1">
                <a:solidFill>
                  <a:schemeClr val="tx2"/>
                </a:solidFill>
              </a:rPr>
              <a:t>định</a:t>
            </a:r>
            <a:r>
              <a:rPr lang="en-US" sz="2000" b="1" dirty="0">
                <a:solidFill>
                  <a:schemeClr val="tx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him-canh-cut-hoang-de"/>
          <p:cNvPicPr>
            <a:picLocks noChangeAspect="1" noChangeArrowheads="1"/>
          </p:cNvPicPr>
          <p:nvPr/>
        </p:nvPicPr>
        <p:blipFill>
          <a:blip r:embed="rId2" cstate="print"/>
          <a:srcRect/>
          <a:stretch>
            <a:fillRect/>
          </a:stretch>
        </p:blipFill>
        <p:spPr bwMode="auto">
          <a:xfrm>
            <a:off x="3810000" y="685800"/>
            <a:ext cx="5105400" cy="3573463"/>
          </a:xfrm>
          <a:prstGeom prst="rect">
            <a:avLst/>
          </a:prstGeom>
          <a:noFill/>
          <a:ln w="9525">
            <a:noFill/>
            <a:miter lim="800000"/>
            <a:headEnd/>
            <a:tailEnd/>
          </a:ln>
        </p:spPr>
      </p:pic>
      <p:pic>
        <p:nvPicPr>
          <p:cNvPr id="17411" name="Picture 7" descr="emperor-penguin"/>
          <p:cNvPicPr>
            <a:picLocks noChangeAspect="1" noChangeArrowheads="1"/>
          </p:cNvPicPr>
          <p:nvPr/>
        </p:nvPicPr>
        <p:blipFill>
          <a:blip r:embed="rId3" cstate="print"/>
          <a:srcRect/>
          <a:stretch>
            <a:fillRect/>
          </a:stretch>
        </p:blipFill>
        <p:spPr bwMode="auto">
          <a:xfrm>
            <a:off x="457200" y="2895600"/>
            <a:ext cx="3333750" cy="3362325"/>
          </a:xfrm>
          <a:prstGeom prst="rect">
            <a:avLst/>
          </a:prstGeom>
          <a:noFill/>
          <a:ln w="9525">
            <a:noFill/>
            <a:miter lim="800000"/>
            <a:headEnd/>
            <a:tailEnd/>
          </a:ln>
        </p:spPr>
      </p:pic>
      <p:sp>
        <p:nvSpPr>
          <p:cNvPr id="12296" name="WordArt 8"/>
          <p:cNvSpPr>
            <a:spLocks noChangeArrowheads="1" noChangeShapeType="1" noTextEdit="1"/>
          </p:cNvSpPr>
          <p:nvPr/>
        </p:nvSpPr>
        <p:spPr bwMode="auto">
          <a:xfrm>
            <a:off x="4191000" y="4419600"/>
            <a:ext cx="4724400" cy="609600"/>
          </a:xfrm>
          <a:prstGeom prst="rect">
            <a:avLst/>
          </a:prstGeom>
        </p:spPr>
        <p:txBody>
          <a:bodyPr wrap="none" fromWordArt="1">
            <a:prstTxWarp prst="textPlain">
              <a:avLst>
                <a:gd name="adj" fmla="val 50000"/>
              </a:avLst>
            </a:prstTxWarp>
          </a:bodyPr>
          <a:lstStyle/>
          <a:p>
            <a:pPr algn="ctr"/>
            <a:r>
              <a:rPr lang="en-US" sz="3600" b="1" kern="10" dirty="0">
                <a:ln w="9525">
                  <a:solidFill>
                    <a:srgbClr val="CC99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CHIM CÁNH CỤT HOÀNG ĐẾ</a:t>
            </a:r>
          </a:p>
        </p:txBody>
      </p:sp>
      <p:sp>
        <p:nvSpPr>
          <p:cNvPr id="12297" name="WordArt 9"/>
          <p:cNvSpPr>
            <a:spLocks noChangeArrowheads="1" noChangeShapeType="1" noTextEdit="1"/>
          </p:cNvSpPr>
          <p:nvPr/>
        </p:nvSpPr>
        <p:spPr bwMode="auto">
          <a:xfrm>
            <a:off x="228600" y="228600"/>
            <a:ext cx="3200400" cy="533400"/>
          </a:xfrm>
          <a:prstGeom prst="rect">
            <a:avLst/>
          </a:prstGeom>
        </p:spPr>
        <p:txBody>
          <a:bodyPr wrap="none" fromWordArt="1">
            <a:prstTxWarp prst="textPlain">
              <a:avLst>
                <a:gd name="adj" fmla="val 50000"/>
              </a:avLst>
            </a:prstTxWarp>
          </a:bodyPr>
          <a:lstStyle/>
          <a:p>
            <a:pPr algn="ctr"/>
            <a:r>
              <a:rPr lang="en-US"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rPr>
              <a:t>ĐỘ NHIỀU</a:t>
            </a:r>
          </a:p>
        </p:txBody>
      </p:sp>
      <p:sp>
        <p:nvSpPr>
          <p:cNvPr id="6" name="Text Box 5"/>
          <p:cNvSpPr txBox="1">
            <a:spLocks noChangeArrowheads="1"/>
          </p:cNvSpPr>
          <p:nvPr/>
        </p:nvSpPr>
        <p:spPr bwMode="auto">
          <a:xfrm>
            <a:off x="0" y="838200"/>
            <a:ext cx="3835400" cy="830263"/>
          </a:xfrm>
          <a:prstGeom prst="rect">
            <a:avLst/>
          </a:prstGeom>
          <a:noFill/>
          <a:ln w="9525">
            <a:noFill/>
            <a:miter lim="800000"/>
            <a:headEnd/>
            <a:tailEnd/>
          </a:ln>
          <a:effectLst/>
        </p:spPr>
        <p:txBody>
          <a:bodyPr>
            <a:spAutoFit/>
          </a:bodyPr>
          <a:lstStyle/>
          <a:p>
            <a:pPr algn="just">
              <a:spcBef>
                <a:spcPct val="50000"/>
              </a:spcBef>
            </a:pPr>
            <a:r>
              <a:rPr lang="en-US" sz="2400" b="1" dirty="0">
                <a:solidFill>
                  <a:srgbClr val="FF0000"/>
                </a:solidFill>
              </a:rPr>
              <a:t>- </a:t>
            </a:r>
            <a:r>
              <a:rPr lang="en-US" sz="2400" b="1" dirty="0" err="1">
                <a:solidFill>
                  <a:srgbClr val="FF0000"/>
                </a:solidFill>
              </a:rPr>
              <a:t>Là</a:t>
            </a:r>
            <a:r>
              <a:rPr lang="en-US" sz="2400" b="1" dirty="0">
                <a:solidFill>
                  <a:srgbClr val="FF0000"/>
                </a:solidFill>
              </a:rPr>
              <a:t> </a:t>
            </a:r>
            <a:r>
              <a:rPr lang="en-US" sz="2400" b="1" dirty="0" err="1">
                <a:solidFill>
                  <a:srgbClr val="FF0000"/>
                </a:solidFill>
              </a:rPr>
              <a:t>mật</a:t>
            </a:r>
            <a:r>
              <a:rPr lang="en-US" sz="2400" b="1" dirty="0">
                <a:solidFill>
                  <a:srgbClr val="FF0000"/>
                </a:solidFill>
              </a:rPr>
              <a:t> </a:t>
            </a:r>
            <a:r>
              <a:rPr lang="en-US" sz="2400" b="1" dirty="0" err="1">
                <a:solidFill>
                  <a:srgbClr val="FF0000"/>
                </a:solidFill>
              </a:rPr>
              <a:t>độ</a:t>
            </a:r>
            <a:r>
              <a:rPr lang="en-US" sz="2400" b="1" dirty="0">
                <a:solidFill>
                  <a:srgbClr val="FF0000"/>
                </a:solidFill>
              </a:rPr>
              <a:t> </a:t>
            </a:r>
            <a:r>
              <a:rPr lang="en-US" sz="2400" b="1" dirty="0" err="1">
                <a:solidFill>
                  <a:srgbClr val="FF0000"/>
                </a:solidFill>
              </a:rPr>
              <a:t>cá</a:t>
            </a:r>
            <a:r>
              <a:rPr lang="en-US" sz="2400" b="1" dirty="0">
                <a:solidFill>
                  <a:srgbClr val="FF0000"/>
                </a:solidFill>
              </a:rPr>
              <a:t> </a:t>
            </a:r>
            <a:r>
              <a:rPr lang="en-US" sz="2400" b="1" dirty="0" err="1">
                <a:solidFill>
                  <a:srgbClr val="FF0000"/>
                </a:solidFill>
              </a:rPr>
              <a:t>thể</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từng</a:t>
            </a:r>
            <a:r>
              <a:rPr lang="en-US" sz="2400" b="1" dirty="0">
                <a:solidFill>
                  <a:srgbClr val="FF0000"/>
                </a:solidFill>
              </a:rPr>
              <a:t> </a:t>
            </a:r>
            <a:r>
              <a:rPr lang="en-US" sz="2400" b="1" dirty="0" err="1">
                <a:solidFill>
                  <a:srgbClr val="FF0000"/>
                </a:solidFill>
              </a:rPr>
              <a:t>loài</a:t>
            </a:r>
            <a:r>
              <a:rPr lang="en-US" sz="2400" b="1" dirty="0">
                <a:solidFill>
                  <a:srgbClr val="FF0000"/>
                </a:solidFill>
              </a:rPr>
              <a:t> </a:t>
            </a:r>
            <a:r>
              <a:rPr lang="en-US" sz="2400" b="1" dirty="0" err="1">
                <a:solidFill>
                  <a:srgbClr val="FF0000"/>
                </a:solidFill>
              </a:rPr>
              <a:t>trong</a:t>
            </a:r>
            <a:r>
              <a:rPr lang="en-US" sz="2400" b="1" dirty="0">
                <a:solidFill>
                  <a:srgbClr val="FF0000"/>
                </a:solidFill>
              </a:rPr>
              <a:t> </a:t>
            </a:r>
            <a:r>
              <a:rPr lang="en-US" sz="2400" b="1" dirty="0" err="1">
                <a:solidFill>
                  <a:srgbClr val="FF0000"/>
                </a:solidFill>
              </a:rPr>
              <a:t>quần</a:t>
            </a:r>
            <a:r>
              <a:rPr lang="en-US" sz="2400" b="1" dirty="0">
                <a:solidFill>
                  <a:srgbClr val="FF0000"/>
                </a:solidFill>
              </a:rPr>
              <a:t> </a:t>
            </a:r>
            <a:r>
              <a:rPr lang="en-US" sz="2400" b="1" dirty="0" err="1">
                <a:solidFill>
                  <a:srgbClr val="FF0000"/>
                </a:solidFill>
              </a:rPr>
              <a:t>xã</a:t>
            </a:r>
            <a:r>
              <a:rPr lang="en-US" sz="2400" b="1" dirty="0">
                <a:solidFill>
                  <a:srgbClr val="FF0000"/>
                </a:solidFill>
              </a:rPr>
              <a:t>.</a:t>
            </a:r>
          </a:p>
        </p:txBody>
      </p:sp>
      <p:sp>
        <p:nvSpPr>
          <p:cNvPr id="7" name="Text Box 6"/>
          <p:cNvSpPr txBox="1">
            <a:spLocks noChangeArrowheads="1"/>
          </p:cNvSpPr>
          <p:nvPr/>
        </p:nvSpPr>
        <p:spPr bwMode="auto">
          <a:xfrm>
            <a:off x="0" y="1600200"/>
            <a:ext cx="3708400" cy="1200150"/>
          </a:xfrm>
          <a:prstGeom prst="rect">
            <a:avLst/>
          </a:prstGeom>
          <a:noFill/>
          <a:ln w="9525">
            <a:noFill/>
            <a:miter lim="800000"/>
            <a:headEnd/>
            <a:tailEnd/>
          </a:ln>
          <a:effectLst/>
        </p:spPr>
        <p:txBody>
          <a:bodyPr>
            <a:spAutoFit/>
          </a:bodyPr>
          <a:lstStyle/>
          <a:p>
            <a:pPr algn="just">
              <a:spcBef>
                <a:spcPct val="50000"/>
              </a:spcBef>
            </a:pPr>
            <a:r>
              <a:rPr lang="en-US" sz="2400" b="1" dirty="0">
                <a:solidFill>
                  <a:srgbClr val="FF0000"/>
                </a:solidFill>
              </a:rPr>
              <a:t>- </a:t>
            </a:r>
            <a:r>
              <a:rPr lang="en-US" sz="2400" b="1" dirty="0" err="1">
                <a:solidFill>
                  <a:srgbClr val="FF0000"/>
                </a:solidFill>
              </a:rPr>
              <a:t>Độ</a:t>
            </a:r>
            <a:r>
              <a:rPr lang="en-US" sz="2400" b="1" dirty="0">
                <a:solidFill>
                  <a:srgbClr val="FF0000"/>
                </a:solidFill>
              </a:rPr>
              <a:t> </a:t>
            </a:r>
            <a:r>
              <a:rPr lang="en-US" sz="2400" b="1" dirty="0" err="1">
                <a:solidFill>
                  <a:srgbClr val="FF0000"/>
                </a:solidFill>
              </a:rPr>
              <a:t>nhiều</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đổi</a:t>
            </a:r>
            <a:r>
              <a:rPr lang="en-US" sz="2400" b="1" dirty="0">
                <a:solidFill>
                  <a:srgbClr val="FF0000"/>
                </a:solidFill>
              </a:rPr>
              <a:t> </a:t>
            </a:r>
            <a:r>
              <a:rPr lang="en-US" sz="2400" b="1" dirty="0" err="1">
                <a:solidFill>
                  <a:srgbClr val="FF0000"/>
                </a:solidFill>
              </a:rPr>
              <a:t>theo</a:t>
            </a:r>
            <a:r>
              <a:rPr lang="en-US" sz="2400" b="1" dirty="0">
                <a:solidFill>
                  <a:srgbClr val="FF0000"/>
                </a:solidFill>
              </a:rPr>
              <a:t> </a:t>
            </a:r>
            <a:r>
              <a:rPr lang="en-US" sz="2400" b="1" dirty="0" err="1">
                <a:solidFill>
                  <a:srgbClr val="FF0000"/>
                </a:solidFill>
              </a:rPr>
              <a:t>thời</a:t>
            </a:r>
            <a:r>
              <a:rPr lang="en-US" sz="2400" b="1" dirty="0">
                <a:solidFill>
                  <a:srgbClr val="FF0000"/>
                </a:solidFill>
              </a:rPr>
              <a:t> </a:t>
            </a:r>
            <a:r>
              <a:rPr lang="en-US" sz="2400" b="1" dirty="0" err="1">
                <a:solidFill>
                  <a:srgbClr val="FF0000"/>
                </a:solidFill>
              </a:rPr>
              <a:t>gian</a:t>
            </a:r>
            <a:r>
              <a:rPr lang="en-US" sz="2400" b="1" dirty="0">
                <a:solidFill>
                  <a:srgbClr val="FF0000"/>
                </a:solidFill>
              </a:rPr>
              <a:t>, </a:t>
            </a:r>
            <a:r>
              <a:rPr lang="en-US" sz="2400" b="1" dirty="0" err="1">
                <a:solidFill>
                  <a:srgbClr val="FF0000"/>
                </a:solidFill>
              </a:rPr>
              <a:t>theo</a:t>
            </a:r>
            <a:r>
              <a:rPr lang="en-US" sz="2400" b="1" dirty="0">
                <a:solidFill>
                  <a:srgbClr val="FF0000"/>
                </a:solidFill>
              </a:rPr>
              <a:t> </a:t>
            </a:r>
            <a:r>
              <a:rPr lang="en-US" sz="2400" b="1" dirty="0" err="1">
                <a:solidFill>
                  <a:srgbClr val="FF0000"/>
                </a:solidFill>
              </a:rPr>
              <a:t>mùa</a:t>
            </a:r>
            <a:r>
              <a:rPr lang="en-US" sz="2400" b="1" dirty="0">
                <a:solidFill>
                  <a:srgbClr val="FF0000"/>
                </a:solidFill>
              </a:rPr>
              <a:t>, </a:t>
            </a:r>
            <a:r>
              <a:rPr lang="en-US" sz="2400" b="1" dirty="0" err="1">
                <a:solidFill>
                  <a:srgbClr val="FF0000"/>
                </a:solidFill>
              </a:rPr>
              <a:t>theo</a:t>
            </a:r>
            <a:r>
              <a:rPr lang="en-US" sz="2400" b="1" dirty="0">
                <a:solidFill>
                  <a:srgbClr val="FF0000"/>
                </a:solidFill>
              </a:rPr>
              <a:t> </a:t>
            </a:r>
            <a:r>
              <a:rPr lang="en-US" sz="2400" b="1" dirty="0" err="1">
                <a:solidFill>
                  <a:srgbClr val="FF0000"/>
                </a:solidFill>
              </a:rPr>
              <a:t>năm</a:t>
            </a:r>
            <a:r>
              <a:rPr lang="en-US" sz="2400" b="1" dirty="0">
                <a:solidFill>
                  <a:srgbClr val="FF0000"/>
                </a:solidFill>
              </a:rPr>
              <a:t> hay </a:t>
            </a:r>
            <a:r>
              <a:rPr lang="en-US" sz="2400" b="1" dirty="0" err="1">
                <a:solidFill>
                  <a:srgbClr val="FF0000"/>
                </a:solidFill>
              </a:rPr>
              <a:t>đột</a:t>
            </a:r>
            <a:r>
              <a:rPr lang="en-US" sz="2400" b="1" dirty="0">
                <a:solidFill>
                  <a:srgbClr val="FF0000"/>
                </a:solidFill>
              </a:rPr>
              <a:t> </a:t>
            </a:r>
            <a:r>
              <a:rPr lang="en-US" sz="2400" b="1" dirty="0" err="1">
                <a:solidFill>
                  <a:srgbClr val="FF0000"/>
                </a:solidFill>
              </a:rPr>
              <a:t>xuất</a:t>
            </a:r>
            <a:r>
              <a:rPr lang="en-US" sz="24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box(in)">
                                      <p:cBhvr>
                                        <p:cTn id="7" dur="500"/>
                                        <p:tgtEl>
                                          <p:spTgt spid="122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box(in)">
                                      <p:cBhvr>
                                        <p:cTn id="12" dur="500"/>
                                        <p:tgtEl>
                                          <p:spTgt spid="122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297"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bamboo-forest-1"/>
          <p:cNvPicPr>
            <a:picLocks noChangeAspect="1" noChangeArrowheads="1"/>
          </p:cNvPicPr>
          <p:nvPr/>
        </p:nvPicPr>
        <p:blipFill>
          <a:blip r:embed="rId2" cstate="print"/>
          <a:srcRect/>
          <a:stretch>
            <a:fillRect/>
          </a:stretch>
        </p:blipFill>
        <p:spPr bwMode="auto">
          <a:xfrm>
            <a:off x="1143000" y="1981200"/>
            <a:ext cx="6477000" cy="4038600"/>
          </a:xfrm>
          <a:prstGeom prst="rect">
            <a:avLst/>
          </a:prstGeom>
          <a:noFill/>
          <a:ln w="9525">
            <a:noFill/>
            <a:miter lim="800000"/>
            <a:headEnd/>
            <a:tailEnd/>
          </a:ln>
        </p:spPr>
      </p:pic>
      <p:sp>
        <p:nvSpPr>
          <p:cNvPr id="14344" name="WordArt 8"/>
          <p:cNvSpPr>
            <a:spLocks noChangeArrowheads="1" noChangeShapeType="1" noTextEdit="1"/>
          </p:cNvSpPr>
          <p:nvPr/>
        </p:nvSpPr>
        <p:spPr bwMode="auto">
          <a:xfrm>
            <a:off x="1524000" y="304800"/>
            <a:ext cx="5181600" cy="457200"/>
          </a:xfrm>
          <a:prstGeom prst="rect">
            <a:avLst/>
          </a:prstGeom>
        </p:spPr>
        <p:txBody>
          <a:bodyPr wrap="none" fromWordArt="1">
            <a:prstTxWarp prst="textPlain">
              <a:avLst>
                <a:gd name="adj" fmla="val 50000"/>
              </a:avLst>
            </a:prstTxWarp>
          </a:bodyPr>
          <a:lstStyle/>
          <a:p>
            <a:pPr algn="ctr"/>
            <a:r>
              <a:rPr lang="vi-VN"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rPr>
              <a:t>LOÀI</a:t>
            </a:r>
            <a:r>
              <a:rPr lang="en-US"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rPr>
              <a:t> </a:t>
            </a:r>
            <a:r>
              <a:rPr lang="vi-VN"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rPr>
              <a:t>ƯU</a:t>
            </a:r>
            <a:r>
              <a:rPr lang="en-US"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rPr>
              <a:t> </a:t>
            </a:r>
            <a:r>
              <a:rPr lang="vi-VN"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rPr>
              <a:t>THẾ</a:t>
            </a:r>
            <a:endParaRPr lang="en-US"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endParaRPr>
          </a:p>
        </p:txBody>
      </p:sp>
      <p:sp>
        <p:nvSpPr>
          <p:cNvPr id="14345" name="WordArt 9"/>
          <p:cNvSpPr>
            <a:spLocks noChangeArrowheads="1" noChangeShapeType="1" noTextEdit="1"/>
          </p:cNvSpPr>
          <p:nvPr/>
        </p:nvSpPr>
        <p:spPr bwMode="auto">
          <a:xfrm>
            <a:off x="2971800" y="6096000"/>
            <a:ext cx="3505200" cy="381000"/>
          </a:xfrm>
          <a:prstGeom prst="rect">
            <a:avLst/>
          </a:prstGeom>
        </p:spPr>
        <p:txBody>
          <a:bodyPr wrap="none" fromWordArt="1">
            <a:prstTxWarp prst="textPlain">
              <a:avLst>
                <a:gd name="adj" fmla="val 50000"/>
              </a:avLst>
            </a:prstTxWarp>
          </a:bodyPr>
          <a:lstStyle/>
          <a:p>
            <a:pPr algn="ctr"/>
            <a:r>
              <a:rPr lang="en-US" sz="3600" b="1" kern="10" dirty="0">
                <a:ln w="9525">
                  <a:solidFill>
                    <a:srgbClr val="CC99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RỪNG TRE</a:t>
            </a:r>
          </a:p>
        </p:txBody>
      </p:sp>
      <p:sp>
        <p:nvSpPr>
          <p:cNvPr id="5" name="Text Box 6"/>
          <p:cNvSpPr txBox="1">
            <a:spLocks noChangeArrowheads="1"/>
          </p:cNvSpPr>
          <p:nvPr/>
        </p:nvSpPr>
        <p:spPr bwMode="auto">
          <a:xfrm>
            <a:off x="609600" y="838200"/>
            <a:ext cx="7315200" cy="396875"/>
          </a:xfrm>
          <a:prstGeom prst="rect">
            <a:avLst/>
          </a:prstGeom>
          <a:noFill/>
          <a:ln w="9525">
            <a:noFill/>
            <a:miter lim="800000"/>
            <a:headEnd/>
            <a:tailEnd/>
          </a:ln>
          <a:effectLst/>
        </p:spPr>
        <p:txBody>
          <a:bodyPr>
            <a:spAutoFit/>
          </a:bodyPr>
          <a:lstStyle/>
          <a:p>
            <a:pPr>
              <a:spcBef>
                <a:spcPct val="50000"/>
              </a:spcBef>
            </a:pPr>
            <a:r>
              <a:rPr lang="en-US" sz="2000" b="1" i="1">
                <a:solidFill>
                  <a:srgbClr val="FF0000"/>
                </a:solidFill>
              </a:rPr>
              <a:t>Đóng vai trò quan trọng trong quần xã.</a:t>
            </a:r>
          </a:p>
        </p:txBody>
      </p:sp>
      <p:sp>
        <p:nvSpPr>
          <p:cNvPr id="6" name="Rectangle 5"/>
          <p:cNvSpPr>
            <a:spLocks noChangeArrowheads="1"/>
          </p:cNvSpPr>
          <p:nvPr/>
        </p:nvSpPr>
        <p:spPr bwMode="auto">
          <a:xfrm>
            <a:off x="639762" y="1157287"/>
            <a:ext cx="7772400" cy="701675"/>
          </a:xfrm>
          <a:prstGeom prst="rect">
            <a:avLst/>
          </a:prstGeom>
          <a:noFill/>
          <a:ln w="9525">
            <a:noFill/>
            <a:miter lim="800000"/>
            <a:headEnd/>
            <a:tailEnd/>
          </a:ln>
          <a:effectLst/>
        </p:spPr>
        <p:txBody>
          <a:bodyPr>
            <a:spAutoFit/>
          </a:bodyPr>
          <a:lstStyle/>
          <a:p>
            <a:r>
              <a:rPr lang="en-US" sz="2000" b="1">
                <a:solidFill>
                  <a:srgbClr val="FF0000"/>
                </a:solidFill>
              </a:rPr>
              <a:t>Số lượng, cỡ lớn hay tính chất hoạt động của loài tác động tới các loài khác, tới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in)">
                                      <p:cBhvr>
                                        <p:cTn id="7" dur="500"/>
                                        <p:tgtEl>
                                          <p:spTgt spid="143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box(in)">
                                      <p:cBhvr>
                                        <p:cTn id="12" dur="500"/>
                                        <p:tgtEl>
                                          <p:spTgt spid="1434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5" grpId="0"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392794" y="1143000"/>
            <a:ext cx="3352800" cy="3173186"/>
          </a:xfrm>
          <a:prstGeom prst="rect">
            <a:avLst/>
          </a:prstGeom>
          <a:noFill/>
          <a:ln w="9525">
            <a:noFill/>
            <a:round/>
            <a:headEnd/>
            <a:tailEnd/>
          </a:ln>
          <a:effectLst/>
        </p:spPr>
      </p:pic>
      <p:sp>
        <p:nvSpPr>
          <p:cNvPr id="3" name="Text Box 2"/>
          <p:cNvSpPr txBox="1">
            <a:spLocks noChangeArrowheads="1"/>
          </p:cNvSpPr>
          <p:nvPr/>
        </p:nvSpPr>
        <p:spPr bwMode="auto">
          <a:xfrm>
            <a:off x="395514" y="4671726"/>
            <a:ext cx="3362779" cy="390585"/>
          </a:xfrm>
          <a:prstGeom prst="rect">
            <a:avLst/>
          </a:prstGeom>
          <a:noFill/>
          <a:ln w="9525">
            <a:noFill/>
            <a:round/>
            <a:headEnd/>
            <a:tailEnd/>
          </a:ln>
          <a:effectLst/>
        </p:spPr>
        <p:txBody>
          <a:bodyPr lIns="90000" tIns="45000" rIns="90000" bIns="4500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FF0000"/>
                </a:solidFill>
              </a:rPr>
              <a:t>LẠC ĐÀ – LOÀI ĐẶC TRƯNG SA MẠC</a:t>
            </a:r>
          </a:p>
        </p:txBody>
      </p:sp>
      <p:pic>
        <p:nvPicPr>
          <p:cNvPr id="4" name="Picture 2"/>
          <p:cNvPicPr>
            <a:picLocks noChangeAspect="1" noChangeArrowheads="1"/>
          </p:cNvPicPr>
          <p:nvPr/>
        </p:nvPicPr>
        <p:blipFill>
          <a:blip r:embed="rId3" cstate="print"/>
          <a:srcRect/>
          <a:stretch>
            <a:fillRect/>
          </a:stretch>
        </p:blipFill>
        <p:spPr bwMode="auto">
          <a:xfrm>
            <a:off x="4800600" y="1143000"/>
            <a:ext cx="3821793" cy="3173186"/>
          </a:xfrm>
          <a:prstGeom prst="rect">
            <a:avLst/>
          </a:prstGeom>
          <a:noFill/>
          <a:ln w="9525">
            <a:noFill/>
            <a:round/>
            <a:headEnd/>
            <a:tailEnd/>
          </a:ln>
          <a:effectLst/>
        </p:spPr>
      </p:pic>
      <p:sp>
        <p:nvSpPr>
          <p:cNvPr id="5" name="TextBox 1"/>
          <p:cNvSpPr txBox="1">
            <a:spLocks noChangeArrowheads="1"/>
          </p:cNvSpPr>
          <p:nvPr/>
        </p:nvSpPr>
        <p:spPr bwMode="auto">
          <a:xfrm>
            <a:off x="4927600" y="4718453"/>
            <a:ext cx="3472543" cy="707886"/>
          </a:xfrm>
          <a:prstGeom prst="rect">
            <a:avLst/>
          </a:prstGeom>
          <a:noFill/>
          <a:ln w="9525">
            <a:noFill/>
            <a:miter lim="800000"/>
            <a:headEnd/>
            <a:tailEnd/>
          </a:ln>
        </p:spPr>
        <p:txBody>
          <a:bodyPr wrap="square">
            <a:spAutoFit/>
          </a:bodyPr>
          <a:lstStyle/>
          <a:p>
            <a:pPr algn="ctr"/>
            <a:r>
              <a:rPr lang="en-US" sz="2000">
                <a:solidFill>
                  <a:srgbClr val="C00000"/>
                </a:solidFill>
              </a:rPr>
              <a:t>SAO LA LOÀI ĐẶC TRƯNG KHU BẢO TỒN HUẾ</a:t>
            </a:r>
          </a:p>
        </p:txBody>
      </p:sp>
      <p:sp>
        <p:nvSpPr>
          <p:cNvPr id="6" name="Text Box 5"/>
          <p:cNvSpPr txBox="1">
            <a:spLocks noChangeArrowheads="1"/>
          </p:cNvSpPr>
          <p:nvPr/>
        </p:nvSpPr>
        <p:spPr bwMode="auto">
          <a:xfrm>
            <a:off x="1666422" y="5815235"/>
            <a:ext cx="6346371" cy="830997"/>
          </a:xfrm>
          <a:prstGeom prst="rect">
            <a:avLst/>
          </a:prstGeom>
          <a:noFill/>
          <a:ln w="9525">
            <a:noFill/>
            <a:miter lim="800000"/>
            <a:headEnd/>
            <a:tailEnd/>
          </a:ln>
          <a:effectLst/>
        </p:spPr>
        <p:txBody>
          <a:bodyPr wrap="square">
            <a:spAutoFit/>
          </a:bodyPr>
          <a:lstStyle/>
          <a:p>
            <a:pPr algn="ctr">
              <a:spcBef>
                <a:spcPct val="50000"/>
              </a:spcBef>
            </a:pPr>
            <a:r>
              <a:rPr lang="en-US" sz="2400" b="1" i="1">
                <a:solidFill>
                  <a:srgbClr val="0033CC"/>
                </a:solidFill>
              </a:rPr>
              <a:t>Là loài chỉ có ở một quần xã hoặc có nhiều hơn hẳn so với các loài khác.</a:t>
            </a:r>
          </a:p>
        </p:txBody>
      </p:sp>
      <p:sp>
        <p:nvSpPr>
          <p:cNvPr id="7" name="WordArt 8"/>
          <p:cNvSpPr>
            <a:spLocks noChangeArrowheads="1" noChangeShapeType="1" noTextEdit="1"/>
          </p:cNvSpPr>
          <p:nvPr/>
        </p:nvSpPr>
        <p:spPr bwMode="auto">
          <a:xfrm>
            <a:off x="1524000" y="228600"/>
            <a:ext cx="5715000" cy="533400"/>
          </a:xfrm>
          <a:prstGeom prst="rect">
            <a:avLst/>
          </a:prstGeom>
        </p:spPr>
        <p:txBody>
          <a:bodyPr wrap="none" fromWordArt="1">
            <a:prstTxWarp prst="textPlain">
              <a:avLst>
                <a:gd name="adj" fmla="val 50000"/>
              </a:avLst>
            </a:prstTxWarp>
          </a:bodyPr>
          <a:lstStyle/>
          <a:p>
            <a:pPr algn="ctr"/>
            <a:r>
              <a:rPr lang="vi-VN"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rPr>
              <a:t>LOÀI</a:t>
            </a:r>
            <a:r>
              <a:rPr lang="en-US" sz="3600" b="1" kern="10" dirty="0">
                <a:ln w="9525">
                  <a:solidFill>
                    <a:srgbClr val="CC99FF"/>
                  </a:solidFill>
                  <a:round/>
                  <a:headEnd/>
                  <a:tailEnd/>
                </a:ln>
                <a:solidFill>
                  <a:srgbClr val="9900CC"/>
                </a:solidFill>
                <a:effectLst>
                  <a:outerShdw dist="53882" dir="2700000" algn="ctr" rotWithShape="0">
                    <a:srgbClr val="9999FF">
                      <a:alpha val="79999"/>
                    </a:srgbClr>
                  </a:outerShdw>
                </a:effectLst>
                <a:latin typeface="Times New Roman"/>
                <a:cs typeface="Times New Roman"/>
              </a:rPr>
              <a:t> ĐẶC TRƯNG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t"/>
          <p:cNvPicPr>
            <a:picLocks noChangeAspect="1" noChangeArrowheads="1"/>
          </p:cNvPicPr>
          <p:nvPr/>
        </p:nvPicPr>
        <p:blipFill>
          <a:blip r:embed="rId2" cstate="print"/>
          <a:srcRect/>
          <a:stretch>
            <a:fillRect/>
          </a:stretch>
        </p:blipFill>
        <p:spPr bwMode="auto">
          <a:xfrm>
            <a:off x="0" y="0"/>
            <a:ext cx="9144000" cy="762000"/>
          </a:xfrm>
          <a:prstGeom prst="rect">
            <a:avLst/>
          </a:prstGeom>
          <a:noFill/>
          <a:ln w="9525">
            <a:noFill/>
            <a:miter lim="800000"/>
            <a:headEnd/>
            <a:tailEnd/>
          </a:ln>
        </p:spPr>
      </p:pic>
      <p:pic>
        <p:nvPicPr>
          <p:cNvPr id="4" name="Picture 4" descr="tt"/>
          <p:cNvPicPr>
            <a:picLocks noChangeAspect="1" noChangeArrowheads="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sp>
        <p:nvSpPr>
          <p:cNvPr id="5" name="Text Box 5"/>
          <p:cNvSpPr txBox="1">
            <a:spLocks noChangeArrowheads="1"/>
          </p:cNvSpPr>
          <p:nvPr/>
        </p:nvSpPr>
        <p:spPr bwMode="auto">
          <a:xfrm>
            <a:off x="165100" y="90488"/>
            <a:ext cx="897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err="1">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Tiết</a:t>
            </a:r>
            <a:r>
              <a:rPr lang="en-US" sz="3200" b="1" dirty="0">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 53. QUẦN XÃ SINH VẬT</a:t>
            </a:r>
          </a:p>
        </p:txBody>
      </p:sp>
      <p:sp>
        <p:nvSpPr>
          <p:cNvPr id="6" name="Rectangle 6" descr="Oak"/>
          <p:cNvSpPr>
            <a:spLocks noChangeArrowheads="1"/>
          </p:cNvSpPr>
          <p:nvPr/>
        </p:nvSpPr>
        <p:spPr bwMode="auto">
          <a:xfrm>
            <a:off x="533400" y="838200"/>
            <a:ext cx="8305800" cy="2800767"/>
          </a:xfrm>
          <a:prstGeom prst="rect">
            <a:avLst/>
          </a:prstGeom>
          <a:noFill/>
          <a:ln w="9525">
            <a:noFill/>
            <a:miter lim="800000"/>
            <a:headEnd/>
            <a:tailEnd/>
          </a:ln>
          <a:effectLst/>
        </p:spPr>
        <p:txBody>
          <a:bodyPr wrap="square">
            <a:spAutoFit/>
          </a:bodyPr>
          <a:lstStyle/>
          <a:p>
            <a:pPr marL="457200" indent="-457200" algn="just"/>
            <a:r>
              <a:rPr lang="en-US" sz="2800" b="1" dirty="0">
                <a:solidFill>
                  <a:srgbClr val="FF0066"/>
                </a:solidFill>
                <a:latin typeface="Times New Roman" pitchFamily="18" charset="0"/>
              </a:rPr>
              <a:t>I. </a:t>
            </a:r>
            <a:r>
              <a:rPr lang="en-US" sz="2800" b="1" dirty="0" err="1">
                <a:solidFill>
                  <a:srgbClr val="FF0066"/>
                </a:solidFill>
                <a:latin typeface="Times New Roman" pitchFamily="18" charset="0"/>
              </a:rPr>
              <a:t>Thế</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nào</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là</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sinh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vật</a:t>
            </a:r>
            <a:r>
              <a:rPr lang="en-US" sz="2800" b="1" dirty="0">
                <a:solidFill>
                  <a:srgbClr val="FF0066"/>
                </a:solidFill>
                <a:latin typeface="Times New Roman" pitchFamily="18" charset="0"/>
              </a:rPr>
              <a:t>?</a:t>
            </a:r>
          </a:p>
          <a:p>
            <a:pPr marL="457200" indent="-457200" algn="just"/>
            <a:endParaRPr lang="en-US" sz="2800" b="1" dirty="0">
              <a:solidFill>
                <a:srgbClr val="FF0066"/>
              </a:solidFill>
              <a:latin typeface="Times New Roman" pitchFamily="18" charset="0"/>
            </a:endParaRPr>
          </a:p>
          <a:p>
            <a:pPr marL="457200" indent="-457200" algn="just"/>
            <a:r>
              <a:rPr lang="en-US" sz="2800" b="1" dirty="0">
                <a:solidFill>
                  <a:srgbClr val="FF0066"/>
                </a:solidFill>
                <a:latin typeface="Times New Roman" pitchFamily="18" charset="0"/>
              </a:rPr>
              <a:t>II. </a:t>
            </a:r>
            <a:r>
              <a:rPr lang="en-US" sz="2800" b="1" dirty="0" err="1">
                <a:solidFill>
                  <a:srgbClr val="FF0066"/>
                </a:solidFill>
                <a:latin typeface="Times New Roman" pitchFamily="18" charset="0"/>
              </a:rPr>
              <a:t>Những</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dấu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hiệu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điển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hình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của</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endParaRPr lang="en-US" sz="2800" b="1" dirty="0">
              <a:solidFill>
                <a:srgbClr val="FF0066"/>
              </a:solidFill>
              <a:latin typeface="Times New Roman" pitchFamily="18" charset="0"/>
            </a:endParaRPr>
          </a:p>
          <a:p>
            <a:pPr marL="457200" indent="-457200" algn="just"/>
            <a:r>
              <a:rPr lang="en-US" sz="2800" b="1" dirty="0">
                <a:solidFill>
                  <a:srgbClr val="002060"/>
                </a:solidFill>
                <a:latin typeface="Times New Roman" pitchFamily="18" charset="0"/>
              </a:rPr>
              <a:t>      - SGK/147 -  </a:t>
            </a:r>
            <a:r>
              <a:rPr lang="en-US" sz="2800" b="1" dirty="0" err="1">
                <a:solidFill>
                  <a:srgbClr val="002060"/>
                </a:solidFill>
                <a:latin typeface="Times New Roman" pitchFamily="18" charset="0"/>
              </a:rPr>
              <a:t>bảng</a:t>
            </a:r>
            <a:r>
              <a:rPr lang="en-US" sz="2800" b="1">
                <a:solidFill>
                  <a:srgbClr val="002060"/>
                </a:solidFill>
                <a:latin typeface="Times New Roman" pitchFamily="18" charset="0"/>
              </a:rPr>
              <a:t> 49</a:t>
            </a:r>
            <a:endParaRPr lang="en-US" sz="2800" b="1" dirty="0">
              <a:solidFill>
                <a:srgbClr val="002060"/>
              </a:solidFill>
              <a:latin typeface="Times New Roman" pitchFamily="18" charset="0"/>
            </a:endParaRPr>
          </a:p>
          <a:p>
            <a:pPr marL="457200" indent="-457200" algn="just"/>
            <a:r>
              <a:rPr lang="en-US" sz="2800" b="1" dirty="0">
                <a:solidFill>
                  <a:srgbClr val="FF0066"/>
                </a:solidFill>
                <a:latin typeface="Times New Roman" pitchFamily="18" charset="0"/>
              </a:rPr>
              <a:t>III. </a:t>
            </a:r>
            <a:r>
              <a:rPr lang="en-US" sz="2800" b="1" dirty="0" err="1">
                <a:solidFill>
                  <a:srgbClr val="FF0066"/>
                </a:solidFill>
                <a:latin typeface="Times New Roman" pitchFamily="18" charset="0"/>
              </a:rPr>
              <a:t>Quan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hệ</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giữa</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ngoại</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cảnh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và</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endParaRPr lang="en-US" sz="2800" b="1" dirty="0">
              <a:solidFill>
                <a:srgbClr val="FF0066"/>
              </a:solidFill>
              <a:latin typeface="Times New Roman" pitchFamily="18" charset="0"/>
            </a:endParaRPr>
          </a:p>
          <a:p>
            <a:pPr marL="457200" indent="-457200"/>
            <a:endParaRPr lang="en-US" b="1" u="sng" dirty="0">
              <a:solidFill>
                <a:srgbClr val="FF0066"/>
              </a:solidFill>
              <a:latin typeface="Times New Roman" pitchFamily="18" charset="0"/>
            </a:endParaRPr>
          </a:p>
          <a:p>
            <a:pPr marL="457200" indent="-457200"/>
            <a:endParaRPr lang="en-US" b="1" u="sng" dirty="0">
              <a:solidFill>
                <a:srgbClr val="00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strips(downRight)">
                                      <p:cBhvr>
                                        <p:cTn id="7" dur="3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vi-VN" dirty="0"/>
          </a:p>
          <a:p>
            <a:endParaRPr lang="vi-VN" dirty="0"/>
          </a:p>
          <a:p>
            <a:endParaRPr lang="vi-VN" dirty="0"/>
          </a:p>
          <a:p>
            <a:endParaRPr lang="vi-VN" dirty="0"/>
          </a:p>
          <a:p>
            <a:endParaRPr lang="vi-VN" dirty="0"/>
          </a:p>
          <a:p>
            <a:endParaRPr lang="vi-VN" dirty="0"/>
          </a:p>
          <a:p>
            <a:r>
              <a:rPr lang="vi-VN" dirty="0"/>
              <a:t>            </a:t>
            </a:r>
            <a:endParaRPr lang="en-US" dirty="0"/>
          </a:p>
        </p:txBody>
      </p:sp>
      <p:sp>
        <p:nvSpPr>
          <p:cNvPr id="4" name="Slide Number Placeholder 3"/>
          <p:cNvSpPr>
            <a:spLocks noGrp="1"/>
          </p:cNvSpPr>
          <p:nvPr>
            <p:ph type="sldNum" sz="quarter" idx="12"/>
          </p:nvPr>
        </p:nvSpPr>
        <p:spPr>
          <a:xfrm>
            <a:off x="6457950" y="6356350"/>
            <a:ext cx="2057400" cy="365125"/>
          </a:xfrm>
        </p:spPr>
        <p:txBody>
          <a:bodyPr/>
          <a:lstStyle/>
          <a:p>
            <a:fld id="{DE803638-A45B-42DD-AE09-C0F0F1590145}" type="slidenum">
              <a:rPr lang="en-US"/>
              <a:pPr/>
              <a:t>2</a:t>
            </a:fld>
            <a:endParaRPr lang="en-US"/>
          </a:p>
        </p:txBody>
      </p:sp>
      <p:sp>
        <p:nvSpPr>
          <p:cNvPr id="5" name="AutoShape 4"/>
          <p:cNvSpPr>
            <a:spLocks noChangeArrowheads="1"/>
          </p:cNvSpPr>
          <p:nvPr/>
        </p:nvSpPr>
        <p:spPr bwMode="gray">
          <a:xfrm>
            <a:off x="2190088" y="2070100"/>
            <a:ext cx="6324600" cy="985082"/>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None/>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xã</a:t>
            </a:r>
            <a:r>
              <a:rPr lang="en-US" sz="2400" b="1" dirty="0">
                <a:latin typeface="Times New Roman" pitchFamily="18" charset="0"/>
                <a:cs typeface="Times New Roman" pitchFamily="18" charset="0"/>
              </a:rPr>
              <a:t>.</a:t>
            </a:r>
          </a:p>
        </p:txBody>
      </p:sp>
      <p:sp>
        <p:nvSpPr>
          <p:cNvPr id="6" name="AutoShape 5"/>
          <p:cNvSpPr>
            <a:spLocks noChangeArrowheads="1"/>
          </p:cNvSpPr>
          <p:nvPr/>
        </p:nvSpPr>
        <p:spPr bwMode="gray">
          <a:xfrm>
            <a:off x="1600200" y="990600"/>
            <a:ext cx="7162800" cy="838200"/>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p:spPr>
        <p:txBody>
          <a:bodyPr wrap="none" anchor="ctr"/>
          <a:lstStyle/>
          <a:p>
            <a:pPr eaLnBrk="1" hangingPunct="1">
              <a:spcBef>
                <a:spcPct val="20000"/>
              </a:spcBef>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a:t>
            </a:r>
          </a:p>
        </p:txBody>
      </p:sp>
      <p:grpSp>
        <p:nvGrpSpPr>
          <p:cNvPr id="7" name="Group 6"/>
          <p:cNvGrpSpPr>
            <a:grpSpLocks/>
          </p:cNvGrpSpPr>
          <p:nvPr/>
        </p:nvGrpSpPr>
        <p:grpSpPr bwMode="auto">
          <a:xfrm>
            <a:off x="1143000" y="1295400"/>
            <a:ext cx="381000" cy="381000"/>
            <a:chOff x="2078" y="1680"/>
            <a:chExt cx="1615" cy="1615"/>
          </a:xfrm>
        </p:grpSpPr>
        <p:sp>
          <p:nvSpPr>
            <p:cNvPr id="8"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en-US" sz="2400">
                <a:latin typeface="VNI-Slogan" pitchFamily="2" charset="0"/>
              </a:endParaRPr>
            </a:p>
          </p:txBody>
        </p:sp>
        <p:sp>
          <p:nvSpPr>
            <p:cNvPr id="9"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en-US" sz="2400">
                <a:latin typeface="VNI-Slogan" pitchFamily="2" charset="0"/>
              </a:endParaRPr>
            </a:p>
          </p:txBody>
        </p:sp>
        <p:sp>
          <p:nvSpPr>
            <p:cNvPr id="10" name="Oval 9"/>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sz="2400">
                <a:latin typeface="VNI-Slogan" pitchFamily="2" charset="0"/>
                <a:cs typeface="+mn-cs"/>
              </a:endParaRPr>
            </a:p>
          </p:txBody>
        </p:sp>
        <p:sp>
          <p:nvSpPr>
            <p:cNvPr id="11"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eaLnBrk="1" hangingPunct="1"/>
              <a:endParaRPr lang="en-US" sz="2400">
                <a:latin typeface="VNI-Slogan" pitchFamily="2" charset="0"/>
              </a:endParaRPr>
            </a:p>
          </p:txBody>
        </p:sp>
        <p:sp>
          <p:nvSpPr>
            <p:cNvPr id="12" name="Oval 11"/>
            <p:cNvSpPr>
              <a:spLocks noChangeArrowheads="1"/>
            </p:cNvSpPr>
            <p:nvPr/>
          </p:nvSpPr>
          <p:spPr bwMode="gray">
            <a:xfrm>
              <a:off x="2340" y="1936"/>
              <a:ext cx="1090"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sz="2400">
                <a:latin typeface="VNI-Slogan" pitchFamily="2" charset="0"/>
                <a:cs typeface="+mn-cs"/>
              </a:endParaRPr>
            </a:p>
          </p:txBody>
        </p:sp>
        <p:sp>
          <p:nvSpPr>
            <p:cNvPr id="13"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eaLnBrk="1" hangingPunct="1"/>
              <a:endParaRPr lang="en-US" sz="2400">
                <a:latin typeface="VNI-Slogan" pitchFamily="2" charset="0"/>
              </a:endParaRPr>
            </a:p>
          </p:txBody>
        </p:sp>
      </p:grpSp>
      <p:grpSp>
        <p:nvGrpSpPr>
          <p:cNvPr id="14" name="Group 13"/>
          <p:cNvGrpSpPr>
            <a:grpSpLocks/>
          </p:cNvGrpSpPr>
          <p:nvPr/>
        </p:nvGrpSpPr>
        <p:grpSpPr bwMode="auto">
          <a:xfrm>
            <a:off x="1752600" y="1905000"/>
            <a:ext cx="381000" cy="381000"/>
            <a:chOff x="2078" y="1680"/>
            <a:chExt cx="1615" cy="1615"/>
          </a:xfrm>
        </p:grpSpPr>
        <p:sp>
          <p:nvSpPr>
            <p:cNvPr id="15" name="Oval 1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en-US" sz="2400">
                <a:latin typeface="VNI-Slogan" pitchFamily="2" charset="0"/>
              </a:endParaRPr>
            </a:p>
          </p:txBody>
        </p:sp>
        <p:sp>
          <p:nvSpPr>
            <p:cNvPr id="16" name="Oval 1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en-US" sz="2400">
                <a:latin typeface="VNI-Slogan" pitchFamily="2" charset="0"/>
              </a:endParaRPr>
            </a:p>
          </p:txBody>
        </p:sp>
        <p:sp>
          <p:nvSpPr>
            <p:cNvPr id="17" name="Oval 1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sz="2400">
                <a:latin typeface="VNI-Slogan" pitchFamily="2" charset="0"/>
                <a:cs typeface="+mn-cs"/>
              </a:endParaRPr>
            </a:p>
          </p:txBody>
        </p:sp>
        <p:sp>
          <p:nvSpPr>
            <p:cNvPr id="18" name="Oval 17"/>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pPr eaLnBrk="1" hangingPunct="1"/>
              <a:endParaRPr lang="en-US" sz="2400">
                <a:latin typeface="VNI-Slogan" pitchFamily="2" charset="0"/>
              </a:endParaRPr>
            </a:p>
          </p:txBody>
        </p:sp>
        <p:sp>
          <p:nvSpPr>
            <p:cNvPr id="19" name="Oval 18"/>
            <p:cNvSpPr>
              <a:spLocks noChangeArrowheads="1"/>
            </p:cNvSpPr>
            <p:nvPr/>
          </p:nvSpPr>
          <p:spPr bwMode="gray">
            <a:xfrm>
              <a:off x="2340" y="1936"/>
              <a:ext cx="1090"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sz="2400">
                <a:latin typeface="VNI-Slogan" pitchFamily="2" charset="0"/>
                <a:cs typeface="+mn-cs"/>
              </a:endParaRPr>
            </a:p>
          </p:txBody>
        </p:sp>
        <p:sp>
          <p:nvSpPr>
            <p:cNvPr id="20" name="Oval 19"/>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pPr eaLnBrk="1" hangingPunct="1"/>
              <a:endParaRPr lang="en-US" sz="2400">
                <a:latin typeface="VNI-Slogan" pitchFamily="2" charset="0"/>
              </a:endParaRPr>
            </a:p>
          </p:txBody>
        </p:sp>
      </p:grpSp>
      <p:grpSp>
        <p:nvGrpSpPr>
          <p:cNvPr id="21" name="Group 20"/>
          <p:cNvGrpSpPr>
            <a:grpSpLocks/>
          </p:cNvGrpSpPr>
          <p:nvPr/>
        </p:nvGrpSpPr>
        <p:grpSpPr bwMode="auto">
          <a:xfrm>
            <a:off x="1999588" y="2877598"/>
            <a:ext cx="381000" cy="381000"/>
            <a:chOff x="2078" y="1680"/>
            <a:chExt cx="1615" cy="1615"/>
          </a:xfrm>
        </p:grpSpPr>
        <p:sp>
          <p:nvSpPr>
            <p:cNvPr id="22" name="Oval 2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en-US" sz="2400">
                <a:latin typeface="VNI-Slogan" pitchFamily="2" charset="0"/>
              </a:endParaRPr>
            </a:p>
          </p:txBody>
        </p:sp>
        <p:sp>
          <p:nvSpPr>
            <p:cNvPr id="23" name="Oval 2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en-US" sz="2400">
                <a:latin typeface="VNI-Slogan" pitchFamily="2" charset="0"/>
              </a:endParaRPr>
            </a:p>
          </p:txBody>
        </p:sp>
        <p:sp>
          <p:nvSpPr>
            <p:cNvPr id="24" name="Oval 2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sz="2400">
                <a:latin typeface="VNI-Slogan" pitchFamily="2" charset="0"/>
                <a:cs typeface="+mn-cs"/>
              </a:endParaRPr>
            </a:p>
          </p:txBody>
        </p:sp>
        <p:sp>
          <p:nvSpPr>
            <p:cNvPr id="25" name="Oval 24"/>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eaLnBrk="1" hangingPunct="1"/>
              <a:endParaRPr lang="en-US" sz="2400">
                <a:latin typeface="VNI-Slogan" pitchFamily="2" charset="0"/>
              </a:endParaRPr>
            </a:p>
          </p:txBody>
        </p:sp>
        <p:sp>
          <p:nvSpPr>
            <p:cNvPr id="26" name="Oval 25"/>
            <p:cNvSpPr>
              <a:spLocks noChangeArrowheads="1"/>
            </p:cNvSpPr>
            <p:nvPr/>
          </p:nvSpPr>
          <p:spPr bwMode="gray">
            <a:xfrm>
              <a:off x="2340" y="1936"/>
              <a:ext cx="1090"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sz="2400">
                <a:latin typeface="VNI-Slogan" pitchFamily="2" charset="0"/>
                <a:cs typeface="+mn-cs"/>
              </a:endParaRPr>
            </a:p>
          </p:txBody>
        </p:sp>
        <p:sp>
          <p:nvSpPr>
            <p:cNvPr id="27" name="Oval 26"/>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eaLnBrk="1" hangingPunct="1"/>
              <a:endParaRPr lang="en-US" sz="2400">
                <a:latin typeface="VNI-Slogan" pitchFamily="2" charset="0"/>
              </a:endParaRPr>
            </a:p>
          </p:txBody>
        </p:sp>
      </p:grpSp>
      <p:grpSp>
        <p:nvGrpSpPr>
          <p:cNvPr id="28" name="Group 27"/>
          <p:cNvGrpSpPr>
            <a:grpSpLocks/>
          </p:cNvGrpSpPr>
          <p:nvPr/>
        </p:nvGrpSpPr>
        <p:grpSpPr bwMode="auto">
          <a:xfrm>
            <a:off x="1371600" y="4953000"/>
            <a:ext cx="381000" cy="381000"/>
            <a:chOff x="2078" y="1680"/>
            <a:chExt cx="1615" cy="1615"/>
          </a:xfrm>
        </p:grpSpPr>
        <p:sp>
          <p:nvSpPr>
            <p:cNvPr id="29" name="Oval 2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en-US" sz="2400">
                <a:latin typeface="VNI-Slogan" pitchFamily="2" charset="0"/>
              </a:endParaRPr>
            </a:p>
          </p:txBody>
        </p:sp>
        <p:sp>
          <p:nvSpPr>
            <p:cNvPr id="30" name="Oval 2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en-US" sz="2400">
                <a:latin typeface="VNI-Slogan" pitchFamily="2" charset="0"/>
              </a:endParaRPr>
            </a:p>
          </p:txBody>
        </p:sp>
        <p:sp>
          <p:nvSpPr>
            <p:cNvPr id="31" name="Oval 3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sz="2400">
                <a:latin typeface="VNI-Slogan" pitchFamily="2" charset="0"/>
                <a:cs typeface="+mn-cs"/>
              </a:endParaRPr>
            </a:p>
          </p:txBody>
        </p:sp>
        <p:sp>
          <p:nvSpPr>
            <p:cNvPr id="32" name="Oval 31"/>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en-US" sz="2400">
                <a:latin typeface="VNI-Slogan" pitchFamily="2" charset="0"/>
              </a:endParaRPr>
            </a:p>
          </p:txBody>
        </p:sp>
        <p:sp>
          <p:nvSpPr>
            <p:cNvPr id="33" name="Oval 32"/>
            <p:cNvSpPr>
              <a:spLocks noChangeArrowheads="1"/>
            </p:cNvSpPr>
            <p:nvPr/>
          </p:nvSpPr>
          <p:spPr bwMode="gray">
            <a:xfrm>
              <a:off x="2340" y="1936"/>
              <a:ext cx="1090"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sz="2400">
                <a:latin typeface="VNI-Slogan" pitchFamily="2" charset="0"/>
                <a:cs typeface="+mn-cs"/>
              </a:endParaRPr>
            </a:p>
          </p:txBody>
        </p:sp>
        <p:sp>
          <p:nvSpPr>
            <p:cNvPr id="34" name="Oval 33"/>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pPr eaLnBrk="1" hangingPunct="1"/>
              <a:endParaRPr lang="en-US" sz="2400">
                <a:latin typeface="VNI-Slogan" pitchFamily="2" charset="0"/>
              </a:endParaRPr>
            </a:p>
          </p:txBody>
        </p:sp>
      </p:grpSp>
      <p:sp>
        <p:nvSpPr>
          <p:cNvPr id="35" name="Rectangle 36"/>
          <p:cNvSpPr>
            <a:spLocks noChangeArrowheads="1"/>
          </p:cNvSpPr>
          <p:nvPr/>
        </p:nvSpPr>
        <p:spPr bwMode="auto">
          <a:xfrm>
            <a:off x="0" y="2154238"/>
            <a:ext cx="1981200" cy="2057400"/>
          </a:xfrm>
          <a:prstGeom prst="rect">
            <a:avLst/>
          </a:prstGeom>
          <a:noFill/>
          <a:ln w="9525">
            <a:noFill/>
            <a:miter lim="800000"/>
            <a:headEnd/>
            <a:tailEnd/>
          </a:ln>
        </p:spPr>
        <p:txBody>
          <a:bodyPr anchor="ctr" anchorCtr="1"/>
          <a:lstStyle/>
          <a:p>
            <a:pPr algn="ctr" eaLnBrk="1" hangingPunct="1"/>
            <a:r>
              <a:rPr lang="en-US" sz="3200" dirty="0">
                <a:solidFill>
                  <a:srgbClr val="CC0066"/>
                </a:solidFill>
              </a:rPr>
              <a:t>NỘI DUNG BÀI HỌC</a:t>
            </a:r>
          </a:p>
        </p:txBody>
      </p:sp>
      <p:grpSp>
        <p:nvGrpSpPr>
          <p:cNvPr id="36" name="Group 37"/>
          <p:cNvGrpSpPr>
            <a:grpSpLocks/>
          </p:cNvGrpSpPr>
          <p:nvPr/>
        </p:nvGrpSpPr>
        <p:grpSpPr bwMode="auto">
          <a:xfrm>
            <a:off x="457200" y="5486400"/>
            <a:ext cx="381000" cy="381000"/>
            <a:chOff x="2078" y="1680"/>
            <a:chExt cx="1615" cy="1615"/>
          </a:xfrm>
        </p:grpSpPr>
        <p:sp>
          <p:nvSpPr>
            <p:cNvPr id="37" name="Oval 3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en-US" sz="2400">
                <a:latin typeface="VNI-Slogan" pitchFamily="2" charset="0"/>
              </a:endParaRPr>
            </a:p>
          </p:txBody>
        </p:sp>
        <p:sp>
          <p:nvSpPr>
            <p:cNvPr id="38" name="Oval 3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en-US" sz="2400">
                <a:latin typeface="VNI-Slogan" pitchFamily="2" charset="0"/>
              </a:endParaRPr>
            </a:p>
          </p:txBody>
        </p:sp>
        <p:sp>
          <p:nvSpPr>
            <p:cNvPr id="39" name="Oval 4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sz="2400">
                <a:latin typeface="VNI-Slogan" pitchFamily="2" charset="0"/>
                <a:cs typeface="+mn-cs"/>
              </a:endParaRPr>
            </a:p>
          </p:txBody>
        </p:sp>
        <p:sp>
          <p:nvSpPr>
            <p:cNvPr id="40" name="Oval 41"/>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eaLnBrk="1" hangingPunct="1"/>
              <a:endParaRPr lang="en-US" sz="2400">
                <a:latin typeface="VNI-Slogan" pitchFamily="2" charset="0"/>
              </a:endParaRPr>
            </a:p>
          </p:txBody>
        </p:sp>
        <p:sp>
          <p:nvSpPr>
            <p:cNvPr id="41" name="Oval 42"/>
            <p:cNvSpPr>
              <a:spLocks noChangeArrowheads="1"/>
            </p:cNvSpPr>
            <p:nvPr/>
          </p:nvSpPr>
          <p:spPr bwMode="gray">
            <a:xfrm>
              <a:off x="2340" y="1936"/>
              <a:ext cx="1090"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sz="2400">
                <a:latin typeface="VNI-Slogan" pitchFamily="2" charset="0"/>
                <a:cs typeface="+mn-cs"/>
              </a:endParaRPr>
            </a:p>
          </p:txBody>
        </p:sp>
        <p:sp>
          <p:nvSpPr>
            <p:cNvPr id="42" name="Oval 43"/>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eaLnBrk="1" hangingPunct="1"/>
              <a:endParaRPr lang="en-US" sz="2400">
                <a:latin typeface="VNI-Slogan" pitchFamily="2" charset="0"/>
              </a:endParaRPr>
            </a:p>
          </p:txBody>
        </p:sp>
      </p:grpSp>
      <p:grpSp>
        <p:nvGrpSpPr>
          <p:cNvPr id="43" name="Group 44"/>
          <p:cNvGrpSpPr>
            <a:grpSpLocks/>
          </p:cNvGrpSpPr>
          <p:nvPr/>
        </p:nvGrpSpPr>
        <p:grpSpPr bwMode="auto">
          <a:xfrm>
            <a:off x="304800" y="914400"/>
            <a:ext cx="381000" cy="381000"/>
            <a:chOff x="2078" y="1680"/>
            <a:chExt cx="1615" cy="1615"/>
          </a:xfrm>
        </p:grpSpPr>
        <p:sp>
          <p:nvSpPr>
            <p:cNvPr id="44" name="Oval 4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en-US" sz="2400">
                <a:latin typeface="VNI-Slogan" pitchFamily="2" charset="0"/>
              </a:endParaRPr>
            </a:p>
          </p:txBody>
        </p:sp>
        <p:sp>
          <p:nvSpPr>
            <p:cNvPr id="45" name="Oval 4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en-US" sz="2400">
                <a:latin typeface="VNI-Slogan" pitchFamily="2" charset="0"/>
              </a:endParaRPr>
            </a:p>
          </p:txBody>
        </p:sp>
        <p:sp>
          <p:nvSpPr>
            <p:cNvPr id="46" name="Oval 4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sz="2400">
                <a:latin typeface="VNI-Slogan" pitchFamily="2" charset="0"/>
                <a:cs typeface="+mn-cs"/>
              </a:endParaRPr>
            </a:p>
          </p:txBody>
        </p:sp>
        <p:sp>
          <p:nvSpPr>
            <p:cNvPr id="47" name="Oval 4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eaLnBrk="1" hangingPunct="1"/>
              <a:endParaRPr lang="en-US" sz="2400">
                <a:latin typeface="VNI-Slogan" pitchFamily="2" charset="0"/>
              </a:endParaRPr>
            </a:p>
          </p:txBody>
        </p:sp>
        <p:sp>
          <p:nvSpPr>
            <p:cNvPr id="48" name="Oval 49"/>
            <p:cNvSpPr>
              <a:spLocks noChangeArrowheads="1"/>
            </p:cNvSpPr>
            <p:nvPr/>
          </p:nvSpPr>
          <p:spPr bwMode="gray">
            <a:xfrm>
              <a:off x="2340" y="1936"/>
              <a:ext cx="1090"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sz="2400">
                <a:latin typeface="VNI-Slogan" pitchFamily="2" charset="0"/>
                <a:cs typeface="+mn-cs"/>
              </a:endParaRPr>
            </a:p>
          </p:txBody>
        </p:sp>
        <p:sp>
          <p:nvSpPr>
            <p:cNvPr id="49" name="Oval 5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pPr eaLnBrk="1" hangingPunct="1"/>
              <a:endParaRPr lang="en-US" sz="2400">
                <a:latin typeface="VNI-Slogan" pitchFamily="2" charset="0"/>
              </a:endParaRPr>
            </a:p>
          </p:txBody>
        </p:sp>
      </p:grpSp>
      <p:grpSp>
        <p:nvGrpSpPr>
          <p:cNvPr id="50" name="Group 51"/>
          <p:cNvGrpSpPr>
            <a:grpSpLocks/>
          </p:cNvGrpSpPr>
          <p:nvPr/>
        </p:nvGrpSpPr>
        <p:grpSpPr bwMode="auto">
          <a:xfrm>
            <a:off x="1981200" y="4114800"/>
            <a:ext cx="381000" cy="381000"/>
            <a:chOff x="2078" y="1680"/>
            <a:chExt cx="1615" cy="1615"/>
          </a:xfrm>
        </p:grpSpPr>
        <p:sp>
          <p:nvSpPr>
            <p:cNvPr id="51" name="Oval 5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en-US" sz="2400">
                <a:latin typeface="VNI-Slogan" pitchFamily="2" charset="0"/>
              </a:endParaRPr>
            </a:p>
          </p:txBody>
        </p:sp>
        <p:sp>
          <p:nvSpPr>
            <p:cNvPr id="52" name="Oval 5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en-US" sz="2400">
                <a:latin typeface="VNI-Slogan" pitchFamily="2" charset="0"/>
              </a:endParaRPr>
            </a:p>
          </p:txBody>
        </p:sp>
        <p:sp>
          <p:nvSpPr>
            <p:cNvPr id="53" name="Oval 5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sz="2400">
                <a:latin typeface="VNI-Slogan" pitchFamily="2" charset="0"/>
                <a:cs typeface="+mn-cs"/>
              </a:endParaRPr>
            </a:p>
          </p:txBody>
        </p:sp>
        <p:sp>
          <p:nvSpPr>
            <p:cNvPr id="54" name="Oval 5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eaLnBrk="1" hangingPunct="1"/>
              <a:endParaRPr lang="en-US" sz="2400">
                <a:latin typeface="VNI-Slogan" pitchFamily="2" charset="0"/>
              </a:endParaRPr>
            </a:p>
          </p:txBody>
        </p:sp>
        <p:sp>
          <p:nvSpPr>
            <p:cNvPr id="55" name="Oval 56"/>
            <p:cNvSpPr>
              <a:spLocks noChangeArrowheads="1"/>
            </p:cNvSpPr>
            <p:nvPr/>
          </p:nvSpPr>
          <p:spPr bwMode="gray">
            <a:xfrm>
              <a:off x="2340" y="1936"/>
              <a:ext cx="1090"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sz="2400">
                <a:latin typeface="VNI-Slogan" pitchFamily="2" charset="0"/>
                <a:cs typeface="+mn-cs"/>
              </a:endParaRPr>
            </a:p>
          </p:txBody>
        </p:sp>
        <p:sp>
          <p:nvSpPr>
            <p:cNvPr id="56" name="Oval 57"/>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eaLnBrk="1" hangingPunct="1"/>
              <a:endParaRPr lang="en-US" sz="2400">
                <a:latin typeface="VNI-Slogan" pitchFamily="2" charset="0"/>
              </a:endParaRPr>
            </a:p>
          </p:txBody>
        </p:sp>
      </p:grpSp>
      <p:sp>
        <p:nvSpPr>
          <p:cNvPr id="57" name="AutoShape 4"/>
          <p:cNvSpPr>
            <a:spLocks noChangeArrowheads="1"/>
          </p:cNvSpPr>
          <p:nvPr/>
        </p:nvSpPr>
        <p:spPr bwMode="gray">
          <a:xfrm>
            <a:off x="1830635" y="3466344"/>
            <a:ext cx="6324600" cy="1029456"/>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eaLnBrk="1" hangingPunct="1">
              <a:spcBef>
                <a:spcPct val="20000"/>
              </a:spcBef>
            </a:pPr>
            <a:r>
              <a:rPr lang="en-US" sz="2400" b="1" dirty="0">
                <a:latin typeface="Times New Roman" pitchFamily="18" charset="0"/>
                <a:cs typeface="Times New Roman" pitchFamily="18" charset="0"/>
              </a:rPr>
              <a:t>- Quan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xã</a:t>
            </a:r>
            <a:r>
              <a:rPr lang="en-US" sz="2400" b="1" dirty="0">
                <a:latin typeface="Times New Roman" pitchFamily="18" charset="0"/>
                <a:cs typeface="Times New Roman" pitchFamily="18" charset="0"/>
              </a:rPr>
              <a:t>.</a:t>
            </a:r>
          </a:p>
        </p:txBody>
      </p:sp>
      <p:pic>
        <p:nvPicPr>
          <p:cNvPr id="58" name="Picture 3" descr="tt"/>
          <p:cNvPicPr>
            <a:picLocks noChangeAspect="1" noChangeArrowheads="1"/>
          </p:cNvPicPr>
          <p:nvPr/>
        </p:nvPicPr>
        <p:blipFill>
          <a:blip r:embed="rId2" cstate="print"/>
          <a:srcRect/>
          <a:stretch>
            <a:fillRect/>
          </a:stretch>
        </p:blipFill>
        <p:spPr bwMode="auto">
          <a:xfrm>
            <a:off x="-1588" y="-12700"/>
            <a:ext cx="9144001" cy="762000"/>
          </a:xfrm>
          <a:prstGeom prst="rect">
            <a:avLst/>
          </a:prstGeom>
          <a:noFill/>
          <a:ln w="9525">
            <a:noFill/>
            <a:miter lim="800000"/>
            <a:headEnd/>
            <a:tailEnd/>
          </a:ln>
        </p:spPr>
      </p:pic>
      <p:sp>
        <p:nvSpPr>
          <p:cNvPr id="59" name="Text Box 5"/>
          <p:cNvSpPr txBox="1">
            <a:spLocks noChangeArrowheads="1"/>
          </p:cNvSpPr>
          <p:nvPr/>
        </p:nvSpPr>
        <p:spPr bwMode="auto">
          <a:xfrm>
            <a:off x="165100" y="90488"/>
            <a:ext cx="897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err="1">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Tiết</a:t>
            </a:r>
            <a:r>
              <a:rPr lang="en-US" sz="3200" b="1" dirty="0">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 </a:t>
            </a:r>
            <a:r>
              <a:rPr lang="vi-VN" sz="3200" b="1" dirty="0">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53</a:t>
            </a:r>
            <a:r>
              <a:rPr lang="en-US" sz="3200" b="1" dirty="0">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 QUẦN XÃ SINH VẬT</a:t>
            </a:r>
          </a:p>
        </p:txBody>
      </p:sp>
      <p:sp>
        <p:nvSpPr>
          <p:cNvPr id="60" name="AutoShape 4">
            <a:extLst>
              <a:ext uri="{FF2B5EF4-FFF2-40B4-BE49-F238E27FC236}">
                <a16:creationId xmlns:a16="http://schemas.microsoft.com/office/drawing/2014/main" id="{9E0B49CF-1809-406C-B54B-2CDE130E6926}"/>
              </a:ext>
            </a:extLst>
          </p:cNvPr>
          <p:cNvSpPr>
            <a:spLocks noChangeArrowheads="1"/>
          </p:cNvSpPr>
          <p:nvPr/>
        </p:nvSpPr>
        <p:spPr bwMode="gray">
          <a:xfrm>
            <a:off x="1673622" y="5155218"/>
            <a:ext cx="6555978" cy="1029456"/>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p:spPr>
        <p:txBody>
          <a:bodyPr wrap="none" anchor="ctr"/>
          <a:lstStyle/>
          <a:p>
            <a:pPr>
              <a:spcBef>
                <a:spcPct val="20000"/>
              </a:spcBef>
            </a:pPr>
            <a:r>
              <a:rPr lang="en-US" sz="2400" b="1" dirty="0">
                <a:latin typeface="Times New Roman" pitchFamily="18" charset="0"/>
                <a:cs typeface="Times New Roman" pitchFamily="18" charset="0"/>
              </a:rPr>
              <a:t>-</a:t>
            </a:r>
            <a:r>
              <a:rPr lang="vi-VN" sz="2000" b="1" dirty="0"/>
              <a:t>Biện pháp bảo vệ đa dạng sinh học trong quần xã</a:t>
            </a:r>
            <a:r>
              <a:rPr lang="en-US" sz="20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amond(in)">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900" decel="100000" fill="hold"/>
                                        <p:tgtEl>
                                          <p:spTgt spid="1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900" decel="100000" fill="hold"/>
                                        <p:tgtEl>
                                          <p:spTgt spid="2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900" decel="100000" fill="hold"/>
                                        <p:tgtEl>
                                          <p:spTgt spid="60"/>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5" grpId="0"/>
      <p:bldP spid="57" grpId="0" animBg="1"/>
      <p:bldP spid="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t"/>
          <p:cNvPicPr>
            <a:picLocks noChangeAspect="1" noChangeArrowheads="1"/>
          </p:cNvPicPr>
          <p:nvPr/>
        </p:nvPicPr>
        <p:blipFill>
          <a:blip r:embed="rId2" cstate="print"/>
          <a:srcRect/>
          <a:stretch>
            <a:fillRect/>
          </a:stretch>
        </p:blipFill>
        <p:spPr bwMode="auto">
          <a:xfrm>
            <a:off x="0" y="0"/>
            <a:ext cx="9144000" cy="762000"/>
          </a:xfrm>
          <a:prstGeom prst="rect">
            <a:avLst/>
          </a:prstGeom>
          <a:noFill/>
          <a:ln w="9525">
            <a:noFill/>
            <a:miter lim="800000"/>
            <a:headEnd/>
            <a:tailEnd/>
          </a:ln>
        </p:spPr>
      </p:pic>
      <p:pic>
        <p:nvPicPr>
          <p:cNvPr id="4" name="Picture 4" descr="tt"/>
          <p:cNvPicPr>
            <a:picLocks noChangeAspect="1" noChangeArrowheads="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sp>
        <p:nvSpPr>
          <p:cNvPr id="5" name="Text Box 5"/>
          <p:cNvSpPr txBox="1">
            <a:spLocks noChangeArrowheads="1"/>
          </p:cNvSpPr>
          <p:nvPr/>
        </p:nvSpPr>
        <p:spPr bwMode="auto">
          <a:xfrm>
            <a:off x="165100" y="90488"/>
            <a:ext cx="897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err="1">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Tiết</a:t>
            </a:r>
            <a:r>
              <a:rPr lang="en-US" sz="3200" b="1" dirty="0">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 53. QUẦN XÃ SINH VẬT</a:t>
            </a:r>
          </a:p>
        </p:txBody>
      </p:sp>
      <p:sp>
        <p:nvSpPr>
          <p:cNvPr id="7" name="AutoShape 11"/>
          <p:cNvSpPr>
            <a:spLocks noChangeArrowheads="1"/>
          </p:cNvSpPr>
          <p:nvPr/>
        </p:nvSpPr>
        <p:spPr bwMode="auto">
          <a:xfrm>
            <a:off x="1752600" y="2667000"/>
            <a:ext cx="5943600" cy="2895600"/>
          </a:xfrm>
          <a:prstGeom prst="cloudCallout">
            <a:avLst>
              <a:gd name="adj1" fmla="val 53282"/>
              <a:gd name="adj2" fmla="val 35333"/>
            </a:avLst>
          </a:prstGeom>
          <a:solidFill>
            <a:schemeClr val="accent1"/>
          </a:solidFill>
          <a:ln w="9525">
            <a:solidFill>
              <a:schemeClr val="tx1"/>
            </a:solidFill>
            <a:round/>
            <a:headEnd/>
            <a:tailEnd/>
          </a:ln>
          <a:effectLst/>
        </p:spPr>
        <p:txBody>
          <a:bodyPr/>
          <a:lstStyle/>
          <a:p>
            <a:pPr algn="ctr" eaLnBrk="1" hangingPunct="1"/>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VD1 -&gt; </a:t>
            </a:r>
            <a:r>
              <a:rPr lang="vi-VN" sz="2400" b="1" dirty="0">
                <a:solidFill>
                  <a:schemeClr val="bg1"/>
                </a:solidFill>
                <a:latin typeface="Times New Roman" panose="02020603050405020304" pitchFamily="18" charset="0"/>
                <a:cs typeface="Times New Roman" panose="02020603050405020304" pitchFamily="18" charset="0"/>
              </a:rPr>
              <a:t>Điều kiện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ngo</a:t>
            </a:r>
            <a:r>
              <a:rPr lang="vi-VN" sz="2400" b="1" dirty="0">
                <a:solidFill>
                  <a:schemeClr val="bg1"/>
                </a:solidFill>
                <a:latin typeface="Times New Roman" panose="02020603050405020304" pitchFamily="18" charset="0"/>
                <a:cs typeface="Times New Roman" panose="02020603050405020304" pitchFamily="18" charset="0"/>
              </a:rPr>
              <a:t>ại</a:t>
            </a:r>
            <a:r>
              <a:rPr lang="en-US" sz="2400" b="1" dirty="0">
                <a:solidFill>
                  <a:schemeClr val="bg1"/>
                </a:solidFill>
                <a:latin typeface="Times New Roman" panose="02020603050405020304" pitchFamily="18" charset="0"/>
                <a:cs typeface="Times New Roman" panose="02020603050405020304" pitchFamily="18" charset="0"/>
              </a:rPr>
              <a:t> c</a:t>
            </a:r>
            <a:r>
              <a:rPr lang="vi-VN" sz="2400" b="1" dirty="0">
                <a:solidFill>
                  <a:schemeClr val="bg1"/>
                </a:solidFill>
                <a:latin typeface="Times New Roman" panose="02020603050405020304" pitchFamily="18" charset="0"/>
                <a:cs typeface="Times New Roman" panose="02020603050405020304" pitchFamily="18" charset="0"/>
              </a:rPr>
              <a:t>ả</a:t>
            </a:r>
            <a:r>
              <a:rPr lang="en-US" sz="2400" b="1" dirty="0" err="1">
                <a:solidFill>
                  <a:schemeClr val="bg1"/>
                </a:solidFill>
                <a:latin typeface="Times New Roman" panose="02020603050405020304" pitchFamily="18" charset="0"/>
                <a:cs typeface="Times New Roman" panose="02020603050405020304" pitchFamily="18" charset="0"/>
              </a:rPr>
              <a:t>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ảnh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hưởng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tới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sinh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vật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quần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xã</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như</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thế</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nào</a:t>
            </a:r>
            <a:r>
              <a:rPr lang="en-US" sz="2400" b="1" dirty="0">
                <a:solidFill>
                  <a:schemeClr val="bg1"/>
                </a:solidFill>
                <a:latin typeface="Times New Roman" panose="02020603050405020304" pitchFamily="18" charset="0"/>
                <a:cs typeface="Times New Roman" panose="02020603050405020304" pitchFamily="18" charset="0"/>
              </a:rPr>
              <a:t>? Cho </a:t>
            </a:r>
            <a:r>
              <a:rPr lang="en-US" sz="2400" b="1" dirty="0" err="1">
                <a:solidFill>
                  <a:schemeClr val="bg1"/>
                </a:solidFill>
                <a:latin typeface="Times New Roman" panose="02020603050405020304" pitchFamily="18" charset="0"/>
                <a:cs typeface="Times New Roman" panose="02020603050405020304" pitchFamily="18" charset="0"/>
              </a:rPr>
              <a:t>ví</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a:t>
            </a:r>
            <a:r>
              <a:rPr lang="en-US" sz="2400" b="1" dirty="0">
                <a:solidFill>
                  <a:schemeClr val="bg1"/>
                </a:solidFill>
                <a:latin typeface="Times New Roman" panose="02020603050405020304" pitchFamily="18" charset="0"/>
                <a:cs typeface="Times New Roman" panose="02020603050405020304" pitchFamily="18" charset="0"/>
              </a:rPr>
              <a:t>?</a:t>
            </a:r>
          </a:p>
          <a:p>
            <a:pPr algn="ctr" eaLnBrk="1" hangingPunct="1"/>
            <a:endParaRPr lang="en-US" sz="2000" dirty="0">
              <a:latin typeface="Times New Roman" pitchFamily="18" charset="0"/>
            </a:endParaRPr>
          </a:p>
        </p:txBody>
      </p:sp>
      <p:sp>
        <p:nvSpPr>
          <p:cNvPr id="8" name="Rectangle 6" descr="Oak"/>
          <p:cNvSpPr>
            <a:spLocks noChangeArrowheads="1"/>
          </p:cNvSpPr>
          <p:nvPr/>
        </p:nvSpPr>
        <p:spPr bwMode="auto">
          <a:xfrm>
            <a:off x="533400" y="838200"/>
            <a:ext cx="8305800" cy="1938992"/>
          </a:xfrm>
          <a:prstGeom prst="rect">
            <a:avLst/>
          </a:prstGeom>
          <a:noFill/>
          <a:ln w="9525">
            <a:noFill/>
            <a:miter lim="800000"/>
            <a:headEnd/>
            <a:tailEnd/>
          </a:ln>
          <a:effectLst/>
        </p:spPr>
        <p:txBody>
          <a:bodyPr wrap="square">
            <a:spAutoFit/>
          </a:bodyPr>
          <a:lstStyle/>
          <a:p>
            <a:pPr marL="457200" indent="-457200" algn="just"/>
            <a:r>
              <a:rPr lang="en-US" sz="2800" b="1" dirty="0">
                <a:solidFill>
                  <a:srgbClr val="FF0066"/>
                </a:solidFill>
                <a:latin typeface="Times New Roman" pitchFamily="18" charset="0"/>
              </a:rPr>
              <a:t>I. </a:t>
            </a:r>
            <a:r>
              <a:rPr lang="en-US" sz="2800" b="1" dirty="0" err="1">
                <a:solidFill>
                  <a:srgbClr val="FF0066"/>
                </a:solidFill>
                <a:latin typeface="Times New Roman" pitchFamily="18" charset="0"/>
              </a:rPr>
              <a:t>Thế</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nào</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là</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sinh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vật</a:t>
            </a:r>
            <a:r>
              <a:rPr lang="en-US" sz="2800" b="1" dirty="0">
                <a:solidFill>
                  <a:srgbClr val="FF0066"/>
                </a:solidFill>
                <a:latin typeface="Times New Roman" pitchFamily="18" charset="0"/>
              </a:rPr>
              <a:t>?</a:t>
            </a:r>
          </a:p>
          <a:p>
            <a:pPr marL="457200" indent="-457200" algn="just"/>
            <a:r>
              <a:rPr lang="en-US" sz="2800" b="1" dirty="0">
                <a:solidFill>
                  <a:srgbClr val="FF0066"/>
                </a:solidFill>
                <a:latin typeface="Times New Roman" pitchFamily="18" charset="0"/>
              </a:rPr>
              <a:t>II. </a:t>
            </a:r>
            <a:r>
              <a:rPr lang="en-US" sz="2800" b="1" dirty="0" err="1">
                <a:solidFill>
                  <a:srgbClr val="FF0066"/>
                </a:solidFill>
                <a:latin typeface="Times New Roman" pitchFamily="18" charset="0"/>
              </a:rPr>
              <a:t>Những</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dấu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hiệu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điển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hình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của</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endParaRPr lang="en-US" sz="2800" b="1" dirty="0">
              <a:solidFill>
                <a:srgbClr val="FF0066"/>
              </a:solidFill>
              <a:latin typeface="Times New Roman" pitchFamily="18" charset="0"/>
            </a:endParaRPr>
          </a:p>
          <a:p>
            <a:pPr marL="457200" indent="-457200" algn="just"/>
            <a:r>
              <a:rPr lang="en-US" sz="2800" b="1" dirty="0">
                <a:solidFill>
                  <a:srgbClr val="FF0066"/>
                </a:solidFill>
                <a:latin typeface="Times New Roman" pitchFamily="18" charset="0"/>
              </a:rPr>
              <a:t>III. </a:t>
            </a:r>
            <a:r>
              <a:rPr lang="en-US" sz="2800" b="1" dirty="0" err="1">
                <a:solidFill>
                  <a:srgbClr val="FF0066"/>
                </a:solidFill>
                <a:latin typeface="Times New Roman" pitchFamily="18" charset="0"/>
              </a:rPr>
              <a:t>Quan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hệ</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giữa</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ngoại</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cảnh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và</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endParaRPr lang="en-US" sz="2800" b="1" dirty="0">
              <a:solidFill>
                <a:srgbClr val="FF0066"/>
              </a:solidFill>
              <a:latin typeface="Times New Roman" pitchFamily="18" charset="0"/>
            </a:endParaRPr>
          </a:p>
          <a:p>
            <a:pPr marL="457200" indent="-457200"/>
            <a:endParaRPr lang="en-US" b="1" u="sng" dirty="0">
              <a:solidFill>
                <a:srgbClr val="FF0066"/>
              </a:solidFill>
              <a:latin typeface="Times New Roman" pitchFamily="18" charset="0"/>
            </a:endParaRPr>
          </a:p>
          <a:p>
            <a:pPr marL="457200" indent="-457200"/>
            <a:endParaRPr lang="en-US" b="1" u="sng" dirty="0">
              <a:solidFill>
                <a:srgbClr val="00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strips(downRight)">
                                      <p:cBhvr>
                                        <p:cTn id="7" dur="30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 Box 6"/>
          <p:cNvSpPr txBox="1">
            <a:spLocks noChangeArrowheads="1"/>
          </p:cNvSpPr>
          <p:nvPr/>
        </p:nvSpPr>
        <p:spPr bwMode="auto">
          <a:xfrm>
            <a:off x="280738" y="1066800"/>
            <a:ext cx="3048000" cy="3968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en-US" sz="2000" b="1" dirty="0" err="1"/>
              <a:t>Động</a:t>
            </a:r>
            <a:r>
              <a:rPr lang="en-US" sz="2000" b="1" dirty="0"/>
              <a:t> </a:t>
            </a:r>
            <a:r>
              <a:rPr lang="en-US" sz="2000" b="1" dirty="0" err="1"/>
              <a:t>vật</a:t>
            </a:r>
            <a:r>
              <a:rPr lang="en-US" sz="2000" b="1" dirty="0"/>
              <a:t> </a:t>
            </a:r>
            <a:r>
              <a:rPr lang="en-US" sz="2000" b="1" dirty="0" err="1"/>
              <a:t>kiếm</a:t>
            </a:r>
            <a:r>
              <a:rPr lang="en-US" sz="2000" b="1" dirty="0"/>
              <a:t> </a:t>
            </a:r>
            <a:r>
              <a:rPr lang="en-US" sz="2000" b="1" dirty="0" err="1"/>
              <a:t>ăn</a:t>
            </a:r>
            <a:r>
              <a:rPr lang="en-US" sz="2000" b="1" dirty="0"/>
              <a:t> </a:t>
            </a:r>
            <a:r>
              <a:rPr lang="en-US" sz="2000" b="1" dirty="0" err="1"/>
              <a:t>ngày</a:t>
            </a:r>
            <a:endParaRPr lang="en-US" sz="2000" b="1" dirty="0"/>
          </a:p>
        </p:txBody>
      </p:sp>
      <p:pic>
        <p:nvPicPr>
          <p:cNvPr id="28683" name="Picture 11" descr="8"/>
          <p:cNvPicPr>
            <a:picLocks noChangeAspect="1" noChangeArrowheads="1"/>
          </p:cNvPicPr>
          <p:nvPr/>
        </p:nvPicPr>
        <p:blipFill>
          <a:blip r:embed="rId2" cstate="print"/>
          <a:srcRect/>
          <a:stretch>
            <a:fillRect/>
          </a:stretch>
        </p:blipFill>
        <p:spPr bwMode="auto">
          <a:xfrm>
            <a:off x="0" y="4038600"/>
            <a:ext cx="1905000" cy="2057400"/>
          </a:xfrm>
          <a:prstGeom prst="rect">
            <a:avLst/>
          </a:prstGeom>
          <a:noFill/>
          <a:ln w="9525">
            <a:noFill/>
            <a:miter lim="800000"/>
            <a:headEnd/>
            <a:tailEnd/>
          </a:ln>
        </p:spPr>
      </p:pic>
      <p:pic>
        <p:nvPicPr>
          <p:cNvPr id="28682" name="Picture 10" descr="HoangClub"/>
          <p:cNvPicPr>
            <a:picLocks noChangeAspect="1" noChangeArrowheads="1"/>
          </p:cNvPicPr>
          <p:nvPr/>
        </p:nvPicPr>
        <p:blipFill>
          <a:blip r:embed="rId3" cstate="print"/>
          <a:srcRect/>
          <a:stretch>
            <a:fillRect/>
          </a:stretch>
        </p:blipFill>
        <p:spPr bwMode="auto">
          <a:xfrm>
            <a:off x="1981200" y="1752600"/>
            <a:ext cx="2133600" cy="2209800"/>
          </a:xfrm>
          <a:prstGeom prst="rect">
            <a:avLst/>
          </a:prstGeom>
          <a:noFill/>
          <a:ln w="9525">
            <a:noFill/>
            <a:miter lim="800000"/>
            <a:headEnd/>
            <a:tailEnd/>
          </a:ln>
        </p:spPr>
      </p:pic>
      <p:sp>
        <p:nvSpPr>
          <p:cNvPr id="28685" name="Text Box 13"/>
          <p:cNvSpPr txBox="1">
            <a:spLocks noChangeArrowheads="1"/>
          </p:cNvSpPr>
          <p:nvPr/>
        </p:nvSpPr>
        <p:spPr bwMode="auto">
          <a:xfrm>
            <a:off x="5185612" y="1066800"/>
            <a:ext cx="3048000" cy="3968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en-US" sz="2000" b="1" dirty="0" err="1"/>
              <a:t>Động</a:t>
            </a:r>
            <a:r>
              <a:rPr lang="en-US" sz="2000" b="1" dirty="0"/>
              <a:t> </a:t>
            </a:r>
            <a:r>
              <a:rPr lang="en-US" sz="2000" b="1" dirty="0" err="1"/>
              <a:t>vật</a:t>
            </a:r>
            <a:r>
              <a:rPr lang="en-US" sz="2000" b="1" dirty="0"/>
              <a:t> </a:t>
            </a:r>
            <a:r>
              <a:rPr lang="en-US" sz="2000" b="1" dirty="0" err="1"/>
              <a:t>kiếm</a:t>
            </a:r>
            <a:r>
              <a:rPr lang="en-US" sz="2000" b="1" dirty="0"/>
              <a:t> </a:t>
            </a:r>
            <a:r>
              <a:rPr lang="en-US" sz="2000" b="1" dirty="0" err="1"/>
              <a:t>ăn</a:t>
            </a:r>
            <a:r>
              <a:rPr lang="en-US" sz="2000" b="1" dirty="0"/>
              <a:t> </a:t>
            </a:r>
            <a:r>
              <a:rPr lang="en-US" sz="2000" b="1" dirty="0" err="1"/>
              <a:t>đêm</a:t>
            </a:r>
            <a:endParaRPr lang="en-US" sz="2000" b="1" dirty="0"/>
          </a:p>
        </p:txBody>
      </p:sp>
      <p:pic>
        <p:nvPicPr>
          <p:cNvPr id="28690" name="Picture 18" descr="normal_8154832461"/>
          <p:cNvPicPr>
            <a:picLocks noChangeAspect="1" noChangeArrowheads="1"/>
          </p:cNvPicPr>
          <p:nvPr/>
        </p:nvPicPr>
        <p:blipFill>
          <a:blip r:embed="rId4" cstate="print"/>
          <a:srcRect/>
          <a:stretch>
            <a:fillRect/>
          </a:stretch>
        </p:blipFill>
        <p:spPr bwMode="auto">
          <a:xfrm>
            <a:off x="1981200" y="4038600"/>
            <a:ext cx="2133600" cy="2079625"/>
          </a:xfrm>
          <a:prstGeom prst="rect">
            <a:avLst/>
          </a:prstGeom>
          <a:noFill/>
          <a:ln w="9525">
            <a:noFill/>
            <a:miter lim="800000"/>
            <a:headEnd/>
            <a:tailEnd/>
          </a:ln>
        </p:spPr>
      </p:pic>
      <p:pic>
        <p:nvPicPr>
          <p:cNvPr id="28691" name="Picture 19" descr="boer_goat"/>
          <p:cNvPicPr>
            <a:picLocks noChangeAspect="1" noChangeArrowheads="1"/>
          </p:cNvPicPr>
          <p:nvPr/>
        </p:nvPicPr>
        <p:blipFill>
          <a:blip r:embed="rId5" cstate="print"/>
          <a:srcRect/>
          <a:stretch>
            <a:fillRect/>
          </a:stretch>
        </p:blipFill>
        <p:spPr bwMode="auto">
          <a:xfrm>
            <a:off x="0" y="1752600"/>
            <a:ext cx="1889125" cy="2209800"/>
          </a:xfrm>
          <a:prstGeom prst="rect">
            <a:avLst/>
          </a:prstGeom>
          <a:noFill/>
          <a:ln w="9525">
            <a:noFill/>
            <a:miter lim="800000"/>
            <a:headEnd/>
            <a:tailEnd/>
          </a:ln>
        </p:spPr>
      </p:pic>
      <p:pic>
        <p:nvPicPr>
          <p:cNvPr id="28696" name="Picture 24" descr="CAU7STIV"/>
          <p:cNvPicPr>
            <a:picLocks noChangeAspect="1" noChangeArrowheads="1"/>
          </p:cNvPicPr>
          <p:nvPr/>
        </p:nvPicPr>
        <p:blipFill>
          <a:blip r:embed="rId6" cstate="print"/>
          <a:srcRect/>
          <a:stretch>
            <a:fillRect/>
          </a:stretch>
        </p:blipFill>
        <p:spPr bwMode="auto">
          <a:xfrm>
            <a:off x="4191000" y="1752600"/>
            <a:ext cx="2466975" cy="2108200"/>
          </a:xfrm>
          <a:prstGeom prst="rect">
            <a:avLst/>
          </a:prstGeom>
          <a:noFill/>
          <a:ln w="9525">
            <a:noFill/>
            <a:miter lim="800000"/>
            <a:headEnd/>
            <a:tailEnd/>
          </a:ln>
        </p:spPr>
      </p:pic>
      <p:pic>
        <p:nvPicPr>
          <p:cNvPr id="28697" name="Picture 25" descr="cú mèo"/>
          <p:cNvPicPr>
            <a:picLocks noChangeAspect="1" noChangeArrowheads="1"/>
          </p:cNvPicPr>
          <p:nvPr/>
        </p:nvPicPr>
        <p:blipFill>
          <a:blip r:embed="rId7" cstate="print"/>
          <a:srcRect/>
          <a:stretch>
            <a:fillRect/>
          </a:stretch>
        </p:blipFill>
        <p:spPr bwMode="auto">
          <a:xfrm>
            <a:off x="4267200" y="4038600"/>
            <a:ext cx="2362200" cy="2133600"/>
          </a:xfrm>
          <a:prstGeom prst="rect">
            <a:avLst/>
          </a:prstGeom>
          <a:noFill/>
          <a:ln w="9525">
            <a:solidFill>
              <a:schemeClr val="tx1"/>
            </a:solidFill>
            <a:miter lim="800000"/>
            <a:headEnd/>
            <a:tailEnd/>
          </a:ln>
        </p:spPr>
      </p:pic>
      <p:pic>
        <p:nvPicPr>
          <p:cNvPr id="18" name="Picture 19" descr="bat"/>
          <p:cNvPicPr>
            <a:picLocks noChangeAspect="1" noChangeArrowheads="1"/>
          </p:cNvPicPr>
          <p:nvPr/>
        </p:nvPicPr>
        <p:blipFill>
          <a:blip r:embed="rId8" cstate="print">
            <a:lum contrast="24000"/>
          </a:blip>
          <a:srcRect/>
          <a:stretch>
            <a:fillRect/>
          </a:stretch>
        </p:blipFill>
        <p:spPr bwMode="auto">
          <a:xfrm>
            <a:off x="6781800" y="1752600"/>
            <a:ext cx="2209800" cy="2209800"/>
          </a:xfrm>
          <a:prstGeom prst="rect">
            <a:avLst/>
          </a:prstGeom>
          <a:noFill/>
          <a:ln w="9525">
            <a:solidFill>
              <a:srgbClr val="FF3399"/>
            </a:solidFill>
            <a:miter lim="800000"/>
            <a:headEnd/>
            <a:tailEnd/>
          </a:ln>
        </p:spPr>
      </p:pic>
      <p:pic>
        <p:nvPicPr>
          <p:cNvPr id="16" name="Picture 6" descr="Chuột đất túi (macrotis) 1"/>
          <p:cNvPicPr>
            <a:picLocks noChangeAspect="1" noChangeArrowheads="1"/>
          </p:cNvPicPr>
          <p:nvPr/>
        </p:nvPicPr>
        <p:blipFill>
          <a:blip r:embed="rId9" cstate="print"/>
          <a:srcRect/>
          <a:stretch>
            <a:fillRect/>
          </a:stretch>
        </p:blipFill>
        <p:spPr bwMode="auto">
          <a:xfrm>
            <a:off x="6781800" y="4114800"/>
            <a:ext cx="2209800" cy="2057400"/>
          </a:xfrm>
          <a:prstGeom prst="rect">
            <a:avLst/>
          </a:prstGeom>
          <a:noFill/>
          <a:ln w="9525">
            <a:noFill/>
            <a:miter lim="800000"/>
            <a:headEnd/>
            <a:tailEnd/>
          </a:ln>
        </p:spPr>
      </p:pic>
      <p:sp>
        <p:nvSpPr>
          <p:cNvPr id="17" name="TextBox 16"/>
          <p:cNvSpPr txBox="1"/>
          <p:nvPr/>
        </p:nvSpPr>
        <p:spPr>
          <a:xfrm>
            <a:off x="2819400" y="457200"/>
            <a:ext cx="3200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rgbClr val="7030A0"/>
                </a:solidFill>
                <a:effectLst>
                  <a:outerShdw blurRad="38100" dist="38100" dir="2700000" algn="tl">
                    <a:srgbClr val="000000">
                      <a:alpha val="43137"/>
                    </a:srgbClr>
                  </a:outerShdw>
                </a:effectLst>
              </a:rPr>
              <a:t>ÁNH SÁNG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linds(horizontal)">
                                      <p:cBhvr>
                                        <p:cTn id="7" dur="500"/>
                                        <p:tgtEl>
                                          <p:spTgt spid="28678"/>
                                        </p:tgtEl>
                                      </p:cBhvr>
                                    </p:animEffect>
                                  </p:childTnLst>
                                </p:cTn>
                              </p:par>
                            </p:childTnLst>
                          </p:cTn>
                        </p:par>
                        <p:par>
                          <p:cTn id="8" fill="hold" nodeType="afterGroup">
                            <p:stCondLst>
                              <p:cond delay="500"/>
                            </p:stCondLst>
                            <p:childTnLst>
                              <p:par>
                                <p:cTn id="9" presetID="30" presetClass="entr" presetSubtype="0" fill="hold" nodeType="afterEffect">
                                  <p:stCondLst>
                                    <p:cond delay="0"/>
                                  </p:stCondLst>
                                  <p:childTnLst>
                                    <p:set>
                                      <p:cBhvr>
                                        <p:cTn id="10" dur="1" fill="hold">
                                          <p:stCondLst>
                                            <p:cond delay="0"/>
                                          </p:stCondLst>
                                        </p:cTn>
                                        <p:tgtEl>
                                          <p:spTgt spid="28691"/>
                                        </p:tgtEl>
                                        <p:attrNameLst>
                                          <p:attrName>style.visibility</p:attrName>
                                        </p:attrNameLst>
                                      </p:cBhvr>
                                      <p:to>
                                        <p:strVal val="visible"/>
                                      </p:to>
                                    </p:set>
                                    <p:animEffect transition="in" filter="fade">
                                      <p:cBhvr>
                                        <p:cTn id="11" dur="800" decel="100000"/>
                                        <p:tgtEl>
                                          <p:spTgt spid="28691"/>
                                        </p:tgtEl>
                                      </p:cBhvr>
                                    </p:animEffect>
                                    <p:anim calcmode="lin" valueType="num">
                                      <p:cBhvr>
                                        <p:cTn id="12" dur="800" decel="100000" fill="hold"/>
                                        <p:tgtEl>
                                          <p:spTgt spid="28691"/>
                                        </p:tgtEl>
                                        <p:attrNameLst>
                                          <p:attrName>style.rotation</p:attrName>
                                        </p:attrNameLst>
                                      </p:cBhvr>
                                      <p:tavLst>
                                        <p:tav tm="0">
                                          <p:val>
                                            <p:fltVal val="-90"/>
                                          </p:val>
                                        </p:tav>
                                        <p:tav tm="100000">
                                          <p:val>
                                            <p:fltVal val="0"/>
                                          </p:val>
                                        </p:tav>
                                      </p:tavLst>
                                    </p:anim>
                                    <p:anim calcmode="lin" valueType="num">
                                      <p:cBhvr>
                                        <p:cTn id="13" dur="800" decel="100000" fill="hold"/>
                                        <p:tgtEl>
                                          <p:spTgt spid="28691"/>
                                        </p:tgtEl>
                                        <p:attrNameLst>
                                          <p:attrName>ppt_x</p:attrName>
                                        </p:attrNameLst>
                                      </p:cBhvr>
                                      <p:tavLst>
                                        <p:tav tm="0">
                                          <p:val>
                                            <p:strVal val="#ppt_x+0.4"/>
                                          </p:val>
                                        </p:tav>
                                        <p:tav tm="100000">
                                          <p:val>
                                            <p:strVal val="#ppt_x-0.05"/>
                                          </p:val>
                                        </p:tav>
                                      </p:tavLst>
                                    </p:anim>
                                    <p:anim calcmode="lin" valueType="num">
                                      <p:cBhvr>
                                        <p:cTn id="14" dur="800" decel="100000" fill="hold"/>
                                        <p:tgtEl>
                                          <p:spTgt spid="28691"/>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8691"/>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8691"/>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1500"/>
                            </p:stCondLst>
                            <p:childTnLst>
                              <p:par>
                                <p:cTn id="18" presetID="30" presetClass="entr" presetSubtype="0" fill="hold" nodeType="afterEffect">
                                  <p:stCondLst>
                                    <p:cond delay="0"/>
                                  </p:stCondLst>
                                  <p:childTnLst>
                                    <p:set>
                                      <p:cBhvr>
                                        <p:cTn id="19" dur="1" fill="hold">
                                          <p:stCondLst>
                                            <p:cond delay="0"/>
                                          </p:stCondLst>
                                        </p:cTn>
                                        <p:tgtEl>
                                          <p:spTgt spid="28683"/>
                                        </p:tgtEl>
                                        <p:attrNameLst>
                                          <p:attrName>style.visibility</p:attrName>
                                        </p:attrNameLst>
                                      </p:cBhvr>
                                      <p:to>
                                        <p:strVal val="visible"/>
                                      </p:to>
                                    </p:set>
                                    <p:animEffect transition="in" filter="fade">
                                      <p:cBhvr>
                                        <p:cTn id="20" dur="400" decel="100000"/>
                                        <p:tgtEl>
                                          <p:spTgt spid="28683"/>
                                        </p:tgtEl>
                                      </p:cBhvr>
                                    </p:animEffect>
                                    <p:anim calcmode="lin" valueType="num">
                                      <p:cBhvr>
                                        <p:cTn id="21" dur="400" decel="100000" fill="hold"/>
                                        <p:tgtEl>
                                          <p:spTgt spid="28683"/>
                                        </p:tgtEl>
                                        <p:attrNameLst>
                                          <p:attrName>style.rotation</p:attrName>
                                        </p:attrNameLst>
                                      </p:cBhvr>
                                      <p:tavLst>
                                        <p:tav tm="0">
                                          <p:val>
                                            <p:fltVal val="-90"/>
                                          </p:val>
                                        </p:tav>
                                        <p:tav tm="100000">
                                          <p:val>
                                            <p:fltVal val="0"/>
                                          </p:val>
                                        </p:tav>
                                      </p:tavLst>
                                    </p:anim>
                                    <p:anim calcmode="lin" valueType="num">
                                      <p:cBhvr>
                                        <p:cTn id="22" dur="400" decel="100000" fill="hold"/>
                                        <p:tgtEl>
                                          <p:spTgt spid="28683"/>
                                        </p:tgtEl>
                                        <p:attrNameLst>
                                          <p:attrName>ppt_x</p:attrName>
                                        </p:attrNameLst>
                                      </p:cBhvr>
                                      <p:tavLst>
                                        <p:tav tm="0">
                                          <p:val>
                                            <p:strVal val="#ppt_x+0.4"/>
                                          </p:val>
                                        </p:tav>
                                        <p:tav tm="100000">
                                          <p:val>
                                            <p:strVal val="#ppt_x-0.05"/>
                                          </p:val>
                                        </p:tav>
                                      </p:tavLst>
                                    </p:anim>
                                    <p:anim calcmode="lin" valueType="num">
                                      <p:cBhvr>
                                        <p:cTn id="23" dur="400" decel="100000" fill="hold"/>
                                        <p:tgtEl>
                                          <p:spTgt spid="28683"/>
                                        </p:tgtEl>
                                        <p:attrNameLst>
                                          <p:attrName>ppt_y</p:attrName>
                                        </p:attrNameLst>
                                      </p:cBhvr>
                                      <p:tavLst>
                                        <p:tav tm="0">
                                          <p:val>
                                            <p:strVal val="#ppt_y-0.4"/>
                                          </p:val>
                                        </p:tav>
                                        <p:tav tm="100000">
                                          <p:val>
                                            <p:strVal val="#ppt_y+0.1"/>
                                          </p:val>
                                        </p:tav>
                                      </p:tavLst>
                                    </p:anim>
                                    <p:anim calcmode="lin" valueType="num">
                                      <p:cBhvr>
                                        <p:cTn id="24" dur="100" accel="100000" fill="hold">
                                          <p:stCondLst>
                                            <p:cond delay="400"/>
                                          </p:stCondLst>
                                        </p:cTn>
                                        <p:tgtEl>
                                          <p:spTgt spid="28683"/>
                                        </p:tgtEl>
                                        <p:attrNameLst>
                                          <p:attrName>ppt_x</p:attrName>
                                        </p:attrNameLst>
                                      </p:cBhvr>
                                      <p:tavLst>
                                        <p:tav tm="0">
                                          <p:val>
                                            <p:strVal val="#ppt_x-0.05"/>
                                          </p:val>
                                        </p:tav>
                                        <p:tav tm="100000">
                                          <p:val>
                                            <p:strVal val="#ppt_x"/>
                                          </p:val>
                                        </p:tav>
                                      </p:tavLst>
                                    </p:anim>
                                    <p:anim calcmode="lin" valueType="num">
                                      <p:cBhvr>
                                        <p:cTn id="25" dur="100" accel="100000" fill="hold">
                                          <p:stCondLst>
                                            <p:cond delay="400"/>
                                          </p:stCondLst>
                                        </p:cTn>
                                        <p:tgtEl>
                                          <p:spTgt spid="28683"/>
                                        </p:tgtEl>
                                        <p:attrNameLst>
                                          <p:attrName>ppt_y</p:attrName>
                                        </p:attrNameLst>
                                      </p:cBhvr>
                                      <p:tavLst>
                                        <p:tav tm="0">
                                          <p:val>
                                            <p:strVal val="#ppt_y+0.1"/>
                                          </p:val>
                                        </p:tav>
                                        <p:tav tm="100000">
                                          <p:val>
                                            <p:strVal val="#ppt_y"/>
                                          </p:val>
                                        </p:tav>
                                      </p:tavLst>
                                    </p:anim>
                                  </p:childTnLst>
                                </p:cTn>
                              </p:par>
                            </p:childTnLst>
                          </p:cTn>
                        </p:par>
                        <p:par>
                          <p:cTn id="26" fill="hold" nodeType="afterGroup">
                            <p:stCondLst>
                              <p:cond delay="2000"/>
                            </p:stCondLst>
                            <p:childTnLst>
                              <p:par>
                                <p:cTn id="27" presetID="30" presetClass="entr" presetSubtype="0" fill="hold" nodeType="afterEffect">
                                  <p:stCondLst>
                                    <p:cond delay="0"/>
                                  </p:stCondLst>
                                  <p:childTnLst>
                                    <p:set>
                                      <p:cBhvr>
                                        <p:cTn id="28" dur="1" fill="hold">
                                          <p:stCondLst>
                                            <p:cond delay="0"/>
                                          </p:stCondLst>
                                        </p:cTn>
                                        <p:tgtEl>
                                          <p:spTgt spid="28682"/>
                                        </p:tgtEl>
                                        <p:attrNameLst>
                                          <p:attrName>style.visibility</p:attrName>
                                        </p:attrNameLst>
                                      </p:cBhvr>
                                      <p:to>
                                        <p:strVal val="visible"/>
                                      </p:to>
                                    </p:set>
                                    <p:animEffect transition="in" filter="fade">
                                      <p:cBhvr>
                                        <p:cTn id="29" dur="400" decel="100000"/>
                                        <p:tgtEl>
                                          <p:spTgt spid="28682"/>
                                        </p:tgtEl>
                                      </p:cBhvr>
                                    </p:animEffect>
                                    <p:anim calcmode="lin" valueType="num">
                                      <p:cBhvr>
                                        <p:cTn id="30" dur="400" decel="100000" fill="hold"/>
                                        <p:tgtEl>
                                          <p:spTgt spid="28682"/>
                                        </p:tgtEl>
                                        <p:attrNameLst>
                                          <p:attrName>style.rotation</p:attrName>
                                        </p:attrNameLst>
                                      </p:cBhvr>
                                      <p:tavLst>
                                        <p:tav tm="0">
                                          <p:val>
                                            <p:fltVal val="-90"/>
                                          </p:val>
                                        </p:tav>
                                        <p:tav tm="100000">
                                          <p:val>
                                            <p:fltVal val="0"/>
                                          </p:val>
                                        </p:tav>
                                      </p:tavLst>
                                    </p:anim>
                                    <p:anim calcmode="lin" valueType="num">
                                      <p:cBhvr>
                                        <p:cTn id="31" dur="400" decel="100000" fill="hold"/>
                                        <p:tgtEl>
                                          <p:spTgt spid="28682"/>
                                        </p:tgtEl>
                                        <p:attrNameLst>
                                          <p:attrName>ppt_x</p:attrName>
                                        </p:attrNameLst>
                                      </p:cBhvr>
                                      <p:tavLst>
                                        <p:tav tm="0">
                                          <p:val>
                                            <p:strVal val="#ppt_x+0.4"/>
                                          </p:val>
                                        </p:tav>
                                        <p:tav tm="100000">
                                          <p:val>
                                            <p:strVal val="#ppt_x-0.05"/>
                                          </p:val>
                                        </p:tav>
                                      </p:tavLst>
                                    </p:anim>
                                    <p:anim calcmode="lin" valueType="num">
                                      <p:cBhvr>
                                        <p:cTn id="32" dur="400" decel="100000" fill="hold"/>
                                        <p:tgtEl>
                                          <p:spTgt spid="28682"/>
                                        </p:tgtEl>
                                        <p:attrNameLst>
                                          <p:attrName>ppt_y</p:attrName>
                                        </p:attrNameLst>
                                      </p:cBhvr>
                                      <p:tavLst>
                                        <p:tav tm="0">
                                          <p:val>
                                            <p:strVal val="#ppt_y-0.4"/>
                                          </p:val>
                                        </p:tav>
                                        <p:tav tm="100000">
                                          <p:val>
                                            <p:strVal val="#ppt_y+0.1"/>
                                          </p:val>
                                        </p:tav>
                                      </p:tavLst>
                                    </p:anim>
                                    <p:anim calcmode="lin" valueType="num">
                                      <p:cBhvr>
                                        <p:cTn id="33" dur="100" accel="100000" fill="hold">
                                          <p:stCondLst>
                                            <p:cond delay="400"/>
                                          </p:stCondLst>
                                        </p:cTn>
                                        <p:tgtEl>
                                          <p:spTgt spid="28682"/>
                                        </p:tgtEl>
                                        <p:attrNameLst>
                                          <p:attrName>ppt_x</p:attrName>
                                        </p:attrNameLst>
                                      </p:cBhvr>
                                      <p:tavLst>
                                        <p:tav tm="0">
                                          <p:val>
                                            <p:strVal val="#ppt_x-0.05"/>
                                          </p:val>
                                        </p:tav>
                                        <p:tav tm="100000">
                                          <p:val>
                                            <p:strVal val="#ppt_x"/>
                                          </p:val>
                                        </p:tav>
                                      </p:tavLst>
                                    </p:anim>
                                    <p:anim calcmode="lin" valueType="num">
                                      <p:cBhvr>
                                        <p:cTn id="34" dur="100" accel="100000" fill="hold">
                                          <p:stCondLst>
                                            <p:cond delay="400"/>
                                          </p:stCondLst>
                                        </p:cTn>
                                        <p:tgtEl>
                                          <p:spTgt spid="28682"/>
                                        </p:tgtEl>
                                        <p:attrNameLst>
                                          <p:attrName>ppt_y</p:attrName>
                                        </p:attrNameLst>
                                      </p:cBhvr>
                                      <p:tavLst>
                                        <p:tav tm="0">
                                          <p:val>
                                            <p:strVal val="#ppt_y+0.1"/>
                                          </p:val>
                                        </p:tav>
                                        <p:tav tm="100000">
                                          <p:val>
                                            <p:strVal val="#ppt_y"/>
                                          </p:val>
                                        </p:tav>
                                      </p:tavLst>
                                    </p:anim>
                                  </p:childTnLst>
                                </p:cTn>
                              </p:par>
                            </p:childTnLst>
                          </p:cTn>
                        </p:par>
                        <p:par>
                          <p:cTn id="35" fill="hold" nodeType="afterGroup">
                            <p:stCondLst>
                              <p:cond delay="2500"/>
                            </p:stCondLst>
                            <p:childTnLst>
                              <p:par>
                                <p:cTn id="36" presetID="30" presetClass="entr" presetSubtype="0" fill="hold" nodeType="afterEffect">
                                  <p:stCondLst>
                                    <p:cond delay="0"/>
                                  </p:stCondLst>
                                  <p:childTnLst>
                                    <p:set>
                                      <p:cBhvr>
                                        <p:cTn id="37" dur="1" fill="hold">
                                          <p:stCondLst>
                                            <p:cond delay="0"/>
                                          </p:stCondLst>
                                        </p:cTn>
                                        <p:tgtEl>
                                          <p:spTgt spid="28690"/>
                                        </p:tgtEl>
                                        <p:attrNameLst>
                                          <p:attrName>style.visibility</p:attrName>
                                        </p:attrNameLst>
                                      </p:cBhvr>
                                      <p:to>
                                        <p:strVal val="visible"/>
                                      </p:to>
                                    </p:set>
                                    <p:animEffect transition="in" filter="fade">
                                      <p:cBhvr>
                                        <p:cTn id="38" dur="400" decel="100000"/>
                                        <p:tgtEl>
                                          <p:spTgt spid="28690"/>
                                        </p:tgtEl>
                                      </p:cBhvr>
                                    </p:animEffect>
                                    <p:anim calcmode="lin" valueType="num">
                                      <p:cBhvr>
                                        <p:cTn id="39" dur="400" decel="100000" fill="hold"/>
                                        <p:tgtEl>
                                          <p:spTgt spid="28690"/>
                                        </p:tgtEl>
                                        <p:attrNameLst>
                                          <p:attrName>style.rotation</p:attrName>
                                        </p:attrNameLst>
                                      </p:cBhvr>
                                      <p:tavLst>
                                        <p:tav tm="0">
                                          <p:val>
                                            <p:fltVal val="-90"/>
                                          </p:val>
                                        </p:tav>
                                        <p:tav tm="100000">
                                          <p:val>
                                            <p:fltVal val="0"/>
                                          </p:val>
                                        </p:tav>
                                      </p:tavLst>
                                    </p:anim>
                                    <p:anim calcmode="lin" valueType="num">
                                      <p:cBhvr>
                                        <p:cTn id="40" dur="400" decel="100000" fill="hold"/>
                                        <p:tgtEl>
                                          <p:spTgt spid="28690"/>
                                        </p:tgtEl>
                                        <p:attrNameLst>
                                          <p:attrName>ppt_x</p:attrName>
                                        </p:attrNameLst>
                                      </p:cBhvr>
                                      <p:tavLst>
                                        <p:tav tm="0">
                                          <p:val>
                                            <p:strVal val="#ppt_x+0.4"/>
                                          </p:val>
                                        </p:tav>
                                        <p:tav tm="100000">
                                          <p:val>
                                            <p:strVal val="#ppt_x-0.05"/>
                                          </p:val>
                                        </p:tav>
                                      </p:tavLst>
                                    </p:anim>
                                    <p:anim calcmode="lin" valueType="num">
                                      <p:cBhvr>
                                        <p:cTn id="41" dur="400" decel="100000" fill="hold"/>
                                        <p:tgtEl>
                                          <p:spTgt spid="28690"/>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28690"/>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28690"/>
                                        </p:tgtEl>
                                        <p:attrNameLst>
                                          <p:attrName>ppt_y</p:attrName>
                                        </p:attrNameLst>
                                      </p:cBhvr>
                                      <p:tavLst>
                                        <p:tav tm="0">
                                          <p:val>
                                            <p:strVal val="#ppt_y+0.1"/>
                                          </p:val>
                                        </p:tav>
                                        <p:tav tm="100000">
                                          <p:val>
                                            <p:strVal val="#ppt_y"/>
                                          </p:val>
                                        </p:tav>
                                      </p:tavLst>
                                    </p:anim>
                                  </p:childTnLst>
                                </p:cTn>
                              </p:par>
                            </p:childTnLst>
                          </p:cTn>
                        </p:par>
                        <p:par>
                          <p:cTn id="44" fill="hold" nodeType="afterGroup">
                            <p:stCondLst>
                              <p:cond delay="3000"/>
                            </p:stCondLst>
                            <p:childTnLst>
                              <p:par>
                                <p:cTn id="45" presetID="3" presetClass="entr" presetSubtype="10" fill="hold" grpId="0" nodeType="afterEffect">
                                  <p:stCondLst>
                                    <p:cond delay="0"/>
                                  </p:stCondLst>
                                  <p:childTnLst>
                                    <p:set>
                                      <p:cBhvr>
                                        <p:cTn id="46" dur="1" fill="hold">
                                          <p:stCondLst>
                                            <p:cond delay="0"/>
                                          </p:stCondLst>
                                        </p:cTn>
                                        <p:tgtEl>
                                          <p:spTgt spid="28685"/>
                                        </p:tgtEl>
                                        <p:attrNameLst>
                                          <p:attrName>style.visibility</p:attrName>
                                        </p:attrNameLst>
                                      </p:cBhvr>
                                      <p:to>
                                        <p:strVal val="visible"/>
                                      </p:to>
                                    </p:set>
                                    <p:animEffect transition="in" filter="blinds(horizontal)">
                                      <p:cBhvr>
                                        <p:cTn id="47" dur="2000"/>
                                        <p:tgtEl>
                                          <p:spTgt spid="28685"/>
                                        </p:tgtEl>
                                      </p:cBhvr>
                                    </p:animEffect>
                                  </p:childTnLst>
                                </p:cTn>
                              </p:par>
                            </p:childTnLst>
                          </p:cTn>
                        </p:par>
                        <p:par>
                          <p:cTn id="48" fill="hold" nodeType="afterGroup">
                            <p:stCondLst>
                              <p:cond delay="5000"/>
                            </p:stCondLst>
                            <p:childTnLst>
                              <p:par>
                                <p:cTn id="49" presetID="52" presetClass="entr" presetSubtype="0" fill="hold" nodeType="afterEffect">
                                  <p:stCondLst>
                                    <p:cond delay="0"/>
                                  </p:stCondLst>
                                  <p:childTnLst>
                                    <p:set>
                                      <p:cBhvr>
                                        <p:cTn id="50" dur="1" fill="hold">
                                          <p:stCondLst>
                                            <p:cond delay="0"/>
                                          </p:stCondLst>
                                        </p:cTn>
                                        <p:tgtEl>
                                          <p:spTgt spid="28696"/>
                                        </p:tgtEl>
                                        <p:attrNameLst>
                                          <p:attrName>style.visibility</p:attrName>
                                        </p:attrNameLst>
                                      </p:cBhvr>
                                      <p:to>
                                        <p:strVal val="visible"/>
                                      </p:to>
                                    </p:set>
                                    <p:animScale>
                                      <p:cBhvr>
                                        <p:cTn id="51" dur="1000" decel="50000" fill="hold">
                                          <p:stCondLst>
                                            <p:cond delay="0"/>
                                          </p:stCondLst>
                                        </p:cTn>
                                        <p:tgtEl>
                                          <p:spTgt spid="286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8696"/>
                                        </p:tgtEl>
                                        <p:attrNameLst>
                                          <p:attrName>ppt_x</p:attrName>
                                          <p:attrName>ppt_y</p:attrName>
                                        </p:attrNameLst>
                                      </p:cBhvr>
                                    </p:animMotion>
                                    <p:animEffect transition="in" filter="fade">
                                      <p:cBhvr>
                                        <p:cTn id="53" dur="1000"/>
                                        <p:tgtEl>
                                          <p:spTgt spid="28696"/>
                                        </p:tgtEl>
                                      </p:cBhvr>
                                    </p:animEffect>
                                  </p:childTnLst>
                                </p:cTn>
                              </p:par>
                            </p:childTnLst>
                          </p:cTn>
                        </p:par>
                        <p:par>
                          <p:cTn id="54" fill="hold" nodeType="afterGroup">
                            <p:stCondLst>
                              <p:cond delay="6000"/>
                            </p:stCondLst>
                            <p:childTnLst>
                              <p:par>
                                <p:cTn id="55" presetID="52" presetClass="entr" presetSubtype="0" fill="hold" nodeType="afterEffect">
                                  <p:stCondLst>
                                    <p:cond delay="0"/>
                                  </p:stCondLst>
                                  <p:childTnLst>
                                    <p:set>
                                      <p:cBhvr>
                                        <p:cTn id="56" dur="1" fill="hold">
                                          <p:stCondLst>
                                            <p:cond delay="0"/>
                                          </p:stCondLst>
                                        </p:cTn>
                                        <p:tgtEl>
                                          <p:spTgt spid="28697"/>
                                        </p:tgtEl>
                                        <p:attrNameLst>
                                          <p:attrName>style.visibility</p:attrName>
                                        </p:attrNameLst>
                                      </p:cBhvr>
                                      <p:to>
                                        <p:strVal val="visible"/>
                                      </p:to>
                                    </p:set>
                                    <p:animScale>
                                      <p:cBhvr>
                                        <p:cTn id="57" dur="500" decel="50000" fill="hold">
                                          <p:stCondLst>
                                            <p:cond delay="0"/>
                                          </p:stCondLst>
                                        </p:cTn>
                                        <p:tgtEl>
                                          <p:spTgt spid="286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8697"/>
                                        </p:tgtEl>
                                        <p:attrNameLst>
                                          <p:attrName>ppt_x</p:attrName>
                                          <p:attrName>ppt_y</p:attrName>
                                        </p:attrNameLst>
                                      </p:cBhvr>
                                    </p:animMotion>
                                    <p:animEffect transition="in" filter="fade">
                                      <p:cBhvr>
                                        <p:cTn id="59" dur="500"/>
                                        <p:tgtEl>
                                          <p:spTgt spid="28697"/>
                                        </p:tgtEl>
                                      </p:cBhvr>
                                    </p:animEffect>
                                  </p:childTnLst>
                                </p:cTn>
                              </p:par>
                            </p:childTnLst>
                          </p:cTn>
                        </p:par>
                        <p:par>
                          <p:cTn id="60" fill="hold" nodeType="afterGroup">
                            <p:stCondLst>
                              <p:cond delay="6500"/>
                            </p:stCondLst>
                            <p:childTnLst>
                              <p:par>
                                <p:cTn id="61" presetID="3" presetClass="entr" presetSubtype="1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linds(horizontal)">
                                      <p:cBhvr>
                                        <p:cTn id="63" dur="500"/>
                                        <p:tgtEl>
                                          <p:spTgt spid="18"/>
                                        </p:tgtEl>
                                      </p:cBhvr>
                                    </p:animEffect>
                                  </p:childTnLst>
                                </p:cTn>
                              </p:par>
                            </p:childTnLst>
                          </p:cTn>
                        </p:par>
                        <p:par>
                          <p:cTn id="64" fill="hold" nodeType="afterGroup">
                            <p:stCondLst>
                              <p:cond delay="7000"/>
                            </p:stCondLst>
                            <p:childTnLst>
                              <p:par>
                                <p:cTn id="65" presetID="2" presetClass="entr" presetSubtype="4"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P spid="286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LaVang1"/>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
        <p:nvSpPr>
          <p:cNvPr id="3" name="Text Box 6"/>
          <p:cNvSpPr txBox="1">
            <a:spLocks noChangeArrowheads="1"/>
          </p:cNvSpPr>
          <p:nvPr/>
        </p:nvSpPr>
        <p:spPr bwMode="auto">
          <a:xfrm>
            <a:off x="3128210" y="493296"/>
            <a:ext cx="4219074" cy="52322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r>
              <a:rPr lang="en-US" sz="2800" b="1">
                <a:latin typeface="Times New Roman" pitchFamily="18" charset="0"/>
                <a:cs typeface="Times New Roman" pitchFamily="18" charset="0"/>
              </a:rPr>
              <a:t>Lá rụng vào mùa thu</a:t>
            </a:r>
          </a:p>
        </p:txBody>
      </p:sp>
      <p:sp>
        <p:nvSpPr>
          <p:cNvPr id="4" name="TextBox 3"/>
          <p:cNvSpPr txBox="1"/>
          <p:nvPr/>
        </p:nvSpPr>
        <p:spPr>
          <a:xfrm>
            <a:off x="80210" y="256673"/>
            <a:ext cx="273919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a:effectLst>
                  <a:outerShdw blurRad="38100" dist="38100" dir="2700000" algn="tl">
                    <a:srgbClr val="000000">
                      <a:alpha val="43137"/>
                    </a:srgbClr>
                  </a:outerShdw>
                </a:effectLst>
                <a:latin typeface="Times New Roman" pitchFamily="18" charset="0"/>
                <a:cs typeface="Times New Roman" pitchFamily="18" charset="0"/>
              </a:rPr>
              <a:t>NHIỆT ĐỘ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sêu"/>
          <p:cNvPicPr>
            <a:picLocks noChangeAspect="1" noChangeArrowheads="1"/>
          </p:cNvPicPr>
          <p:nvPr/>
        </p:nvPicPr>
        <p:blipFill>
          <a:blip r:embed="rId2" cstate="print"/>
          <a:srcRect/>
          <a:stretch>
            <a:fillRect/>
          </a:stretch>
        </p:blipFill>
        <p:spPr bwMode="auto">
          <a:xfrm>
            <a:off x="0" y="1752600"/>
            <a:ext cx="4953000" cy="3581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0" y="228600"/>
            <a:ext cx="3886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a:effectLst>
                  <a:outerShdw blurRad="38100" dist="38100" dir="2700000" algn="tl">
                    <a:srgbClr val="000000">
                      <a:alpha val="43137"/>
                    </a:srgbClr>
                  </a:outerShdw>
                </a:effectLst>
                <a:latin typeface="Times New Roman" pitchFamily="18" charset="0"/>
                <a:cs typeface="Times New Roman" pitchFamily="18" charset="0"/>
              </a:rPr>
              <a:t>NHIỆT ĐỘ</a:t>
            </a:r>
          </a:p>
        </p:txBody>
      </p:sp>
      <p:sp>
        <p:nvSpPr>
          <p:cNvPr id="5" name="TextBox 4"/>
          <p:cNvSpPr txBox="1"/>
          <p:nvPr/>
        </p:nvSpPr>
        <p:spPr>
          <a:xfrm>
            <a:off x="990600" y="990600"/>
            <a:ext cx="3352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dirty="0" err="1">
                <a:latin typeface="Times New Roman" pitchFamily="18" charset="0"/>
                <a:cs typeface="Times New Roman" pitchFamily="18" charset="0"/>
              </a:rPr>
              <a:t>Đàn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cư</a:t>
            </a:r>
            <a:endParaRPr lang="en-US" sz="3600" dirty="0">
              <a:latin typeface="Times New Roman" pitchFamily="18" charset="0"/>
              <a:cs typeface="Times New Roman" pitchFamily="18" charset="0"/>
            </a:endParaRPr>
          </a:p>
        </p:txBody>
      </p:sp>
      <p:pic>
        <p:nvPicPr>
          <p:cNvPr id="6" name="Picture 5" descr="gau1"/>
          <p:cNvPicPr>
            <a:picLocks noChangeAspect="1" noChangeArrowheads="1"/>
          </p:cNvPicPr>
          <p:nvPr/>
        </p:nvPicPr>
        <p:blipFill>
          <a:blip r:embed="rId3" cstate="print"/>
          <a:srcRect/>
          <a:stretch>
            <a:fillRect/>
          </a:stretch>
        </p:blipFill>
        <p:spPr bwMode="auto">
          <a:xfrm>
            <a:off x="4949125" y="1676400"/>
            <a:ext cx="4194875"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t"/>
          <p:cNvPicPr>
            <a:picLocks noChangeAspect="1" noChangeArrowheads="1"/>
          </p:cNvPicPr>
          <p:nvPr/>
        </p:nvPicPr>
        <p:blipFill>
          <a:blip r:embed="rId2" cstate="print"/>
          <a:srcRect/>
          <a:stretch>
            <a:fillRect/>
          </a:stretch>
        </p:blipFill>
        <p:spPr bwMode="auto">
          <a:xfrm>
            <a:off x="0" y="0"/>
            <a:ext cx="9144000" cy="762000"/>
          </a:xfrm>
          <a:prstGeom prst="rect">
            <a:avLst/>
          </a:prstGeom>
          <a:noFill/>
          <a:ln w="9525">
            <a:noFill/>
            <a:miter lim="800000"/>
            <a:headEnd/>
            <a:tailEnd/>
          </a:ln>
        </p:spPr>
      </p:pic>
      <p:pic>
        <p:nvPicPr>
          <p:cNvPr id="4" name="Picture 4" descr="tt"/>
          <p:cNvPicPr>
            <a:picLocks noChangeAspect="1" noChangeArrowheads="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sp>
        <p:nvSpPr>
          <p:cNvPr id="5" name="Text Box 5"/>
          <p:cNvSpPr txBox="1">
            <a:spLocks noChangeArrowheads="1"/>
          </p:cNvSpPr>
          <p:nvPr/>
        </p:nvSpPr>
        <p:spPr bwMode="auto">
          <a:xfrm>
            <a:off x="165100" y="90488"/>
            <a:ext cx="897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err="1">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Tiết</a:t>
            </a:r>
            <a:r>
              <a:rPr lang="en-US" sz="3200" b="1" dirty="0">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 53. QUẦN XÃ SINH VẬT</a:t>
            </a:r>
          </a:p>
        </p:txBody>
      </p:sp>
      <p:sp>
        <p:nvSpPr>
          <p:cNvPr id="8" name="Rectangle 6" descr="Oak"/>
          <p:cNvSpPr>
            <a:spLocks noChangeArrowheads="1"/>
          </p:cNvSpPr>
          <p:nvPr/>
        </p:nvSpPr>
        <p:spPr bwMode="auto">
          <a:xfrm>
            <a:off x="533400" y="838200"/>
            <a:ext cx="8305800" cy="1938992"/>
          </a:xfrm>
          <a:prstGeom prst="rect">
            <a:avLst/>
          </a:prstGeom>
          <a:noFill/>
          <a:ln w="9525">
            <a:noFill/>
            <a:miter lim="800000"/>
            <a:headEnd/>
            <a:tailEnd/>
          </a:ln>
          <a:effectLst/>
        </p:spPr>
        <p:txBody>
          <a:bodyPr wrap="square">
            <a:spAutoFit/>
          </a:bodyPr>
          <a:lstStyle/>
          <a:p>
            <a:pPr marL="457200" indent="-457200" algn="just"/>
            <a:r>
              <a:rPr lang="en-US" sz="2800" b="1" dirty="0">
                <a:solidFill>
                  <a:srgbClr val="FF0066"/>
                </a:solidFill>
                <a:latin typeface="Times New Roman" pitchFamily="18" charset="0"/>
              </a:rPr>
              <a:t>I. </a:t>
            </a:r>
            <a:r>
              <a:rPr lang="en-US" sz="2800" b="1" dirty="0" err="1">
                <a:solidFill>
                  <a:srgbClr val="FF0066"/>
                </a:solidFill>
                <a:latin typeface="Times New Roman" pitchFamily="18" charset="0"/>
              </a:rPr>
              <a:t>Thế</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nào</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là</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sinh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vật</a:t>
            </a:r>
            <a:r>
              <a:rPr lang="en-US" sz="2800" b="1" dirty="0">
                <a:solidFill>
                  <a:srgbClr val="FF0066"/>
                </a:solidFill>
                <a:latin typeface="Times New Roman" pitchFamily="18" charset="0"/>
              </a:rPr>
              <a:t>?</a:t>
            </a:r>
          </a:p>
          <a:p>
            <a:pPr marL="457200" indent="-457200" algn="just"/>
            <a:r>
              <a:rPr lang="en-US" sz="2800" b="1" dirty="0">
                <a:solidFill>
                  <a:srgbClr val="FF0066"/>
                </a:solidFill>
                <a:latin typeface="Times New Roman" pitchFamily="18" charset="0"/>
              </a:rPr>
              <a:t>II. </a:t>
            </a:r>
            <a:r>
              <a:rPr lang="en-US" sz="2800" b="1" dirty="0" err="1">
                <a:solidFill>
                  <a:srgbClr val="FF0066"/>
                </a:solidFill>
                <a:latin typeface="Times New Roman" pitchFamily="18" charset="0"/>
              </a:rPr>
              <a:t>Những</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dấu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hiệu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điển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hình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của</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endParaRPr lang="en-US" sz="2800" b="1" dirty="0">
              <a:solidFill>
                <a:srgbClr val="FF0066"/>
              </a:solidFill>
              <a:latin typeface="Times New Roman" pitchFamily="18" charset="0"/>
            </a:endParaRPr>
          </a:p>
          <a:p>
            <a:pPr marL="457200" indent="-457200" algn="just"/>
            <a:r>
              <a:rPr lang="en-US" sz="2800" b="1" dirty="0">
                <a:solidFill>
                  <a:srgbClr val="FF0066"/>
                </a:solidFill>
                <a:latin typeface="Times New Roman" pitchFamily="18" charset="0"/>
              </a:rPr>
              <a:t>III. </a:t>
            </a:r>
            <a:r>
              <a:rPr lang="en-US" sz="2800" b="1" dirty="0" err="1">
                <a:solidFill>
                  <a:srgbClr val="FF0066"/>
                </a:solidFill>
                <a:latin typeface="Times New Roman" pitchFamily="18" charset="0"/>
              </a:rPr>
              <a:t>Quan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hệ</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giữa</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ngoại</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cảnh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và</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endParaRPr lang="en-US" sz="2800" b="1" dirty="0">
              <a:solidFill>
                <a:srgbClr val="FF0066"/>
              </a:solidFill>
              <a:latin typeface="Times New Roman" pitchFamily="18" charset="0"/>
            </a:endParaRPr>
          </a:p>
          <a:p>
            <a:pPr marL="457200" indent="-457200"/>
            <a:endParaRPr lang="en-US" b="1" u="sng" dirty="0">
              <a:solidFill>
                <a:srgbClr val="FF0066"/>
              </a:solidFill>
              <a:latin typeface="Times New Roman" pitchFamily="18" charset="0"/>
            </a:endParaRPr>
          </a:p>
          <a:p>
            <a:pPr marL="457200" indent="-457200"/>
            <a:endParaRPr lang="en-US" b="1" u="sng" dirty="0">
              <a:solidFill>
                <a:srgbClr val="000066"/>
              </a:solidFill>
              <a:latin typeface="Times New Roman" pitchFamily="18" charset="0"/>
            </a:endParaRPr>
          </a:p>
        </p:txBody>
      </p:sp>
      <p:sp>
        <p:nvSpPr>
          <p:cNvPr id="11" name="AutoShape 1"/>
          <p:cNvSpPr>
            <a:spLocks noChangeArrowheads="1"/>
          </p:cNvSpPr>
          <p:nvPr/>
        </p:nvSpPr>
        <p:spPr bwMode="auto">
          <a:xfrm>
            <a:off x="5715000" y="914400"/>
            <a:ext cx="3429000" cy="2020887"/>
          </a:xfrm>
          <a:prstGeom prst="cloudCallout">
            <a:avLst>
              <a:gd name="adj1" fmla="val -14968"/>
              <a:gd name="adj2" fmla="val 81319"/>
            </a:avLst>
          </a:prstGeom>
          <a:solidFill>
            <a:srgbClr val="C00000"/>
          </a:solidFill>
          <a:ln>
            <a:headEnd/>
            <a:tailEnd/>
          </a:ln>
        </p:spPr>
        <p:style>
          <a:lnRef idx="2">
            <a:schemeClr val="accent2"/>
          </a:lnRef>
          <a:fillRef idx="1">
            <a:schemeClr val="lt1"/>
          </a:fillRef>
          <a:effectRef idx="0">
            <a:schemeClr val="accent2"/>
          </a:effectRef>
          <a:fontRef idx="minor">
            <a:schemeClr val="dk1"/>
          </a:fontRef>
        </p:style>
        <p:txBody>
          <a:bodyPr lIns="90000" tIns="46800" rIns="90000" bIns="468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800" b="1" i="1" dirty="0" err="1">
                <a:solidFill>
                  <a:schemeClr val="bg1"/>
                </a:solidFill>
                <a:latin typeface="Times New Roman" pitchFamily="18" charset="0"/>
              </a:rPr>
              <a:t>Thế</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nào</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là</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sự</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cân</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bằng</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sinh</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học</a:t>
            </a:r>
            <a:r>
              <a:rPr lang="en-US" sz="2800" b="1" i="1" dirty="0">
                <a:solidFill>
                  <a:schemeClr val="bg1"/>
                </a:solidFill>
                <a:latin typeface="Times New Roman" pitchFamily="18" charset="0"/>
              </a:rPr>
              <a:t>?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800" b="1" i="1" dirty="0">
              <a:solidFill>
                <a:srgbClr val="FF0000"/>
              </a:solidFill>
              <a:latin typeface="Times New Roman" pitchFamily="18" charset="0"/>
            </a:endParaRPr>
          </a:p>
        </p:txBody>
      </p:sp>
      <p:pic>
        <p:nvPicPr>
          <p:cNvPr id="12" name="Picture 2"/>
          <p:cNvPicPr>
            <a:picLocks noChangeAspect="1" noChangeArrowheads="1"/>
          </p:cNvPicPr>
          <p:nvPr/>
        </p:nvPicPr>
        <p:blipFill>
          <a:blip r:embed="rId4" cstate="print"/>
          <a:srcRect/>
          <a:stretch>
            <a:fillRect/>
          </a:stretch>
        </p:blipFill>
        <p:spPr bwMode="auto">
          <a:xfrm>
            <a:off x="5638800" y="3962400"/>
            <a:ext cx="1486101" cy="1898650"/>
          </a:xfrm>
          <a:prstGeom prst="rect">
            <a:avLst/>
          </a:prstGeom>
          <a:noFill/>
          <a:ln w="9525">
            <a:noFill/>
            <a:round/>
            <a:headEnd/>
            <a:tailEnd/>
          </a:ln>
        </p:spPr>
      </p:pic>
      <p:sp>
        <p:nvSpPr>
          <p:cNvPr id="13" name="Text Box 9"/>
          <p:cNvSpPr txBox="1">
            <a:spLocks noChangeArrowheads="1"/>
          </p:cNvSpPr>
          <p:nvPr/>
        </p:nvSpPr>
        <p:spPr bwMode="auto">
          <a:xfrm>
            <a:off x="457200" y="3733800"/>
            <a:ext cx="7924800" cy="1919287"/>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2060"/>
                </a:solidFill>
                <a:latin typeface="Times New Roman" pitchFamily="18" charset="0"/>
              </a:rPr>
              <a:t>- </a:t>
            </a:r>
            <a:r>
              <a:rPr lang="en-US" sz="2400" dirty="0" err="1">
                <a:latin typeface="Times New Roman" pitchFamily="18" charset="0"/>
              </a:rPr>
              <a:t>Cân</a:t>
            </a:r>
            <a:r>
              <a:rPr lang="en-US" sz="2400" dirty="0">
                <a:latin typeface="Times New Roman" pitchFamily="18" charset="0"/>
              </a:rPr>
              <a:t> </a:t>
            </a:r>
            <a:r>
              <a:rPr lang="en-US" sz="2400" dirty="0" err="1">
                <a:latin typeface="Times New Roman" pitchFamily="18" charset="0"/>
              </a:rPr>
              <a:t>bằng</a:t>
            </a:r>
            <a:r>
              <a:rPr lang="en-US" sz="2400" dirty="0">
                <a:latin typeface="Times New Roman" pitchFamily="18" charset="0"/>
              </a:rPr>
              <a:t> </a:t>
            </a:r>
            <a:r>
              <a:rPr lang="en-US" sz="2400" dirty="0" err="1">
                <a:latin typeface="Times New Roman" pitchFamily="18" charset="0"/>
              </a:rPr>
              <a:t>sinh</a:t>
            </a:r>
            <a:r>
              <a:rPr lang="en-US" sz="2400" dirty="0">
                <a:latin typeface="Times New Roman" pitchFamily="18" charset="0"/>
              </a:rPr>
              <a:t> </a:t>
            </a:r>
            <a:r>
              <a:rPr lang="en-US" sz="2400" dirty="0" err="1">
                <a:latin typeface="Times New Roman" pitchFamily="18" charset="0"/>
              </a:rPr>
              <a:t>học</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en-US" sz="2400" dirty="0" err="1">
                <a:latin typeface="Times New Roman" pitchFamily="18" charset="0"/>
              </a:rPr>
              <a:t>trạng</a:t>
            </a:r>
            <a:r>
              <a:rPr lang="en-US" sz="2400" dirty="0">
                <a:latin typeface="Times New Roman" pitchFamily="18" charset="0"/>
              </a:rPr>
              <a:t> </a:t>
            </a:r>
            <a:r>
              <a:rPr lang="en-US" sz="2400" dirty="0" err="1">
                <a:latin typeface="Times New Roman" pitchFamily="18" charset="0"/>
              </a:rPr>
              <a:t>thái</a:t>
            </a:r>
            <a:r>
              <a:rPr lang="en-US" sz="2400" dirty="0">
                <a:latin typeface="Times New Roman" pitchFamily="18" charset="0"/>
              </a:rPr>
              <a:t> </a:t>
            </a:r>
            <a:r>
              <a:rPr lang="en-US" sz="2400" dirty="0" err="1">
                <a:latin typeface="Times New Roman" pitchFamily="18" charset="0"/>
              </a:rPr>
              <a:t>mà</a:t>
            </a:r>
            <a:r>
              <a:rPr lang="en-US" sz="2400" dirty="0">
                <a:latin typeface="Times New Roman" pitchFamily="18" charset="0"/>
              </a:rPr>
              <a:t> </a:t>
            </a:r>
            <a:r>
              <a:rPr lang="en-US" sz="2400" dirty="0" err="1">
                <a:latin typeface="Times New Roman" pitchFamily="18" charset="0"/>
              </a:rPr>
              <a:t>số</a:t>
            </a:r>
            <a:r>
              <a:rPr lang="en-US" sz="2400" dirty="0">
                <a:latin typeface="Times New Roman" pitchFamily="18" charset="0"/>
              </a:rPr>
              <a:t> </a:t>
            </a:r>
            <a:r>
              <a:rPr lang="en-US" sz="2400" dirty="0" err="1">
                <a:latin typeface="Times New Roman" pitchFamily="18" charset="0"/>
              </a:rPr>
              <a:t>lượng</a:t>
            </a:r>
            <a:r>
              <a:rPr lang="en-US" sz="2400" dirty="0">
                <a:latin typeface="Times New Roman" pitchFamily="18" charset="0"/>
              </a:rPr>
              <a:t> </a:t>
            </a:r>
            <a:r>
              <a:rPr lang="en-US" sz="2400" dirty="0" err="1">
                <a:latin typeface="Times New Roman" pitchFamily="18" charset="0"/>
              </a:rPr>
              <a:t>cá</a:t>
            </a:r>
            <a:r>
              <a:rPr lang="en-US" sz="2400" dirty="0">
                <a:latin typeface="Times New Roman" pitchFamily="18" charset="0"/>
              </a:rPr>
              <a:t> </a:t>
            </a:r>
            <a:r>
              <a:rPr lang="en-US" sz="2400" dirty="0" err="1">
                <a:latin typeface="Times New Roman" pitchFamily="18" charset="0"/>
              </a:rPr>
              <a:t>thể</a:t>
            </a:r>
            <a:r>
              <a:rPr lang="en-US" sz="2400" dirty="0">
                <a:latin typeface="Times New Roman" pitchFamily="18" charset="0"/>
              </a:rPr>
              <a:t> </a:t>
            </a:r>
            <a:r>
              <a:rPr lang="en-US" sz="2400" dirty="0" err="1">
                <a:latin typeface="Times New Roman" pitchFamily="18" charset="0"/>
              </a:rPr>
              <a:t>mỗi</a:t>
            </a:r>
            <a:r>
              <a:rPr lang="en-US" sz="2400" dirty="0">
                <a:latin typeface="Times New Roman" pitchFamily="18" charset="0"/>
              </a:rPr>
              <a:t> </a:t>
            </a:r>
            <a:r>
              <a:rPr lang="en-US" sz="2400" dirty="0" err="1">
                <a:latin typeface="Times New Roman" pitchFamily="18" charset="0"/>
              </a:rPr>
              <a:t>quần</a:t>
            </a:r>
            <a:r>
              <a:rPr lang="en-US" sz="2400" dirty="0">
                <a:latin typeface="Times New Roman" pitchFamily="18" charset="0"/>
              </a:rPr>
              <a:t> </a:t>
            </a:r>
            <a:r>
              <a:rPr lang="en-US" sz="2400" dirty="0" err="1">
                <a:latin typeface="Times New Roman" pitchFamily="18" charset="0"/>
              </a:rPr>
              <a:t>thể</a:t>
            </a:r>
            <a:r>
              <a:rPr lang="en-US" sz="2400" dirty="0">
                <a:latin typeface="Times New Roman" pitchFamily="18" charset="0"/>
              </a:rPr>
              <a:t> </a:t>
            </a:r>
            <a:r>
              <a:rPr lang="en-US" sz="2400" dirty="0" err="1">
                <a:latin typeface="Times New Roman" pitchFamily="18" charset="0"/>
              </a:rPr>
              <a:t>trong</a:t>
            </a:r>
            <a:r>
              <a:rPr lang="en-US" sz="2400" dirty="0">
                <a:latin typeface="Times New Roman" pitchFamily="18" charset="0"/>
              </a:rPr>
              <a:t> </a:t>
            </a:r>
            <a:r>
              <a:rPr lang="en-US" sz="2400" dirty="0" err="1">
                <a:latin typeface="Times New Roman" pitchFamily="18" charset="0"/>
              </a:rPr>
              <a:t>quần</a:t>
            </a:r>
            <a:r>
              <a:rPr lang="en-US" sz="2400" dirty="0">
                <a:latin typeface="Times New Roman" pitchFamily="18" charset="0"/>
              </a:rPr>
              <a:t> </a:t>
            </a:r>
            <a:r>
              <a:rPr lang="en-US" sz="2400" dirty="0" err="1">
                <a:latin typeface="Times New Roman" pitchFamily="18" charset="0"/>
              </a:rPr>
              <a:t>xã</a:t>
            </a:r>
            <a:r>
              <a:rPr lang="en-US" sz="2400" dirty="0">
                <a:latin typeface="Times New Roman" pitchFamily="18" charset="0"/>
              </a:rPr>
              <a:t> </a:t>
            </a:r>
            <a:r>
              <a:rPr lang="en-US" sz="2400" dirty="0" err="1">
                <a:latin typeface="Times New Roman" pitchFamily="18" charset="0"/>
              </a:rPr>
              <a:t>dao</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quanh</a:t>
            </a:r>
            <a:r>
              <a:rPr lang="en-US" sz="2400" dirty="0">
                <a:latin typeface="Times New Roman" pitchFamily="18" charset="0"/>
              </a:rPr>
              <a:t> </a:t>
            </a:r>
            <a:r>
              <a:rPr lang="en-US" sz="2400" dirty="0" err="1">
                <a:latin typeface="Times New Roman" pitchFamily="18" charset="0"/>
              </a:rPr>
              <a:t>vị</a:t>
            </a:r>
            <a:r>
              <a:rPr lang="en-US" sz="2400" dirty="0">
                <a:latin typeface="Times New Roman" pitchFamily="18" charset="0"/>
              </a:rPr>
              <a:t> </a:t>
            </a:r>
            <a:r>
              <a:rPr lang="en-US" sz="2400" dirty="0" err="1">
                <a:latin typeface="Times New Roman" pitchFamily="18" charset="0"/>
              </a:rPr>
              <a:t>trí</a:t>
            </a:r>
            <a:r>
              <a:rPr lang="en-US" sz="2400" dirty="0">
                <a:latin typeface="Times New Roman" pitchFamily="18" charset="0"/>
              </a:rPr>
              <a:t> </a:t>
            </a:r>
            <a:r>
              <a:rPr lang="en-US" sz="2400" dirty="0" err="1">
                <a:latin typeface="Times New Roman" pitchFamily="18" charset="0"/>
              </a:rPr>
              <a:t>cân</a:t>
            </a:r>
            <a:r>
              <a:rPr lang="en-US" sz="2400" dirty="0">
                <a:latin typeface="Times New Roman" pitchFamily="18" charset="0"/>
              </a:rPr>
              <a:t> </a:t>
            </a:r>
            <a:r>
              <a:rPr lang="en-US" sz="2400" dirty="0" err="1">
                <a:latin typeface="Times New Roman" pitchFamily="18" charset="0"/>
              </a:rPr>
              <a:t>bằng</a:t>
            </a:r>
            <a:r>
              <a:rPr lang="en-US" sz="2400" dirty="0">
                <a:latin typeface="Times New Roman" pitchFamily="18" charset="0"/>
              </a:rPr>
              <a:t> </a:t>
            </a:r>
            <a:r>
              <a:rPr lang="en-US" sz="2400" dirty="0" err="1">
                <a:latin typeface="Times New Roman" pitchFamily="18" charset="0"/>
              </a:rPr>
              <a:t>nhờ</a:t>
            </a:r>
            <a:r>
              <a:rPr lang="en-US" sz="2400" dirty="0">
                <a:latin typeface="Times New Roman" pitchFamily="18" charset="0"/>
              </a:rPr>
              <a:t> </a:t>
            </a:r>
            <a:r>
              <a:rPr lang="en-US" sz="2400" dirty="0" err="1">
                <a:latin typeface="Times New Roman" pitchFamily="18" charset="0"/>
              </a:rPr>
              <a:t>khống</a:t>
            </a:r>
            <a:r>
              <a:rPr lang="en-US" sz="2400" dirty="0">
                <a:latin typeface="Times New Roman" pitchFamily="18" charset="0"/>
              </a:rPr>
              <a:t> </a:t>
            </a:r>
            <a:r>
              <a:rPr lang="en-US" sz="2400" dirty="0" err="1">
                <a:latin typeface="Times New Roman" pitchFamily="18" charset="0"/>
              </a:rPr>
              <a:t>chế</a:t>
            </a:r>
            <a:r>
              <a:rPr lang="en-US" sz="2400" dirty="0">
                <a:latin typeface="Times New Roman" pitchFamily="18" charset="0"/>
              </a:rPr>
              <a:t> </a:t>
            </a:r>
            <a:r>
              <a:rPr lang="en-US" sz="2400" dirty="0" err="1">
                <a:latin typeface="Times New Roman" pitchFamily="18" charset="0"/>
              </a:rPr>
              <a:t>sinh</a:t>
            </a:r>
            <a:r>
              <a:rPr lang="en-US" sz="2400" dirty="0">
                <a:latin typeface="Times New Roman" pitchFamily="18" charset="0"/>
              </a:rPr>
              <a:t> </a:t>
            </a:r>
            <a:r>
              <a:rPr lang="en-US" sz="2400" dirty="0" err="1">
                <a:latin typeface="Times New Roman" pitchFamily="18" charset="0"/>
              </a:rPr>
              <a:t>học</a:t>
            </a:r>
            <a:r>
              <a:rPr lang="en-US" sz="2400" dirty="0">
                <a:latin typeface="Times New Roman" pitchFamily="18" charset="0"/>
              </a:rPr>
              <a:t>.</a:t>
            </a:r>
          </a:p>
        </p:txBody>
      </p:sp>
      <p:sp>
        <p:nvSpPr>
          <p:cNvPr id="14" name="AutoShape 1"/>
          <p:cNvSpPr>
            <a:spLocks noChangeArrowheads="1"/>
          </p:cNvSpPr>
          <p:nvPr/>
        </p:nvSpPr>
        <p:spPr bwMode="auto">
          <a:xfrm>
            <a:off x="5486400" y="824971"/>
            <a:ext cx="3886200" cy="2209800"/>
          </a:xfrm>
          <a:prstGeom prst="cloudCallout">
            <a:avLst>
              <a:gd name="adj1" fmla="val -12935"/>
              <a:gd name="adj2" fmla="val 81097"/>
            </a:avLst>
          </a:prstGeom>
          <a:ln>
            <a:headEnd/>
            <a:tailEnd/>
          </a:ln>
        </p:spPr>
        <p:style>
          <a:lnRef idx="1">
            <a:schemeClr val="accent1"/>
          </a:lnRef>
          <a:fillRef idx="2">
            <a:schemeClr val="accent1"/>
          </a:fillRef>
          <a:effectRef idx="1">
            <a:schemeClr val="accent1"/>
          </a:effectRef>
          <a:fontRef idx="minor">
            <a:schemeClr val="dk1"/>
          </a:fontRef>
        </p:style>
        <p:txBody>
          <a:bodyPr lIns="90000" tIns="46800" rIns="90000" bIns="4680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b="1" dirty="0" err="1">
                <a:solidFill>
                  <a:srgbClr val="000000"/>
                </a:solidFill>
                <a:latin typeface="Times New Roman" pitchFamily="18" charset="0"/>
              </a:rPr>
              <a:t>Hãy</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nêu</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kết</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luận</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về</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mối</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quan</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hệ</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giữa</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ngoại</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cảnh</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và</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quần</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xã</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sinh</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vật</a:t>
            </a:r>
            <a:r>
              <a:rPr lang="en-US" sz="2400" b="1" dirty="0">
                <a:solidFill>
                  <a:srgbClr val="000000"/>
                </a:solidFill>
                <a:latin typeface="Times New Roman" pitchFamily="18" charset="0"/>
              </a:rPr>
              <a:t>? </a:t>
            </a:r>
          </a:p>
        </p:txBody>
      </p:sp>
      <p:sp>
        <p:nvSpPr>
          <p:cNvPr id="15" name="Rectangle 8"/>
          <p:cNvSpPr>
            <a:spLocks noChangeArrowheads="1"/>
          </p:cNvSpPr>
          <p:nvPr/>
        </p:nvSpPr>
        <p:spPr bwMode="auto">
          <a:xfrm>
            <a:off x="498764" y="2277839"/>
            <a:ext cx="7883236" cy="1670705"/>
          </a:xfrm>
          <a:prstGeom prst="rect">
            <a:avLst/>
          </a:prstGeom>
          <a:noFill/>
          <a:ln>
            <a:noFill/>
          </a:ln>
          <a:effectLst/>
        </p:spPr>
        <p:txBody>
          <a:bodyPr wrap="none" lIns="90000" tIns="46800" rIns="90000" bIns="46800" anchor="ctr"/>
          <a:lstStyle/>
          <a:p>
            <a:pPr marL="342900" indent="-342900">
              <a:buClrTx/>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err="1">
                <a:solidFill>
                  <a:srgbClr val="002060"/>
                </a:solidFill>
                <a:latin typeface="Times New Roman" pitchFamily="16" charset="0"/>
              </a:rPr>
              <a:t>Khi</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ngoại</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cảnh</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thay</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đổi</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dẫn</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đến</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số</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lượng</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cá</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thể</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trong</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quần</a:t>
            </a:r>
            <a:r>
              <a:rPr lang="en-US" sz="2400" dirty="0">
                <a:solidFill>
                  <a:srgbClr val="002060"/>
                </a:solidFill>
                <a:latin typeface="Times New Roman" pitchFamily="16" charset="0"/>
              </a:rPr>
              <a:t> </a:t>
            </a:r>
          </a:p>
          <a:p>
            <a:pPr marL="342900" indent="-34290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err="1">
                <a:solidFill>
                  <a:srgbClr val="002060"/>
                </a:solidFill>
                <a:latin typeface="Times New Roman" pitchFamily="16" charset="0"/>
              </a:rPr>
              <a:t>xã</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thay</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đổi</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và</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luôn</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được</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khống</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chế</a:t>
            </a:r>
            <a:r>
              <a:rPr lang="en-US" sz="2400" dirty="0">
                <a:solidFill>
                  <a:srgbClr val="002060"/>
                </a:solidFill>
                <a:latin typeface="Times New Roman" pitchFamily="16" charset="0"/>
              </a:rPr>
              <a:t> ở </a:t>
            </a:r>
            <a:r>
              <a:rPr lang="en-US" sz="2400" dirty="0" err="1">
                <a:solidFill>
                  <a:srgbClr val="002060"/>
                </a:solidFill>
                <a:latin typeface="Times New Roman" pitchFamily="16" charset="0"/>
              </a:rPr>
              <a:t>mức</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độ</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phù</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hợp</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với</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khả</a:t>
            </a:r>
            <a:r>
              <a:rPr lang="en-US" sz="2400" dirty="0">
                <a:solidFill>
                  <a:srgbClr val="002060"/>
                </a:solidFill>
                <a:latin typeface="Times New Roman" pitchFamily="16" charset="0"/>
              </a:rPr>
              <a:t> </a:t>
            </a:r>
          </a:p>
          <a:p>
            <a:pPr marL="342900" indent="-34290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err="1">
                <a:solidFill>
                  <a:srgbClr val="002060"/>
                </a:solidFill>
                <a:latin typeface="Times New Roman" pitchFamily="16" charset="0"/>
              </a:rPr>
              <a:t>năng</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của</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môi</a:t>
            </a:r>
            <a:r>
              <a:rPr lang="en-US" sz="2400" dirty="0">
                <a:solidFill>
                  <a:srgbClr val="002060"/>
                </a:solidFill>
                <a:latin typeface="Times New Roman" pitchFamily="16" charset="0"/>
              </a:rPr>
              <a:t> </a:t>
            </a:r>
            <a:r>
              <a:rPr lang="en-US" sz="2400" dirty="0" err="1">
                <a:solidFill>
                  <a:srgbClr val="002060"/>
                </a:solidFill>
                <a:latin typeface="Times New Roman" pitchFamily="16" charset="0"/>
              </a:rPr>
              <a:t>trường</a:t>
            </a:r>
            <a:r>
              <a:rPr lang="en-US" sz="2400" dirty="0">
                <a:solidFill>
                  <a:srgbClr val="002060"/>
                </a:solidFill>
                <a:latin typeface="Times New Roman" pitchFamily="16" charset="0"/>
              </a:rPr>
              <a:t>. </a:t>
            </a:r>
          </a:p>
        </p:txBody>
      </p:sp>
    </p:spTree>
    <p:extLst>
      <p:ext uri="{BB962C8B-B14F-4D97-AF65-F5344CB8AC3E}">
        <p14:creationId xmlns:p14="http://schemas.microsoft.com/office/powerpoint/2010/main" val="252312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14"/>
                                        </p:tgtEl>
                                        <p:attrNameLst>
                                          <p:attrName>ppt_x</p:attrName>
                                        </p:attrNameLst>
                                      </p:cBhvr>
                                      <p:tavLst>
                                        <p:tav tm="0">
                                          <p:val>
                                            <p:strVal val="ppt_x"/>
                                          </p:val>
                                        </p:tav>
                                        <p:tav tm="100000">
                                          <p:val>
                                            <p:strVal val="ppt_x"/>
                                          </p:val>
                                        </p:tav>
                                      </p:tavLst>
                                    </p:anim>
                                    <p:anim calcmode="lin" valueType="num">
                                      <p:cBhvr additive="base">
                                        <p:cTn id="15" dur="500"/>
                                        <p:tgtEl>
                                          <p:spTgt spid="14"/>
                                        </p:tgtEl>
                                        <p:attrNameLst>
                                          <p:attrName>ppt_y</p:attrName>
                                        </p:attrNameLst>
                                      </p:cBhvr>
                                      <p:tavLst>
                                        <p:tav tm="0">
                                          <p:val>
                                            <p:strVal val="ppt_y"/>
                                          </p:val>
                                        </p:tav>
                                        <p:tav tm="100000">
                                          <p:val>
                                            <p:strVal val="1+ppt_h/2"/>
                                          </p:val>
                                        </p:tav>
                                      </p:tavLst>
                                    </p:anim>
                                    <p:set>
                                      <p:cBhvr>
                                        <p:cTn id="16" dur="1" fill="hold">
                                          <p:stCondLst>
                                            <p:cond delay="499"/>
                                          </p:stCondLst>
                                        </p:cTn>
                                        <p:tgtEl>
                                          <p:spTgt spid="14"/>
                                        </p:tgtEl>
                                        <p:attrNameLst>
                                          <p:attrName>style.visibility</p:attrName>
                                        </p:attrNameLst>
                                      </p:cBhvr>
                                      <p:to>
                                        <p:strVal val="hidden"/>
                                      </p:to>
                                    </p:se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8" presetClass="exit" presetSubtype="16" fill="hold" grpId="1" nodeType="withEffect">
                                  <p:stCondLst>
                                    <p:cond delay="0"/>
                                  </p:stCondLst>
                                  <p:childTnLst>
                                    <p:animEffect transition="out" filter="diamond(in)">
                                      <p:cBhvr>
                                        <p:cTn id="31" dur="2000"/>
                                        <p:tgtEl>
                                          <p:spTgt spid="11"/>
                                        </p:tgtEl>
                                      </p:cBhvr>
                                    </p:animEffect>
                                    <p:set>
                                      <p:cBhvr>
                                        <p:cTn id="32" dur="1" fill="hold">
                                          <p:stCondLst>
                                            <p:cond delay="1999"/>
                                          </p:stCondLst>
                                        </p:cTn>
                                        <p:tgtEl>
                                          <p:spTgt spid="11"/>
                                        </p:tgtEl>
                                        <p:attrNameLst>
                                          <p:attrName>style.visibility</p:attrName>
                                        </p:attrNameLst>
                                      </p:cBhvr>
                                      <p:to>
                                        <p:strVal val="hidden"/>
                                      </p:to>
                                    </p:set>
                                  </p:childTnLst>
                                </p:cTn>
                              </p:par>
                              <p:par>
                                <p:cTn id="33" presetID="8" presetClass="exit" presetSubtype="16" fill="hold" nodeType="withEffect">
                                  <p:stCondLst>
                                    <p:cond delay="0"/>
                                  </p:stCondLst>
                                  <p:childTnLst>
                                    <p:animEffect transition="out" filter="diamond(in)">
                                      <p:cBhvr>
                                        <p:cTn id="34" dur="2000"/>
                                        <p:tgtEl>
                                          <p:spTgt spid="12"/>
                                        </p:tgtEl>
                                      </p:cBhvr>
                                    </p:animEffect>
                                    <p:set>
                                      <p:cBhvr>
                                        <p:cTn id="35"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p:bldP spid="14" grpId="0" animBg="1"/>
      <p:bldP spid="14" grpId="1"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AutoShape 3"/>
          <p:cNvSpPr>
            <a:spLocks noChangeArrowheads="1"/>
          </p:cNvSpPr>
          <p:nvPr/>
        </p:nvSpPr>
        <p:spPr bwMode="auto">
          <a:xfrm>
            <a:off x="2362200" y="1905000"/>
            <a:ext cx="762000" cy="152400"/>
          </a:xfrm>
          <a:custGeom>
            <a:avLst/>
            <a:gdLst>
              <a:gd name="T0" fmla="*/ 571500 w 21600"/>
              <a:gd name="T1" fmla="*/ 0 h 21600"/>
              <a:gd name="T2" fmla="*/ 0 w 21600"/>
              <a:gd name="T3" fmla="*/ 76200 h 21600"/>
              <a:gd name="T4" fmla="*/ 571500 w 21600"/>
              <a:gd name="T5" fmla="*/ 152400 h 21600"/>
              <a:gd name="T6" fmla="*/ 7620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7CBA7"/>
          </a:solidFill>
          <a:ln w="9525">
            <a:solidFill>
              <a:schemeClr val="tx1"/>
            </a:solidFill>
            <a:miter lim="800000"/>
            <a:headEnd/>
            <a:tailEnd/>
          </a:ln>
        </p:spPr>
        <p:txBody>
          <a:bodyPr wrap="none" anchor="ctr"/>
          <a:lstStyle/>
          <a:p>
            <a:endParaRPr lang="en-US"/>
          </a:p>
        </p:txBody>
      </p:sp>
      <p:sp>
        <p:nvSpPr>
          <p:cNvPr id="116740" name="AutoShape 4"/>
          <p:cNvSpPr>
            <a:spLocks noChangeArrowheads="1"/>
          </p:cNvSpPr>
          <p:nvPr/>
        </p:nvSpPr>
        <p:spPr bwMode="auto">
          <a:xfrm>
            <a:off x="5715000" y="1917700"/>
            <a:ext cx="942975" cy="139700"/>
          </a:xfrm>
          <a:custGeom>
            <a:avLst/>
            <a:gdLst>
              <a:gd name="T0" fmla="*/ 707231 w 21600"/>
              <a:gd name="T1" fmla="*/ 0 h 21600"/>
              <a:gd name="T2" fmla="*/ 0 w 21600"/>
              <a:gd name="T3" fmla="*/ 69850 h 21600"/>
              <a:gd name="T4" fmla="*/ 707231 w 21600"/>
              <a:gd name="T5" fmla="*/ 139700 h 21600"/>
              <a:gd name="T6" fmla="*/ 942975 w 21600"/>
              <a:gd name="T7" fmla="*/ 698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7CBA7"/>
          </a:solidFill>
          <a:ln w="9525">
            <a:solidFill>
              <a:schemeClr val="tx1"/>
            </a:solidFill>
            <a:miter lim="800000"/>
            <a:headEnd/>
            <a:tailEnd/>
          </a:ln>
        </p:spPr>
        <p:txBody>
          <a:bodyPr wrap="none" anchor="ctr"/>
          <a:lstStyle/>
          <a:p>
            <a:endParaRPr lang="en-US"/>
          </a:p>
        </p:txBody>
      </p:sp>
      <p:sp>
        <p:nvSpPr>
          <p:cNvPr id="116741" name="Text Box 5"/>
          <p:cNvSpPr txBox="1">
            <a:spLocks noChangeArrowheads="1"/>
          </p:cNvSpPr>
          <p:nvPr/>
        </p:nvSpPr>
        <p:spPr bwMode="auto">
          <a:xfrm>
            <a:off x="5791200" y="6396038"/>
            <a:ext cx="3581400" cy="461962"/>
          </a:xfrm>
          <a:prstGeom prst="rect">
            <a:avLst/>
          </a:prstGeom>
          <a:noFill/>
          <a:ln w="9525">
            <a:noFill/>
            <a:miter lim="800000"/>
            <a:headEnd/>
            <a:tailEnd/>
          </a:ln>
        </p:spPr>
        <p:txBody>
          <a:bodyPr>
            <a:spAutoFit/>
          </a:bodyPr>
          <a:lstStyle/>
          <a:p>
            <a:r>
              <a:rPr lang="en-US" sz="2400" dirty="0">
                <a:solidFill>
                  <a:srgbClr val="0000CC"/>
                </a:solidFill>
                <a:latin typeface="Times New Roman" pitchFamily="18" charset="0"/>
              </a:rPr>
              <a:t>Khi chim ăn hết nhiều sâu</a:t>
            </a:r>
          </a:p>
        </p:txBody>
      </p:sp>
      <p:sp>
        <p:nvSpPr>
          <p:cNvPr id="116742" name="Text Box 6"/>
          <p:cNvSpPr txBox="1">
            <a:spLocks noChangeArrowheads="1"/>
          </p:cNvSpPr>
          <p:nvPr/>
        </p:nvSpPr>
        <p:spPr bwMode="auto">
          <a:xfrm>
            <a:off x="3200400" y="3276600"/>
            <a:ext cx="2403222" cy="461665"/>
          </a:xfrm>
          <a:prstGeom prst="rect">
            <a:avLst/>
          </a:prstGeom>
          <a:noFill/>
          <a:ln w="9525">
            <a:noFill/>
            <a:miter lim="800000"/>
            <a:headEnd/>
            <a:tailEnd/>
          </a:ln>
        </p:spPr>
        <p:txBody>
          <a:bodyPr wrap="none">
            <a:spAutoFit/>
          </a:bodyPr>
          <a:lstStyle/>
          <a:p>
            <a:r>
              <a:rPr lang="en-US" sz="2400" dirty="0">
                <a:solidFill>
                  <a:srgbClr val="0000CC"/>
                </a:solidFill>
                <a:latin typeface="Times New Roman" pitchFamily="18" charset="0"/>
              </a:rPr>
              <a:t>Số lượng sâu tăng</a:t>
            </a:r>
          </a:p>
        </p:txBody>
      </p:sp>
      <p:sp>
        <p:nvSpPr>
          <p:cNvPr id="116743" name="AutoShape 7"/>
          <p:cNvSpPr>
            <a:spLocks noChangeArrowheads="1"/>
          </p:cNvSpPr>
          <p:nvPr/>
        </p:nvSpPr>
        <p:spPr bwMode="auto">
          <a:xfrm rot="5400000">
            <a:off x="6369844" y="3536156"/>
            <a:ext cx="685800" cy="166688"/>
          </a:xfrm>
          <a:custGeom>
            <a:avLst/>
            <a:gdLst>
              <a:gd name="T0" fmla="*/ 514350 w 21600"/>
              <a:gd name="T1" fmla="*/ 0 h 21600"/>
              <a:gd name="T2" fmla="*/ 0 w 21600"/>
              <a:gd name="T3" fmla="*/ 83344 h 21600"/>
              <a:gd name="T4" fmla="*/ 514350 w 21600"/>
              <a:gd name="T5" fmla="*/ 166688 h 21600"/>
              <a:gd name="T6" fmla="*/ 685800 w 21600"/>
              <a:gd name="T7" fmla="*/ 8334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7CBA7"/>
          </a:solidFill>
          <a:ln w="9525">
            <a:solidFill>
              <a:schemeClr val="tx1"/>
            </a:solidFill>
            <a:miter lim="800000"/>
            <a:headEnd/>
            <a:tailEnd/>
          </a:ln>
        </p:spPr>
        <p:txBody>
          <a:bodyPr wrap="none" anchor="ctr"/>
          <a:lstStyle/>
          <a:p>
            <a:endParaRPr lang="en-US"/>
          </a:p>
        </p:txBody>
      </p:sp>
      <p:sp>
        <p:nvSpPr>
          <p:cNvPr id="116744" name="AutoShape 8"/>
          <p:cNvSpPr>
            <a:spLocks noChangeArrowheads="1"/>
          </p:cNvSpPr>
          <p:nvPr/>
        </p:nvSpPr>
        <p:spPr bwMode="auto">
          <a:xfrm rot="10800000">
            <a:off x="5486400" y="5029200"/>
            <a:ext cx="938213" cy="166687"/>
          </a:xfrm>
          <a:custGeom>
            <a:avLst/>
            <a:gdLst>
              <a:gd name="T0" fmla="*/ 703660 w 21600"/>
              <a:gd name="T1" fmla="*/ 0 h 21600"/>
              <a:gd name="T2" fmla="*/ 0 w 21600"/>
              <a:gd name="T3" fmla="*/ 83344 h 21600"/>
              <a:gd name="T4" fmla="*/ 703660 w 21600"/>
              <a:gd name="T5" fmla="*/ 166687 h 21600"/>
              <a:gd name="T6" fmla="*/ 938213 w 21600"/>
              <a:gd name="T7" fmla="*/ 8334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7CBA7"/>
          </a:solidFill>
          <a:ln w="9525">
            <a:solidFill>
              <a:schemeClr val="tx1"/>
            </a:solidFill>
            <a:miter lim="800000"/>
            <a:headEnd/>
            <a:tailEnd/>
          </a:ln>
        </p:spPr>
        <p:txBody>
          <a:bodyPr wrap="none" anchor="ctr"/>
          <a:lstStyle/>
          <a:p>
            <a:endParaRPr lang="en-US"/>
          </a:p>
        </p:txBody>
      </p:sp>
      <p:pic>
        <p:nvPicPr>
          <p:cNvPr id="116746" name="Picture 10"/>
          <p:cNvPicPr>
            <a:picLocks noChangeAspect="1" noChangeArrowheads="1"/>
          </p:cNvPicPr>
          <p:nvPr/>
        </p:nvPicPr>
        <p:blipFill>
          <a:blip r:embed="rId2" cstate="print"/>
          <a:srcRect/>
          <a:stretch>
            <a:fillRect/>
          </a:stretch>
        </p:blipFill>
        <p:spPr bwMode="auto">
          <a:xfrm>
            <a:off x="3124200" y="4114800"/>
            <a:ext cx="2362200" cy="2109787"/>
          </a:xfrm>
          <a:prstGeom prst="rect">
            <a:avLst/>
          </a:prstGeom>
          <a:noFill/>
          <a:ln w="9525">
            <a:noFill/>
            <a:miter lim="800000"/>
            <a:headEnd/>
            <a:tailEnd/>
          </a:ln>
        </p:spPr>
      </p:pic>
      <p:pic>
        <p:nvPicPr>
          <p:cNvPr id="116747" name="Picture 11"/>
          <p:cNvPicPr>
            <a:picLocks noChangeAspect="1" noChangeArrowheads="1"/>
          </p:cNvPicPr>
          <p:nvPr/>
        </p:nvPicPr>
        <p:blipFill>
          <a:blip r:embed="rId3" cstate="print"/>
          <a:srcRect/>
          <a:stretch>
            <a:fillRect/>
          </a:stretch>
        </p:blipFill>
        <p:spPr bwMode="auto">
          <a:xfrm>
            <a:off x="3200400" y="990600"/>
            <a:ext cx="2320925" cy="2133600"/>
          </a:xfrm>
          <a:prstGeom prst="rect">
            <a:avLst/>
          </a:prstGeom>
          <a:noFill/>
          <a:ln w="9525">
            <a:noFill/>
            <a:miter lim="800000"/>
            <a:headEnd/>
            <a:tailEnd/>
          </a:ln>
        </p:spPr>
      </p:pic>
      <p:pic>
        <p:nvPicPr>
          <p:cNvPr id="116748" name="Picture 12"/>
          <p:cNvPicPr>
            <a:picLocks noChangeAspect="1" noChangeArrowheads="1"/>
          </p:cNvPicPr>
          <p:nvPr/>
        </p:nvPicPr>
        <p:blipFill>
          <a:blip r:embed="rId4" cstate="print"/>
          <a:srcRect/>
          <a:stretch>
            <a:fillRect/>
          </a:stretch>
        </p:blipFill>
        <p:spPr bwMode="auto">
          <a:xfrm>
            <a:off x="0" y="990600"/>
            <a:ext cx="2279650" cy="2133600"/>
          </a:xfrm>
          <a:prstGeom prst="rect">
            <a:avLst/>
          </a:prstGeom>
          <a:noFill/>
          <a:ln w="9525">
            <a:noFill/>
            <a:miter lim="800000"/>
            <a:headEnd/>
            <a:tailEnd/>
          </a:ln>
        </p:spPr>
      </p:pic>
      <p:pic>
        <p:nvPicPr>
          <p:cNvPr id="116749" name="Picture 13"/>
          <p:cNvPicPr>
            <a:picLocks noChangeAspect="1" noChangeArrowheads="1"/>
          </p:cNvPicPr>
          <p:nvPr/>
        </p:nvPicPr>
        <p:blipFill>
          <a:blip r:embed="rId5" cstate="print"/>
          <a:srcRect l="17999" t="19333" r="28000" b="20667"/>
          <a:stretch>
            <a:fillRect/>
          </a:stretch>
        </p:blipFill>
        <p:spPr bwMode="auto">
          <a:xfrm>
            <a:off x="6477000" y="4038600"/>
            <a:ext cx="2438400" cy="2133600"/>
          </a:xfrm>
          <a:prstGeom prst="rect">
            <a:avLst/>
          </a:prstGeom>
          <a:noFill/>
          <a:ln w="9525">
            <a:noFill/>
            <a:miter lim="800000"/>
            <a:headEnd/>
            <a:tailEnd/>
          </a:ln>
        </p:spPr>
      </p:pic>
      <p:grpSp>
        <p:nvGrpSpPr>
          <p:cNvPr id="2" name="Group 14"/>
          <p:cNvGrpSpPr>
            <a:grpSpLocks/>
          </p:cNvGrpSpPr>
          <p:nvPr/>
        </p:nvGrpSpPr>
        <p:grpSpPr bwMode="auto">
          <a:xfrm>
            <a:off x="6629400" y="990600"/>
            <a:ext cx="2362200" cy="2209800"/>
            <a:chOff x="4176" y="638"/>
            <a:chExt cx="1350" cy="964"/>
          </a:xfrm>
        </p:grpSpPr>
        <p:pic>
          <p:nvPicPr>
            <p:cNvPr id="27665" name="Picture 15"/>
            <p:cNvPicPr>
              <a:picLocks noChangeAspect="1" noChangeArrowheads="1"/>
            </p:cNvPicPr>
            <p:nvPr/>
          </p:nvPicPr>
          <p:blipFill>
            <a:blip r:embed="rId6" cstate="print"/>
            <a:srcRect l="18001" t="28595" r="30800" b="28595"/>
            <a:stretch>
              <a:fillRect/>
            </a:stretch>
          </p:blipFill>
          <p:spPr bwMode="auto">
            <a:xfrm>
              <a:off x="4176" y="1242"/>
              <a:ext cx="720" cy="360"/>
            </a:xfrm>
            <a:prstGeom prst="rect">
              <a:avLst/>
            </a:prstGeom>
            <a:noFill/>
            <a:ln w="9525">
              <a:noFill/>
              <a:miter lim="800000"/>
              <a:headEnd/>
              <a:tailEnd/>
            </a:ln>
          </p:spPr>
        </p:pic>
        <p:pic>
          <p:nvPicPr>
            <p:cNvPr id="27666" name="Picture 16"/>
            <p:cNvPicPr>
              <a:picLocks noChangeAspect="1" noChangeArrowheads="1"/>
            </p:cNvPicPr>
            <p:nvPr/>
          </p:nvPicPr>
          <p:blipFill>
            <a:blip r:embed="rId6" cstate="print"/>
            <a:srcRect l="18001" t="28595" r="30800" b="28595"/>
            <a:stretch>
              <a:fillRect/>
            </a:stretch>
          </p:blipFill>
          <p:spPr bwMode="auto">
            <a:xfrm>
              <a:off x="4176" y="951"/>
              <a:ext cx="720" cy="360"/>
            </a:xfrm>
            <a:prstGeom prst="rect">
              <a:avLst/>
            </a:prstGeom>
            <a:noFill/>
            <a:ln w="9525">
              <a:noFill/>
              <a:miter lim="800000"/>
              <a:headEnd/>
              <a:tailEnd/>
            </a:ln>
          </p:spPr>
        </p:pic>
        <p:pic>
          <p:nvPicPr>
            <p:cNvPr id="27667" name="Picture 17"/>
            <p:cNvPicPr>
              <a:picLocks noChangeAspect="1" noChangeArrowheads="1"/>
            </p:cNvPicPr>
            <p:nvPr/>
          </p:nvPicPr>
          <p:blipFill>
            <a:blip r:embed="rId6" cstate="print"/>
            <a:srcRect l="18001" t="28595" r="30800" b="28595"/>
            <a:stretch>
              <a:fillRect/>
            </a:stretch>
          </p:blipFill>
          <p:spPr bwMode="auto">
            <a:xfrm>
              <a:off x="4806" y="1242"/>
              <a:ext cx="720" cy="360"/>
            </a:xfrm>
            <a:prstGeom prst="rect">
              <a:avLst/>
            </a:prstGeom>
            <a:noFill/>
            <a:ln w="9525">
              <a:noFill/>
              <a:miter lim="800000"/>
              <a:headEnd/>
              <a:tailEnd/>
            </a:ln>
          </p:spPr>
        </p:pic>
        <p:pic>
          <p:nvPicPr>
            <p:cNvPr id="27668" name="Picture 18"/>
            <p:cNvPicPr>
              <a:picLocks noChangeAspect="1" noChangeArrowheads="1"/>
            </p:cNvPicPr>
            <p:nvPr/>
          </p:nvPicPr>
          <p:blipFill>
            <a:blip r:embed="rId6" cstate="print"/>
            <a:srcRect l="18001" t="28595" r="30800" b="28595"/>
            <a:stretch>
              <a:fillRect/>
            </a:stretch>
          </p:blipFill>
          <p:spPr bwMode="auto">
            <a:xfrm>
              <a:off x="4806" y="951"/>
              <a:ext cx="720" cy="360"/>
            </a:xfrm>
            <a:prstGeom prst="rect">
              <a:avLst/>
            </a:prstGeom>
            <a:noFill/>
            <a:ln w="9525">
              <a:noFill/>
              <a:miter lim="800000"/>
              <a:headEnd/>
              <a:tailEnd/>
            </a:ln>
          </p:spPr>
        </p:pic>
        <p:pic>
          <p:nvPicPr>
            <p:cNvPr id="27669" name="Picture 19"/>
            <p:cNvPicPr>
              <a:picLocks noChangeAspect="1" noChangeArrowheads="1"/>
            </p:cNvPicPr>
            <p:nvPr/>
          </p:nvPicPr>
          <p:blipFill>
            <a:blip r:embed="rId6" cstate="print"/>
            <a:srcRect l="18001" t="28595" r="30800" b="28595"/>
            <a:stretch>
              <a:fillRect/>
            </a:stretch>
          </p:blipFill>
          <p:spPr bwMode="auto">
            <a:xfrm>
              <a:off x="4176" y="638"/>
              <a:ext cx="720" cy="360"/>
            </a:xfrm>
            <a:prstGeom prst="rect">
              <a:avLst/>
            </a:prstGeom>
            <a:noFill/>
            <a:ln w="9525">
              <a:noFill/>
              <a:miter lim="800000"/>
              <a:headEnd/>
              <a:tailEnd/>
            </a:ln>
          </p:spPr>
        </p:pic>
        <p:pic>
          <p:nvPicPr>
            <p:cNvPr id="27670" name="Picture 20"/>
            <p:cNvPicPr>
              <a:picLocks noChangeAspect="1" noChangeArrowheads="1"/>
            </p:cNvPicPr>
            <p:nvPr/>
          </p:nvPicPr>
          <p:blipFill>
            <a:blip r:embed="rId6" cstate="print"/>
            <a:srcRect l="18001" t="28595" r="30800" b="28595"/>
            <a:stretch>
              <a:fillRect/>
            </a:stretch>
          </p:blipFill>
          <p:spPr bwMode="auto">
            <a:xfrm>
              <a:off x="4806" y="638"/>
              <a:ext cx="720" cy="360"/>
            </a:xfrm>
            <a:prstGeom prst="rect">
              <a:avLst/>
            </a:prstGeom>
            <a:noFill/>
            <a:ln w="9525">
              <a:noFill/>
              <a:miter lim="800000"/>
              <a:headEnd/>
              <a:tailEnd/>
            </a:ln>
          </p:spPr>
        </p:pic>
      </p:grpSp>
      <p:sp>
        <p:nvSpPr>
          <p:cNvPr id="27661" name="Rectangle 8"/>
          <p:cNvSpPr>
            <a:spLocks noChangeArrowheads="1"/>
          </p:cNvSpPr>
          <p:nvPr/>
        </p:nvSpPr>
        <p:spPr bwMode="auto">
          <a:xfrm>
            <a:off x="1219200" y="0"/>
            <a:ext cx="7620000" cy="838200"/>
          </a:xfrm>
          <a:prstGeom prst="rect">
            <a:avLst/>
          </a:prstGeom>
          <a:solidFill>
            <a:schemeClr val="bg1"/>
          </a:solidFill>
          <a:ln w="9525">
            <a:solidFill>
              <a:schemeClr val="bg1"/>
            </a:solidFill>
            <a:miter lim="800000"/>
            <a:headEnd/>
            <a:tailEnd/>
          </a:ln>
        </p:spPr>
        <p:txBody>
          <a:bodyPr wrap="none" anchor="ctr"/>
          <a:lstStyle/>
          <a:p>
            <a:r>
              <a:rPr lang="en-US" sz="2600" b="1" dirty="0">
                <a:solidFill>
                  <a:srgbClr val="FF0000"/>
                </a:solidFill>
                <a:latin typeface="Times New Roman" pitchFamily="18" charset="0"/>
                <a:cs typeface="Times New Roman" pitchFamily="18" charset="0"/>
              </a:rPr>
              <a:t> Gặp điều kiện khí hậu thuận lợi thì sinh vật phát </a:t>
            </a:r>
          </a:p>
          <a:p>
            <a:r>
              <a:rPr lang="en-US" sz="2600" b="1" dirty="0">
                <a:solidFill>
                  <a:srgbClr val="FF0000"/>
                </a:solidFill>
                <a:latin typeface="Times New Roman" pitchFamily="18" charset="0"/>
                <a:cs typeface="Times New Roman" pitchFamily="18" charset="0"/>
              </a:rPr>
              <a:t>triển như thế nào, cho ví dụ minh họa? </a:t>
            </a:r>
          </a:p>
        </p:txBody>
      </p:sp>
      <p:sp>
        <p:nvSpPr>
          <p:cNvPr id="22" name="Text Box 6"/>
          <p:cNvSpPr txBox="1">
            <a:spLocks noChangeArrowheads="1"/>
          </p:cNvSpPr>
          <p:nvPr/>
        </p:nvSpPr>
        <p:spPr bwMode="auto">
          <a:xfrm>
            <a:off x="0" y="3276600"/>
            <a:ext cx="2526654" cy="461665"/>
          </a:xfrm>
          <a:prstGeom prst="rect">
            <a:avLst/>
          </a:prstGeom>
          <a:noFill/>
          <a:ln w="9525">
            <a:noFill/>
            <a:miter lim="800000"/>
            <a:headEnd/>
            <a:tailEnd/>
          </a:ln>
        </p:spPr>
        <p:txBody>
          <a:bodyPr wrap="none">
            <a:spAutoFit/>
          </a:bodyPr>
          <a:lstStyle/>
          <a:p>
            <a:pPr marL="457200" indent="-457200"/>
            <a:r>
              <a:rPr lang="en-US" sz="2400" dirty="0">
                <a:solidFill>
                  <a:srgbClr val="0000CC"/>
                </a:solidFill>
                <a:latin typeface="Times New Roman" pitchFamily="18" charset="0"/>
              </a:rPr>
              <a:t>Thực vật phát triển</a:t>
            </a:r>
          </a:p>
        </p:txBody>
      </p:sp>
      <p:sp>
        <p:nvSpPr>
          <p:cNvPr id="23" name="Text Box 6"/>
          <p:cNvSpPr txBox="1">
            <a:spLocks noChangeArrowheads="1"/>
          </p:cNvSpPr>
          <p:nvPr/>
        </p:nvSpPr>
        <p:spPr bwMode="auto">
          <a:xfrm>
            <a:off x="6705600" y="3276600"/>
            <a:ext cx="2270173" cy="400110"/>
          </a:xfrm>
          <a:prstGeom prst="rect">
            <a:avLst/>
          </a:prstGeom>
          <a:noFill/>
          <a:ln w="9525">
            <a:noFill/>
            <a:miter lim="800000"/>
            <a:headEnd/>
            <a:tailEnd/>
          </a:ln>
        </p:spPr>
        <p:txBody>
          <a:bodyPr wrap="none">
            <a:spAutoFit/>
          </a:bodyPr>
          <a:lstStyle/>
          <a:p>
            <a:r>
              <a:rPr lang="en-US" sz="2000" dirty="0">
                <a:solidFill>
                  <a:srgbClr val="0000CC"/>
                </a:solidFill>
                <a:latin typeface="Times New Roman" pitchFamily="18" charset="0"/>
              </a:rPr>
              <a:t>SLChim ăn sâu tăng</a:t>
            </a:r>
          </a:p>
        </p:txBody>
      </p:sp>
      <p:sp>
        <p:nvSpPr>
          <p:cNvPr id="24" name="Text Box 6"/>
          <p:cNvSpPr txBox="1">
            <a:spLocks noChangeArrowheads="1"/>
          </p:cNvSpPr>
          <p:nvPr/>
        </p:nvSpPr>
        <p:spPr bwMode="auto">
          <a:xfrm>
            <a:off x="3429000" y="6334780"/>
            <a:ext cx="1978427" cy="523220"/>
          </a:xfrm>
          <a:prstGeom prst="rect">
            <a:avLst/>
          </a:prstGeom>
          <a:noFill/>
          <a:ln w="9525">
            <a:noFill/>
            <a:miter lim="800000"/>
            <a:headEnd/>
            <a:tailEnd/>
          </a:ln>
        </p:spPr>
        <p:txBody>
          <a:bodyPr wrap="none">
            <a:spAutoFit/>
          </a:bodyPr>
          <a:lstStyle/>
          <a:p>
            <a:r>
              <a:rPr lang="en-US" sz="2800" dirty="0">
                <a:solidFill>
                  <a:srgbClr val="0000CC"/>
                </a:solidFill>
                <a:latin typeface="Times New Roman" pitchFamily="18" charset="0"/>
              </a:rPr>
              <a:t> SLsâu giảm</a:t>
            </a:r>
          </a:p>
        </p:txBody>
      </p:sp>
      <p:grpSp>
        <p:nvGrpSpPr>
          <p:cNvPr id="25" name="Group 14"/>
          <p:cNvGrpSpPr>
            <a:grpSpLocks/>
          </p:cNvGrpSpPr>
          <p:nvPr/>
        </p:nvGrpSpPr>
        <p:grpSpPr bwMode="auto">
          <a:xfrm>
            <a:off x="609600" y="3962400"/>
            <a:ext cx="1259840" cy="2209800"/>
            <a:chOff x="4176" y="638"/>
            <a:chExt cx="720" cy="964"/>
          </a:xfrm>
        </p:grpSpPr>
        <p:pic>
          <p:nvPicPr>
            <p:cNvPr id="26" name="Picture 15"/>
            <p:cNvPicPr>
              <a:picLocks noChangeAspect="1" noChangeArrowheads="1"/>
            </p:cNvPicPr>
            <p:nvPr/>
          </p:nvPicPr>
          <p:blipFill>
            <a:blip r:embed="rId6" cstate="print"/>
            <a:srcRect l="18001" t="28595" r="30800" b="28595"/>
            <a:stretch>
              <a:fillRect/>
            </a:stretch>
          </p:blipFill>
          <p:spPr bwMode="auto">
            <a:xfrm>
              <a:off x="4176" y="1242"/>
              <a:ext cx="720" cy="360"/>
            </a:xfrm>
            <a:prstGeom prst="rect">
              <a:avLst/>
            </a:prstGeom>
            <a:noFill/>
            <a:ln w="9525">
              <a:noFill/>
              <a:miter lim="800000"/>
              <a:headEnd/>
              <a:tailEnd/>
            </a:ln>
          </p:spPr>
        </p:pic>
        <p:pic>
          <p:nvPicPr>
            <p:cNvPr id="27" name="Picture 16"/>
            <p:cNvPicPr>
              <a:picLocks noChangeAspect="1" noChangeArrowheads="1"/>
            </p:cNvPicPr>
            <p:nvPr/>
          </p:nvPicPr>
          <p:blipFill>
            <a:blip r:embed="rId6" cstate="print"/>
            <a:srcRect l="18001" t="28595" r="30800" b="28595"/>
            <a:stretch>
              <a:fillRect/>
            </a:stretch>
          </p:blipFill>
          <p:spPr bwMode="auto">
            <a:xfrm>
              <a:off x="4176" y="951"/>
              <a:ext cx="720" cy="360"/>
            </a:xfrm>
            <a:prstGeom prst="rect">
              <a:avLst/>
            </a:prstGeom>
            <a:noFill/>
            <a:ln w="9525">
              <a:noFill/>
              <a:miter lim="800000"/>
              <a:headEnd/>
              <a:tailEnd/>
            </a:ln>
          </p:spPr>
        </p:pic>
        <p:pic>
          <p:nvPicPr>
            <p:cNvPr id="30" name="Picture 19"/>
            <p:cNvPicPr>
              <a:picLocks noChangeAspect="1" noChangeArrowheads="1"/>
            </p:cNvPicPr>
            <p:nvPr/>
          </p:nvPicPr>
          <p:blipFill>
            <a:blip r:embed="rId6" cstate="print"/>
            <a:srcRect l="18001" t="28595" r="30800" b="28595"/>
            <a:stretch>
              <a:fillRect/>
            </a:stretch>
          </p:blipFill>
          <p:spPr bwMode="auto">
            <a:xfrm>
              <a:off x="4176" y="638"/>
              <a:ext cx="720" cy="360"/>
            </a:xfrm>
            <a:prstGeom prst="rect">
              <a:avLst/>
            </a:prstGeom>
            <a:noFill/>
            <a:ln w="9525">
              <a:noFill/>
              <a:miter lim="800000"/>
              <a:headEnd/>
              <a:tailEnd/>
            </a:ln>
          </p:spPr>
        </p:pic>
      </p:grpSp>
      <p:sp>
        <p:nvSpPr>
          <p:cNvPr id="32" name="AutoShape 8"/>
          <p:cNvSpPr>
            <a:spLocks noChangeArrowheads="1"/>
          </p:cNvSpPr>
          <p:nvPr/>
        </p:nvSpPr>
        <p:spPr bwMode="auto">
          <a:xfrm rot="10800000">
            <a:off x="2057400" y="4953000"/>
            <a:ext cx="938213" cy="166687"/>
          </a:xfrm>
          <a:custGeom>
            <a:avLst/>
            <a:gdLst>
              <a:gd name="T0" fmla="*/ 703660 w 21600"/>
              <a:gd name="T1" fmla="*/ 0 h 21600"/>
              <a:gd name="T2" fmla="*/ 0 w 21600"/>
              <a:gd name="T3" fmla="*/ 83344 h 21600"/>
              <a:gd name="T4" fmla="*/ 703660 w 21600"/>
              <a:gd name="T5" fmla="*/ 166687 h 21600"/>
              <a:gd name="T6" fmla="*/ 938213 w 21600"/>
              <a:gd name="T7" fmla="*/ 8334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7CBA7"/>
          </a:solidFill>
          <a:ln w="9525">
            <a:solidFill>
              <a:schemeClr val="tx1"/>
            </a:solidFill>
            <a:miter lim="800000"/>
            <a:headEnd/>
            <a:tailEnd/>
          </a:ln>
        </p:spPr>
        <p:txBody>
          <a:bodyPr wrap="none" anchor="ctr"/>
          <a:lstStyle/>
          <a:p>
            <a:endParaRPr lang="en-US"/>
          </a:p>
        </p:txBody>
      </p:sp>
      <p:sp>
        <p:nvSpPr>
          <p:cNvPr id="33" name="Text Box 6"/>
          <p:cNvSpPr txBox="1">
            <a:spLocks noChangeArrowheads="1"/>
          </p:cNvSpPr>
          <p:nvPr/>
        </p:nvSpPr>
        <p:spPr bwMode="auto">
          <a:xfrm>
            <a:off x="228600" y="6334780"/>
            <a:ext cx="2203937" cy="523220"/>
          </a:xfrm>
          <a:prstGeom prst="rect">
            <a:avLst/>
          </a:prstGeom>
          <a:noFill/>
          <a:ln w="9525">
            <a:noFill/>
            <a:miter lim="800000"/>
            <a:headEnd/>
            <a:tailEnd/>
          </a:ln>
        </p:spPr>
        <p:txBody>
          <a:bodyPr wrap="none">
            <a:spAutoFit/>
          </a:bodyPr>
          <a:lstStyle/>
          <a:p>
            <a:r>
              <a:rPr lang="en-US" sz="2800" dirty="0">
                <a:solidFill>
                  <a:srgbClr val="0000CC"/>
                </a:solidFill>
                <a:latin typeface="Times New Roman" pitchFamily="18" charset="0"/>
              </a:rPr>
              <a:t>SL chim giảm</a:t>
            </a:r>
          </a:p>
        </p:txBody>
      </p:sp>
      <p:pic>
        <p:nvPicPr>
          <p:cNvPr id="29" name="Picture 17" descr="qustionbig_w"/>
          <p:cNvPicPr>
            <a:picLocks noChangeAspect="1" noChangeArrowheads="1" noCrop="1"/>
          </p:cNvPicPr>
          <p:nvPr/>
        </p:nvPicPr>
        <p:blipFill>
          <a:blip r:embed="rId7" cstate="print"/>
          <a:srcRect/>
          <a:stretch>
            <a:fillRect/>
          </a:stretch>
        </p:blipFill>
        <p:spPr bwMode="auto">
          <a:xfrm>
            <a:off x="228600" y="0"/>
            <a:ext cx="9144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61"/>
                                        </p:tgtEl>
                                        <p:attrNameLst>
                                          <p:attrName>style.visibility</p:attrName>
                                        </p:attrNameLst>
                                      </p:cBhvr>
                                      <p:to>
                                        <p:strVal val="visible"/>
                                      </p:to>
                                    </p:set>
                                    <p:animEffect transition="in" filter="blinds(horizontal)">
                                      <p:cBhvr>
                                        <p:cTn id="7" dur="500"/>
                                        <p:tgtEl>
                                          <p:spTgt spid="276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6748"/>
                                        </p:tgtEl>
                                        <p:attrNameLst>
                                          <p:attrName>style.visibility</p:attrName>
                                        </p:attrNameLst>
                                      </p:cBhvr>
                                      <p:to>
                                        <p:strVal val="visible"/>
                                      </p:to>
                                    </p:set>
                                    <p:animEffect transition="in" filter="blinds(horizontal)">
                                      <p:cBhvr>
                                        <p:cTn id="12" dur="500"/>
                                        <p:tgtEl>
                                          <p:spTgt spid="1167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6739"/>
                                        </p:tgtEl>
                                        <p:attrNameLst>
                                          <p:attrName>style.visibility</p:attrName>
                                        </p:attrNameLst>
                                      </p:cBhvr>
                                      <p:to>
                                        <p:strVal val="visible"/>
                                      </p:to>
                                    </p:set>
                                    <p:animEffect transition="in" filter="blinds(horizontal)">
                                      <p:cBhvr>
                                        <p:cTn id="22" dur="500"/>
                                        <p:tgtEl>
                                          <p:spTgt spid="1167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6747"/>
                                        </p:tgtEl>
                                        <p:attrNameLst>
                                          <p:attrName>style.visibility</p:attrName>
                                        </p:attrNameLst>
                                      </p:cBhvr>
                                      <p:to>
                                        <p:strVal val="visible"/>
                                      </p:to>
                                    </p:set>
                                    <p:animEffect transition="in" filter="blinds(horizontal)">
                                      <p:cBhvr>
                                        <p:cTn id="27" dur="500"/>
                                        <p:tgtEl>
                                          <p:spTgt spid="1167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6742"/>
                                        </p:tgtEl>
                                        <p:attrNameLst>
                                          <p:attrName>style.visibility</p:attrName>
                                        </p:attrNameLst>
                                      </p:cBhvr>
                                      <p:to>
                                        <p:strVal val="visible"/>
                                      </p:to>
                                    </p:set>
                                    <p:animEffect transition="in" filter="blinds(horizontal)">
                                      <p:cBhvr>
                                        <p:cTn id="32" dur="500"/>
                                        <p:tgtEl>
                                          <p:spTgt spid="11674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6740"/>
                                        </p:tgtEl>
                                        <p:attrNameLst>
                                          <p:attrName>style.visibility</p:attrName>
                                        </p:attrNameLst>
                                      </p:cBhvr>
                                      <p:to>
                                        <p:strVal val="visible"/>
                                      </p:to>
                                    </p:set>
                                    <p:animEffect transition="in" filter="blinds(horizontal)">
                                      <p:cBhvr>
                                        <p:cTn id="37" dur="500"/>
                                        <p:tgtEl>
                                          <p:spTgt spid="1167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6743"/>
                                        </p:tgtEl>
                                        <p:attrNameLst>
                                          <p:attrName>style.visibility</p:attrName>
                                        </p:attrNameLst>
                                      </p:cBhvr>
                                      <p:to>
                                        <p:strVal val="visible"/>
                                      </p:to>
                                    </p:set>
                                    <p:animEffect transition="in" filter="blinds(horizontal)">
                                      <p:cBhvr>
                                        <p:cTn id="52" dur="500"/>
                                        <p:tgtEl>
                                          <p:spTgt spid="11674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6749"/>
                                        </p:tgtEl>
                                        <p:attrNameLst>
                                          <p:attrName>style.visibility</p:attrName>
                                        </p:attrNameLst>
                                      </p:cBhvr>
                                      <p:to>
                                        <p:strVal val="visible"/>
                                      </p:to>
                                    </p:set>
                                    <p:animEffect transition="in" filter="blinds(horizontal)">
                                      <p:cBhvr>
                                        <p:cTn id="57" dur="500"/>
                                        <p:tgtEl>
                                          <p:spTgt spid="11674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6741"/>
                                        </p:tgtEl>
                                        <p:attrNameLst>
                                          <p:attrName>style.visibility</p:attrName>
                                        </p:attrNameLst>
                                      </p:cBhvr>
                                      <p:to>
                                        <p:strVal val="visible"/>
                                      </p:to>
                                    </p:set>
                                    <p:animEffect transition="in" filter="blinds(horizontal)">
                                      <p:cBhvr>
                                        <p:cTn id="62" dur="500"/>
                                        <p:tgtEl>
                                          <p:spTgt spid="11674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6744"/>
                                        </p:tgtEl>
                                        <p:attrNameLst>
                                          <p:attrName>style.visibility</p:attrName>
                                        </p:attrNameLst>
                                      </p:cBhvr>
                                      <p:to>
                                        <p:strVal val="visible"/>
                                      </p:to>
                                    </p:set>
                                    <p:animEffect transition="in" filter="blinds(horizontal)">
                                      <p:cBhvr>
                                        <p:cTn id="67" dur="500"/>
                                        <p:tgtEl>
                                          <p:spTgt spid="11674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16746"/>
                                        </p:tgtEl>
                                        <p:attrNameLst>
                                          <p:attrName>style.visibility</p:attrName>
                                        </p:attrNameLst>
                                      </p:cBhvr>
                                      <p:to>
                                        <p:strVal val="visible"/>
                                      </p:to>
                                    </p:set>
                                    <p:animEffect transition="in" filter="blinds(horizontal)">
                                      <p:cBhvr>
                                        <p:cTn id="72" dur="500"/>
                                        <p:tgtEl>
                                          <p:spTgt spid="11674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linds(horizont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blinds(horizontal)">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blinds(horizontal)">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nimBg="1"/>
      <p:bldP spid="116740" grpId="0" animBg="1"/>
      <p:bldP spid="116741" grpId="0"/>
      <p:bldP spid="116742" grpId="0"/>
      <p:bldP spid="116743" grpId="0" animBg="1"/>
      <p:bldP spid="116744" grpId="0" animBg="1"/>
      <p:bldP spid="27661" grpId="0" animBg="1"/>
      <p:bldP spid="22" grpId="0"/>
      <p:bldP spid="23" grpId="0"/>
      <p:bldP spid="24" grpId="0"/>
      <p:bldP spid="32" grpId="0"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t"/>
          <p:cNvPicPr>
            <a:picLocks noChangeAspect="1" noChangeArrowheads="1"/>
          </p:cNvPicPr>
          <p:nvPr/>
        </p:nvPicPr>
        <p:blipFill>
          <a:blip r:embed="rId2" cstate="print"/>
          <a:srcRect/>
          <a:stretch>
            <a:fillRect/>
          </a:stretch>
        </p:blipFill>
        <p:spPr bwMode="auto">
          <a:xfrm>
            <a:off x="0" y="0"/>
            <a:ext cx="9144000" cy="762000"/>
          </a:xfrm>
          <a:prstGeom prst="rect">
            <a:avLst/>
          </a:prstGeom>
          <a:noFill/>
          <a:ln w="9525">
            <a:noFill/>
            <a:miter lim="800000"/>
            <a:headEnd/>
            <a:tailEnd/>
          </a:ln>
        </p:spPr>
      </p:pic>
      <p:pic>
        <p:nvPicPr>
          <p:cNvPr id="4" name="Picture 4" descr="tt"/>
          <p:cNvPicPr>
            <a:picLocks noChangeAspect="1" noChangeArrowheads="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sp>
        <p:nvSpPr>
          <p:cNvPr id="5" name="Text Box 5"/>
          <p:cNvSpPr txBox="1">
            <a:spLocks noChangeArrowheads="1"/>
          </p:cNvSpPr>
          <p:nvPr/>
        </p:nvSpPr>
        <p:spPr bwMode="auto">
          <a:xfrm>
            <a:off x="165100" y="90488"/>
            <a:ext cx="897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err="1">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Tiết</a:t>
            </a:r>
            <a:r>
              <a:rPr lang="en-US" sz="3200" b="1" dirty="0">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 53. QUẦN XÃ SINH VẬT</a:t>
            </a:r>
          </a:p>
        </p:txBody>
      </p:sp>
      <p:sp>
        <p:nvSpPr>
          <p:cNvPr id="8" name="Rectangle 6" descr="Oak"/>
          <p:cNvSpPr>
            <a:spLocks noChangeArrowheads="1"/>
          </p:cNvSpPr>
          <p:nvPr/>
        </p:nvSpPr>
        <p:spPr bwMode="auto">
          <a:xfrm>
            <a:off x="533400" y="838200"/>
            <a:ext cx="8305800" cy="2092881"/>
          </a:xfrm>
          <a:prstGeom prst="rect">
            <a:avLst/>
          </a:prstGeom>
          <a:noFill/>
          <a:ln w="9525">
            <a:noFill/>
            <a:miter lim="800000"/>
            <a:headEnd/>
            <a:tailEnd/>
          </a:ln>
          <a:effectLst/>
        </p:spPr>
        <p:txBody>
          <a:bodyPr wrap="square">
            <a:spAutoFit/>
          </a:bodyPr>
          <a:lstStyle/>
          <a:p>
            <a:pPr marL="457200" indent="-457200" algn="just"/>
            <a:r>
              <a:rPr lang="en-US" sz="2800" b="1" dirty="0">
                <a:solidFill>
                  <a:srgbClr val="FF0066"/>
                </a:solidFill>
                <a:latin typeface="Times New Roman" pitchFamily="18" charset="0"/>
              </a:rPr>
              <a:t>I. </a:t>
            </a:r>
            <a:r>
              <a:rPr lang="en-US" sz="2800" b="1" dirty="0" err="1">
                <a:solidFill>
                  <a:srgbClr val="FF0066"/>
                </a:solidFill>
                <a:latin typeface="Times New Roman" pitchFamily="18" charset="0"/>
              </a:rPr>
              <a:t>Thế</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nào</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là</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sinh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vật</a:t>
            </a:r>
            <a:r>
              <a:rPr lang="en-US" sz="2800" b="1" dirty="0">
                <a:solidFill>
                  <a:srgbClr val="FF0066"/>
                </a:solidFill>
                <a:latin typeface="Times New Roman" pitchFamily="18" charset="0"/>
              </a:rPr>
              <a:t>?</a:t>
            </a:r>
          </a:p>
          <a:p>
            <a:pPr marL="457200" indent="-457200" algn="just"/>
            <a:r>
              <a:rPr lang="en-US" sz="2800" b="1" dirty="0">
                <a:solidFill>
                  <a:srgbClr val="FF0066"/>
                </a:solidFill>
                <a:latin typeface="Times New Roman" pitchFamily="18" charset="0"/>
              </a:rPr>
              <a:t>II. </a:t>
            </a:r>
            <a:r>
              <a:rPr lang="en-US" sz="2800" b="1" dirty="0" err="1">
                <a:solidFill>
                  <a:srgbClr val="FF0066"/>
                </a:solidFill>
                <a:latin typeface="Times New Roman" pitchFamily="18" charset="0"/>
              </a:rPr>
              <a:t>Những</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dấu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hiệu</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điển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hình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của</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một</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endParaRPr lang="en-US" sz="2800" b="1" dirty="0">
              <a:solidFill>
                <a:srgbClr val="FF0066"/>
              </a:solidFill>
              <a:latin typeface="Times New Roman" pitchFamily="18" charset="0"/>
            </a:endParaRPr>
          </a:p>
          <a:p>
            <a:pPr marL="457200" indent="-457200" algn="just"/>
            <a:r>
              <a:rPr lang="en-US" sz="2800" b="1" dirty="0">
                <a:solidFill>
                  <a:srgbClr val="FF0066"/>
                </a:solidFill>
                <a:latin typeface="Times New Roman" pitchFamily="18" charset="0"/>
              </a:rPr>
              <a:t>III. </a:t>
            </a:r>
            <a:r>
              <a:rPr lang="en-US" sz="2800" b="1" dirty="0" err="1">
                <a:solidFill>
                  <a:srgbClr val="FF0066"/>
                </a:solidFill>
                <a:latin typeface="Times New Roman" pitchFamily="18" charset="0"/>
              </a:rPr>
              <a:t>Quan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hệ</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giữa</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ngoại</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cảnh</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và</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quần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xã</a:t>
            </a:r>
            <a:endParaRPr lang="en-US" sz="2800" b="1" dirty="0">
              <a:solidFill>
                <a:srgbClr val="FF0066"/>
              </a:solidFill>
              <a:latin typeface="Times New Roman" pitchFamily="18" charset="0"/>
            </a:endParaRPr>
          </a:p>
          <a:p>
            <a:pPr marL="457200" indent="-457200"/>
            <a:r>
              <a:rPr lang="vi-VN" sz="2800" b="1" u="sng" dirty="0">
                <a:solidFill>
                  <a:srgbClr val="FF0066"/>
                </a:solidFill>
                <a:latin typeface="Times New Roman" pitchFamily="18" charset="0"/>
              </a:rPr>
              <a:t>IV: Biện pháp bảo vệ đa dạng sinh học trong quần xã</a:t>
            </a:r>
            <a:endParaRPr lang="en-US" sz="2800" b="1" u="sng" dirty="0">
              <a:solidFill>
                <a:srgbClr val="FF0066"/>
              </a:solidFill>
              <a:latin typeface="Times New Roman" pitchFamily="18" charset="0"/>
            </a:endParaRPr>
          </a:p>
          <a:p>
            <a:pPr marL="457200" indent="-457200"/>
            <a:endParaRPr lang="en-US" b="1" u="sng" dirty="0">
              <a:solidFill>
                <a:srgbClr val="000066"/>
              </a:solidFill>
              <a:latin typeface="Times New Roman" pitchFamily="18" charset="0"/>
            </a:endParaRPr>
          </a:p>
        </p:txBody>
      </p:sp>
      <p:pic>
        <p:nvPicPr>
          <p:cNvPr id="12" name="Picture 2"/>
          <p:cNvPicPr>
            <a:picLocks noChangeAspect="1" noChangeArrowheads="1"/>
          </p:cNvPicPr>
          <p:nvPr/>
        </p:nvPicPr>
        <p:blipFill>
          <a:blip r:embed="rId4" cstate="print"/>
          <a:srcRect/>
          <a:stretch>
            <a:fillRect/>
          </a:stretch>
        </p:blipFill>
        <p:spPr bwMode="auto">
          <a:xfrm>
            <a:off x="5638800" y="3962400"/>
            <a:ext cx="1486101" cy="1898650"/>
          </a:xfrm>
          <a:prstGeom prst="rect">
            <a:avLst/>
          </a:prstGeom>
          <a:noFill/>
          <a:ln w="9525">
            <a:noFill/>
            <a:round/>
            <a:headEnd/>
            <a:tailEnd/>
          </a:ln>
        </p:spPr>
      </p:pic>
    </p:spTree>
    <p:extLst>
      <p:ext uri="{BB962C8B-B14F-4D97-AF65-F5344CB8AC3E}">
        <p14:creationId xmlns:p14="http://schemas.microsoft.com/office/powerpoint/2010/main" val="198474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8" presetClass="exit" presetSubtype="16" fill="hold" nodeType="withEffect">
                                  <p:stCondLst>
                                    <p:cond delay="0"/>
                                  </p:stCondLst>
                                  <p:childTnLst>
                                    <p:animEffect transition="out" filter="diamond(in)">
                                      <p:cBhvr>
                                        <p:cTn id="9" dur="2000"/>
                                        <p:tgtEl>
                                          <p:spTgt spid="12"/>
                                        </p:tgtEl>
                                      </p:cBhvr>
                                    </p:animEffect>
                                    <p:set>
                                      <p:cBhvr>
                                        <p:cTn id="1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9" name="Picture 13" descr="101118bai17-a8"/>
          <p:cNvPicPr>
            <a:picLocks noChangeAspect="1" noChangeArrowheads="1"/>
          </p:cNvPicPr>
          <p:nvPr/>
        </p:nvPicPr>
        <p:blipFill>
          <a:blip r:embed="rId3" cstate="print"/>
          <a:srcRect/>
          <a:stretch>
            <a:fillRect/>
          </a:stretch>
        </p:blipFill>
        <p:spPr bwMode="auto">
          <a:xfrm>
            <a:off x="152400" y="69850"/>
            <a:ext cx="4114800" cy="2749550"/>
          </a:xfrm>
          <a:prstGeom prst="rect">
            <a:avLst/>
          </a:prstGeom>
          <a:noFill/>
          <a:ln w="9525">
            <a:noFill/>
            <a:miter lim="800000"/>
            <a:headEnd/>
            <a:tailEnd/>
          </a:ln>
        </p:spPr>
      </p:pic>
      <p:pic>
        <p:nvPicPr>
          <p:cNvPr id="116751" name="Picture 15" descr="thurung"/>
          <p:cNvPicPr>
            <a:picLocks noChangeAspect="1" noChangeArrowheads="1"/>
          </p:cNvPicPr>
          <p:nvPr/>
        </p:nvPicPr>
        <p:blipFill>
          <a:blip r:embed="rId4" cstate="print"/>
          <a:srcRect/>
          <a:stretch>
            <a:fillRect/>
          </a:stretch>
        </p:blipFill>
        <p:spPr bwMode="auto">
          <a:xfrm>
            <a:off x="122238" y="3505200"/>
            <a:ext cx="4144962" cy="2627313"/>
          </a:xfrm>
          <a:prstGeom prst="rect">
            <a:avLst/>
          </a:prstGeom>
          <a:noFill/>
          <a:ln w="9525">
            <a:noFill/>
            <a:miter lim="800000"/>
            <a:headEnd/>
            <a:tailEnd/>
          </a:ln>
        </p:spPr>
      </p:pic>
      <p:pic>
        <p:nvPicPr>
          <p:cNvPr id="116752" name="Picture 16" descr="Dothihoa"/>
          <p:cNvPicPr>
            <a:picLocks noChangeAspect="1" noChangeArrowheads="1"/>
          </p:cNvPicPr>
          <p:nvPr/>
        </p:nvPicPr>
        <p:blipFill>
          <a:blip r:embed="rId5" cstate="print"/>
          <a:srcRect/>
          <a:stretch>
            <a:fillRect/>
          </a:stretch>
        </p:blipFill>
        <p:spPr bwMode="auto">
          <a:xfrm>
            <a:off x="4800600" y="3429000"/>
            <a:ext cx="4114800" cy="2667000"/>
          </a:xfrm>
          <a:prstGeom prst="rect">
            <a:avLst/>
          </a:prstGeom>
          <a:noFill/>
          <a:ln w="9525">
            <a:noFill/>
            <a:miter lim="800000"/>
            <a:headEnd/>
            <a:tailEnd/>
          </a:ln>
        </p:spPr>
      </p:pic>
      <p:sp>
        <p:nvSpPr>
          <p:cNvPr id="116753" name="Rectangle 17"/>
          <p:cNvSpPr>
            <a:spLocks noChangeArrowheads="1"/>
          </p:cNvSpPr>
          <p:nvPr/>
        </p:nvSpPr>
        <p:spPr bwMode="auto">
          <a:xfrm>
            <a:off x="152400" y="2819400"/>
            <a:ext cx="4114800" cy="609600"/>
          </a:xfrm>
          <a:prstGeom prst="rect">
            <a:avLst/>
          </a:prstGeom>
          <a:solidFill>
            <a:schemeClr val="accent1"/>
          </a:solidFill>
          <a:ln w="9525">
            <a:solidFill>
              <a:schemeClr val="tx1"/>
            </a:solidFill>
            <a:miter lim="800000"/>
            <a:headEnd/>
            <a:tailEnd/>
          </a:ln>
        </p:spPr>
        <p:txBody>
          <a:bodyPr wrap="none" anchor="ctr"/>
          <a:lstStyle/>
          <a:p>
            <a:pPr algn="ctr"/>
            <a:r>
              <a:rPr lang="en-US" b="1" dirty="0"/>
              <a:t>Đốt rừng làm nương rẫy</a:t>
            </a:r>
          </a:p>
        </p:txBody>
      </p:sp>
      <p:sp>
        <p:nvSpPr>
          <p:cNvPr id="116754" name="Rectangle 18"/>
          <p:cNvSpPr>
            <a:spLocks noChangeArrowheads="1"/>
          </p:cNvSpPr>
          <p:nvPr/>
        </p:nvSpPr>
        <p:spPr bwMode="auto">
          <a:xfrm>
            <a:off x="76200" y="6096000"/>
            <a:ext cx="4114800" cy="762000"/>
          </a:xfrm>
          <a:prstGeom prst="rect">
            <a:avLst/>
          </a:prstGeom>
          <a:solidFill>
            <a:schemeClr val="accent1"/>
          </a:solidFill>
          <a:ln w="9525">
            <a:solidFill>
              <a:schemeClr val="tx1"/>
            </a:solidFill>
            <a:miter lim="800000"/>
            <a:headEnd/>
            <a:tailEnd/>
          </a:ln>
        </p:spPr>
        <p:txBody>
          <a:bodyPr wrap="none" anchor="ctr"/>
          <a:lstStyle/>
          <a:p>
            <a:r>
              <a:rPr lang="en-US" b="1" dirty="0"/>
              <a:t>Săn bắt, mua bán động vật hoang dã</a:t>
            </a:r>
          </a:p>
        </p:txBody>
      </p:sp>
      <p:pic>
        <p:nvPicPr>
          <p:cNvPr id="116755" name="Picture 19"/>
          <p:cNvPicPr>
            <a:picLocks noChangeAspect="1" noChangeArrowheads="1"/>
          </p:cNvPicPr>
          <p:nvPr/>
        </p:nvPicPr>
        <p:blipFill>
          <a:blip r:embed="rId6" cstate="print"/>
          <a:srcRect/>
          <a:stretch>
            <a:fillRect/>
          </a:stretch>
        </p:blipFill>
        <p:spPr bwMode="auto">
          <a:xfrm>
            <a:off x="4800600" y="60325"/>
            <a:ext cx="4267200" cy="2759075"/>
          </a:xfrm>
          <a:prstGeom prst="rect">
            <a:avLst/>
          </a:prstGeom>
          <a:noFill/>
          <a:ln w="9525">
            <a:noFill/>
            <a:miter lim="800000"/>
            <a:headEnd/>
            <a:tailEnd/>
          </a:ln>
        </p:spPr>
      </p:pic>
      <p:sp>
        <p:nvSpPr>
          <p:cNvPr id="116756" name="Rectangle 20"/>
          <p:cNvSpPr>
            <a:spLocks noChangeArrowheads="1"/>
          </p:cNvSpPr>
          <p:nvPr/>
        </p:nvSpPr>
        <p:spPr bwMode="auto">
          <a:xfrm>
            <a:off x="4800600" y="6096000"/>
            <a:ext cx="4114800" cy="685800"/>
          </a:xfrm>
          <a:prstGeom prst="rect">
            <a:avLst/>
          </a:prstGeom>
          <a:solidFill>
            <a:schemeClr val="accent1"/>
          </a:solidFill>
          <a:ln w="9525">
            <a:solidFill>
              <a:schemeClr val="tx1"/>
            </a:solidFill>
            <a:miter lim="800000"/>
            <a:headEnd/>
            <a:tailEnd/>
          </a:ln>
        </p:spPr>
        <p:txBody>
          <a:bodyPr wrap="none" anchor="ctr"/>
          <a:lstStyle/>
          <a:p>
            <a:pPr algn="ctr"/>
            <a:r>
              <a:rPr lang="en-US" b="1" dirty="0"/>
              <a:t>Quá trình đô thị hóa quá nhanh,</a:t>
            </a:r>
          </a:p>
          <a:p>
            <a:pPr algn="ctr"/>
            <a:r>
              <a:rPr lang="en-US" b="1" dirty="0"/>
              <a:t>thiếu quy hoạch</a:t>
            </a:r>
          </a:p>
        </p:txBody>
      </p:sp>
      <p:sp>
        <p:nvSpPr>
          <p:cNvPr id="116757" name="Rectangle 21"/>
          <p:cNvSpPr>
            <a:spLocks noChangeArrowheads="1"/>
          </p:cNvSpPr>
          <p:nvPr/>
        </p:nvSpPr>
        <p:spPr bwMode="auto">
          <a:xfrm>
            <a:off x="4800600" y="2819400"/>
            <a:ext cx="4191000" cy="609600"/>
          </a:xfrm>
          <a:prstGeom prst="rect">
            <a:avLst/>
          </a:prstGeom>
          <a:solidFill>
            <a:schemeClr val="accent1"/>
          </a:solidFill>
          <a:ln w="9525">
            <a:solidFill>
              <a:schemeClr val="tx1"/>
            </a:solidFill>
            <a:miter lim="800000"/>
            <a:headEnd/>
            <a:tailEnd/>
          </a:ln>
        </p:spPr>
        <p:txBody>
          <a:bodyPr wrap="none" anchor="ctr"/>
          <a:lstStyle/>
          <a:p>
            <a:pPr algn="ctr"/>
            <a:r>
              <a:rPr lang="en-US" b="1"/>
              <a:t>Chặt phá rừng</a:t>
            </a:r>
          </a:p>
        </p:txBody>
      </p:sp>
      <p:sp>
        <p:nvSpPr>
          <p:cNvPr id="12" name="Rectangle 4"/>
          <p:cNvSpPr>
            <a:spLocks noChangeArrowheads="1"/>
          </p:cNvSpPr>
          <p:nvPr/>
        </p:nvSpPr>
        <p:spPr bwMode="auto">
          <a:xfrm>
            <a:off x="685800" y="76200"/>
            <a:ext cx="8305800" cy="1066800"/>
          </a:xfrm>
          <a:prstGeom prst="rect">
            <a:avLst/>
          </a:prstGeom>
          <a:solidFill>
            <a:schemeClr val="bg1"/>
          </a:solidFill>
          <a:ln w="9525">
            <a:solidFill>
              <a:schemeClr val="bg1"/>
            </a:solidFill>
            <a:miter lim="800000"/>
            <a:headEnd/>
            <a:tailEnd/>
          </a:ln>
        </p:spPr>
        <p:txBody>
          <a:bodyPr wrap="none" anchor="ctr"/>
          <a:lstStyle/>
          <a:p>
            <a:pPr algn="ctr"/>
            <a:r>
              <a:rPr lang="en-US" sz="2600" b="1" dirty="0">
                <a:solidFill>
                  <a:srgbClr val="0000CC"/>
                </a:solidFill>
                <a:latin typeface="Times New Roman" pitchFamily="18" charset="0"/>
                <a:cs typeface="Times New Roman" pitchFamily="18" charset="0"/>
              </a:rPr>
              <a:t>Trong thực tế, con người đã có những tác động nào </a:t>
            </a:r>
          </a:p>
          <a:p>
            <a:pPr algn="ctr"/>
            <a:r>
              <a:rPr lang="en-US" sz="2600" b="1" dirty="0">
                <a:solidFill>
                  <a:srgbClr val="0000CC"/>
                </a:solidFill>
                <a:latin typeface="Times New Roman" pitchFamily="18" charset="0"/>
                <a:cs typeface="Times New Roman" pitchFamily="18" charset="0"/>
              </a:rPr>
              <a:t>gây mất cân bằng sinh học trong các quần xã?</a:t>
            </a:r>
          </a:p>
        </p:txBody>
      </p:sp>
      <p:pic>
        <p:nvPicPr>
          <p:cNvPr id="13" name="Picture 17" descr="qustionbig_w"/>
          <p:cNvPicPr>
            <a:picLocks noChangeAspect="1" noChangeArrowheads="1" noCrop="1"/>
          </p:cNvPicPr>
          <p:nvPr/>
        </p:nvPicPr>
        <p:blipFill>
          <a:blip r:embed="rId7" cstate="print"/>
          <a:srcRect/>
          <a:stretch>
            <a:fillRect/>
          </a:stretch>
        </p:blipFill>
        <p:spPr bwMode="auto">
          <a:xfrm>
            <a:off x="76200" y="228600"/>
            <a:ext cx="609600" cy="685800"/>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12"/>
                                        </p:tgtEl>
                                      </p:cBhvr>
                                    </p:animEffect>
                                    <p:set>
                                      <p:cBhvr>
                                        <p:cTn id="10" dur="1" fill="hold">
                                          <p:stCondLst>
                                            <p:cond delay="19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6749"/>
                                        </p:tgtEl>
                                        <p:attrNameLst>
                                          <p:attrName>style.visibility</p:attrName>
                                        </p:attrNameLst>
                                      </p:cBhvr>
                                      <p:to>
                                        <p:strVal val="visible"/>
                                      </p:to>
                                    </p:set>
                                    <p:animEffect transition="in" filter="blinds(horizontal)">
                                      <p:cBhvr>
                                        <p:cTn id="15" dur="500"/>
                                        <p:tgtEl>
                                          <p:spTgt spid="116749"/>
                                        </p:tgtEl>
                                      </p:cBhvr>
                                    </p:animEffect>
                                  </p:childTnLst>
                                </p:cTn>
                              </p:par>
                              <p:par>
                                <p:cTn id="16" presetID="3" presetClass="entr" presetSubtype="10" fill="hold" nodeType="withEffect">
                                  <p:stCondLst>
                                    <p:cond delay="0"/>
                                  </p:stCondLst>
                                  <p:childTnLst>
                                    <p:set>
                                      <p:cBhvr>
                                        <p:cTn id="17" dur="1" fill="hold">
                                          <p:stCondLst>
                                            <p:cond delay="0"/>
                                          </p:stCondLst>
                                        </p:cTn>
                                        <p:tgtEl>
                                          <p:spTgt spid="116755"/>
                                        </p:tgtEl>
                                        <p:attrNameLst>
                                          <p:attrName>style.visibility</p:attrName>
                                        </p:attrNameLst>
                                      </p:cBhvr>
                                      <p:to>
                                        <p:strVal val="visible"/>
                                      </p:to>
                                    </p:set>
                                    <p:animEffect transition="in" filter="blinds(horizontal)">
                                      <p:cBhvr>
                                        <p:cTn id="18" dur="500"/>
                                        <p:tgtEl>
                                          <p:spTgt spid="116755"/>
                                        </p:tgtEl>
                                      </p:cBhvr>
                                    </p:animEffect>
                                  </p:childTnLst>
                                </p:cTn>
                              </p:par>
                              <p:par>
                                <p:cTn id="19" presetID="3" presetClass="entr" presetSubtype="10" fill="hold" nodeType="withEffect">
                                  <p:stCondLst>
                                    <p:cond delay="0"/>
                                  </p:stCondLst>
                                  <p:childTnLst>
                                    <p:set>
                                      <p:cBhvr>
                                        <p:cTn id="20" dur="1" fill="hold">
                                          <p:stCondLst>
                                            <p:cond delay="0"/>
                                          </p:stCondLst>
                                        </p:cTn>
                                        <p:tgtEl>
                                          <p:spTgt spid="116752"/>
                                        </p:tgtEl>
                                        <p:attrNameLst>
                                          <p:attrName>style.visibility</p:attrName>
                                        </p:attrNameLst>
                                      </p:cBhvr>
                                      <p:to>
                                        <p:strVal val="visible"/>
                                      </p:to>
                                    </p:set>
                                    <p:animEffect transition="in" filter="blinds(horizontal)">
                                      <p:cBhvr>
                                        <p:cTn id="21" dur="500"/>
                                        <p:tgtEl>
                                          <p:spTgt spid="116752"/>
                                        </p:tgtEl>
                                      </p:cBhvr>
                                    </p:animEffect>
                                  </p:childTnLst>
                                </p:cTn>
                              </p:par>
                              <p:par>
                                <p:cTn id="22" presetID="3" presetClass="entr" presetSubtype="10" fill="hold" nodeType="withEffect">
                                  <p:stCondLst>
                                    <p:cond delay="0"/>
                                  </p:stCondLst>
                                  <p:childTnLst>
                                    <p:set>
                                      <p:cBhvr>
                                        <p:cTn id="23" dur="1" fill="hold">
                                          <p:stCondLst>
                                            <p:cond delay="0"/>
                                          </p:stCondLst>
                                        </p:cTn>
                                        <p:tgtEl>
                                          <p:spTgt spid="116751"/>
                                        </p:tgtEl>
                                        <p:attrNameLst>
                                          <p:attrName>style.visibility</p:attrName>
                                        </p:attrNameLst>
                                      </p:cBhvr>
                                      <p:to>
                                        <p:strVal val="visible"/>
                                      </p:to>
                                    </p:set>
                                    <p:animEffect transition="in" filter="blinds(horizontal)">
                                      <p:cBhvr>
                                        <p:cTn id="24" dur="500"/>
                                        <p:tgtEl>
                                          <p:spTgt spid="11675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6753"/>
                                        </p:tgtEl>
                                        <p:attrNameLst>
                                          <p:attrName>style.visibility</p:attrName>
                                        </p:attrNameLst>
                                      </p:cBhvr>
                                      <p:to>
                                        <p:strVal val="visible"/>
                                      </p:to>
                                    </p:set>
                                    <p:animEffect transition="in" filter="blinds(horizontal)">
                                      <p:cBhvr>
                                        <p:cTn id="29" dur="500"/>
                                        <p:tgtEl>
                                          <p:spTgt spid="11675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6757"/>
                                        </p:tgtEl>
                                        <p:attrNameLst>
                                          <p:attrName>style.visibility</p:attrName>
                                        </p:attrNameLst>
                                      </p:cBhvr>
                                      <p:to>
                                        <p:strVal val="visible"/>
                                      </p:to>
                                    </p:set>
                                    <p:animEffect transition="in" filter="blinds(horizontal)">
                                      <p:cBhvr>
                                        <p:cTn id="34" dur="500"/>
                                        <p:tgtEl>
                                          <p:spTgt spid="11675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6754"/>
                                        </p:tgtEl>
                                        <p:attrNameLst>
                                          <p:attrName>style.visibility</p:attrName>
                                        </p:attrNameLst>
                                      </p:cBhvr>
                                      <p:to>
                                        <p:strVal val="visible"/>
                                      </p:to>
                                    </p:set>
                                    <p:animEffect transition="in" filter="blinds(horizontal)">
                                      <p:cBhvr>
                                        <p:cTn id="39" dur="500"/>
                                        <p:tgtEl>
                                          <p:spTgt spid="11675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6756"/>
                                        </p:tgtEl>
                                        <p:attrNameLst>
                                          <p:attrName>style.visibility</p:attrName>
                                        </p:attrNameLst>
                                      </p:cBhvr>
                                      <p:to>
                                        <p:strVal val="visible"/>
                                      </p:to>
                                    </p:set>
                                    <p:animEffect transition="in" filter="blinds(horizontal)">
                                      <p:cBhvr>
                                        <p:cTn id="44" dur="500"/>
                                        <p:tgtEl>
                                          <p:spTgt spid="116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3" grpId="0" animBg="1"/>
      <p:bldP spid="116754" grpId="0" animBg="1"/>
      <p:bldP spid="116756" grpId="0" animBg="1"/>
      <p:bldP spid="116757"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4"/>
          <p:cNvPicPr>
            <a:picLocks noChangeAspect="1" noChangeArrowheads="1"/>
          </p:cNvPicPr>
          <p:nvPr/>
        </p:nvPicPr>
        <p:blipFill>
          <a:blip r:embed="rId2" cstate="print"/>
          <a:srcRect/>
          <a:stretch>
            <a:fillRect/>
          </a:stretch>
        </p:blipFill>
        <p:spPr bwMode="auto">
          <a:xfrm>
            <a:off x="152400" y="3406775"/>
            <a:ext cx="3886200" cy="2841625"/>
          </a:xfrm>
          <a:prstGeom prst="rect">
            <a:avLst/>
          </a:prstGeom>
          <a:noFill/>
          <a:ln w="9525">
            <a:noFill/>
            <a:miter lim="800000"/>
            <a:headEnd/>
            <a:tailEnd/>
          </a:ln>
        </p:spPr>
      </p:pic>
      <p:sp>
        <p:nvSpPr>
          <p:cNvPr id="121861" name="Rectangle 5"/>
          <p:cNvSpPr>
            <a:spLocks noChangeArrowheads="1"/>
          </p:cNvSpPr>
          <p:nvPr/>
        </p:nvSpPr>
        <p:spPr bwMode="auto">
          <a:xfrm>
            <a:off x="152400" y="6324600"/>
            <a:ext cx="3200400" cy="381000"/>
          </a:xfrm>
          <a:prstGeom prst="rect">
            <a:avLst/>
          </a:prstGeom>
          <a:noFill/>
          <a:ln w="9525">
            <a:noFill/>
            <a:miter lim="800000"/>
            <a:headEnd/>
            <a:tailEnd/>
          </a:ln>
        </p:spPr>
        <p:txBody>
          <a:bodyPr wrap="none" anchor="ctr"/>
          <a:lstStyle/>
          <a:p>
            <a:pPr algn="ctr"/>
            <a:r>
              <a:rPr lang="en-US" sz="2600" b="1" dirty="0" err="1">
                <a:latin typeface="Times New Roman" pitchFamily="18" charset="0"/>
                <a:cs typeface="Times New Roman" pitchFamily="18" charset="0"/>
              </a:rPr>
              <a:t>Trồng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cây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gây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rừng</a:t>
            </a:r>
            <a:endParaRPr lang="en-US" sz="2600" b="1" dirty="0">
              <a:latin typeface="Times New Roman" pitchFamily="18" charset="0"/>
              <a:cs typeface="Times New Roman" pitchFamily="18" charset="0"/>
            </a:endParaRPr>
          </a:p>
        </p:txBody>
      </p:sp>
      <p:pic>
        <p:nvPicPr>
          <p:cNvPr id="121862" name="Picture 6"/>
          <p:cNvPicPr>
            <a:picLocks noChangeAspect="1" noChangeArrowheads="1"/>
          </p:cNvPicPr>
          <p:nvPr/>
        </p:nvPicPr>
        <p:blipFill>
          <a:blip r:embed="rId3" cstate="print"/>
          <a:srcRect/>
          <a:stretch>
            <a:fillRect/>
          </a:stretch>
        </p:blipFill>
        <p:spPr bwMode="auto">
          <a:xfrm>
            <a:off x="152400" y="114300"/>
            <a:ext cx="4038600" cy="2705100"/>
          </a:xfrm>
          <a:prstGeom prst="rect">
            <a:avLst/>
          </a:prstGeom>
          <a:noFill/>
          <a:ln w="9525">
            <a:noFill/>
            <a:miter lim="800000"/>
            <a:headEnd/>
            <a:tailEnd/>
          </a:ln>
        </p:spPr>
      </p:pic>
      <p:sp>
        <p:nvSpPr>
          <p:cNvPr id="121863" name="Rectangle 7"/>
          <p:cNvSpPr>
            <a:spLocks noChangeArrowheads="1"/>
          </p:cNvSpPr>
          <p:nvPr/>
        </p:nvSpPr>
        <p:spPr bwMode="auto">
          <a:xfrm>
            <a:off x="533400" y="2743200"/>
            <a:ext cx="7696200" cy="685800"/>
          </a:xfrm>
          <a:prstGeom prst="rect">
            <a:avLst/>
          </a:prstGeom>
          <a:noFill/>
          <a:ln w="9525">
            <a:noFill/>
            <a:miter lim="800000"/>
            <a:headEnd/>
            <a:tailEnd/>
          </a:ln>
        </p:spPr>
        <p:txBody>
          <a:bodyPr wrap="none" anchor="ctr"/>
          <a:lstStyle/>
          <a:p>
            <a:pPr algn="ctr"/>
            <a:r>
              <a:rPr lang="en-US" sz="2400" b="1" dirty="0" err="1">
                <a:latin typeface="Times New Roman" pitchFamily="18" charset="0"/>
                <a:cs typeface="Times New Roman" pitchFamily="18" charset="0"/>
              </a:rPr>
              <a:t>Nghiêm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dã</a:t>
            </a:r>
            <a:endParaRPr lang="vi-VN" sz="2400" b="1" dirty="0">
              <a:latin typeface="Times New Roman" pitchFamily="18" charset="0"/>
              <a:cs typeface="Times New Roman" pitchFamily="18" charset="0"/>
            </a:endParaRPr>
          </a:p>
          <a:p>
            <a:pPr algn="ctr"/>
            <a:r>
              <a:rPr lang="vi-VN" sz="2400" b="1" dirty="0">
                <a:latin typeface="Times New Roman" pitchFamily="18" charset="0"/>
                <a:cs typeface="Times New Roman" pitchFamily="18" charset="0"/>
              </a:rPr>
              <a:t>Tuyên truyền người dân tham gia bảo vệ môi trường thiên nhiên</a:t>
            </a:r>
          </a:p>
        </p:txBody>
      </p:sp>
      <p:pic>
        <p:nvPicPr>
          <p:cNvPr id="121870" name="Picture 14" descr="small_60968"/>
          <p:cNvPicPr>
            <a:picLocks noChangeAspect="1" noChangeArrowheads="1"/>
          </p:cNvPicPr>
          <p:nvPr/>
        </p:nvPicPr>
        <p:blipFill>
          <a:blip r:embed="rId4" cstate="print"/>
          <a:srcRect/>
          <a:stretch>
            <a:fillRect/>
          </a:stretch>
        </p:blipFill>
        <p:spPr bwMode="auto">
          <a:xfrm>
            <a:off x="4495800" y="3406775"/>
            <a:ext cx="4371975" cy="2917825"/>
          </a:xfrm>
          <a:prstGeom prst="rect">
            <a:avLst/>
          </a:prstGeom>
          <a:noFill/>
          <a:ln w="9525">
            <a:noFill/>
            <a:miter lim="800000"/>
            <a:headEnd/>
            <a:tailEnd/>
          </a:ln>
        </p:spPr>
      </p:pic>
      <p:sp>
        <p:nvSpPr>
          <p:cNvPr id="121871" name="Rectangle 15"/>
          <p:cNvSpPr>
            <a:spLocks noChangeArrowheads="1"/>
          </p:cNvSpPr>
          <p:nvPr/>
        </p:nvSpPr>
        <p:spPr bwMode="auto">
          <a:xfrm>
            <a:off x="4876800" y="6400800"/>
            <a:ext cx="3810000" cy="457200"/>
          </a:xfrm>
          <a:prstGeom prst="rect">
            <a:avLst/>
          </a:prstGeom>
          <a:noFill/>
          <a:ln w="9525">
            <a:noFill/>
            <a:miter lim="800000"/>
            <a:headEnd/>
            <a:tailEnd/>
          </a:ln>
        </p:spPr>
        <p:txBody>
          <a:bodyPr wrap="none" anchor="ctr"/>
          <a:lstStyle/>
          <a:p>
            <a:pPr algn="ctr"/>
            <a:r>
              <a:rPr lang="en-US" sz="2600" b="1" dirty="0" err="1">
                <a:latin typeface="Times New Roman" pitchFamily="18" charset="0"/>
                <a:cs typeface="Times New Roman" pitchFamily="18" charset="0"/>
              </a:rPr>
              <a:t>Tuần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tra</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bảo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vệ</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rừng</a:t>
            </a:r>
            <a:endParaRPr lang="en-US" sz="2600" b="1" dirty="0">
              <a:latin typeface="Times New Roman" pitchFamily="18" charset="0"/>
              <a:cs typeface="Times New Roman" pitchFamily="18" charset="0"/>
            </a:endParaRPr>
          </a:p>
        </p:txBody>
      </p:sp>
      <p:grpSp>
        <p:nvGrpSpPr>
          <p:cNvPr id="2" name="Group 20"/>
          <p:cNvGrpSpPr>
            <a:grpSpLocks/>
          </p:cNvGrpSpPr>
          <p:nvPr/>
        </p:nvGrpSpPr>
        <p:grpSpPr bwMode="auto">
          <a:xfrm>
            <a:off x="4495800" y="152400"/>
            <a:ext cx="4419600" cy="2649538"/>
            <a:chOff x="3024" y="2160"/>
            <a:chExt cx="2208" cy="1669"/>
          </a:xfrm>
        </p:grpSpPr>
        <p:pic>
          <p:nvPicPr>
            <p:cNvPr id="32779" name="Picture 16"/>
            <p:cNvPicPr>
              <a:picLocks noChangeAspect="1" noChangeArrowheads="1"/>
            </p:cNvPicPr>
            <p:nvPr/>
          </p:nvPicPr>
          <p:blipFill>
            <a:blip r:embed="rId5" cstate="print">
              <a:lum bright="-18000"/>
            </a:blip>
            <a:srcRect/>
            <a:stretch>
              <a:fillRect/>
            </a:stretch>
          </p:blipFill>
          <p:spPr bwMode="auto">
            <a:xfrm>
              <a:off x="3024" y="2160"/>
              <a:ext cx="2208" cy="1669"/>
            </a:xfrm>
            <a:prstGeom prst="rect">
              <a:avLst/>
            </a:prstGeom>
            <a:noFill/>
            <a:ln w="9525">
              <a:noFill/>
              <a:miter lim="800000"/>
              <a:headEnd/>
              <a:tailEnd/>
            </a:ln>
          </p:spPr>
        </p:pic>
        <p:sp>
          <p:nvSpPr>
            <p:cNvPr id="32780" name="Line 17"/>
            <p:cNvSpPr>
              <a:spLocks noChangeShapeType="1"/>
            </p:cNvSpPr>
            <p:nvPr/>
          </p:nvSpPr>
          <p:spPr bwMode="auto">
            <a:xfrm>
              <a:off x="3072" y="2208"/>
              <a:ext cx="2160" cy="1584"/>
            </a:xfrm>
            <a:prstGeom prst="line">
              <a:avLst/>
            </a:prstGeom>
            <a:noFill/>
            <a:ln w="38100">
              <a:solidFill>
                <a:srgbClr val="FF0000"/>
              </a:solidFill>
              <a:round/>
              <a:headEnd/>
              <a:tailEnd/>
            </a:ln>
          </p:spPr>
          <p:txBody>
            <a:bodyPr/>
            <a:lstStyle/>
            <a:p>
              <a:endParaRPr lang="en-US"/>
            </a:p>
          </p:txBody>
        </p:sp>
        <p:sp>
          <p:nvSpPr>
            <p:cNvPr id="32781" name="Line 18"/>
            <p:cNvSpPr>
              <a:spLocks noChangeShapeType="1"/>
            </p:cNvSpPr>
            <p:nvPr/>
          </p:nvSpPr>
          <p:spPr bwMode="auto">
            <a:xfrm flipH="1">
              <a:off x="3072" y="2208"/>
              <a:ext cx="2160" cy="1584"/>
            </a:xfrm>
            <a:prstGeom prst="line">
              <a:avLst/>
            </a:prstGeom>
            <a:noFill/>
            <a:ln w="38100">
              <a:solidFill>
                <a:srgbClr val="FF0000"/>
              </a:solidFill>
              <a:round/>
              <a:headEnd/>
              <a:tailEnd/>
            </a:ln>
          </p:spPr>
          <p:txBody>
            <a:bodyPr/>
            <a:lstStyle/>
            <a:p>
              <a:endParaRPr lang="en-US"/>
            </a:p>
          </p:txBody>
        </p:sp>
      </p:grpSp>
      <p:sp>
        <p:nvSpPr>
          <p:cNvPr id="14" name="Rectangle 6"/>
          <p:cNvSpPr>
            <a:spLocks noChangeArrowheads="1"/>
          </p:cNvSpPr>
          <p:nvPr/>
        </p:nvSpPr>
        <p:spPr bwMode="auto">
          <a:xfrm>
            <a:off x="762000" y="152400"/>
            <a:ext cx="8153400" cy="1066800"/>
          </a:xfrm>
          <a:prstGeom prst="rect">
            <a:avLst/>
          </a:prstGeom>
          <a:solidFill>
            <a:schemeClr val="bg1"/>
          </a:solidFill>
          <a:ln w="9525">
            <a:solidFill>
              <a:schemeClr val="bg1"/>
            </a:solidFill>
            <a:miter lim="800000"/>
            <a:headEnd/>
            <a:tailEnd/>
          </a:ln>
        </p:spPr>
        <p:txBody>
          <a:bodyPr wrap="none" anchor="ctr"/>
          <a:lstStyle/>
          <a:p>
            <a:pPr algn="ctr"/>
            <a:r>
              <a:rPr lang="en-US" sz="2600" b="1" dirty="0">
                <a:solidFill>
                  <a:srgbClr val="0000CC"/>
                </a:solidFill>
                <a:latin typeface="Times New Roman" pitchFamily="18" charset="0"/>
                <a:cs typeface="Times New Roman" pitchFamily="18" charset="0"/>
              </a:rPr>
              <a:t>Theo </a:t>
            </a:r>
            <a:r>
              <a:rPr lang="en-US" sz="2600" b="1" dirty="0" err="1">
                <a:solidFill>
                  <a:srgbClr val="0000CC"/>
                </a:solidFill>
                <a:latin typeface="Times New Roman" pitchFamily="18" charset="0"/>
                <a:cs typeface="Times New Roman" pitchFamily="18" charset="0"/>
              </a:rPr>
              <a:t>em</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chúng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ta</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đã</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đang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và</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sẽ</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làm</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gì</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để</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bảo</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vệ</a:t>
            </a:r>
            <a:r>
              <a:rPr lang="en-US" sz="2600" b="1" dirty="0">
                <a:solidFill>
                  <a:srgbClr val="0000CC"/>
                </a:solidFill>
                <a:latin typeface="Times New Roman" pitchFamily="18" charset="0"/>
                <a:cs typeface="Times New Roman" pitchFamily="18" charset="0"/>
              </a:rPr>
              <a:t> </a:t>
            </a:r>
          </a:p>
          <a:p>
            <a:pPr algn="ctr"/>
            <a:r>
              <a:rPr lang="en-US" sz="2600" b="1" dirty="0" err="1">
                <a:solidFill>
                  <a:srgbClr val="0000CC"/>
                </a:solidFill>
                <a:latin typeface="Times New Roman" pitchFamily="18" charset="0"/>
                <a:cs typeface="Times New Roman" pitchFamily="18" charset="0"/>
              </a:rPr>
              <a:t>thiên</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nhiên</a:t>
            </a:r>
            <a:r>
              <a:rPr lang="en-US" sz="2600" b="1" dirty="0">
                <a:solidFill>
                  <a:srgbClr val="0000CC"/>
                </a:solidFill>
                <a:latin typeface="Times New Roman" pitchFamily="18" charset="0"/>
                <a:cs typeface="Times New Roman" pitchFamily="18" charset="0"/>
              </a:rPr>
              <a:t>? </a:t>
            </a:r>
          </a:p>
        </p:txBody>
      </p:sp>
      <p:pic>
        <p:nvPicPr>
          <p:cNvPr id="15" name="Picture 17" descr="qustionbig_w"/>
          <p:cNvPicPr>
            <a:picLocks noChangeAspect="1" noChangeArrowheads="1" noCrop="1"/>
          </p:cNvPicPr>
          <p:nvPr/>
        </p:nvPicPr>
        <p:blipFill>
          <a:blip r:embed="rId6" cstate="print"/>
          <a:srcRect/>
          <a:stretch>
            <a:fillRect/>
          </a:stretch>
        </p:blipFill>
        <p:spPr bwMode="auto">
          <a:xfrm>
            <a:off x="228600" y="304800"/>
            <a:ext cx="609600" cy="6858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121862"/>
                                        </p:tgtEl>
                                        <p:attrNameLst>
                                          <p:attrName>style.visibility</p:attrName>
                                        </p:attrNameLst>
                                      </p:cBhvr>
                                      <p:to>
                                        <p:strVal val="visible"/>
                                      </p:to>
                                    </p:set>
                                    <p:animEffect transition="in" filter="blinds(horizontal)">
                                      <p:cBhvr>
                                        <p:cTn id="14" dur="500"/>
                                        <p:tgtEl>
                                          <p:spTgt spid="121862"/>
                                        </p:tgtEl>
                                      </p:cBhvr>
                                    </p:animEffect>
                                  </p:childTnLst>
                                </p:cTn>
                              </p:par>
                              <p:par>
                                <p:cTn id="15" presetID="3"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nodeType="withEffect">
                                  <p:stCondLst>
                                    <p:cond delay="0"/>
                                  </p:stCondLst>
                                  <p:childTnLst>
                                    <p:set>
                                      <p:cBhvr>
                                        <p:cTn id="19" dur="1" fill="hold">
                                          <p:stCondLst>
                                            <p:cond delay="0"/>
                                          </p:stCondLst>
                                        </p:cTn>
                                        <p:tgtEl>
                                          <p:spTgt spid="121860"/>
                                        </p:tgtEl>
                                        <p:attrNameLst>
                                          <p:attrName>style.visibility</p:attrName>
                                        </p:attrNameLst>
                                      </p:cBhvr>
                                      <p:to>
                                        <p:strVal val="visible"/>
                                      </p:to>
                                    </p:set>
                                    <p:animEffect transition="in" filter="blinds(horizontal)">
                                      <p:cBhvr>
                                        <p:cTn id="20" dur="500"/>
                                        <p:tgtEl>
                                          <p:spTgt spid="121860"/>
                                        </p:tgtEl>
                                      </p:cBhvr>
                                    </p:animEffect>
                                  </p:childTnLst>
                                </p:cTn>
                              </p:par>
                              <p:par>
                                <p:cTn id="21" presetID="3" presetClass="entr" presetSubtype="10" fill="hold" nodeType="withEffect">
                                  <p:stCondLst>
                                    <p:cond delay="0"/>
                                  </p:stCondLst>
                                  <p:childTnLst>
                                    <p:set>
                                      <p:cBhvr>
                                        <p:cTn id="22" dur="1" fill="hold">
                                          <p:stCondLst>
                                            <p:cond delay="0"/>
                                          </p:stCondLst>
                                        </p:cTn>
                                        <p:tgtEl>
                                          <p:spTgt spid="121870"/>
                                        </p:tgtEl>
                                        <p:attrNameLst>
                                          <p:attrName>style.visibility</p:attrName>
                                        </p:attrNameLst>
                                      </p:cBhvr>
                                      <p:to>
                                        <p:strVal val="visible"/>
                                      </p:to>
                                    </p:set>
                                    <p:animEffect transition="in" filter="blinds(horizontal)">
                                      <p:cBhvr>
                                        <p:cTn id="23" dur="500"/>
                                        <p:tgtEl>
                                          <p:spTgt spid="12187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1863"/>
                                        </p:tgtEl>
                                        <p:attrNameLst>
                                          <p:attrName>style.visibility</p:attrName>
                                        </p:attrNameLst>
                                      </p:cBhvr>
                                      <p:to>
                                        <p:strVal val="visible"/>
                                      </p:to>
                                    </p:set>
                                    <p:animEffect transition="in" filter="blinds(horizontal)">
                                      <p:cBhvr>
                                        <p:cTn id="26" dur="500"/>
                                        <p:tgtEl>
                                          <p:spTgt spid="12186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1861"/>
                                        </p:tgtEl>
                                        <p:attrNameLst>
                                          <p:attrName>style.visibility</p:attrName>
                                        </p:attrNameLst>
                                      </p:cBhvr>
                                      <p:to>
                                        <p:strVal val="visible"/>
                                      </p:to>
                                    </p:set>
                                    <p:animEffect transition="in" filter="blinds(horizontal)">
                                      <p:cBhvr>
                                        <p:cTn id="29" dur="500"/>
                                        <p:tgtEl>
                                          <p:spTgt spid="12186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1871"/>
                                        </p:tgtEl>
                                        <p:attrNameLst>
                                          <p:attrName>style.visibility</p:attrName>
                                        </p:attrNameLst>
                                      </p:cBhvr>
                                      <p:to>
                                        <p:strVal val="visible"/>
                                      </p:to>
                                    </p:set>
                                    <p:animEffect transition="in" filter="blinds(horizontal)">
                                      <p:cBhvr>
                                        <p:cTn id="32" dur="500"/>
                                        <p:tgtEl>
                                          <p:spTgt spid="121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p:bldP spid="121863" grpId="0"/>
      <p:bldP spid="121871"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5" name="Oval 23"/>
          <p:cNvSpPr>
            <a:spLocks noChangeArrowheads="1"/>
          </p:cNvSpPr>
          <p:nvPr/>
        </p:nvSpPr>
        <p:spPr bwMode="auto">
          <a:xfrm>
            <a:off x="457200" y="3810000"/>
            <a:ext cx="685800" cy="685800"/>
          </a:xfrm>
          <a:prstGeom prst="ellipse">
            <a:avLst/>
          </a:prstGeom>
          <a:solidFill>
            <a:srgbClr val="99FF66"/>
          </a:solidFill>
          <a:ln w="28575" algn="ctr">
            <a:solidFill>
              <a:schemeClr val="tx1"/>
            </a:solidFill>
            <a:round/>
            <a:headEnd/>
            <a:tailEnd/>
          </a:ln>
        </p:spPr>
        <p:txBody>
          <a:bodyPr wrap="none" anchor="ctr">
            <a:spAutoFit/>
          </a:bodyPr>
          <a:lstStyle/>
          <a:p>
            <a:endParaRPr lang="en-US"/>
          </a:p>
        </p:txBody>
      </p:sp>
      <p:sp>
        <p:nvSpPr>
          <p:cNvPr id="33804" name="Text Box 12"/>
          <p:cNvSpPr txBox="1">
            <a:spLocks noChangeArrowheads="1"/>
          </p:cNvSpPr>
          <p:nvPr/>
        </p:nvSpPr>
        <p:spPr bwMode="auto">
          <a:xfrm>
            <a:off x="533400" y="1219200"/>
            <a:ext cx="8229600" cy="954088"/>
          </a:xfrm>
          <a:prstGeom prst="rect">
            <a:avLst/>
          </a:prstGeom>
          <a:noFill/>
          <a:ln w="9525">
            <a:noFill/>
            <a:miter lim="800000"/>
            <a:headEnd/>
            <a:tailEnd/>
          </a:ln>
        </p:spPr>
        <p:txBody>
          <a:bodyPr>
            <a:spAutoFit/>
          </a:bodyPr>
          <a:lstStyle/>
          <a:p>
            <a:endParaRPr lang="en-US" sz="2800" dirty="0">
              <a:solidFill>
                <a:schemeClr val="accent2"/>
              </a:solidFill>
            </a:endParaRPr>
          </a:p>
          <a:p>
            <a:r>
              <a:rPr lang="en-US" sz="2800" dirty="0" err="1">
                <a:solidFill>
                  <a:srgbClr val="CC0099"/>
                </a:solidFill>
              </a:rPr>
              <a:t>Câu</a:t>
            </a:r>
            <a:r>
              <a:rPr lang="en-US" sz="2800" dirty="0">
                <a:solidFill>
                  <a:srgbClr val="CC0099"/>
                </a:solidFill>
              </a:rPr>
              <a:t> 2: </a:t>
            </a:r>
            <a:r>
              <a:rPr lang="en-US" sz="2800" dirty="0" err="1">
                <a:solidFill>
                  <a:srgbClr val="CC0099"/>
                </a:solidFill>
              </a:rPr>
              <a:t>Vì</a:t>
            </a:r>
            <a:r>
              <a:rPr lang="en-US" sz="2800" dirty="0">
                <a:solidFill>
                  <a:srgbClr val="CC0099"/>
                </a:solidFill>
              </a:rPr>
              <a:t> </a:t>
            </a:r>
            <a:r>
              <a:rPr lang="en-US" sz="2800" dirty="0" err="1">
                <a:solidFill>
                  <a:srgbClr val="CC0099"/>
                </a:solidFill>
              </a:rPr>
              <a:t>sao</a:t>
            </a:r>
            <a:r>
              <a:rPr lang="en-US" sz="2800" dirty="0">
                <a:solidFill>
                  <a:srgbClr val="CC0099"/>
                </a:solidFill>
              </a:rPr>
              <a:t> </a:t>
            </a:r>
            <a:r>
              <a:rPr lang="en-US" sz="2800" dirty="0" err="1">
                <a:solidFill>
                  <a:srgbClr val="CC0099"/>
                </a:solidFill>
              </a:rPr>
              <a:t>quần</a:t>
            </a:r>
            <a:r>
              <a:rPr lang="en-US" sz="2800" dirty="0">
                <a:solidFill>
                  <a:srgbClr val="CC0099"/>
                </a:solidFill>
              </a:rPr>
              <a:t> </a:t>
            </a:r>
            <a:r>
              <a:rPr lang="en-US" sz="2800" dirty="0" err="1">
                <a:solidFill>
                  <a:srgbClr val="CC0099"/>
                </a:solidFill>
              </a:rPr>
              <a:t>xã</a:t>
            </a:r>
            <a:r>
              <a:rPr lang="en-US" sz="2800" dirty="0">
                <a:solidFill>
                  <a:srgbClr val="CC0099"/>
                </a:solidFill>
              </a:rPr>
              <a:t> </a:t>
            </a:r>
            <a:r>
              <a:rPr lang="en-US" sz="2800" dirty="0" err="1">
                <a:solidFill>
                  <a:srgbClr val="CC0099"/>
                </a:solidFill>
              </a:rPr>
              <a:t>có</a:t>
            </a:r>
            <a:r>
              <a:rPr lang="en-US" sz="2800" dirty="0">
                <a:solidFill>
                  <a:srgbClr val="CC0099"/>
                </a:solidFill>
              </a:rPr>
              <a:t> </a:t>
            </a:r>
            <a:r>
              <a:rPr lang="en-US" sz="2800" dirty="0" err="1">
                <a:solidFill>
                  <a:srgbClr val="CC0099"/>
                </a:solidFill>
              </a:rPr>
              <a:t>cấu</a:t>
            </a:r>
            <a:r>
              <a:rPr lang="en-US" sz="2800" dirty="0">
                <a:solidFill>
                  <a:srgbClr val="CC0099"/>
                </a:solidFill>
              </a:rPr>
              <a:t> </a:t>
            </a:r>
            <a:r>
              <a:rPr lang="en-US" sz="2800" dirty="0" err="1">
                <a:solidFill>
                  <a:srgbClr val="CC0099"/>
                </a:solidFill>
              </a:rPr>
              <a:t>trúc</a:t>
            </a:r>
            <a:r>
              <a:rPr lang="en-US" sz="2800" dirty="0">
                <a:solidFill>
                  <a:srgbClr val="CC0099"/>
                </a:solidFill>
              </a:rPr>
              <a:t> </a:t>
            </a:r>
            <a:r>
              <a:rPr lang="en-US" sz="2800" dirty="0" err="1">
                <a:solidFill>
                  <a:srgbClr val="CC0099"/>
                </a:solidFill>
              </a:rPr>
              <a:t>tương</a:t>
            </a:r>
            <a:r>
              <a:rPr lang="en-US" sz="2800" dirty="0">
                <a:solidFill>
                  <a:srgbClr val="CC0099"/>
                </a:solidFill>
              </a:rPr>
              <a:t> </a:t>
            </a:r>
            <a:r>
              <a:rPr lang="en-US" sz="2800" dirty="0" err="1">
                <a:solidFill>
                  <a:srgbClr val="CC0099"/>
                </a:solidFill>
              </a:rPr>
              <a:t>đối</a:t>
            </a:r>
            <a:r>
              <a:rPr lang="en-US" sz="2800" dirty="0">
                <a:solidFill>
                  <a:srgbClr val="CC0099"/>
                </a:solidFill>
              </a:rPr>
              <a:t> </a:t>
            </a:r>
            <a:r>
              <a:rPr lang="en-US" sz="2800" dirty="0" err="1">
                <a:solidFill>
                  <a:srgbClr val="CC0099"/>
                </a:solidFill>
              </a:rPr>
              <a:t>ổn</a:t>
            </a:r>
            <a:r>
              <a:rPr lang="en-US" sz="2800" dirty="0">
                <a:solidFill>
                  <a:srgbClr val="CC0099"/>
                </a:solidFill>
              </a:rPr>
              <a:t> </a:t>
            </a:r>
            <a:r>
              <a:rPr lang="en-US" sz="2800" dirty="0" err="1">
                <a:solidFill>
                  <a:srgbClr val="CC0099"/>
                </a:solidFill>
              </a:rPr>
              <a:t>định</a:t>
            </a:r>
            <a:r>
              <a:rPr lang="en-US" sz="2800" dirty="0">
                <a:solidFill>
                  <a:srgbClr val="CC0099"/>
                </a:solidFill>
              </a:rPr>
              <a:t>?</a:t>
            </a:r>
          </a:p>
        </p:txBody>
      </p:sp>
      <p:sp>
        <p:nvSpPr>
          <p:cNvPr id="33806" name="Text Box 14"/>
          <p:cNvSpPr txBox="1">
            <a:spLocks noChangeArrowheads="1"/>
          </p:cNvSpPr>
          <p:nvPr/>
        </p:nvSpPr>
        <p:spPr bwMode="auto">
          <a:xfrm>
            <a:off x="609600" y="2940050"/>
            <a:ext cx="8229600" cy="946150"/>
          </a:xfrm>
          <a:prstGeom prst="rect">
            <a:avLst/>
          </a:prstGeom>
          <a:noFill/>
          <a:ln w="9525">
            <a:noFill/>
            <a:miter lim="800000"/>
            <a:headEnd/>
            <a:tailEnd/>
          </a:ln>
        </p:spPr>
        <p:txBody>
          <a:bodyPr>
            <a:spAutoFit/>
          </a:bodyPr>
          <a:lstStyle/>
          <a:p>
            <a:pPr algn="just"/>
            <a:r>
              <a:rPr lang="en-US" sz="2800" dirty="0"/>
              <a:t>B. Khi số lượng cá thể của loài này bị số lượng cá thể của loài kia kìm hãm</a:t>
            </a:r>
          </a:p>
        </p:txBody>
      </p:sp>
      <p:sp>
        <p:nvSpPr>
          <p:cNvPr id="33807" name="Text Box 15"/>
          <p:cNvSpPr txBox="1">
            <a:spLocks noChangeArrowheads="1"/>
          </p:cNvSpPr>
          <p:nvPr/>
        </p:nvSpPr>
        <p:spPr bwMode="auto">
          <a:xfrm>
            <a:off x="609600" y="3886200"/>
            <a:ext cx="8229600" cy="954107"/>
          </a:xfrm>
          <a:prstGeom prst="rect">
            <a:avLst/>
          </a:prstGeom>
          <a:noFill/>
          <a:ln w="9525">
            <a:noFill/>
            <a:miter lim="800000"/>
            <a:headEnd/>
            <a:tailEnd/>
          </a:ln>
        </p:spPr>
        <p:txBody>
          <a:bodyPr>
            <a:spAutoFit/>
          </a:bodyPr>
          <a:lstStyle/>
          <a:p>
            <a:pPr algn="just"/>
            <a:r>
              <a:rPr lang="en-US" sz="2800" dirty="0"/>
              <a:t>C.  </a:t>
            </a:r>
            <a:r>
              <a:rPr lang="en-US" sz="2800" dirty="0" err="1"/>
              <a:t>Vì</a:t>
            </a:r>
            <a:r>
              <a:rPr lang="en-US" sz="2800" dirty="0"/>
              <a:t> </a:t>
            </a:r>
            <a:r>
              <a:rPr lang="en-US" sz="2800" dirty="0" err="1"/>
              <a:t>các</a:t>
            </a:r>
            <a:r>
              <a:rPr lang="en-US" sz="2800" dirty="0"/>
              <a:t> </a:t>
            </a:r>
            <a:r>
              <a:rPr lang="en-US" sz="2800" dirty="0" err="1"/>
              <a:t>sinh</a:t>
            </a:r>
            <a:r>
              <a:rPr lang="en-US" sz="2800" dirty="0"/>
              <a:t> </a:t>
            </a:r>
            <a:r>
              <a:rPr lang="en-US" sz="2800" dirty="0" err="1"/>
              <a:t>vật</a:t>
            </a:r>
            <a:r>
              <a:rPr lang="en-US" sz="2800" dirty="0"/>
              <a:t> </a:t>
            </a:r>
            <a:r>
              <a:rPr lang="en-US" sz="2800" dirty="0" err="1"/>
              <a:t>trong</a:t>
            </a:r>
            <a:r>
              <a:rPr lang="en-US" sz="2800" dirty="0"/>
              <a:t> </a:t>
            </a:r>
            <a:r>
              <a:rPr lang="en-US" sz="2800" dirty="0" err="1"/>
              <a:t>quần</a:t>
            </a:r>
            <a:r>
              <a:rPr lang="en-US" sz="2800" dirty="0"/>
              <a:t> </a:t>
            </a:r>
            <a:r>
              <a:rPr lang="en-US" sz="2800" dirty="0" err="1"/>
              <a:t>xã</a:t>
            </a:r>
            <a:r>
              <a:rPr lang="en-US" sz="2800" dirty="0"/>
              <a:t> </a:t>
            </a:r>
            <a:r>
              <a:rPr lang="en-US" sz="2800" dirty="0" err="1"/>
              <a:t>có</a:t>
            </a:r>
            <a:r>
              <a:rPr lang="en-US" sz="2800" dirty="0"/>
              <a:t> </a:t>
            </a:r>
            <a:r>
              <a:rPr lang="en-US" sz="2800" dirty="0" err="1"/>
              <a:t>mối</a:t>
            </a:r>
            <a:r>
              <a:rPr lang="en-US" sz="2800" dirty="0"/>
              <a:t> </a:t>
            </a:r>
            <a:r>
              <a:rPr lang="en-US" sz="2800" dirty="0" err="1"/>
              <a:t>quan</a:t>
            </a:r>
            <a:r>
              <a:rPr lang="en-US" sz="2800" dirty="0"/>
              <a:t> </a:t>
            </a:r>
            <a:r>
              <a:rPr lang="en-US" sz="2800" dirty="0" err="1"/>
              <a:t>hệ</a:t>
            </a:r>
            <a:r>
              <a:rPr lang="en-US" sz="2800" dirty="0"/>
              <a:t> </a:t>
            </a:r>
            <a:r>
              <a:rPr lang="en-US" sz="2800" dirty="0" err="1"/>
              <a:t>gắn</a:t>
            </a:r>
            <a:r>
              <a:rPr lang="en-US" sz="2800" dirty="0"/>
              <a:t> </a:t>
            </a:r>
            <a:r>
              <a:rPr lang="en-US" sz="2800" dirty="0" err="1"/>
              <a:t>bó</a:t>
            </a:r>
            <a:r>
              <a:rPr lang="en-US" sz="2800" dirty="0"/>
              <a:t> </a:t>
            </a:r>
            <a:r>
              <a:rPr lang="en-US" sz="2800" dirty="0" err="1"/>
              <a:t>như</a:t>
            </a:r>
            <a:r>
              <a:rPr lang="en-US" sz="2800" dirty="0"/>
              <a:t> </a:t>
            </a:r>
            <a:r>
              <a:rPr lang="en-US" sz="2800" dirty="0" err="1"/>
              <a:t>một</a:t>
            </a:r>
            <a:r>
              <a:rPr lang="en-US" sz="2800" dirty="0"/>
              <a:t> </a:t>
            </a:r>
            <a:r>
              <a:rPr lang="en-US" sz="2800" dirty="0" err="1"/>
              <a:t>thể</a:t>
            </a:r>
            <a:r>
              <a:rPr lang="en-US" sz="2800" dirty="0"/>
              <a:t> </a:t>
            </a:r>
            <a:r>
              <a:rPr lang="en-US" sz="2800" dirty="0" err="1"/>
              <a:t>thống</a:t>
            </a:r>
            <a:r>
              <a:rPr lang="en-US" sz="2800" dirty="0"/>
              <a:t> </a:t>
            </a:r>
            <a:r>
              <a:rPr lang="en-US" sz="2800" dirty="0" err="1"/>
              <a:t>nhất</a:t>
            </a:r>
            <a:endParaRPr lang="en-US" sz="2800" dirty="0"/>
          </a:p>
        </p:txBody>
      </p:sp>
      <p:sp>
        <p:nvSpPr>
          <p:cNvPr id="33808" name="Text Box 16"/>
          <p:cNvSpPr txBox="1">
            <a:spLocks noChangeArrowheads="1"/>
          </p:cNvSpPr>
          <p:nvPr/>
        </p:nvSpPr>
        <p:spPr bwMode="auto">
          <a:xfrm>
            <a:off x="609600" y="5257800"/>
            <a:ext cx="8229600" cy="519113"/>
          </a:xfrm>
          <a:prstGeom prst="rect">
            <a:avLst/>
          </a:prstGeom>
          <a:noFill/>
          <a:ln w="9525">
            <a:noFill/>
            <a:miter lim="800000"/>
            <a:headEnd/>
            <a:tailEnd/>
          </a:ln>
        </p:spPr>
        <p:txBody>
          <a:bodyPr>
            <a:spAutoFit/>
          </a:bodyPr>
          <a:lstStyle/>
          <a:p>
            <a:r>
              <a:rPr lang="en-US" sz="2800" dirty="0"/>
              <a:t>D. </a:t>
            </a:r>
            <a:r>
              <a:rPr lang="en-US" sz="2800" dirty="0" err="1"/>
              <a:t>Vì</a:t>
            </a:r>
            <a:r>
              <a:rPr lang="en-US" sz="2800" dirty="0"/>
              <a:t> </a:t>
            </a:r>
            <a:r>
              <a:rPr lang="en-US" sz="2800" dirty="0" err="1"/>
              <a:t>có</a:t>
            </a:r>
            <a:r>
              <a:rPr lang="en-US" sz="2800" dirty="0"/>
              <a:t> </a:t>
            </a:r>
            <a:r>
              <a:rPr lang="en-US" sz="2800" dirty="0" err="1"/>
              <a:t>nhiều</a:t>
            </a:r>
            <a:r>
              <a:rPr lang="en-US" sz="2800" dirty="0"/>
              <a:t> </a:t>
            </a:r>
            <a:r>
              <a:rPr lang="en-US" sz="2800" dirty="0" err="1"/>
              <a:t>loài</a:t>
            </a:r>
            <a:r>
              <a:rPr lang="en-US" sz="2800" dirty="0"/>
              <a:t>, </a:t>
            </a:r>
            <a:r>
              <a:rPr lang="en-US" sz="2800" dirty="0" err="1"/>
              <a:t>nhiều</a:t>
            </a:r>
            <a:r>
              <a:rPr lang="en-US" sz="2800" dirty="0"/>
              <a:t> </a:t>
            </a:r>
            <a:r>
              <a:rPr lang="en-US" sz="2800" dirty="0" err="1"/>
              <a:t>nguồn</a:t>
            </a:r>
            <a:r>
              <a:rPr lang="en-US" sz="2800" dirty="0"/>
              <a:t> </a:t>
            </a:r>
            <a:r>
              <a:rPr lang="en-US" sz="2800" dirty="0" err="1"/>
              <a:t>sống</a:t>
            </a:r>
            <a:endParaRPr lang="en-US" sz="2800" dirty="0"/>
          </a:p>
        </p:txBody>
      </p:sp>
      <p:sp>
        <p:nvSpPr>
          <p:cNvPr id="33813" name="Text Box 21"/>
          <p:cNvSpPr txBox="1">
            <a:spLocks noChangeArrowheads="1"/>
          </p:cNvSpPr>
          <p:nvPr/>
        </p:nvSpPr>
        <p:spPr bwMode="auto">
          <a:xfrm>
            <a:off x="609600" y="2362200"/>
            <a:ext cx="8001000" cy="519113"/>
          </a:xfrm>
          <a:prstGeom prst="rect">
            <a:avLst/>
          </a:prstGeom>
          <a:noFill/>
          <a:ln w="9525">
            <a:noFill/>
            <a:miter lim="800000"/>
            <a:headEnd/>
            <a:tailEnd/>
          </a:ln>
        </p:spPr>
        <p:txBody>
          <a:bodyPr>
            <a:spAutoFit/>
          </a:bodyPr>
          <a:lstStyle/>
          <a:p>
            <a:r>
              <a:rPr lang="en-US" sz="2800" dirty="0"/>
              <a:t>A. </a:t>
            </a:r>
            <a:r>
              <a:rPr lang="en-US" sz="2800" dirty="0" err="1"/>
              <a:t>Vì</a:t>
            </a:r>
            <a:r>
              <a:rPr lang="en-US" sz="2800" dirty="0"/>
              <a:t> </a:t>
            </a:r>
            <a:r>
              <a:rPr lang="en-US" sz="2800" dirty="0" err="1"/>
              <a:t>quần</a:t>
            </a:r>
            <a:r>
              <a:rPr lang="en-US" sz="2800" dirty="0"/>
              <a:t> </a:t>
            </a:r>
            <a:r>
              <a:rPr lang="en-US" sz="2800" dirty="0" err="1"/>
              <a:t>xã</a:t>
            </a:r>
            <a:r>
              <a:rPr lang="en-US" sz="2800" dirty="0"/>
              <a:t> </a:t>
            </a:r>
            <a:r>
              <a:rPr lang="en-US" sz="2800" dirty="0" err="1"/>
              <a:t>có</a:t>
            </a:r>
            <a:r>
              <a:rPr lang="en-US" sz="2800" dirty="0"/>
              <a:t> </a:t>
            </a:r>
            <a:r>
              <a:rPr lang="en-US" sz="2800" dirty="0" err="1"/>
              <a:t>môi</a:t>
            </a:r>
            <a:r>
              <a:rPr lang="en-US" sz="2800" dirty="0"/>
              <a:t> trường </a:t>
            </a:r>
            <a:r>
              <a:rPr lang="en-US" sz="2800" dirty="0" err="1"/>
              <a:t>sống</a:t>
            </a:r>
            <a:r>
              <a:rPr lang="en-US" sz="2800" dirty="0"/>
              <a:t> </a:t>
            </a:r>
            <a:r>
              <a:rPr lang="en-US" sz="2800" dirty="0" err="1"/>
              <a:t>thuận</a:t>
            </a:r>
            <a:r>
              <a:rPr lang="en-US" sz="2800" dirty="0"/>
              <a:t> </a:t>
            </a:r>
            <a:r>
              <a:rPr lang="en-US" sz="2800" dirty="0" err="1"/>
              <a:t>lợi</a:t>
            </a:r>
            <a:endParaRPr lang="en-US" sz="2800" dirty="0"/>
          </a:p>
        </p:txBody>
      </p:sp>
      <p:sp>
        <p:nvSpPr>
          <p:cNvPr id="35848" name="AutoShape 6"/>
          <p:cNvSpPr>
            <a:spLocks noChangeArrowheads="1"/>
          </p:cNvSpPr>
          <p:nvPr/>
        </p:nvSpPr>
        <p:spPr bwMode="auto">
          <a:xfrm>
            <a:off x="2286000" y="152400"/>
            <a:ext cx="5638800" cy="1371600"/>
          </a:xfrm>
          <a:prstGeom prst="irregularSeal2">
            <a:avLst/>
          </a:prstGeom>
          <a:solidFill>
            <a:srgbClr val="FF9966"/>
          </a:solidFill>
          <a:ln w="9525">
            <a:noFill/>
            <a:miter lim="800000"/>
            <a:headEnd/>
            <a:tailEnd/>
          </a:ln>
        </p:spPr>
        <p:txBody>
          <a:bodyPr wrap="none" anchor="ctr"/>
          <a:lstStyle/>
          <a:p>
            <a:pPr algn="ctr"/>
            <a:r>
              <a:rPr lang="en-US" sz="2800" b="1" u="sng" dirty="0">
                <a:latin typeface="Times New Roman" pitchFamily="18" charset="0"/>
              </a:rPr>
              <a:t>CỦNG CỐ BÀI</a:t>
            </a:r>
            <a:endParaRPr lang="en-US" sz="28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blinds(horizontal)">
                                      <p:cBhvr>
                                        <p:cTn id="7" dur="500"/>
                                        <p:tgtEl>
                                          <p:spTgt spid="358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804"/>
                                        </p:tgtEl>
                                        <p:attrNameLst>
                                          <p:attrName>style.visibility</p:attrName>
                                        </p:attrNameLst>
                                      </p:cBhvr>
                                      <p:to>
                                        <p:strVal val="visible"/>
                                      </p:to>
                                    </p:set>
                                    <p:animEffect transition="in" filter="blinds(horizontal)">
                                      <p:cBhvr>
                                        <p:cTn id="12" dur="500"/>
                                        <p:tgtEl>
                                          <p:spTgt spid="3380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813"/>
                                        </p:tgtEl>
                                        <p:attrNameLst>
                                          <p:attrName>style.visibility</p:attrName>
                                        </p:attrNameLst>
                                      </p:cBhvr>
                                      <p:to>
                                        <p:strVal val="visible"/>
                                      </p:to>
                                    </p:set>
                                    <p:animEffect transition="in" filter="blinds(horizontal)">
                                      <p:cBhvr>
                                        <p:cTn id="17" dur="500"/>
                                        <p:tgtEl>
                                          <p:spTgt spid="338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806"/>
                                        </p:tgtEl>
                                        <p:attrNameLst>
                                          <p:attrName>style.visibility</p:attrName>
                                        </p:attrNameLst>
                                      </p:cBhvr>
                                      <p:to>
                                        <p:strVal val="visible"/>
                                      </p:to>
                                    </p:set>
                                    <p:animEffect transition="in" filter="blinds(horizontal)">
                                      <p:cBhvr>
                                        <p:cTn id="22" dur="500"/>
                                        <p:tgtEl>
                                          <p:spTgt spid="3380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807"/>
                                        </p:tgtEl>
                                        <p:attrNameLst>
                                          <p:attrName>style.visibility</p:attrName>
                                        </p:attrNameLst>
                                      </p:cBhvr>
                                      <p:to>
                                        <p:strVal val="visible"/>
                                      </p:to>
                                    </p:set>
                                    <p:animEffect transition="in" filter="blinds(horizontal)">
                                      <p:cBhvr>
                                        <p:cTn id="27" dur="500"/>
                                        <p:tgtEl>
                                          <p:spTgt spid="3380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808"/>
                                        </p:tgtEl>
                                        <p:attrNameLst>
                                          <p:attrName>style.visibility</p:attrName>
                                        </p:attrNameLst>
                                      </p:cBhvr>
                                      <p:to>
                                        <p:strVal val="visible"/>
                                      </p:to>
                                    </p:set>
                                    <p:animEffect transition="in" filter="blinds(horizontal)">
                                      <p:cBhvr>
                                        <p:cTn id="32" dur="500"/>
                                        <p:tgtEl>
                                          <p:spTgt spid="3380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815"/>
                                        </p:tgtEl>
                                        <p:attrNameLst>
                                          <p:attrName>style.visibility</p:attrName>
                                        </p:attrNameLst>
                                      </p:cBhvr>
                                      <p:to>
                                        <p:strVal val="visible"/>
                                      </p:to>
                                    </p:set>
                                    <p:animEffect transition="in" filter="blinds(horizontal)">
                                      <p:cBhvr>
                                        <p:cTn id="37" dur="500"/>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5" grpId="0" animBg="1"/>
      <p:bldP spid="33804" grpId="0"/>
      <p:bldP spid="33806" grpId="0"/>
      <p:bldP spid="33807" grpId="0"/>
      <p:bldP spid="33808" grpId="0"/>
      <p:bldP spid="33813" grpId="0"/>
      <p:bldP spid="358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t"/>
          <p:cNvPicPr>
            <a:picLocks noChangeAspect="1" noChangeArrowheads="1"/>
          </p:cNvPicPr>
          <p:nvPr/>
        </p:nvPicPr>
        <p:blipFill>
          <a:blip r:embed="rId2" cstate="print"/>
          <a:srcRect/>
          <a:stretch>
            <a:fillRect/>
          </a:stretch>
        </p:blipFill>
        <p:spPr bwMode="auto">
          <a:xfrm>
            <a:off x="0" y="6400800"/>
            <a:ext cx="9144000" cy="457200"/>
          </a:xfrm>
          <a:prstGeom prst="rect">
            <a:avLst/>
          </a:prstGeom>
          <a:noFill/>
          <a:ln w="9525">
            <a:noFill/>
            <a:miter lim="800000"/>
            <a:headEnd/>
            <a:tailEnd/>
          </a:ln>
        </p:spPr>
      </p:pic>
      <p:sp>
        <p:nvSpPr>
          <p:cNvPr id="4" name="Text Box 5"/>
          <p:cNvSpPr txBox="1">
            <a:spLocks noChangeArrowheads="1"/>
          </p:cNvSpPr>
          <p:nvPr/>
        </p:nvSpPr>
        <p:spPr bwMode="auto">
          <a:xfrm>
            <a:off x="165100" y="90488"/>
            <a:ext cx="897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err="1">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Tiết</a:t>
            </a:r>
            <a:r>
              <a:rPr lang="en-US" sz="3200" b="1" dirty="0">
                <a:solidFill>
                  <a:srgbClr val="000066"/>
                </a:solidFill>
                <a:effectLst>
                  <a:outerShdw blurRad="38100" dist="38100" dir="2700000" algn="tl">
                    <a:srgbClr val="000000"/>
                  </a:outerShdw>
                </a:effectLst>
                <a:latin typeface="Times New Roman" panose="02020603050405020304" pitchFamily="18" charset="0"/>
                <a:cs typeface="Arial" panose="020B0604020202020204" pitchFamily="34" charset="0"/>
              </a:rPr>
              <a:t> 53. QUẦN XÃ SINH VẬT</a:t>
            </a:r>
          </a:p>
        </p:txBody>
      </p:sp>
      <p:sp>
        <p:nvSpPr>
          <p:cNvPr id="5" name="Rectangle 6" descr="Oak"/>
          <p:cNvSpPr>
            <a:spLocks noChangeArrowheads="1"/>
          </p:cNvSpPr>
          <p:nvPr/>
        </p:nvSpPr>
        <p:spPr bwMode="auto">
          <a:xfrm>
            <a:off x="228600" y="914401"/>
            <a:ext cx="8534400" cy="1354217"/>
          </a:xfrm>
          <a:prstGeom prst="rect">
            <a:avLst/>
          </a:prstGeom>
          <a:noFill/>
          <a:ln w="9525">
            <a:noFill/>
            <a:miter lim="800000"/>
            <a:headEnd/>
            <a:tailEnd/>
          </a:ln>
          <a:effectLst/>
        </p:spPr>
        <p:txBody>
          <a:bodyPr wrap="square">
            <a:spAutoFit/>
          </a:bodyPr>
          <a:lstStyle/>
          <a:p>
            <a:pPr marL="457200" indent="-457200" algn="just"/>
            <a:r>
              <a:rPr lang="en-US" sz="2400" b="1" dirty="0">
                <a:solidFill>
                  <a:srgbClr val="FF0066"/>
                </a:solidFill>
                <a:latin typeface="Times New Roman" pitchFamily="18" charset="0"/>
              </a:rPr>
              <a:t>I. </a:t>
            </a:r>
            <a:r>
              <a:rPr lang="en-US" sz="2400" b="1" dirty="0" err="1">
                <a:solidFill>
                  <a:srgbClr val="FF0066"/>
                </a:solidFill>
                <a:latin typeface="Times New Roman" pitchFamily="18" charset="0"/>
              </a:rPr>
              <a:t>Thế</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nào</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là</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một</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quần</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xã</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sinh</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vật</a:t>
            </a:r>
            <a:r>
              <a:rPr lang="en-US" sz="2400" b="1" dirty="0">
                <a:solidFill>
                  <a:srgbClr val="FF0066"/>
                </a:solidFill>
                <a:latin typeface="Times New Roman" pitchFamily="18" charset="0"/>
              </a:rPr>
              <a:t>?</a:t>
            </a:r>
          </a:p>
          <a:p>
            <a:pPr marL="457200" indent="-457200" algn="just"/>
            <a:endParaRPr lang="en-US" sz="2400" b="1" dirty="0">
              <a:solidFill>
                <a:srgbClr val="FF0066"/>
              </a:solidFill>
              <a:latin typeface="Times New Roman" pitchFamily="18" charset="0"/>
            </a:endParaRPr>
          </a:p>
          <a:p>
            <a:pPr marL="457200" indent="-457200"/>
            <a:endParaRPr lang="en-US" sz="1600" b="1" u="sng" dirty="0">
              <a:solidFill>
                <a:srgbClr val="FF0066"/>
              </a:solidFill>
              <a:latin typeface="Times New Roman" pitchFamily="18" charset="0"/>
            </a:endParaRPr>
          </a:p>
          <a:p>
            <a:pPr marL="457200" indent="-457200"/>
            <a:endParaRPr lang="en-US" b="1" u="sng" dirty="0">
              <a:solidFill>
                <a:srgbClr val="00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85800" y="914400"/>
            <a:ext cx="8001000" cy="822325"/>
          </a:xfrm>
          <a:prstGeom prst="rect">
            <a:avLst/>
          </a:prstGeom>
          <a:noFill/>
          <a:ln w="9525">
            <a:noFill/>
            <a:round/>
            <a:headEnd/>
            <a:tailEnd/>
          </a:ln>
          <a:effectLst/>
        </p:spPr>
        <p:txBody>
          <a:bodyPr lIns="90000" tIns="45000" rIns="90000" bIns="45000"/>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                        Đều là tập hợp nhiều cá thể sinh vật trong một khoảng không gian xác định</a:t>
            </a:r>
          </a:p>
        </p:txBody>
      </p:sp>
      <p:sp>
        <p:nvSpPr>
          <p:cNvPr id="3" name="Text Box 4"/>
          <p:cNvSpPr txBox="1">
            <a:spLocks noChangeArrowheads="1"/>
          </p:cNvSpPr>
          <p:nvPr/>
        </p:nvSpPr>
        <p:spPr bwMode="auto">
          <a:xfrm>
            <a:off x="685800" y="1601788"/>
            <a:ext cx="2057400" cy="455612"/>
          </a:xfrm>
          <a:prstGeom prst="rect">
            <a:avLst/>
          </a:prstGeom>
          <a:noFill/>
          <a:ln w="9525">
            <a:noFill/>
            <a:round/>
            <a:headEnd/>
            <a:tailEnd/>
          </a:ln>
          <a:effectLst/>
        </p:spPr>
        <p:txBody>
          <a:bodyPr lIns="90000" tIns="45000" rIns="90000" bIns="45000"/>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a:solidFill>
                  <a:srgbClr val="FF0000"/>
                </a:solidFill>
              </a:rPr>
              <a:t>Khác nhau:</a:t>
            </a:r>
          </a:p>
        </p:txBody>
      </p:sp>
      <p:sp>
        <p:nvSpPr>
          <p:cNvPr id="4" name="Text Box 5"/>
          <p:cNvSpPr txBox="1">
            <a:spLocks noChangeArrowheads="1"/>
          </p:cNvSpPr>
          <p:nvPr/>
        </p:nvSpPr>
        <p:spPr bwMode="auto">
          <a:xfrm>
            <a:off x="914400" y="2057400"/>
            <a:ext cx="3429000" cy="485775"/>
          </a:xfrm>
          <a:prstGeom prst="rect">
            <a:avLst/>
          </a:prstGeom>
          <a:noFill/>
          <a:ln w="9525">
            <a:noFill/>
            <a:round/>
            <a:headEnd/>
            <a:tailEnd/>
          </a:ln>
          <a:effectLst/>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dirty="0" err="1">
                <a:solidFill>
                  <a:srgbClr val="000000"/>
                </a:solidFill>
              </a:rPr>
              <a:t>Quần</a:t>
            </a:r>
            <a:r>
              <a:rPr lang="en-US" sz="2600" dirty="0">
                <a:solidFill>
                  <a:srgbClr val="000000"/>
                </a:solidFill>
              </a:rPr>
              <a:t> </a:t>
            </a:r>
            <a:r>
              <a:rPr lang="en-US" sz="2600" dirty="0" err="1">
                <a:solidFill>
                  <a:srgbClr val="000000"/>
                </a:solidFill>
              </a:rPr>
              <a:t>thể</a:t>
            </a:r>
            <a:r>
              <a:rPr lang="en-US" sz="2600" dirty="0">
                <a:solidFill>
                  <a:srgbClr val="000000"/>
                </a:solidFill>
              </a:rPr>
              <a:t> </a:t>
            </a:r>
            <a:r>
              <a:rPr lang="en-US" sz="2600" dirty="0" err="1">
                <a:solidFill>
                  <a:srgbClr val="000000"/>
                </a:solidFill>
              </a:rPr>
              <a:t>sinh</a:t>
            </a:r>
            <a:r>
              <a:rPr lang="en-US" sz="2600" dirty="0">
                <a:solidFill>
                  <a:srgbClr val="000000"/>
                </a:solidFill>
              </a:rPr>
              <a:t> </a:t>
            </a:r>
            <a:r>
              <a:rPr lang="en-US" sz="2600" dirty="0" err="1">
                <a:solidFill>
                  <a:srgbClr val="000000"/>
                </a:solidFill>
              </a:rPr>
              <a:t>vật</a:t>
            </a:r>
            <a:endParaRPr lang="en-US" sz="2600" dirty="0">
              <a:solidFill>
                <a:srgbClr val="000000"/>
              </a:solidFill>
            </a:endParaRPr>
          </a:p>
        </p:txBody>
      </p:sp>
      <p:sp>
        <p:nvSpPr>
          <p:cNvPr id="5" name="Text Box 6"/>
          <p:cNvSpPr txBox="1">
            <a:spLocks noChangeArrowheads="1"/>
          </p:cNvSpPr>
          <p:nvPr/>
        </p:nvSpPr>
        <p:spPr bwMode="auto">
          <a:xfrm>
            <a:off x="5257800" y="2068513"/>
            <a:ext cx="2971800" cy="485775"/>
          </a:xfrm>
          <a:prstGeom prst="rect">
            <a:avLst/>
          </a:prstGeom>
          <a:noFill/>
          <a:ln w="9525">
            <a:noFill/>
            <a:round/>
            <a:headEnd/>
            <a:tailEnd/>
          </a:ln>
          <a:effectLst/>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a:solidFill>
                  <a:srgbClr val="000000"/>
                </a:solidFill>
              </a:rPr>
              <a:t>Quần xã sinh vật</a:t>
            </a:r>
          </a:p>
        </p:txBody>
      </p:sp>
      <p:sp>
        <p:nvSpPr>
          <p:cNvPr id="6" name="Text Box 7"/>
          <p:cNvSpPr txBox="1">
            <a:spLocks noChangeArrowheads="1"/>
          </p:cNvSpPr>
          <p:nvPr/>
        </p:nvSpPr>
        <p:spPr bwMode="auto">
          <a:xfrm>
            <a:off x="685800" y="2514600"/>
            <a:ext cx="3657600" cy="700088"/>
          </a:xfrm>
          <a:prstGeom prst="rect">
            <a:avLst/>
          </a:prstGeom>
          <a:noFill/>
          <a:ln w="9525">
            <a:noFill/>
            <a:round/>
            <a:headEnd/>
            <a:tailEnd/>
          </a:ln>
          <a:effectLst/>
        </p:spPr>
        <p:txBody>
          <a:bodyPr lIns="90000" tIns="45000" rIns="90000" bIns="45000"/>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 Là tập hợp nhiều cá thể sinh vật của cùng một loài.</a:t>
            </a:r>
          </a:p>
        </p:txBody>
      </p:sp>
      <p:sp>
        <p:nvSpPr>
          <p:cNvPr id="7" name="Text Box 8"/>
          <p:cNvSpPr txBox="1">
            <a:spLocks noChangeArrowheads="1"/>
          </p:cNvSpPr>
          <p:nvPr/>
        </p:nvSpPr>
        <p:spPr bwMode="auto">
          <a:xfrm>
            <a:off x="4572000" y="2514600"/>
            <a:ext cx="4343400" cy="700088"/>
          </a:xfrm>
          <a:prstGeom prst="rect">
            <a:avLst/>
          </a:prstGeom>
          <a:noFill/>
          <a:ln w="9525">
            <a:noFill/>
            <a:round/>
            <a:headEnd/>
            <a:tailEnd/>
          </a:ln>
          <a:effectLst/>
        </p:spPr>
        <p:txBody>
          <a:bodyPr lIns="90000" tIns="45000" rIns="90000" bIns="45000"/>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FF"/>
                </a:solidFill>
              </a:rPr>
              <a:t>- Là tập hợp nhiều quần thể sinh vật</a:t>
            </a:r>
          </a:p>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FF"/>
                </a:solidFill>
              </a:rPr>
              <a:t> của nhiều loài khác nhau</a:t>
            </a:r>
          </a:p>
        </p:txBody>
      </p:sp>
      <p:sp>
        <p:nvSpPr>
          <p:cNvPr id="8" name="Text Box 9"/>
          <p:cNvSpPr txBox="1">
            <a:spLocks noChangeArrowheads="1"/>
          </p:cNvSpPr>
          <p:nvPr/>
        </p:nvSpPr>
        <p:spPr bwMode="auto">
          <a:xfrm>
            <a:off x="533400" y="4143375"/>
            <a:ext cx="3733800" cy="700088"/>
          </a:xfrm>
          <a:prstGeom prst="rect">
            <a:avLst/>
          </a:prstGeom>
          <a:noFill/>
          <a:ln w="9525">
            <a:noFill/>
            <a:round/>
            <a:headEnd/>
            <a:tailEnd/>
          </a:ln>
          <a:effectLst/>
        </p:spPr>
        <p:txBody>
          <a:bodyPr lIns="90000" tIns="45000" rIns="90000" bIns="45000"/>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 Về mặt sinh học có cấu trúc nhỏ hơn quần xã. Đơn vị cấu trúc là cá thể.</a:t>
            </a:r>
          </a:p>
        </p:txBody>
      </p:sp>
      <p:sp>
        <p:nvSpPr>
          <p:cNvPr id="9" name="Text Box 10"/>
          <p:cNvSpPr txBox="1">
            <a:spLocks noChangeArrowheads="1"/>
          </p:cNvSpPr>
          <p:nvPr/>
        </p:nvSpPr>
        <p:spPr bwMode="auto">
          <a:xfrm>
            <a:off x="4686300" y="4192588"/>
            <a:ext cx="4114800" cy="700087"/>
          </a:xfrm>
          <a:prstGeom prst="rect">
            <a:avLst/>
          </a:prstGeom>
          <a:noFill/>
          <a:ln w="9525">
            <a:noFill/>
            <a:round/>
            <a:headEnd/>
            <a:tailEnd/>
          </a:ln>
          <a:effectLst/>
        </p:spPr>
        <p:txBody>
          <a:bodyPr lIns="90000" tIns="45000" rIns="90000" bIns="45000"/>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FF"/>
                </a:solidFill>
              </a:rPr>
              <a:t>- Về mặt sinh học có cấu trúc lớn hơn quần thể. Đơn vị cấu trúc là quần thể.</a:t>
            </a:r>
          </a:p>
        </p:txBody>
      </p:sp>
      <p:sp>
        <p:nvSpPr>
          <p:cNvPr id="10" name="Text Box 11"/>
          <p:cNvSpPr txBox="1">
            <a:spLocks noChangeArrowheads="1"/>
          </p:cNvSpPr>
          <p:nvPr/>
        </p:nvSpPr>
        <p:spPr bwMode="auto">
          <a:xfrm>
            <a:off x="609600" y="3214688"/>
            <a:ext cx="3854450" cy="1189037"/>
          </a:xfrm>
          <a:prstGeom prst="rect">
            <a:avLst/>
          </a:prstGeom>
          <a:noFill/>
          <a:ln w="9525">
            <a:noFill/>
            <a:round/>
            <a:headEnd/>
            <a:tailEnd/>
          </a:ln>
          <a:effectLst/>
        </p:spPr>
        <p:txBody>
          <a:bodyPr wrap="none" lIns="90000" tIns="45000" rIns="90000" bIns="45000"/>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 </a:t>
            </a:r>
            <a:r>
              <a:rPr lang="en-US" sz="2000" dirty="0" err="1">
                <a:solidFill>
                  <a:srgbClr val="000000"/>
                </a:solidFill>
              </a:rPr>
              <a:t>Giữa</a:t>
            </a:r>
            <a:r>
              <a:rPr lang="en-US" sz="2000" dirty="0">
                <a:solidFill>
                  <a:srgbClr val="000000"/>
                </a:solidFill>
              </a:rPr>
              <a:t> </a:t>
            </a:r>
            <a:r>
              <a:rPr lang="en-US" sz="2000" dirty="0" err="1">
                <a:solidFill>
                  <a:srgbClr val="000000"/>
                </a:solidFill>
              </a:rPr>
              <a:t>các</a:t>
            </a:r>
            <a:r>
              <a:rPr lang="en-US" sz="2000" dirty="0">
                <a:solidFill>
                  <a:srgbClr val="000000"/>
                </a:solidFill>
              </a:rPr>
              <a:t> </a:t>
            </a:r>
            <a:r>
              <a:rPr lang="en-US" sz="2000" dirty="0" err="1">
                <a:solidFill>
                  <a:srgbClr val="000000"/>
                </a:solidFill>
              </a:rPr>
              <a:t>cá</a:t>
            </a:r>
            <a:r>
              <a:rPr lang="en-US" sz="2000" dirty="0">
                <a:solidFill>
                  <a:srgbClr val="000000"/>
                </a:solidFill>
              </a:rPr>
              <a:t> </a:t>
            </a:r>
            <a:r>
              <a:rPr lang="en-US" sz="2000" dirty="0" err="1">
                <a:solidFill>
                  <a:srgbClr val="000000"/>
                </a:solidFill>
              </a:rPr>
              <a:t>thể</a:t>
            </a:r>
            <a:r>
              <a:rPr lang="en-US" sz="2000" dirty="0">
                <a:solidFill>
                  <a:srgbClr val="000000"/>
                </a:solidFill>
              </a:rPr>
              <a:t> </a:t>
            </a:r>
            <a:r>
              <a:rPr lang="en-US" sz="2000" dirty="0" err="1">
                <a:solidFill>
                  <a:srgbClr val="000000"/>
                </a:solidFill>
              </a:rPr>
              <a:t>luôn</a:t>
            </a:r>
            <a:r>
              <a:rPr lang="en-US" sz="2000" dirty="0">
                <a:solidFill>
                  <a:srgbClr val="000000"/>
                </a:solidFill>
              </a:rPr>
              <a:t> </a:t>
            </a:r>
            <a:r>
              <a:rPr lang="en-US" sz="2000" dirty="0" err="1">
                <a:solidFill>
                  <a:srgbClr val="000000"/>
                </a:solidFill>
              </a:rPr>
              <a:t>giao</a:t>
            </a:r>
            <a:r>
              <a:rPr lang="en-US" sz="2000" dirty="0">
                <a:solidFill>
                  <a:srgbClr val="000000"/>
                </a:solidFill>
              </a:rPr>
              <a:t> </a:t>
            </a:r>
            <a:r>
              <a:rPr lang="en-US" sz="2000" dirty="0" err="1">
                <a:solidFill>
                  <a:srgbClr val="000000"/>
                </a:solidFill>
              </a:rPr>
              <a:t>phối</a:t>
            </a:r>
            <a:endParaRPr lang="en-US" sz="2000" dirty="0">
              <a:solidFill>
                <a:srgbClr val="000000"/>
              </a:solidFill>
            </a:endParaRPr>
          </a:p>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 hay </a:t>
            </a:r>
            <a:r>
              <a:rPr lang="en-US" sz="2000" dirty="0" err="1">
                <a:solidFill>
                  <a:srgbClr val="000000"/>
                </a:solidFill>
              </a:rPr>
              <a:t>giao</a:t>
            </a:r>
            <a:r>
              <a:rPr lang="en-US" sz="2000" dirty="0">
                <a:solidFill>
                  <a:srgbClr val="000000"/>
                </a:solidFill>
              </a:rPr>
              <a:t> </a:t>
            </a:r>
            <a:r>
              <a:rPr lang="en-US" sz="2000" dirty="0" err="1">
                <a:solidFill>
                  <a:srgbClr val="000000"/>
                </a:solidFill>
              </a:rPr>
              <a:t>phấn</a:t>
            </a:r>
            <a:r>
              <a:rPr lang="en-US" sz="2000" dirty="0">
                <a:solidFill>
                  <a:srgbClr val="000000"/>
                </a:solidFill>
              </a:rPr>
              <a:t> </a:t>
            </a:r>
            <a:r>
              <a:rPr lang="en-US" sz="2000" dirty="0" err="1">
                <a:solidFill>
                  <a:srgbClr val="000000"/>
                </a:solidFill>
              </a:rPr>
              <a:t>được</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nhau</a:t>
            </a:r>
            <a:r>
              <a:rPr lang="en-US" sz="2000" dirty="0">
                <a:solidFill>
                  <a:srgbClr val="000000"/>
                </a:solidFill>
              </a:rPr>
              <a:t> </a:t>
            </a:r>
          </a:p>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err="1">
                <a:solidFill>
                  <a:srgbClr val="000000"/>
                </a:solidFill>
              </a:rPr>
              <a:t>vì</a:t>
            </a:r>
            <a:r>
              <a:rPr lang="en-US" sz="2000" dirty="0">
                <a:solidFill>
                  <a:srgbClr val="000000"/>
                </a:solidFill>
              </a:rPr>
              <a:t> </a:t>
            </a:r>
            <a:r>
              <a:rPr lang="en-US" sz="2000" dirty="0" err="1">
                <a:solidFill>
                  <a:srgbClr val="000000"/>
                </a:solidFill>
              </a:rPr>
              <a:t>cùng</a:t>
            </a:r>
            <a:r>
              <a:rPr lang="en-US" sz="2000" dirty="0">
                <a:solidFill>
                  <a:srgbClr val="000000"/>
                </a:solidFill>
              </a:rPr>
              <a:t> </a:t>
            </a:r>
            <a:r>
              <a:rPr lang="en-US" sz="2000" dirty="0" err="1">
                <a:solidFill>
                  <a:srgbClr val="000000"/>
                </a:solidFill>
              </a:rPr>
              <a:t>loài</a:t>
            </a:r>
            <a:endParaRPr lang="en-US" sz="2000" dirty="0">
              <a:solidFill>
                <a:srgbClr val="000000"/>
              </a:solidFill>
            </a:endParaRPr>
          </a:p>
        </p:txBody>
      </p:sp>
      <p:sp>
        <p:nvSpPr>
          <p:cNvPr id="11" name="Text Box 12"/>
          <p:cNvSpPr txBox="1">
            <a:spLocks noChangeArrowheads="1"/>
          </p:cNvSpPr>
          <p:nvPr/>
        </p:nvSpPr>
        <p:spPr bwMode="auto">
          <a:xfrm>
            <a:off x="4540250" y="3228975"/>
            <a:ext cx="4271963" cy="1084262"/>
          </a:xfrm>
          <a:prstGeom prst="rect">
            <a:avLst/>
          </a:prstGeom>
          <a:noFill/>
          <a:ln w="9525">
            <a:noFill/>
            <a:round/>
            <a:headEnd/>
            <a:tailEnd/>
          </a:ln>
          <a:effectLst/>
        </p:spPr>
        <p:txBody>
          <a:bodyPr lIns="90000" tIns="45000" rIns="90000" bIns="45000"/>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FF"/>
                </a:solidFill>
              </a:rPr>
              <a:t>- </a:t>
            </a:r>
            <a:r>
              <a:rPr lang="en-US" sz="2000" dirty="0" err="1">
                <a:solidFill>
                  <a:srgbClr val="0000FF"/>
                </a:solidFill>
              </a:rPr>
              <a:t>Giữa</a:t>
            </a:r>
            <a:r>
              <a:rPr lang="en-US" sz="2000" dirty="0">
                <a:solidFill>
                  <a:srgbClr val="0000FF"/>
                </a:solidFill>
              </a:rPr>
              <a:t> </a:t>
            </a:r>
            <a:r>
              <a:rPr lang="en-US" sz="2000" dirty="0" err="1">
                <a:solidFill>
                  <a:srgbClr val="0000FF"/>
                </a:solidFill>
              </a:rPr>
              <a:t>các</a:t>
            </a:r>
            <a:r>
              <a:rPr lang="en-US" sz="2000" dirty="0">
                <a:solidFill>
                  <a:srgbClr val="0000FF"/>
                </a:solidFill>
              </a:rPr>
              <a:t> </a:t>
            </a:r>
            <a:r>
              <a:rPr lang="en-US" sz="2000" dirty="0" err="1">
                <a:solidFill>
                  <a:srgbClr val="0000FF"/>
                </a:solidFill>
              </a:rPr>
              <a:t>cá</a:t>
            </a:r>
            <a:r>
              <a:rPr lang="en-US" sz="2000" dirty="0">
                <a:solidFill>
                  <a:srgbClr val="0000FF"/>
                </a:solidFill>
              </a:rPr>
              <a:t> </a:t>
            </a:r>
            <a:r>
              <a:rPr lang="en-US" sz="2000" dirty="0" err="1">
                <a:solidFill>
                  <a:srgbClr val="0000FF"/>
                </a:solidFill>
              </a:rPr>
              <a:t>thể</a:t>
            </a:r>
            <a:r>
              <a:rPr lang="en-US" sz="2000" dirty="0">
                <a:solidFill>
                  <a:srgbClr val="0000FF"/>
                </a:solidFill>
              </a:rPr>
              <a:t> </a:t>
            </a:r>
            <a:r>
              <a:rPr lang="en-US" sz="2000" dirty="0" err="1">
                <a:solidFill>
                  <a:srgbClr val="0000FF"/>
                </a:solidFill>
              </a:rPr>
              <a:t>khác</a:t>
            </a:r>
            <a:r>
              <a:rPr lang="en-US" sz="2000" dirty="0">
                <a:solidFill>
                  <a:srgbClr val="0000FF"/>
                </a:solidFill>
              </a:rPr>
              <a:t> </a:t>
            </a:r>
            <a:r>
              <a:rPr lang="en-US" sz="2000" dirty="0" err="1">
                <a:solidFill>
                  <a:srgbClr val="0000FF"/>
                </a:solidFill>
              </a:rPr>
              <a:t>loài</a:t>
            </a:r>
            <a:r>
              <a:rPr lang="en-US" sz="2000" dirty="0">
                <a:solidFill>
                  <a:srgbClr val="0000FF"/>
                </a:solidFill>
              </a:rPr>
              <a:t> </a:t>
            </a:r>
            <a:r>
              <a:rPr lang="en-US" sz="2000" dirty="0" err="1">
                <a:solidFill>
                  <a:srgbClr val="0000FF"/>
                </a:solidFill>
              </a:rPr>
              <a:t>trong</a:t>
            </a:r>
            <a:r>
              <a:rPr lang="en-US" sz="2000" dirty="0">
                <a:solidFill>
                  <a:srgbClr val="0000FF"/>
                </a:solidFill>
              </a:rPr>
              <a:t> </a:t>
            </a:r>
            <a:r>
              <a:rPr lang="en-US" sz="2000" dirty="0" err="1">
                <a:solidFill>
                  <a:srgbClr val="0000FF"/>
                </a:solidFill>
              </a:rPr>
              <a:t>quần</a:t>
            </a:r>
            <a:r>
              <a:rPr lang="en-US" sz="2000" dirty="0">
                <a:solidFill>
                  <a:srgbClr val="0000FF"/>
                </a:solidFill>
              </a:rPr>
              <a:t> </a:t>
            </a:r>
            <a:r>
              <a:rPr lang="en-US" sz="2000" dirty="0" err="1">
                <a:solidFill>
                  <a:srgbClr val="0000FF"/>
                </a:solidFill>
              </a:rPr>
              <a:t>xã</a:t>
            </a:r>
            <a:r>
              <a:rPr lang="en-US" sz="2000" dirty="0">
                <a:solidFill>
                  <a:srgbClr val="0000FF"/>
                </a:solidFill>
              </a:rPr>
              <a:t>  </a:t>
            </a:r>
            <a:r>
              <a:rPr lang="en-US" sz="2000" dirty="0" err="1">
                <a:solidFill>
                  <a:srgbClr val="0000FF"/>
                </a:solidFill>
              </a:rPr>
              <a:t>không</a:t>
            </a:r>
            <a:r>
              <a:rPr lang="en-US" sz="2000" dirty="0">
                <a:solidFill>
                  <a:srgbClr val="0000FF"/>
                </a:solidFill>
              </a:rPr>
              <a:t> </a:t>
            </a:r>
            <a:r>
              <a:rPr lang="en-US" sz="2000" dirty="0" err="1">
                <a:solidFill>
                  <a:srgbClr val="0000FF"/>
                </a:solidFill>
              </a:rPr>
              <a:t>giao</a:t>
            </a:r>
            <a:r>
              <a:rPr lang="en-US" sz="2000" dirty="0">
                <a:solidFill>
                  <a:srgbClr val="0000FF"/>
                </a:solidFill>
              </a:rPr>
              <a:t> </a:t>
            </a:r>
            <a:r>
              <a:rPr lang="en-US" sz="2000" dirty="0" err="1">
                <a:solidFill>
                  <a:srgbClr val="0000FF"/>
                </a:solidFill>
              </a:rPr>
              <a:t>phối</a:t>
            </a:r>
            <a:r>
              <a:rPr lang="en-US" sz="2000" dirty="0">
                <a:solidFill>
                  <a:srgbClr val="0000FF"/>
                </a:solidFill>
              </a:rPr>
              <a:t> hay </a:t>
            </a:r>
            <a:r>
              <a:rPr lang="en-US" sz="2000" dirty="0" err="1">
                <a:solidFill>
                  <a:srgbClr val="0000FF"/>
                </a:solidFill>
              </a:rPr>
              <a:t>giao</a:t>
            </a:r>
            <a:r>
              <a:rPr lang="en-US" sz="2000" dirty="0">
                <a:solidFill>
                  <a:srgbClr val="0000FF"/>
                </a:solidFill>
              </a:rPr>
              <a:t> </a:t>
            </a:r>
            <a:r>
              <a:rPr lang="en-US" sz="2000" dirty="0" err="1">
                <a:solidFill>
                  <a:srgbClr val="0000FF"/>
                </a:solidFill>
              </a:rPr>
              <a:t>phấn</a:t>
            </a:r>
            <a:r>
              <a:rPr lang="en-US" sz="2000" dirty="0">
                <a:solidFill>
                  <a:srgbClr val="0000FF"/>
                </a:solidFill>
              </a:rPr>
              <a:t> </a:t>
            </a:r>
            <a:r>
              <a:rPr lang="en-US" sz="2000" dirty="0" err="1">
                <a:solidFill>
                  <a:srgbClr val="0000FF"/>
                </a:solidFill>
              </a:rPr>
              <a:t>được</a:t>
            </a:r>
            <a:r>
              <a:rPr lang="en-US" sz="2000" dirty="0">
                <a:solidFill>
                  <a:srgbClr val="0000FF"/>
                </a:solidFill>
              </a:rPr>
              <a:t> </a:t>
            </a:r>
            <a:r>
              <a:rPr lang="en-US" sz="2000" dirty="0" err="1">
                <a:solidFill>
                  <a:srgbClr val="0000FF"/>
                </a:solidFill>
              </a:rPr>
              <a:t>với</a:t>
            </a:r>
            <a:r>
              <a:rPr lang="en-US" sz="2000" dirty="0">
                <a:solidFill>
                  <a:srgbClr val="0000FF"/>
                </a:solidFill>
              </a:rPr>
              <a:t> </a:t>
            </a:r>
            <a:r>
              <a:rPr lang="en-US" sz="2000" dirty="0" err="1">
                <a:solidFill>
                  <a:srgbClr val="0000FF"/>
                </a:solidFill>
              </a:rPr>
              <a:t>nhau</a:t>
            </a:r>
            <a:r>
              <a:rPr lang="en-US" sz="2000" dirty="0">
                <a:solidFill>
                  <a:srgbClr val="0000FF"/>
                </a:solidFill>
              </a:rPr>
              <a:t> ( </a:t>
            </a:r>
            <a:r>
              <a:rPr lang="en-US" sz="2000" dirty="0" err="1">
                <a:solidFill>
                  <a:srgbClr val="0000FF"/>
                </a:solidFill>
              </a:rPr>
              <a:t>quan</a:t>
            </a:r>
            <a:r>
              <a:rPr lang="en-US" sz="2000" dirty="0">
                <a:solidFill>
                  <a:srgbClr val="0000FF"/>
                </a:solidFill>
              </a:rPr>
              <a:t> </a:t>
            </a:r>
            <a:r>
              <a:rPr lang="en-US" sz="2000" dirty="0" err="1">
                <a:solidFill>
                  <a:srgbClr val="0000FF"/>
                </a:solidFill>
              </a:rPr>
              <a:t>hệ</a:t>
            </a:r>
            <a:r>
              <a:rPr lang="en-US" sz="2000" dirty="0">
                <a:solidFill>
                  <a:srgbClr val="0000FF"/>
                </a:solidFill>
              </a:rPr>
              <a:t> </a:t>
            </a:r>
            <a:r>
              <a:rPr lang="en-US" sz="2000" dirty="0" err="1">
                <a:solidFill>
                  <a:srgbClr val="0000FF"/>
                </a:solidFill>
              </a:rPr>
              <a:t>dinh</a:t>
            </a:r>
            <a:r>
              <a:rPr lang="en-US" sz="2000" dirty="0">
                <a:solidFill>
                  <a:srgbClr val="0000FF"/>
                </a:solidFill>
              </a:rPr>
              <a:t> </a:t>
            </a:r>
            <a:r>
              <a:rPr lang="en-US" sz="2000" dirty="0" err="1">
                <a:solidFill>
                  <a:srgbClr val="0000FF"/>
                </a:solidFill>
              </a:rPr>
              <a:t>dưỡng</a:t>
            </a:r>
            <a:r>
              <a:rPr lang="en-US" sz="2000" dirty="0">
                <a:solidFill>
                  <a:srgbClr val="0000FF"/>
                </a:solidFill>
              </a:rPr>
              <a:t>)</a:t>
            </a:r>
          </a:p>
        </p:txBody>
      </p:sp>
      <p:sp>
        <p:nvSpPr>
          <p:cNvPr id="12" name="Text Box 13"/>
          <p:cNvSpPr txBox="1">
            <a:spLocks noChangeArrowheads="1"/>
          </p:cNvSpPr>
          <p:nvPr/>
        </p:nvSpPr>
        <p:spPr bwMode="auto">
          <a:xfrm>
            <a:off x="477838" y="5029200"/>
            <a:ext cx="3675062" cy="700088"/>
          </a:xfrm>
          <a:prstGeom prst="rect">
            <a:avLst/>
          </a:prstGeom>
          <a:noFill/>
          <a:ln w="9525">
            <a:noFill/>
            <a:round/>
            <a:headEnd/>
            <a:tailEnd/>
          </a:ln>
          <a:effectLst/>
        </p:spPr>
        <p:txBody>
          <a:bodyPr wrap="none"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 </a:t>
            </a:r>
            <a:r>
              <a:rPr lang="en-US" sz="2000" dirty="0" err="1">
                <a:solidFill>
                  <a:srgbClr val="000000"/>
                </a:solidFill>
              </a:rPr>
              <a:t>Phạm</a:t>
            </a:r>
            <a:r>
              <a:rPr lang="en-US" sz="2000" dirty="0">
                <a:solidFill>
                  <a:srgbClr val="000000"/>
                </a:solidFill>
              </a:rPr>
              <a:t> vi </a:t>
            </a:r>
            <a:r>
              <a:rPr lang="en-US" sz="2000" dirty="0" err="1">
                <a:solidFill>
                  <a:srgbClr val="000000"/>
                </a:solidFill>
              </a:rPr>
              <a:t>phân</a:t>
            </a:r>
            <a:r>
              <a:rPr lang="en-US" sz="2000" dirty="0">
                <a:solidFill>
                  <a:srgbClr val="000000"/>
                </a:solidFill>
              </a:rPr>
              <a:t> </a:t>
            </a:r>
            <a:r>
              <a:rPr lang="en-US" sz="2000" dirty="0" err="1">
                <a:solidFill>
                  <a:srgbClr val="000000"/>
                </a:solidFill>
              </a:rPr>
              <a:t>bố</a:t>
            </a:r>
            <a:r>
              <a:rPr lang="en-US" sz="2000" dirty="0">
                <a:solidFill>
                  <a:srgbClr val="000000"/>
                </a:solidFill>
              </a:rPr>
              <a:t> </a:t>
            </a:r>
            <a:r>
              <a:rPr lang="en-US" sz="2000" dirty="0" err="1">
                <a:solidFill>
                  <a:srgbClr val="000000"/>
                </a:solidFill>
              </a:rPr>
              <a:t>hẹp</a:t>
            </a:r>
            <a:r>
              <a:rPr lang="en-US" sz="2000" dirty="0">
                <a:solidFill>
                  <a:srgbClr val="000000"/>
                </a:solidFill>
              </a:rPr>
              <a:t> </a:t>
            </a:r>
            <a:r>
              <a:rPr lang="en-US" sz="2000" dirty="0" err="1">
                <a:solidFill>
                  <a:srgbClr val="000000"/>
                </a:solidFill>
              </a:rPr>
              <a:t>hơn</a:t>
            </a:r>
            <a:r>
              <a:rPr lang="en-US" sz="2000" dirty="0">
                <a:solidFill>
                  <a:srgbClr val="000000"/>
                </a:solidFill>
              </a:rPr>
              <a:t> </a:t>
            </a:r>
            <a:r>
              <a:rPr lang="en-US" sz="2000" dirty="0" err="1">
                <a:solidFill>
                  <a:srgbClr val="000000"/>
                </a:solidFill>
              </a:rPr>
              <a:t>quần</a:t>
            </a:r>
            <a:endParaRPr lang="en-US" sz="2000" dirty="0">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 </a:t>
            </a:r>
            <a:r>
              <a:rPr lang="en-US" sz="2000" dirty="0" err="1">
                <a:solidFill>
                  <a:srgbClr val="000000"/>
                </a:solidFill>
              </a:rPr>
              <a:t>xã</a:t>
            </a:r>
            <a:r>
              <a:rPr lang="en-US" sz="2000" dirty="0">
                <a:solidFill>
                  <a:srgbClr val="000000"/>
                </a:solidFill>
              </a:rPr>
              <a:t> =&gt; </a:t>
            </a:r>
            <a:r>
              <a:rPr lang="en-US" sz="2000" dirty="0" err="1">
                <a:solidFill>
                  <a:srgbClr val="000000"/>
                </a:solidFill>
              </a:rPr>
              <a:t>độ</a:t>
            </a:r>
            <a:r>
              <a:rPr lang="en-US" sz="2000" dirty="0">
                <a:solidFill>
                  <a:srgbClr val="000000"/>
                </a:solidFill>
              </a:rPr>
              <a:t> </a:t>
            </a:r>
            <a:r>
              <a:rPr lang="en-US" sz="2000" dirty="0" err="1">
                <a:solidFill>
                  <a:srgbClr val="000000"/>
                </a:solidFill>
              </a:rPr>
              <a:t>đa</a:t>
            </a:r>
            <a:r>
              <a:rPr lang="en-US" sz="2000" dirty="0">
                <a:solidFill>
                  <a:srgbClr val="000000"/>
                </a:solidFill>
              </a:rPr>
              <a:t> </a:t>
            </a:r>
            <a:r>
              <a:rPr lang="en-US" sz="2000" dirty="0" err="1">
                <a:solidFill>
                  <a:srgbClr val="000000"/>
                </a:solidFill>
              </a:rPr>
              <a:t>dạng</a:t>
            </a:r>
            <a:r>
              <a:rPr lang="en-US" sz="2000" dirty="0">
                <a:solidFill>
                  <a:srgbClr val="000000"/>
                </a:solidFill>
              </a:rPr>
              <a:t> </a:t>
            </a:r>
            <a:r>
              <a:rPr lang="en-US" sz="2000" dirty="0" err="1">
                <a:solidFill>
                  <a:srgbClr val="000000"/>
                </a:solidFill>
              </a:rPr>
              <a:t>thấp</a:t>
            </a:r>
            <a:endParaRPr lang="en-US" sz="2000" dirty="0">
              <a:solidFill>
                <a:srgbClr val="000000"/>
              </a:solidFill>
            </a:endParaRPr>
          </a:p>
        </p:txBody>
      </p:sp>
      <p:sp>
        <p:nvSpPr>
          <p:cNvPr id="13" name="Text Box 14"/>
          <p:cNvSpPr txBox="1">
            <a:spLocks noChangeArrowheads="1"/>
          </p:cNvSpPr>
          <p:nvPr/>
        </p:nvSpPr>
        <p:spPr bwMode="auto">
          <a:xfrm>
            <a:off x="4646613" y="5067876"/>
            <a:ext cx="4114800" cy="700088"/>
          </a:xfrm>
          <a:prstGeom prst="rect">
            <a:avLst/>
          </a:prstGeom>
          <a:noFill/>
          <a:ln w="9525">
            <a:noFill/>
            <a:round/>
            <a:headEnd/>
            <a:tailEnd/>
          </a:ln>
          <a:effectLst/>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FF"/>
                </a:solidFill>
              </a:rPr>
              <a:t>- </a:t>
            </a:r>
            <a:r>
              <a:rPr lang="en-US" sz="2000" dirty="0" err="1">
                <a:solidFill>
                  <a:srgbClr val="0000FF"/>
                </a:solidFill>
              </a:rPr>
              <a:t>Phạm</a:t>
            </a:r>
            <a:r>
              <a:rPr lang="en-US" sz="2000" dirty="0">
                <a:solidFill>
                  <a:srgbClr val="0000FF"/>
                </a:solidFill>
              </a:rPr>
              <a:t> vi </a:t>
            </a:r>
            <a:r>
              <a:rPr lang="en-US" sz="2000" dirty="0" err="1">
                <a:solidFill>
                  <a:srgbClr val="0000FF"/>
                </a:solidFill>
              </a:rPr>
              <a:t>phân</a:t>
            </a:r>
            <a:r>
              <a:rPr lang="en-US" sz="2000" dirty="0">
                <a:solidFill>
                  <a:srgbClr val="0000FF"/>
                </a:solidFill>
              </a:rPr>
              <a:t> </a:t>
            </a:r>
            <a:r>
              <a:rPr lang="en-US" sz="2000" dirty="0" err="1">
                <a:solidFill>
                  <a:srgbClr val="0000FF"/>
                </a:solidFill>
              </a:rPr>
              <a:t>bố</a:t>
            </a:r>
            <a:r>
              <a:rPr lang="en-US" sz="2000" dirty="0">
                <a:solidFill>
                  <a:srgbClr val="0000FF"/>
                </a:solidFill>
              </a:rPr>
              <a:t> </a:t>
            </a:r>
            <a:r>
              <a:rPr lang="en-US" sz="2000" dirty="0" err="1">
                <a:solidFill>
                  <a:srgbClr val="0000FF"/>
                </a:solidFill>
              </a:rPr>
              <a:t>rộng</a:t>
            </a:r>
            <a:r>
              <a:rPr lang="en-US" sz="2000" dirty="0">
                <a:solidFill>
                  <a:srgbClr val="0000FF"/>
                </a:solidFill>
              </a:rPr>
              <a:t> </a:t>
            </a:r>
            <a:r>
              <a:rPr lang="en-US" sz="2000" dirty="0" err="1">
                <a:solidFill>
                  <a:srgbClr val="0000FF"/>
                </a:solidFill>
              </a:rPr>
              <a:t>hơn</a:t>
            </a:r>
            <a:r>
              <a:rPr lang="en-US" sz="2000" dirty="0">
                <a:solidFill>
                  <a:srgbClr val="0000FF"/>
                </a:solidFill>
              </a:rPr>
              <a:t> </a:t>
            </a:r>
            <a:r>
              <a:rPr lang="en-US" sz="2000" dirty="0" err="1">
                <a:solidFill>
                  <a:srgbClr val="0000FF"/>
                </a:solidFill>
              </a:rPr>
              <a:t>quần</a:t>
            </a:r>
            <a:r>
              <a:rPr lang="en-US" sz="2000" dirty="0">
                <a:solidFill>
                  <a:srgbClr val="0000FF"/>
                </a:solidFill>
              </a:rPr>
              <a:t> </a:t>
            </a:r>
            <a:r>
              <a:rPr lang="en-US" sz="2000" dirty="0" err="1">
                <a:solidFill>
                  <a:srgbClr val="0000FF"/>
                </a:solidFill>
              </a:rPr>
              <a:t>thể</a:t>
            </a:r>
            <a:r>
              <a:rPr lang="en-US" sz="2000" dirty="0">
                <a:solidFill>
                  <a:srgbClr val="0000FF"/>
                </a:solidFill>
              </a:rPr>
              <a:t> </a:t>
            </a:r>
            <a:r>
              <a:rPr lang="en-US" sz="2000" dirty="0">
                <a:solidFill>
                  <a:srgbClr val="000000"/>
                </a:solidFill>
              </a:rPr>
              <a:t>=&gt;</a:t>
            </a:r>
            <a:r>
              <a:rPr lang="en-US" sz="2000" dirty="0">
                <a:solidFill>
                  <a:srgbClr val="0000FF"/>
                </a:solidFill>
              </a:rPr>
              <a:t> </a:t>
            </a:r>
            <a:r>
              <a:rPr lang="en-US" sz="2000" dirty="0" err="1">
                <a:solidFill>
                  <a:srgbClr val="0000FF"/>
                </a:solidFill>
              </a:rPr>
              <a:t>độ</a:t>
            </a:r>
            <a:r>
              <a:rPr lang="en-US" sz="2000" dirty="0">
                <a:solidFill>
                  <a:srgbClr val="0000FF"/>
                </a:solidFill>
              </a:rPr>
              <a:t> </a:t>
            </a:r>
            <a:r>
              <a:rPr lang="en-US" sz="2000" dirty="0" err="1">
                <a:solidFill>
                  <a:srgbClr val="0000FF"/>
                </a:solidFill>
              </a:rPr>
              <a:t>đa</a:t>
            </a:r>
            <a:r>
              <a:rPr lang="en-US" sz="2000" dirty="0">
                <a:solidFill>
                  <a:srgbClr val="0000FF"/>
                </a:solidFill>
              </a:rPr>
              <a:t> </a:t>
            </a:r>
            <a:r>
              <a:rPr lang="en-US" sz="2000" dirty="0" err="1">
                <a:solidFill>
                  <a:srgbClr val="0000FF"/>
                </a:solidFill>
              </a:rPr>
              <a:t>dạng</a:t>
            </a:r>
            <a:r>
              <a:rPr lang="en-US" sz="2000" dirty="0">
                <a:solidFill>
                  <a:srgbClr val="0000FF"/>
                </a:solidFill>
              </a:rPr>
              <a:t> </a:t>
            </a:r>
            <a:r>
              <a:rPr lang="en-US" sz="2000" dirty="0" err="1">
                <a:solidFill>
                  <a:srgbClr val="0000FF"/>
                </a:solidFill>
              </a:rPr>
              <a:t>cao</a:t>
            </a:r>
            <a:r>
              <a:rPr lang="en-US" sz="2000" dirty="0">
                <a:solidFill>
                  <a:srgbClr val="0000FF"/>
                </a:solidFill>
              </a:rPr>
              <a:t> </a:t>
            </a:r>
          </a:p>
        </p:txBody>
      </p:sp>
      <p:sp>
        <p:nvSpPr>
          <p:cNvPr id="14" name="Line 15"/>
          <p:cNvSpPr>
            <a:spLocks noChangeShapeType="1"/>
          </p:cNvSpPr>
          <p:nvPr/>
        </p:nvSpPr>
        <p:spPr bwMode="auto">
          <a:xfrm>
            <a:off x="457200" y="2057400"/>
            <a:ext cx="8458200" cy="1588"/>
          </a:xfrm>
          <a:prstGeom prst="line">
            <a:avLst/>
          </a:prstGeom>
          <a:noFill/>
          <a:ln w="28575">
            <a:solidFill>
              <a:schemeClr val="tx1"/>
            </a:solidFill>
            <a:round/>
            <a:headEnd/>
            <a:tailEnd/>
          </a:ln>
          <a:effectLst/>
        </p:spPr>
        <p:txBody>
          <a:bodyPr/>
          <a:lstStyle/>
          <a:p>
            <a:endParaRPr lang="en-US"/>
          </a:p>
        </p:txBody>
      </p:sp>
      <p:sp>
        <p:nvSpPr>
          <p:cNvPr id="15" name="Line 16"/>
          <p:cNvSpPr>
            <a:spLocks noChangeShapeType="1"/>
          </p:cNvSpPr>
          <p:nvPr/>
        </p:nvSpPr>
        <p:spPr bwMode="auto">
          <a:xfrm>
            <a:off x="457200" y="2514600"/>
            <a:ext cx="8458200" cy="1588"/>
          </a:xfrm>
          <a:prstGeom prst="line">
            <a:avLst/>
          </a:prstGeom>
          <a:noFill/>
          <a:ln w="28575">
            <a:solidFill>
              <a:srgbClr val="000000"/>
            </a:solidFill>
            <a:round/>
            <a:headEnd/>
            <a:tailEnd/>
          </a:ln>
          <a:effectLst/>
        </p:spPr>
        <p:txBody>
          <a:bodyPr/>
          <a:lstStyle/>
          <a:p>
            <a:endParaRPr lang="en-US"/>
          </a:p>
        </p:txBody>
      </p:sp>
      <p:sp>
        <p:nvSpPr>
          <p:cNvPr id="16" name="Line 17"/>
          <p:cNvSpPr>
            <a:spLocks noChangeShapeType="1"/>
          </p:cNvSpPr>
          <p:nvPr/>
        </p:nvSpPr>
        <p:spPr bwMode="auto">
          <a:xfrm>
            <a:off x="4570413" y="2057400"/>
            <a:ext cx="1587" cy="4343400"/>
          </a:xfrm>
          <a:prstGeom prst="line">
            <a:avLst/>
          </a:prstGeom>
          <a:noFill/>
          <a:ln w="28575">
            <a:solidFill>
              <a:schemeClr val="tx1"/>
            </a:solidFill>
            <a:round/>
            <a:headEnd/>
            <a:tailEnd/>
          </a:ln>
          <a:effectLst/>
        </p:spPr>
        <p:txBody>
          <a:bodyPr/>
          <a:lstStyle/>
          <a:p>
            <a:endParaRPr lang="en-US"/>
          </a:p>
        </p:txBody>
      </p:sp>
      <p:sp>
        <p:nvSpPr>
          <p:cNvPr id="17" name="Line 18"/>
          <p:cNvSpPr>
            <a:spLocks noChangeShapeType="1"/>
          </p:cNvSpPr>
          <p:nvPr/>
        </p:nvSpPr>
        <p:spPr bwMode="auto">
          <a:xfrm>
            <a:off x="457200" y="6400800"/>
            <a:ext cx="8458200" cy="1588"/>
          </a:xfrm>
          <a:prstGeom prst="line">
            <a:avLst/>
          </a:prstGeom>
          <a:noFill/>
          <a:ln w="28575">
            <a:solidFill>
              <a:srgbClr val="000000"/>
            </a:solidFill>
            <a:round/>
            <a:headEnd/>
            <a:tailEnd/>
          </a:ln>
          <a:effectLst/>
        </p:spPr>
        <p:txBody>
          <a:bodyPr/>
          <a:lstStyle/>
          <a:p>
            <a:endParaRPr lang="en-US"/>
          </a:p>
        </p:txBody>
      </p:sp>
      <p:sp>
        <p:nvSpPr>
          <p:cNvPr id="18" name="Line 19"/>
          <p:cNvSpPr>
            <a:spLocks noChangeShapeType="1"/>
          </p:cNvSpPr>
          <p:nvPr/>
        </p:nvSpPr>
        <p:spPr bwMode="auto">
          <a:xfrm>
            <a:off x="457200" y="2057400"/>
            <a:ext cx="1588" cy="4343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buFont typeface="Times New Roman" pitchFamily="16" charset="0"/>
              <a:buNone/>
              <a:defRPr/>
            </a:pPr>
            <a:endParaRPr lang="en-US"/>
          </a:p>
        </p:txBody>
      </p:sp>
      <p:sp>
        <p:nvSpPr>
          <p:cNvPr id="19" name="Line 20"/>
          <p:cNvSpPr>
            <a:spLocks noChangeShapeType="1"/>
          </p:cNvSpPr>
          <p:nvPr/>
        </p:nvSpPr>
        <p:spPr bwMode="auto">
          <a:xfrm>
            <a:off x="8915400" y="2068513"/>
            <a:ext cx="0" cy="4297362"/>
          </a:xfrm>
          <a:prstGeom prst="line">
            <a:avLst/>
          </a:prstGeom>
          <a:noFill/>
          <a:ln w="28575">
            <a:solidFill>
              <a:schemeClr val="tx1"/>
            </a:solidFill>
            <a:round/>
            <a:headEnd/>
            <a:tailEnd/>
          </a:ln>
          <a:effectLst/>
        </p:spPr>
        <p:txBody>
          <a:bodyPr/>
          <a:lstStyle/>
          <a:p>
            <a:endParaRPr lang="en-US"/>
          </a:p>
        </p:txBody>
      </p:sp>
      <p:sp>
        <p:nvSpPr>
          <p:cNvPr id="20" name="Text Box 21"/>
          <p:cNvSpPr txBox="1">
            <a:spLocks noChangeArrowheads="1"/>
          </p:cNvSpPr>
          <p:nvPr/>
        </p:nvSpPr>
        <p:spPr bwMode="auto">
          <a:xfrm>
            <a:off x="457200" y="5715000"/>
            <a:ext cx="3886200" cy="639763"/>
          </a:xfrm>
          <a:prstGeom prst="rect">
            <a:avLst/>
          </a:prstGeom>
          <a:noFill/>
          <a:ln w="9525">
            <a:noFill/>
            <a:round/>
            <a:headEnd/>
            <a:tailEnd/>
          </a:ln>
          <a:effectLst/>
        </p:spPr>
        <p:txBody>
          <a:bodyPr lIns="90000" tIns="45000" rIns="90000" bIns="45000"/>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Vd: Rừng cây thông nhựa phân bố tại vùng núi Đông Bắc Việt Nam</a:t>
            </a:r>
          </a:p>
        </p:txBody>
      </p:sp>
      <p:sp>
        <p:nvSpPr>
          <p:cNvPr id="21" name="Text Box 22"/>
          <p:cNvSpPr txBox="1">
            <a:spLocks noChangeArrowheads="1"/>
          </p:cNvSpPr>
          <p:nvPr/>
        </p:nvSpPr>
        <p:spPr bwMode="auto">
          <a:xfrm>
            <a:off x="4572000" y="5791200"/>
            <a:ext cx="4114800" cy="457200"/>
          </a:xfrm>
          <a:prstGeom prst="rect">
            <a:avLst/>
          </a:prstGeom>
          <a:noFill/>
          <a:ln w="9525">
            <a:noFill/>
            <a:round/>
            <a:headEnd/>
            <a:tailEnd/>
          </a:ln>
          <a:effectLst/>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a:solidFill>
                  <a:srgbClr val="0000FF"/>
                </a:solidFill>
              </a:rPr>
              <a:t>Vd</a:t>
            </a:r>
            <a:r>
              <a:rPr lang="en-US" dirty="0">
                <a:solidFill>
                  <a:srgbClr val="0000FF"/>
                </a:solidFill>
              </a:rPr>
              <a:t>: </a:t>
            </a:r>
            <a:r>
              <a:rPr lang="en-US" dirty="0" err="1">
                <a:solidFill>
                  <a:srgbClr val="0000FF"/>
                </a:solidFill>
              </a:rPr>
              <a:t>Quần</a:t>
            </a:r>
            <a:r>
              <a:rPr lang="en-US" dirty="0">
                <a:solidFill>
                  <a:srgbClr val="0000FF"/>
                </a:solidFill>
              </a:rPr>
              <a:t> </a:t>
            </a:r>
            <a:r>
              <a:rPr lang="en-US" dirty="0" err="1">
                <a:solidFill>
                  <a:srgbClr val="0000FF"/>
                </a:solidFill>
              </a:rPr>
              <a:t>xã</a:t>
            </a:r>
            <a:r>
              <a:rPr lang="en-US" dirty="0">
                <a:solidFill>
                  <a:srgbClr val="0000FF"/>
                </a:solidFill>
              </a:rPr>
              <a:t> </a:t>
            </a:r>
            <a:r>
              <a:rPr lang="en-US" dirty="0" err="1">
                <a:solidFill>
                  <a:srgbClr val="0000FF"/>
                </a:solidFill>
              </a:rPr>
              <a:t>rừng</a:t>
            </a:r>
            <a:r>
              <a:rPr lang="en-US" dirty="0">
                <a:solidFill>
                  <a:srgbClr val="0000FF"/>
                </a:solidFill>
              </a:rPr>
              <a:t> </a:t>
            </a:r>
            <a:r>
              <a:rPr lang="en-US" dirty="0" err="1">
                <a:solidFill>
                  <a:srgbClr val="0000FF"/>
                </a:solidFill>
              </a:rPr>
              <a:t>ngập</a:t>
            </a:r>
            <a:r>
              <a:rPr lang="en-US" dirty="0">
                <a:solidFill>
                  <a:srgbClr val="0000FF"/>
                </a:solidFill>
              </a:rPr>
              <a:t> </a:t>
            </a:r>
            <a:r>
              <a:rPr lang="en-US" dirty="0" err="1">
                <a:solidFill>
                  <a:srgbClr val="0000FF"/>
                </a:solidFill>
              </a:rPr>
              <a:t>mặn</a:t>
            </a:r>
            <a:r>
              <a:rPr lang="en-US" dirty="0">
                <a:solidFill>
                  <a:srgbClr val="0000FF"/>
                </a:solidFill>
              </a:rPr>
              <a:t> </a:t>
            </a:r>
            <a:r>
              <a:rPr lang="en-US" dirty="0" err="1">
                <a:solidFill>
                  <a:srgbClr val="0000FF"/>
                </a:solidFill>
              </a:rPr>
              <a:t>ven</a:t>
            </a:r>
            <a:r>
              <a:rPr lang="en-US" dirty="0">
                <a:solidFill>
                  <a:srgbClr val="0000FF"/>
                </a:solidFill>
              </a:rPr>
              <a:t> </a:t>
            </a:r>
            <a:r>
              <a:rPr lang="en-US" dirty="0" err="1">
                <a:solidFill>
                  <a:srgbClr val="0000FF"/>
                </a:solidFill>
              </a:rPr>
              <a:t>biển</a:t>
            </a:r>
            <a:r>
              <a:rPr lang="en-US" dirty="0">
                <a:solidFill>
                  <a:srgbClr val="0000FF"/>
                </a:solidFill>
              </a:rPr>
              <a:t>.</a:t>
            </a:r>
          </a:p>
        </p:txBody>
      </p:sp>
      <p:sp>
        <p:nvSpPr>
          <p:cNvPr id="22" name="TextBox 21"/>
          <p:cNvSpPr txBox="1">
            <a:spLocks noChangeArrowheads="1"/>
          </p:cNvSpPr>
          <p:nvPr/>
        </p:nvSpPr>
        <p:spPr bwMode="auto">
          <a:xfrm>
            <a:off x="685800" y="863600"/>
            <a:ext cx="2057400" cy="461963"/>
          </a:xfrm>
          <a:prstGeom prst="rect">
            <a:avLst/>
          </a:prstGeom>
          <a:noFill/>
          <a:ln w="9525">
            <a:noFill/>
            <a:miter lim="800000"/>
            <a:headEnd/>
            <a:tailEnd/>
          </a:ln>
        </p:spPr>
        <p:txBody>
          <a:bodyPr>
            <a:spAutoFit/>
          </a:bodyPr>
          <a:lstStyle/>
          <a:p>
            <a:r>
              <a:rPr lang="en-US" sz="2400" b="1" i="1">
                <a:solidFill>
                  <a:srgbClr val="FF0000"/>
                </a:solidFill>
              </a:rPr>
              <a:t>Giống nhau:</a:t>
            </a:r>
          </a:p>
        </p:txBody>
      </p:sp>
      <p:sp>
        <p:nvSpPr>
          <p:cNvPr id="23" name="Rectangle 1"/>
          <p:cNvSpPr txBox="1">
            <a:spLocks noChangeArrowheads="1"/>
          </p:cNvSpPr>
          <p:nvPr/>
        </p:nvSpPr>
        <p:spPr>
          <a:xfrm>
            <a:off x="685800" y="0"/>
            <a:ext cx="7667625" cy="9223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Nêu</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điểm</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giống</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và</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khác</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nhau</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giữa</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quần</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thể</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và</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quần</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xã</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sinh</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vật</a:t>
            </a:r>
            <a:r>
              <a:rPr kumimoji="0" lang="en-US" sz="28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a:t>
            </a:r>
          </a:p>
        </p:txBody>
      </p:sp>
      <p:pic>
        <p:nvPicPr>
          <p:cNvPr id="24" name="Picture 2"/>
          <p:cNvPicPr>
            <a:picLocks noChangeAspect="1" noChangeArrowheads="1"/>
          </p:cNvPicPr>
          <p:nvPr/>
        </p:nvPicPr>
        <p:blipFill>
          <a:blip r:embed="rId2" cstate="print"/>
          <a:srcRect/>
          <a:stretch>
            <a:fillRect/>
          </a:stretch>
        </p:blipFill>
        <p:spPr bwMode="auto">
          <a:xfrm>
            <a:off x="63500" y="0"/>
            <a:ext cx="622300" cy="762000"/>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ircle(in)">
                                      <p:cBhvr>
                                        <p:cTn id="51" dur="2000"/>
                                        <p:tgtEl>
                                          <p:spTgt spid="4"/>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circle(in)">
                                      <p:cBhvr>
                                        <p:cTn id="54" dur="20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500"/>
                                        <p:tgtEl>
                                          <p:spTgt spid="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1000"/>
                                        <p:tgtEl>
                                          <p:spTgt spid="8"/>
                                        </p:tgtEl>
                                      </p:cBhvr>
                                    </p:animEffect>
                                    <p:anim calcmode="lin" valueType="num">
                                      <p:cBhvr>
                                        <p:cTn id="79" dur="1000" fill="hold"/>
                                        <p:tgtEl>
                                          <p:spTgt spid="8"/>
                                        </p:tgtEl>
                                        <p:attrNameLst>
                                          <p:attrName>ppt_x</p:attrName>
                                        </p:attrNameLst>
                                      </p:cBhvr>
                                      <p:tavLst>
                                        <p:tav tm="0">
                                          <p:val>
                                            <p:strVal val="#ppt_x"/>
                                          </p:val>
                                        </p:tav>
                                        <p:tav tm="100000">
                                          <p:val>
                                            <p:strVal val="#ppt_x"/>
                                          </p:val>
                                        </p:tav>
                                      </p:tavLst>
                                    </p:anim>
                                    <p:anim calcmode="lin" valueType="num">
                                      <p:cBhvr>
                                        <p:cTn id="80" dur="1000" fill="hold"/>
                                        <p:tgtEl>
                                          <p:spTgt spid="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1000"/>
                                        <p:tgtEl>
                                          <p:spTgt spid="9"/>
                                        </p:tgtEl>
                                      </p:cBhvr>
                                    </p:animEffect>
                                    <p:anim calcmode="lin" valueType="num">
                                      <p:cBhvr>
                                        <p:cTn id="84" dur="1000" fill="hold"/>
                                        <p:tgtEl>
                                          <p:spTgt spid="9"/>
                                        </p:tgtEl>
                                        <p:attrNameLst>
                                          <p:attrName>ppt_x</p:attrName>
                                        </p:attrNameLst>
                                      </p:cBhvr>
                                      <p:tavLst>
                                        <p:tav tm="0">
                                          <p:val>
                                            <p:strVal val="#ppt_x"/>
                                          </p:val>
                                        </p:tav>
                                        <p:tav tm="100000">
                                          <p:val>
                                            <p:strVal val="#ppt_x"/>
                                          </p:val>
                                        </p:tav>
                                      </p:tavLst>
                                    </p:anim>
                                    <p:anim calcmode="lin" valueType="num">
                                      <p:cBhvr>
                                        <p:cTn id="8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wheel(1)">
                                      <p:cBhvr>
                                        <p:cTn id="90" dur="2000"/>
                                        <p:tgtEl>
                                          <p:spTgt spid="12"/>
                                        </p:tgtEl>
                                      </p:cBhvr>
                                    </p:animEffect>
                                  </p:childTnLst>
                                </p:cTn>
                              </p:par>
                              <p:par>
                                <p:cTn id="91" presetID="21" presetClass="entr" presetSubtype="1"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heel(1)">
                                      <p:cBhvr>
                                        <p:cTn id="93" dur="2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down)">
                                      <p:cBhvr>
                                        <p:cTn id="98" dur="580">
                                          <p:stCondLst>
                                            <p:cond delay="0"/>
                                          </p:stCondLst>
                                        </p:cTn>
                                        <p:tgtEl>
                                          <p:spTgt spid="20"/>
                                        </p:tgtEl>
                                      </p:cBhvr>
                                    </p:animEffect>
                                    <p:anim calcmode="lin" valueType="num">
                                      <p:cBhvr>
                                        <p:cTn id="9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4" dur="26">
                                          <p:stCondLst>
                                            <p:cond delay="650"/>
                                          </p:stCondLst>
                                        </p:cTn>
                                        <p:tgtEl>
                                          <p:spTgt spid="20"/>
                                        </p:tgtEl>
                                      </p:cBhvr>
                                      <p:to x="100000" y="60000"/>
                                    </p:animScale>
                                    <p:animScale>
                                      <p:cBhvr>
                                        <p:cTn id="105" dur="166" decel="50000">
                                          <p:stCondLst>
                                            <p:cond delay="676"/>
                                          </p:stCondLst>
                                        </p:cTn>
                                        <p:tgtEl>
                                          <p:spTgt spid="20"/>
                                        </p:tgtEl>
                                      </p:cBhvr>
                                      <p:to x="100000" y="100000"/>
                                    </p:animScale>
                                    <p:animScale>
                                      <p:cBhvr>
                                        <p:cTn id="106" dur="26">
                                          <p:stCondLst>
                                            <p:cond delay="1312"/>
                                          </p:stCondLst>
                                        </p:cTn>
                                        <p:tgtEl>
                                          <p:spTgt spid="20"/>
                                        </p:tgtEl>
                                      </p:cBhvr>
                                      <p:to x="100000" y="80000"/>
                                    </p:animScale>
                                    <p:animScale>
                                      <p:cBhvr>
                                        <p:cTn id="107" dur="166" decel="50000">
                                          <p:stCondLst>
                                            <p:cond delay="1338"/>
                                          </p:stCondLst>
                                        </p:cTn>
                                        <p:tgtEl>
                                          <p:spTgt spid="20"/>
                                        </p:tgtEl>
                                      </p:cBhvr>
                                      <p:to x="100000" y="100000"/>
                                    </p:animScale>
                                    <p:animScale>
                                      <p:cBhvr>
                                        <p:cTn id="108" dur="26">
                                          <p:stCondLst>
                                            <p:cond delay="1642"/>
                                          </p:stCondLst>
                                        </p:cTn>
                                        <p:tgtEl>
                                          <p:spTgt spid="20"/>
                                        </p:tgtEl>
                                      </p:cBhvr>
                                      <p:to x="100000" y="90000"/>
                                    </p:animScale>
                                    <p:animScale>
                                      <p:cBhvr>
                                        <p:cTn id="109" dur="166" decel="50000">
                                          <p:stCondLst>
                                            <p:cond delay="1668"/>
                                          </p:stCondLst>
                                        </p:cTn>
                                        <p:tgtEl>
                                          <p:spTgt spid="20"/>
                                        </p:tgtEl>
                                      </p:cBhvr>
                                      <p:to x="100000" y="100000"/>
                                    </p:animScale>
                                    <p:animScale>
                                      <p:cBhvr>
                                        <p:cTn id="110" dur="26">
                                          <p:stCondLst>
                                            <p:cond delay="1808"/>
                                          </p:stCondLst>
                                        </p:cTn>
                                        <p:tgtEl>
                                          <p:spTgt spid="20"/>
                                        </p:tgtEl>
                                      </p:cBhvr>
                                      <p:to x="100000" y="95000"/>
                                    </p:animScale>
                                    <p:animScale>
                                      <p:cBhvr>
                                        <p:cTn id="111" dur="166" decel="50000">
                                          <p:stCondLst>
                                            <p:cond delay="1834"/>
                                          </p:stCondLst>
                                        </p:cTn>
                                        <p:tgtEl>
                                          <p:spTgt spid="20"/>
                                        </p:tgtEl>
                                      </p:cBhvr>
                                      <p:to x="100000" y="100000"/>
                                    </p:animScale>
                                  </p:childTnLst>
                                </p:cTn>
                              </p:par>
                              <p:par>
                                <p:cTn id="112" presetID="26" presetClass="entr" presetSubtype="0"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down)">
                                      <p:cBhvr>
                                        <p:cTn id="114" dur="580">
                                          <p:stCondLst>
                                            <p:cond delay="0"/>
                                          </p:stCondLst>
                                        </p:cTn>
                                        <p:tgtEl>
                                          <p:spTgt spid="21"/>
                                        </p:tgtEl>
                                      </p:cBhvr>
                                    </p:animEffect>
                                    <p:anim calcmode="lin" valueType="num">
                                      <p:cBhvr>
                                        <p:cTn id="11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20" dur="26">
                                          <p:stCondLst>
                                            <p:cond delay="650"/>
                                          </p:stCondLst>
                                        </p:cTn>
                                        <p:tgtEl>
                                          <p:spTgt spid="21"/>
                                        </p:tgtEl>
                                      </p:cBhvr>
                                      <p:to x="100000" y="60000"/>
                                    </p:animScale>
                                    <p:animScale>
                                      <p:cBhvr>
                                        <p:cTn id="121" dur="166" decel="50000">
                                          <p:stCondLst>
                                            <p:cond delay="676"/>
                                          </p:stCondLst>
                                        </p:cTn>
                                        <p:tgtEl>
                                          <p:spTgt spid="21"/>
                                        </p:tgtEl>
                                      </p:cBhvr>
                                      <p:to x="100000" y="100000"/>
                                    </p:animScale>
                                    <p:animScale>
                                      <p:cBhvr>
                                        <p:cTn id="122" dur="26">
                                          <p:stCondLst>
                                            <p:cond delay="1312"/>
                                          </p:stCondLst>
                                        </p:cTn>
                                        <p:tgtEl>
                                          <p:spTgt spid="21"/>
                                        </p:tgtEl>
                                      </p:cBhvr>
                                      <p:to x="100000" y="80000"/>
                                    </p:animScale>
                                    <p:animScale>
                                      <p:cBhvr>
                                        <p:cTn id="123" dur="166" decel="50000">
                                          <p:stCondLst>
                                            <p:cond delay="1338"/>
                                          </p:stCondLst>
                                        </p:cTn>
                                        <p:tgtEl>
                                          <p:spTgt spid="21"/>
                                        </p:tgtEl>
                                      </p:cBhvr>
                                      <p:to x="100000" y="100000"/>
                                    </p:animScale>
                                    <p:animScale>
                                      <p:cBhvr>
                                        <p:cTn id="124" dur="26">
                                          <p:stCondLst>
                                            <p:cond delay="1642"/>
                                          </p:stCondLst>
                                        </p:cTn>
                                        <p:tgtEl>
                                          <p:spTgt spid="21"/>
                                        </p:tgtEl>
                                      </p:cBhvr>
                                      <p:to x="100000" y="90000"/>
                                    </p:animScale>
                                    <p:animScale>
                                      <p:cBhvr>
                                        <p:cTn id="125" dur="166" decel="50000">
                                          <p:stCondLst>
                                            <p:cond delay="1668"/>
                                          </p:stCondLst>
                                        </p:cTn>
                                        <p:tgtEl>
                                          <p:spTgt spid="21"/>
                                        </p:tgtEl>
                                      </p:cBhvr>
                                      <p:to x="100000" y="100000"/>
                                    </p:animScale>
                                    <p:animScale>
                                      <p:cBhvr>
                                        <p:cTn id="126" dur="26">
                                          <p:stCondLst>
                                            <p:cond delay="1808"/>
                                          </p:stCondLst>
                                        </p:cTn>
                                        <p:tgtEl>
                                          <p:spTgt spid="21"/>
                                        </p:tgtEl>
                                      </p:cBhvr>
                                      <p:to x="100000" y="95000"/>
                                    </p:animScale>
                                    <p:animScale>
                                      <p:cBhvr>
                                        <p:cTn id="127"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animBg="1"/>
      <p:bldP spid="15" grpId="0" animBg="1"/>
      <p:bldP spid="16" grpId="0" animBg="1"/>
      <p:bldP spid="17" grpId="0" animBg="1"/>
      <p:bldP spid="19" grpId="0" animBg="1"/>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j0196374"/>
          <p:cNvPicPr>
            <a:picLocks noChangeAspect="1" noChangeArrowheads="1"/>
          </p:cNvPicPr>
          <p:nvPr/>
        </p:nvPicPr>
        <p:blipFill>
          <a:blip r:embed="rId2" cstate="print"/>
          <a:srcRect/>
          <a:stretch>
            <a:fillRect/>
          </a:stretch>
        </p:blipFill>
        <p:spPr bwMode="auto">
          <a:xfrm>
            <a:off x="0" y="0"/>
            <a:ext cx="990600" cy="911225"/>
          </a:xfrm>
          <a:prstGeom prst="rect">
            <a:avLst/>
          </a:prstGeom>
          <a:noFill/>
          <a:ln w="9525">
            <a:noFill/>
            <a:miter lim="800000"/>
            <a:headEnd/>
            <a:tailEnd/>
          </a:ln>
        </p:spPr>
      </p:pic>
      <p:sp>
        <p:nvSpPr>
          <p:cNvPr id="37891" name="Text Box 11"/>
          <p:cNvSpPr txBox="1">
            <a:spLocks noChangeArrowheads="1"/>
          </p:cNvSpPr>
          <p:nvPr/>
        </p:nvSpPr>
        <p:spPr bwMode="auto">
          <a:xfrm>
            <a:off x="2133600" y="457200"/>
            <a:ext cx="4267200" cy="523875"/>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0000"/>
                </a:solidFill>
                <a:latin typeface="Times New Roman" pitchFamily="18" charset="0"/>
              </a:rPr>
              <a:t>HƯỚNG DẪN VỀ NHÀ</a:t>
            </a:r>
          </a:p>
        </p:txBody>
      </p:sp>
      <p:sp>
        <p:nvSpPr>
          <p:cNvPr id="134157" name="Text Box 13"/>
          <p:cNvSpPr txBox="1">
            <a:spLocks noChangeArrowheads="1"/>
          </p:cNvSpPr>
          <p:nvPr/>
        </p:nvSpPr>
        <p:spPr bwMode="auto">
          <a:xfrm>
            <a:off x="1143000" y="1133475"/>
            <a:ext cx="7453313" cy="5262979"/>
          </a:xfrm>
          <a:prstGeom prst="rect">
            <a:avLst/>
          </a:prstGeom>
          <a:noFill/>
          <a:ln w="9525">
            <a:noFill/>
            <a:miter lim="800000"/>
            <a:headEnd/>
            <a:tailEnd/>
          </a:ln>
        </p:spPr>
        <p:txBody>
          <a:bodyPr>
            <a:spAutoFit/>
          </a:bodyPr>
          <a:lstStyle/>
          <a:p>
            <a:r>
              <a:rPr lang="en-US" sz="2800" b="1" i="1" u="sng" dirty="0">
                <a:solidFill>
                  <a:srgbClr val="FF0066"/>
                </a:solidFill>
                <a:latin typeface="Times New Roman" panose="02020603050405020304" pitchFamily="18" charset="0"/>
                <a:cs typeface="Times New Roman" panose="02020603050405020304" pitchFamily="18" charset="0"/>
              </a:rPr>
              <a:t>1.Kiến thức</a:t>
            </a:r>
            <a:endParaRPr lang="en-US" sz="2800" b="1" i="1" dirty="0">
              <a:solidFill>
                <a:srgbClr val="FF0066"/>
              </a:solidFill>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-Học bài và nắm vững: </a:t>
            </a:r>
          </a:p>
          <a:p>
            <a:r>
              <a:rPr lang="en-US" sz="2800" b="1" i="1" dirty="0">
                <a:latin typeface="Times New Roman" panose="02020603050405020304" pitchFamily="18" charset="0"/>
                <a:cs typeface="Times New Roman" panose="02020603050405020304" pitchFamily="18" charset="0"/>
              </a:rPr>
              <a:t>+ Khái niệm quần xã sinh vật . Lấy được ví dụ.  </a:t>
            </a:r>
          </a:p>
          <a:p>
            <a:r>
              <a:rPr lang="en-US" sz="2800" b="1" i="1" dirty="0">
                <a:latin typeface="Times New Roman" panose="02020603050405020304" pitchFamily="18" charset="0"/>
                <a:cs typeface="Times New Roman" panose="02020603050405020304" pitchFamily="18" charset="0"/>
              </a:rPr>
              <a:t>+ Các dấu hiệu điển hình của quần xã.</a:t>
            </a:r>
          </a:p>
          <a:p>
            <a:r>
              <a:rPr lang="en-US" sz="2800" b="1" i="1" dirty="0">
                <a:latin typeface="Times New Roman" panose="02020603050405020304" pitchFamily="18" charset="0"/>
                <a:cs typeface="Times New Roman" panose="02020603050405020304" pitchFamily="18" charset="0"/>
              </a:rPr>
              <a:t>+ Quan hệ giữa ngoại cảnh và quần xã.</a:t>
            </a:r>
          </a:p>
          <a:p>
            <a:r>
              <a:rPr lang="en-US" sz="2800" b="1" i="1" dirty="0">
                <a:latin typeface="Times New Roman" panose="02020603050405020304" pitchFamily="18" charset="0"/>
                <a:cs typeface="Times New Roman" panose="02020603050405020304" pitchFamily="18" charset="0"/>
              </a:rPr>
              <a:t>                                       </a:t>
            </a:r>
          </a:p>
          <a:p>
            <a:r>
              <a:rPr lang="en-US" sz="2800" b="1" i="1" u="sng" dirty="0">
                <a:solidFill>
                  <a:srgbClr val="FF0066"/>
                </a:solidFill>
                <a:latin typeface="Times New Roman" panose="02020603050405020304" pitchFamily="18" charset="0"/>
                <a:cs typeface="Times New Roman" panose="02020603050405020304" pitchFamily="18" charset="0"/>
              </a:rPr>
              <a:t>2.Bài tập</a:t>
            </a:r>
          </a:p>
          <a:p>
            <a:r>
              <a:rPr lang="en-US" sz="2800" b="1" i="1" dirty="0">
                <a:latin typeface="Times New Roman" panose="02020603050405020304" pitchFamily="18" charset="0"/>
                <a:cs typeface="Times New Roman" panose="02020603050405020304" pitchFamily="18" charset="0"/>
              </a:rPr>
              <a:t>- Hoàn thành các bài tập sgk tr149 </a:t>
            </a:r>
            <a:endParaRPr lang="en-US" sz="2800" i="1" dirty="0">
              <a:latin typeface="Times New Roman" panose="02020603050405020304" pitchFamily="18" charset="0"/>
              <a:cs typeface="Times New Roman" panose="02020603050405020304" pitchFamily="18" charset="0"/>
            </a:endParaRPr>
          </a:p>
          <a:p>
            <a:endParaRPr lang="en-US" sz="2800" b="1" i="1" dirty="0">
              <a:latin typeface="Times New Roman" panose="02020603050405020304" pitchFamily="18" charset="0"/>
              <a:cs typeface="Times New Roman" panose="02020603050405020304" pitchFamily="18" charset="0"/>
            </a:endParaRPr>
          </a:p>
          <a:p>
            <a:r>
              <a:rPr lang="en-US" sz="2800" b="1" i="1" u="sng" dirty="0">
                <a:solidFill>
                  <a:srgbClr val="FF0066"/>
                </a:solidFill>
                <a:latin typeface="Times New Roman" panose="02020603050405020304" pitchFamily="18" charset="0"/>
                <a:cs typeface="Times New Roman" panose="02020603050405020304" pitchFamily="18" charset="0"/>
              </a:rPr>
              <a:t>3.Chuẩn bị bài sau</a:t>
            </a:r>
            <a:endParaRPr lang="en-US" sz="2800" b="1" i="1" dirty="0">
              <a:solidFill>
                <a:srgbClr val="FF0066"/>
              </a:solidFill>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 Xem trước nội dung bài 50: Hệ sinh thái</a:t>
            </a:r>
          </a:p>
          <a:p>
            <a:r>
              <a:rPr lang="en-US" sz="2800" b="1" i="1" dirty="0">
                <a:latin typeface="Times New Roman" panose="02020603050405020304" pitchFamily="18" charset="0"/>
                <a:cs typeface="Times New Roman" panose="02020603050405020304" pitchFamily="18" charset="0"/>
              </a:rPr>
              <a:t>- Tìm hiểu về lưới thức ăn, chuỗi thức ăn.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4157"/>
                                        </p:tgtEl>
                                        <p:attrNameLst>
                                          <p:attrName>style.visibility</p:attrName>
                                        </p:attrNameLst>
                                      </p:cBhvr>
                                      <p:to>
                                        <p:strVal val="visible"/>
                                      </p:to>
                                    </p:set>
                                    <p:animEffect transition="in" filter="wedge">
                                      <p:cBhvr>
                                        <p:cTn id="7" dur="2000"/>
                                        <p:tgtEl>
                                          <p:spTgt spid="134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828800" y="838200"/>
            <a:ext cx="5029200" cy="519113"/>
          </a:xfrm>
          <a:prstGeom prst="rect">
            <a:avLst/>
          </a:prstGeom>
          <a:noFill/>
          <a:ln w="9525">
            <a:noFill/>
            <a:miter lim="800000"/>
            <a:headEnd/>
            <a:tailEnd/>
          </a:ln>
        </p:spPr>
        <p:txBody>
          <a:bodyPr>
            <a:spAutoFit/>
          </a:bodyPr>
          <a:lstStyle/>
          <a:p>
            <a:pPr algn="ctr">
              <a:spcBef>
                <a:spcPct val="50000"/>
              </a:spcBef>
            </a:pPr>
            <a:r>
              <a:rPr lang="en-US" sz="2800" dirty="0" err="1">
                <a:solidFill>
                  <a:srgbClr val="0033CC"/>
                </a:solidFill>
                <a:latin typeface="Times New Roman" pitchFamily="18" charset="0"/>
                <a:cs typeface="Times New Roman" pitchFamily="18" charset="0"/>
              </a:rPr>
              <a:t>Được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tính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theo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thức</a:t>
            </a:r>
            <a:r>
              <a:rPr lang="en-US" sz="2800" dirty="0">
                <a:solidFill>
                  <a:srgbClr val="0033CC"/>
                </a:solidFill>
                <a:latin typeface="Times New Roman" pitchFamily="18" charset="0"/>
                <a:cs typeface="Times New Roman" pitchFamily="18" charset="0"/>
              </a:rPr>
              <a:t>:</a:t>
            </a:r>
          </a:p>
        </p:txBody>
      </p:sp>
      <p:sp>
        <p:nvSpPr>
          <p:cNvPr id="3" name="Text Box 4"/>
          <p:cNvSpPr txBox="1">
            <a:spLocks noChangeArrowheads="1"/>
          </p:cNvSpPr>
          <p:nvPr/>
        </p:nvSpPr>
        <p:spPr bwMode="auto">
          <a:xfrm>
            <a:off x="1143000" y="1676400"/>
            <a:ext cx="6934200" cy="366713"/>
          </a:xfrm>
          <a:prstGeom prst="rect">
            <a:avLst/>
          </a:prstGeom>
          <a:noFill/>
          <a:ln w="9525">
            <a:noFill/>
            <a:miter lim="800000"/>
            <a:headEnd/>
            <a:tailEnd/>
          </a:ln>
        </p:spPr>
        <p:txBody>
          <a:bodyPr>
            <a:spAutoFit/>
          </a:bodyPr>
          <a:lstStyle/>
          <a:p>
            <a:pPr>
              <a:spcBef>
                <a:spcPct val="50000"/>
              </a:spcBef>
            </a:pPr>
            <a:endParaRPr lang="en-US">
              <a:solidFill>
                <a:schemeClr val="tx1"/>
              </a:solidFill>
              <a:cs typeface="Arial" charset="0"/>
            </a:endParaRPr>
          </a:p>
        </p:txBody>
      </p:sp>
      <p:graphicFrame>
        <p:nvGraphicFramePr>
          <p:cNvPr id="4" name="Object 6"/>
          <p:cNvGraphicFramePr>
            <a:graphicFrameLocks noChangeAspect="1"/>
          </p:cNvGraphicFramePr>
          <p:nvPr/>
        </p:nvGraphicFramePr>
        <p:xfrm>
          <a:off x="3124200" y="1676400"/>
          <a:ext cx="2438400" cy="1190625"/>
        </p:xfrm>
        <a:graphic>
          <a:graphicData uri="http://schemas.openxmlformats.org/presentationml/2006/ole">
            <mc:AlternateContent xmlns:mc="http://schemas.openxmlformats.org/markup-compatibility/2006">
              <mc:Choice xmlns:v="urn:schemas-microsoft-com:vml" Requires="v">
                <p:oleObj name="Equation" r:id="rId2" imgW="799753" imgH="393529" progId="">
                  <p:embed/>
                </p:oleObj>
              </mc:Choice>
              <mc:Fallback>
                <p:oleObj name="Equation" r:id="rId2" imgW="799753" imgH="393529" progId="">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0"/>
                        <a:ext cx="24384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7"/>
          <p:cNvSpPr txBox="1">
            <a:spLocks noChangeArrowheads="1"/>
          </p:cNvSpPr>
          <p:nvPr/>
        </p:nvSpPr>
        <p:spPr bwMode="auto">
          <a:xfrm>
            <a:off x="381000" y="3048000"/>
            <a:ext cx="8305800" cy="457200"/>
          </a:xfrm>
          <a:prstGeom prst="rect">
            <a:avLst/>
          </a:prstGeom>
          <a:noFill/>
          <a:ln w="9525">
            <a:noFill/>
            <a:miter lim="800000"/>
            <a:headEnd/>
            <a:tailEnd/>
          </a:ln>
        </p:spPr>
        <p:txBody>
          <a:bodyPr>
            <a:spAutoFit/>
          </a:bodyPr>
          <a:lstStyle/>
          <a:p>
            <a:pPr>
              <a:spcBef>
                <a:spcPct val="50000"/>
              </a:spcBef>
            </a:pPr>
            <a:r>
              <a:rPr lang="en-US" sz="2400" i="1" dirty="0" err="1">
                <a:solidFill>
                  <a:schemeClr val="tx1"/>
                </a:solidFill>
                <a:latin typeface="Times New Roman" pitchFamily="18" charset="0"/>
                <a:cs typeface="Times New Roman" pitchFamily="18" charset="0"/>
              </a:rPr>
              <a:t>Trong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đó</a:t>
            </a:r>
            <a:r>
              <a:rPr lang="en-US" sz="2400" i="1" dirty="0">
                <a:solidFill>
                  <a:schemeClr val="tx1"/>
                </a:solidFill>
                <a:latin typeface="Times New Roman" pitchFamily="18" charset="0"/>
                <a:cs typeface="Times New Roman" pitchFamily="18" charset="0"/>
              </a:rPr>
              <a:t>: p = </a:t>
            </a:r>
            <a:r>
              <a:rPr lang="en-US" sz="2400" i="1" dirty="0" err="1">
                <a:solidFill>
                  <a:schemeClr val="tx1"/>
                </a:solidFill>
                <a:latin typeface="Times New Roman" pitchFamily="18" charset="0"/>
                <a:cs typeface="Times New Roman" pitchFamily="18" charset="0"/>
              </a:rPr>
              <a:t>Số</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địa</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điểm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b</a:t>
            </a:r>
            <a:r>
              <a:rPr lang="en-US" sz="2000" i="1" dirty="0" err="1">
                <a:solidFill>
                  <a:schemeClr val="tx1"/>
                </a:solidFill>
                <a:latin typeface="Times New Roman" pitchFamily="18" charset="0"/>
                <a:cs typeface="Times New Roman" pitchFamily="18" charset="0"/>
              </a:rPr>
              <a:t>ắt</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gặp</a:t>
            </a:r>
            <a:endParaRPr lang="en-US" sz="2000" i="1" dirty="0">
              <a:solidFill>
                <a:schemeClr val="tx1"/>
              </a:solidFill>
              <a:latin typeface="Times New Roman" pitchFamily="18" charset="0"/>
              <a:cs typeface="Times New Roman" pitchFamily="18" charset="0"/>
            </a:endParaRPr>
          </a:p>
        </p:txBody>
      </p:sp>
      <p:sp>
        <p:nvSpPr>
          <p:cNvPr id="6" name="Text Box 8"/>
          <p:cNvSpPr txBox="1">
            <a:spLocks noChangeArrowheads="1"/>
          </p:cNvSpPr>
          <p:nvPr/>
        </p:nvSpPr>
        <p:spPr bwMode="auto">
          <a:xfrm>
            <a:off x="1752600" y="3581400"/>
            <a:ext cx="6172200" cy="457200"/>
          </a:xfrm>
          <a:prstGeom prst="rect">
            <a:avLst/>
          </a:prstGeom>
          <a:noFill/>
          <a:ln w="9525">
            <a:noFill/>
            <a:miter lim="800000"/>
            <a:headEnd/>
            <a:tailEnd/>
          </a:ln>
        </p:spPr>
        <p:txBody>
          <a:bodyPr>
            <a:spAutoFit/>
          </a:bodyPr>
          <a:lstStyle/>
          <a:p>
            <a:pPr>
              <a:spcBef>
                <a:spcPct val="50000"/>
              </a:spcBef>
            </a:pPr>
            <a:r>
              <a:rPr lang="en-US" sz="2400" i="1" dirty="0">
                <a:solidFill>
                  <a:schemeClr val="tx1"/>
                </a:solidFill>
                <a:latin typeface="Times New Roman" pitchFamily="18" charset="0"/>
                <a:cs typeface="Times New Roman" pitchFamily="18" charset="0"/>
              </a:rPr>
              <a:t>P = </a:t>
            </a:r>
            <a:r>
              <a:rPr lang="en-US" sz="2400" i="1" dirty="0" err="1">
                <a:solidFill>
                  <a:schemeClr val="tx1"/>
                </a:solidFill>
                <a:latin typeface="Times New Roman" pitchFamily="18" charset="0"/>
                <a:cs typeface="Times New Roman" pitchFamily="18" charset="0"/>
              </a:rPr>
              <a:t>Tổng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số</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địa</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điểm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quan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s</a:t>
            </a:r>
            <a:r>
              <a:rPr lang="en-US" sz="2000" i="1" dirty="0" err="1">
                <a:solidFill>
                  <a:schemeClr val="tx1"/>
                </a:solidFill>
                <a:latin typeface="Times New Roman" pitchFamily="18" charset="0"/>
                <a:cs typeface="Times New Roman" pitchFamily="18" charset="0"/>
              </a:rPr>
              <a:t>át</a:t>
            </a:r>
            <a:r>
              <a:rPr lang="en-US" sz="2400" i="1" dirty="0">
                <a:solidFill>
                  <a:schemeClr val="tx1"/>
                </a:solidFill>
                <a:latin typeface="Times New Roman" pitchFamily="18" charset="0"/>
                <a:cs typeface="Times New Roman" pitchFamily="18" charset="0"/>
              </a:rPr>
              <a:t>.</a:t>
            </a:r>
          </a:p>
        </p:txBody>
      </p:sp>
      <p:sp>
        <p:nvSpPr>
          <p:cNvPr id="7" name="Rectangle 9"/>
          <p:cNvSpPr>
            <a:spLocks noChangeArrowheads="1"/>
          </p:cNvSpPr>
          <p:nvPr/>
        </p:nvSpPr>
        <p:spPr bwMode="auto">
          <a:xfrm>
            <a:off x="685800" y="209550"/>
            <a:ext cx="5264150" cy="461963"/>
          </a:xfrm>
          <a:prstGeom prst="rect">
            <a:avLst/>
          </a:prstGeom>
          <a:noFill/>
          <a:ln w="9525">
            <a:noFill/>
            <a:miter lim="800000"/>
            <a:headEnd/>
            <a:tailEnd/>
          </a:ln>
        </p:spPr>
        <p:txBody>
          <a:bodyPr>
            <a:spAutoFit/>
          </a:bodyPr>
          <a:lstStyle/>
          <a:p>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thường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gặp</a:t>
            </a:r>
            <a:r>
              <a:rPr lang="en-US" sz="2400" b="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Kí</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hiệu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là</a:t>
            </a:r>
            <a:r>
              <a:rPr lang="en-US" sz="2400" b="1" i="1" dirty="0">
                <a:solidFill>
                  <a:srgbClr val="0000FF"/>
                </a:solidFill>
                <a:latin typeface="Times New Roman" pitchFamily="18" charset="0"/>
                <a:cs typeface="Times New Roman" pitchFamily="18" charset="0"/>
              </a:rPr>
              <a:t> C</a:t>
            </a:r>
          </a:p>
        </p:txBody>
      </p:sp>
      <p:sp>
        <p:nvSpPr>
          <p:cNvPr id="8" name="Text Box 10"/>
          <p:cNvSpPr txBox="1">
            <a:spLocks noChangeArrowheads="1"/>
          </p:cNvSpPr>
          <p:nvPr/>
        </p:nvSpPr>
        <p:spPr bwMode="auto">
          <a:xfrm>
            <a:off x="1066800" y="4267200"/>
            <a:ext cx="6477000" cy="1631216"/>
          </a:xfrm>
          <a:prstGeom prst="rect">
            <a:avLst/>
          </a:prstGeom>
          <a:noFill/>
          <a:ln w="9525">
            <a:noFill/>
            <a:miter lim="800000"/>
            <a:headEnd/>
            <a:tailEnd/>
          </a:ln>
        </p:spPr>
        <p:txBody>
          <a:bodyPr wrap="square">
            <a:spAutoFit/>
          </a:bodyPr>
          <a:lstStyle/>
          <a:p>
            <a:pPr>
              <a:spcBef>
                <a:spcPct val="50000"/>
              </a:spcBef>
            </a:pPr>
            <a:r>
              <a:rPr lang="en-US" sz="2400" b="1" i="1" dirty="0" err="1">
                <a:solidFill>
                  <a:srgbClr val="FF0000"/>
                </a:solidFill>
                <a:latin typeface="Times New Roman" pitchFamily="18" charset="0"/>
                <a:cs typeface="Times New Roman" pitchFamily="18" charset="0"/>
              </a:rPr>
              <a:t>Nếu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tính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được</a:t>
            </a:r>
            <a:r>
              <a:rPr lang="en-US" sz="2400" b="1" i="1" dirty="0">
                <a:solidFill>
                  <a:srgbClr val="FF0000"/>
                </a:solidFill>
                <a:latin typeface="Times New Roman" pitchFamily="18" charset="0"/>
                <a:cs typeface="Times New Roman" pitchFamily="18" charset="0"/>
              </a:rPr>
              <a:t>  C &gt; 50% (</a:t>
            </a:r>
            <a:r>
              <a:rPr lang="en-US" sz="2400" b="1" i="1" dirty="0" err="1">
                <a:solidFill>
                  <a:srgbClr val="FF0000"/>
                </a:solidFill>
                <a:latin typeface="Times New Roman" pitchFamily="18" charset="0"/>
                <a:cs typeface="Times New Roman" pitchFamily="18" charset="0"/>
              </a:rPr>
              <a:t>Loài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thường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gặp</a:t>
            </a:r>
            <a:r>
              <a:rPr lang="en-US" sz="2400" b="1" i="1" dirty="0">
                <a:solidFill>
                  <a:srgbClr val="FF0000"/>
                </a:solidFill>
                <a:latin typeface="Times New Roman" pitchFamily="18" charset="0"/>
                <a:cs typeface="Times New Roman" pitchFamily="18" charset="0"/>
              </a:rPr>
              <a:t>)</a:t>
            </a:r>
          </a:p>
          <a:p>
            <a:r>
              <a:rPr lang="en-US" sz="2400" b="1" i="1" dirty="0">
                <a:solidFill>
                  <a:srgbClr val="FF0000"/>
                </a:solidFill>
                <a:latin typeface="Times New Roman" pitchFamily="18" charset="0"/>
                <a:cs typeface="Times New Roman" pitchFamily="18" charset="0"/>
              </a:rPr>
              <a:t>               25% &lt; C &lt; 50% (</a:t>
            </a:r>
            <a:r>
              <a:rPr lang="en-US" sz="2400" b="1" i="1" dirty="0" err="1">
                <a:solidFill>
                  <a:srgbClr val="FF0000"/>
                </a:solidFill>
                <a:latin typeface="Times New Roman" pitchFamily="18" charset="0"/>
                <a:cs typeface="Times New Roman" pitchFamily="18" charset="0"/>
              </a:rPr>
              <a:t>Loài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ít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gặp</a:t>
            </a:r>
            <a:r>
              <a:rPr lang="en-US" sz="2400" b="1" i="1" dirty="0">
                <a:solidFill>
                  <a:srgbClr val="FF0000"/>
                </a:solidFill>
                <a:latin typeface="Times New Roman" pitchFamily="18" charset="0"/>
                <a:cs typeface="Times New Roman" pitchFamily="18" charset="0"/>
              </a:rPr>
              <a:t>) </a:t>
            </a:r>
          </a:p>
          <a:p>
            <a:r>
              <a:rPr lang="en-US" sz="2400" b="1" i="1" dirty="0">
                <a:solidFill>
                  <a:srgbClr val="FF0000"/>
                </a:solidFill>
                <a:latin typeface="Times New Roman" pitchFamily="18" charset="0"/>
                <a:cs typeface="Times New Roman" pitchFamily="18" charset="0"/>
              </a:rPr>
              <a:t>                          C &lt; 25% (</a:t>
            </a:r>
            <a:r>
              <a:rPr lang="en-US" sz="2400" b="1" i="1" dirty="0" err="1">
                <a:solidFill>
                  <a:srgbClr val="FF0000"/>
                </a:solidFill>
                <a:latin typeface="Times New Roman" pitchFamily="18" charset="0"/>
                <a:cs typeface="Times New Roman" pitchFamily="18" charset="0"/>
              </a:rPr>
              <a:t>Loài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ngẫu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nhiên</a:t>
            </a:r>
            <a:r>
              <a:rPr lang="en-US" sz="2400" b="1" i="1" dirty="0">
                <a:solidFill>
                  <a:srgbClr val="FF0000"/>
                </a:solidFill>
                <a:latin typeface="Times New Roman" pitchFamily="18" charset="0"/>
                <a:cs typeface="Times New Roman" pitchFamily="18" charset="0"/>
              </a:rPr>
              <a:t>)</a:t>
            </a:r>
          </a:p>
          <a:p>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Ví</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dụ</a:t>
            </a:r>
            <a:r>
              <a:rPr lang="en-US" sz="2800" b="1" i="1" dirty="0">
                <a:solidFill>
                  <a:srgbClr val="FF0066"/>
                </a:solidFill>
                <a:latin typeface="Times New Roman" pitchFamily="18" charset="0"/>
                <a:cs typeface="Times New Roman" pitchFamily="18" charset="0"/>
              </a:rPr>
              <a:t> : </a:t>
            </a:r>
            <a:r>
              <a:rPr lang="en-US" sz="2800" b="1" i="1" dirty="0" err="1">
                <a:solidFill>
                  <a:srgbClr val="FF0066"/>
                </a:solidFill>
                <a:latin typeface="Times New Roman" pitchFamily="18" charset="0"/>
                <a:cs typeface="Times New Roman" pitchFamily="18" charset="0"/>
              </a:rPr>
              <a:t>nghiên</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cứu</a:t>
            </a:r>
            <a:r>
              <a:rPr lang="en-US" sz="2800" b="1" i="1" dirty="0">
                <a:solidFill>
                  <a:srgbClr val="FF0066"/>
                </a:solidFill>
                <a:latin typeface="Times New Roman" pitchFamily="18" charset="0"/>
                <a:cs typeface="Times New Roman" pitchFamily="18" charset="0"/>
              </a:rPr>
              <a:t> ở </a:t>
            </a:r>
            <a:r>
              <a:rPr lang="en-US" sz="2800" b="1" i="1" dirty="0" err="1">
                <a:solidFill>
                  <a:srgbClr val="FF0066"/>
                </a:solidFill>
                <a:latin typeface="Times New Roman" pitchFamily="18" charset="0"/>
                <a:cs typeface="Times New Roman" pitchFamily="18" charset="0"/>
              </a:rPr>
              <a:t>quần</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xã</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ao</a:t>
            </a:r>
            <a:r>
              <a:rPr lang="en-US" sz="2800" b="1" i="1" dirty="0">
                <a:solidFill>
                  <a:srgbClr val="FF0000"/>
                </a:solidFill>
                <a:latin typeface="Times New Roman" pitchFamily="18" charset="0"/>
                <a:cs typeface="Times New Roman" pitchFamily="18" charset="0"/>
              </a:rPr>
              <a:t>                        </a:t>
            </a:r>
          </a:p>
        </p:txBody>
      </p:sp>
      <p:sp>
        <p:nvSpPr>
          <p:cNvPr id="9" name="Text Box 12"/>
          <p:cNvSpPr txBox="1">
            <a:spLocks noChangeArrowheads="1"/>
          </p:cNvSpPr>
          <p:nvPr/>
        </p:nvSpPr>
        <p:spPr bwMode="auto">
          <a:xfrm>
            <a:off x="5434013" y="1719263"/>
            <a:ext cx="455612" cy="457200"/>
          </a:xfrm>
          <a:prstGeom prst="rect">
            <a:avLst/>
          </a:prstGeom>
          <a:noFill/>
          <a:ln w="9525">
            <a:noFill/>
            <a:miter lim="800000"/>
            <a:headEnd/>
            <a:tailEnd/>
          </a:ln>
        </p:spPr>
        <p:txBody>
          <a:bodyPr wrap="none">
            <a:spAutoFit/>
          </a:bodyPr>
          <a:lstStyle/>
          <a:p>
            <a:r>
              <a:rPr lang="en-US" sz="2400">
                <a:solidFill>
                  <a:schemeClr val="tx1"/>
                </a:solidFill>
                <a:cs typeface="Arial"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6" descr="rainforest"/>
          <p:cNvPicPr>
            <a:picLocks noChangeAspect="1" noChangeArrowheads="1"/>
          </p:cNvPicPr>
          <p:nvPr/>
        </p:nvPicPr>
        <p:blipFill>
          <a:blip r:embed="rId2" cstate="print"/>
          <a:srcRect/>
          <a:stretch>
            <a:fillRect/>
          </a:stretch>
        </p:blipFill>
        <p:spPr bwMode="auto">
          <a:xfrm>
            <a:off x="533400" y="1676400"/>
            <a:ext cx="8077200" cy="4923585"/>
          </a:xfrm>
          <a:prstGeom prst="rect">
            <a:avLst/>
          </a:prstGeom>
          <a:noFill/>
          <a:ln w="9525">
            <a:noFill/>
            <a:miter lim="800000"/>
            <a:headEnd/>
            <a:tailEnd/>
          </a:ln>
        </p:spPr>
      </p:pic>
      <p:sp>
        <p:nvSpPr>
          <p:cNvPr id="82960" name="Text Box 16"/>
          <p:cNvSpPr txBox="1">
            <a:spLocks noChangeArrowheads="1"/>
          </p:cNvSpPr>
          <p:nvPr/>
        </p:nvSpPr>
        <p:spPr bwMode="auto">
          <a:xfrm>
            <a:off x="1143000" y="381000"/>
            <a:ext cx="7543800" cy="954107"/>
          </a:xfrm>
          <a:prstGeom prst="rect">
            <a:avLst/>
          </a:prstGeom>
          <a:noFill/>
          <a:ln w="9525">
            <a:noFill/>
            <a:miter lim="800000"/>
            <a:headEnd/>
            <a:tailEnd/>
          </a:ln>
        </p:spPr>
        <p:txBody>
          <a:bodyPr wrap="square">
            <a:spAutoFit/>
          </a:bodyPr>
          <a:lstStyle/>
          <a:p>
            <a:pPr algn="ctr">
              <a:spcBef>
                <a:spcPct val="50000"/>
              </a:spcBef>
            </a:pPr>
            <a:r>
              <a:rPr lang="en-US" sz="2800" b="1" dirty="0" err="1">
                <a:solidFill>
                  <a:srgbClr val="0000CC"/>
                </a:solidFill>
                <a:latin typeface="Times New Roman" pitchFamily="18" charset="0"/>
                <a:cs typeface="Times New Roman" pitchFamily="18" charset="0"/>
              </a:rPr>
              <a:t>Kể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tên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các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quần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có</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trong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một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khu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rừng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mưa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nhiệt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đới</a:t>
            </a:r>
            <a:r>
              <a:rPr lang="en-US" sz="2800" b="1" dirty="0">
                <a:solidFill>
                  <a:srgbClr val="0000CC"/>
                </a:solidFill>
                <a:latin typeface="Times New Roman" pitchFamily="18" charset="0"/>
                <a:cs typeface="Times New Roman" pitchFamily="18" charset="0"/>
              </a:rPr>
              <a:t>?</a:t>
            </a:r>
          </a:p>
        </p:txBody>
      </p:sp>
      <p:pic>
        <p:nvPicPr>
          <p:cNvPr id="82961" name="Picture 17" descr="qustionbig_w"/>
          <p:cNvPicPr>
            <a:picLocks noChangeAspect="1" noChangeArrowheads="1" noCrop="1"/>
          </p:cNvPicPr>
          <p:nvPr/>
        </p:nvPicPr>
        <p:blipFill>
          <a:blip r:embed="rId3" cstate="print"/>
          <a:srcRect/>
          <a:stretch>
            <a:fillRect/>
          </a:stretch>
        </p:blipFill>
        <p:spPr bwMode="auto">
          <a:xfrm>
            <a:off x="0" y="304800"/>
            <a:ext cx="1295400" cy="10668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960"/>
                                        </p:tgtEl>
                                        <p:attrNameLst>
                                          <p:attrName>style.visibility</p:attrName>
                                        </p:attrNameLst>
                                      </p:cBhvr>
                                      <p:to>
                                        <p:strVal val="visible"/>
                                      </p:to>
                                    </p:set>
                                    <p:anim calcmode="lin" valueType="num">
                                      <p:cBhvr>
                                        <p:cTn id="7" dur="5000" fill="hold"/>
                                        <p:tgtEl>
                                          <p:spTgt spid="82960"/>
                                        </p:tgtEl>
                                        <p:attrNameLst>
                                          <p:attrName>ppt_w</p:attrName>
                                        </p:attrNameLst>
                                      </p:cBhvr>
                                      <p:tavLst>
                                        <p:tav tm="0">
                                          <p:val>
                                            <p:fltVal val="0"/>
                                          </p:val>
                                        </p:tav>
                                        <p:tav tm="100000">
                                          <p:val>
                                            <p:strVal val="#ppt_w"/>
                                          </p:val>
                                        </p:tav>
                                      </p:tavLst>
                                    </p:anim>
                                    <p:anim calcmode="lin" valueType="num">
                                      <p:cBhvr>
                                        <p:cTn id="8" dur="5000" fill="hold"/>
                                        <p:tgtEl>
                                          <p:spTgt spid="82960"/>
                                        </p:tgtEl>
                                        <p:attrNameLst>
                                          <p:attrName>ppt_h</p:attrName>
                                        </p:attrNameLst>
                                      </p:cBhvr>
                                      <p:tavLst>
                                        <p:tav tm="0">
                                          <p:val>
                                            <p:fltVal val="0"/>
                                          </p:val>
                                        </p:tav>
                                        <p:tav tm="100000">
                                          <p:val>
                                            <p:strVal val="#ppt_h"/>
                                          </p:val>
                                        </p:tav>
                                      </p:tavLst>
                                    </p:anim>
                                    <p:animEffect transition="in" filter="fade">
                                      <p:cBhvr>
                                        <p:cTn id="9" dur="5000"/>
                                        <p:tgtEl>
                                          <p:spTgt spid="8296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82961"/>
                                        </p:tgtEl>
                                        <p:attrNameLst>
                                          <p:attrName>style.visibility</p:attrName>
                                        </p:attrNameLst>
                                      </p:cBhvr>
                                      <p:to>
                                        <p:strVal val="visible"/>
                                      </p:to>
                                    </p:set>
                                    <p:animEffect transition="in" filter="blinds(horizontal)">
                                      <p:cBhvr>
                                        <p:cTn id="14" dur="500"/>
                                        <p:tgtEl>
                                          <p:spTgt spid="82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8" name="Picture 4" descr="Oecophylla2.jpg"/>
          <p:cNvPicPr>
            <a:picLocks noChangeAspect="1" noChangeArrowheads="1"/>
          </p:cNvPicPr>
          <p:nvPr/>
        </p:nvPicPr>
        <p:blipFill>
          <a:blip r:embed="rId2" cstate="print"/>
          <a:srcRect/>
          <a:stretch>
            <a:fillRect/>
          </a:stretch>
        </p:blipFill>
        <p:spPr bwMode="auto">
          <a:xfrm>
            <a:off x="6400800" y="457200"/>
            <a:ext cx="2743200" cy="2362200"/>
          </a:xfrm>
          <a:prstGeom prst="rect">
            <a:avLst/>
          </a:prstGeom>
          <a:noFill/>
          <a:ln w="9525">
            <a:solidFill>
              <a:schemeClr val="bg1"/>
            </a:solidFill>
            <a:miter lim="800000"/>
            <a:headEnd/>
            <a:tailEnd/>
          </a:ln>
        </p:spPr>
      </p:pic>
      <p:pic>
        <p:nvPicPr>
          <p:cNvPr id="185350" name="Picture 6" descr="55b78bc5af1a4223d2ada5ce1c91d4a6_38269215"/>
          <p:cNvPicPr>
            <a:picLocks noChangeAspect="1" noChangeArrowheads="1"/>
          </p:cNvPicPr>
          <p:nvPr/>
        </p:nvPicPr>
        <p:blipFill>
          <a:blip r:embed="rId3" cstate="print"/>
          <a:srcRect/>
          <a:stretch>
            <a:fillRect/>
          </a:stretch>
        </p:blipFill>
        <p:spPr bwMode="auto">
          <a:xfrm>
            <a:off x="2819400" y="457200"/>
            <a:ext cx="3276600" cy="2362200"/>
          </a:xfrm>
          <a:prstGeom prst="rect">
            <a:avLst/>
          </a:prstGeom>
          <a:noFill/>
          <a:ln w="9525">
            <a:noFill/>
            <a:miter lim="800000"/>
            <a:headEnd/>
            <a:tailEnd/>
          </a:ln>
        </p:spPr>
      </p:pic>
      <p:pic>
        <p:nvPicPr>
          <p:cNvPr id="185351" name="Picture 7" descr="duongxi"/>
          <p:cNvPicPr>
            <a:picLocks noChangeAspect="1" noChangeArrowheads="1"/>
          </p:cNvPicPr>
          <p:nvPr/>
        </p:nvPicPr>
        <p:blipFill>
          <a:blip r:embed="rId4" cstate="print"/>
          <a:srcRect/>
          <a:stretch>
            <a:fillRect/>
          </a:stretch>
        </p:blipFill>
        <p:spPr bwMode="auto">
          <a:xfrm>
            <a:off x="2895600" y="3810000"/>
            <a:ext cx="3200400" cy="2286000"/>
          </a:xfrm>
          <a:prstGeom prst="rect">
            <a:avLst/>
          </a:prstGeom>
          <a:noFill/>
          <a:ln w="9525">
            <a:noFill/>
            <a:miter lim="800000"/>
            <a:headEnd/>
            <a:tailEnd/>
          </a:ln>
        </p:spPr>
      </p:pic>
      <p:pic>
        <p:nvPicPr>
          <p:cNvPr id="185352" name="Picture 8" descr="hinh anh dan chim"/>
          <p:cNvPicPr>
            <a:picLocks noChangeAspect="1" noChangeArrowheads="1"/>
          </p:cNvPicPr>
          <p:nvPr/>
        </p:nvPicPr>
        <p:blipFill>
          <a:blip r:embed="rId5" cstate="print"/>
          <a:srcRect/>
          <a:stretch>
            <a:fillRect/>
          </a:stretch>
        </p:blipFill>
        <p:spPr bwMode="auto">
          <a:xfrm>
            <a:off x="0" y="457200"/>
            <a:ext cx="2514600" cy="2438400"/>
          </a:xfrm>
          <a:prstGeom prst="rect">
            <a:avLst/>
          </a:prstGeom>
          <a:noFill/>
          <a:ln w="9525">
            <a:noFill/>
            <a:miter lim="800000"/>
            <a:headEnd/>
            <a:tailEnd/>
          </a:ln>
        </p:spPr>
      </p:pic>
      <p:pic>
        <p:nvPicPr>
          <p:cNvPr id="185353" name="Picture 9" descr="nam"/>
          <p:cNvPicPr>
            <a:picLocks noChangeAspect="1" noChangeArrowheads="1"/>
          </p:cNvPicPr>
          <p:nvPr/>
        </p:nvPicPr>
        <p:blipFill>
          <a:blip r:embed="rId6" cstate="print"/>
          <a:srcRect/>
          <a:stretch>
            <a:fillRect/>
          </a:stretch>
        </p:blipFill>
        <p:spPr bwMode="auto">
          <a:xfrm>
            <a:off x="6477000" y="3810000"/>
            <a:ext cx="2667000" cy="2286000"/>
          </a:xfrm>
          <a:prstGeom prst="rect">
            <a:avLst/>
          </a:prstGeom>
          <a:noFill/>
          <a:ln w="9525">
            <a:noFill/>
            <a:miter lim="800000"/>
            <a:headEnd/>
            <a:tailEnd/>
          </a:ln>
        </p:spPr>
      </p:pic>
      <p:pic>
        <p:nvPicPr>
          <p:cNvPr id="185354" name="Picture 10" descr="reu"/>
          <p:cNvPicPr>
            <a:picLocks noChangeAspect="1" noChangeArrowheads="1"/>
          </p:cNvPicPr>
          <p:nvPr/>
        </p:nvPicPr>
        <p:blipFill>
          <a:blip r:embed="rId7" cstate="print"/>
          <a:srcRect/>
          <a:stretch>
            <a:fillRect/>
          </a:stretch>
        </p:blipFill>
        <p:spPr bwMode="auto">
          <a:xfrm>
            <a:off x="0" y="3810000"/>
            <a:ext cx="2514600" cy="2362200"/>
          </a:xfrm>
          <a:prstGeom prst="rect">
            <a:avLst/>
          </a:prstGeom>
          <a:noFill/>
          <a:ln w="9525">
            <a:noFill/>
            <a:miter lim="800000"/>
            <a:headEnd/>
            <a:tailEnd/>
          </a:ln>
        </p:spPr>
      </p:pic>
      <p:sp>
        <p:nvSpPr>
          <p:cNvPr id="185355" name="Text Box 11"/>
          <p:cNvSpPr txBox="1">
            <a:spLocks noChangeArrowheads="1"/>
          </p:cNvSpPr>
          <p:nvPr/>
        </p:nvSpPr>
        <p:spPr bwMode="auto">
          <a:xfrm>
            <a:off x="0" y="2971800"/>
            <a:ext cx="2438400" cy="457200"/>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rPr>
              <a:t>Quần thể chim</a:t>
            </a:r>
          </a:p>
        </p:txBody>
      </p:sp>
      <p:sp>
        <p:nvSpPr>
          <p:cNvPr id="185356" name="Text Box 12"/>
          <p:cNvSpPr txBox="1">
            <a:spLocks noChangeArrowheads="1"/>
          </p:cNvSpPr>
          <p:nvPr/>
        </p:nvSpPr>
        <p:spPr bwMode="auto">
          <a:xfrm>
            <a:off x="3048000" y="6096000"/>
            <a:ext cx="3048000" cy="457200"/>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rPr>
              <a:t>Quần thể dương xỉ</a:t>
            </a:r>
          </a:p>
        </p:txBody>
      </p:sp>
      <p:sp>
        <p:nvSpPr>
          <p:cNvPr id="185357" name="Text Box 13"/>
          <p:cNvSpPr txBox="1">
            <a:spLocks noChangeArrowheads="1"/>
          </p:cNvSpPr>
          <p:nvPr/>
        </p:nvSpPr>
        <p:spPr bwMode="auto">
          <a:xfrm>
            <a:off x="0" y="6172200"/>
            <a:ext cx="2438400" cy="457200"/>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rPr>
              <a:t>Quần thể rêu</a:t>
            </a:r>
          </a:p>
        </p:txBody>
      </p:sp>
      <p:sp>
        <p:nvSpPr>
          <p:cNvPr id="185358" name="Text Box 14"/>
          <p:cNvSpPr txBox="1">
            <a:spLocks noChangeArrowheads="1"/>
          </p:cNvSpPr>
          <p:nvPr/>
        </p:nvSpPr>
        <p:spPr bwMode="auto">
          <a:xfrm>
            <a:off x="6705600" y="6096000"/>
            <a:ext cx="2438400" cy="457200"/>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rPr>
              <a:t>Quần thể nấm</a:t>
            </a:r>
          </a:p>
        </p:txBody>
      </p:sp>
      <p:sp>
        <p:nvSpPr>
          <p:cNvPr id="185359" name="Text Box 15"/>
          <p:cNvSpPr txBox="1">
            <a:spLocks noChangeArrowheads="1"/>
          </p:cNvSpPr>
          <p:nvPr/>
        </p:nvSpPr>
        <p:spPr bwMode="auto">
          <a:xfrm>
            <a:off x="3200400" y="2971800"/>
            <a:ext cx="2438400" cy="457200"/>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rPr>
              <a:t>Quần thể hổ</a:t>
            </a:r>
          </a:p>
        </p:txBody>
      </p:sp>
      <p:sp>
        <p:nvSpPr>
          <p:cNvPr id="185360" name="Text Box 16"/>
          <p:cNvSpPr txBox="1">
            <a:spLocks noChangeArrowheads="1"/>
          </p:cNvSpPr>
          <p:nvPr/>
        </p:nvSpPr>
        <p:spPr bwMode="auto">
          <a:xfrm>
            <a:off x="6553200" y="3048000"/>
            <a:ext cx="2438400" cy="457200"/>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rPr>
              <a:t>Quần thể kiến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85348"/>
                                        </p:tgtEl>
                                        <p:attrNameLst>
                                          <p:attrName>style.visibility</p:attrName>
                                        </p:attrNameLst>
                                      </p:cBhvr>
                                      <p:to>
                                        <p:strVal val="visible"/>
                                      </p:to>
                                    </p:set>
                                    <p:animEffect transition="in" filter="box(in)">
                                      <p:cBhvr>
                                        <p:cTn id="7" dur="500"/>
                                        <p:tgtEl>
                                          <p:spTgt spid="1853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5355"/>
                                        </p:tgtEl>
                                        <p:attrNameLst>
                                          <p:attrName>style.visibility</p:attrName>
                                        </p:attrNameLst>
                                      </p:cBhvr>
                                      <p:to>
                                        <p:strVal val="visible"/>
                                      </p:to>
                                    </p:set>
                                    <p:animEffect transition="in" filter="box(in)">
                                      <p:cBhvr>
                                        <p:cTn id="10" dur="500"/>
                                        <p:tgtEl>
                                          <p:spTgt spid="18535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5356"/>
                                        </p:tgtEl>
                                        <p:attrNameLst>
                                          <p:attrName>style.visibility</p:attrName>
                                        </p:attrNameLst>
                                      </p:cBhvr>
                                      <p:to>
                                        <p:strVal val="visible"/>
                                      </p:to>
                                    </p:set>
                                    <p:animEffect transition="in" filter="box(in)">
                                      <p:cBhvr>
                                        <p:cTn id="13" dur="500"/>
                                        <p:tgtEl>
                                          <p:spTgt spid="18535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85357"/>
                                        </p:tgtEl>
                                        <p:attrNameLst>
                                          <p:attrName>style.visibility</p:attrName>
                                        </p:attrNameLst>
                                      </p:cBhvr>
                                      <p:to>
                                        <p:strVal val="visible"/>
                                      </p:to>
                                    </p:set>
                                    <p:animEffect transition="in" filter="box(in)">
                                      <p:cBhvr>
                                        <p:cTn id="16" dur="500"/>
                                        <p:tgtEl>
                                          <p:spTgt spid="18535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85358"/>
                                        </p:tgtEl>
                                        <p:attrNameLst>
                                          <p:attrName>style.visibility</p:attrName>
                                        </p:attrNameLst>
                                      </p:cBhvr>
                                      <p:to>
                                        <p:strVal val="visible"/>
                                      </p:to>
                                    </p:set>
                                    <p:animEffect transition="in" filter="box(in)">
                                      <p:cBhvr>
                                        <p:cTn id="19" dur="500"/>
                                        <p:tgtEl>
                                          <p:spTgt spid="18535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5359"/>
                                        </p:tgtEl>
                                        <p:attrNameLst>
                                          <p:attrName>style.visibility</p:attrName>
                                        </p:attrNameLst>
                                      </p:cBhvr>
                                      <p:to>
                                        <p:strVal val="visible"/>
                                      </p:to>
                                    </p:set>
                                    <p:animEffect transition="in" filter="box(in)">
                                      <p:cBhvr>
                                        <p:cTn id="22" dur="500"/>
                                        <p:tgtEl>
                                          <p:spTgt spid="18535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85360"/>
                                        </p:tgtEl>
                                        <p:attrNameLst>
                                          <p:attrName>style.visibility</p:attrName>
                                        </p:attrNameLst>
                                      </p:cBhvr>
                                      <p:to>
                                        <p:strVal val="visible"/>
                                      </p:to>
                                    </p:set>
                                    <p:animEffect transition="in" filter="box(in)">
                                      <p:cBhvr>
                                        <p:cTn id="25" dur="500"/>
                                        <p:tgtEl>
                                          <p:spTgt spid="185360"/>
                                        </p:tgtEl>
                                      </p:cBhvr>
                                    </p:animEffect>
                                  </p:childTnLst>
                                </p:cTn>
                              </p:par>
                              <p:par>
                                <p:cTn id="26" presetID="4" presetClass="entr" presetSubtype="16" fill="hold" grpId="1" nodeType="withEffect">
                                  <p:stCondLst>
                                    <p:cond delay="0"/>
                                  </p:stCondLst>
                                  <p:childTnLst>
                                    <p:set>
                                      <p:cBhvr>
                                        <p:cTn id="27" dur="1" fill="hold">
                                          <p:stCondLst>
                                            <p:cond delay="0"/>
                                          </p:stCondLst>
                                        </p:cTn>
                                        <p:tgtEl>
                                          <p:spTgt spid="185360"/>
                                        </p:tgtEl>
                                        <p:attrNameLst>
                                          <p:attrName>style.visibility</p:attrName>
                                        </p:attrNameLst>
                                      </p:cBhvr>
                                      <p:to>
                                        <p:strVal val="visible"/>
                                      </p:to>
                                    </p:set>
                                    <p:animEffect transition="in" filter="box(in)">
                                      <p:cBhvr>
                                        <p:cTn id="28" dur="500"/>
                                        <p:tgtEl>
                                          <p:spTgt spid="185360"/>
                                        </p:tgtEl>
                                      </p:cBhvr>
                                    </p:animEffect>
                                  </p:childTnLst>
                                </p:cTn>
                              </p:par>
                              <p:par>
                                <p:cTn id="29" presetID="4" presetClass="entr" presetSubtype="16" fill="hold" nodeType="withEffect">
                                  <p:stCondLst>
                                    <p:cond delay="0"/>
                                  </p:stCondLst>
                                  <p:childTnLst>
                                    <p:set>
                                      <p:cBhvr>
                                        <p:cTn id="30" dur="1" fill="hold">
                                          <p:stCondLst>
                                            <p:cond delay="0"/>
                                          </p:stCondLst>
                                        </p:cTn>
                                        <p:tgtEl>
                                          <p:spTgt spid="185352"/>
                                        </p:tgtEl>
                                        <p:attrNameLst>
                                          <p:attrName>style.visibility</p:attrName>
                                        </p:attrNameLst>
                                      </p:cBhvr>
                                      <p:to>
                                        <p:strVal val="visible"/>
                                      </p:to>
                                    </p:set>
                                    <p:animEffect transition="in" filter="box(in)">
                                      <p:cBhvr>
                                        <p:cTn id="31" dur="500"/>
                                        <p:tgtEl>
                                          <p:spTgt spid="185352"/>
                                        </p:tgtEl>
                                      </p:cBhvr>
                                    </p:animEffect>
                                  </p:childTnLst>
                                </p:cTn>
                              </p:par>
                              <p:par>
                                <p:cTn id="32" presetID="4" presetClass="entr" presetSubtype="16" fill="hold" nodeType="withEffect">
                                  <p:stCondLst>
                                    <p:cond delay="0"/>
                                  </p:stCondLst>
                                  <p:childTnLst>
                                    <p:set>
                                      <p:cBhvr>
                                        <p:cTn id="33" dur="1" fill="hold">
                                          <p:stCondLst>
                                            <p:cond delay="0"/>
                                          </p:stCondLst>
                                        </p:cTn>
                                        <p:tgtEl>
                                          <p:spTgt spid="185350"/>
                                        </p:tgtEl>
                                        <p:attrNameLst>
                                          <p:attrName>style.visibility</p:attrName>
                                        </p:attrNameLst>
                                      </p:cBhvr>
                                      <p:to>
                                        <p:strVal val="visible"/>
                                      </p:to>
                                    </p:set>
                                    <p:animEffect transition="in" filter="box(in)">
                                      <p:cBhvr>
                                        <p:cTn id="34" dur="500"/>
                                        <p:tgtEl>
                                          <p:spTgt spid="185350"/>
                                        </p:tgtEl>
                                      </p:cBhvr>
                                    </p:animEffect>
                                  </p:childTnLst>
                                </p:cTn>
                              </p:par>
                              <p:par>
                                <p:cTn id="35" presetID="4" presetClass="entr" presetSubtype="16" fill="hold" nodeType="withEffect">
                                  <p:stCondLst>
                                    <p:cond delay="0"/>
                                  </p:stCondLst>
                                  <p:childTnLst>
                                    <p:set>
                                      <p:cBhvr>
                                        <p:cTn id="36" dur="1" fill="hold">
                                          <p:stCondLst>
                                            <p:cond delay="0"/>
                                          </p:stCondLst>
                                        </p:cTn>
                                        <p:tgtEl>
                                          <p:spTgt spid="185354"/>
                                        </p:tgtEl>
                                        <p:attrNameLst>
                                          <p:attrName>style.visibility</p:attrName>
                                        </p:attrNameLst>
                                      </p:cBhvr>
                                      <p:to>
                                        <p:strVal val="visible"/>
                                      </p:to>
                                    </p:set>
                                    <p:animEffect transition="in" filter="box(in)">
                                      <p:cBhvr>
                                        <p:cTn id="37" dur="500"/>
                                        <p:tgtEl>
                                          <p:spTgt spid="185354"/>
                                        </p:tgtEl>
                                      </p:cBhvr>
                                    </p:animEffect>
                                  </p:childTnLst>
                                </p:cTn>
                              </p:par>
                              <p:par>
                                <p:cTn id="38" presetID="4" presetClass="entr" presetSubtype="16" fill="hold" nodeType="withEffect">
                                  <p:stCondLst>
                                    <p:cond delay="0"/>
                                  </p:stCondLst>
                                  <p:childTnLst>
                                    <p:set>
                                      <p:cBhvr>
                                        <p:cTn id="39" dur="1" fill="hold">
                                          <p:stCondLst>
                                            <p:cond delay="0"/>
                                          </p:stCondLst>
                                        </p:cTn>
                                        <p:tgtEl>
                                          <p:spTgt spid="185351"/>
                                        </p:tgtEl>
                                        <p:attrNameLst>
                                          <p:attrName>style.visibility</p:attrName>
                                        </p:attrNameLst>
                                      </p:cBhvr>
                                      <p:to>
                                        <p:strVal val="visible"/>
                                      </p:to>
                                    </p:set>
                                    <p:animEffect transition="in" filter="box(in)">
                                      <p:cBhvr>
                                        <p:cTn id="40" dur="500"/>
                                        <p:tgtEl>
                                          <p:spTgt spid="185351"/>
                                        </p:tgtEl>
                                      </p:cBhvr>
                                    </p:animEffect>
                                  </p:childTnLst>
                                </p:cTn>
                              </p:par>
                              <p:par>
                                <p:cTn id="41" presetID="4" presetClass="entr" presetSubtype="16" fill="hold" nodeType="withEffect">
                                  <p:stCondLst>
                                    <p:cond delay="0"/>
                                  </p:stCondLst>
                                  <p:childTnLst>
                                    <p:set>
                                      <p:cBhvr>
                                        <p:cTn id="42" dur="1" fill="hold">
                                          <p:stCondLst>
                                            <p:cond delay="0"/>
                                          </p:stCondLst>
                                        </p:cTn>
                                        <p:tgtEl>
                                          <p:spTgt spid="185353"/>
                                        </p:tgtEl>
                                        <p:attrNameLst>
                                          <p:attrName>style.visibility</p:attrName>
                                        </p:attrNameLst>
                                      </p:cBhvr>
                                      <p:to>
                                        <p:strVal val="visible"/>
                                      </p:to>
                                    </p:set>
                                    <p:animEffect transition="in" filter="box(in)">
                                      <p:cBhvr>
                                        <p:cTn id="43" dur="500"/>
                                        <p:tgtEl>
                                          <p:spTgt spid="185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5" grpId="0"/>
      <p:bldP spid="185356" grpId="0"/>
      <p:bldP spid="185357" grpId="0"/>
      <p:bldP spid="185358" grpId="0"/>
      <p:bldP spid="185359" grpId="0"/>
      <p:bldP spid="185360" grpId="0"/>
      <p:bldP spid="18536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362200" y="2133600"/>
            <a:ext cx="4267200" cy="4724400"/>
            <a:chOff x="0" y="1056"/>
            <a:chExt cx="4128" cy="3264"/>
          </a:xfrm>
        </p:grpSpPr>
        <p:pic>
          <p:nvPicPr>
            <p:cNvPr id="6162" name="Picture 4" descr="rainforest"/>
            <p:cNvPicPr>
              <a:picLocks noChangeAspect="1" noChangeArrowheads="1"/>
            </p:cNvPicPr>
            <p:nvPr/>
          </p:nvPicPr>
          <p:blipFill>
            <a:blip r:embed="rId2" cstate="print"/>
            <a:srcRect/>
            <a:stretch>
              <a:fillRect/>
            </a:stretch>
          </p:blipFill>
          <p:spPr bwMode="auto">
            <a:xfrm>
              <a:off x="9" y="1056"/>
              <a:ext cx="4119" cy="2775"/>
            </a:xfrm>
            <a:prstGeom prst="rect">
              <a:avLst/>
            </a:prstGeom>
            <a:noFill/>
            <a:ln w="9525">
              <a:noFill/>
              <a:miter lim="800000"/>
              <a:headEnd/>
              <a:tailEnd/>
            </a:ln>
          </p:spPr>
        </p:pic>
        <p:sp>
          <p:nvSpPr>
            <p:cNvPr id="6163" name="Rectangle 5"/>
            <p:cNvSpPr>
              <a:spLocks noChangeArrowheads="1"/>
            </p:cNvSpPr>
            <p:nvPr/>
          </p:nvSpPr>
          <p:spPr bwMode="auto">
            <a:xfrm>
              <a:off x="0" y="3840"/>
              <a:ext cx="3936" cy="480"/>
            </a:xfrm>
            <a:prstGeom prst="rect">
              <a:avLst/>
            </a:prstGeom>
            <a:noFill/>
            <a:ln w="9525">
              <a:noFill/>
              <a:miter lim="800000"/>
              <a:headEnd/>
              <a:tailEnd/>
            </a:ln>
          </p:spPr>
          <p:txBody>
            <a:bodyPr wrap="none" anchor="ctr"/>
            <a:lstStyle/>
            <a:p>
              <a:pPr algn="ctr"/>
              <a:endParaRPr lang="en-US" sz="2800" b="1" u="sng">
                <a:solidFill>
                  <a:schemeClr val="accent2"/>
                </a:solidFill>
                <a:latin typeface="Times New Roman" pitchFamily="18" charset="0"/>
              </a:endParaRPr>
            </a:p>
          </p:txBody>
        </p:sp>
      </p:grpSp>
      <p:pic>
        <p:nvPicPr>
          <p:cNvPr id="6147" name="Picture 14" descr="Oecophylla2.jpg"/>
          <p:cNvPicPr>
            <a:picLocks noChangeAspect="1" noChangeArrowheads="1"/>
          </p:cNvPicPr>
          <p:nvPr/>
        </p:nvPicPr>
        <p:blipFill>
          <a:blip r:embed="rId3" cstate="print"/>
          <a:srcRect/>
          <a:stretch>
            <a:fillRect/>
          </a:stretch>
        </p:blipFill>
        <p:spPr bwMode="auto">
          <a:xfrm>
            <a:off x="6400800" y="0"/>
            <a:ext cx="2743200" cy="2057400"/>
          </a:xfrm>
          <a:prstGeom prst="rect">
            <a:avLst/>
          </a:prstGeom>
          <a:noFill/>
          <a:ln w="9525">
            <a:solidFill>
              <a:schemeClr val="bg1"/>
            </a:solidFill>
            <a:miter lim="800000"/>
            <a:headEnd/>
            <a:tailEnd/>
          </a:ln>
        </p:spPr>
      </p:pic>
      <p:sp>
        <p:nvSpPr>
          <p:cNvPr id="182287" name="Text Box 15"/>
          <p:cNvSpPr txBox="1">
            <a:spLocks noChangeArrowheads="1"/>
          </p:cNvSpPr>
          <p:nvPr/>
        </p:nvSpPr>
        <p:spPr bwMode="auto">
          <a:xfrm>
            <a:off x="2590800" y="6172200"/>
            <a:ext cx="3810000" cy="457200"/>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rPr>
              <a:t>Rừng mưa nhiệt đới </a:t>
            </a:r>
          </a:p>
        </p:txBody>
      </p:sp>
      <p:pic>
        <p:nvPicPr>
          <p:cNvPr id="6149" name="Picture 26" descr="images (1)"/>
          <p:cNvPicPr>
            <a:picLocks noChangeAspect="1" noChangeArrowheads="1"/>
          </p:cNvPicPr>
          <p:nvPr/>
        </p:nvPicPr>
        <p:blipFill>
          <a:blip r:embed="rId4" cstate="print"/>
          <a:srcRect/>
          <a:stretch>
            <a:fillRect/>
          </a:stretch>
        </p:blipFill>
        <p:spPr bwMode="auto">
          <a:xfrm>
            <a:off x="0" y="0"/>
            <a:ext cx="2438400" cy="1905000"/>
          </a:xfrm>
          <a:prstGeom prst="rect">
            <a:avLst/>
          </a:prstGeom>
          <a:noFill/>
          <a:ln w="9525">
            <a:noFill/>
            <a:miter lim="800000"/>
            <a:headEnd/>
            <a:tailEnd/>
          </a:ln>
        </p:spPr>
      </p:pic>
      <p:pic>
        <p:nvPicPr>
          <p:cNvPr id="6150" name="Picture 30" descr="55b78bc5af1a4223d2ada5ce1c91d4a6_38269215"/>
          <p:cNvPicPr>
            <a:picLocks noChangeAspect="1" noChangeArrowheads="1"/>
          </p:cNvPicPr>
          <p:nvPr/>
        </p:nvPicPr>
        <p:blipFill>
          <a:blip r:embed="rId5" cstate="print"/>
          <a:srcRect/>
          <a:stretch>
            <a:fillRect/>
          </a:stretch>
        </p:blipFill>
        <p:spPr bwMode="auto">
          <a:xfrm>
            <a:off x="2819400" y="0"/>
            <a:ext cx="3276600" cy="1981200"/>
          </a:xfrm>
          <a:prstGeom prst="rect">
            <a:avLst/>
          </a:prstGeom>
          <a:noFill/>
          <a:ln w="9525">
            <a:noFill/>
            <a:miter lim="800000"/>
            <a:headEnd/>
            <a:tailEnd/>
          </a:ln>
        </p:spPr>
      </p:pic>
      <p:pic>
        <p:nvPicPr>
          <p:cNvPr id="6151" name="Picture 31" descr="duongxi"/>
          <p:cNvPicPr>
            <a:picLocks noChangeAspect="1" noChangeArrowheads="1"/>
          </p:cNvPicPr>
          <p:nvPr/>
        </p:nvPicPr>
        <p:blipFill>
          <a:blip r:embed="rId6" cstate="print"/>
          <a:srcRect/>
          <a:stretch>
            <a:fillRect/>
          </a:stretch>
        </p:blipFill>
        <p:spPr bwMode="auto">
          <a:xfrm>
            <a:off x="6781800" y="2286000"/>
            <a:ext cx="2362200" cy="2133600"/>
          </a:xfrm>
          <a:prstGeom prst="rect">
            <a:avLst/>
          </a:prstGeom>
          <a:noFill/>
          <a:ln w="9525">
            <a:noFill/>
            <a:miter lim="800000"/>
            <a:headEnd/>
            <a:tailEnd/>
          </a:ln>
        </p:spPr>
      </p:pic>
      <p:pic>
        <p:nvPicPr>
          <p:cNvPr id="6152" name="Picture 32" descr="hinh anh dan chim"/>
          <p:cNvPicPr>
            <a:picLocks noChangeAspect="1" noChangeArrowheads="1"/>
          </p:cNvPicPr>
          <p:nvPr/>
        </p:nvPicPr>
        <p:blipFill>
          <a:blip r:embed="rId7" cstate="print"/>
          <a:srcRect/>
          <a:stretch>
            <a:fillRect/>
          </a:stretch>
        </p:blipFill>
        <p:spPr bwMode="auto">
          <a:xfrm>
            <a:off x="0" y="1981200"/>
            <a:ext cx="2286000" cy="2438400"/>
          </a:xfrm>
          <a:prstGeom prst="rect">
            <a:avLst/>
          </a:prstGeom>
          <a:noFill/>
          <a:ln w="9525">
            <a:noFill/>
            <a:miter lim="800000"/>
            <a:headEnd/>
            <a:tailEnd/>
          </a:ln>
        </p:spPr>
      </p:pic>
      <p:pic>
        <p:nvPicPr>
          <p:cNvPr id="6153" name="Picture 33" descr="nam"/>
          <p:cNvPicPr>
            <a:picLocks noChangeAspect="1" noChangeArrowheads="1"/>
          </p:cNvPicPr>
          <p:nvPr/>
        </p:nvPicPr>
        <p:blipFill>
          <a:blip r:embed="rId8" cstate="print"/>
          <a:srcRect/>
          <a:stretch>
            <a:fillRect/>
          </a:stretch>
        </p:blipFill>
        <p:spPr bwMode="auto">
          <a:xfrm>
            <a:off x="6781800" y="4495800"/>
            <a:ext cx="2362200" cy="2362200"/>
          </a:xfrm>
          <a:prstGeom prst="rect">
            <a:avLst/>
          </a:prstGeom>
          <a:noFill/>
          <a:ln w="9525">
            <a:noFill/>
            <a:miter lim="800000"/>
            <a:headEnd/>
            <a:tailEnd/>
          </a:ln>
        </p:spPr>
      </p:pic>
      <p:pic>
        <p:nvPicPr>
          <p:cNvPr id="6154" name="Picture 34" descr="reu"/>
          <p:cNvPicPr>
            <a:picLocks noChangeAspect="1" noChangeArrowheads="1"/>
          </p:cNvPicPr>
          <p:nvPr/>
        </p:nvPicPr>
        <p:blipFill>
          <a:blip r:embed="rId9" cstate="print"/>
          <a:srcRect/>
          <a:stretch>
            <a:fillRect/>
          </a:stretch>
        </p:blipFill>
        <p:spPr bwMode="auto">
          <a:xfrm>
            <a:off x="0" y="4495800"/>
            <a:ext cx="2209800" cy="2362200"/>
          </a:xfrm>
          <a:prstGeom prst="rect">
            <a:avLst/>
          </a:prstGeom>
          <a:noFill/>
          <a:ln w="9525">
            <a:noFill/>
            <a:miter lim="800000"/>
            <a:headEnd/>
            <a:tailEnd/>
          </a:ln>
        </p:spPr>
      </p:pic>
      <p:sp>
        <p:nvSpPr>
          <p:cNvPr id="15" name="Line 27"/>
          <p:cNvSpPr>
            <a:spLocks noChangeShapeType="1"/>
          </p:cNvSpPr>
          <p:nvPr/>
        </p:nvSpPr>
        <p:spPr bwMode="auto">
          <a:xfrm>
            <a:off x="2057400" y="1524000"/>
            <a:ext cx="1219200" cy="1524000"/>
          </a:xfrm>
          <a:prstGeom prst="line">
            <a:avLst/>
          </a:prstGeom>
          <a:noFill/>
          <a:ln w="57150">
            <a:solidFill>
              <a:srgbClr val="FF0000"/>
            </a:solidFill>
            <a:round/>
            <a:headEnd/>
            <a:tailEnd type="triangle" w="med" len="med"/>
          </a:ln>
        </p:spPr>
        <p:txBody>
          <a:bodyPr/>
          <a:lstStyle/>
          <a:p>
            <a:endParaRPr lang="en-US"/>
          </a:p>
        </p:txBody>
      </p:sp>
      <p:sp>
        <p:nvSpPr>
          <p:cNvPr id="22" name="Line 27"/>
          <p:cNvSpPr>
            <a:spLocks noChangeShapeType="1"/>
          </p:cNvSpPr>
          <p:nvPr/>
        </p:nvSpPr>
        <p:spPr bwMode="auto">
          <a:xfrm flipH="1">
            <a:off x="6172200" y="1676400"/>
            <a:ext cx="762000" cy="1143000"/>
          </a:xfrm>
          <a:prstGeom prst="line">
            <a:avLst/>
          </a:prstGeom>
          <a:noFill/>
          <a:ln w="57150">
            <a:solidFill>
              <a:srgbClr val="FF0000"/>
            </a:solidFill>
            <a:round/>
            <a:headEnd/>
            <a:tailEnd type="triangle" w="med" len="med"/>
          </a:ln>
        </p:spPr>
        <p:txBody>
          <a:bodyPr/>
          <a:lstStyle/>
          <a:p>
            <a:endParaRPr lang="en-US"/>
          </a:p>
        </p:txBody>
      </p:sp>
      <p:sp>
        <p:nvSpPr>
          <p:cNvPr id="23" name="Line 27"/>
          <p:cNvSpPr>
            <a:spLocks noChangeShapeType="1"/>
          </p:cNvSpPr>
          <p:nvPr/>
        </p:nvSpPr>
        <p:spPr bwMode="auto">
          <a:xfrm flipV="1">
            <a:off x="1905000" y="5334000"/>
            <a:ext cx="1219200" cy="533400"/>
          </a:xfrm>
          <a:prstGeom prst="line">
            <a:avLst/>
          </a:prstGeom>
          <a:noFill/>
          <a:ln w="57150">
            <a:solidFill>
              <a:srgbClr val="FF0000"/>
            </a:solidFill>
            <a:round/>
            <a:headEnd/>
            <a:tailEnd type="triangle" w="med" len="med"/>
          </a:ln>
        </p:spPr>
        <p:txBody>
          <a:bodyPr/>
          <a:lstStyle/>
          <a:p>
            <a:endParaRPr lang="en-US"/>
          </a:p>
        </p:txBody>
      </p:sp>
      <p:sp>
        <p:nvSpPr>
          <p:cNvPr id="24" name="Line 27"/>
          <p:cNvSpPr>
            <a:spLocks noChangeShapeType="1"/>
          </p:cNvSpPr>
          <p:nvPr/>
        </p:nvSpPr>
        <p:spPr bwMode="auto">
          <a:xfrm>
            <a:off x="4525963" y="1600200"/>
            <a:ext cx="46037" cy="1447800"/>
          </a:xfrm>
          <a:prstGeom prst="line">
            <a:avLst/>
          </a:prstGeom>
          <a:noFill/>
          <a:ln w="57150">
            <a:solidFill>
              <a:srgbClr val="FF0000"/>
            </a:solidFill>
            <a:round/>
            <a:headEnd/>
            <a:tailEnd type="triangle" w="med" len="med"/>
          </a:ln>
        </p:spPr>
        <p:txBody>
          <a:bodyPr/>
          <a:lstStyle/>
          <a:p>
            <a:endParaRPr lang="en-US"/>
          </a:p>
        </p:txBody>
      </p:sp>
      <p:sp>
        <p:nvSpPr>
          <p:cNvPr id="25" name="Line 27"/>
          <p:cNvSpPr>
            <a:spLocks noChangeShapeType="1"/>
          </p:cNvSpPr>
          <p:nvPr/>
        </p:nvSpPr>
        <p:spPr bwMode="auto">
          <a:xfrm flipH="1">
            <a:off x="5867400" y="5562600"/>
            <a:ext cx="1371600" cy="152400"/>
          </a:xfrm>
          <a:prstGeom prst="line">
            <a:avLst/>
          </a:prstGeom>
          <a:noFill/>
          <a:ln w="57150">
            <a:solidFill>
              <a:srgbClr val="FF0000"/>
            </a:solidFill>
            <a:round/>
            <a:headEnd/>
            <a:tailEnd type="triangle" w="med" len="med"/>
          </a:ln>
        </p:spPr>
        <p:txBody>
          <a:bodyPr/>
          <a:lstStyle/>
          <a:p>
            <a:endParaRPr lang="en-US"/>
          </a:p>
        </p:txBody>
      </p:sp>
      <p:sp>
        <p:nvSpPr>
          <p:cNvPr id="26" name="Line 27"/>
          <p:cNvSpPr>
            <a:spLocks noChangeShapeType="1"/>
          </p:cNvSpPr>
          <p:nvPr/>
        </p:nvSpPr>
        <p:spPr bwMode="auto">
          <a:xfrm flipH="1">
            <a:off x="6019800" y="3657600"/>
            <a:ext cx="1219200" cy="46038"/>
          </a:xfrm>
          <a:prstGeom prst="line">
            <a:avLst/>
          </a:prstGeom>
          <a:noFill/>
          <a:ln w="57150">
            <a:solidFill>
              <a:srgbClr val="FF0000"/>
            </a:solidFill>
            <a:round/>
            <a:headEnd/>
            <a:tailEnd type="triangle" w="med" len="med"/>
          </a:ln>
        </p:spPr>
        <p:txBody>
          <a:bodyPr/>
          <a:lstStyle/>
          <a:p>
            <a:endParaRPr lang="en-US"/>
          </a:p>
        </p:txBody>
      </p:sp>
      <p:sp>
        <p:nvSpPr>
          <p:cNvPr id="27" name="Line 27"/>
          <p:cNvSpPr>
            <a:spLocks noChangeShapeType="1"/>
          </p:cNvSpPr>
          <p:nvPr/>
        </p:nvSpPr>
        <p:spPr bwMode="auto">
          <a:xfrm>
            <a:off x="1905000" y="3505200"/>
            <a:ext cx="990600" cy="5334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2287"/>
                                        </p:tgtEl>
                                        <p:attrNameLst>
                                          <p:attrName>style.visibility</p:attrName>
                                        </p:attrNameLst>
                                      </p:cBhvr>
                                      <p:to>
                                        <p:strVal val="visible"/>
                                      </p:to>
                                    </p:set>
                                    <p:animEffect transition="in" filter="blinds(horizontal)">
                                      <p:cBhvr>
                                        <p:cTn id="10" dur="500"/>
                                        <p:tgtEl>
                                          <p:spTgt spid="182287"/>
                                        </p:tgtEl>
                                      </p:cBhvr>
                                    </p:animEffect>
                                  </p:childTnLst>
                                </p:cTn>
                              </p:par>
                            </p:childTnLst>
                          </p:cTn>
                        </p:par>
                        <p:par>
                          <p:cTn id="11" fill="hold" nodeType="afterGroup">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Effect transition="in" filter="fade">
                                      <p:cBhvr>
                                        <p:cTn id="21" dur="1000"/>
                                        <p:tgtEl>
                                          <p:spTgt spid="22"/>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fltVal val="0"/>
                                          </p:val>
                                        </p:tav>
                                        <p:tav tm="100000">
                                          <p:val>
                                            <p:strVal val="#ppt_w"/>
                                          </p:val>
                                        </p:tav>
                                      </p:tavLst>
                                    </p:anim>
                                    <p:anim calcmode="lin" valueType="num">
                                      <p:cBhvr>
                                        <p:cTn id="25" dur="1000" fill="hold"/>
                                        <p:tgtEl>
                                          <p:spTgt spid="23"/>
                                        </p:tgtEl>
                                        <p:attrNameLst>
                                          <p:attrName>ppt_h</p:attrName>
                                        </p:attrNameLst>
                                      </p:cBhvr>
                                      <p:tavLst>
                                        <p:tav tm="0">
                                          <p:val>
                                            <p:fltVal val="0"/>
                                          </p:val>
                                        </p:tav>
                                        <p:tav tm="100000">
                                          <p:val>
                                            <p:strVal val="#ppt_h"/>
                                          </p:val>
                                        </p:tav>
                                      </p:tavLst>
                                    </p:anim>
                                    <p:animEffect transition="in" filter="fade">
                                      <p:cBhvr>
                                        <p:cTn id="26" dur="1000"/>
                                        <p:tgtEl>
                                          <p:spTgt spid="23"/>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1000" fill="hold"/>
                                        <p:tgtEl>
                                          <p:spTgt spid="24"/>
                                        </p:tgtEl>
                                        <p:attrNameLst>
                                          <p:attrName>ppt_w</p:attrName>
                                        </p:attrNameLst>
                                      </p:cBhvr>
                                      <p:tavLst>
                                        <p:tav tm="0">
                                          <p:val>
                                            <p:fltVal val="0"/>
                                          </p:val>
                                        </p:tav>
                                        <p:tav tm="100000">
                                          <p:val>
                                            <p:strVal val="#ppt_w"/>
                                          </p:val>
                                        </p:tav>
                                      </p:tavLst>
                                    </p:anim>
                                    <p:anim calcmode="lin" valueType="num">
                                      <p:cBhvr>
                                        <p:cTn id="30" dur="1000" fill="hold"/>
                                        <p:tgtEl>
                                          <p:spTgt spid="24"/>
                                        </p:tgtEl>
                                        <p:attrNameLst>
                                          <p:attrName>ppt_h</p:attrName>
                                        </p:attrNameLst>
                                      </p:cBhvr>
                                      <p:tavLst>
                                        <p:tav tm="0">
                                          <p:val>
                                            <p:fltVal val="0"/>
                                          </p:val>
                                        </p:tav>
                                        <p:tav tm="100000">
                                          <p:val>
                                            <p:strVal val="#ppt_h"/>
                                          </p:val>
                                        </p:tav>
                                      </p:tavLst>
                                    </p:anim>
                                    <p:animEffect transition="in" filter="fade">
                                      <p:cBhvr>
                                        <p:cTn id="31" dur="1000"/>
                                        <p:tgtEl>
                                          <p:spTgt spid="24"/>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1000" fill="hold"/>
                                        <p:tgtEl>
                                          <p:spTgt spid="25"/>
                                        </p:tgtEl>
                                        <p:attrNameLst>
                                          <p:attrName>ppt_w</p:attrName>
                                        </p:attrNameLst>
                                      </p:cBhvr>
                                      <p:tavLst>
                                        <p:tav tm="0">
                                          <p:val>
                                            <p:fltVal val="0"/>
                                          </p:val>
                                        </p:tav>
                                        <p:tav tm="100000">
                                          <p:val>
                                            <p:strVal val="#ppt_w"/>
                                          </p:val>
                                        </p:tav>
                                      </p:tavLst>
                                    </p:anim>
                                    <p:anim calcmode="lin" valueType="num">
                                      <p:cBhvr>
                                        <p:cTn id="35" dur="1000" fill="hold"/>
                                        <p:tgtEl>
                                          <p:spTgt spid="25"/>
                                        </p:tgtEl>
                                        <p:attrNameLst>
                                          <p:attrName>ppt_h</p:attrName>
                                        </p:attrNameLst>
                                      </p:cBhvr>
                                      <p:tavLst>
                                        <p:tav tm="0">
                                          <p:val>
                                            <p:fltVal val="0"/>
                                          </p:val>
                                        </p:tav>
                                        <p:tav tm="100000">
                                          <p:val>
                                            <p:strVal val="#ppt_h"/>
                                          </p:val>
                                        </p:tav>
                                      </p:tavLst>
                                    </p:anim>
                                    <p:animEffect transition="in" filter="fade">
                                      <p:cBhvr>
                                        <p:cTn id="36" dur="1000"/>
                                        <p:tgtEl>
                                          <p:spTgt spid="25"/>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1000" fill="hold"/>
                                        <p:tgtEl>
                                          <p:spTgt spid="26"/>
                                        </p:tgtEl>
                                        <p:attrNameLst>
                                          <p:attrName>ppt_w</p:attrName>
                                        </p:attrNameLst>
                                      </p:cBhvr>
                                      <p:tavLst>
                                        <p:tav tm="0">
                                          <p:val>
                                            <p:fltVal val="0"/>
                                          </p:val>
                                        </p:tav>
                                        <p:tav tm="100000">
                                          <p:val>
                                            <p:strVal val="#ppt_w"/>
                                          </p:val>
                                        </p:tav>
                                      </p:tavLst>
                                    </p:anim>
                                    <p:anim calcmode="lin" valueType="num">
                                      <p:cBhvr>
                                        <p:cTn id="40" dur="1000" fill="hold"/>
                                        <p:tgtEl>
                                          <p:spTgt spid="26"/>
                                        </p:tgtEl>
                                        <p:attrNameLst>
                                          <p:attrName>ppt_h</p:attrName>
                                        </p:attrNameLst>
                                      </p:cBhvr>
                                      <p:tavLst>
                                        <p:tav tm="0">
                                          <p:val>
                                            <p:fltVal val="0"/>
                                          </p:val>
                                        </p:tav>
                                        <p:tav tm="100000">
                                          <p:val>
                                            <p:strVal val="#ppt_h"/>
                                          </p:val>
                                        </p:tav>
                                      </p:tavLst>
                                    </p:anim>
                                    <p:animEffect transition="in" filter="fade">
                                      <p:cBhvr>
                                        <p:cTn id="41" dur="1000"/>
                                        <p:tgtEl>
                                          <p:spTgt spid="26"/>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1000" fill="hold"/>
                                        <p:tgtEl>
                                          <p:spTgt spid="27"/>
                                        </p:tgtEl>
                                        <p:attrNameLst>
                                          <p:attrName>ppt_w</p:attrName>
                                        </p:attrNameLst>
                                      </p:cBhvr>
                                      <p:tavLst>
                                        <p:tav tm="0">
                                          <p:val>
                                            <p:fltVal val="0"/>
                                          </p:val>
                                        </p:tav>
                                        <p:tav tm="100000">
                                          <p:val>
                                            <p:strVal val="#ppt_w"/>
                                          </p:val>
                                        </p:tav>
                                      </p:tavLst>
                                    </p:anim>
                                    <p:anim calcmode="lin" valueType="num">
                                      <p:cBhvr>
                                        <p:cTn id="45" dur="1000" fill="hold"/>
                                        <p:tgtEl>
                                          <p:spTgt spid="27"/>
                                        </p:tgtEl>
                                        <p:attrNameLst>
                                          <p:attrName>ppt_h</p:attrName>
                                        </p:attrNameLst>
                                      </p:cBhvr>
                                      <p:tavLst>
                                        <p:tav tm="0">
                                          <p:val>
                                            <p:fltVal val="0"/>
                                          </p:val>
                                        </p:tav>
                                        <p:tav tm="100000">
                                          <p:val>
                                            <p:strVal val="#ppt_h"/>
                                          </p:val>
                                        </p:tav>
                                      </p:tavLst>
                                    </p:anim>
                                    <p:animEffect transition="in" filter="fade">
                                      <p:cBhvr>
                                        <p:cTn id="4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7" grpId="0"/>
      <p:bldP spid="15" grpId="0" animBg="1"/>
      <p:bldP spid="22"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cture1a"/>
          <p:cNvPicPr>
            <a:picLocks noGrp="1" noChangeAspect="1" noChangeArrowheads="1"/>
          </p:cNvPicPr>
          <p:nvPr>
            <p:ph idx="1"/>
          </p:nvPr>
        </p:nvPicPr>
        <p:blipFill>
          <a:blip r:embed="rId2" cstate="print"/>
          <a:srcRect/>
          <a:stretch>
            <a:fillRect/>
          </a:stretch>
        </p:blipFill>
        <p:spPr bwMode="auto">
          <a:xfrm>
            <a:off x="0" y="-1"/>
            <a:ext cx="9143999" cy="68580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Picture1a"/>
          <p:cNvPicPr>
            <a:picLocks noChangeAspect="1" noChangeArrowheads="1"/>
          </p:cNvPicPr>
          <p:nvPr/>
        </p:nvPicPr>
        <p:blipFill>
          <a:blip r:embed="rId3" cstate="print"/>
          <a:srcRect/>
          <a:stretch>
            <a:fillRect/>
          </a:stretch>
        </p:blipFill>
        <p:spPr bwMode="auto">
          <a:xfrm>
            <a:off x="1828800" y="0"/>
            <a:ext cx="5334000" cy="5562600"/>
          </a:xfrm>
          <a:prstGeom prst="rect">
            <a:avLst/>
          </a:prstGeom>
          <a:noFill/>
          <a:ln w="9525">
            <a:noFill/>
            <a:miter lim="800000"/>
            <a:headEnd/>
            <a:tailEnd/>
          </a:ln>
        </p:spPr>
      </p:pic>
      <p:sp>
        <p:nvSpPr>
          <p:cNvPr id="27" name="Line 27"/>
          <p:cNvSpPr>
            <a:spLocks noChangeShapeType="1"/>
          </p:cNvSpPr>
          <p:nvPr/>
        </p:nvSpPr>
        <p:spPr bwMode="auto">
          <a:xfrm>
            <a:off x="1676400" y="762000"/>
            <a:ext cx="884238" cy="685800"/>
          </a:xfrm>
          <a:prstGeom prst="line">
            <a:avLst/>
          </a:prstGeom>
          <a:noFill/>
          <a:ln w="57150">
            <a:solidFill>
              <a:srgbClr val="FF0000"/>
            </a:solidFill>
            <a:round/>
            <a:headEnd/>
            <a:tailEnd type="triangle" w="med" len="med"/>
          </a:ln>
        </p:spPr>
        <p:txBody>
          <a:bodyPr/>
          <a:lstStyle/>
          <a:p>
            <a:endParaRPr lang="en-US"/>
          </a:p>
        </p:txBody>
      </p:sp>
      <p:sp>
        <p:nvSpPr>
          <p:cNvPr id="28" name="Line 27"/>
          <p:cNvSpPr>
            <a:spLocks noChangeShapeType="1"/>
          </p:cNvSpPr>
          <p:nvPr/>
        </p:nvSpPr>
        <p:spPr bwMode="auto">
          <a:xfrm>
            <a:off x="1600200" y="2667000"/>
            <a:ext cx="960438" cy="76200"/>
          </a:xfrm>
          <a:prstGeom prst="line">
            <a:avLst/>
          </a:prstGeom>
          <a:noFill/>
          <a:ln w="57150">
            <a:solidFill>
              <a:srgbClr val="FF0000"/>
            </a:solidFill>
            <a:round/>
            <a:headEnd/>
            <a:tailEnd type="triangle" w="med" len="med"/>
          </a:ln>
        </p:spPr>
        <p:txBody>
          <a:bodyPr/>
          <a:lstStyle/>
          <a:p>
            <a:endParaRPr lang="en-US"/>
          </a:p>
        </p:txBody>
      </p:sp>
      <p:sp>
        <p:nvSpPr>
          <p:cNvPr id="29" name="Line 27"/>
          <p:cNvSpPr>
            <a:spLocks noChangeShapeType="1"/>
          </p:cNvSpPr>
          <p:nvPr/>
        </p:nvSpPr>
        <p:spPr bwMode="auto">
          <a:xfrm flipV="1">
            <a:off x="1371600" y="4267200"/>
            <a:ext cx="1112838" cy="457200"/>
          </a:xfrm>
          <a:prstGeom prst="line">
            <a:avLst/>
          </a:prstGeom>
          <a:noFill/>
          <a:ln w="57150">
            <a:solidFill>
              <a:srgbClr val="FF0000"/>
            </a:solidFill>
            <a:round/>
            <a:headEnd/>
            <a:tailEnd type="triangle" w="med" len="med"/>
          </a:ln>
        </p:spPr>
        <p:txBody>
          <a:bodyPr/>
          <a:lstStyle/>
          <a:p>
            <a:endParaRPr lang="en-US"/>
          </a:p>
        </p:txBody>
      </p:sp>
      <p:sp>
        <p:nvSpPr>
          <p:cNvPr id="30" name="Line 27"/>
          <p:cNvSpPr>
            <a:spLocks noChangeShapeType="1"/>
          </p:cNvSpPr>
          <p:nvPr/>
        </p:nvSpPr>
        <p:spPr bwMode="auto">
          <a:xfrm flipH="1" flipV="1">
            <a:off x="6477000" y="4229100"/>
            <a:ext cx="914400" cy="342900"/>
          </a:xfrm>
          <a:prstGeom prst="line">
            <a:avLst/>
          </a:prstGeom>
          <a:noFill/>
          <a:ln w="57150">
            <a:solidFill>
              <a:srgbClr val="FF0000"/>
            </a:solidFill>
            <a:round/>
            <a:headEnd/>
            <a:tailEnd type="triangle" w="med" len="med"/>
          </a:ln>
        </p:spPr>
        <p:txBody>
          <a:bodyPr/>
          <a:lstStyle/>
          <a:p>
            <a:endParaRPr lang="en-US"/>
          </a:p>
        </p:txBody>
      </p:sp>
      <p:sp>
        <p:nvSpPr>
          <p:cNvPr id="31" name="Line 27"/>
          <p:cNvSpPr>
            <a:spLocks noChangeShapeType="1"/>
          </p:cNvSpPr>
          <p:nvPr/>
        </p:nvSpPr>
        <p:spPr bwMode="auto">
          <a:xfrm flipH="1" flipV="1">
            <a:off x="6599238" y="2743200"/>
            <a:ext cx="944562" cy="46038"/>
          </a:xfrm>
          <a:prstGeom prst="line">
            <a:avLst/>
          </a:prstGeom>
          <a:noFill/>
          <a:ln w="57150">
            <a:solidFill>
              <a:srgbClr val="FF0000"/>
            </a:solidFill>
            <a:round/>
            <a:headEnd/>
            <a:tailEnd type="triangle" w="med" len="med"/>
          </a:ln>
        </p:spPr>
        <p:txBody>
          <a:bodyPr/>
          <a:lstStyle/>
          <a:p>
            <a:endParaRPr lang="en-US"/>
          </a:p>
        </p:txBody>
      </p:sp>
      <p:sp>
        <p:nvSpPr>
          <p:cNvPr id="32" name="Line 27"/>
          <p:cNvSpPr>
            <a:spLocks noChangeShapeType="1"/>
          </p:cNvSpPr>
          <p:nvPr/>
        </p:nvSpPr>
        <p:spPr bwMode="auto">
          <a:xfrm flipH="1">
            <a:off x="6599238" y="838200"/>
            <a:ext cx="1020762" cy="533400"/>
          </a:xfrm>
          <a:prstGeom prst="line">
            <a:avLst/>
          </a:prstGeom>
          <a:noFill/>
          <a:ln w="57150">
            <a:solidFill>
              <a:srgbClr val="FF0000"/>
            </a:solidFill>
            <a:round/>
            <a:headEnd/>
            <a:tailEnd type="triangle" w="med" len="med"/>
          </a:ln>
        </p:spPr>
        <p:txBody>
          <a:bodyPr/>
          <a:lstStyle/>
          <a:p>
            <a:endParaRPr lang="en-US"/>
          </a:p>
        </p:txBody>
      </p:sp>
      <p:grpSp>
        <p:nvGrpSpPr>
          <p:cNvPr id="2" name="Group 22"/>
          <p:cNvGrpSpPr/>
          <p:nvPr/>
        </p:nvGrpSpPr>
        <p:grpSpPr>
          <a:xfrm>
            <a:off x="-19461" y="159313"/>
            <a:ext cx="9163461" cy="6698687"/>
            <a:chOff x="0" y="1066800"/>
            <a:chExt cx="9123946" cy="5835316"/>
          </a:xfrm>
        </p:grpSpPr>
        <p:pic>
          <p:nvPicPr>
            <p:cNvPr id="198659" name="Picture 3" descr="SNAKE"/>
            <p:cNvPicPr>
              <a:picLocks noChangeAspect="1" noChangeArrowheads="1"/>
            </p:cNvPicPr>
            <p:nvPr/>
          </p:nvPicPr>
          <p:blipFill>
            <a:blip r:embed="rId4" cstate="print"/>
            <a:srcRect/>
            <a:stretch>
              <a:fillRect/>
            </a:stretch>
          </p:blipFill>
          <p:spPr bwMode="auto">
            <a:xfrm>
              <a:off x="0" y="4215064"/>
              <a:ext cx="1828800" cy="1285875"/>
            </a:xfrm>
            <a:prstGeom prst="rect">
              <a:avLst/>
            </a:prstGeom>
            <a:noFill/>
            <a:ln w="9525">
              <a:solidFill>
                <a:schemeClr val="bg1"/>
              </a:solidFill>
              <a:miter lim="800000"/>
              <a:headEnd/>
              <a:tailEnd/>
            </a:ln>
          </p:spPr>
        </p:pic>
        <p:pic>
          <p:nvPicPr>
            <p:cNvPr id="198660" name="Picture 4" descr="water_lettuce"/>
            <p:cNvPicPr>
              <a:picLocks noChangeAspect="1" noChangeArrowheads="1"/>
            </p:cNvPicPr>
            <p:nvPr/>
          </p:nvPicPr>
          <p:blipFill>
            <a:blip r:embed="rId5" cstate="print"/>
            <a:srcRect/>
            <a:stretch>
              <a:fillRect/>
            </a:stretch>
          </p:blipFill>
          <p:spPr bwMode="auto">
            <a:xfrm>
              <a:off x="7315200" y="1066800"/>
              <a:ext cx="1752600" cy="1447800"/>
            </a:xfrm>
            <a:prstGeom prst="rect">
              <a:avLst/>
            </a:prstGeom>
            <a:noFill/>
            <a:ln w="9525">
              <a:solidFill>
                <a:schemeClr val="bg1"/>
              </a:solidFill>
              <a:miter lim="800000"/>
              <a:headEnd/>
              <a:tailEnd/>
            </a:ln>
          </p:spPr>
        </p:pic>
        <p:pic>
          <p:nvPicPr>
            <p:cNvPr id="198661" name="Picture 5" descr="hoa sung"/>
            <p:cNvPicPr>
              <a:picLocks noChangeAspect="1" noChangeArrowheads="1"/>
            </p:cNvPicPr>
            <p:nvPr/>
          </p:nvPicPr>
          <p:blipFill>
            <a:blip r:embed="rId6" cstate="print"/>
            <a:srcRect/>
            <a:stretch>
              <a:fillRect/>
            </a:stretch>
          </p:blipFill>
          <p:spPr bwMode="auto">
            <a:xfrm>
              <a:off x="0" y="1143000"/>
              <a:ext cx="1828800" cy="1350963"/>
            </a:xfrm>
            <a:prstGeom prst="rect">
              <a:avLst/>
            </a:prstGeom>
            <a:noFill/>
            <a:ln w="9525">
              <a:solidFill>
                <a:schemeClr val="bg1"/>
              </a:solidFill>
              <a:miter lim="800000"/>
              <a:headEnd/>
              <a:tailEnd/>
            </a:ln>
          </p:spPr>
        </p:pic>
        <p:pic>
          <p:nvPicPr>
            <p:cNvPr id="198662" name="Picture 6" descr="imagesCA6EFKOO"/>
            <p:cNvPicPr>
              <a:picLocks noChangeAspect="1" noChangeArrowheads="1"/>
            </p:cNvPicPr>
            <p:nvPr/>
          </p:nvPicPr>
          <p:blipFill>
            <a:blip r:embed="rId7" cstate="print"/>
            <a:srcRect/>
            <a:stretch>
              <a:fillRect/>
            </a:stretch>
          </p:blipFill>
          <p:spPr bwMode="auto">
            <a:xfrm>
              <a:off x="0" y="2614864"/>
              <a:ext cx="1828800" cy="1447800"/>
            </a:xfrm>
            <a:prstGeom prst="rect">
              <a:avLst/>
            </a:prstGeom>
            <a:noFill/>
            <a:ln w="9525">
              <a:solidFill>
                <a:schemeClr val="bg1"/>
              </a:solidFill>
              <a:miter lim="800000"/>
              <a:headEnd/>
              <a:tailEnd/>
            </a:ln>
          </p:spPr>
        </p:pic>
        <p:pic>
          <p:nvPicPr>
            <p:cNvPr id="198663" name="Picture 7" descr="imagesCAJFH8H4"/>
            <p:cNvPicPr>
              <a:picLocks noChangeAspect="1" noChangeArrowheads="1"/>
            </p:cNvPicPr>
            <p:nvPr/>
          </p:nvPicPr>
          <p:blipFill>
            <a:blip r:embed="rId8" cstate="print"/>
            <a:srcRect/>
            <a:stretch>
              <a:fillRect/>
            </a:stretch>
          </p:blipFill>
          <p:spPr bwMode="auto">
            <a:xfrm>
              <a:off x="7310438" y="2614864"/>
              <a:ext cx="1757362" cy="1452563"/>
            </a:xfrm>
            <a:prstGeom prst="rect">
              <a:avLst/>
            </a:prstGeom>
            <a:noFill/>
            <a:ln w="9525">
              <a:solidFill>
                <a:schemeClr val="bg1"/>
              </a:solidFill>
              <a:miter lim="800000"/>
              <a:headEnd/>
              <a:tailEnd/>
            </a:ln>
          </p:spPr>
        </p:pic>
        <p:pic>
          <p:nvPicPr>
            <p:cNvPr id="198664" name="Picture 8" descr="imagesCAFFRLCX"/>
            <p:cNvPicPr>
              <a:picLocks noChangeAspect="1" noChangeArrowheads="1"/>
            </p:cNvPicPr>
            <p:nvPr/>
          </p:nvPicPr>
          <p:blipFill>
            <a:blip r:embed="rId9" cstate="print"/>
            <a:srcRect/>
            <a:stretch>
              <a:fillRect/>
            </a:stretch>
          </p:blipFill>
          <p:spPr bwMode="auto">
            <a:xfrm>
              <a:off x="7315200" y="4173455"/>
              <a:ext cx="1752600" cy="1389145"/>
            </a:xfrm>
            <a:prstGeom prst="rect">
              <a:avLst/>
            </a:prstGeom>
            <a:noFill/>
            <a:ln w="9525">
              <a:solidFill>
                <a:schemeClr val="bg1"/>
              </a:solidFill>
              <a:miter lim="800000"/>
              <a:headEnd/>
              <a:tailEnd/>
            </a:ln>
          </p:spPr>
        </p:pic>
        <p:pic>
          <p:nvPicPr>
            <p:cNvPr id="44034" name="Picture 2" descr="http://sohanews2.vcmedia.vn/2014/1-mon-ngon-cua-dong-1393492487410.jpg"/>
            <p:cNvPicPr>
              <a:picLocks noChangeAspect="1" noChangeArrowheads="1"/>
            </p:cNvPicPr>
            <p:nvPr/>
          </p:nvPicPr>
          <p:blipFill>
            <a:blip r:embed="rId10" cstate="print"/>
            <a:srcRect/>
            <a:stretch>
              <a:fillRect/>
            </a:stretch>
          </p:blipFill>
          <p:spPr bwMode="auto">
            <a:xfrm>
              <a:off x="0" y="5655207"/>
              <a:ext cx="1828800" cy="1246909"/>
            </a:xfrm>
            <a:prstGeom prst="rect">
              <a:avLst/>
            </a:prstGeom>
            <a:noFill/>
          </p:spPr>
        </p:pic>
        <p:pic>
          <p:nvPicPr>
            <p:cNvPr id="44036" name="Picture 4" descr="http://tepbac.com/upload/images/luon%20bo%20me(1).jpg"/>
            <p:cNvPicPr>
              <a:picLocks noChangeAspect="1" noChangeArrowheads="1"/>
            </p:cNvPicPr>
            <p:nvPr/>
          </p:nvPicPr>
          <p:blipFill>
            <a:blip r:embed="rId11" cstate="print"/>
            <a:srcRect/>
            <a:stretch>
              <a:fillRect/>
            </a:stretch>
          </p:blipFill>
          <p:spPr bwMode="auto">
            <a:xfrm>
              <a:off x="1913022" y="5638800"/>
              <a:ext cx="1668378" cy="1219200"/>
            </a:xfrm>
            <a:prstGeom prst="rect">
              <a:avLst/>
            </a:prstGeom>
            <a:noFill/>
          </p:spPr>
        </p:pic>
        <p:pic>
          <p:nvPicPr>
            <p:cNvPr id="44038" name="Picture 6" descr="https://upload.wikimedia.org/wikipedia/commons/4/47/Hoplobatrachus_rugulosus_from_Minanga_-_ZooKeys-266-001-g030.jpg"/>
            <p:cNvPicPr>
              <a:picLocks noChangeAspect="1" noChangeArrowheads="1"/>
            </p:cNvPicPr>
            <p:nvPr/>
          </p:nvPicPr>
          <p:blipFill>
            <a:blip r:embed="rId12" cstate="print"/>
            <a:srcRect/>
            <a:stretch>
              <a:fillRect/>
            </a:stretch>
          </p:blipFill>
          <p:spPr bwMode="auto">
            <a:xfrm>
              <a:off x="3657600" y="5638799"/>
              <a:ext cx="1600200" cy="1219201"/>
            </a:xfrm>
            <a:prstGeom prst="rect">
              <a:avLst/>
            </a:prstGeom>
            <a:noFill/>
          </p:spPr>
        </p:pic>
        <p:pic>
          <p:nvPicPr>
            <p:cNvPr id="44040" name="Picture 8" descr="http://nld.vcmedia.vn/S5KKUQrkCvT6Eb8lVn0QdkQXCW1U7p/Image/2013/09/curuavaonhadan1_fcd6a.jpg"/>
            <p:cNvPicPr>
              <a:picLocks noChangeAspect="1" noChangeArrowheads="1"/>
            </p:cNvPicPr>
            <p:nvPr/>
          </p:nvPicPr>
          <p:blipFill>
            <a:blip r:embed="rId13" cstate="print"/>
            <a:srcRect/>
            <a:stretch>
              <a:fillRect/>
            </a:stretch>
          </p:blipFill>
          <p:spPr bwMode="auto">
            <a:xfrm>
              <a:off x="5410200" y="5638800"/>
              <a:ext cx="1752600" cy="1219200"/>
            </a:xfrm>
            <a:prstGeom prst="rect">
              <a:avLst/>
            </a:prstGeom>
            <a:noFill/>
          </p:spPr>
        </p:pic>
        <p:pic>
          <p:nvPicPr>
            <p:cNvPr id="44042" name="Picture 10" descr="http://vanhoamientay.com/wp-content/uploads/2014/09/thu-hoach-lac.jpg"/>
            <p:cNvPicPr>
              <a:picLocks noChangeAspect="1" noChangeArrowheads="1"/>
            </p:cNvPicPr>
            <p:nvPr/>
          </p:nvPicPr>
          <p:blipFill>
            <a:blip r:embed="rId14" cstate="print"/>
            <a:srcRect l="4348" t="51304"/>
            <a:stretch>
              <a:fillRect/>
            </a:stretch>
          </p:blipFill>
          <p:spPr bwMode="auto">
            <a:xfrm>
              <a:off x="7218946" y="5638800"/>
              <a:ext cx="1905000" cy="1219200"/>
            </a:xfrm>
            <a:prstGeom prst="rect">
              <a:avLst/>
            </a:prstGeom>
            <a:noFill/>
          </p:spPr>
        </p:pic>
      </p:grpSp>
      <p:sp>
        <p:nvSpPr>
          <p:cNvPr id="24" name="Line 27"/>
          <p:cNvSpPr>
            <a:spLocks noChangeShapeType="1"/>
          </p:cNvSpPr>
          <p:nvPr/>
        </p:nvSpPr>
        <p:spPr bwMode="auto">
          <a:xfrm flipV="1">
            <a:off x="4495800" y="4953000"/>
            <a:ext cx="45719" cy="914400"/>
          </a:xfrm>
          <a:prstGeom prst="line">
            <a:avLst/>
          </a:prstGeom>
          <a:noFill/>
          <a:ln w="57150">
            <a:solidFill>
              <a:srgbClr val="FF0000"/>
            </a:solidFill>
            <a:round/>
            <a:headEnd/>
            <a:tailEnd type="triangle" w="med" len="med"/>
          </a:ln>
        </p:spPr>
        <p:txBody>
          <a:bodyPr/>
          <a:lstStyle/>
          <a:p>
            <a:endParaRPr lang="en-US"/>
          </a:p>
        </p:txBody>
      </p:sp>
      <p:sp>
        <p:nvSpPr>
          <p:cNvPr id="25" name="Line 27"/>
          <p:cNvSpPr>
            <a:spLocks noChangeShapeType="1"/>
          </p:cNvSpPr>
          <p:nvPr/>
        </p:nvSpPr>
        <p:spPr bwMode="auto">
          <a:xfrm flipH="1" flipV="1">
            <a:off x="5791200" y="4876800"/>
            <a:ext cx="76200" cy="990600"/>
          </a:xfrm>
          <a:prstGeom prst="line">
            <a:avLst/>
          </a:prstGeom>
          <a:noFill/>
          <a:ln w="57150">
            <a:solidFill>
              <a:srgbClr val="FF0000"/>
            </a:solidFill>
            <a:round/>
            <a:headEnd/>
            <a:tailEnd type="triangle" w="med" len="med"/>
          </a:ln>
        </p:spPr>
        <p:txBody>
          <a:bodyPr/>
          <a:lstStyle/>
          <a:p>
            <a:endParaRPr lang="en-US"/>
          </a:p>
        </p:txBody>
      </p:sp>
      <p:sp>
        <p:nvSpPr>
          <p:cNvPr id="26" name="Line 27"/>
          <p:cNvSpPr>
            <a:spLocks noChangeShapeType="1"/>
          </p:cNvSpPr>
          <p:nvPr/>
        </p:nvSpPr>
        <p:spPr bwMode="auto">
          <a:xfrm flipH="1" flipV="1">
            <a:off x="6477000" y="4876800"/>
            <a:ext cx="868362" cy="914400"/>
          </a:xfrm>
          <a:prstGeom prst="line">
            <a:avLst/>
          </a:prstGeom>
          <a:noFill/>
          <a:ln w="57150">
            <a:solidFill>
              <a:srgbClr val="FF0000"/>
            </a:solidFill>
            <a:round/>
            <a:headEnd/>
            <a:tailEnd type="triangle" w="med" len="med"/>
          </a:ln>
        </p:spPr>
        <p:txBody>
          <a:bodyPr/>
          <a:lstStyle/>
          <a:p>
            <a:endParaRPr lang="en-US"/>
          </a:p>
        </p:txBody>
      </p:sp>
      <p:sp>
        <p:nvSpPr>
          <p:cNvPr id="33" name="Line 27"/>
          <p:cNvSpPr>
            <a:spLocks noChangeShapeType="1"/>
          </p:cNvSpPr>
          <p:nvPr/>
        </p:nvSpPr>
        <p:spPr bwMode="auto">
          <a:xfrm flipV="1">
            <a:off x="3276600" y="4876800"/>
            <a:ext cx="45719" cy="914400"/>
          </a:xfrm>
          <a:prstGeom prst="line">
            <a:avLst/>
          </a:prstGeom>
          <a:noFill/>
          <a:ln w="57150">
            <a:solidFill>
              <a:srgbClr val="FF0000"/>
            </a:solidFill>
            <a:round/>
            <a:headEnd/>
            <a:tailEnd type="triangle" w="med" len="med"/>
          </a:ln>
        </p:spPr>
        <p:txBody>
          <a:bodyPr/>
          <a:lstStyle/>
          <a:p>
            <a:endParaRPr lang="en-US"/>
          </a:p>
        </p:txBody>
      </p:sp>
      <p:sp>
        <p:nvSpPr>
          <p:cNvPr id="34" name="Line 27"/>
          <p:cNvSpPr>
            <a:spLocks noChangeShapeType="1"/>
          </p:cNvSpPr>
          <p:nvPr/>
        </p:nvSpPr>
        <p:spPr bwMode="auto">
          <a:xfrm flipV="1">
            <a:off x="1219200" y="5029200"/>
            <a:ext cx="1493519" cy="914400"/>
          </a:xfrm>
          <a:prstGeom prst="line">
            <a:avLst/>
          </a:prstGeom>
          <a:noFill/>
          <a:ln w="57150">
            <a:solidFill>
              <a:srgbClr val="FF0000"/>
            </a:solidFill>
            <a:round/>
            <a:headEnd/>
            <a:tailEnd type="triangle" w="med" len="med"/>
          </a:ln>
        </p:spPr>
        <p:txBody>
          <a:bodyPr/>
          <a:lstStyle/>
          <a:p>
            <a:endParaRPr lang="en-US"/>
          </a:p>
        </p:txBody>
      </p:sp>
      <p:sp>
        <p:nvSpPr>
          <p:cNvPr id="35" name="Rounded Rectangle 34"/>
          <p:cNvSpPr/>
          <p:nvPr/>
        </p:nvSpPr>
        <p:spPr>
          <a:xfrm>
            <a:off x="1447800" y="1524000"/>
            <a:ext cx="6248400" cy="990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Các</a:t>
            </a:r>
            <a:r>
              <a:rPr lang="en-US" sz="2800" b="1" dirty="0">
                <a:solidFill>
                  <a:srgbClr val="FF0000"/>
                </a:solidFill>
              </a:rPr>
              <a:t> </a:t>
            </a:r>
            <a:r>
              <a:rPr lang="en-US" sz="2800" b="1" dirty="0" err="1">
                <a:solidFill>
                  <a:srgbClr val="FF0000"/>
                </a:solidFill>
              </a:rPr>
              <a:t>sinh</a:t>
            </a:r>
            <a:r>
              <a:rPr lang="en-US" sz="2800" b="1" dirty="0">
                <a:solidFill>
                  <a:srgbClr val="FF0000"/>
                </a:solidFill>
              </a:rPr>
              <a:t> </a:t>
            </a:r>
            <a:r>
              <a:rPr lang="en-US" sz="2800" b="1" dirty="0" err="1">
                <a:solidFill>
                  <a:srgbClr val="FF0000"/>
                </a:solidFill>
              </a:rPr>
              <a:t>vật</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rừng</a:t>
            </a:r>
            <a:r>
              <a:rPr lang="en-US" sz="2800" b="1" dirty="0">
                <a:solidFill>
                  <a:srgbClr val="FF0000"/>
                </a:solidFill>
              </a:rPr>
              <a:t> </a:t>
            </a:r>
            <a:r>
              <a:rPr lang="en-US" sz="2800" b="1" dirty="0" err="1">
                <a:solidFill>
                  <a:srgbClr val="FF0000"/>
                </a:solidFill>
              </a:rPr>
              <a:t>mưa</a:t>
            </a:r>
            <a:r>
              <a:rPr lang="en-US" sz="2800" b="1" dirty="0">
                <a:solidFill>
                  <a:srgbClr val="FF0000"/>
                </a:solidFill>
              </a:rPr>
              <a:t> </a:t>
            </a:r>
            <a:r>
              <a:rPr lang="en-US" sz="2800" b="1" dirty="0" err="1">
                <a:solidFill>
                  <a:srgbClr val="FF0000"/>
                </a:solidFill>
              </a:rPr>
              <a:t>nhiệt</a:t>
            </a:r>
            <a:r>
              <a:rPr lang="en-US" sz="2800" b="1" dirty="0">
                <a:solidFill>
                  <a:srgbClr val="FF0000"/>
                </a:solidFill>
              </a:rPr>
              <a:t> </a:t>
            </a:r>
            <a:r>
              <a:rPr lang="en-US" sz="2800" b="1" dirty="0" err="1">
                <a:solidFill>
                  <a:srgbClr val="FF0000"/>
                </a:solidFill>
              </a:rPr>
              <a:t>đới</a:t>
            </a:r>
            <a:r>
              <a:rPr lang="en-US" sz="2800" b="1" dirty="0">
                <a:solidFill>
                  <a:srgbClr val="FF0000"/>
                </a:solidFill>
              </a:rPr>
              <a:t> </a:t>
            </a:r>
            <a:r>
              <a:rPr lang="en-US" sz="2800" b="1" dirty="0" err="1">
                <a:solidFill>
                  <a:srgbClr val="FF0000"/>
                </a:solidFill>
              </a:rPr>
              <a:t>hoặc</a:t>
            </a:r>
            <a:r>
              <a:rPr lang="en-US" sz="2800" b="1" dirty="0">
                <a:solidFill>
                  <a:srgbClr val="FF0000"/>
                </a:solidFill>
              </a:rPr>
              <a:t> </a:t>
            </a:r>
            <a:r>
              <a:rPr lang="en-US" sz="2800" b="1" dirty="0" err="1">
                <a:solidFill>
                  <a:srgbClr val="FF0000"/>
                </a:solidFill>
              </a:rPr>
              <a:t>ao</a:t>
            </a:r>
            <a:r>
              <a:rPr lang="en-US" sz="2800" b="1" dirty="0">
                <a:solidFill>
                  <a:srgbClr val="FF0000"/>
                </a:solidFill>
              </a:rPr>
              <a:t> </a:t>
            </a:r>
            <a:r>
              <a:rPr lang="en-US" sz="2800" b="1" dirty="0" err="1">
                <a:solidFill>
                  <a:srgbClr val="FF0000"/>
                </a:solidFill>
              </a:rPr>
              <a:t>có</a:t>
            </a:r>
            <a:r>
              <a:rPr lang="en-US" sz="2800" b="1" dirty="0">
                <a:solidFill>
                  <a:srgbClr val="FF0000"/>
                </a:solidFill>
              </a:rPr>
              <a:t> </a:t>
            </a:r>
            <a:r>
              <a:rPr lang="en-US" sz="2800" b="1" dirty="0" err="1">
                <a:solidFill>
                  <a:srgbClr val="FF0000"/>
                </a:solidFill>
              </a:rPr>
              <a:t>mối</a:t>
            </a:r>
            <a:r>
              <a:rPr lang="en-US" sz="2800" b="1" dirty="0">
                <a:solidFill>
                  <a:srgbClr val="FF0000"/>
                </a:solidFill>
              </a:rPr>
              <a:t> </a:t>
            </a:r>
            <a:r>
              <a:rPr lang="en-US" sz="2800" b="1" dirty="0" err="1">
                <a:solidFill>
                  <a:srgbClr val="FF0000"/>
                </a:solidFill>
              </a:rPr>
              <a:t>quan</a:t>
            </a:r>
            <a:r>
              <a:rPr lang="en-US" sz="2800" b="1" dirty="0">
                <a:solidFill>
                  <a:srgbClr val="FF0000"/>
                </a:solidFill>
              </a:rPr>
              <a:t> </a:t>
            </a:r>
            <a:r>
              <a:rPr lang="en-US" sz="2800" b="1" dirty="0" err="1">
                <a:solidFill>
                  <a:srgbClr val="FF0000"/>
                </a:solidFill>
              </a:rPr>
              <a:t>hệ</a:t>
            </a:r>
            <a:r>
              <a:rPr lang="en-US" sz="2800" b="1" dirty="0">
                <a:solidFill>
                  <a:srgbClr val="FF0000"/>
                </a:solidFill>
              </a:rPr>
              <a:t> </a:t>
            </a:r>
            <a:r>
              <a:rPr lang="en-US" sz="2800" b="1" dirty="0" err="1">
                <a:solidFill>
                  <a:srgbClr val="FF0000"/>
                </a:solidFill>
              </a:rPr>
              <a:t>như</a:t>
            </a:r>
            <a:r>
              <a:rPr lang="en-US" sz="2800" b="1" dirty="0">
                <a:solidFill>
                  <a:srgbClr val="FF0000"/>
                </a:solidFill>
              </a:rPr>
              <a:t> </a:t>
            </a:r>
            <a:r>
              <a:rPr lang="en-US" sz="2800" b="1" dirty="0" err="1">
                <a:solidFill>
                  <a:srgbClr val="FF0000"/>
                </a:solidFill>
              </a:rPr>
              <a:t>thế</a:t>
            </a:r>
            <a:r>
              <a:rPr lang="en-US" sz="2800" b="1" dirty="0">
                <a:solidFill>
                  <a:srgbClr val="FF0000"/>
                </a:solidFill>
              </a:rPr>
              <a:t> </a:t>
            </a:r>
            <a:r>
              <a:rPr lang="en-US" sz="2800" b="1" dirty="0" err="1">
                <a:solidFill>
                  <a:srgbClr val="FF0000"/>
                </a:solidFill>
              </a:rPr>
              <a:t>nào</a:t>
            </a:r>
            <a:r>
              <a:rPr lang="en-US" sz="2800" b="1" dirty="0">
                <a:solidFill>
                  <a:srgbClr val="FF0000"/>
                </a:soli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checkerboard(across)">
                                      <p:cBhvr>
                                        <p:cTn id="7" dur="500"/>
                                        <p:tgtEl>
                                          <p:spTgt spid="198658"/>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1000" fill="hold"/>
                                        <p:tgtEl>
                                          <p:spTgt spid="27"/>
                                        </p:tgtEl>
                                        <p:attrNameLst>
                                          <p:attrName>ppt_w</p:attrName>
                                        </p:attrNameLst>
                                      </p:cBhvr>
                                      <p:tavLst>
                                        <p:tav tm="0">
                                          <p:val>
                                            <p:fltVal val="0"/>
                                          </p:val>
                                        </p:tav>
                                        <p:tav tm="100000">
                                          <p:val>
                                            <p:strVal val="#ppt_w"/>
                                          </p:val>
                                        </p:tav>
                                      </p:tavLst>
                                    </p:anim>
                                    <p:anim calcmode="lin" valueType="num">
                                      <p:cBhvr>
                                        <p:cTn id="11" dur="1000" fill="hold"/>
                                        <p:tgtEl>
                                          <p:spTgt spid="27"/>
                                        </p:tgtEl>
                                        <p:attrNameLst>
                                          <p:attrName>ppt_h</p:attrName>
                                        </p:attrNameLst>
                                      </p:cBhvr>
                                      <p:tavLst>
                                        <p:tav tm="0">
                                          <p:val>
                                            <p:fltVal val="0"/>
                                          </p:val>
                                        </p:tav>
                                        <p:tav tm="100000">
                                          <p:val>
                                            <p:strVal val="#ppt_h"/>
                                          </p:val>
                                        </p:tav>
                                      </p:tavLst>
                                    </p:anim>
                                    <p:animEffect transition="in" filter="fade">
                                      <p:cBhvr>
                                        <p:cTn id="12" dur="1000"/>
                                        <p:tgtEl>
                                          <p:spTgt spid="27"/>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1000" fill="hold"/>
                                        <p:tgtEl>
                                          <p:spTgt spid="28"/>
                                        </p:tgtEl>
                                        <p:attrNameLst>
                                          <p:attrName>ppt_w</p:attrName>
                                        </p:attrNameLst>
                                      </p:cBhvr>
                                      <p:tavLst>
                                        <p:tav tm="0">
                                          <p:val>
                                            <p:fltVal val="0"/>
                                          </p:val>
                                        </p:tav>
                                        <p:tav tm="100000">
                                          <p:val>
                                            <p:strVal val="#ppt_w"/>
                                          </p:val>
                                        </p:tav>
                                      </p:tavLst>
                                    </p:anim>
                                    <p:anim calcmode="lin" valueType="num">
                                      <p:cBhvr>
                                        <p:cTn id="16" dur="1000" fill="hold"/>
                                        <p:tgtEl>
                                          <p:spTgt spid="28"/>
                                        </p:tgtEl>
                                        <p:attrNameLst>
                                          <p:attrName>ppt_h</p:attrName>
                                        </p:attrNameLst>
                                      </p:cBhvr>
                                      <p:tavLst>
                                        <p:tav tm="0">
                                          <p:val>
                                            <p:fltVal val="0"/>
                                          </p:val>
                                        </p:tav>
                                        <p:tav tm="100000">
                                          <p:val>
                                            <p:strVal val="#ppt_h"/>
                                          </p:val>
                                        </p:tav>
                                      </p:tavLst>
                                    </p:anim>
                                    <p:animEffect transition="in" filter="fade">
                                      <p:cBhvr>
                                        <p:cTn id="17" dur="1000"/>
                                        <p:tgtEl>
                                          <p:spTgt spid="28"/>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1000" fill="hold"/>
                                        <p:tgtEl>
                                          <p:spTgt spid="29"/>
                                        </p:tgtEl>
                                        <p:attrNameLst>
                                          <p:attrName>ppt_w</p:attrName>
                                        </p:attrNameLst>
                                      </p:cBhvr>
                                      <p:tavLst>
                                        <p:tav tm="0">
                                          <p:val>
                                            <p:fltVal val="0"/>
                                          </p:val>
                                        </p:tav>
                                        <p:tav tm="100000">
                                          <p:val>
                                            <p:strVal val="#ppt_w"/>
                                          </p:val>
                                        </p:tav>
                                      </p:tavLst>
                                    </p:anim>
                                    <p:anim calcmode="lin" valueType="num">
                                      <p:cBhvr>
                                        <p:cTn id="21" dur="1000" fill="hold"/>
                                        <p:tgtEl>
                                          <p:spTgt spid="29"/>
                                        </p:tgtEl>
                                        <p:attrNameLst>
                                          <p:attrName>ppt_h</p:attrName>
                                        </p:attrNameLst>
                                      </p:cBhvr>
                                      <p:tavLst>
                                        <p:tav tm="0">
                                          <p:val>
                                            <p:fltVal val="0"/>
                                          </p:val>
                                        </p:tav>
                                        <p:tav tm="100000">
                                          <p:val>
                                            <p:strVal val="#ppt_h"/>
                                          </p:val>
                                        </p:tav>
                                      </p:tavLst>
                                    </p:anim>
                                    <p:animEffect transition="in" filter="fade">
                                      <p:cBhvr>
                                        <p:cTn id="22" dur="1000"/>
                                        <p:tgtEl>
                                          <p:spTgt spid="29"/>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Effect transition="in" filter="fade">
                                      <p:cBhvr>
                                        <p:cTn id="27" dur="1000"/>
                                        <p:tgtEl>
                                          <p:spTgt spid="30"/>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Effect transition="in" filter="fade">
                                      <p:cBhvr>
                                        <p:cTn id="32" dur="1000"/>
                                        <p:tgtEl>
                                          <p:spTgt spid="31"/>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fltVal val="0"/>
                                          </p:val>
                                        </p:tav>
                                        <p:tav tm="100000">
                                          <p:val>
                                            <p:strVal val="#ppt_w"/>
                                          </p:val>
                                        </p:tav>
                                      </p:tavLst>
                                    </p:anim>
                                    <p:anim calcmode="lin" valueType="num">
                                      <p:cBhvr>
                                        <p:cTn id="36" dur="1000" fill="hold"/>
                                        <p:tgtEl>
                                          <p:spTgt spid="32"/>
                                        </p:tgtEl>
                                        <p:attrNameLst>
                                          <p:attrName>ppt_h</p:attrName>
                                        </p:attrNameLst>
                                      </p:cBhvr>
                                      <p:tavLst>
                                        <p:tav tm="0">
                                          <p:val>
                                            <p:fltVal val="0"/>
                                          </p:val>
                                        </p:tav>
                                        <p:tav tm="100000">
                                          <p:val>
                                            <p:strVal val="#ppt_h"/>
                                          </p:val>
                                        </p:tav>
                                      </p:tavLst>
                                    </p:anim>
                                    <p:animEffect transition="in" filter="fade">
                                      <p:cBhvr>
                                        <p:cTn id="37" dur="1000"/>
                                        <p:tgtEl>
                                          <p:spTgt spid="32"/>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1000" fill="hold"/>
                                        <p:tgtEl>
                                          <p:spTgt spid="26"/>
                                        </p:tgtEl>
                                        <p:attrNameLst>
                                          <p:attrName>ppt_w</p:attrName>
                                        </p:attrNameLst>
                                      </p:cBhvr>
                                      <p:tavLst>
                                        <p:tav tm="0">
                                          <p:val>
                                            <p:fltVal val="0"/>
                                          </p:val>
                                        </p:tav>
                                        <p:tav tm="100000">
                                          <p:val>
                                            <p:strVal val="#ppt_w"/>
                                          </p:val>
                                        </p:tav>
                                      </p:tavLst>
                                    </p:anim>
                                    <p:anim calcmode="lin" valueType="num">
                                      <p:cBhvr>
                                        <p:cTn id="51" dur="1000" fill="hold"/>
                                        <p:tgtEl>
                                          <p:spTgt spid="26"/>
                                        </p:tgtEl>
                                        <p:attrNameLst>
                                          <p:attrName>ppt_h</p:attrName>
                                        </p:attrNameLst>
                                      </p:cBhvr>
                                      <p:tavLst>
                                        <p:tav tm="0">
                                          <p:val>
                                            <p:fltVal val="0"/>
                                          </p:val>
                                        </p:tav>
                                        <p:tav tm="100000">
                                          <p:val>
                                            <p:strVal val="#ppt_h"/>
                                          </p:val>
                                        </p:tav>
                                      </p:tavLst>
                                    </p:anim>
                                    <p:animEffect transition="in" filter="fade">
                                      <p:cBhvr>
                                        <p:cTn id="52" dur="1000"/>
                                        <p:tgtEl>
                                          <p:spTgt spid="26"/>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ppt_w</p:attrName>
                                        </p:attrNameLst>
                                      </p:cBhvr>
                                      <p:tavLst>
                                        <p:tav tm="0">
                                          <p:val>
                                            <p:fltVal val="0"/>
                                          </p:val>
                                        </p:tav>
                                        <p:tav tm="100000">
                                          <p:val>
                                            <p:strVal val="#ppt_w"/>
                                          </p:val>
                                        </p:tav>
                                      </p:tavLst>
                                    </p:anim>
                                    <p:anim calcmode="lin" valueType="num">
                                      <p:cBhvr>
                                        <p:cTn id="56" dur="1000" fill="hold"/>
                                        <p:tgtEl>
                                          <p:spTgt spid="33"/>
                                        </p:tgtEl>
                                        <p:attrNameLst>
                                          <p:attrName>ppt_h</p:attrName>
                                        </p:attrNameLst>
                                      </p:cBhvr>
                                      <p:tavLst>
                                        <p:tav tm="0">
                                          <p:val>
                                            <p:fltVal val="0"/>
                                          </p:val>
                                        </p:tav>
                                        <p:tav tm="100000">
                                          <p:val>
                                            <p:strVal val="#ppt_h"/>
                                          </p:val>
                                        </p:tav>
                                      </p:tavLst>
                                    </p:anim>
                                    <p:animEffect transition="in" filter="fade">
                                      <p:cBhvr>
                                        <p:cTn id="57" dur="1000"/>
                                        <p:tgtEl>
                                          <p:spTgt spid="33"/>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Effect transition="in" filter="fade">
                                      <p:cBhvr>
                                        <p:cTn id="62" dur="10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linds(horizontal)">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24" grpId="0" animBg="1"/>
      <p:bldP spid="25" grpId="0" animBg="1"/>
      <p:bldP spid="26" grpId="0" animBg="1"/>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p:cNvGrpSpPr>
            <a:grpSpLocks/>
          </p:cNvGrpSpPr>
          <p:nvPr/>
        </p:nvGrpSpPr>
        <p:grpSpPr bwMode="auto">
          <a:xfrm>
            <a:off x="355600" y="762000"/>
            <a:ext cx="4191000" cy="5049760"/>
            <a:chOff x="144" y="1728"/>
            <a:chExt cx="2448" cy="1648"/>
          </a:xfrm>
        </p:grpSpPr>
        <p:pic>
          <p:nvPicPr>
            <p:cNvPr id="24587" name="Picture 11" descr="swietenia"/>
            <p:cNvPicPr>
              <a:picLocks noChangeAspect="1" noChangeArrowheads="1"/>
            </p:cNvPicPr>
            <p:nvPr/>
          </p:nvPicPr>
          <p:blipFill>
            <a:blip r:embed="rId2" cstate="print"/>
            <a:srcRect/>
            <a:stretch>
              <a:fillRect/>
            </a:stretch>
          </p:blipFill>
          <p:spPr bwMode="auto">
            <a:xfrm>
              <a:off x="144" y="1728"/>
              <a:ext cx="2434" cy="1392"/>
            </a:xfrm>
            <a:prstGeom prst="rect">
              <a:avLst/>
            </a:prstGeom>
            <a:noFill/>
            <a:ln w="9525">
              <a:solidFill>
                <a:schemeClr val="bg1"/>
              </a:solidFill>
              <a:miter lim="800000"/>
              <a:headEnd/>
              <a:tailEnd/>
            </a:ln>
          </p:spPr>
        </p:pic>
        <p:sp>
          <p:nvSpPr>
            <p:cNvPr id="24589" name="Text Box 13"/>
            <p:cNvSpPr txBox="1">
              <a:spLocks noChangeArrowheads="1"/>
            </p:cNvSpPr>
            <p:nvPr/>
          </p:nvSpPr>
          <p:spPr bwMode="auto">
            <a:xfrm>
              <a:off x="144" y="3245"/>
              <a:ext cx="2448" cy="1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vi-VN" sz="2000" b="1" dirty="0">
                  <a:latin typeface=".VnTime" pitchFamily="34" charset="0"/>
                </a:rPr>
                <a:t>Quần xã rừng mưa nhiệt đới</a:t>
              </a:r>
              <a:endParaRPr lang="en-US" sz="2000" b="1" dirty="0">
                <a:latin typeface=".VnTime" pitchFamily="34" charset="0"/>
              </a:endParaRPr>
            </a:p>
          </p:txBody>
        </p:sp>
      </p:grpSp>
      <p:grpSp>
        <p:nvGrpSpPr>
          <p:cNvPr id="4" name="Group 16"/>
          <p:cNvGrpSpPr>
            <a:grpSpLocks/>
          </p:cNvGrpSpPr>
          <p:nvPr/>
        </p:nvGrpSpPr>
        <p:grpSpPr bwMode="auto">
          <a:xfrm>
            <a:off x="4724399" y="762000"/>
            <a:ext cx="4268040" cy="4973625"/>
            <a:chOff x="3120" y="1728"/>
            <a:chExt cx="2493" cy="1627"/>
          </a:xfrm>
        </p:grpSpPr>
        <p:pic>
          <p:nvPicPr>
            <p:cNvPr id="24588" name="Picture 12"/>
            <p:cNvPicPr>
              <a:picLocks noChangeAspect="1" noChangeArrowheads="1"/>
            </p:cNvPicPr>
            <p:nvPr/>
          </p:nvPicPr>
          <p:blipFill>
            <a:blip r:embed="rId3" cstate="print"/>
            <a:srcRect/>
            <a:stretch>
              <a:fillRect/>
            </a:stretch>
          </p:blipFill>
          <p:spPr bwMode="auto">
            <a:xfrm>
              <a:off x="3120" y="1728"/>
              <a:ext cx="2448" cy="1392"/>
            </a:xfrm>
            <a:prstGeom prst="rect">
              <a:avLst/>
            </a:prstGeom>
            <a:noFill/>
            <a:ln w="9525">
              <a:solidFill>
                <a:schemeClr val="bg1"/>
              </a:solidFill>
              <a:miter lim="800000"/>
              <a:headEnd/>
              <a:tailEnd/>
            </a:ln>
          </p:spPr>
        </p:pic>
        <p:sp>
          <p:nvSpPr>
            <p:cNvPr id="24591" name="Text Box 15"/>
            <p:cNvSpPr txBox="1">
              <a:spLocks noChangeArrowheads="1"/>
            </p:cNvSpPr>
            <p:nvPr/>
          </p:nvSpPr>
          <p:spPr bwMode="auto">
            <a:xfrm>
              <a:off x="3165" y="3224"/>
              <a:ext cx="2448" cy="1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pPr>
              <a:r>
                <a:rPr lang="vi-VN" sz="2000" b="1" dirty="0">
                  <a:latin typeface=".VnTime" pitchFamily="34" charset="0"/>
                </a:rPr>
                <a:t>Quần xã xavan</a:t>
              </a:r>
              <a:endParaRPr lang="en-US" sz="2000" b="1" dirty="0">
                <a:latin typeface=".VnTime" pitchFamily="34" charset="0"/>
              </a:endParaRPr>
            </a:p>
          </p:txBody>
        </p:sp>
      </p:grpSp>
      <p:sp>
        <p:nvSpPr>
          <p:cNvPr id="8" name="Text Box 13">
            <a:extLst>
              <a:ext uri="{FF2B5EF4-FFF2-40B4-BE49-F238E27FC236}">
                <a16:creationId xmlns:a16="http://schemas.microsoft.com/office/drawing/2014/main" id="{C1F9D765-A977-4BF0-8E51-3609696F1712}"/>
              </a:ext>
            </a:extLst>
          </p:cNvPr>
          <p:cNvSpPr txBox="1">
            <a:spLocks noChangeArrowheads="1"/>
          </p:cNvSpPr>
          <p:nvPr/>
        </p:nvSpPr>
        <p:spPr bwMode="auto">
          <a:xfrm>
            <a:off x="1524000" y="6033860"/>
            <a:ext cx="4191000"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vi-VN" sz="2000" b="1" dirty="0">
                <a:solidFill>
                  <a:schemeClr val="tx1"/>
                </a:solidFill>
                <a:highlight>
                  <a:srgbClr val="FFFF00"/>
                </a:highlight>
                <a:latin typeface=".VnTime" pitchFamily="34" charset="0"/>
              </a:rPr>
              <a:t>Qua các ví dụ trên em hãy cho biết thế nào là quần xã sinh vật?</a:t>
            </a:r>
            <a:endParaRPr lang="en-US" sz="2000" b="1" dirty="0">
              <a:solidFill>
                <a:schemeClr val="tx1"/>
              </a:solidFill>
              <a:highlight>
                <a:srgbClr val="FFFF00"/>
              </a:highlight>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0009&quot;&gt;&lt;property id=&quot;20148&quot; value=&quot;5&quot;/&gt;&lt;property id=&quot;20300&quot; value=&quot;Slide 4&quot;/&gt;&lt;property id=&quot;20307&quot; value=&quot;261&quot;/&gt;&lt;/object&gt;&lt;object type=&quot;3&quot; unique_id=&quot;10015&quot;&gt;&lt;property id=&quot;20148&quot; value=&quot;5&quot;/&gt;&lt;property id=&quot;20300&quot; value=&quot;Slide 7&quot;/&gt;&lt;property id=&quot;20307&quot; value=&quot;298&quot;/&gt;&lt;/object&gt;&lt;object type=&quot;3&quot; unique_id=&quot;10016&quot;&gt;&lt;property id=&quot;20148&quot; value=&quot;5&quot;/&gt;&lt;property id=&quot;20300&quot; value=&quot;Slide 8&quot;/&gt;&lt;property id=&quot;20307&quot; value=&quot;313&quot;/&gt;&lt;/object&gt;&lt;object type=&quot;3&quot; unique_id=&quot;10017&quot;&gt;&lt;property id=&quot;20148&quot; value=&quot;5&quot;/&gt;&lt;property id=&quot;20300&quot; value=&quot;Slide 9&quot;/&gt;&lt;property id=&quot;20307&quot; value=&quot;312&quot;/&gt;&lt;/object&gt;&lt;object type=&quot;3&quot; unique_id=&quot;10021&quot;&gt;&lt;property id=&quot;20148&quot; value=&quot;5&quot;/&gt;&lt;property id=&quot;20300&quot; value=&quot;Slide 10&quot;/&gt;&lt;property id=&quot;20307&quot; value=&quot;269&quot;/&gt;&lt;/object&gt;&lt;object type=&quot;3&quot; unique_id=&quot;10027&quot;&gt;&lt;property id=&quot;20148&quot; value=&quot;5&quot;/&gt;&lt;property id=&quot;20300&quot; value=&quot;Slide 11&quot;/&gt;&lt;property id=&quot;20307&quot; value=&quot;272&quot;/&gt;&lt;/object&gt;&lt;object type=&quot;3&quot; unique_id=&quot;10032&quot;&gt;&lt;property id=&quot;20148&quot; value=&quot;5&quot;/&gt;&lt;property id=&quot;20300&quot; value=&quot;Slide 12&quot;/&gt;&lt;property id=&quot;20307&quot; value=&quot;274&quot;/&gt;&lt;/object&gt;&lt;object type=&quot;3&quot; unique_id=&quot;10038&quot;&gt;&lt;property id=&quot;20148&quot; value=&quot;5&quot;/&gt;&lt;property id=&quot;20300&quot; value=&quot;Slide 14&quot;/&gt;&lt;property id=&quot;20307&quot; value=&quot;277&quot;/&gt;&lt;/object&gt;&lt;object type=&quot;3&quot; unique_id=&quot;10039&quot;&gt;&lt;property id=&quot;20148&quot; value=&quot;5&quot;/&gt;&lt;property id=&quot;20300&quot; value=&quot;Slide 15&quot;/&gt;&lt;property id=&quot;20307&quot; value=&quot;278&quot;/&gt;&lt;/object&gt;&lt;object type=&quot;3&quot; unique_id=&quot;10040&quot;&gt;&lt;property id=&quot;20148&quot; value=&quot;5&quot;/&gt;&lt;property id=&quot;20300&quot; value=&quot;Slide 16&quot;/&gt;&lt;property id=&quot;20307&quot; value=&quot;279&quot;/&gt;&lt;/object&gt;&lt;object type=&quot;3&quot; unique_id=&quot;10042&quot;&gt;&lt;property id=&quot;20148&quot; value=&quot;5&quot;/&gt;&lt;property id=&quot;20300&quot; value=&quot;Slide 17&quot;/&gt;&lt;property id=&quot;20307&quot; value=&quot;282&quot;/&gt;&lt;/object&gt;&lt;object type=&quot;3&quot; unique_id=&quot;10044&quot;&gt;&lt;property id=&quot;20148&quot; value=&quot;5&quot;/&gt;&lt;property id=&quot;20300&quot; value=&quot;Slide 18&quot;/&gt;&lt;property id=&quot;20307&quot; value=&quot;286&quot;/&gt;&lt;/object&gt;&lt;object type=&quot;3&quot; unique_id=&quot;10045&quot;&gt;&lt;property id=&quot;20148&quot; value=&quot;5&quot;/&gt;&lt;property id=&quot;20300&quot; value=&quot;Slide 19&quot;/&gt;&lt;property id=&quot;20307&quot; value=&quot;287&quot;/&gt;&lt;/object&gt;&lt;object type=&quot;3&quot; unique_id=&quot;10046&quot;&gt;&lt;property id=&quot;20148&quot; value=&quot;5&quot;/&gt;&lt;property id=&quot;20300&quot; value=&quot;Slide 20&quot;/&gt;&lt;property id=&quot;20307&quot; value=&quot;289&quot;/&gt;&lt;/object&gt;&lt;object type=&quot;3&quot; unique_id=&quot;10047&quot;&gt;&lt;property id=&quot;20148&quot; value=&quot;5&quot;/&gt;&lt;property id=&quot;20300&quot; value=&quot;Slide 21&quot;/&gt;&lt;property id=&quot;20307&quot; value=&quot;290&quot;/&gt;&lt;/object&gt;&lt;object type=&quot;3&quot; unique_id=&quot;10048&quot;&gt;&lt;property id=&quot;20148&quot; value=&quot;5&quot;/&gt;&lt;property id=&quot;20300&quot; value=&quot;Slide 22&quot;/&gt;&lt;property id=&quot;20307&quot; value=&quot;292&quot;/&gt;&lt;/object&gt;&lt;object type=&quot;3&quot; unique_id=&quot;10290&quot;&gt;&lt;property id=&quot;20148&quot; value=&quot;5&quot;/&gt;&lt;property id=&quot;20300&quot; value=&quot;Slide 1 - &amp;quot;Kiểm tra bài cũ&amp;quot;&quot;/&gt;&lt;property id=&quot;20307&quot; value=&quot;315&quot;/&gt;&lt;/object&gt;&lt;object type=&quot;3&quot; unique_id=&quot;11091&quot;&gt;&lt;property id=&quot;20148&quot; value=&quot;5&quot;/&gt;&lt;property id=&quot;20300&quot; value=&quot;Slide 5&quot;/&gt;&lt;property id=&quot;20307&quot; value=&quot;317&quot;/&gt;&lt;/object&gt;&lt;object type=&quot;3&quot; unique_id=&quot;11093&quot;&gt;&lt;property id=&quot;20148&quot; value=&quot;5&quot;/&gt;&lt;property id=&quot;20300&quot; value=&quot;Slide 6&quot;/&gt;&lt;property id=&quot;20307&quot; value=&quot;319&quot;/&gt;&lt;/object&gt;&lt;object type=&quot;3&quot; unique_id=&quot;11434&quot;&gt;&lt;property id=&quot;20148&quot; value=&quot;5&quot;/&gt;&lt;property id=&quot;20300&quot; value=&quot;Slide 13&quot;/&gt;&lt;property id=&quot;20307&quot; value=&quot;32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9551198</TotalTime>
  <Words>1579</Words>
  <Application>Microsoft Office PowerPoint</Application>
  <PresentationFormat>On-screen Show (4:3)</PresentationFormat>
  <Paragraphs>180</Paragraphs>
  <Slides>32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.VnTime</vt:lpstr>
      <vt:lpstr>Arial</vt:lpstr>
      <vt:lpstr>Calibri</vt:lpstr>
      <vt:lpstr>Times New Roman</vt:lpstr>
      <vt:lpstr>VNI-Slogan</vt:lpstr>
      <vt:lpstr>VNI-Times</vt:lpstr>
      <vt:lpstr>Office Theme</vt:lpstr>
      <vt:lpstr>Equation</vt:lpstr>
      <vt:lpstr>Kiểm tra bài cũ Dựa vào bảng 48.1 sgk trang 143 Nêu sự giống và khác nhau giữa quần thể người với quần thể sinh vật? Tại sao lại có sự khác nhau đó?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MyPC One</dc:creator>
  <cp:lastModifiedBy>Admin</cp:lastModifiedBy>
  <cp:revision>112</cp:revision>
  <dcterms:created xsi:type="dcterms:W3CDTF">2014-02-23T16:28:46Z</dcterms:created>
  <dcterms:modified xsi:type="dcterms:W3CDTF">2022-06-08T06:54:26Z</dcterms:modified>
</cp:coreProperties>
</file>