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0" r:id="rId3"/>
    <p:sldId id="259" r:id="rId4"/>
    <p:sldId id="261" r:id="rId5"/>
    <p:sldId id="263" r:id="rId6"/>
    <p:sldId id="262" r:id="rId7"/>
    <p:sldId id="256" r:id="rId8"/>
    <p:sldId id="266" r:id="rId9"/>
    <p:sldId id="296" r:id="rId10"/>
    <p:sldId id="285" r:id="rId11"/>
    <p:sldId id="287" r:id="rId12"/>
    <p:sldId id="288" r:id="rId13"/>
    <p:sldId id="286" r:id="rId14"/>
    <p:sldId id="268" r:id="rId15"/>
    <p:sldId id="297" r:id="rId16"/>
    <p:sldId id="281" r:id="rId17"/>
    <p:sldId id="258" r:id="rId18"/>
    <p:sldId id="272" r:id="rId19"/>
    <p:sldId id="257" r:id="rId20"/>
    <p:sldId id="275" r:id="rId21"/>
    <p:sldId id="276" r:id="rId22"/>
    <p:sldId id="278" r:id="rId23"/>
    <p:sldId id="279" r:id="rId24"/>
    <p:sldId id="277" r:id="rId25"/>
    <p:sldId id="280" r:id="rId26"/>
    <p:sldId id="289" r:id="rId27"/>
    <p:sldId id="282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nh" initials="O" lastIdx="1" clrIdx="0">
    <p:extLst>
      <p:ext uri="{19B8F6BF-5375-455C-9EA6-DF929625EA0E}">
        <p15:presenceInfo xmlns:p15="http://schemas.microsoft.com/office/powerpoint/2012/main" userId="8dffb33b5e4e21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828"/>
    <a:srgbClr val="963C2F"/>
    <a:srgbClr val="91322C"/>
    <a:srgbClr val="9E5238"/>
    <a:srgbClr val="000080"/>
    <a:srgbClr val="D54C4C"/>
    <a:srgbClr val="D9DD6B"/>
    <a:srgbClr val="0000CC"/>
    <a:srgbClr val="284E78"/>
    <a:srgbClr val="548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1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7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9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15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7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6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2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0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7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81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9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8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7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8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0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7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21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91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0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5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6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60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7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0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6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6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8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2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5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6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1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0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0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6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5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06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4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3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82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4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6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5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43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8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8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2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8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6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5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791A-2662-444A-A102-699D1759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F785-082A-4E1B-A758-5B3946348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8BCA3-76A3-4AB5-A2B7-E101DD4F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06462-3A5E-4645-8727-7200B2AC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47497-2764-4E65-8F7B-23637AE4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7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9D73-04B8-4DC7-B97E-5E81F103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4EAC5-C02A-420B-AC10-2F4A054A4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06AA5-DF01-4141-9AA6-C654B3EB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0EB5-AD45-4290-AB95-B10DAA62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16DE5-8BB1-4256-8721-3C038E11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6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F011-4D86-4302-B4A8-8E011B27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1BEE-E929-4527-AE9F-0811F85EC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EC63C-9521-42EA-A7AE-39DC84F19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295A-6377-45F8-8406-E17ACDDF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5CE74-8E6B-4930-A37B-E0C6F3DA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E38F-1E28-465B-804A-B4E4C4F9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53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9C95-904A-4037-921B-FACEA6DA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ADA6B-86E4-4E15-B78A-2F1286791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DE25B-14B3-42F9-B80F-ADA355B53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CBB1B-1904-40B3-BCE6-DB6D2B9F5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AD42B-8AF0-4B55-BF88-14A4A7BF3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9D3B6-945D-4DDF-AE2B-8BA4483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6AA0D-9D13-4CAC-80A7-EA23E294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9CFED-5CEC-4C29-AF94-8B41C887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2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404D-061B-40C3-AC58-1009F212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120DB-DF68-420F-9EF2-0E0DFF26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D7BE0-93D2-49A1-B069-7DBFCD84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33320-6019-45B0-8108-B922869D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7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AA57B-E698-4A98-9CBE-44720F58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C7FF3-CEF9-4342-A833-82A677A5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1DFD-34EF-4C83-B5F6-861DDDA8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7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F4C3-06A0-49C5-92B1-9D1CF34F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9A07F-6E03-42CF-969D-9A43146C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97D41-65AD-46CA-8194-9703E7B87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E9B28-F602-4292-89AC-8CB926C1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BDD79-72D8-456F-BBEF-AF1FB12C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8CC46-DEB7-42C3-8C85-38B09B77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193B-08DA-4A65-821B-FEA2D57E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B4AA5D-E620-4DF8-B165-C0509C5A3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381B3-76D4-48B3-A32C-CF9AC487A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4D5FC-63BA-42C0-A6CE-6B08C29B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C05B4-13CF-4629-BA13-C9E39BDE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170B6-7467-4E09-BC47-E9DF5FF2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52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1EF6-1D8B-4A5E-AD3C-987E648E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B13A0-A2E5-4123-A8A2-08A4DF27A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09E6-7EC1-4DCA-AD6E-7D6B536A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3BE3-22AB-47D0-97D8-19F0EB83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2FBEA-F4C1-4B89-98DC-A32168BB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87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D7E9B-723F-42DE-BE01-18AE20277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42BC2-7DFC-4C49-AC57-463E9E03E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B624-C0D5-437D-8058-6D254683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D838A-59AA-43F6-A1EE-189EF13C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7EAC-9536-4A4A-A274-F5BE7FAF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53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284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14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852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4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9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12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018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835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276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28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11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4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0312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0659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5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D79A-6292-4D65-8617-D210835BC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AD204-AF1F-45A4-90B4-CD156E66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AF8A-9E87-4628-9F67-3E49D32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3DDA-3D20-4631-AAB4-B86DB5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913A-2E07-4E7B-BFFD-D97C4BC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10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4950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9D6D1-FB6D-419E-9A66-2E40CFC6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8D689-6F93-458C-80CF-9C42A02B0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6089-DF05-43CE-89DF-F8E3B5A4E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8464-E7FB-43AC-863B-B813E54481E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20464-554A-4493-A002-62C11DA96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B3ED-4DEC-48ED-8CD9-9EE586BAF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7A37-C1BE-4DE2-B6CC-E7BACDA3D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7" r:id="rId12"/>
    <p:sldLayoutId id="2147483736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7" r:id="rId22"/>
    <p:sldLayoutId id="2147483726" r:id="rId23"/>
    <p:sldLayoutId id="2147483725" r:id="rId24"/>
    <p:sldLayoutId id="2147483724" r:id="rId25"/>
    <p:sldLayoutId id="2147483723" r:id="rId26"/>
    <p:sldLayoutId id="2147483722" r:id="rId27"/>
    <p:sldLayoutId id="2147483721" r:id="rId28"/>
    <p:sldLayoutId id="2147483720" r:id="rId29"/>
    <p:sldLayoutId id="2147483719" r:id="rId30"/>
    <p:sldLayoutId id="2147483718" r:id="rId31"/>
    <p:sldLayoutId id="2147483717" r:id="rId32"/>
    <p:sldLayoutId id="2147483716" r:id="rId33"/>
    <p:sldLayoutId id="2147483715" r:id="rId34"/>
    <p:sldLayoutId id="2147483714" r:id="rId35"/>
    <p:sldLayoutId id="2147483713" r:id="rId36"/>
    <p:sldLayoutId id="2147483712" r:id="rId37"/>
    <p:sldLayoutId id="2147483711" r:id="rId38"/>
    <p:sldLayoutId id="2147483710" r:id="rId39"/>
    <p:sldLayoutId id="2147483709" r:id="rId40"/>
    <p:sldLayoutId id="2147483708" r:id="rId41"/>
    <p:sldLayoutId id="2147483707" r:id="rId42"/>
    <p:sldLayoutId id="2147483706" r:id="rId43"/>
    <p:sldLayoutId id="2147483705" r:id="rId44"/>
    <p:sldLayoutId id="2147483704" r:id="rId45"/>
    <p:sldLayoutId id="2147483703" r:id="rId46"/>
    <p:sldLayoutId id="2147483702" r:id="rId47"/>
    <p:sldLayoutId id="2147483701" r:id="rId48"/>
    <p:sldLayoutId id="2147483700" r:id="rId49"/>
    <p:sldLayoutId id="2147483699" r:id="rId50"/>
    <p:sldLayoutId id="2147483698" r:id="rId51"/>
    <p:sldLayoutId id="2147483697" r:id="rId52"/>
    <p:sldLayoutId id="2147483696" r:id="rId53"/>
    <p:sldLayoutId id="2147483695" r:id="rId54"/>
    <p:sldLayoutId id="2147483694" r:id="rId55"/>
    <p:sldLayoutId id="2147483693" r:id="rId56"/>
    <p:sldLayoutId id="2147483692" r:id="rId57"/>
    <p:sldLayoutId id="2147483691" r:id="rId58"/>
    <p:sldLayoutId id="2147483690" r:id="rId59"/>
    <p:sldLayoutId id="2147483689" r:id="rId60"/>
    <p:sldLayoutId id="2147483688" r:id="rId61"/>
    <p:sldLayoutId id="2147483687" r:id="rId62"/>
    <p:sldLayoutId id="2147483686" r:id="rId63"/>
    <p:sldLayoutId id="2147483685" r:id="rId64"/>
    <p:sldLayoutId id="2147483684" r:id="rId65"/>
    <p:sldLayoutId id="2147483650" r:id="rId66"/>
    <p:sldLayoutId id="2147483651" r:id="rId67"/>
    <p:sldLayoutId id="2147483652" r:id="rId68"/>
    <p:sldLayoutId id="2147483653" r:id="rId69"/>
    <p:sldLayoutId id="2147483654" r:id="rId70"/>
    <p:sldLayoutId id="2147483655" r:id="rId71"/>
    <p:sldLayoutId id="2147483656" r:id="rId72"/>
    <p:sldLayoutId id="2147483657" r:id="rId73"/>
    <p:sldLayoutId id="2147483658" r:id="rId74"/>
    <p:sldLayoutId id="2147483659" r:id="rId7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08/06/2022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6.png"/><Relationship Id="rId7" Type="http://schemas.openxmlformats.org/officeDocument/2006/relationships/image" Target="../media/image170.png"/><Relationship Id="rId12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0.png"/><Relationship Id="rId11" Type="http://schemas.openxmlformats.org/officeDocument/2006/relationships/image" Target="../media/image20.png"/><Relationship Id="rId5" Type="http://schemas.openxmlformats.org/officeDocument/2006/relationships/image" Target="../media/image150.pn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file:///C:\Program%20Files\Inknoe%20ClassPoint\Images\multiple_choice_with%20result_default_cm.png" TargetMode="Externa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slide" Target="slide25.xml"/><Relationship Id="rId10" Type="http://schemas.openxmlformats.org/officeDocument/2006/relationships/image" Target="../media/image9.svg"/><Relationship Id="rId4" Type="http://schemas.openxmlformats.org/officeDocument/2006/relationships/image" Target="../media/image3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slide" Target="slide25.xml"/><Relationship Id="rId10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file:///C:\Program%20Files\Inknoe%20ClassPoint\Images\multiple_choice_with%20result_default_cm.png" TargetMode="Externa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slide" Target="slide25.xml"/><Relationship Id="rId10" Type="http://schemas.openxmlformats.org/officeDocument/2006/relationships/image" Target="../media/image9.svg"/><Relationship Id="rId4" Type="http://schemas.openxmlformats.org/officeDocument/2006/relationships/image" Target="../media/image31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file:///C:\Program%20Files\Inknoe%20ClassPoint\Images\multiple_choice_with%20result_default_cm.png" TargetMode="Externa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slide" Target="slide25.xml"/><Relationship Id="rId10" Type="http://schemas.openxmlformats.org/officeDocument/2006/relationships/image" Target="../media/image9.svg"/><Relationship Id="rId4" Type="http://schemas.openxmlformats.org/officeDocument/2006/relationships/image" Target="../media/image31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slide" Target="slide25.xml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sv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slide" Target="slide25.xml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E44500-D9C2-49BF-A13F-434535529EEC}"/>
              </a:ext>
            </a:extLst>
          </p:cNvPr>
          <p:cNvSpPr/>
          <p:nvPr/>
        </p:nvSpPr>
        <p:spPr>
          <a:xfrm>
            <a:off x="623515" y="188152"/>
            <a:ext cx="3034330" cy="536669"/>
          </a:xfrm>
          <a:prstGeom prst="roundRect">
            <a:avLst/>
          </a:prstGeom>
          <a:solidFill>
            <a:srgbClr val="8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B8F08-1C8D-4271-8E1A-9E4F38CF079B}"/>
              </a:ext>
            </a:extLst>
          </p:cNvPr>
          <p:cNvSpPr txBox="1"/>
          <p:nvPr/>
        </p:nvSpPr>
        <p:spPr>
          <a:xfrm>
            <a:off x="871721" y="235611"/>
            <a:ext cx="297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KIỂM TRA BÀI CŨ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D7F3E-5ADD-4CBF-91AD-2C8D43DB91E5}"/>
              </a:ext>
            </a:extLst>
          </p:cNvPr>
          <p:cNvSpPr/>
          <p:nvPr/>
        </p:nvSpPr>
        <p:spPr>
          <a:xfrm>
            <a:off x="93980" y="102637"/>
            <a:ext cx="700287" cy="700287"/>
          </a:xfrm>
          <a:prstGeom prst="ellipse">
            <a:avLst/>
          </a:prstGeom>
          <a:solidFill>
            <a:srgbClr val="D5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82892AB-D140-4418-A149-50E13D43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897" y="246395"/>
            <a:ext cx="377907" cy="3779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DE0DB81-1162-4BD6-ADE3-2B130E390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3199" y="3762959"/>
            <a:ext cx="2899099" cy="28990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C4E14B-060D-4423-9CB3-A33E34560823}"/>
              </a:ext>
            </a:extLst>
          </p:cNvPr>
          <p:cNvSpPr txBox="1"/>
          <p:nvPr/>
        </p:nvSpPr>
        <p:spPr>
          <a:xfrm>
            <a:off x="2132747" y="1326309"/>
            <a:ext cx="876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tích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đktc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2 mol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CO</a:t>
            </a:r>
            <a:r>
              <a:rPr lang="en-US" sz="3200" baseline="-250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0223CC8-127A-4452-8151-0DEE8F1E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54" y="2967037"/>
            <a:ext cx="194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36538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baseline="0" dirty="0">
                <a:solidFill>
                  <a:srgbClr val="8D2828"/>
                </a:solidFill>
                <a:latin typeface="#9Slide07 SVNDessert Menu Scrip" panose="00000500000000000000" pitchFamily="2" charset="0"/>
              </a:rPr>
              <a:t>ĐÁP ÁN                                         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9F7084-1F7D-4E24-A28A-703F65B7D11C}"/>
                  </a:ext>
                </a:extLst>
              </p:cNvPr>
              <p:cNvSpPr txBox="1"/>
              <p:nvPr/>
            </p:nvSpPr>
            <p:spPr>
              <a:xfrm>
                <a:off x="2171651" y="3649875"/>
                <a:ext cx="8178297" cy="71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2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</a:rPr>
                              <m:t>CO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200" baseline="-25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vi-VN" sz="32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(đktc) </a:t>
                </a:r>
                <a:r>
                  <a:rPr lang="en-US" sz="32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= n . 22,4 = 2 . 22,4 = 44,8 (</a:t>
                </a:r>
                <a:r>
                  <a:rPr lang="en-US" sz="32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lít</a:t>
                </a:r>
                <a:r>
                  <a:rPr lang="en-US" sz="32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9F7084-1F7D-4E24-A28A-703F65B7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51" y="3649875"/>
                <a:ext cx="8178297" cy="714491"/>
              </a:xfrm>
              <a:prstGeom prst="rect">
                <a:avLst/>
              </a:prstGeom>
              <a:blipFill>
                <a:blip r:embed="rId6"/>
                <a:stretch>
                  <a:fillRect l="-1863" t="-11966" r="-75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760FB8F-E0EE-4444-A646-7C8B8F38BC57}"/>
              </a:ext>
            </a:extLst>
          </p:cNvPr>
          <p:cNvSpPr txBox="1"/>
          <p:nvPr/>
        </p:nvSpPr>
        <p:spPr>
          <a:xfrm>
            <a:off x="2095424" y="2100750"/>
            <a:ext cx="733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0,3 mol Fe?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3567CB-06C4-4F38-8918-20BDE1710764}"/>
              </a:ext>
            </a:extLst>
          </p:cNvPr>
          <p:cNvSpPr txBox="1"/>
          <p:nvPr/>
        </p:nvSpPr>
        <p:spPr>
          <a:xfrm>
            <a:off x="2124997" y="4442977"/>
            <a:ext cx="772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Fe</a:t>
            </a:r>
            <a:r>
              <a:rPr lang="vi-VN" sz="3200" baseline="-250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=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n</a:t>
            </a:r>
            <a:r>
              <a:rPr lang="en-US" sz="3200" baseline="-250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Fe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. </a:t>
            </a:r>
            <a:r>
              <a:rPr lang="en-US" sz="32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Fe</a:t>
            </a:r>
            <a:r>
              <a:rPr lang="en-US" sz="32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= 0,3 . 56 = 16,8 (gam) </a:t>
            </a:r>
          </a:p>
        </p:txBody>
      </p:sp>
    </p:spTree>
    <p:extLst>
      <p:ext uri="{BB962C8B-B14F-4D97-AF65-F5344CB8AC3E}">
        <p14:creationId xmlns:p14="http://schemas.microsoft.com/office/powerpoint/2010/main" val="2014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457200" y="886408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F32E-5878-4A8C-8C46-C661ED531631}"/>
              </a:ext>
            </a:extLst>
          </p:cNvPr>
          <p:cNvSpPr txBox="1"/>
          <p:nvPr/>
        </p:nvSpPr>
        <p:spPr>
          <a:xfrm>
            <a:off x="707010" y="1111347"/>
            <a:ext cx="1054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ahnschrift Light SemiCondensed" panose="020B0502040204020203" pitchFamily="34" charset="0"/>
              </a:rPr>
              <a:t>Bài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tập</a:t>
            </a:r>
            <a:r>
              <a:rPr lang="en-US" sz="3200" dirty="0">
                <a:latin typeface="Bahnschrift Light SemiCondensed" panose="020B0502040204020203" pitchFamily="34" charset="0"/>
              </a:rPr>
              <a:t> 1: Cho </a:t>
            </a:r>
            <a:r>
              <a:rPr lang="en-US" sz="3200" dirty="0" err="1">
                <a:latin typeface="Bahnschrift Light SemiCondensed" panose="020B0502040204020203" pitchFamily="34" charset="0"/>
              </a:rPr>
              <a:t>biết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khí</a:t>
            </a:r>
            <a:r>
              <a:rPr lang="en-US" sz="3200" dirty="0">
                <a:latin typeface="Bahnschrift Light SemiCondensed" panose="020B0502040204020203" pitchFamily="34" charset="0"/>
              </a:rPr>
              <a:t> Cl</a:t>
            </a:r>
            <a:r>
              <a:rPr lang="en-US" sz="3200" baseline="-25000" dirty="0">
                <a:latin typeface="Bahnschrift Light SemiCondensed" panose="020B0502040204020203" pitchFamily="34" charset="0"/>
              </a:rPr>
              <a:t>2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nặng</a:t>
            </a:r>
            <a:r>
              <a:rPr lang="en-US" sz="3200" dirty="0">
                <a:latin typeface="Bahnschrift Light SemiCondensed" panose="020B0502040204020203" pitchFamily="34" charset="0"/>
              </a:rPr>
              <a:t> hay </a:t>
            </a:r>
            <a:r>
              <a:rPr lang="en-US" sz="3200" dirty="0" err="1">
                <a:latin typeface="Bahnschrift Light SemiCondensed" panose="020B0502040204020203" pitchFamily="34" charset="0"/>
              </a:rPr>
              <a:t>nhẹ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hơn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khí</a:t>
            </a:r>
            <a:r>
              <a:rPr lang="en-US" sz="3200" dirty="0">
                <a:latin typeface="Bahnschrift Light SemiCondensed" panose="020B0502040204020203" pitchFamily="34" charset="0"/>
              </a:rPr>
              <a:t> H</a:t>
            </a:r>
            <a:r>
              <a:rPr lang="en-US" sz="3200" baseline="-25000" dirty="0">
                <a:latin typeface="Bahnschrift Light SemiCondensed" panose="020B0502040204020203" pitchFamily="34" charset="0"/>
              </a:rPr>
              <a:t>2</a:t>
            </a:r>
            <a:r>
              <a:rPr lang="en-US" sz="3200" dirty="0">
                <a:latin typeface="Bahnschrift Light SemiCondensed" panose="020B0502040204020203" pitchFamily="34" charset="0"/>
              </a:rPr>
              <a:t> bao </a:t>
            </a:r>
            <a:r>
              <a:rPr lang="en-US" sz="3200" dirty="0" err="1">
                <a:latin typeface="Bahnschrift Light SemiCondensed" panose="020B0502040204020203" pitchFamily="34" charset="0"/>
              </a:rPr>
              <a:t>nhiêu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lần</a:t>
            </a:r>
            <a:r>
              <a:rPr lang="en-US" sz="3200" dirty="0">
                <a:latin typeface="Bahnschrift Light SemiCondensed" panose="020B0502040204020203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42E2FB-08B1-46D5-8CC7-E9CA0839AB28}"/>
              </a:ext>
            </a:extLst>
          </p:cNvPr>
          <p:cNvSpPr/>
          <p:nvPr/>
        </p:nvSpPr>
        <p:spPr>
          <a:xfrm>
            <a:off x="662498" y="954947"/>
            <a:ext cx="10860783" cy="860912"/>
          </a:xfrm>
          <a:prstGeom prst="roundRect">
            <a:avLst/>
          </a:prstGeom>
          <a:solidFill>
            <a:srgbClr val="7030A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8E004F-897A-4707-8335-9C03F2EAD3F2}"/>
                  </a:ext>
                </a:extLst>
              </p:cNvPr>
              <p:cNvSpPr txBox="1"/>
              <p:nvPr/>
            </p:nvSpPr>
            <p:spPr>
              <a:xfrm>
                <a:off x="724206" y="2112510"/>
                <a:ext cx="10522940" cy="449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Bahnschrift Light SemiCondensed" panose="020B0502040204020203" pitchFamily="34" charset="0"/>
                  </a:rPr>
                  <a:t>Giải:</a:t>
                </a:r>
              </a:p>
              <a:p>
                <a:endParaRPr lang="en-US" sz="1800" b="0" i="1" dirty="0">
                  <a:solidFill>
                    <a:srgbClr val="8D2828"/>
                  </a:solidFill>
                  <a:latin typeface="Bahnschrift Light SemiCondensed" panose="020B0502040204020203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8D2828"/>
                              </a:solidFill>
                              <a:latin typeface="Bahnschrift Light SemiCondensed" panose="020B0502040204020203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8D282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8D2828"/>
                                  </a:solidFill>
                                  <a:latin typeface="Bahnschrift Light SemiCondensed" panose="020B0502040204020203" pitchFamily="34" charset="0"/>
                                  <a:cs typeface="Arial" panose="020B0604020202020204" pitchFamily="34" charset="0"/>
                                </a:rPr>
                                <m:t>Cl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solidFill>
                                    <a:srgbClr val="8D2828"/>
                                  </a:solidFill>
                                  <a:latin typeface="Bahnschrift Light SemiCondensed" panose="020B0502040204020203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35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71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mol</m:t>
                          </m:r>
                        </m:e>
                      </m:d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en-US" dirty="0">
                  <a:latin typeface="Bahnschrift Light SemiCondensed" panose="020B0502040204020203" pitchFamily="34" charset="0"/>
                </a:endParaRPr>
              </a:p>
              <a:p>
                <a:endParaRPr lang="en-US" dirty="0">
                  <a:latin typeface="Bahnschrift Light SemiCondensed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8D2828"/>
                              </a:solidFill>
                              <a:latin typeface="Bahnschrift Light SemiCondensed" panose="020B0502040204020203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8D282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8D2828"/>
                                  </a:solidFill>
                                  <a:latin typeface="Bahnschrift Light SemiCondensed" panose="020B0502040204020203" pitchFamily="34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solidFill>
                                    <a:srgbClr val="8D2828"/>
                                  </a:solidFill>
                                  <a:latin typeface="Bahnschrift Light SemiCondensed" panose="020B0502040204020203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mol</m:t>
                          </m:r>
                        </m:e>
                      </m:d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Bahnschrift Light SemiCondensed" panose="020B0502040204020203" pitchFamily="34" charset="0"/>
                </a:endParaRPr>
              </a:p>
              <a:p>
                <a:endParaRPr lang="en-US" dirty="0">
                  <a:latin typeface="Bahnschrift Light SemiCondensed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Cl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200" dirty="0" smtClean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3200" b="0" i="0" smtClean="0">
                                    <a:solidFill>
                                      <a:srgbClr val="8D2828"/>
                                    </a:solidFill>
                                    <a:latin typeface="Bahnschrift Light SemiCondensed" panose="020B0502040204020203" pitchFamily="34" charset="0"/>
                                    <a:cs typeface="Arial" panose="020B0604020202020204" pitchFamily="34" charset="0"/>
                                  </a:rPr>
                                  <m:t>Cl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rgbClr val="8D2828"/>
                                    </a:solidFill>
                                    <a:latin typeface="Bahnschrift Light SemiCondensed" panose="020B0502040204020203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3200" dirty="0" smtClean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3200" b="0" i="0" smtClean="0">
                                    <a:solidFill>
                                      <a:srgbClr val="8D2828"/>
                                    </a:solidFill>
                                    <a:latin typeface="Bahnschrift Light SemiCondensed" panose="020B0502040204020203" pitchFamily="34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rgbClr val="8D2828"/>
                                    </a:solidFill>
                                    <a:latin typeface="Bahnschrift Light SemiCondensed" panose="020B0502040204020203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3200" b="0" i="0" dirty="0" smtClean="0">
                        <a:solidFill>
                          <a:srgbClr val="8D282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71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Bahnschrift Light SemiCondensed" panose="020B0502040204020203" pitchFamily="34" charset="0"/>
                  </a:rPr>
                  <a:t> </a:t>
                </a:r>
                <a:r>
                  <a:rPr lang="en-US" sz="28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</a:rPr>
                  <a:t>= 35,5 </a:t>
                </a:r>
                <a:r>
                  <a:rPr lang="en-US" sz="24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</a:rPr>
                  <a:t>&gt;1               </a:t>
                </a:r>
                <a:r>
                  <a:rPr lang="en-US" sz="3200" dirty="0" err="1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Khí</a:t>
                </a:r>
                <a:r>
                  <a:rPr lang="en-US" sz="32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 Cl</a:t>
                </a:r>
                <a:r>
                  <a:rPr lang="en-US" sz="3200" baseline="-250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2</a:t>
                </a:r>
                <a:r>
                  <a:rPr lang="en-US" sz="32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 </a:t>
                </a:r>
                <a:r>
                  <a:rPr lang="en-US" sz="3200" dirty="0" err="1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nặng</a:t>
                </a:r>
                <a:r>
                  <a:rPr lang="en-US" sz="32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 </a:t>
                </a:r>
                <a:r>
                  <a:rPr lang="en-US" sz="3200" dirty="0" err="1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hơn</a:t>
                </a:r>
                <a:r>
                  <a:rPr lang="en-US" sz="32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 </a:t>
                </a:r>
                <a:r>
                  <a:rPr lang="en-US" sz="3200" dirty="0" err="1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khí</a:t>
                </a:r>
                <a:r>
                  <a:rPr lang="en-US" sz="32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 H</a:t>
                </a:r>
                <a:r>
                  <a:rPr lang="en-US" sz="3200" baseline="-250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2</a:t>
                </a:r>
                <a:r>
                  <a:rPr lang="en-US" sz="3200" dirty="0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 35,5 </a:t>
                </a:r>
                <a:r>
                  <a:rPr lang="en-US" sz="3200" dirty="0" err="1">
                    <a:solidFill>
                      <a:srgbClr val="91322C"/>
                    </a:solidFill>
                    <a:latin typeface="Bahnschrift Light SemiCondensed" panose="020B0502040204020203" pitchFamily="34" charset="0"/>
                  </a:rPr>
                  <a:t>lần</a:t>
                </a:r>
                <a:endParaRPr lang="en-US" dirty="0">
                  <a:solidFill>
                    <a:srgbClr val="91322C"/>
                  </a:solidFill>
                  <a:latin typeface="Bahnschrift Light SemiCondensed" panose="020B0502040204020203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8E004F-897A-4707-8335-9C03F2EA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06" y="2112510"/>
                <a:ext cx="10522940" cy="4496103"/>
              </a:xfrm>
              <a:prstGeom prst="rect">
                <a:avLst/>
              </a:prstGeom>
              <a:blipFill>
                <a:blip r:embed="rId5"/>
                <a:stretch>
                  <a:fillRect l="-1796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8954AC-4D43-4F31-927C-A1E1753D963B}"/>
              </a:ext>
            </a:extLst>
          </p:cNvPr>
          <p:cNvCxnSpPr>
            <a:cxnSpLocks/>
          </p:cNvCxnSpPr>
          <p:nvPr/>
        </p:nvCxnSpPr>
        <p:spPr>
          <a:xfrm>
            <a:off x="5024327" y="5550215"/>
            <a:ext cx="677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541D4860-15DD-496B-99F3-E2A887E6FA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62" y="591953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457200" y="886408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2F32E-5878-4A8C-8C46-C661ED531631}"/>
              </a:ext>
            </a:extLst>
          </p:cNvPr>
          <p:cNvSpPr txBox="1"/>
          <p:nvPr/>
        </p:nvSpPr>
        <p:spPr>
          <a:xfrm>
            <a:off x="707010" y="1111347"/>
            <a:ext cx="1054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ahnschrift Light SemiCondensed" panose="020B0502040204020203" pitchFamily="34" charset="0"/>
              </a:rPr>
              <a:t>Bài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tập</a:t>
            </a:r>
            <a:r>
              <a:rPr lang="en-US" sz="3200" dirty="0">
                <a:latin typeface="Bahnschrift Light SemiCondensed" panose="020B0502040204020203" pitchFamily="34" charset="0"/>
              </a:rPr>
              <a:t> 2: </a:t>
            </a:r>
            <a:r>
              <a:rPr lang="en-US" sz="3200" dirty="0" err="1">
                <a:latin typeface="Bahnschrift Light SemiCondensed" panose="020B0502040204020203" pitchFamily="34" charset="0"/>
              </a:rPr>
              <a:t>Chất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khí</a:t>
            </a:r>
            <a:r>
              <a:rPr lang="en-US" sz="3200" dirty="0">
                <a:latin typeface="Bahnschrift Light SemiCondensed" panose="020B0502040204020203" pitchFamily="34" charset="0"/>
              </a:rPr>
              <a:t> A </a:t>
            </a:r>
            <a:r>
              <a:rPr lang="en-US" sz="3200" dirty="0" err="1">
                <a:latin typeface="Bahnschrift Light SemiCondensed" panose="020B0502040204020203" pitchFamily="34" charset="0"/>
              </a:rPr>
              <a:t>có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tỉ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khối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đối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với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khí</a:t>
            </a:r>
            <a:r>
              <a:rPr lang="en-US" sz="3200" dirty="0">
                <a:latin typeface="Bahnschrift Light SemiCondensed" panose="020B0502040204020203" pitchFamily="34" charset="0"/>
              </a:rPr>
              <a:t> </a:t>
            </a:r>
            <a:r>
              <a:rPr lang="en-US" sz="3200" dirty="0" err="1">
                <a:latin typeface="Bahnschrift Light SemiCondensed" panose="020B0502040204020203" pitchFamily="34" charset="0"/>
              </a:rPr>
              <a:t>oxi</a:t>
            </a:r>
            <a:r>
              <a:rPr lang="en-US" sz="3200" dirty="0">
                <a:latin typeface="Bahnschrift Light SemiCondensed" panose="020B0502040204020203" pitchFamily="34" charset="0"/>
              </a:rPr>
              <a:t> (O</a:t>
            </a:r>
            <a:r>
              <a:rPr lang="en-US" sz="3200" baseline="-25000" dirty="0">
                <a:latin typeface="Bahnschrift Light SemiCondensed" panose="020B0502040204020203" pitchFamily="34" charset="0"/>
              </a:rPr>
              <a:t>2</a:t>
            </a:r>
            <a:r>
              <a:rPr lang="en-US" sz="3200" dirty="0">
                <a:latin typeface="Bahnschrift Light SemiCondensed" panose="020B0502040204020203" pitchFamily="34" charset="0"/>
              </a:rPr>
              <a:t>) </a:t>
            </a:r>
            <a:r>
              <a:rPr lang="en-US" sz="3200" dirty="0" err="1">
                <a:latin typeface="Bahnschrift Light SemiCondensed" panose="020B0502040204020203" pitchFamily="34" charset="0"/>
              </a:rPr>
              <a:t>là</a:t>
            </a:r>
            <a:r>
              <a:rPr lang="en-US" sz="3200" dirty="0">
                <a:latin typeface="Bahnschrift Light SemiCondensed" panose="020B0502040204020203" pitchFamily="34" charset="0"/>
              </a:rPr>
              <a:t> 1,375. </a:t>
            </a:r>
            <a:r>
              <a:rPr lang="en-US" sz="3200" dirty="0" err="1">
                <a:latin typeface="Bahnschrift Light SemiCondensed" panose="020B0502040204020203" pitchFamily="34" charset="0"/>
              </a:rPr>
              <a:t>Tính</a:t>
            </a:r>
            <a:r>
              <a:rPr lang="en-US" sz="3200" dirty="0">
                <a:latin typeface="Bahnschrift Light SemiCondensed" panose="020B0502040204020203" pitchFamily="34" charset="0"/>
              </a:rPr>
              <a:t> M</a:t>
            </a:r>
            <a:r>
              <a:rPr lang="en-US" sz="3200" baseline="-25000" dirty="0">
                <a:latin typeface="Bahnschrift Light SemiCondensed" panose="020B0502040204020203" pitchFamily="34" charset="0"/>
              </a:rPr>
              <a:t>A</a:t>
            </a:r>
            <a:endParaRPr lang="en-US" sz="3200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42E2FB-08B1-46D5-8CC7-E9CA0839AB28}"/>
              </a:ext>
            </a:extLst>
          </p:cNvPr>
          <p:cNvSpPr/>
          <p:nvPr/>
        </p:nvSpPr>
        <p:spPr>
          <a:xfrm>
            <a:off x="586504" y="1031667"/>
            <a:ext cx="10860783" cy="860912"/>
          </a:xfrm>
          <a:prstGeom prst="roundRect">
            <a:avLst/>
          </a:prstGeom>
          <a:solidFill>
            <a:srgbClr val="7030A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8E004F-897A-4707-8335-9C03F2EAD3F2}"/>
                  </a:ext>
                </a:extLst>
              </p:cNvPr>
              <p:cNvSpPr txBox="1"/>
              <p:nvPr/>
            </p:nvSpPr>
            <p:spPr>
              <a:xfrm>
                <a:off x="884529" y="2157692"/>
                <a:ext cx="10522940" cy="406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Bahnschrift Light SemiCondensed" panose="020B0502040204020203" pitchFamily="34" charset="0"/>
                  </a:rPr>
                  <a:t>Giải:</a:t>
                </a:r>
              </a:p>
              <a:p>
                <a:endParaRPr lang="en-US" sz="1800" b="0" i="1" dirty="0">
                  <a:solidFill>
                    <a:srgbClr val="8D2828"/>
                  </a:solidFill>
                  <a:latin typeface="Bahnschrift Light SemiCondensed" panose="020B0502040204020203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solidFill>
                                      <a:srgbClr val="8D2828"/>
                                    </a:solidFill>
                                    <a:latin typeface="Bahnschrift Light SemiCondensed" panose="020B0502040204020203" pitchFamily="34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8D2828"/>
                                    </a:solidFill>
                                    <a:latin typeface="Bahnschrift Light SemiCondensed" panose="020B0502040204020203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2800" dirty="0">
                        <a:solidFill>
                          <a:srgbClr val="8D282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963C2F"/>
                    </a:solidFill>
                    <a:latin typeface="Bahnschrift Light SemiCondensed" panose="020B0502040204020203" pitchFamily="34" charset="0"/>
                  </a:rPr>
                  <a:t>1,375</a:t>
                </a:r>
                <a:endParaRPr lang="en-US" sz="2000" dirty="0">
                  <a:solidFill>
                    <a:srgbClr val="963C2F"/>
                  </a:solidFill>
                  <a:latin typeface="Bahnschrift Light SemiCondensed" panose="020B0502040204020203" pitchFamily="34" charset="0"/>
                </a:endParaRPr>
              </a:p>
              <a:p>
                <a:endParaRPr lang="en-US" dirty="0">
                  <a:latin typeface="Bahnschrift Light SemiCondensed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à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8D2828"/>
                              </a:solidFill>
                              <a:latin typeface="Bahnschrift Light SemiCondensed" panose="020B0502040204020203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8D282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8D282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solidFill>
                                    <a:srgbClr val="8D2828"/>
                                  </a:solidFill>
                                  <a:latin typeface="Bahnschrift Light SemiCondensed" panose="020B0502040204020203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16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32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8D282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mol</m:t>
                          </m:r>
                        </m:e>
                      </m:d>
                      <m:r>
                        <a:rPr lang="en-US" sz="2800" b="0" i="0" dirty="0" smtClean="0">
                          <a:solidFill>
                            <a:srgbClr val="8D282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Bahnschrift Light SemiCondensed" panose="020B0502040204020203" pitchFamily="34" charset="0"/>
                </a:endParaRPr>
              </a:p>
              <a:p>
                <a:endParaRPr lang="en-US" dirty="0">
                  <a:latin typeface="Bahnschrift Light SemiCondensed" panose="020B0502040204020203" pitchFamily="34" charset="0"/>
                </a:endParaRPr>
              </a:p>
              <a:p>
                <a:endParaRPr lang="en-US" dirty="0">
                  <a:solidFill>
                    <a:srgbClr val="91322C"/>
                  </a:solidFill>
                  <a:latin typeface="Bahnschrift Light SemiCondensed" panose="020B0502040204020203" pitchFamily="34" charset="0"/>
                </a:endParaRPr>
              </a:p>
              <a:p>
                <a:r>
                  <a:rPr lang="en-US" dirty="0"/>
                  <a:t>                </a:t>
                </a:r>
                <a:r>
                  <a:rPr lang="en-US" sz="28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</a:rPr>
                  <a:t>M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</a:rPr>
                  <a:t>A</a:t>
                </a:r>
                <a:r>
                  <a:rPr lang="en-US" sz="28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8D2828"/>
                            </a:solidFill>
                            <a:latin typeface="Bahnschrift Light SemiCondensed" panose="020B0502040204020203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8D2828"/>
                                </a:solidFill>
                                <a:latin typeface="Bahnschrift Light SemiCondensed" panose="020B0502040204020203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8D2828"/>
                    </a:solidFill>
                    <a:latin typeface="Bahnschrift Light SemiCondensed" panose="020B0502040204020203" pitchFamily="34" charset="0"/>
                  </a:rPr>
                  <a:t>= 1,375 . 32 = 44 (g/mol)</a:t>
                </a:r>
                <a:endParaRPr lang="en-US" dirty="0">
                  <a:latin typeface="Bahnschrift Light Semi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8E004F-897A-4707-8335-9C03F2EA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29" y="2157692"/>
                <a:ext cx="10522940" cy="4061753"/>
              </a:xfrm>
              <a:prstGeom prst="rect">
                <a:avLst/>
              </a:prstGeom>
              <a:blipFill>
                <a:blip r:embed="rId5"/>
                <a:stretch>
                  <a:fillRect l="-1738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8954AC-4D43-4F31-927C-A1E1753D963B}"/>
              </a:ext>
            </a:extLst>
          </p:cNvPr>
          <p:cNvCxnSpPr>
            <a:cxnSpLocks/>
          </p:cNvCxnSpPr>
          <p:nvPr/>
        </p:nvCxnSpPr>
        <p:spPr>
          <a:xfrm>
            <a:off x="1007049" y="5683989"/>
            <a:ext cx="677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E078B430-6D6E-481C-A7E0-89239AE060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36" y="572301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457200" y="886408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99070-2645-45D0-8FE0-6AD786D3EC87}"/>
              </a:ext>
            </a:extLst>
          </p:cNvPr>
          <p:cNvSpPr txBox="1"/>
          <p:nvPr/>
        </p:nvSpPr>
        <p:spPr>
          <a:xfrm>
            <a:off x="343890" y="1249962"/>
            <a:ext cx="7743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II/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Tỉ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khối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của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A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đối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với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không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endParaRPr lang="en-US" sz="3600" dirty="0">
              <a:solidFill>
                <a:schemeClr val="bg1"/>
              </a:solidFill>
              <a:highlight>
                <a:srgbClr val="D54C4C"/>
              </a:highlight>
              <a:latin typeface="#9Slide07 IcielBaliho Script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6097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D4876B-F0A8-480A-9866-5FD519CAF520}"/>
              </a:ext>
            </a:extLst>
          </p:cNvPr>
          <p:cNvSpPr txBox="1"/>
          <p:nvPr/>
        </p:nvSpPr>
        <p:spPr>
          <a:xfrm>
            <a:off x="3415192" y="850337"/>
            <a:ext cx="621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PHIẾU HỌC TẬP 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E125E-A930-4D00-86FF-0B79757DD308}"/>
              </a:ext>
            </a:extLst>
          </p:cNvPr>
          <p:cNvSpPr txBox="1"/>
          <p:nvPr/>
        </p:nvSpPr>
        <p:spPr>
          <a:xfrm>
            <a:off x="343890" y="1550795"/>
            <a:ext cx="595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mol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NO</a:t>
            </a:r>
            <a:r>
              <a:rPr lang="en-US" sz="2400" baseline="-250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5F58B6-480B-480A-8D3E-168285253772}"/>
                  </a:ext>
                </a:extLst>
              </p:cNvPr>
              <p:cNvSpPr txBox="1"/>
              <p:nvPr/>
            </p:nvSpPr>
            <p:spPr>
              <a:xfrm>
                <a:off x="801539" y="2914447"/>
                <a:ext cx="10987194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3.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NO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ô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So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mol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NO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5F58B6-480B-480A-8D3E-168285253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9" y="2914447"/>
                <a:ext cx="10987194" cy="1134670"/>
              </a:xfrm>
              <a:prstGeom prst="rect">
                <a:avLst/>
              </a:prstGeom>
              <a:blipFill>
                <a:blip r:embed="rId5"/>
                <a:stretch>
                  <a:fillRect l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F131A6-9D10-4729-90AB-024DA52DDA9E}"/>
                  </a:ext>
                </a:extLst>
              </p:cNvPr>
              <p:cNvSpPr txBox="1"/>
              <p:nvPr/>
            </p:nvSpPr>
            <p:spPr>
              <a:xfrm>
                <a:off x="838148" y="4060873"/>
                <a:ext cx="10700661" cy="2372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4.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NO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ô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NO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hiệu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NO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í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à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8D282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NO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í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NO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ô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quát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A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F131A6-9D10-4729-90AB-024DA52D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8" y="4060873"/>
                <a:ext cx="10700661" cy="2372381"/>
              </a:xfrm>
              <a:prstGeom prst="rect">
                <a:avLst/>
              </a:prstGeom>
              <a:blipFill>
                <a:blip r:embed="rId6"/>
                <a:stretch>
                  <a:fillRect l="-854" b="-5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707010" y="884837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1A32AF-8506-40FD-ABA7-11C078CCC5C9}"/>
              </a:ext>
            </a:extLst>
          </p:cNvPr>
          <p:cNvSpPr/>
          <p:nvPr/>
        </p:nvSpPr>
        <p:spPr>
          <a:xfrm>
            <a:off x="10245013" y="6126076"/>
            <a:ext cx="1483567" cy="362399"/>
          </a:xfrm>
          <a:prstGeom prst="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#9Slide07 IcielBaliho Script" pitchFamily="2" charset="-93"/>
              </a:rPr>
              <a:t>ĐÁP 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CBC04-28AC-4C5B-8384-31D03E25240F}"/>
                  </a:ext>
                </a:extLst>
              </p:cNvPr>
              <p:cNvSpPr txBox="1"/>
              <p:nvPr/>
            </p:nvSpPr>
            <p:spPr>
              <a:xfrm>
                <a:off x="838148" y="1558478"/>
                <a:ext cx="6054708" cy="63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14 + 16.2 = 46 (g/mol)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CBC04-28AC-4C5B-8384-31D03E252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48" y="1558478"/>
                <a:ext cx="6054708" cy="632737"/>
              </a:xfrm>
              <a:prstGeom prst="rect">
                <a:avLst/>
              </a:prstGeom>
              <a:blipFill>
                <a:blip r:embed="rId7"/>
                <a:stretch>
                  <a:fillRect l="-1509" t="-7767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486134-F1F7-4629-87EB-868474103E67}"/>
                  </a:ext>
                </a:extLst>
              </p:cNvPr>
              <p:cNvSpPr txBox="1"/>
              <p:nvPr/>
            </p:nvSpPr>
            <p:spPr>
              <a:xfrm>
                <a:off x="791979" y="3047069"/>
                <a:ext cx="11317507" cy="9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3.Tỉ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NO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 b="0" i="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ô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kh</m:t>
                            </m:r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46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29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&gt;1.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mol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NO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hơn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486134-F1F7-4629-87EB-868474103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79" y="3047069"/>
                <a:ext cx="11317507" cy="960712"/>
              </a:xfrm>
              <a:prstGeom prst="rect">
                <a:avLst/>
              </a:prstGeom>
              <a:blipFill>
                <a:blip r:embed="rId8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B6D00D-BB36-4F20-ACC5-27CAE87F7565}"/>
                  </a:ext>
                </a:extLst>
              </p:cNvPr>
              <p:cNvSpPr txBox="1"/>
              <p:nvPr/>
            </p:nvSpPr>
            <p:spPr>
              <a:xfrm>
                <a:off x="864039" y="4509893"/>
                <a:ext cx="10238513" cy="882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í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mol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B6D00D-BB36-4F20-ACC5-27CAE87F7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39" y="4509893"/>
                <a:ext cx="10238513" cy="882421"/>
              </a:xfrm>
              <a:prstGeom prst="rect">
                <a:avLst/>
              </a:prstGeom>
              <a:blipFill>
                <a:blip r:embed="rId9"/>
                <a:stretch>
                  <a:fillRect l="-95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269D7FB-D883-4300-8490-7BFDF5171F45}"/>
              </a:ext>
            </a:extLst>
          </p:cNvPr>
          <p:cNvSpPr txBox="1"/>
          <p:nvPr/>
        </p:nvSpPr>
        <p:spPr>
          <a:xfrm>
            <a:off x="838148" y="2161367"/>
            <a:ext cx="10591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hỗn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0,8 mol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nitơ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0,2 mol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oxi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mol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B60A4-0884-4238-A0A1-312B725A4517}"/>
                  </a:ext>
                </a:extLst>
              </p:cNvPr>
              <p:cNvSpPr txBox="1"/>
              <p:nvPr/>
            </p:nvSpPr>
            <p:spPr>
              <a:xfrm>
                <a:off x="844794" y="2198898"/>
                <a:ext cx="7229130" cy="556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í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(28.0,8) + (32.0,2) = 29 (g/mol)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B60A4-0884-4238-A0A1-312B725A4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4" y="2198898"/>
                <a:ext cx="7229130" cy="556884"/>
              </a:xfrm>
              <a:prstGeom prst="rect">
                <a:avLst/>
              </a:prstGeom>
              <a:blipFill>
                <a:blip r:embed="rId10"/>
                <a:stretch>
                  <a:fillRect l="-1350" t="-879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8CFC951A-3623-4B8B-9D0E-AA62FB3647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45" y="13824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  <p:bldP spid="26" grpId="0"/>
      <p:bldP spid="26" grpId="1"/>
      <p:bldP spid="27" grpId="0"/>
      <p:bldP spid="27" grpId="1"/>
      <p:bldP spid="17" grpId="0"/>
      <p:bldP spid="18" grpId="0"/>
      <p:bldP spid="22" grpId="0"/>
      <p:bldP spid="29" grpId="0"/>
      <p:bldP spid="29" grpId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FA392C-D7BA-4608-8C5E-7898D1AA6AE5}"/>
              </a:ext>
            </a:extLst>
          </p:cNvPr>
          <p:cNvSpPr/>
          <p:nvPr/>
        </p:nvSpPr>
        <p:spPr>
          <a:xfrm>
            <a:off x="520399" y="2302136"/>
            <a:ext cx="2610678" cy="1306296"/>
          </a:xfrm>
          <a:prstGeom prst="roundRect">
            <a:avLst/>
          </a:prstGeom>
          <a:solidFill>
            <a:srgbClr val="D5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457200" y="886408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99070-2645-45D0-8FE0-6AD786D3EC87}"/>
              </a:ext>
            </a:extLst>
          </p:cNvPr>
          <p:cNvSpPr txBox="1"/>
          <p:nvPr/>
        </p:nvSpPr>
        <p:spPr>
          <a:xfrm>
            <a:off x="343890" y="865649"/>
            <a:ext cx="7743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II/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Tỉ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khối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của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A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đối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với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không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endParaRPr lang="en-US" sz="3600" dirty="0">
              <a:solidFill>
                <a:schemeClr val="bg1"/>
              </a:solidFill>
              <a:highlight>
                <a:srgbClr val="D54C4C"/>
              </a:highlight>
              <a:latin typeface="#9Slide07 IcielBaliho Script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DB667E0-5CE0-4769-9DFF-4F852911B11D}"/>
                  </a:ext>
                </a:extLst>
              </p:cNvPr>
              <p:cNvSpPr/>
              <p:nvPr/>
            </p:nvSpPr>
            <p:spPr>
              <a:xfrm>
                <a:off x="3978099" y="2657999"/>
                <a:ext cx="2800785" cy="827541"/>
              </a:xfrm>
              <a:prstGeom prst="roundRect">
                <a:avLst/>
              </a:prstGeom>
              <a:solidFill>
                <a:srgbClr val="D5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M</a:t>
                </a:r>
                <a:r>
                  <a:rPr lang="en-US" sz="2800" baseline="-250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8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:r>
                  <a:rPr lang="en-US" sz="2800" dirty="0">
                    <a:solidFill>
                      <a:schemeClr val="bg1"/>
                    </a:solidFill>
                    <a:latin typeface="#9Slide07 IcielBaliho Script" pitchFamily="2" charset="-93"/>
                  </a:rPr>
                  <a:t>29 </a:t>
                </a:r>
                <a:r>
                  <a:rPr lang="en-US" sz="28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kk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DB667E0-5CE0-4769-9DFF-4F852911B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099" y="2657999"/>
                <a:ext cx="2800785" cy="827541"/>
              </a:xfrm>
              <a:prstGeom prst="roundRect">
                <a:avLst/>
              </a:prstGeom>
              <a:blipFill>
                <a:blip r:embed="rId4"/>
                <a:stretch>
                  <a:fillRect l="-15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85468B-D2B8-485B-AE8D-5FE565A3678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131077" y="2955283"/>
            <a:ext cx="8286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FD1899B-7165-4E9B-960C-85A3B0135FE3}"/>
              </a:ext>
            </a:extLst>
          </p:cNvPr>
          <p:cNvSpPr txBox="1"/>
          <p:nvPr/>
        </p:nvSpPr>
        <p:spPr>
          <a:xfrm>
            <a:off x="6894469" y="20062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#9Slide07 SVNDessert Menu Scrip" panose="00000500000000000000" pitchFamily="2" charset="0"/>
              </a:rPr>
              <a:t>M</a:t>
            </a:r>
            <a:r>
              <a:rPr lang="en-US" sz="2400" baseline="-25000" dirty="0">
                <a:latin typeface="#9Slide07 SVNDessert Menu Scrip" panose="00000500000000000000" pitchFamily="2" charset="0"/>
              </a:rPr>
              <a:t>A</a:t>
            </a:r>
            <a:r>
              <a:rPr lang="en-US" sz="2400" dirty="0">
                <a:latin typeface="#9Slide07 SVNDessert Menu Scrip" panose="00000500000000000000" pitchFamily="2" charset="0"/>
              </a:rPr>
              <a:t>: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lượng</a:t>
            </a:r>
            <a:r>
              <a:rPr lang="en-US" sz="2400" dirty="0">
                <a:latin typeface="#9Slide07 SVNDessert Menu Scrip" panose="00000500000000000000" pitchFamily="2" charset="0"/>
              </a:rPr>
              <a:t> mol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400" dirty="0">
                <a:latin typeface="#9Slide07 SVNDessert Menu Scrip" panose="00000500000000000000" pitchFamily="2" charset="0"/>
              </a:rPr>
              <a:t> A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CB879B-626E-472E-9A21-093A97BD53E4}"/>
              </a:ext>
            </a:extLst>
          </p:cNvPr>
          <p:cNvSpPr txBox="1"/>
          <p:nvPr/>
        </p:nvSpPr>
        <p:spPr>
          <a:xfrm>
            <a:off x="6889985" y="2672087"/>
            <a:ext cx="6911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#9Slide07 SVNDessert Menu Scrip" panose="00000500000000000000" pitchFamily="2" charset="0"/>
              </a:rPr>
              <a:t>M</a:t>
            </a:r>
            <a:r>
              <a:rPr lang="en-US" sz="2400" baseline="-25000" dirty="0">
                <a:latin typeface="#9Slide07 SVNDessert Menu Scrip" panose="00000500000000000000" pitchFamily="2" charset="0"/>
              </a:rPr>
              <a:t>B</a:t>
            </a:r>
            <a:r>
              <a:rPr lang="en-US" sz="2400" dirty="0">
                <a:latin typeface="#9Slide07 SVNDessert Menu Scrip" panose="00000500000000000000" pitchFamily="2" charset="0"/>
              </a:rPr>
              <a:t>: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lượng</a:t>
            </a:r>
            <a:r>
              <a:rPr lang="en-US" sz="2400" dirty="0">
                <a:latin typeface="#9Slide07 SVNDessert Menu Scrip" panose="00000500000000000000" pitchFamily="2" charset="0"/>
              </a:rPr>
              <a:t> mol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400" dirty="0">
                <a:latin typeface="#9Slide07 SVNDessert Menu Scrip" panose="00000500000000000000" pitchFamily="2" charset="0"/>
              </a:rPr>
              <a:t> B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8A19C6-0778-4EC8-B7D1-F50729D54D99}"/>
              </a:ext>
            </a:extLst>
          </p:cNvPr>
          <p:cNvSpPr txBox="1"/>
          <p:nvPr/>
        </p:nvSpPr>
        <p:spPr>
          <a:xfrm>
            <a:off x="5681895" y="3250430"/>
            <a:ext cx="730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/KK</a:t>
            </a:r>
            <a:r>
              <a:rPr lang="en-US" sz="24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tỉ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của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400" dirty="0">
                <a:latin typeface="#9Slide07 SVNDessert Menu Scrip" panose="00000500000000000000" pitchFamily="2" charset="0"/>
              </a:rPr>
              <a:t> A </a:t>
            </a:r>
            <a:r>
              <a:rPr lang="en-US" sz="2400" dirty="0" err="1">
                <a:latin typeface="#9Slide07 SVNDessert Menu Scrip" panose="00000500000000000000" pitchFamily="2" charset="0"/>
              </a:rPr>
              <a:t>đối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với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không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endParaRPr lang="en-US" sz="2400" dirty="0">
              <a:latin typeface="#9Slide07 SVNDessert Menu Scrip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0DE68-65FB-4D18-9EE8-9352361B63EA}"/>
              </a:ext>
            </a:extLst>
          </p:cNvPr>
          <p:cNvSpPr txBox="1"/>
          <p:nvPr/>
        </p:nvSpPr>
        <p:spPr>
          <a:xfrm>
            <a:off x="1265684" y="4419522"/>
            <a:ext cx="7235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8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/KK</a:t>
            </a:r>
            <a:r>
              <a:rPr lang="vi-VN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&gt; 1: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không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8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/KK</a:t>
            </a:r>
            <a:r>
              <a:rPr lang="vi-VN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&lt; 1: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nhẹ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không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8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/KK</a:t>
            </a:r>
            <a:r>
              <a:rPr lang="vi-VN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= 1: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bằng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không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8531D0-9EC1-42C5-8AFA-4CFC45B3EAF0}"/>
                  </a:ext>
                </a:extLst>
              </p:cNvPr>
              <p:cNvSpPr txBox="1"/>
              <p:nvPr/>
            </p:nvSpPr>
            <p:spPr>
              <a:xfrm>
                <a:off x="727995" y="2485645"/>
                <a:ext cx="2215661" cy="83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kk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chemeClr val="bg1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chemeClr val="bg1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</a:rPr>
                          <m:t>29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#9Slide07 IcielBaliho Script" pitchFamily="2" charset="-93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8531D0-9EC1-42C5-8AFA-4CFC45B3E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95" y="2485645"/>
                <a:ext cx="2215661" cy="839397"/>
              </a:xfrm>
              <a:prstGeom prst="rect">
                <a:avLst/>
              </a:prstGeom>
              <a:blipFill>
                <a:blip r:embed="rId5"/>
                <a:stretch>
                  <a:fillRect b="-2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12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1D60C2D-B134-4764-8449-4CAAF93E3D72}"/>
              </a:ext>
            </a:extLst>
          </p:cNvPr>
          <p:cNvSpPr txBox="1"/>
          <p:nvPr/>
        </p:nvSpPr>
        <p:spPr>
          <a:xfrm>
            <a:off x="128953" y="1620632"/>
            <a:ext cx="7795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Trả</a:t>
            </a:r>
            <a:r>
              <a:rPr lang="en-US" sz="5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lời</a:t>
            </a:r>
            <a:r>
              <a:rPr lang="en-US" sz="5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câu</a:t>
            </a:r>
            <a:r>
              <a:rPr lang="en-US" sz="5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hỏi</a:t>
            </a:r>
            <a:r>
              <a:rPr lang="en-US" sz="5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đầu</a:t>
            </a:r>
            <a:r>
              <a:rPr lang="en-US" sz="5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22DD5C-689F-4AD8-BCB1-E82DF97AB345}"/>
              </a:ext>
            </a:extLst>
          </p:cNvPr>
          <p:cNvSpPr/>
          <p:nvPr/>
        </p:nvSpPr>
        <p:spPr>
          <a:xfrm>
            <a:off x="718974" y="209445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1DFF2-C5FE-4E46-A199-DF6FE332DB7F}"/>
              </a:ext>
            </a:extLst>
          </p:cNvPr>
          <p:cNvSpPr txBox="1"/>
          <p:nvPr/>
        </p:nvSpPr>
        <p:spPr>
          <a:xfrm>
            <a:off x="876510" y="174393"/>
            <a:ext cx="213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4D25F9-27FA-43C0-9A09-E62DA84CDA08}"/>
              </a:ext>
            </a:extLst>
          </p:cNvPr>
          <p:cNvSpPr/>
          <p:nvPr/>
        </p:nvSpPr>
        <p:spPr>
          <a:xfrm>
            <a:off x="124603" y="128954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D5149B-3E1F-4804-A863-0E1F22EC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817" y="288581"/>
            <a:ext cx="436334" cy="436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A80ED6-1411-4403-BB3C-77D9B20179E6}"/>
              </a:ext>
            </a:extLst>
          </p:cNvPr>
          <p:cNvSpPr txBox="1"/>
          <p:nvPr/>
        </p:nvSpPr>
        <p:spPr>
          <a:xfrm>
            <a:off x="222741" y="2957063"/>
            <a:ext cx="7283528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Tại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bóng</a:t>
            </a:r>
            <a:r>
              <a:rPr lang="en-US" sz="4000" dirty="0"/>
              <a:t> </a:t>
            </a:r>
            <a:r>
              <a:rPr lang="en-US" sz="4000" dirty="0" err="1"/>
              <a:t>bơm</a:t>
            </a:r>
            <a:r>
              <a:rPr lang="en-US" sz="4000" dirty="0"/>
              <a:t> </a:t>
            </a:r>
            <a:r>
              <a:rPr lang="en-US" sz="4000" dirty="0" err="1"/>
              <a:t>khí</a:t>
            </a:r>
            <a:r>
              <a:rPr lang="en-US" sz="4000" dirty="0"/>
              <a:t> H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bay </a:t>
            </a:r>
            <a:r>
              <a:rPr lang="en-US" sz="4000" dirty="0" err="1"/>
              <a:t>lên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bóng</a:t>
            </a:r>
            <a:r>
              <a:rPr lang="en-US" sz="4000" dirty="0"/>
              <a:t> </a:t>
            </a:r>
            <a:r>
              <a:rPr lang="en-US" sz="4000" dirty="0" err="1"/>
              <a:t>bơm</a:t>
            </a:r>
            <a:r>
              <a:rPr lang="en-US" sz="4000" dirty="0"/>
              <a:t> </a:t>
            </a:r>
            <a:r>
              <a:rPr lang="en-US" sz="4000" dirty="0" err="1"/>
              <a:t>khí</a:t>
            </a:r>
            <a:r>
              <a:rPr lang="en-US" sz="4000" dirty="0"/>
              <a:t> CO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 err="1"/>
              <a:t>lại</a:t>
            </a:r>
            <a:r>
              <a:rPr lang="en-US" sz="4000" dirty="0"/>
              <a:t> </a:t>
            </a:r>
            <a:r>
              <a:rPr lang="en-US" sz="4000" dirty="0" err="1"/>
              <a:t>rơi</a:t>
            </a:r>
            <a:r>
              <a:rPr lang="en-US" sz="4000" dirty="0"/>
              <a:t> </a:t>
            </a:r>
            <a:r>
              <a:rPr lang="en-US" sz="4000" dirty="0" err="1"/>
              <a:t>xuống</a:t>
            </a:r>
            <a:r>
              <a:rPr lang="en-US" sz="4000" dirty="0"/>
              <a:t>?</a:t>
            </a: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C8141E06-1B6B-4C24-8961-1C21D8B4DAFE}"/>
              </a:ext>
            </a:extLst>
          </p:cNvPr>
          <p:cNvGrpSpPr>
            <a:grpSpLocks/>
          </p:cNvGrpSpPr>
          <p:nvPr/>
        </p:nvGrpSpPr>
        <p:grpSpPr bwMode="auto">
          <a:xfrm>
            <a:off x="8065479" y="1387419"/>
            <a:ext cx="1845622" cy="3186222"/>
            <a:chOff x="4678" y="1313"/>
            <a:chExt cx="907" cy="2095"/>
          </a:xfrm>
        </p:grpSpPr>
        <p:pic>
          <p:nvPicPr>
            <p:cNvPr id="15" name="Picture 8" descr="bong">
              <a:extLst>
                <a:ext uri="{FF2B5EF4-FFF2-40B4-BE49-F238E27FC236}">
                  <a16:creationId xmlns:a16="http://schemas.microsoft.com/office/drawing/2014/main" id="{BAE80787-E519-4098-B998-C23D92559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47" b="95102" l="19737" r="77632">
                          <a14:foregroundMark x1="34868" y1="8980" x2="46053" y2="7347"/>
                          <a14:foregroundMark x1="74342" y1="25306" x2="77632" y2="31837"/>
                          <a14:foregroundMark x1="21053" y1="29796" x2="19737" y2="35918"/>
                          <a14:foregroundMark x1="51316" y1="75918" x2="51316" y2="76735"/>
                          <a14:foregroundMark x1="50000" y1="95102" x2="50000" y2="95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806" r="17207"/>
            <a:stretch>
              <a:fillRect/>
            </a:stretch>
          </p:blipFill>
          <p:spPr bwMode="auto">
            <a:xfrm>
              <a:off x="4678" y="1313"/>
              <a:ext cx="907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E1AFABA5-6E45-42A7-857B-7361689CA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9" y="1886"/>
              <a:ext cx="53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 dirty="0">
                  <a:solidFill>
                    <a:srgbClr val="8D2828"/>
                  </a:solidFill>
                  <a:latin typeface="#9Slide07 IcielBaliho Script" pitchFamily="2" charset="-93"/>
                </a:rPr>
                <a:t>H</a:t>
              </a:r>
              <a:r>
                <a:rPr lang="en-US" altLang="en-US" sz="4000" baseline="-25000" dirty="0">
                  <a:solidFill>
                    <a:srgbClr val="8D2828"/>
                  </a:solidFill>
                  <a:latin typeface="#9Slide07 IcielBaliho Script" pitchFamily="2" charset="-93"/>
                </a:rPr>
                <a:t>2</a:t>
              </a:r>
              <a:endParaRPr lang="en-US" altLang="en-US" sz="4000" dirty="0">
                <a:solidFill>
                  <a:srgbClr val="8D2828"/>
                </a:solidFill>
                <a:latin typeface="#9Slide07 IcielBaliho Script" pitchFamily="2" charset="-93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C234794E-3CDE-4464-9828-AA8F5438D237}"/>
              </a:ext>
            </a:extLst>
          </p:cNvPr>
          <p:cNvGrpSpPr>
            <a:grpSpLocks/>
          </p:cNvGrpSpPr>
          <p:nvPr/>
        </p:nvGrpSpPr>
        <p:grpSpPr bwMode="auto">
          <a:xfrm>
            <a:off x="10199080" y="1669201"/>
            <a:ext cx="1750345" cy="3214797"/>
            <a:chOff x="4678" y="1313"/>
            <a:chExt cx="907" cy="2095"/>
          </a:xfrm>
        </p:grpSpPr>
        <p:pic>
          <p:nvPicPr>
            <p:cNvPr id="19" name="Picture 5" descr="bong">
              <a:extLst>
                <a:ext uri="{FF2B5EF4-FFF2-40B4-BE49-F238E27FC236}">
                  <a16:creationId xmlns:a16="http://schemas.microsoft.com/office/drawing/2014/main" id="{E97CE693-B79D-470C-A92C-876DD458F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47" b="95102" l="17763" r="77632">
                          <a14:foregroundMark x1="42763" y1="7347" x2="50000" y2="9388"/>
                          <a14:foregroundMark x1="75658" y1="26531" x2="78289" y2="31429"/>
                          <a14:foregroundMark x1="22368" y1="29796" x2="18421" y2="36735"/>
                          <a14:foregroundMark x1="51316" y1="77551" x2="50000" y2="80000"/>
                          <a14:foregroundMark x1="49342" y1="92653" x2="49342" y2="951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806" r="17207"/>
            <a:stretch>
              <a:fillRect/>
            </a:stretch>
          </p:blipFill>
          <p:spPr bwMode="auto">
            <a:xfrm>
              <a:off x="4678" y="1313"/>
              <a:ext cx="907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9EEBC933-AEDA-49E0-BA32-7F2974F37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" y="1924"/>
              <a:ext cx="648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8D2828"/>
                  </a:solidFill>
                  <a:latin typeface="#9Slide07 IcielBaliho Script" pitchFamily="2" charset="-93"/>
                </a:rPr>
                <a:t>CO</a:t>
              </a:r>
              <a:r>
                <a:rPr lang="en-US" altLang="en-US" sz="3600" baseline="-25000" dirty="0">
                  <a:solidFill>
                    <a:srgbClr val="8D2828"/>
                  </a:solidFill>
                  <a:latin typeface="#9Slide07 IcielBaliho Script" pitchFamily="2" charset="-93"/>
                </a:rPr>
                <a:t>2</a:t>
              </a:r>
              <a:endParaRPr lang="en-US" altLang="en-US" sz="3600" dirty="0">
                <a:solidFill>
                  <a:srgbClr val="8D2828"/>
                </a:solidFill>
                <a:latin typeface="#9Slide07 IcielBaliho Script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4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0091 -0.2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49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091 0.2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501A67-5E8F-4EDF-B152-4786FE5ECE09}"/>
              </a:ext>
            </a:extLst>
          </p:cNvPr>
          <p:cNvGrpSpPr>
            <a:grpSpLocks/>
          </p:cNvGrpSpPr>
          <p:nvPr/>
        </p:nvGrpSpPr>
        <p:grpSpPr bwMode="auto">
          <a:xfrm>
            <a:off x="548081" y="4054475"/>
            <a:ext cx="5095876" cy="6113463"/>
            <a:chOff x="958" y="1200"/>
            <a:chExt cx="3210" cy="38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973495-8A89-4B05-8335-4B02A1DFB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2" y="1200"/>
              <a:ext cx="2150" cy="2736"/>
              <a:chOff x="997" y="288"/>
              <a:chExt cx="3130" cy="3804"/>
            </a:xfrm>
          </p:grpSpPr>
          <p:sp>
            <p:nvSpPr>
              <p:cNvPr id="10" name="Oval 4">
                <a:extLst>
                  <a:ext uri="{FF2B5EF4-FFF2-40B4-BE49-F238E27FC236}">
                    <a16:creationId xmlns:a16="http://schemas.microsoft.com/office/drawing/2014/main" id="{F5404A44-6762-4D50-B52B-2546FB3C0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" y="288"/>
                <a:ext cx="1188" cy="19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Oval 5">
                <a:extLst>
                  <a:ext uri="{FF2B5EF4-FFF2-40B4-BE49-F238E27FC236}">
                    <a16:creationId xmlns:a16="http://schemas.microsoft.com/office/drawing/2014/main" id="{F06E747E-2FF0-4465-8C3B-F3DE13645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5" y="469"/>
                <a:ext cx="1502" cy="1898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F97C762C-B496-4CD9-8493-57A40B357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573"/>
                <a:ext cx="1357" cy="180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3" name="Group 7">
                <a:extLst>
                  <a:ext uri="{FF2B5EF4-FFF2-40B4-BE49-F238E27FC236}">
                    <a16:creationId xmlns:a16="http://schemas.microsoft.com/office/drawing/2014/main" id="{C0184054-15CD-4477-A0A6-3D1438F30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7" y="2280"/>
                <a:ext cx="1570" cy="1812"/>
                <a:chOff x="1105" y="2280"/>
                <a:chExt cx="1570" cy="1812"/>
              </a:xfrm>
            </p:grpSpPr>
            <p:grpSp>
              <p:nvGrpSpPr>
                <p:cNvPr id="15" name="Group 8">
                  <a:extLst>
                    <a:ext uri="{FF2B5EF4-FFF2-40B4-BE49-F238E27FC236}">
                      <a16:creationId xmlns:a16="http://schemas.microsoft.com/office/drawing/2014/main" id="{E7D13D7C-24F5-4456-BE2E-4BF5C0DAF3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5" y="2280"/>
                  <a:ext cx="716" cy="1812"/>
                  <a:chOff x="1105" y="2280"/>
                  <a:chExt cx="716" cy="1812"/>
                </a:xfrm>
              </p:grpSpPr>
              <p:sp>
                <p:nvSpPr>
                  <p:cNvPr id="17" name="Line 9">
                    <a:extLst>
                      <a:ext uri="{FF2B5EF4-FFF2-40B4-BE49-F238E27FC236}">
                        <a16:creationId xmlns:a16="http://schemas.microsoft.com/office/drawing/2014/main" id="{FF0BA8E0-A943-4D14-B5C7-40EF0D8B53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" y="2376"/>
                    <a:ext cx="637" cy="1698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0">
                    <a:extLst>
                      <a:ext uri="{FF2B5EF4-FFF2-40B4-BE49-F238E27FC236}">
                        <a16:creationId xmlns:a16="http://schemas.microsoft.com/office/drawing/2014/main" id="{CB505BAB-77B4-4E93-AC11-9F85A57A70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2" y="2280"/>
                    <a:ext cx="79" cy="18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Line 11">
                  <a:extLst>
                    <a:ext uri="{FF2B5EF4-FFF2-40B4-BE49-F238E27FC236}">
                      <a16:creationId xmlns:a16="http://schemas.microsoft.com/office/drawing/2014/main" id="{C66CB0F5-639B-4146-ADA6-EC4434D2FD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33" y="2390"/>
                  <a:ext cx="942" cy="169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Text Box 12">
                <a:extLst>
                  <a:ext uri="{FF2B5EF4-FFF2-40B4-BE49-F238E27FC236}">
                    <a16:creationId xmlns:a16="http://schemas.microsoft.com/office/drawing/2014/main" id="{EBBEDA77-7A90-4EB9-A2ED-28D754668E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304"/>
                <a:ext cx="480" cy="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6600" baseline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A91136EB-3386-4C78-899B-01C4FA099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" y="3946"/>
              <a:ext cx="3210" cy="1105"/>
            </a:xfrm>
            <a:prstGeom prst="rect">
              <a:avLst/>
            </a:prstGeom>
            <a:noFill/>
            <a:ln w="9525">
              <a:solidFill>
                <a:srgbClr val="8D282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vi-VN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Vì 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H</a:t>
              </a:r>
              <a:r>
                <a:rPr lang="en-US" altLang="en-US" sz="3600" dirty="0">
                  <a:latin typeface="#9Slide07 IcielBaliho Script" pitchFamily="2" charset="-93"/>
                  <a:cs typeface="Arial" panose="020B0604020202020204" pitchFamily="34" charset="0"/>
                </a:rPr>
                <a:t>2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nhẹ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hơn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không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khí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nên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quả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bóng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bay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lên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altLang="en-US" sz="3600" baseline="0" dirty="0" err="1">
                  <a:latin typeface="#9Slide07 IcielBaliho Script" pitchFamily="2" charset="-93"/>
                  <a:cs typeface="Arial" panose="020B0604020202020204" pitchFamily="34" charset="0"/>
                </a:rPr>
                <a:t>được</a:t>
              </a:r>
              <a:r>
                <a:rPr lang="en-US" altLang="en-US" sz="3600" baseline="0" dirty="0">
                  <a:latin typeface="#9Slide07 IcielBaliho Script" pitchFamily="2" charset="-93"/>
                  <a:cs typeface="Arial" panose="020B0604020202020204" pitchFamily="34" charset="0"/>
                </a:rPr>
                <a:t>. </a:t>
              </a:r>
              <a:endParaRPr lang="en-US" altLang="en-US" sz="3600" dirty="0">
                <a:latin typeface="#9Slide07 IcielBaliho Script" pitchFamily="2" charset="-93"/>
                <a:cs typeface="Arial" panose="020B0604020202020204" pitchFamily="34" charset="0"/>
              </a:endParaRP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FB1306B4-DC84-42B0-98D0-95AAF546E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1772"/>
              <a:ext cx="5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aseline="0" dirty="0">
                  <a:latin typeface="#9Slide07 SVNDessert Menu Scrip" panose="00000500000000000000" pitchFamily="2" charset="0"/>
                </a:rPr>
                <a:t>H</a:t>
              </a:r>
              <a:r>
                <a:rPr lang="en-US" altLang="en-US" sz="3600" dirty="0">
                  <a:latin typeface="#9Slide07 SVNDessert Menu Scrip" panose="00000500000000000000" pitchFamily="2" charset="0"/>
                </a:rPr>
                <a:t>2</a:t>
              </a:r>
              <a:endParaRPr lang="en-US" altLang="en-US" sz="3600" baseline="0" dirty="0">
                <a:latin typeface="#9Slide07 SVNDessert Menu Scrip" panose="00000500000000000000" pitchFamily="2" charset="0"/>
              </a:endParaRPr>
            </a:p>
          </p:txBody>
        </p:sp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C7C7FE8F-7FA4-400F-BDF6-AEFCB402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" y="1839"/>
              <a:ext cx="5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aseline="0" dirty="0">
                  <a:latin typeface="#9Slide07 SVNDessert Menu Scrip" panose="00000500000000000000" pitchFamily="2" charset="0"/>
                </a:rPr>
                <a:t>H</a:t>
              </a:r>
              <a:r>
                <a:rPr lang="en-US" altLang="en-US" sz="3600" dirty="0">
                  <a:latin typeface="#9Slide07 SVNDessert Menu Scrip" panose="00000500000000000000" pitchFamily="2" charset="0"/>
                </a:rPr>
                <a:t>2</a:t>
              </a:r>
              <a:endParaRPr lang="en-US" altLang="en-US" sz="3600" baseline="0" dirty="0">
                <a:latin typeface="#9Slide07 SVNDessert Menu Scrip" panose="00000500000000000000" pitchFamily="2" charset="0"/>
              </a:endParaRPr>
            </a:p>
          </p:txBody>
        </p:sp>
        <p:sp>
          <p:nvSpPr>
            <p:cNvPr id="9" name="Text Box 16">
              <a:extLst>
                <a:ext uri="{FF2B5EF4-FFF2-40B4-BE49-F238E27FC236}">
                  <a16:creationId xmlns:a16="http://schemas.microsoft.com/office/drawing/2014/main" id="{02BD0F6D-2CE4-4265-B605-85DECDCA6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1429"/>
              <a:ext cx="5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aseline="0" dirty="0">
                  <a:latin typeface="#9Slide07 SVNDessert Menu Scrip" panose="00000500000000000000" pitchFamily="2" charset="0"/>
                </a:rPr>
                <a:t>H</a:t>
              </a:r>
              <a:r>
                <a:rPr lang="en-US" altLang="en-US" sz="2400" dirty="0">
                  <a:latin typeface="#9Slide07 SVNDessert Menu Scrip" panose="00000500000000000000" pitchFamily="2" charset="0"/>
                </a:rPr>
                <a:t>2</a:t>
              </a:r>
              <a:endParaRPr lang="en-US" altLang="en-US" sz="2400" baseline="0" dirty="0">
                <a:latin typeface="#9Slide07 SVNDessert Menu Scrip" panose="00000500000000000000" pitchFamily="2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5B293BA1-8C78-43F5-9C5B-04D48F551BCE}"/>
              </a:ext>
            </a:extLst>
          </p:cNvPr>
          <p:cNvGrpSpPr>
            <a:grpSpLocks/>
          </p:cNvGrpSpPr>
          <p:nvPr/>
        </p:nvGrpSpPr>
        <p:grpSpPr bwMode="auto">
          <a:xfrm>
            <a:off x="7474132" y="748620"/>
            <a:ext cx="3158017" cy="2438400"/>
            <a:chOff x="2807" y="-18"/>
            <a:chExt cx="1768" cy="1536"/>
          </a:xfrm>
        </p:grpSpPr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6245989B-3E98-4864-AF13-F3A69C698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-18"/>
              <a:ext cx="816" cy="1443"/>
            </a:xfrm>
            <a:prstGeom prst="ellipse">
              <a:avLst/>
            </a:prstGeom>
            <a:solidFill>
              <a:srgbClr val="FFD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19" descr="Bouquet">
              <a:extLst>
                <a:ext uri="{FF2B5EF4-FFF2-40B4-BE49-F238E27FC236}">
                  <a16:creationId xmlns:a16="http://schemas.microsoft.com/office/drawing/2014/main" id="{8D120305-CE20-47E6-95C7-E74F802AB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1" y="120"/>
              <a:ext cx="884" cy="1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 baseline="0">
                <a:latin typeface="Times New Roman" panose="02020603050405020304" pitchFamily="18" charset="0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562A2BD-D463-4DDD-9669-90D14525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12"/>
              <a:ext cx="874" cy="130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02D18D61-7051-462F-88C8-5D688CDCF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7" y="633"/>
              <a:ext cx="5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aseline="0" dirty="0">
                  <a:latin typeface="#9Slide07 SVNDessert Menu Scrip" panose="00000500000000000000" pitchFamily="2" charset="0"/>
                </a:rPr>
                <a:t>CO</a:t>
              </a:r>
              <a:r>
                <a:rPr lang="en-US" altLang="en-US" sz="3200" dirty="0">
                  <a:latin typeface="#9Slide07 SVNDessert Menu Scrip" panose="00000500000000000000" pitchFamily="2" charset="0"/>
                </a:rPr>
                <a:t>2</a:t>
              </a:r>
              <a:endParaRPr lang="en-US" altLang="en-US" sz="3200" baseline="0" dirty="0">
                <a:latin typeface="#9Slide07 SVNDessert Menu Scrip" panose="00000500000000000000" pitchFamily="2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DED2853-568E-4644-99FD-CD18B745F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682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aseline="0" dirty="0">
                  <a:latin typeface="#9Slide07 SVNDessert Menu Scrip" panose="00000500000000000000" pitchFamily="2" charset="0"/>
                </a:rPr>
                <a:t>CO</a:t>
              </a:r>
              <a:r>
                <a:rPr lang="en-US" altLang="en-US" sz="3200" dirty="0">
                  <a:latin typeface="#9Slide07 SVNDessert Menu Scrip" panose="00000500000000000000" pitchFamily="2" charset="0"/>
                </a:rPr>
                <a:t>2</a:t>
              </a:r>
              <a:endParaRPr lang="en-US" altLang="en-US" sz="3200" baseline="0" dirty="0">
                <a:latin typeface="#9Slide07 SVNDessert Menu Scrip" panose="00000500000000000000" pitchFamily="2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CE03D166-8675-46F7-8715-7460637AF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" y="7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aseline="0" dirty="0">
                  <a:latin typeface="#9Slide07 SVNDessert Menu Scrip" panose="00000500000000000000" pitchFamily="2" charset="0"/>
                </a:rPr>
                <a:t>CO</a:t>
              </a:r>
              <a:r>
                <a:rPr lang="en-US" altLang="en-US" sz="2400" dirty="0">
                  <a:latin typeface="#9Slide07 SVNDessert Menu Scrip" panose="00000500000000000000" pitchFamily="2" charset="0"/>
                </a:rPr>
                <a:t>2</a:t>
              </a:r>
              <a:endParaRPr lang="en-US" altLang="en-US" sz="2400" baseline="0" dirty="0">
                <a:latin typeface="#9Slide07 SVNDessert Menu Scrip" panose="000005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9027E2E-F9FB-4EAE-846F-4670ABD09C05}"/>
              </a:ext>
            </a:extLst>
          </p:cNvPr>
          <p:cNvSpPr txBox="1"/>
          <p:nvPr/>
        </p:nvSpPr>
        <p:spPr>
          <a:xfrm>
            <a:off x="6436064" y="2677969"/>
            <a:ext cx="5448498" cy="1754326"/>
          </a:xfrm>
          <a:prstGeom prst="rect">
            <a:avLst/>
          </a:prstGeom>
          <a:noFill/>
          <a:ln w="9525">
            <a:solidFill>
              <a:srgbClr val="8D28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4000" baseline="0">
                <a:latin typeface="#9Slide07 IcielBaliho Script" pitchFamily="2" charset="-93"/>
                <a:cs typeface="Arial" panose="020B0604020202020204" pitchFamily="34" charset="0"/>
              </a:defRPr>
            </a:lvl1pPr>
            <a:lvl2pPr marL="742950" indent="-285750" eaLnBrk="0" hangingPunct="0">
              <a:defRPr baseline="-25000"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latin typeface="Arial" panose="020B0604020202020204" pitchFamily="34" charset="0"/>
              </a:defRPr>
            </a:lvl9pPr>
          </a:lstStyle>
          <a:p>
            <a:r>
              <a:rPr lang="vi-VN" sz="3600" dirty="0"/>
              <a:t>Còn </a:t>
            </a:r>
            <a:r>
              <a:rPr lang="en-US" sz="3600" dirty="0"/>
              <a:t>CO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 err="1"/>
              <a:t>nặng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bóng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rơi</a:t>
            </a:r>
            <a:r>
              <a:rPr lang="en-US" sz="3600" dirty="0"/>
              <a:t> </a:t>
            </a:r>
            <a:r>
              <a:rPr lang="en-US" sz="3600" dirty="0" err="1"/>
              <a:t>xuống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1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00468 -0.5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0404 0.52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E0DB81-1162-4BD6-ADE3-2B130E39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627" y="-170919"/>
            <a:ext cx="2899099" cy="2899099"/>
          </a:xfrm>
          <a:prstGeom prst="rect">
            <a:avLst/>
          </a:prstGeom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B2D18546-8127-41BA-A1BB-5F001C46D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895" y="827576"/>
            <a:ext cx="11464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</a:rPr>
              <a:t>Bình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</a:rPr>
              <a:t> A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96E90F9-E299-412A-B247-96C858FDB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912" y="789390"/>
            <a:ext cx="1943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</a:rPr>
              <a:t>Bình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</a:rPr>
              <a:t> B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D3A946AC-7F05-40A1-8262-40784A34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31" y="4822125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thể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thu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khi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́ H</a:t>
            </a:r>
            <a:r>
              <a:rPr lang="en-US" altLang="en-US" sz="3200" i="1" baseline="-25000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2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,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khi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́ Cl</a:t>
            </a:r>
            <a:r>
              <a:rPr lang="en-US" altLang="en-US" sz="3200" i="1" baseline="-25000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2,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khi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́ O</a:t>
            </a:r>
            <a:r>
              <a:rPr lang="en-US" altLang="en-US" sz="3200" i="1" baseline="-25000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2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vào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bình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nào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hai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bình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trên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?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Vì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sao</a:t>
            </a:r>
            <a:r>
              <a:rPr lang="en-US" altLang="en-US" sz="3200" i="1" dirty="0">
                <a:solidFill>
                  <a:srgbClr val="0000CC"/>
                </a:solidFill>
                <a:latin typeface="#9Slide07 IcielBaliho Script" pitchFamily="2" charset="-93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ED426-8743-4B98-A40F-1EE8CC195551}"/>
              </a:ext>
            </a:extLst>
          </p:cNvPr>
          <p:cNvSpPr txBox="1"/>
          <p:nvPr/>
        </p:nvSpPr>
        <p:spPr bwMode="auto">
          <a:xfrm>
            <a:off x="-942921" y="5452652"/>
            <a:ext cx="1087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i="1" dirty="0">
                <a:solidFill>
                  <a:srgbClr val="0000CC"/>
                </a:solidFill>
                <a:latin typeface="#9Slide07 IcielBaliho Script" pitchFamily="2" charset="-93"/>
              </a:rPr>
              <a:t>O</a:t>
            </a:r>
            <a:r>
              <a:rPr lang="en-US" sz="3200" i="1" baseline="-25000" dirty="0">
                <a:solidFill>
                  <a:srgbClr val="0000CC"/>
                </a:solidFill>
                <a:latin typeface="#9Slide07 IcielBaliho Script" pitchFamily="2" charset="-93"/>
              </a:rPr>
              <a:t>2</a:t>
            </a:r>
            <a:endParaRPr lang="en-US" sz="3200" dirty="0">
              <a:solidFill>
                <a:srgbClr val="0000CC"/>
              </a:solidFill>
              <a:latin typeface="#9Slide07 IcielBaliho Script" pitchFamily="2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E1CCD3-093D-4BE2-B24F-1DC8C9A50AAC}"/>
              </a:ext>
            </a:extLst>
          </p:cNvPr>
          <p:cNvSpPr txBox="1"/>
          <p:nvPr/>
        </p:nvSpPr>
        <p:spPr bwMode="auto">
          <a:xfrm>
            <a:off x="-1375572" y="4393301"/>
            <a:ext cx="976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i="1" dirty="0">
                <a:solidFill>
                  <a:srgbClr val="0000CC"/>
                </a:solidFill>
                <a:latin typeface="#9Slide07 IcielBaliho Script" pitchFamily="2" charset="-93"/>
              </a:rPr>
              <a:t>H</a:t>
            </a:r>
            <a:r>
              <a:rPr lang="en-US" sz="3200" i="1" baseline="-25000" dirty="0">
                <a:solidFill>
                  <a:srgbClr val="0000CC"/>
                </a:solidFill>
                <a:latin typeface="#9Slide07 IcielBaliho Script" pitchFamily="2" charset="-93"/>
              </a:rPr>
              <a:t>2</a:t>
            </a:r>
            <a:r>
              <a:rPr lang="en-US" sz="3200" i="1" dirty="0">
                <a:solidFill>
                  <a:srgbClr val="0000CC"/>
                </a:solidFill>
                <a:latin typeface="#9Slide07 IcielBaliho Script" pitchFamily="2" charset="-93"/>
              </a:rPr>
              <a:t> </a:t>
            </a:r>
            <a:endParaRPr lang="en-US" sz="3200" dirty="0">
              <a:solidFill>
                <a:srgbClr val="0000CC"/>
              </a:solidFill>
              <a:latin typeface="#9Slide07 IcielBaliho Script" pitchFamily="2" charset="-93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85A1A9-0379-4FA6-8F11-1589C1A0F10D}"/>
              </a:ext>
            </a:extLst>
          </p:cNvPr>
          <p:cNvSpPr txBox="1"/>
          <p:nvPr/>
        </p:nvSpPr>
        <p:spPr bwMode="auto">
          <a:xfrm>
            <a:off x="-1677097" y="5589324"/>
            <a:ext cx="603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i="1" dirty="0">
                <a:solidFill>
                  <a:srgbClr val="0000CC"/>
                </a:solidFill>
                <a:latin typeface="#9Slide07 IcielBaliho Script" pitchFamily="2" charset="-93"/>
              </a:rPr>
              <a:t>Cl</a:t>
            </a:r>
            <a:r>
              <a:rPr lang="en-US" sz="3200" i="1" baseline="-25000" dirty="0">
                <a:solidFill>
                  <a:srgbClr val="0000CC"/>
                </a:solidFill>
                <a:latin typeface="#9Slide07 IcielBaliho Script" pitchFamily="2" charset="-93"/>
              </a:rPr>
              <a:t>2</a:t>
            </a:r>
            <a:endParaRPr lang="en-US" sz="3200" dirty="0">
              <a:solidFill>
                <a:srgbClr val="0000CC"/>
              </a:solidFill>
              <a:latin typeface="#9Slide07 IcielBaliho Script" pitchFamily="2" charset="-93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D59C7ED6-EE9F-43F5-B477-2151A109F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358" y="3842448"/>
            <a:ext cx="2307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  <a:latin typeface="#9Slide07 IcielBaliho Script" pitchFamily="2" charset="-93"/>
                <a:cs typeface="Times New Roman" pitchFamily="18" charset="0"/>
              </a:rPr>
              <a:t>a. Đặt đứng bình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DA5D77DE-0E7A-460A-8866-2E23F773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32" y="3870081"/>
            <a:ext cx="3468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#9Slide07 IcielBaliho Script" pitchFamily="2" charset="-93"/>
                <a:cs typeface="Times New Roman" pitchFamily="18" charset="0"/>
              </a:rPr>
              <a:t>b. Đặt ngược bình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7B88A-45B9-4050-AFC6-FA8BB621D4EF}"/>
              </a:ext>
            </a:extLst>
          </p:cNvPr>
          <p:cNvGrpSpPr/>
          <p:nvPr/>
        </p:nvGrpSpPr>
        <p:grpSpPr>
          <a:xfrm>
            <a:off x="2252784" y="1653475"/>
            <a:ext cx="1844431" cy="1974451"/>
            <a:chOff x="2452077" y="1676921"/>
            <a:chExt cx="1844431" cy="1974451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E03470A6-E305-4710-A5C5-754CE2DB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440" y="1723048"/>
              <a:ext cx="717550" cy="1371600"/>
            </a:xfrm>
            <a:custGeom>
              <a:avLst/>
              <a:gdLst>
                <a:gd name="T0" fmla="*/ 0 w 452"/>
                <a:gd name="T1" fmla="*/ 2147483647 h 819"/>
                <a:gd name="T2" fmla="*/ 2147483647 w 452"/>
                <a:gd name="T3" fmla="*/ 2147483647 h 819"/>
                <a:gd name="T4" fmla="*/ 2147483647 w 452"/>
                <a:gd name="T5" fmla="*/ 2147483647 h 819"/>
                <a:gd name="T6" fmla="*/ 2147483647 w 452"/>
                <a:gd name="T7" fmla="*/ 2147483647 h 819"/>
                <a:gd name="T8" fmla="*/ 2147483647 w 452"/>
                <a:gd name="T9" fmla="*/ 2147483647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>
                <a:latin typeface="#9Slide07 IcielBaliho Script" pitchFamily="2" charset="-93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79DAE8B1-B5E0-486C-8FE4-862215D63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2077" y="1688123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#9Slide07 IcielBaliho Script" pitchFamily="2" charset="-93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2AF9D0E-9806-4271-94F4-C993DE59F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197" y="1676921"/>
              <a:ext cx="838200" cy="1447800"/>
            </a:xfrm>
            <a:custGeom>
              <a:avLst/>
              <a:gdLst>
                <a:gd name="T0" fmla="*/ 0 w 452"/>
                <a:gd name="T1" fmla="*/ 2147483647 h 819"/>
                <a:gd name="T2" fmla="*/ 2147483647 w 452"/>
                <a:gd name="T3" fmla="*/ 2147483647 h 819"/>
                <a:gd name="T4" fmla="*/ 2147483647 w 452"/>
                <a:gd name="T5" fmla="*/ 2147483647 h 819"/>
                <a:gd name="T6" fmla="*/ 2147483647 w 452"/>
                <a:gd name="T7" fmla="*/ 2147483647 h 819"/>
                <a:gd name="T8" fmla="*/ 2147483647 w 452"/>
                <a:gd name="T9" fmla="*/ 2147483647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>
                <a:latin typeface="#9Slide07 IcielBaliho Script" pitchFamily="2" charset="-93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CABD3CA-BFF5-45E9-96E6-07E2C50FE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708" y="2174997"/>
              <a:ext cx="1066800" cy="14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E02237-8E1C-4031-AF16-C9C51EC21E6D}"/>
              </a:ext>
            </a:extLst>
          </p:cNvPr>
          <p:cNvGrpSpPr/>
          <p:nvPr/>
        </p:nvGrpSpPr>
        <p:grpSpPr>
          <a:xfrm>
            <a:off x="6770077" y="1478573"/>
            <a:ext cx="1942490" cy="2287100"/>
            <a:chOff x="6781800" y="1548911"/>
            <a:chExt cx="1942490" cy="22871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8045CE9-944B-4C6C-930A-3B4DF07D2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11415" y="2388211"/>
              <a:ext cx="914400" cy="1447800"/>
            </a:xfrm>
            <a:custGeom>
              <a:avLst/>
              <a:gdLst>
                <a:gd name="T0" fmla="*/ 0 w 452"/>
                <a:gd name="T1" fmla="*/ 2147483647 h 819"/>
                <a:gd name="T2" fmla="*/ 2147483647 w 452"/>
                <a:gd name="T3" fmla="*/ 2147483647 h 819"/>
                <a:gd name="T4" fmla="*/ 2147483647 w 452"/>
                <a:gd name="T5" fmla="*/ 2147483647 h 819"/>
                <a:gd name="T6" fmla="*/ 2147483647 w 452"/>
                <a:gd name="T7" fmla="*/ 2147483647 h 819"/>
                <a:gd name="T8" fmla="*/ 2147483647 w 452"/>
                <a:gd name="T9" fmla="*/ 2147483647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sz="3200">
                <a:latin typeface="#9Slide07 IcielBaliho Script" pitchFamily="2" charset="-93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7ED96D-55EF-48C6-9081-487F2D528454}"/>
                </a:ext>
              </a:extLst>
            </p:cNvPr>
            <p:cNvGrpSpPr/>
            <p:nvPr/>
          </p:nvGrpSpPr>
          <p:grpSpPr>
            <a:xfrm>
              <a:off x="6781800" y="1548911"/>
              <a:ext cx="1942490" cy="2231537"/>
              <a:chOff x="6781800" y="1548911"/>
              <a:chExt cx="1942490" cy="2231537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6ACDB5E7-BD44-4EE5-9221-042F77D1F52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401902" y="2408848"/>
                <a:ext cx="762000" cy="1371600"/>
              </a:xfrm>
              <a:custGeom>
                <a:avLst/>
                <a:gdLst>
                  <a:gd name="T0" fmla="*/ 0 w 452"/>
                  <a:gd name="T1" fmla="*/ 2147483647 h 819"/>
                  <a:gd name="T2" fmla="*/ 2147483647 w 452"/>
                  <a:gd name="T3" fmla="*/ 2147483647 h 819"/>
                  <a:gd name="T4" fmla="*/ 2147483647 w 452"/>
                  <a:gd name="T5" fmla="*/ 2147483647 h 819"/>
                  <a:gd name="T6" fmla="*/ 2147483647 w 452"/>
                  <a:gd name="T7" fmla="*/ 2147483647 h 819"/>
                  <a:gd name="T8" fmla="*/ 2147483647 w 452"/>
                  <a:gd name="T9" fmla="*/ 2147483647 h 8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2"/>
                  <a:gd name="T16" fmla="*/ 0 h 819"/>
                  <a:gd name="T17" fmla="*/ 452 w 452"/>
                  <a:gd name="T18" fmla="*/ 819 h 8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2" h="819">
                    <a:moveTo>
                      <a:pt x="0" y="3"/>
                    </a:moveTo>
                    <a:cubicBezTo>
                      <a:pt x="136" y="7"/>
                      <a:pt x="273" y="0"/>
                      <a:pt x="408" y="15"/>
                    </a:cubicBezTo>
                    <a:cubicBezTo>
                      <a:pt x="421" y="16"/>
                      <a:pt x="414" y="40"/>
                      <a:pt x="420" y="51"/>
                    </a:cubicBezTo>
                    <a:cubicBezTo>
                      <a:pt x="426" y="64"/>
                      <a:pt x="444" y="73"/>
                      <a:pt x="444" y="87"/>
                    </a:cubicBezTo>
                    <a:cubicBezTo>
                      <a:pt x="452" y="331"/>
                      <a:pt x="444" y="575"/>
                      <a:pt x="444" y="8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sz="3200">
                  <a:latin typeface="#9Slide07 IcielBaliho Script" pitchFamily="2" charset="-93"/>
                </a:endParaRPr>
              </a:p>
            </p:txBody>
          </p:sp>
          <p:sp>
            <p:nvSpPr>
              <p:cNvPr id="15" name="Line 9">
                <a:extLst>
                  <a:ext uri="{FF2B5EF4-FFF2-40B4-BE49-F238E27FC236}">
                    <a16:creationId xmlns:a16="http://schemas.microsoft.com/office/drawing/2014/main" id="{D4A1096D-9D18-4ABA-A37A-8F17F01BB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90890" y="3780448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>
                  <a:latin typeface="#9Slide07 IcielBaliho Script" pitchFamily="2" charset="-93"/>
                </a:endParaRPr>
              </a:p>
            </p:txBody>
          </p: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FF404D31-C706-47CB-BDBB-4D72C3F4CD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1548911"/>
                <a:ext cx="1066800" cy="1485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Text Box 13">
            <a:extLst>
              <a:ext uri="{FF2B5EF4-FFF2-40B4-BE49-F238E27FC236}">
                <a16:creationId xmlns:a16="http://schemas.microsoft.com/office/drawing/2014/main" id="{92A6E30F-F37C-4A6D-9E60-30AD0F4FE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29" y="4654714"/>
            <a:ext cx="100684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-</a:t>
            </a:r>
            <a:r>
              <a:rPr lang="vi-VN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Nếu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M</a:t>
            </a:r>
            <a:r>
              <a:rPr lang="en-US" altLang="en-US" sz="3200" b="0" baseline="-2500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&gt; 29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thì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thu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bằng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cách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đặt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đứng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bình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 -</a:t>
            </a:r>
            <a:r>
              <a:rPr lang="vi-VN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Nếu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M</a:t>
            </a:r>
            <a:r>
              <a:rPr lang="en-US" altLang="en-US" sz="3200" b="0" baseline="-2500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&lt; 29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thì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thu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bằng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cách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đặt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ngược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bình</a:t>
            </a:r>
            <a:r>
              <a:rPr lang="en-US" altLang="en-US" sz="3200" b="0" dirty="0">
                <a:solidFill>
                  <a:srgbClr val="0000CC"/>
                </a:solidFill>
                <a:latin typeface="#9Slide07 IcielBaliho Script" pitchFamily="2" charset="-93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87D3834-8CB1-4DDB-9B0C-950308781C46}"/>
              </a:ext>
            </a:extLst>
          </p:cNvPr>
          <p:cNvSpPr/>
          <p:nvPr/>
        </p:nvSpPr>
        <p:spPr>
          <a:xfrm>
            <a:off x="124603" y="117231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0D3D9E3-0635-4368-A715-3973F4FDB2A3}"/>
              </a:ext>
            </a:extLst>
          </p:cNvPr>
          <p:cNvSpPr/>
          <p:nvPr/>
        </p:nvSpPr>
        <p:spPr>
          <a:xfrm>
            <a:off x="718974" y="197722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CE8D6-FC29-467B-86BB-7C3DCF80DDF8}"/>
              </a:ext>
            </a:extLst>
          </p:cNvPr>
          <p:cNvSpPr txBox="1"/>
          <p:nvPr/>
        </p:nvSpPr>
        <p:spPr>
          <a:xfrm>
            <a:off x="946910" y="296047"/>
            <a:ext cx="213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47E8FC4C-467B-4183-94C3-45A7E3EA5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0817" y="276858"/>
            <a:ext cx="436334" cy="4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82917 -0.1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58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23 L 0.13854 -0.00023 C 0.20078 -0.00023 0.27682 -0.15556 0.27682 -0.28079 L 0.27682 -0.5608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0547 -0.6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C4039-575F-4532-847E-51C99BCDE03F}"/>
              </a:ext>
            </a:extLst>
          </p:cNvPr>
          <p:cNvSpPr txBox="1"/>
          <p:nvPr/>
        </p:nvSpPr>
        <p:spPr>
          <a:xfrm>
            <a:off x="2737015" y="338123"/>
            <a:ext cx="6701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#9Slide07 SVNDessert Menu Scrip" panose="00000500000000000000" pitchFamily="2" charset="0"/>
              </a:rPr>
              <a:t>TỶ KHỐI CỦA CHẤT KHÍ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A8174C-C1B4-4C69-8455-7BB1A66FAB35}"/>
              </a:ext>
            </a:extLst>
          </p:cNvPr>
          <p:cNvGrpSpPr/>
          <p:nvPr/>
        </p:nvGrpSpPr>
        <p:grpSpPr>
          <a:xfrm>
            <a:off x="735692" y="1467839"/>
            <a:ext cx="3732027" cy="829339"/>
            <a:chOff x="618461" y="1690577"/>
            <a:chExt cx="3732027" cy="82933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EB16EC-6E21-4ECC-8B12-4F8A098064B5}"/>
                </a:ext>
              </a:extLst>
            </p:cNvPr>
            <p:cNvSpPr/>
            <p:nvPr/>
          </p:nvSpPr>
          <p:spPr>
            <a:xfrm>
              <a:off x="618461" y="1690577"/>
              <a:ext cx="3732027" cy="829339"/>
            </a:xfrm>
            <a:prstGeom prst="roundRect">
              <a:avLst/>
            </a:prstGeom>
            <a:solidFill>
              <a:srgbClr val="D5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82E111-3878-4D0C-A7C6-2E547458D705}"/>
                </a:ext>
              </a:extLst>
            </p:cNvPr>
            <p:cNvSpPr txBox="1"/>
            <p:nvPr/>
          </p:nvSpPr>
          <p:spPr>
            <a:xfrm>
              <a:off x="618462" y="1786270"/>
              <a:ext cx="37320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Khí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A </a:t>
              </a:r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đối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với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khí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B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F11EDCA-9848-41EB-869C-61E15EE05803}"/>
              </a:ext>
            </a:extLst>
          </p:cNvPr>
          <p:cNvGrpSpPr/>
          <p:nvPr/>
        </p:nvGrpSpPr>
        <p:grpSpPr>
          <a:xfrm>
            <a:off x="7553737" y="1446574"/>
            <a:ext cx="4638261" cy="829339"/>
            <a:chOff x="7960787" y="1669312"/>
            <a:chExt cx="4046029" cy="82933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BA8375C-B3B1-4FA9-BD97-C964CDBF1C5E}"/>
                </a:ext>
              </a:extLst>
            </p:cNvPr>
            <p:cNvSpPr/>
            <p:nvPr/>
          </p:nvSpPr>
          <p:spPr>
            <a:xfrm>
              <a:off x="7960788" y="1669312"/>
              <a:ext cx="3902148" cy="829339"/>
            </a:xfrm>
            <a:prstGeom prst="roundRect">
              <a:avLst/>
            </a:prstGeom>
            <a:solidFill>
              <a:srgbClr val="284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A9CEFF-AC74-4C9F-8BAE-D52638539520}"/>
                </a:ext>
              </a:extLst>
            </p:cNvPr>
            <p:cNvSpPr txBox="1"/>
            <p:nvPr/>
          </p:nvSpPr>
          <p:spPr>
            <a:xfrm>
              <a:off x="7960787" y="1754372"/>
              <a:ext cx="4046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Khí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A </a:t>
              </a:r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đối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với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không</a:t>
              </a:r>
              <a:r>
                <a:rPr lang="en-US" sz="3200" dirty="0">
                  <a:solidFill>
                    <a:schemeClr val="bg1"/>
                  </a:solidFill>
                  <a:latin typeface="#9Slide07 IcielBaliho Script" pitchFamily="2" charset="-93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#9Slide07 IcielBaliho Script" pitchFamily="2" charset="-93"/>
                </a:rPr>
                <a:t>khí</a:t>
              </a:r>
              <a:endParaRPr lang="en-US" sz="3200" dirty="0">
                <a:solidFill>
                  <a:schemeClr val="bg1"/>
                </a:solidFill>
                <a:latin typeface="#9Slide07 IcielBaliho Script" pitchFamily="2" charset="-93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F03AE8-FD1F-42DD-A266-878D5448BB97}"/>
              </a:ext>
            </a:extLst>
          </p:cNvPr>
          <p:cNvCxnSpPr>
            <a:stCxn id="3" idx="2"/>
            <a:endCxn id="6" idx="0"/>
          </p:cNvCxnSpPr>
          <p:nvPr/>
        </p:nvCxnSpPr>
        <p:spPr>
          <a:xfrm flipH="1">
            <a:off x="2601706" y="1076787"/>
            <a:ext cx="3485953" cy="3910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8F0C9E-35EC-4807-87D9-8FBE64DA2286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6087659" y="1076787"/>
            <a:ext cx="3702740" cy="3697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D674CE7-530A-4C57-81AA-26647FF6282A}"/>
              </a:ext>
            </a:extLst>
          </p:cNvPr>
          <p:cNvGrpSpPr/>
          <p:nvPr/>
        </p:nvGrpSpPr>
        <p:grpSpPr>
          <a:xfrm>
            <a:off x="1529644" y="2588728"/>
            <a:ext cx="2144123" cy="1050834"/>
            <a:chOff x="1412413" y="2811466"/>
            <a:chExt cx="2144123" cy="105083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E8756EA-284C-4F5C-B501-8A0A8859D6D0}"/>
                </a:ext>
              </a:extLst>
            </p:cNvPr>
            <p:cNvSpPr/>
            <p:nvPr/>
          </p:nvSpPr>
          <p:spPr>
            <a:xfrm>
              <a:off x="1431035" y="2811466"/>
              <a:ext cx="2027274" cy="1050834"/>
            </a:xfrm>
            <a:prstGeom prst="roundRect">
              <a:avLst/>
            </a:prstGeom>
            <a:solidFill>
              <a:srgbClr val="D5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05E5BC9-82C5-42A7-A081-09D0368A73A0}"/>
                    </a:ext>
                  </a:extLst>
                </p:cNvPr>
                <p:cNvSpPr txBox="1"/>
                <p:nvPr/>
              </p:nvSpPr>
              <p:spPr>
                <a:xfrm>
                  <a:off x="1412413" y="2828341"/>
                  <a:ext cx="2144123" cy="8629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d</a:t>
                  </a:r>
                  <a:r>
                    <a:rPr lang="en-US" sz="3200" baseline="-25000" dirty="0" err="1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A</a:t>
                  </a:r>
                  <a:r>
                    <a:rPr lang="en-US" sz="3200" baseline="-250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/B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3200" baseline="-250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3200" baseline="-250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B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bg1"/>
                    </a:solidFill>
                    <a:latin typeface="#9Slide07 IcielBaliho Script" pitchFamily="2" charset="-93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05E5BC9-82C5-42A7-A081-09D0368A7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413" y="2828341"/>
                  <a:ext cx="2144123" cy="862929"/>
                </a:xfrm>
                <a:prstGeom prst="rect">
                  <a:avLst/>
                </a:prstGeom>
                <a:blipFill>
                  <a:blip r:embed="rId2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F934A26-AC83-4C45-982D-8DD8C6FBAC06}"/>
              </a:ext>
            </a:extLst>
          </p:cNvPr>
          <p:cNvGrpSpPr/>
          <p:nvPr/>
        </p:nvGrpSpPr>
        <p:grpSpPr>
          <a:xfrm>
            <a:off x="117231" y="4191033"/>
            <a:ext cx="2862469" cy="827541"/>
            <a:chOff x="0" y="4413771"/>
            <a:chExt cx="2862469" cy="82754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F05D6F2-5DF4-4B45-A77F-5BB875A2E76A}"/>
                </a:ext>
              </a:extLst>
            </p:cNvPr>
            <p:cNvSpPr/>
            <p:nvPr/>
          </p:nvSpPr>
          <p:spPr>
            <a:xfrm>
              <a:off x="0" y="4413771"/>
              <a:ext cx="2317897" cy="827541"/>
            </a:xfrm>
            <a:prstGeom prst="roundRect">
              <a:avLst/>
            </a:prstGeom>
            <a:solidFill>
              <a:srgbClr val="D5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1BA247-58CE-4AB9-B15F-1CCD6367A2C7}"/>
                </a:ext>
              </a:extLst>
            </p:cNvPr>
            <p:cNvSpPr txBox="1"/>
            <p:nvPr/>
          </p:nvSpPr>
          <p:spPr>
            <a:xfrm>
              <a:off x="0" y="4562642"/>
              <a:ext cx="286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 = 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 .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d</a:t>
              </a:r>
              <a:r>
                <a:rPr lang="en-US" sz="2800" baseline="-250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A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/B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E97E86-DCDF-4FF3-96BF-FC04A907E7DF}"/>
              </a:ext>
            </a:extLst>
          </p:cNvPr>
          <p:cNvGrpSpPr/>
          <p:nvPr/>
        </p:nvGrpSpPr>
        <p:grpSpPr>
          <a:xfrm>
            <a:off x="2670814" y="4139340"/>
            <a:ext cx="2862469" cy="879495"/>
            <a:chOff x="2553583" y="4362078"/>
            <a:chExt cx="2862469" cy="87949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57662A-0CAB-4C2B-9BAF-EA7E4C80A22E}"/>
                </a:ext>
              </a:extLst>
            </p:cNvPr>
            <p:cNvSpPr/>
            <p:nvPr/>
          </p:nvSpPr>
          <p:spPr>
            <a:xfrm>
              <a:off x="2583926" y="4362078"/>
              <a:ext cx="2317897" cy="879495"/>
            </a:xfrm>
            <a:prstGeom prst="roundRect">
              <a:avLst/>
            </a:prstGeom>
            <a:solidFill>
              <a:srgbClr val="D5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0870E-AF6F-4849-B294-E65BA1F84AD3}"/>
                </a:ext>
              </a:extLst>
            </p:cNvPr>
            <p:cNvSpPr txBox="1"/>
            <p:nvPr/>
          </p:nvSpPr>
          <p:spPr>
            <a:xfrm>
              <a:off x="2553583" y="4562420"/>
              <a:ext cx="286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B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 = 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A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 /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d</a:t>
              </a:r>
              <a:r>
                <a:rPr lang="en-US" sz="2800" baseline="-250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A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/B</a:t>
              </a:r>
              <a:endParaRPr lang="en-US" sz="3200" baseline="-25000" dirty="0">
                <a:solidFill>
                  <a:schemeClr val="bg1"/>
                </a:solidFill>
                <a:latin typeface="#9Slide07 IcielBaliho Script" pitchFamily="2" charset="-93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459B4-2578-44D5-BBC6-7ACDC5A8036C}"/>
              </a:ext>
            </a:extLst>
          </p:cNvPr>
          <p:cNvGrpSpPr/>
          <p:nvPr/>
        </p:nvGrpSpPr>
        <p:grpSpPr>
          <a:xfrm>
            <a:off x="8765505" y="2707694"/>
            <a:ext cx="2547264" cy="1008184"/>
            <a:chOff x="7897998" y="2922151"/>
            <a:chExt cx="2547264" cy="100818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CE4B48F-C02D-4B27-8BEA-615A9B89B44B}"/>
                </a:ext>
              </a:extLst>
            </p:cNvPr>
            <p:cNvSpPr/>
            <p:nvPr/>
          </p:nvSpPr>
          <p:spPr>
            <a:xfrm>
              <a:off x="7897998" y="2922151"/>
              <a:ext cx="2547264" cy="1008184"/>
            </a:xfrm>
            <a:prstGeom prst="roundRect">
              <a:avLst/>
            </a:prstGeom>
            <a:solidFill>
              <a:srgbClr val="284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2E91036-42A0-471C-9463-B86C1DAAA0D0}"/>
                    </a:ext>
                  </a:extLst>
                </p:cNvPr>
                <p:cNvSpPr txBox="1"/>
                <p:nvPr/>
              </p:nvSpPr>
              <p:spPr>
                <a:xfrm>
                  <a:off x="8094785" y="3001020"/>
                  <a:ext cx="2215661" cy="839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kk</m:t>
                          </m:r>
                        </m:sub>
                      </m:sSub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chemeClr val="bg1"/>
                                  </a:solidFill>
                                  <a:latin typeface="#9Slide07 IcielBaliho Script" pitchFamily="2" charset="-93"/>
                                  <a:cs typeface="Arial" panose="020B0604020202020204" pitchFamily="3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chemeClr val="bg1"/>
                                  </a:solidFill>
                                  <a:latin typeface="#9Slide07 IcielBaliho Script" pitchFamily="2" charset="-93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</a:rPr>
                            <m:t>29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chemeClr val="bg1"/>
                    </a:solidFill>
                    <a:latin typeface="#9Slide07 IcielBaliho Script" pitchFamily="2" charset="-93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2E91036-42A0-471C-9463-B86C1DAAA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4785" y="3001020"/>
                  <a:ext cx="2215661" cy="839397"/>
                </a:xfrm>
                <a:prstGeom prst="rect">
                  <a:avLst/>
                </a:prstGeom>
                <a:blipFill>
                  <a:blip r:embed="rId3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EBA9D3A-7FE3-4473-A4DA-A6A7B8F84405}"/>
              </a:ext>
            </a:extLst>
          </p:cNvPr>
          <p:cNvGrpSpPr/>
          <p:nvPr/>
        </p:nvGrpSpPr>
        <p:grpSpPr>
          <a:xfrm>
            <a:off x="8733693" y="4253726"/>
            <a:ext cx="2754923" cy="829339"/>
            <a:chOff x="9437077" y="4394402"/>
            <a:chExt cx="2754923" cy="82933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E109204-8121-4419-B4F0-9121ED6584C2}"/>
                </a:ext>
              </a:extLst>
            </p:cNvPr>
            <p:cNvSpPr/>
            <p:nvPr/>
          </p:nvSpPr>
          <p:spPr>
            <a:xfrm>
              <a:off x="9437077" y="4394402"/>
              <a:ext cx="2672860" cy="829339"/>
            </a:xfrm>
            <a:prstGeom prst="roundRect">
              <a:avLst/>
            </a:prstGeom>
            <a:solidFill>
              <a:srgbClr val="284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2ED5FBB-96DE-4D6B-B859-0FBA56831E1A}"/>
                    </a:ext>
                  </a:extLst>
                </p:cNvPr>
                <p:cNvSpPr txBox="1"/>
                <p:nvPr/>
              </p:nvSpPr>
              <p:spPr>
                <a:xfrm>
                  <a:off x="9448800" y="4514632"/>
                  <a:ext cx="2743200" cy="531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M</a:t>
                  </a:r>
                  <a:r>
                    <a:rPr lang="en-US" sz="2800" baseline="-250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A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 =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#9Slide07 IcielBaliho Script" pitchFamily="2" charset="-93"/>
                    </a:rPr>
                    <a:t>29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#9Slide07 IcielBaliho Script" pitchFamily="2" charset="-93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chemeClr val="bg1"/>
                              </a:solidFill>
                              <a:latin typeface="#9Slide07 IcielBaliho Script" pitchFamily="2" charset="-93"/>
                              <a:cs typeface="Arial" panose="020B0604020202020204" pitchFamily="34" charset="0"/>
                            </a:rPr>
                            <m:t>kk</m:t>
                          </m:r>
                        </m:sub>
                      </m:sSub>
                    </m:oMath>
                  </a14:m>
                  <a:endParaRPr lang="en-US" sz="2800" dirty="0">
                    <a:solidFill>
                      <a:schemeClr val="bg1"/>
                    </a:solidFill>
                    <a:latin typeface="#9Slide07 IcielBaliho Script" pitchFamily="2" charset="-93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2ED5FBB-96DE-4D6B-B859-0FBA56831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800" y="4514632"/>
                  <a:ext cx="2743200" cy="531492"/>
                </a:xfrm>
                <a:prstGeom prst="rect">
                  <a:avLst/>
                </a:prstGeom>
                <a:blipFill>
                  <a:blip r:embed="rId4"/>
                  <a:stretch>
                    <a:fillRect t="-13793" b="-28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215487-9377-46FB-B544-191E8DB7BD88}"/>
              </a:ext>
            </a:extLst>
          </p:cNvPr>
          <p:cNvCxnSpPr>
            <a:stCxn id="6" idx="2"/>
            <a:endCxn id="16" idx="0"/>
          </p:cNvCxnSpPr>
          <p:nvPr/>
        </p:nvCxnSpPr>
        <p:spPr>
          <a:xfrm>
            <a:off x="2601706" y="2297178"/>
            <a:ext cx="0" cy="308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E59E67-31CC-4401-BBE3-7CBEDBADBCDA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>
            <a:off x="1276180" y="3639562"/>
            <a:ext cx="1285723" cy="5514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4C3463E-C987-4C0E-908C-97A49A4ED11B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2561903" y="3639562"/>
            <a:ext cx="1298203" cy="4997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0A9B30-0C76-4F80-AB23-F335C3558127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9790399" y="2275913"/>
            <a:ext cx="279724" cy="5106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FFDCE13-D966-4B18-B2AD-873B06978B9E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0070123" y="3625960"/>
            <a:ext cx="0" cy="627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3712463-9244-471B-A52D-016C0B0664A7}"/>
              </a:ext>
            </a:extLst>
          </p:cNvPr>
          <p:cNvSpPr txBox="1"/>
          <p:nvPr/>
        </p:nvSpPr>
        <p:spPr>
          <a:xfrm>
            <a:off x="4818722" y="1992592"/>
            <a:ext cx="331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#9Slide07 SVNDessert Menu Scrip" panose="00000500000000000000" pitchFamily="2" charset="0"/>
              </a:rPr>
              <a:t>M</a:t>
            </a:r>
            <a:r>
              <a:rPr lang="en-US" sz="2000" baseline="-25000" dirty="0">
                <a:latin typeface="#9Slide07 SVNDessert Menu Scrip" panose="00000500000000000000" pitchFamily="2" charset="0"/>
              </a:rPr>
              <a:t>A</a:t>
            </a:r>
            <a:r>
              <a:rPr lang="en-US" sz="2000" dirty="0">
                <a:latin typeface="#9Slide07 SVNDessert Menu Scrip" panose="00000500000000000000" pitchFamily="2" charset="0"/>
              </a:rPr>
              <a:t>: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lượng</a:t>
            </a:r>
            <a:r>
              <a:rPr lang="en-US" sz="2000" dirty="0">
                <a:latin typeface="#9Slide07 SVNDessert Menu Scrip" panose="00000500000000000000" pitchFamily="2" charset="0"/>
              </a:rPr>
              <a:t> mol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000" dirty="0">
                <a:latin typeface="#9Slide07 SVNDessert Menu Scrip" panose="00000500000000000000" pitchFamily="2" charset="0"/>
              </a:rPr>
              <a:t> A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33F4BA-DEBE-4FD3-B952-0C1962BD49DD}"/>
              </a:ext>
            </a:extLst>
          </p:cNvPr>
          <p:cNvSpPr txBox="1"/>
          <p:nvPr/>
        </p:nvSpPr>
        <p:spPr>
          <a:xfrm>
            <a:off x="4818722" y="2548794"/>
            <a:ext cx="329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#9Slide07 SVNDessert Menu Scrip" panose="00000500000000000000" pitchFamily="2" charset="0"/>
              </a:rPr>
              <a:t>M</a:t>
            </a:r>
            <a:r>
              <a:rPr lang="en-US" sz="2000" baseline="-25000" dirty="0">
                <a:latin typeface="#9Slide07 SVNDessert Menu Scrip" panose="00000500000000000000" pitchFamily="2" charset="0"/>
              </a:rPr>
              <a:t>B</a:t>
            </a:r>
            <a:r>
              <a:rPr lang="en-US" sz="2000" dirty="0">
                <a:latin typeface="#9Slide07 SVNDessert Menu Scrip" panose="00000500000000000000" pitchFamily="2" charset="0"/>
              </a:rPr>
              <a:t>: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lượng</a:t>
            </a:r>
            <a:r>
              <a:rPr lang="en-US" sz="2000" dirty="0">
                <a:latin typeface="#9Slide07 SVNDessert Menu Scrip" panose="00000500000000000000" pitchFamily="2" charset="0"/>
              </a:rPr>
              <a:t> mol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000" dirty="0">
                <a:latin typeface="#9Slide07 SVNDessert Menu Scrip" panose="00000500000000000000" pitchFamily="2" charset="0"/>
              </a:rPr>
              <a:t> B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840C28-90B4-4833-83EC-43D9F1222D86}"/>
              </a:ext>
            </a:extLst>
          </p:cNvPr>
          <p:cNvSpPr txBox="1"/>
          <p:nvPr/>
        </p:nvSpPr>
        <p:spPr>
          <a:xfrm>
            <a:off x="4720558" y="3113728"/>
            <a:ext cx="261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d</a:t>
            </a:r>
            <a:r>
              <a:rPr lang="en-US" sz="2000" baseline="-250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/B</a:t>
            </a:r>
            <a:r>
              <a:rPr lang="en-US" sz="20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tỉ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của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000" dirty="0">
                <a:latin typeface="#9Slide07 SVNDessert Menu Scrip" panose="00000500000000000000" pitchFamily="2" charset="0"/>
              </a:rPr>
              <a:t> A </a:t>
            </a:r>
            <a:r>
              <a:rPr lang="en-US" sz="2000" dirty="0" err="1">
                <a:latin typeface="#9Slide07 SVNDessert Menu Scrip" panose="00000500000000000000" pitchFamily="2" charset="0"/>
              </a:rPr>
              <a:t>đối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với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000" dirty="0">
                <a:latin typeface="#9Slide07 SVNDessert Menu Scrip" panose="00000500000000000000" pitchFamily="2" charset="0"/>
              </a:rPr>
              <a:t> 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1C2CA0-2108-45FD-81DA-B5D1B9D66620}"/>
              </a:ext>
            </a:extLst>
          </p:cNvPr>
          <p:cNvSpPr txBox="1"/>
          <p:nvPr/>
        </p:nvSpPr>
        <p:spPr>
          <a:xfrm>
            <a:off x="4779978" y="3804132"/>
            <a:ext cx="261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d</a:t>
            </a:r>
            <a:r>
              <a:rPr lang="en-US" sz="2000" baseline="-250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/KK</a:t>
            </a:r>
            <a:r>
              <a:rPr lang="en-US" sz="20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tỉ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của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000" dirty="0">
                <a:latin typeface="#9Slide07 SVNDessert Menu Scrip" panose="00000500000000000000" pitchFamily="2" charset="0"/>
              </a:rPr>
              <a:t> A </a:t>
            </a:r>
            <a:r>
              <a:rPr lang="en-US" sz="2000" dirty="0" err="1">
                <a:latin typeface="#9Slide07 SVNDessert Menu Scrip" panose="00000500000000000000" pitchFamily="2" charset="0"/>
              </a:rPr>
              <a:t>đối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với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không</a:t>
            </a:r>
            <a:r>
              <a:rPr lang="en-US" sz="2000" dirty="0">
                <a:latin typeface="#9Slide07 SVNDessert Menu Scrip" panose="00000500000000000000" pitchFamily="2" charset="0"/>
              </a:rPr>
              <a:t> </a:t>
            </a:r>
            <a:r>
              <a:rPr lang="en-US" sz="2000" dirty="0" err="1">
                <a:latin typeface="#9Slide07 SVNDessert Menu Scrip" panose="00000500000000000000" pitchFamily="2" charset="0"/>
              </a:rPr>
              <a:t>khí</a:t>
            </a:r>
            <a:endParaRPr lang="en-US" sz="2000" dirty="0">
              <a:latin typeface="#9Slide07 SVNDessert Menu Scrip" panose="00000500000000000000" pitchFamily="2" charset="0"/>
            </a:endParaRPr>
          </a:p>
        </p:txBody>
      </p:sp>
      <p:sp>
        <p:nvSpPr>
          <p:cNvPr id="78" name="Text Box 41">
            <a:extLst>
              <a:ext uri="{FF2B5EF4-FFF2-40B4-BE49-F238E27FC236}">
                <a16:creationId xmlns:a16="http://schemas.microsoft.com/office/drawing/2014/main" id="{0241B06E-D11B-45D9-8FDD-40A9BDE41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1" y="5158093"/>
            <a:ext cx="45368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4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/B</a:t>
            </a:r>
            <a:r>
              <a:rPr lang="vi-VN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&gt; 1: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B.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4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/B</a:t>
            </a:r>
            <a:r>
              <a:rPr lang="vi-VN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&lt; 1: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nhẹ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B.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4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/B</a:t>
            </a:r>
            <a:r>
              <a:rPr lang="vi-VN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= 1: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bằng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B.</a:t>
            </a:r>
          </a:p>
        </p:txBody>
      </p:sp>
      <p:sp>
        <p:nvSpPr>
          <p:cNvPr id="79" name="Text Box 41">
            <a:extLst>
              <a:ext uri="{FF2B5EF4-FFF2-40B4-BE49-F238E27FC236}">
                <a16:creationId xmlns:a16="http://schemas.microsoft.com/office/drawing/2014/main" id="{509F6F44-8640-4F40-8DD4-BA011E4F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13" y="5202422"/>
            <a:ext cx="54228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4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/KK</a:t>
            </a:r>
            <a:r>
              <a:rPr lang="vi-VN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&gt; 1: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không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4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/KK</a:t>
            </a:r>
            <a:r>
              <a:rPr lang="vi-VN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&lt; 1: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nhẹ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không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4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400" baseline="-25000" dirty="0">
                <a:solidFill>
                  <a:srgbClr val="8D2828"/>
                </a:solidFill>
                <a:latin typeface="#9Slide07 IcielBaliho Script" pitchFamily="2" charset="-93"/>
              </a:rPr>
              <a:t>/KK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= 1: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bằng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không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4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400" dirty="0">
                <a:solidFill>
                  <a:srgbClr val="8D2828"/>
                </a:solidFill>
                <a:latin typeface="#9Slide07 IcielBaliho Script" pitchFamily="2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7" grpId="0"/>
      <p:bldP spid="68" grpId="0"/>
      <p:bldP spid="69" grpId="0"/>
      <p:bldP spid="77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A44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0" y="1210129"/>
            <a:ext cx="12192000" cy="35693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46595" y="1108171"/>
            <a:ext cx="8557147" cy="569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12356" y="222816"/>
            <a:ext cx="8225624" cy="22444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</a:rPr>
              <a:t>  </a:t>
            </a:r>
            <a:r>
              <a:rPr lang="vi-VN" sz="3200" b="1" dirty="0">
                <a:latin typeface="Montserrat" panose="00000500000000000000" pitchFamily="2" charset="-93"/>
                <a:cs typeface="Times New Roman" pitchFamily="18" charset="0"/>
              </a:rPr>
              <a:t>1.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N</a:t>
            </a:r>
            <a:r>
              <a:rPr lang="en-US" sz="3200" b="1" baseline="-25000" dirty="0">
                <a:latin typeface="Montserrat" panose="00000500000000000000" pitchFamily="2" charset="-93"/>
                <a:cs typeface="Times New Roman" pitchFamily="18" charset="0"/>
              </a:rPr>
              <a:t>2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nhẹ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hơn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nào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sau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đây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?</a:t>
            </a:r>
            <a:endParaRPr lang="en-US" sz="4000" b="1" dirty="0">
              <a:latin typeface="Montserrat" panose="00000500000000000000" pitchFamily="2" charset="-93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Oval 95">
            <a:hlinkClick r:id="rId5" action="ppaction://hlinksldjump"/>
          </p:cNvPr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10134113" y="619968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98" name="Rectangle: Rounded Corners 97"/>
          <p:cNvSpPr/>
          <p:nvPr/>
        </p:nvSpPr>
        <p:spPr>
          <a:xfrm>
            <a:off x="912356" y="3400097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99" name="Rectangle: Rounded Corners 98"/>
          <p:cNvSpPr/>
          <p:nvPr/>
        </p:nvSpPr>
        <p:spPr>
          <a:xfrm>
            <a:off x="6384696" y="3400097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B.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100" name="Rectangle: Rounded Corners 99"/>
          <p:cNvSpPr/>
          <p:nvPr/>
        </p:nvSpPr>
        <p:spPr>
          <a:xfrm>
            <a:off x="912356" y="4489240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101" name="Rectangle: Rounded Corners 100"/>
          <p:cNvSpPr/>
          <p:nvPr/>
        </p:nvSpPr>
        <p:spPr>
          <a:xfrm>
            <a:off x="6428824" y="4489240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D.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3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pic>
        <p:nvPicPr>
          <p:cNvPr id="5" name="Graphic 4" descr="Plant">
            <a:hlinkClick r:id="rId5" action="ppaction://hlinksldjump"/>
            <a:extLst>
              <a:ext uri="{FF2B5EF4-FFF2-40B4-BE49-F238E27FC236}">
                <a16:creationId xmlns:a16="http://schemas.microsoft.com/office/drawing/2014/main" id="{AF04338F-1A13-45BF-81BC-506D3B1E7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4832" y="5780832"/>
            <a:ext cx="1077168" cy="10771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2F2907-3801-4833-B07E-83427C4CB1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398" y="2732956"/>
            <a:ext cx="714375" cy="1190625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B674E6-C61C-49B1-9AB9-BCC306C57E41}"/>
              </a:ext>
            </a:extLst>
          </p:cNvPr>
          <p:cNvSpPr/>
          <p:nvPr/>
        </p:nvSpPr>
        <p:spPr>
          <a:xfrm>
            <a:off x="718974" y="197722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4ECD557-977B-4D4E-AF74-32FF97C061DF}"/>
              </a:ext>
            </a:extLst>
          </p:cNvPr>
          <p:cNvSpPr/>
          <p:nvPr/>
        </p:nvSpPr>
        <p:spPr>
          <a:xfrm>
            <a:off x="124603" y="117231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CDED3-9595-4E20-8151-5BD42C288327}"/>
              </a:ext>
            </a:extLst>
          </p:cNvPr>
          <p:cNvSpPr txBox="1"/>
          <p:nvPr/>
        </p:nvSpPr>
        <p:spPr>
          <a:xfrm>
            <a:off x="946910" y="296047"/>
            <a:ext cx="213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4A5E6906-AB01-4034-868F-3ADD41F75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0817" y="276858"/>
            <a:ext cx="436334" cy="436334"/>
          </a:xfrm>
          <a:prstGeom prst="rect">
            <a:avLst/>
          </a:prstGeom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4B5CEDA9-A817-4696-B557-E51653A749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85185E-6 L 0.00065 -0.05185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593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7" grpId="1" animBg="1"/>
      <p:bldP spid="97" grpId="2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E44500-D9C2-49BF-A13F-434535529EEC}"/>
              </a:ext>
            </a:extLst>
          </p:cNvPr>
          <p:cNvSpPr/>
          <p:nvPr/>
        </p:nvSpPr>
        <p:spPr>
          <a:xfrm>
            <a:off x="4411744" y="1979629"/>
            <a:ext cx="3110846" cy="772998"/>
          </a:xfrm>
          <a:prstGeom prst="roundRect">
            <a:avLst/>
          </a:prstGeom>
          <a:solidFill>
            <a:srgbClr val="8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21D7659-0A66-4ECF-B82A-1FB7E6C268C6}"/>
              </a:ext>
            </a:extLst>
          </p:cNvPr>
          <p:cNvSpPr/>
          <p:nvPr/>
        </p:nvSpPr>
        <p:spPr>
          <a:xfrm rot="19962509">
            <a:off x="8793213" y="1181308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B8F08-1C8D-4271-8E1A-9E4F38CF079B}"/>
              </a:ext>
            </a:extLst>
          </p:cNvPr>
          <p:cNvSpPr txBox="1"/>
          <p:nvPr/>
        </p:nvSpPr>
        <p:spPr>
          <a:xfrm>
            <a:off x="4663126" y="2066231"/>
            <a:ext cx="286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KHỞI ĐỘNG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804904-DD03-4941-AE13-CC1AFE97F2F9}"/>
              </a:ext>
            </a:extLst>
          </p:cNvPr>
          <p:cNvSpPr/>
          <p:nvPr/>
        </p:nvSpPr>
        <p:spPr>
          <a:xfrm rot="19962509">
            <a:off x="-653601" y="3628052"/>
            <a:ext cx="3481548" cy="448286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548" h="4482864">
                <a:moveTo>
                  <a:pt x="1229" y="1770475"/>
                </a:moveTo>
                <a:cubicBezTo>
                  <a:pt x="-39204" y="1024026"/>
                  <a:pt x="928071" y="-56770"/>
                  <a:pt x="1508124" y="2324"/>
                </a:cubicBezTo>
                <a:cubicBezTo>
                  <a:pt x="2088177" y="61418"/>
                  <a:pt x="3481548" y="1081524"/>
                  <a:pt x="3481548" y="2125038"/>
                </a:cubicBezTo>
                <a:cubicBezTo>
                  <a:pt x="3481548" y="3168552"/>
                  <a:pt x="2330772" y="4540112"/>
                  <a:pt x="1750719" y="4481018"/>
                </a:cubicBezTo>
                <a:cubicBezTo>
                  <a:pt x="1170666" y="4421924"/>
                  <a:pt x="41662" y="2516924"/>
                  <a:pt x="1229" y="1770475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FED406BA-5998-48DD-858F-D0B2381C34F9}"/>
              </a:ext>
            </a:extLst>
          </p:cNvPr>
          <p:cNvSpPr/>
          <p:nvPr/>
        </p:nvSpPr>
        <p:spPr>
          <a:xfrm rot="19962509">
            <a:off x="8774362" y="5382693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98597F4-5B8C-43D9-8C8F-7D5E6C23123B}"/>
              </a:ext>
            </a:extLst>
          </p:cNvPr>
          <p:cNvSpPr/>
          <p:nvPr/>
        </p:nvSpPr>
        <p:spPr>
          <a:xfrm rot="19962509">
            <a:off x="1025528" y="-1546010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D7F3E-5ADD-4CBF-91AD-2C8D43DB91E5}"/>
              </a:ext>
            </a:extLst>
          </p:cNvPr>
          <p:cNvSpPr/>
          <p:nvPr/>
        </p:nvSpPr>
        <p:spPr>
          <a:xfrm>
            <a:off x="3723588" y="1828800"/>
            <a:ext cx="1008668" cy="1008668"/>
          </a:xfrm>
          <a:prstGeom prst="ellipse">
            <a:avLst/>
          </a:prstGeom>
          <a:solidFill>
            <a:srgbClr val="D5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82892AB-D140-4418-A149-50E13D43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828" y="1972558"/>
            <a:ext cx="593676" cy="59367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4411744" y="3223967"/>
            <a:ext cx="5250730" cy="772998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4644271" y="3338849"/>
            <a:ext cx="5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3723588" y="3073138"/>
            <a:ext cx="1008668" cy="1008668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247A26-A2D7-4AD9-A08E-7D5D6BD007F4}"/>
              </a:ext>
            </a:extLst>
          </p:cNvPr>
          <p:cNvSpPr/>
          <p:nvPr/>
        </p:nvSpPr>
        <p:spPr>
          <a:xfrm>
            <a:off x="4411744" y="4458878"/>
            <a:ext cx="3110846" cy="77299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D7DF82-0756-4EE6-AE6D-506EA45F3C64}"/>
              </a:ext>
            </a:extLst>
          </p:cNvPr>
          <p:cNvSpPr txBox="1"/>
          <p:nvPr/>
        </p:nvSpPr>
        <p:spPr>
          <a:xfrm>
            <a:off x="4663126" y="4545480"/>
            <a:ext cx="286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4F79F0-4D5D-4B3D-A328-4E566C0D94FF}"/>
              </a:ext>
            </a:extLst>
          </p:cNvPr>
          <p:cNvSpPr/>
          <p:nvPr/>
        </p:nvSpPr>
        <p:spPr>
          <a:xfrm>
            <a:off x="3723588" y="4308049"/>
            <a:ext cx="1008668" cy="1008668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4356" y="3285837"/>
            <a:ext cx="551658" cy="5516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12DA8E0-B836-4598-BD62-C2B29509D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5309" y="4514568"/>
            <a:ext cx="585333" cy="5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3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95D86D3-C48A-4E77-988C-AF39821DFABC}"/>
              </a:ext>
            </a:extLst>
          </p:cNvPr>
          <p:cNvSpPr/>
          <p:nvPr/>
        </p:nvSpPr>
        <p:spPr>
          <a:xfrm>
            <a:off x="124603" y="117231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0" y="1210129"/>
            <a:ext cx="12192000" cy="35693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389" y="1108171"/>
            <a:ext cx="8807353" cy="569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6593" y="218627"/>
            <a:ext cx="8301283" cy="22444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Chất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khí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nào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sau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đây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nặng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hơn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không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khí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val 38">
            <a:hlinkClick r:id="rId5" action="ppaction://hlinksldjump"/>
          </p:cNvPr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134113" y="619968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800370" y="3352604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6179777" y="3352604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B.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SO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800370" y="4513459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4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6179777" y="4513459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D.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pic>
        <p:nvPicPr>
          <p:cNvPr id="40" name="Graphic 39" descr="Plant">
            <a:hlinkClick r:id="rId5" action="ppaction://hlinksldjump"/>
            <a:extLst>
              <a:ext uri="{FF2B5EF4-FFF2-40B4-BE49-F238E27FC236}">
                <a16:creationId xmlns:a16="http://schemas.microsoft.com/office/drawing/2014/main" id="{4EC5D169-3489-4259-8D50-805F7E9AB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4832" y="5780832"/>
            <a:ext cx="1077168" cy="10771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6C7D91F-FC3D-4E92-82E0-6357A208C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347" y="2757291"/>
            <a:ext cx="714375" cy="1190625"/>
          </a:xfrm>
          <a:prstGeom prst="rect">
            <a:avLst/>
          </a:prstGeom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46AD173F-9168-461B-A445-4BC0498202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8D57A-579A-49A9-82D3-A3352140A859}"/>
              </a:ext>
            </a:extLst>
          </p:cNvPr>
          <p:cNvSpPr/>
          <p:nvPr/>
        </p:nvSpPr>
        <p:spPr>
          <a:xfrm>
            <a:off x="718974" y="197722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33AC92-AA12-4F14-8B11-7A83D1065147}"/>
              </a:ext>
            </a:extLst>
          </p:cNvPr>
          <p:cNvSpPr txBox="1"/>
          <p:nvPr/>
        </p:nvSpPr>
        <p:spPr>
          <a:xfrm>
            <a:off x="946910" y="296047"/>
            <a:ext cx="213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8487BB13-3F02-4368-A05A-4FC5C7AB14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0817" y="276858"/>
            <a:ext cx="436334" cy="4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4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59259E-6 L -2.91667E-6 -0.07222 " pathEditMode="relative" rAng="0" ptsTypes="AA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5" grpId="1" animBg="1"/>
      <p:bldP spid="45" grpId="2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210129"/>
            <a:ext cx="12192000" cy="35693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595" y="1108171"/>
            <a:ext cx="8557147" cy="569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1640" y="280264"/>
            <a:ext cx="8087055" cy="22444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37">
            <a:hlinkClick r:id="rId5" action="ppaction://hlinksldjump"/>
          </p:cNvPr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134113" y="619968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1003371" y="3375526"/>
            <a:ext cx="4865342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 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 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6312909" y="3379715"/>
            <a:ext cx="5235813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B.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SO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 Cl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 N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1003371" y="4442399"/>
            <a:ext cx="4865343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 CH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4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6324632" y="4465846"/>
            <a:ext cx="5235813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D.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 H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, SO</a:t>
            </a:r>
            <a:r>
              <a:rPr kumimoji="0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3</a:t>
            </a:r>
            <a:endParaRPr kumimoji="0" lang="vi-V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975992" y="687729"/>
            <a:ext cx="7919049" cy="5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Dãy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gồm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chất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nhẹ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hơn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không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khí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là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? 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pic>
        <p:nvPicPr>
          <p:cNvPr id="43" name="Graphic 42" descr="Plant">
            <a:hlinkClick r:id="rId5" action="ppaction://hlinksldjump"/>
            <a:extLst>
              <a:ext uri="{FF2B5EF4-FFF2-40B4-BE49-F238E27FC236}">
                <a16:creationId xmlns:a16="http://schemas.microsoft.com/office/drawing/2014/main" id="{19641CFE-5CD5-40A6-A331-79BB48C02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4832" y="5780832"/>
            <a:ext cx="1077168" cy="10771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CA46EB-0EA0-40E9-93CF-E560534B4B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164" y="4022590"/>
            <a:ext cx="714375" cy="1190625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D9DA5917-C727-4230-BCFB-F44018CB00F9}"/>
              </a:ext>
            </a:extLst>
          </p:cNvPr>
          <p:cNvSpPr/>
          <p:nvPr/>
        </p:nvSpPr>
        <p:spPr>
          <a:xfrm>
            <a:off x="124603" y="117231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4373737-F050-43C7-9CC8-D0592F6C2414}"/>
              </a:ext>
            </a:extLst>
          </p:cNvPr>
          <p:cNvSpPr/>
          <p:nvPr/>
        </p:nvSpPr>
        <p:spPr>
          <a:xfrm>
            <a:off x="718974" y="197722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D6B7BC-12D4-4E95-8A83-B2C8C4FFC8F8}"/>
              </a:ext>
            </a:extLst>
          </p:cNvPr>
          <p:cNvSpPr txBox="1"/>
          <p:nvPr/>
        </p:nvSpPr>
        <p:spPr>
          <a:xfrm>
            <a:off x="946910" y="296047"/>
            <a:ext cx="213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D28E437-F9C2-400B-B53F-3BD0048CE2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0817" y="276858"/>
            <a:ext cx="436334" cy="436334"/>
          </a:xfrm>
          <a:prstGeom prst="rect">
            <a:avLst/>
          </a:prstGeom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7D18DB20-CA53-404E-AB52-EAE0231B67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10129"/>
            <a:ext cx="12192000" cy="35693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351" y="1108171"/>
            <a:ext cx="8789392" cy="569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2869" y="388882"/>
            <a:ext cx="8050924" cy="20375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9100" indent="-419100">
              <a:defRPr/>
            </a:pP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Tỉ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khối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của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A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đối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với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 H</a:t>
            </a:r>
            <a:r>
              <a:rPr lang="en-US" sz="3600" b="1" baseline="-25000" dirty="0">
                <a:latin typeface="Montserrat" panose="00000500000000000000" pitchFamily="2" charset="-93"/>
                <a:cs typeface="Times New Roman" pitchFamily="18" charset="0"/>
              </a:rPr>
              <a:t>2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là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22. </a:t>
            </a:r>
            <a:endParaRPr lang="vi-VN" sz="3600" b="1" dirty="0">
              <a:latin typeface="Montserrat" panose="00000500000000000000" pitchFamily="2" charset="-93"/>
              <a:cs typeface="Times New Roman" pitchFamily="18" charset="0"/>
            </a:endParaRPr>
          </a:p>
          <a:p>
            <a:pPr marL="419100" indent="-419100">
              <a:defRPr/>
            </a:pP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A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là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nào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trong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các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600" b="1" dirty="0" err="1">
                <a:latin typeface="Montserrat" panose="00000500000000000000" pitchFamily="2" charset="-93"/>
                <a:cs typeface="Times New Roman" pitchFamily="18" charset="0"/>
              </a:rPr>
              <a:t>sau</a:t>
            </a:r>
            <a:r>
              <a:rPr lang="en-US" sz="3600" b="1" dirty="0">
                <a:latin typeface="Montserrat" panose="00000500000000000000" pitchFamily="2" charset="-93"/>
                <a:cs typeface="Times New Roman" pitchFamily="18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37">
            <a:hlinkClick r:id="rId5" action="ppaction://hlinksldjump"/>
          </p:cNvPr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134113" y="619968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1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745007" y="3393077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A.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 NO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6096000" y="3389538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. N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745007" y="4431528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. Cl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en-GB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6096000" y="4426524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. CO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pic>
        <p:nvPicPr>
          <p:cNvPr id="40" name="Graphic 39" descr="Plant">
            <a:hlinkClick r:id="rId5" action="ppaction://hlinksldjump"/>
            <a:extLst>
              <a:ext uri="{FF2B5EF4-FFF2-40B4-BE49-F238E27FC236}">
                <a16:creationId xmlns:a16="http://schemas.microsoft.com/office/drawing/2014/main" id="{3344D256-145D-48B3-9E68-2EADBCF06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4832" y="5780832"/>
            <a:ext cx="1077168" cy="10771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348EA3-AF93-4698-8F5B-713808B7F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798" y="4122694"/>
            <a:ext cx="714375" cy="1190625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B50E403C-5B55-4F62-8FD5-1D404EB046B1}"/>
              </a:ext>
            </a:extLst>
          </p:cNvPr>
          <p:cNvSpPr/>
          <p:nvPr/>
        </p:nvSpPr>
        <p:spPr>
          <a:xfrm>
            <a:off x="124603" y="117231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4914D9-204F-4BC8-BF24-226EEBCEF803}"/>
              </a:ext>
            </a:extLst>
          </p:cNvPr>
          <p:cNvSpPr/>
          <p:nvPr/>
        </p:nvSpPr>
        <p:spPr>
          <a:xfrm>
            <a:off x="718974" y="197722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DA7F46-6CBF-468E-9965-DB7083DE7A93}"/>
              </a:ext>
            </a:extLst>
          </p:cNvPr>
          <p:cNvSpPr txBox="1"/>
          <p:nvPr/>
        </p:nvSpPr>
        <p:spPr>
          <a:xfrm>
            <a:off x="946910" y="296047"/>
            <a:ext cx="213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322A3E2-73AD-49B9-AF11-5E45817E79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0817" y="276858"/>
            <a:ext cx="436334" cy="436334"/>
          </a:xfrm>
          <a:prstGeom prst="rect">
            <a:avLst/>
          </a:prstGeom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7D990AD2-0B45-4FBC-BEF5-2E90487F29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0" y="1210129"/>
            <a:ext cx="12192000" cy="35693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46595" y="1108171"/>
            <a:ext cx="8557147" cy="569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86773" y="274124"/>
            <a:ext cx="8041614" cy="22444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9100" indent="-419100">
              <a:defRPr/>
            </a:pP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Tỉ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khối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của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A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đối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với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không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là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1,104. </a:t>
            </a:r>
            <a:endParaRPr lang="vi-VN" sz="3200" b="1" dirty="0">
              <a:latin typeface="Montserrat" panose="00000500000000000000" pitchFamily="2" charset="-93"/>
              <a:cs typeface="Times New Roman" pitchFamily="18" charset="0"/>
            </a:endParaRPr>
          </a:p>
          <a:p>
            <a:pPr marL="419100" indent="-419100">
              <a:defRPr/>
            </a:pP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A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là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nào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trong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các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khí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 </a:t>
            </a:r>
            <a:r>
              <a:rPr lang="en-US" sz="3200" b="1" dirty="0" err="1">
                <a:latin typeface="Montserrat" panose="00000500000000000000" pitchFamily="2" charset="-93"/>
                <a:cs typeface="Times New Roman" pitchFamily="18" charset="0"/>
              </a:rPr>
              <a:t>sau</a:t>
            </a:r>
            <a:r>
              <a:rPr lang="en-US" sz="3200" b="1" dirty="0">
                <a:latin typeface="Montserrat" panose="00000500000000000000" pitchFamily="2" charset="-93"/>
                <a:cs typeface="Times New Roman" pitchFamily="18" charset="0"/>
              </a:rPr>
              <a:t>?</a:t>
            </a:r>
          </a:p>
        </p:txBody>
      </p:sp>
      <p:sp>
        <p:nvSpPr>
          <p:cNvPr id="75" name="Oval 7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val 89">
            <a:hlinkClick r:id="rId5" action="ppaction://hlinksldjump"/>
          </p:cNvPr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10134113" y="619968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92" name="Rectangle: Rounded Corners 91"/>
          <p:cNvSpPr/>
          <p:nvPr/>
        </p:nvSpPr>
        <p:spPr>
          <a:xfrm>
            <a:off x="1042414" y="3379891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A.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93" name="Rectangle: Rounded Corners 92"/>
          <p:cNvSpPr/>
          <p:nvPr/>
        </p:nvSpPr>
        <p:spPr>
          <a:xfrm>
            <a:off x="6421821" y="3384080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94" name="Rectangle: Rounded Corners 93"/>
          <p:cNvSpPr/>
          <p:nvPr/>
        </p:nvSpPr>
        <p:spPr>
          <a:xfrm>
            <a:off x="1042414" y="4488331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O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95" name="Rectangle: Rounded Corners 94"/>
          <p:cNvSpPr/>
          <p:nvPr/>
        </p:nvSpPr>
        <p:spPr>
          <a:xfrm>
            <a:off x="6421821" y="4492520"/>
            <a:ext cx="4906798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Cl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pic>
        <p:nvPicPr>
          <p:cNvPr id="28" name="Graphic 27" descr="Plant">
            <a:hlinkClick r:id="rId5" action="ppaction://hlinksldjump"/>
            <a:extLst>
              <a:ext uri="{FF2B5EF4-FFF2-40B4-BE49-F238E27FC236}">
                <a16:creationId xmlns:a16="http://schemas.microsoft.com/office/drawing/2014/main" id="{F96FBF83-D50F-4043-A3D7-4B754EDCB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4832" y="5780832"/>
            <a:ext cx="1077168" cy="10771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50FE15-B4D4-462E-A29B-E4FA603DC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398" y="4278426"/>
            <a:ext cx="714375" cy="1190625"/>
          </a:xfrm>
          <a:prstGeom prst="rect">
            <a:avLst/>
          </a:prstGeom>
        </p:spPr>
      </p:pic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A959F6BC-3749-4164-8F94-D3EBB53905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E75C0560-228A-4D82-8917-858DA2BCFDED}"/>
              </a:ext>
            </a:extLst>
          </p:cNvPr>
          <p:cNvSpPr/>
          <p:nvPr/>
        </p:nvSpPr>
        <p:spPr>
          <a:xfrm>
            <a:off x="124603" y="117231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6CD1A9D-A4C6-463F-8C75-6FF8073D6B0F}"/>
              </a:ext>
            </a:extLst>
          </p:cNvPr>
          <p:cNvSpPr/>
          <p:nvPr/>
        </p:nvSpPr>
        <p:spPr>
          <a:xfrm>
            <a:off x="718974" y="197722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98C692-4567-4A7A-9EA2-A136EFCA2277}"/>
              </a:ext>
            </a:extLst>
          </p:cNvPr>
          <p:cNvSpPr txBox="1"/>
          <p:nvPr/>
        </p:nvSpPr>
        <p:spPr>
          <a:xfrm>
            <a:off x="946910" y="296047"/>
            <a:ext cx="213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0E1C160-4947-46FD-8D0C-D3220D4BA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0817" y="276858"/>
            <a:ext cx="436334" cy="4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1" grpId="1" animBg="1"/>
      <p:bldP spid="91" grpId="2" animBg="1"/>
      <p:bldP spid="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7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10129"/>
            <a:ext cx="12192000" cy="35693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6595" y="1108171"/>
            <a:ext cx="8557147" cy="56988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0905" y="274124"/>
            <a:ext cx="8088408" cy="22444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val 37">
            <a:hlinkClick r:id="rId5" action="ppaction://hlinksldjump"/>
          </p:cNvPr>
          <p:cNvSpPr/>
          <p:nvPr/>
        </p:nvSpPr>
        <p:spPr>
          <a:xfrm>
            <a:off x="10050337" y="536192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Montserrat" panose="00000500000000000000" pitchFamily="2" charset="-93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134113" y="619968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1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716593" y="3363246"/>
            <a:ext cx="5228410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. NH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3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6096000" y="3352604"/>
            <a:ext cx="5228410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. CH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4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716593" y="4430963"/>
            <a:ext cx="5228410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. H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6096000" y="4430963"/>
            <a:ext cx="5228410" cy="7708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. SO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93"/>
                <a:ea typeface="+mn-ea"/>
                <a:cs typeface="+mn-cs"/>
              </a:rPr>
              <a:t>2</a:t>
            </a:r>
            <a:endParaRPr kumimoji="0" lang="vi-VN" sz="24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93"/>
              <a:ea typeface="+mn-ea"/>
              <a:cs typeface="+mn-cs"/>
            </a:endParaRPr>
          </a:p>
        </p:txBody>
      </p:sp>
      <p:pic>
        <p:nvPicPr>
          <p:cNvPr id="40" name="Graphic 39" descr="Plant">
            <a:hlinkClick r:id="rId5" action="ppaction://hlinksldjump"/>
            <a:extLst>
              <a:ext uri="{FF2B5EF4-FFF2-40B4-BE49-F238E27FC236}">
                <a16:creationId xmlns:a16="http://schemas.microsoft.com/office/drawing/2014/main" id="{126D20BB-C0BB-4E5A-A430-FDED8EA73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4832" y="5780832"/>
            <a:ext cx="1077168" cy="10771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339F054-C1D8-492F-B7EE-92E94066C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28" y="4011154"/>
            <a:ext cx="714375" cy="1190625"/>
          </a:xfrm>
          <a:prstGeom prst="rect">
            <a:avLst/>
          </a:prstGeom>
        </p:spPr>
      </p:pic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EC98A197-2BFD-4257-B4DF-504BCD8709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A584E6F-8F44-4497-8812-26997DFD0116}"/>
              </a:ext>
            </a:extLst>
          </p:cNvPr>
          <p:cNvSpPr/>
          <p:nvPr/>
        </p:nvSpPr>
        <p:spPr>
          <a:xfrm>
            <a:off x="124603" y="117231"/>
            <a:ext cx="751907" cy="751907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C38C00-B9FE-4D27-B1CB-D6CAD26572CB}"/>
              </a:ext>
            </a:extLst>
          </p:cNvPr>
          <p:cNvSpPr/>
          <p:nvPr/>
        </p:nvSpPr>
        <p:spPr>
          <a:xfrm>
            <a:off x="718974" y="197722"/>
            <a:ext cx="2318966" cy="576228"/>
          </a:xfrm>
          <a:prstGeom prst="roundRect">
            <a:avLst/>
          </a:prstGeom>
          <a:solidFill>
            <a:srgbClr val="F0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622456-7DA9-40FE-B44A-9CCCB87AF8AA}"/>
              </a:ext>
            </a:extLst>
          </p:cNvPr>
          <p:cNvSpPr txBox="1"/>
          <p:nvPr/>
        </p:nvSpPr>
        <p:spPr>
          <a:xfrm>
            <a:off x="946910" y="296047"/>
            <a:ext cx="213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LUYỆN TẬP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E8E79FC-B110-4507-8CDA-E4F7054D29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0817" y="276858"/>
            <a:ext cx="436334" cy="4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4.81481E-6 L -2.91667E-6 -0.07222 " pathEditMode="relative" rAng="0" ptsTypes="AA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9">
            <a:extLst>
              <a:ext uri="{FF2B5EF4-FFF2-40B4-BE49-F238E27FC236}">
                <a16:creationId xmlns:a16="http://schemas.microsoft.com/office/drawing/2014/main" id="{721D7659-0A66-4ECF-B82A-1FB7E6C268C6}"/>
              </a:ext>
            </a:extLst>
          </p:cNvPr>
          <p:cNvSpPr/>
          <p:nvPr/>
        </p:nvSpPr>
        <p:spPr>
          <a:xfrm rot="19962509">
            <a:off x="8642384" y="1454686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804904-DD03-4941-AE13-CC1AFE97F2F9}"/>
              </a:ext>
            </a:extLst>
          </p:cNvPr>
          <p:cNvSpPr/>
          <p:nvPr/>
        </p:nvSpPr>
        <p:spPr>
          <a:xfrm rot="19962509">
            <a:off x="-653601" y="3628052"/>
            <a:ext cx="3481548" cy="448286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548" h="4482864">
                <a:moveTo>
                  <a:pt x="1229" y="1770475"/>
                </a:moveTo>
                <a:cubicBezTo>
                  <a:pt x="-39204" y="1024026"/>
                  <a:pt x="928071" y="-56770"/>
                  <a:pt x="1508124" y="2324"/>
                </a:cubicBezTo>
                <a:cubicBezTo>
                  <a:pt x="2088177" y="61418"/>
                  <a:pt x="3481548" y="1081524"/>
                  <a:pt x="3481548" y="2125038"/>
                </a:cubicBezTo>
                <a:cubicBezTo>
                  <a:pt x="3481548" y="3168552"/>
                  <a:pt x="2330772" y="4540112"/>
                  <a:pt x="1750719" y="4481018"/>
                </a:cubicBezTo>
                <a:cubicBezTo>
                  <a:pt x="1170666" y="4421924"/>
                  <a:pt x="41662" y="2516924"/>
                  <a:pt x="1229" y="1770475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FED406BA-5998-48DD-858F-D0B2381C34F9}"/>
              </a:ext>
            </a:extLst>
          </p:cNvPr>
          <p:cNvSpPr/>
          <p:nvPr/>
        </p:nvSpPr>
        <p:spPr>
          <a:xfrm rot="19962509">
            <a:off x="8774362" y="5382693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98597F4-5B8C-43D9-8C8F-7D5E6C23123B}"/>
              </a:ext>
            </a:extLst>
          </p:cNvPr>
          <p:cNvSpPr/>
          <p:nvPr/>
        </p:nvSpPr>
        <p:spPr>
          <a:xfrm rot="19962509">
            <a:off x="1327185" y="-810718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35196-BC29-4C63-A789-2A7760B71889}"/>
              </a:ext>
            </a:extLst>
          </p:cNvPr>
          <p:cNvSpPr txBox="1"/>
          <p:nvPr/>
        </p:nvSpPr>
        <p:spPr>
          <a:xfrm>
            <a:off x="1421739" y="475291"/>
            <a:ext cx="5698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Bahnschrift Light SemiCondensed" panose="020B0502040204020203" pitchFamily="34" charset="0"/>
              </a:rPr>
              <a:t>Dặn</a:t>
            </a:r>
            <a:r>
              <a:rPr lang="en-US" sz="4800" dirty="0">
                <a:latin typeface="Bahnschrift Light SemiCondensed" panose="020B0502040204020203" pitchFamily="34" charset="0"/>
              </a:rPr>
              <a:t> </a:t>
            </a:r>
            <a:r>
              <a:rPr lang="en-US" sz="4800" dirty="0" err="1">
                <a:latin typeface="Bahnschrift Light SemiCondensed" panose="020B0502040204020203" pitchFamily="34" charset="0"/>
              </a:rPr>
              <a:t>dò</a:t>
            </a:r>
            <a:r>
              <a:rPr lang="en-US" sz="4800" dirty="0">
                <a:latin typeface="Bahnschrift Light SemiCondensed" panose="020B0502040204020203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B8299-B839-43CA-B6EA-41679D5337CE}"/>
              </a:ext>
            </a:extLst>
          </p:cNvPr>
          <p:cNvSpPr txBox="1"/>
          <p:nvPr/>
        </p:nvSpPr>
        <p:spPr>
          <a:xfrm>
            <a:off x="631268" y="2339451"/>
            <a:ext cx="10630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Các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con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học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thuộc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các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công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thức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tính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học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ngày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hôm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nay.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các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tập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trang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69 – SGK</a:t>
            </a:r>
          </a:p>
          <a:p>
            <a:pPr marL="285750" indent="-285750">
              <a:buFontTx/>
              <a:buChar char="-"/>
            </a:pP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Chuẩn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bị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trước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Tính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theo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công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thức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hóa</a:t>
            </a:r>
            <a:r>
              <a:rPr lang="en-US" sz="4000" dirty="0">
                <a:solidFill>
                  <a:srgbClr val="7030A0"/>
                </a:solidFill>
                <a:latin typeface="#9Slide07 SVNDessert Menu Scrip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#9Slide07 SVNDessert Menu Scrip"/>
              </a:rPr>
              <a:t>học</a:t>
            </a:r>
            <a:r>
              <a:rPr lang="en-US" sz="4000" dirty="0">
                <a:latin typeface="#9Slide07 SVNDessert Menu Scrip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8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9">
            <a:extLst>
              <a:ext uri="{FF2B5EF4-FFF2-40B4-BE49-F238E27FC236}">
                <a16:creationId xmlns:a16="http://schemas.microsoft.com/office/drawing/2014/main" id="{721D7659-0A66-4ECF-B82A-1FB7E6C268C6}"/>
              </a:ext>
            </a:extLst>
          </p:cNvPr>
          <p:cNvSpPr/>
          <p:nvPr/>
        </p:nvSpPr>
        <p:spPr>
          <a:xfrm rot="19962509">
            <a:off x="8642384" y="1454686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B8F08-1C8D-4271-8E1A-9E4F38CF079B}"/>
              </a:ext>
            </a:extLst>
          </p:cNvPr>
          <p:cNvSpPr txBox="1"/>
          <p:nvPr/>
        </p:nvSpPr>
        <p:spPr>
          <a:xfrm>
            <a:off x="2165678" y="2719551"/>
            <a:ext cx="793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8D2828"/>
                </a:solidFill>
                <a:latin typeface="#9Slide07 SVNDessert Menu Scrip" panose="00000500000000000000" pitchFamily="2" charset="0"/>
              </a:rPr>
              <a:t>CẢM ƠN QUÝ THẦY CÔ VÀ CÁC EM HỌC SINH!!!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804904-DD03-4941-AE13-CC1AFE97F2F9}"/>
              </a:ext>
            </a:extLst>
          </p:cNvPr>
          <p:cNvSpPr/>
          <p:nvPr/>
        </p:nvSpPr>
        <p:spPr>
          <a:xfrm rot="19962509">
            <a:off x="-653601" y="3628052"/>
            <a:ext cx="3481548" cy="448286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548" h="4482864">
                <a:moveTo>
                  <a:pt x="1229" y="1770475"/>
                </a:moveTo>
                <a:cubicBezTo>
                  <a:pt x="-39204" y="1024026"/>
                  <a:pt x="928071" y="-56770"/>
                  <a:pt x="1508124" y="2324"/>
                </a:cubicBezTo>
                <a:cubicBezTo>
                  <a:pt x="2088177" y="61418"/>
                  <a:pt x="3481548" y="1081524"/>
                  <a:pt x="3481548" y="2125038"/>
                </a:cubicBezTo>
                <a:cubicBezTo>
                  <a:pt x="3481548" y="3168552"/>
                  <a:pt x="2330772" y="4540112"/>
                  <a:pt x="1750719" y="4481018"/>
                </a:cubicBezTo>
                <a:cubicBezTo>
                  <a:pt x="1170666" y="4421924"/>
                  <a:pt x="41662" y="2516924"/>
                  <a:pt x="1229" y="1770475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FED406BA-5998-48DD-858F-D0B2381C34F9}"/>
              </a:ext>
            </a:extLst>
          </p:cNvPr>
          <p:cNvSpPr/>
          <p:nvPr/>
        </p:nvSpPr>
        <p:spPr>
          <a:xfrm rot="19962509">
            <a:off x="8774362" y="5382693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98597F4-5B8C-43D9-8C8F-7D5E6C23123B}"/>
              </a:ext>
            </a:extLst>
          </p:cNvPr>
          <p:cNvSpPr/>
          <p:nvPr/>
        </p:nvSpPr>
        <p:spPr>
          <a:xfrm rot="19962509">
            <a:off x="1327185" y="-810718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E44500-D9C2-49BF-A13F-434535529EEC}"/>
              </a:ext>
            </a:extLst>
          </p:cNvPr>
          <p:cNvSpPr/>
          <p:nvPr/>
        </p:nvSpPr>
        <p:spPr>
          <a:xfrm>
            <a:off x="623515" y="188152"/>
            <a:ext cx="2159764" cy="536669"/>
          </a:xfrm>
          <a:prstGeom prst="roundRect">
            <a:avLst/>
          </a:prstGeom>
          <a:solidFill>
            <a:srgbClr val="8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B8F08-1C8D-4271-8E1A-9E4F38CF079B}"/>
              </a:ext>
            </a:extLst>
          </p:cNvPr>
          <p:cNvSpPr txBox="1"/>
          <p:nvPr/>
        </p:nvSpPr>
        <p:spPr>
          <a:xfrm>
            <a:off x="818914" y="274755"/>
            <a:ext cx="19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KHỞI ĐỘNG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D7F3E-5ADD-4CBF-91AD-2C8D43DB91E5}"/>
              </a:ext>
            </a:extLst>
          </p:cNvPr>
          <p:cNvSpPr/>
          <p:nvPr/>
        </p:nvSpPr>
        <p:spPr>
          <a:xfrm>
            <a:off x="93980" y="102637"/>
            <a:ext cx="700287" cy="700287"/>
          </a:xfrm>
          <a:prstGeom prst="ellipse">
            <a:avLst/>
          </a:prstGeom>
          <a:solidFill>
            <a:srgbClr val="D5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82892AB-D140-4418-A149-50E13D43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897" y="246395"/>
            <a:ext cx="377907" cy="3779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DE0DB81-1162-4BD6-ADE3-2B130E390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9264" y="3865596"/>
            <a:ext cx="2899099" cy="28990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D60C2D-B134-4764-8449-4CAAF93E3D72}"/>
              </a:ext>
            </a:extLst>
          </p:cNvPr>
          <p:cNvSpPr txBox="1"/>
          <p:nvPr/>
        </p:nvSpPr>
        <p:spPr>
          <a:xfrm>
            <a:off x="1609983" y="1884408"/>
            <a:ext cx="986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Quan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sát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video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sau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nhé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90519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E0DB81-1162-4BD6-ADE3-2B130E390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3199" y="3762959"/>
            <a:ext cx="2899099" cy="2899099"/>
          </a:xfrm>
          <a:prstGeom prst="rect">
            <a:avLst/>
          </a:prstGeom>
        </p:spPr>
      </p:pic>
      <p:pic>
        <p:nvPicPr>
          <p:cNvPr id="12" name="4684658617996913009">
            <a:hlinkClick r:id="" action="ppaction://media"/>
            <a:extLst>
              <a:ext uri="{FF2B5EF4-FFF2-40B4-BE49-F238E27FC236}">
                <a16:creationId xmlns:a16="http://schemas.microsoft.com/office/drawing/2014/main" id="{6AE704DA-DC18-4697-B41D-C32FA3555D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45" y="87198"/>
            <a:ext cx="12168355" cy="66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E44500-D9C2-49BF-A13F-434535529EEC}"/>
              </a:ext>
            </a:extLst>
          </p:cNvPr>
          <p:cNvSpPr/>
          <p:nvPr/>
        </p:nvSpPr>
        <p:spPr>
          <a:xfrm>
            <a:off x="623515" y="188152"/>
            <a:ext cx="2159764" cy="536669"/>
          </a:xfrm>
          <a:prstGeom prst="roundRect">
            <a:avLst/>
          </a:prstGeom>
          <a:solidFill>
            <a:srgbClr val="8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B8F08-1C8D-4271-8E1A-9E4F38CF079B}"/>
              </a:ext>
            </a:extLst>
          </p:cNvPr>
          <p:cNvSpPr txBox="1"/>
          <p:nvPr/>
        </p:nvSpPr>
        <p:spPr>
          <a:xfrm>
            <a:off x="818914" y="274755"/>
            <a:ext cx="19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KHỞI ĐỘNG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93D7F3E-5ADD-4CBF-91AD-2C8D43DB91E5}"/>
              </a:ext>
            </a:extLst>
          </p:cNvPr>
          <p:cNvSpPr/>
          <p:nvPr/>
        </p:nvSpPr>
        <p:spPr>
          <a:xfrm>
            <a:off x="93980" y="102637"/>
            <a:ext cx="700287" cy="700287"/>
          </a:xfrm>
          <a:prstGeom prst="ellipse">
            <a:avLst/>
          </a:prstGeom>
          <a:solidFill>
            <a:srgbClr val="D5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82892AB-D140-4418-A149-50E13D43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897" y="246395"/>
            <a:ext cx="377907" cy="3779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DE0DB81-1162-4BD6-ADE3-2B130E390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3199" y="3762959"/>
            <a:ext cx="2899099" cy="2899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D5D6A8-4E3A-437B-99EB-8FB92EB261CA}"/>
              </a:ext>
            </a:extLst>
          </p:cNvPr>
          <p:cNvSpPr txBox="1"/>
          <p:nvPr/>
        </p:nvSpPr>
        <p:spPr>
          <a:xfrm>
            <a:off x="1085722" y="1035790"/>
            <a:ext cx="91724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Chúng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ta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cùng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tìm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hiểu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bài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tỉ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khối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của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chất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để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giải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đáp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thắc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mắc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của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bạn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voi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nhé</a:t>
            </a:r>
            <a:r>
              <a:rPr lang="en-US" sz="66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9872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9">
            <a:extLst>
              <a:ext uri="{FF2B5EF4-FFF2-40B4-BE49-F238E27FC236}">
                <a16:creationId xmlns:a16="http://schemas.microsoft.com/office/drawing/2014/main" id="{721D7659-0A66-4ECF-B82A-1FB7E6C268C6}"/>
              </a:ext>
            </a:extLst>
          </p:cNvPr>
          <p:cNvSpPr/>
          <p:nvPr/>
        </p:nvSpPr>
        <p:spPr>
          <a:xfrm rot="19962509">
            <a:off x="8642384" y="1454686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B8F08-1C8D-4271-8E1A-9E4F38CF079B}"/>
              </a:ext>
            </a:extLst>
          </p:cNvPr>
          <p:cNvSpPr txBox="1"/>
          <p:nvPr/>
        </p:nvSpPr>
        <p:spPr>
          <a:xfrm>
            <a:off x="2436866" y="3429000"/>
            <a:ext cx="830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8D2828"/>
                </a:solidFill>
                <a:latin typeface="#9Slide07 SVNDessert Menu Scrip" panose="00000500000000000000" pitchFamily="2" charset="0"/>
              </a:rPr>
              <a:t>TỶ KHỐI CỦA CHẤT KHÍ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8888D-169F-46F0-938B-5C891D2DC66B}"/>
              </a:ext>
            </a:extLst>
          </p:cNvPr>
          <p:cNvSpPr txBox="1"/>
          <p:nvPr/>
        </p:nvSpPr>
        <p:spPr>
          <a:xfrm>
            <a:off x="5026691" y="2511898"/>
            <a:ext cx="2138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8D2828"/>
                </a:solidFill>
                <a:latin typeface="#9Slide07 SVNDessert Menu Scrip" panose="00000500000000000000" pitchFamily="2" charset="0"/>
              </a:rPr>
              <a:t>BÀI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E53BE-57DD-4BCE-AA45-3078B30313B8}"/>
              </a:ext>
            </a:extLst>
          </p:cNvPr>
          <p:cNvSpPr/>
          <p:nvPr/>
        </p:nvSpPr>
        <p:spPr>
          <a:xfrm flipH="1">
            <a:off x="5101355" y="2511489"/>
            <a:ext cx="45719" cy="660919"/>
          </a:xfrm>
          <a:prstGeom prst="rect">
            <a:avLst/>
          </a:prstGeom>
          <a:solidFill>
            <a:srgbClr val="8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804904-DD03-4941-AE13-CC1AFE97F2F9}"/>
              </a:ext>
            </a:extLst>
          </p:cNvPr>
          <p:cNvSpPr/>
          <p:nvPr/>
        </p:nvSpPr>
        <p:spPr>
          <a:xfrm rot="19962509">
            <a:off x="-653601" y="3628052"/>
            <a:ext cx="3481548" cy="448286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548" h="4482864">
                <a:moveTo>
                  <a:pt x="1229" y="1770475"/>
                </a:moveTo>
                <a:cubicBezTo>
                  <a:pt x="-39204" y="1024026"/>
                  <a:pt x="928071" y="-56770"/>
                  <a:pt x="1508124" y="2324"/>
                </a:cubicBezTo>
                <a:cubicBezTo>
                  <a:pt x="2088177" y="61418"/>
                  <a:pt x="3481548" y="1081524"/>
                  <a:pt x="3481548" y="2125038"/>
                </a:cubicBezTo>
                <a:cubicBezTo>
                  <a:pt x="3481548" y="3168552"/>
                  <a:pt x="2330772" y="4540112"/>
                  <a:pt x="1750719" y="4481018"/>
                </a:cubicBezTo>
                <a:cubicBezTo>
                  <a:pt x="1170666" y="4421924"/>
                  <a:pt x="41662" y="2516924"/>
                  <a:pt x="1229" y="1770475"/>
                </a:cubicBezTo>
                <a:close/>
              </a:path>
            </a:pathLst>
          </a:custGeom>
          <a:solidFill>
            <a:srgbClr val="ECE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FED406BA-5998-48DD-858F-D0B2381C34F9}"/>
              </a:ext>
            </a:extLst>
          </p:cNvPr>
          <p:cNvSpPr/>
          <p:nvPr/>
        </p:nvSpPr>
        <p:spPr>
          <a:xfrm rot="19962509">
            <a:off x="8774362" y="5382693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98597F4-5B8C-43D9-8C8F-7D5E6C23123B}"/>
              </a:ext>
            </a:extLst>
          </p:cNvPr>
          <p:cNvSpPr/>
          <p:nvPr/>
        </p:nvSpPr>
        <p:spPr>
          <a:xfrm rot="19962509">
            <a:off x="1327185" y="-810718"/>
            <a:ext cx="2400891" cy="2950614"/>
          </a:xfrm>
          <a:custGeom>
            <a:avLst/>
            <a:gdLst>
              <a:gd name="connsiteX0" fmla="*/ 0 w 3890865"/>
              <a:gd name="connsiteY0" fmla="*/ 1889449 h 3778898"/>
              <a:gd name="connsiteX1" fmla="*/ 1945433 w 3890865"/>
              <a:gd name="connsiteY1" fmla="*/ 0 h 3778898"/>
              <a:gd name="connsiteX2" fmla="*/ 3890866 w 3890865"/>
              <a:gd name="connsiteY2" fmla="*/ 1889449 h 3778898"/>
              <a:gd name="connsiteX3" fmla="*/ 1945433 w 3890865"/>
              <a:gd name="connsiteY3" fmla="*/ 3778898 h 3778898"/>
              <a:gd name="connsiteX4" fmla="*/ 0 w 3890865"/>
              <a:gd name="connsiteY4" fmla="*/ 1889449 h 3778898"/>
              <a:gd name="connsiteX0" fmla="*/ 6926 w 3897792"/>
              <a:gd name="connsiteY0" fmla="*/ 1768151 h 3657600"/>
              <a:gd name="connsiteX1" fmla="*/ 1513821 w 3897792"/>
              <a:gd name="connsiteY1" fmla="*/ 0 h 3657600"/>
              <a:gd name="connsiteX2" fmla="*/ 3897792 w 3897792"/>
              <a:gd name="connsiteY2" fmla="*/ 1768151 h 3657600"/>
              <a:gd name="connsiteX3" fmla="*/ 1952359 w 3897792"/>
              <a:gd name="connsiteY3" fmla="*/ 3657600 h 3657600"/>
              <a:gd name="connsiteX4" fmla="*/ 6926 w 3897792"/>
              <a:gd name="connsiteY4" fmla="*/ 1768151 h 3657600"/>
              <a:gd name="connsiteX0" fmla="*/ 3796 w 3484115"/>
              <a:gd name="connsiteY0" fmla="*/ 1770226 h 3663985"/>
              <a:gd name="connsiteX1" fmla="*/ 1510691 w 3484115"/>
              <a:gd name="connsiteY1" fmla="*/ 2075 h 3663985"/>
              <a:gd name="connsiteX2" fmla="*/ 3484115 w 3484115"/>
              <a:gd name="connsiteY2" fmla="*/ 2124789 h 3663985"/>
              <a:gd name="connsiteX3" fmla="*/ 1949229 w 3484115"/>
              <a:gd name="connsiteY3" fmla="*/ 3659675 h 3663985"/>
              <a:gd name="connsiteX4" fmla="*/ 3796 w 3484115"/>
              <a:gd name="connsiteY4" fmla="*/ 1770226 h 3663985"/>
              <a:gd name="connsiteX0" fmla="*/ 1229 w 3481548"/>
              <a:gd name="connsiteY0" fmla="*/ 1770475 h 4482864"/>
              <a:gd name="connsiteX1" fmla="*/ 1508124 w 3481548"/>
              <a:gd name="connsiteY1" fmla="*/ 2324 h 4482864"/>
              <a:gd name="connsiteX2" fmla="*/ 3481548 w 3481548"/>
              <a:gd name="connsiteY2" fmla="*/ 2125038 h 4482864"/>
              <a:gd name="connsiteX3" fmla="*/ 1750719 w 3481548"/>
              <a:gd name="connsiteY3" fmla="*/ 4481018 h 4482864"/>
              <a:gd name="connsiteX4" fmla="*/ 1229 w 3481548"/>
              <a:gd name="connsiteY4" fmla="*/ 1770475 h 4482864"/>
              <a:gd name="connsiteX0" fmla="*/ 695 w 3481014"/>
              <a:gd name="connsiteY0" fmla="*/ 2623720 h 5336109"/>
              <a:gd name="connsiteX1" fmla="*/ 1564217 w 3481014"/>
              <a:gd name="connsiteY1" fmla="*/ 1425 h 5336109"/>
              <a:gd name="connsiteX2" fmla="*/ 3481014 w 3481014"/>
              <a:gd name="connsiteY2" fmla="*/ 2978283 h 5336109"/>
              <a:gd name="connsiteX3" fmla="*/ 1750185 w 3481014"/>
              <a:gd name="connsiteY3" fmla="*/ 5334263 h 5336109"/>
              <a:gd name="connsiteX4" fmla="*/ 695 w 3481014"/>
              <a:gd name="connsiteY4" fmla="*/ 2623720 h 5336109"/>
              <a:gd name="connsiteX0" fmla="*/ 775 w 4134691"/>
              <a:gd name="connsiteY0" fmla="*/ 2625938 h 5341956"/>
              <a:gd name="connsiteX1" fmla="*/ 1564297 w 4134691"/>
              <a:gd name="connsiteY1" fmla="*/ 3643 h 5341956"/>
              <a:gd name="connsiteX2" fmla="*/ 4134692 w 4134691"/>
              <a:gd name="connsiteY2" fmla="*/ 3202505 h 5341956"/>
              <a:gd name="connsiteX3" fmla="*/ 1750265 w 4134691"/>
              <a:gd name="connsiteY3" fmla="*/ 5336481 h 5341956"/>
              <a:gd name="connsiteX4" fmla="*/ 775 w 4134691"/>
              <a:gd name="connsiteY4" fmla="*/ 2625938 h 5341956"/>
              <a:gd name="connsiteX0" fmla="*/ 673 w 4302871"/>
              <a:gd name="connsiteY0" fmla="*/ 2653950 h 5341080"/>
              <a:gd name="connsiteX1" fmla="*/ 1732475 w 4302871"/>
              <a:gd name="connsiteY1" fmla="*/ 3257 h 5341080"/>
              <a:gd name="connsiteX2" fmla="*/ 4302870 w 4302871"/>
              <a:gd name="connsiteY2" fmla="*/ 3202119 h 5341080"/>
              <a:gd name="connsiteX3" fmla="*/ 1918443 w 4302871"/>
              <a:gd name="connsiteY3" fmla="*/ 5336095 h 5341080"/>
              <a:gd name="connsiteX4" fmla="*/ 673 w 4302871"/>
              <a:gd name="connsiteY4" fmla="*/ 2653950 h 5341080"/>
              <a:gd name="connsiteX0" fmla="*/ 44266 w 4346463"/>
              <a:gd name="connsiteY0" fmla="*/ 2654528 h 5341656"/>
              <a:gd name="connsiteX1" fmla="*/ 1776068 w 4346463"/>
              <a:gd name="connsiteY1" fmla="*/ 3835 h 5341656"/>
              <a:gd name="connsiteX2" fmla="*/ 4346463 w 4346463"/>
              <a:gd name="connsiteY2" fmla="*/ 3202697 h 5341656"/>
              <a:gd name="connsiteX3" fmla="*/ 1962036 w 4346463"/>
              <a:gd name="connsiteY3" fmla="*/ 5336673 h 5341656"/>
              <a:gd name="connsiteX4" fmla="*/ 44266 w 4346463"/>
              <a:gd name="connsiteY4" fmla="*/ 2654528 h 53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463" h="5341656">
                <a:moveTo>
                  <a:pt x="44266" y="2654528"/>
                </a:moveTo>
                <a:cubicBezTo>
                  <a:pt x="-257784" y="1472239"/>
                  <a:pt x="1059035" y="-87526"/>
                  <a:pt x="1776068" y="3835"/>
                </a:cubicBezTo>
                <a:cubicBezTo>
                  <a:pt x="2493101" y="95196"/>
                  <a:pt x="4346463" y="2159183"/>
                  <a:pt x="4346463" y="3202697"/>
                </a:cubicBezTo>
                <a:cubicBezTo>
                  <a:pt x="4346463" y="4246211"/>
                  <a:pt x="2679069" y="5428034"/>
                  <a:pt x="1962036" y="5336673"/>
                </a:cubicBezTo>
                <a:cubicBezTo>
                  <a:pt x="1245003" y="5245312"/>
                  <a:pt x="346316" y="3836817"/>
                  <a:pt x="44266" y="2654528"/>
                </a:cubicBezTo>
                <a:close/>
              </a:path>
            </a:pathLst>
          </a:custGeom>
          <a:solidFill>
            <a:srgbClr val="D54C4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57E23-46C6-4660-B7EA-FB6FFEB6263B}"/>
              </a:ext>
            </a:extLst>
          </p:cNvPr>
          <p:cNvSpPr/>
          <p:nvPr/>
        </p:nvSpPr>
        <p:spPr>
          <a:xfrm flipH="1">
            <a:off x="2510555" y="3429000"/>
            <a:ext cx="45719" cy="660919"/>
          </a:xfrm>
          <a:prstGeom prst="rect">
            <a:avLst/>
          </a:prstGeom>
          <a:solidFill>
            <a:srgbClr val="8D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14662 0.00347 " pathEditMode="relative" rAng="0" ptsTypes="AA">
                                      <p:cBhvr>
                                        <p:cTn id="2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9167E-6 1.85185E-6 L 0.6513 0.01134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5" y="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 animBg="1"/>
      <p:bldP spid="8" grpId="1" animBg="1"/>
      <p:bldP spid="8" grpId="2" animBg="1"/>
      <p:bldP spid="10" grpId="0" animBg="1"/>
      <p:bldP spid="12" grpId="0" animBg="1"/>
      <p:bldP spid="13" grpId="0" animBg="1"/>
      <p:bldP spid="14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457200" y="886408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7A3107-314F-4616-8C23-FD6EA0F94A1A}"/>
              </a:ext>
            </a:extLst>
          </p:cNvPr>
          <p:cNvSpPr txBox="1"/>
          <p:nvPr/>
        </p:nvSpPr>
        <p:spPr>
          <a:xfrm>
            <a:off x="38100" y="143209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I/ </a:t>
            </a:r>
            <a:r>
              <a:rPr lang="en-US" sz="28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Tỉ</a:t>
            </a:r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khối</a:t>
            </a:r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của</a:t>
            </a:r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A </a:t>
            </a:r>
            <a:r>
              <a:rPr lang="en-US" sz="28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đối</a:t>
            </a:r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với</a:t>
            </a:r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28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r>
              <a:rPr lang="en-US" sz="28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9717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D4876B-F0A8-480A-9866-5FD519CAF520}"/>
              </a:ext>
            </a:extLst>
          </p:cNvPr>
          <p:cNvSpPr txBox="1"/>
          <p:nvPr/>
        </p:nvSpPr>
        <p:spPr>
          <a:xfrm>
            <a:off x="3227339" y="785420"/>
            <a:ext cx="6292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PHIẾU HỌC TẬP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E125E-A930-4D00-86FF-0B79757DD308}"/>
              </a:ext>
            </a:extLst>
          </p:cNvPr>
          <p:cNvSpPr txBox="1"/>
          <p:nvPr/>
        </p:nvSpPr>
        <p:spPr>
          <a:xfrm>
            <a:off x="343890" y="1562181"/>
            <a:ext cx="669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mol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O</a:t>
            </a:r>
            <a:r>
              <a:rPr lang="en-US" sz="2800" baseline="-250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5F58B6-480B-480A-8D3E-168285253772}"/>
                  </a:ext>
                </a:extLst>
              </p:cNvPr>
              <p:cNvSpPr txBox="1"/>
              <p:nvPr/>
            </p:nvSpPr>
            <p:spPr>
              <a:xfrm>
                <a:off x="449058" y="2223988"/>
                <a:ext cx="10301758" cy="1221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2.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So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sánh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mol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H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O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5F58B6-480B-480A-8D3E-168285253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8" y="2223988"/>
                <a:ext cx="10301758" cy="1221360"/>
              </a:xfrm>
              <a:prstGeom prst="rect">
                <a:avLst/>
              </a:prstGeom>
              <a:blipFill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F131A6-9D10-4729-90AB-024DA52DDA9E}"/>
                  </a:ext>
                </a:extLst>
              </p:cNvPr>
              <p:cNvSpPr txBox="1"/>
              <p:nvPr/>
            </p:nvSpPr>
            <p:spPr>
              <a:xfrm>
                <a:off x="397223" y="3311452"/>
                <a:ext cx="11033215" cy="2161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3.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là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H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O</a:t>
                </a:r>
                <a:r>
                  <a:rPr lang="en-US" sz="24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hiệu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công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quát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A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F131A6-9D10-4729-90AB-024DA52D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3" y="3311452"/>
                <a:ext cx="11033215" cy="2161938"/>
              </a:xfrm>
              <a:prstGeom prst="rect">
                <a:avLst/>
              </a:prstGeom>
              <a:blipFill>
                <a:blip r:embed="rId5"/>
                <a:stretch>
                  <a:fillRect l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457200" y="886408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81E9F-EC15-454F-8402-EC6269E000F1}"/>
              </a:ext>
            </a:extLst>
          </p:cNvPr>
          <p:cNvSpPr txBox="1"/>
          <p:nvPr/>
        </p:nvSpPr>
        <p:spPr>
          <a:xfrm>
            <a:off x="398542" y="5663730"/>
            <a:ext cx="1328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4.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3,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suy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M</a:t>
            </a:r>
            <a:r>
              <a:rPr lang="en-US" sz="2800" baseline="-250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M</a:t>
            </a:r>
            <a:r>
              <a:rPr lang="en-US" sz="2800" baseline="-250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B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tỉ</a:t>
            </a:r>
            <a:r>
              <a:rPr lang="en-US" sz="2800" dirty="0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8D2828"/>
                </a:solidFill>
                <a:latin typeface="#9Slide07 IcielBaliho Script" pitchFamily="2" charset="-93"/>
                <a:cs typeface="Arial" panose="020B0604020202020204" pitchFamily="34" charset="0"/>
              </a:rPr>
              <a:t>khối</a:t>
            </a:r>
            <a:endParaRPr lang="en-US" sz="2800" dirty="0">
              <a:solidFill>
                <a:srgbClr val="8D2828"/>
              </a:solidFill>
              <a:latin typeface="#9Slide07 IcielBaliho Script" pitchFamily="2" charset="-93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C8986-CA7E-4142-9932-521C7B968086}"/>
              </a:ext>
            </a:extLst>
          </p:cNvPr>
          <p:cNvSpPr/>
          <p:nvPr/>
        </p:nvSpPr>
        <p:spPr>
          <a:xfrm>
            <a:off x="10246332" y="6229741"/>
            <a:ext cx="1483567" cy="279918"/>
          </a:xfrm>
          <a:prstGeom prst="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#9Slide07 IcielBaliho Script" pitchFamily="2" charset="-93"/>
              </a:rPr>
              <a:t>ĐÁP 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4C3548-5AEA-445E-84C4-E439B3C8D1E5}"/>
                  </a:ext>
                </a:extLst>
              </p:cNvPr>
              <p:cNvSpPr txBox="1"/>
              <p:nvPr/>
            </p:nvSpPr>
            <p:spPr>
              <a:xfrm>
                <a:off x="463420" y="1213004"/>
                <a:ext cx="6054708" cy="116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1.2 = 2 (g/mol)</a:t>
                </a:r>
              </a:p>
              <a:p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16.2 = 32 (g/mol)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4C3548-5AEA-445E-84C4-E439B3C8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" y="1213004"/>
                <a:ext cx="6054708" cy="1169231"/>
              </a:xfrm>
              <a:prstGeom prst="rect">
                <a:avLst/>
              </a:prstGeom>
              <a:blipFill>
                <a:blip r:embed="rId6"/>
                <a:stretch>
                  <a:fillRect l="-1511" t="-416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3F4904-5313-4716-A2C8-5F1BA08DD35F}"/>
                  </a:ext>
                </a:extLst>
              </p:cNvPr>
              <p:cNvSpPr txBox="1"/>
              <p:nvPr/>
            </p:nvSpPr>
            <p:spPr>
              <a:xfrm>
                <a:off x="447739" y="2150494"/>
                <a:ext cx="10439026" cy="1221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2.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D282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8D2828"/>
                                </a:solidFill>
                                <a:latin typeface="#9Slide07 IcielBaliho Script" pitchFamily="2" charset="-93"/>
                                <a:cs typeface="Arial" panose="020B0604020202020204" pitchFamily="34" charset="0"/>
                              </a:rPr>
                              <m:t>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8D282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400" dirty="0" smtClean="0">
                                    <a:solidFill>
                                      <a:srgbClr val="8D2828"/>
                                    </a:solidFill>
                                    <a:latin typeface="#9Slide07 IcielBaliho Script" pitchFamily="2" charset="-93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&lt; 1.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mol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H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nhỏ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hơn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O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3F4904-5313-4716-A2C8-5F1BA08DD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39" y="2150494"/>
                <a:ext cx="10439026" cy="1221360"/>
              </a:xfrm>
              <a:prstGeom prst="rect">
                <a:avLst/>
              </a:prstGeom>
              <a:blipFill>
                <a:blip r:embed="rId7"/>
                <a:stretch>
                  <a:fillRect l="-1168"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071DC7-9BF4-4E3A-BC71-08CE0AA8EC51}"/>
                  </a:ext>
                </a:extLst>
              </p:cNvPr>
              <p:cNvSpPr txBox="1"/>
              <p:nvPr/>
            </p:nvSpPr>
            <p:spPr>
              <a:xfrm>
                <a:off x="425382" y="3458500"/>
                <a:ext cx="9567874" cy="123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3.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d</a:t>
                </a:r>
                <a:r>
                  <a:rPr lang="en-US" sz="2800" baseline="-250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/B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-25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-25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mol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chất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A, </a:t>
                </a:r>
              </a:p>
              <a:p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                          M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B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khối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lượng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mol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chất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B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071DC7-9BF4-4E3A-BC71-08CE0AA8E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2" y="3458500"/>
                <a:ext cx="9567874" cy="1232710"/>
              </a:xfrm>
              <a:prstGeom prst="rect">
                <a:avLst/>
              </a:prstGeom>
              <a:blipFill>
                <a:blip r:embed="rId8"/>
                <a:stretch>
                  <a:fillRect l="-1338" b="-1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35E1F5-05EC-4FB6-AE93-0622B9B40366}"/>
                  </a:ext>
                </a:extLst>
              </p:cNvPr>
              <p:cNvSpPr txBox="1"/>
              <p:nvPr/>
            </p:nvSpPr>
            <p:spPr>
              <a:xfrm>
                <a:off x="447739" y="4870187"/>
                <a:ext cx="5839456" cy="123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4.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d</a:t>
                </a:r>
                <a:r>
                  <a:rPr lang="en-US" sz="2800" baseline="-250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/B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8D282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-25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aseline="-25000" dirty="0" smtClean="0">
                            <a:solidFill>
                              <a:srgbClr val="8D2828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8D2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Times New Roman" panose="02020603050405020304" pitchFamily="18" charset="0"/>
                  </a:rPr>
                  <a:t>M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Times New Roman" panose="02020603050405020304" pitchFamily="18" charset="0"/>
                  </a:rPr>
                  <a:t> = M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Times New Roman" panose="02020603050405020304" pitchFamily="18" charset="0"/>
                  </a:rPr>
                  <a:t> .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d</a:t>
                </a:r>
                <a:r>
                  <a:rPr lang="en-US" sz="2800" baseline="-250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/B</a:t>
                </a:r>
              </a:p>
              <a:p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		         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M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B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M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8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/ </a:t>
                </a:r>
                <a:r>
                  <a:rPr lang="en-US" sz="28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d</a:t>
                </a:r>
                <a:r>
                  <a:rPr lang="en-US" sz="2800" baseline="-25000" dirty="0" err="1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2800" baseline="-25000" dirty="0">
                    <a:solidFill>
                      <a:srgbClr val="8D2828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/B</a:t>
                </a:r>
                <a:endParaRPr lang="en-US" sz="2800" dirty="0">
                  <a:solidFill>
                    <a:srgbClr val="8D2828"/>
                  </a:solidFill>
                  <a:latin typeface="#9Slide07 IcielBaliho Script" pitchFamily="2" charset="-93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35E1F5-05EC-4FB6-AE93-0622B9B40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39" y="4870187"/>
                <a:ext cx="5839456" cy="1232710"/>
              </a:xfrm>
              <a:prstGeom prst="rect">
                <a:avLst/>
              </a:prstGeom>
              <a:blipFill>
                <a:blip r:embed="rId9"/>
                <a:stretch>
                  <a:fillRect l="-2088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  <p:bldP spid="26" grpId="0"/>
      <p:bldP spid="26" grpId="1"/>
      <p:bldP spid="27" grpId="0"/>
      <p:bldP spid="27" grpId="1"/>
      <p:bldP spid="16" grpId="0"/>
      <p:bldP spid="16" grpId="1"/>
      <p:bldP spid="13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FA392C-D7BA-4608-8C5E-7898D1AA6AE5}"/>
              </a:ext>
            </a:extLst>
          </p:cNvPr>
          <p:cNvSpPr/>
          <p:nvPr/>
        </p:nvSpPr>
        <p:spPr>
          <a:xfrm>
            <a:off x="1378226" y="2341574"/>
            <a:ext cx="2610678" cy="1306296"/>
          </a:xfrm>
          <a:prstGeom prst="roundRect">
            <a:avLst/>
          </a:prstGeom>
          <a:solidFill>
            <a:srgbClr val="D5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CCF4A8-66C5-4BE1-B381-48116D035A66}"/>
              </a:ext>
            </a:extLst>
          </p:cNvPr>
          <p:cNvSpPr/>
          <p:nvPr/>
        </p:nvSpPr>
        <p:spPr>
          <a:xfrm>
            <a:off x="707010" y="188535"/>
            <a:ext cx="3619893" cy="532911"/>
          </a:xfrm>
          <a:prstGeom prst="roundRect">
            <a:avLst/>
          </a:prstGeom>
          <a:solidFill>
            <a:srgbClr val="54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A3D34-7AB8-4AAF-BCDE-C3EB364709D8}"/>
              </a:ext>
            </a:extLst>
          </p:cNvPr>
          <p:cNvSpPr txBox="1"/>
          <p:nvPr/>
        </p:nvSpPr>
        <p:spPr>
          <a:xfrm>
            <a:off x="854696" y="284565"/>
            <a:ext cx="358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#9Slide07 SVNDessert Menu Scrip" panose="00000500000000000000" pitchFamily="2" charset="0"/>
              </a:rPr>
              <a:t>HÌNH THÀNH KIẾN THỨC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1F8C3F-34B2-4970-A4B1-92E72D882C21}"/>
              </a:ext>
            </a:extLst>
          </p:cNvPr>
          <p:cNvSpPr/>
          <p:nvPr/>
        </p:nvSpPr>
        <p:spPr>
          <a:xfrm>
            <a:off x="179110" y="84840"/>
            <a:ext cx="695383" cy="695383"/>
          </a:xfrm>
          <a:prstGeom prst="ellipse">
            <a:avLst/>
          </a:prstGeom>
          <a:solidFill>
            <a:srgbClr val="28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E3D945F-D31A-4349-B52E-B57F9EF4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890" y="240978"/>
            <a:ext cx="380317" cy="380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DF75DC-DD70-4159-8D59-49E507DCD5DE}"/>
              </a:ext>
            </a:extLst>
          </p:cNvPr>
          <p:cNvSpPr/>
          <p:nvPr/>
        </p:nvSpPr>
        <p:spPr>
          <a:xfrm>
            <a:off x="457200" y="886408"/>
            <a:ext cx="11271380" cy="5626359"/>
          </a:xfrm>
          <a:prstGeom prst="rect">
            <a:avLst/>
          </a:prstGeom>
          <a:noFill/>
          <a:ln w="28575">
            <a:solidFill>
              <a:srgbClr val="8D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99070-2645-45D0-8FE0-6AD786D3EC87}"/>
              </a:ext>
            </a:extLst>
          </p:cNvPr>
          <p:cNvSpPr txBox="1"/>
          <p:nvPr/>
        </p:nvSpPr>
        <p:spPr>
          <a:xfrm>
            <a:off x="106426" y="811730"/>
            <a:ext cx="7235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I/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Tỉ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khối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của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A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đối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với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khí</a:t>
            </a:r>
            <a:r>
              <a:rPr lang="en-US" sz="3600" dirty="0">
                <a:solidFill>
                  <a:schemeClr val="bg1"/>
                </a:solidFill>
                <a:highlight>
                  <a:srgbClr val="D54C4C"/>
                </a:highlight>
                <a:latin typeface="#9Slide07 IcielBaliho Script" pitchFamily="2" charset="-93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6190D3-C226-4781-9332-B024E23BE92F}"/>
                  </a:ext>
                </a:extLst>
              </p:cNvPr>
              <p:cNvSpPr txBox="1"/>
              <p:nvPr/>
            </p:nvSpPr>
            <p:spPr>
              <a:xfrm>
                <a:off x="1574167" y="2566071"/>
                <a:ext cx="2144123" cy="86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d</a:t>
                </a:r>
                <a:r>
                  <a:rPr lang="en-US" sz="3200" baseline="-25000" dirty="0" err="1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A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/B</a:t>
                </a:r>
                <a:r>
                  <a:rPr lang="en-US" sz="3200" dirty="0">
                    <a:solidFill>
                      <a:schemeClr val="bg1"/>
                    </a:solidFill>
                    <a:latin typeface="#9Slide07 IcielBaliho Script" pitchFamily="2" charset="-93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aseline="-250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aseline="-25000" dirty="0" smtClean="0">
                            <a:solidFill>
                              <a:schemeClr val="bg1"/>
                            </a:solidFill>
                            <a:latin typeface="#9Slide07 IcielBaliho Script" pitchFamily="2" charset="-93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latin typeface="#9Slide07 IcielBaliho Script" pitchFamily="2" charset="-93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56190D3-C226-4781-9332-B024E23BE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67" y="2566071"/>
                <a:ext cx="2144123" cy="862929"/>
              </a:xfrm>
              <a:prstGeom prst="rect">
                <a:avLst/>
              </a:prstGeom>
              <a:blipFill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200BACB-55F6-4284-A450-5277FC87CFE8}"/>
              </a:ext>
            </a:extLst>
          </p:cNvPr>
          <p:cNvGrpSpPr/>
          <p:nvPr/>
        </p:nvGrpSpPr>
        <p:grpSpPr>
          <a:xfrm>
            <a:off x="4843875" y="1927804"/>
            <a:ext cx="2879559" cy="827541"/>
            <a:chOff x="3758154" y="2680329"/>
            <a:chExt cx="2879559" cy="82754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DB667E0-5CE0-4769-9DFF-4F852911B11D}"/>
                </a:ext>
              </a:extLst>
            </p:cNvPr>
            <p:cNvSpPr/>
            <p:nvPr/>
          </p:nvSpPr>
          <p:spPr>
            <a:xfrm>
              <a:off x="3758154" y="2680329"/>
              <a:ext cx="2317897" cy="827541"/>
            </a:xfrm>
            <a:prstGeom prst="roundRect">
              <a:avLst/>
            </a:prstGeom>
            <a:solidFill>
              <a:srgbClr val="D5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4C4C7F-1B42-4D7F-91F7-614195141C11}"/>
                </a:ext>
              </a:extLst>
            </p:cNvPr>
            <p:cNvSpPr txBox="1"/>
            <p:nvPr/>
          </p:nvSpPr>
          <p:spPr>
            <a:xfrm>
              <a:off x="3775244" y="2807384"/>
              <a:ext cx="286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 = 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 .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d</a:t>
              </a:r>
              <a:r>
                <a:rPr lang="en-US" sz="2800" baseline="-250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A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/B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696CDA-685A-4AD5-95D2-483B672CD0E5}"/>
              </a:ext>
            </a:extLst>
          </p:cNvPr>
          <p:cNvGrpSpPr/>
          <p:nvPr/>
        </p:nvGrpSpPr>
        <p:grpSpPr>
          <a:xfrm>
            <a:off x="4843875" y="3647870"/>
            <a:ext cx="2862469" cy="827541"/>
            <a:chOff x="0" y="4413771"/>
            <a:chExt cx="2862469" cy="82754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F70767D-0597-4D7E-996A-0E8340BA37B7}"/>
                </a:ext>
              </a:extLst>
            </p:cNvPr>
            <p:cNvSpPr/>
            <p:nvPr/>
          </p:nvSpPr>
          <p:spPr>
            <a:xfrm>
              <a:off x="0" y="4413771"/>
              <a:ext cx="2317897" cy="827541"/>
            </a:xfrm>
            <a:prstGeom prst="roundRect">
              <a:avLst/>
            </a:prstGeom>
            <a:solidFill>
              <a:srgbClr val="D5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BDA10B-E3D1-4C64-B584-C5ED16FCC1F2}"/>
                </a:ext>
              </a:extLst>
            </p:cNvPr>
            <p:cNvSpPr txBox="1"/>
            <p:nvPr/>
          </p:nvSpPr>
          <p:spPr>
            <a:xfrm>
              <a:off x="0" y="4562642"/>
              <a:ext cx="286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B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 = M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A</a:t>
              </a:r>
              <a:r>
                <a:rPr lang="en-US" sz="2800" dirty="0">
                  <a:solidFill>
                    <a:schemeClr val="bg1"/>
                  </a:solidFill>
                  <a:latin typeface="#9Slide07 IcielBaliho Script" pitchFamily="2" charset="-93"/>
                  <a:cs typeface="Times New Roman" panose="02020603050405020304" pitchFamily="18" charset="0"/>
                </a:rPr>
                <a:t> / </a:t>
              </a:r>
              <a:r>
                <a:rPr lang="en-US" sz="28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d</a:t>
              </a:r>
              <a:r>
                <a:rPr lang="en-US" sz="2800" baseline="-25000" dirty="0" err="1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A</a:t>
              </a:r>
              <a:r>
                <a:rPr lang="en-US" sz="2800" baseline="-25000" dirty="0">
                  <a:solidFill>
                    <a:schemeClr val="bg1"/>
                  </a:solidFill>
                  <a:latin typeface="#9Slide07 IcielBaliho Script" pitchFamily="2" charset="-93"/>
                  <a:cs typeface="Arial" panose="020B0604020202020204" pitchFamily="34" charset="0"/>
                </a:rPr>
                <a:t>/B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85468B-D2B8-485B-AE8D-5FE565A36788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988904" y="2504661"/>
            <a:ext cx="848139" cy="490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FE18E7-A6F3-45DC-B801-1B5C9EBC15F0}"/>
              </a:ext>
            </a:extLst>
          </p:cNvPr>
          <p:cNvCxnSpPr>
            <a:stCxn id="4" idx="3"/>
          </p:cNvCxnSpPr>
          <p:nvPr/>
        </p:nvCxnSpPr>
        <p:spPr>
          <a:xfrm>
            <a:off x="3988904" y="2994722"/>
            <a:ext cx="742122" cy="81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FD1899B-7165-4E9B-960C-85A3B0135FE3}"/>
              </a:ext>
            </a:extLst>
          </p:cNvPr>
          <p:cNvSpPr txBox="1"/>
          <p:nvPr/>
        </p:nvSpPr>
        <p:spPr>
          <a:xfrm>
            <a:off x="7537904" y="198325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#9Slide07 SVNDessert Menu Scrip" panose="00000500000000000000" pitchFamily="2" charset="0"/>
              </a:rPr>
              <a:t>M</a:t>
            </a:r>
            <a:r>
              <a:rPr lang="en-US" sz="2400" baseline="-25000" dirty="0">
                <a:latin typeface="#9Slide07 SVNDessert Menu Scrip" panose="00000500000000000000" pitchFamily="2" charset="0"/>
              </a:rPr>
              <a:t>A</a:t>
            </a:r>
            <a:r>
              <a:rPr lang="en-US" sz="2400" dirty="0">
                <a:latin typeface="#9Slide07 SVNDessert Menu Scrip" panose="00000500000000000000" pitchFamily="2" charset="0"/>
              </a:rPr>
              <a:t>: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lượng</a:t>
            </a:r>
            <a:r>
              <a:rPr lang="en-US" sz="2400" dirty="0">
                <a:latin typeface="#9Slide07 SVNDessert Menu Scrip" panose="00000500000000000000" pitchFamily="2" charset="0"/>
              </a:rPr>
              <a:t> mol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400" dirty="0">
                <a:latin typeface="#9Slide07 SVNDessert Menu Scrip" panose="00000500000000000000" pitchFamily="2" charset="0"/>
              </a:rPr>
              <a:t> A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CB879B-626E-472E-9A21-093A97BD53E4}"/>
              </a:ext>
            </a:extLst>
          </p:cNvPr>
          <p:cNvSpPr txBox="1"/>
          <p:nvPr/>
        </p:nvSpPr>
        <p:spPr>
          <a:xfrm>
            <a:off x="7557411" y="2630166"/>
            <a:ext cx="6911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#9Slide07 SVNDessert Menu Scrip" panose="00000500000000000000" pitchFamily="2" charset="0"/>
              </a:rPr>
              <a:t>M</a:t>
            </a:r>
            <a:r>
              <a:rPr lang="en-US" sz="2400" baseline="-25000" dirty="0">
                <a:latin typeface="#9Slide07 SVNDessert Menu Scrip" panose="00000500000000000000" pitchFamily="2" charset="0"/>
              </a:rPr>
              <a:t>B</a:t>
            </a:r>
            <a:r>
              <a:rPr lang="en-US" sz="2400" dirty="0">
                <a:latin typeface="#9Slide07 SVNDessert Menu Scrip" panose="00000500000000000000" pitchFamily="2" charset="0"/>
              </a:rPr>
              <a:t>: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lượng</a:t>
            </a:r>
            <a:r>
              <a:rPr lang="en-US" sz="2400" dirty="0">
                <a:latin typeface="#9Slide07 SVNDessert Menu Scrip" panose="00000500000000000000" pitchFamily="2" charset="0"/>
              </a:rPr>
              <a:t> mol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400" dirty="0">
                <a:latin typeface="#9Slide07 SVNDessert Menu Scrip" panose="00000500000000000000" pitchFamily="2" charset="0"/>
              </a:rPr>
              <a:t> B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8A19C6-0778-4EC8-B7D1-F50729D54D99}"/>
              </a:ext>
            </a:extLst>
          </p:cNvPr>
          <p:cNvSpPr txBox="1"/>
          <p:nvPr/>
        </p:nvSpPr>
        <p:spPr>
          <a:xfrm>
            <a:off x="6002823" y="3275619"/>
            <a:ext cx="7308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d</a:t>
            </a:r>
            <a:r>
              <a:rPr lang="en-US" sz="2400" baseline="-25000" dirty="0" err="1">
                <a:latin typeface="#9Slide07 SVNDessert Menu Scrip" panose="00000500000000000000" pitchFamily="2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/B</a:t>
            </a:r>
            <a:r>
              <a:rPr lang="en-US" sz="2400" dirty="0">
                <a:latin typeface="#9Slide07 SVNDessert Menu Scrip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tỉ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của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400" dirty="0">
                <a:latin typeface="#9Slide07 SVNDessert Menu Scrip" panose="00000500000000000000" pitchFamily="2" charset="0"/>
              </a:rPr>
              <a:t> A </a:t>
            </a:r>
            <a:r>
              <a:rPr lang="en-US" sz="2400" dirty="0" err="1">
                <a:latin typeface="#9Slide07 SVNDessert Menu Scrip" panose="00000500000000000000" pitchFamily="2" charset="0"/>
              </a:rPr>
              <a:t>đối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với</a:t>
            </a:r>
            <a:r>
              <a:rPr lang="en-US" sz="2400" dirty="0">
                <a:latin typeface="#9Slide07 SVNDessert Menu Scrip" panose="00000500000000000000" pitchFamily="2" charset="0"/>
              </a:rPr>
              <a:t> </a:t>
            </a:r>
            <a:r>
              <a:rPr lang="en-US" sz="2400" dirty="0" err="1">
                <a:latin typeface="#9Slide07 SVNDessert Menu Scrip" panose="00000500000000000000" pitchFamily="2" charset="0"/>
              </a:rPr>
              <a:t>khí</a:t>
            </a:r>
            <a:r>
              <a:rPr lang="en-US" sz="2400" dirty="0">
                <a:latin typeface="#9Slide07 SVNDessert Menu Scrip" panose="00000500000000000000" pitchFamily="2" charset="0"/>
              </a:rPr>
              <a:t> 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0DE68-65FB-4D18-9EE8-9352361B63EA}"/>
              </a:ext>
            </a:extLst>
          </p:cNvPr>
          <p:cNvSpPr txBox="1"/>
          <p:nvPr/>
        </p:nvSpPr>
        <p:spPr>
          <a:xfrm>
            <a:off x="1378226" y="4581596"/>
            <a:ext cx="72356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8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/B</a:t>
            </a:r>
            <a:r>
              <a:rPr lang="vi-VN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&gt; 1: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B.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8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/B</a:t>
            </a:r>
            <a:r>
              <a:rPr lang="vi-VN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&lt; 1: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nhẹ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hơn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B.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d</a:t>
            </a:r>
            <a:r>
              <a:rPr lang="en-US" altLang="en-US" sz="2800" baseline="-25000" dirty="0" err="1">
                <a:solidFill>
                  <a:srgbClr val="8D2828"/>
                </a:solidFill>
                <a:latin typeface="#9Slide07 IcielBaliho Script" pitchFamily="2" charset="-93"/>
              </a:rPr>
              <a:t>A</a:t>
            </a:r>
            <a:r>
              <a:rPr lang="en-US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/B</a:t>
            </a:r>
            <a:r>
              <a:rPr lang="vi-VN" altLang="en-US" sz="2800" baseline="-250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= 1: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A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nặng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bằng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</a:t>
            </a:r>
            <a:r>
              <a:rPr lang="en-US" altLang="en-US" sz="2800" dirty="0" err="1">
                <a:solidFill>
                  <a:srgbClr val="8D2828"/>
                </a:solidFill>
                <a:latin typeface="#9Slide07 IcielBaliho Script" pitchFamily="2" charset="-93"/>
              </a:rPr>
              <a:t>khí</a:t>
            </a:r>
            <a:r>
              <a:rPr lang="en-US" altLang="en-US" sz="2800" dirty="0">
                <a:solidFill>
                  <a:srgbClr val="8D2828"/>
                </a:solidFill>
                <a:latin typeface="#9Slide07 IcielBaliho Script" pitchFamily="2" charset="-93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7435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02916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,&quot;HasMultipleSubmission&quot;:false,&quot;HasAutoStop&quot;:true,&quot;HasMinimizeMode&quot;:true,&quot;TimerValue&quot;:&quot;02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,&quot;HasMultipleSubmission&quot;:false,&quot;HasAutoStop&quot;:true,&quot;HasMinimizeMode&quot;:tru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,&quot;HasMultipleSubmission&quot;:false,&quot;HasAutoStop&quot;:true,&quot;HasMinimizeMode&quot;:true,&quot;TimerValue&quot;:&quot;04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4,&quot;WcOptionCount&quot;:1,&quot;HasMultipleSubmission&quot;:false,&quot;HasAutoStop&quot;:true,&quot;HasMinimizeMode&quot;:true,&quot;TimerValue&quot;:&quot;01:00&quot;,&quot;HasAutoStart&quot;:false,&quot;HasCorrectAnswers&quot;:true,&quot;McqAnswers&quot;:[&quot;A&quot;],&quot;ActivityId&quot;:&quot;mcq20211216092928439613&quot;,&quot;IaMcqCompetition&quot;:true,&quot;IsAnonymous&quot;:false,&quot;AutoAdvance&quot;:false,&quot;IsCompetitionMode&quot;:true}"/>
  <p:tag name="ANSWER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true"/>
  <p:tag name="INKNOEBUTTONMODEL" val="{&quot;ActivityType&quot;:1,&quot;OptionCount&quot;:4,&quot;WcOptionCount&quot;:10,&quot;HasMultipleSubmission&quot;:false,&quot;HasAutoStop&quot;:true,&quot;HasMinimizeMode&quot;:true,&quot;TimerValue&quot;:&quot;02:00&quot;,&quot;HasAutoStart&quot;:false,&quot;HasCorrectAnswers&quot;:true,&quot;McqAnswers&quot;:[&quot;B&quot;],&quot;ActivityId&quot;:&quot;mcq20211213030544805934&quot;,&quot;IaMcqCompetition&quot;:true,&quot;IsAnonymous&quot;:false,&quot;AutoAdvance&quot;:false,&quot;IsCompetitionMode&quot;:tru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C&quot;],&quot;ActivityId&quot;:&quot;mcq20211216093314434492&quot;,&quot;IaMcqCompetition&quot;:true,&quot;IsAnonymous&quot;:false,&quot;AutoAdvance&quot;:false,&quot;IsCompetitionMode&quot;:true}"/>
  <p:tag name="ANSWER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D&quot;],&quot;ActivityId&quot;:&quot;mcq20211216093501483952&quot;,&quot;IaMcqCompetition&quot;:true,&quot;IsAnonymous&quot;:false,&quot;AutoAdvance&quot;:false,&quot;IsCompetitionMode&quot;:true}"/>
  <p:tag name="ANSWER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1436</Words>
  <Application>Microsoft Office PowerPoint</Application>
  <PresentationFormat>Widescreen</PresentationFormat>
  <Paragraphs>266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#9Slide07 IcielBaliho Script</vt:lpstr>
      <vt:lpstr>#9Slide07 SVNDessert Menu Scrip</vt:lpstr>
      <vt:lpstr>Arial</vt:lpstr>
      <vt:lpstr>Bahnschrift Light SemiCondensed</vt:lpstr>
      <vt:lpstr>Calibri</vt:lpstr>
      <vt:lpstr>Calibri Light</vt:lpstr>
      <vt:lpstr>Cambria Math</vt:lpstr>
      <vt:lpstr>Montserrat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</dc:creator>
  <cp:lastModifiedBy>Administrator</cp:lastModifiedBy>
  <cp:revision>12</cp:revision>
  <dcterms:created xsi:type="dcterms:W3CDTF">2021-08-09T04:52:28Z</dcterms:created>
  <dcterms:modified xsi:type="dcterms:W3CDTF">2022-06-08T04:15:04Z</dcterms:modified>
</cp:coreProperties>
</file>