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83" r:id="rId2"/>
    <p:sldId id="261" r:id="rId3"/>
    <p:sldId id="269" r:id="rId4"/>
    <p:sldId id="270" r:id="rId5"/>
    <p:sldId id="271" r:id="rId6"/>
    <p:sldId id="276" r:id="rId7"/>
    <p:sldId id="273" r:id="rId8"/>
    <p:sldId id="272" r:id="rId9"/>
    <p:sldId id="275" r:id="rId10"/>
    <p:sldId id="274" r:id="rId11"/>
    <p:sldId id="280" r:id="rId12"/>
    <p:sldId id="277" r:id="rId13"/>
    <p:sldId id="278" r:id="rId14"/>
    <p:sldId id="279" r:id="rId15"/>
    <p:sldId id="262" r:id="rId16"/>
    <p:sldId id="263" r:id="rId17"/>
    <p:sldId id="264" r:id="rId18"/>
    <p:sldId id="268" r:id="rId19"/>
    <p:sldId id="265" r:id="rId20"/>
    <p:sldId id="266" r:id="rId21"/>
    <p:sldId id="267" r:id="rId22"/>
    <p:sldId id="28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4660"/>
  </p:normalViewPr>
  <p:slideViewPr>
    <p:cSldViewPr snapToGrid="0">
      <p:cViewPr varScale="1">
        <p:scale>
          <a:sx n="73" d="100"/>
          <a:sy n="73" d="100"/>
        </p:scale>
        <p:origin x="5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FDDDD8-071C-4E17-9D64-05A0FF42F9DE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452ABF-5216-488B-BE8C-CCFA82D22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6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2AD6A0-C615-4EB0-97F7-F641CE37654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2435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9C418-AE27-4437-9DC3-B8A316BB450A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1DF9-7E57-465A-A16A-4CF2D93BA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716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9C418-AE27-4437-9DC3-B8A316BB450A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1DF9-7E57-465A-A16A-4CF2D93BA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42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9C418-AE27-4437-9DC3-B8A316BB450A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1DF9-7E57-465A-A16A-4CF2D93BA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936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9C418-AE27-4437-9DC3-B8A316BB450A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1DF9-7E57-465A-A16A-4CF2D93BA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739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9C418-AE27-4437-9DC3-B8A316BB450A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1DF9-7E57-465A-A16A-4CF2D93BA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968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9C418-AE27-4437-9DC3-B8A316BB450A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1DF9-7E57-465A-A16A-4CF2D93BA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625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9C418-AE27-4437-9DC3-B8A316BB450A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1DF9-7E57-465A-A16A-4CF2D93BA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901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9C418-AE27-4437-9DC3-B8A316BB450A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1DF9-7E57-465A-A16A-4CF2D93BA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904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9C418-AE27-4437-9DC3-B8A316BB450A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1DF9-7E57-465A-A16A-4CF2D93BA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627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9C418-AE27-4437-9DC3-B8A316BB450A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1DF9-7E57-465A-A16A-4CF2D93BA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599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9C418-AE27-4437-9DC3-B8A316BB450A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81DF9-7E57-465A-A16A-4CF2D93BA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712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A9C418-AE27-4437-9DC3-B8A316BB450A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681DF9-7E57-465A-A16A-4CF2D93BA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056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hyperlink" Target="file:///D:\NHUNG\THI%20GVG\VIDEO\KH&#7902;I%20&#272;&#7896;NG23.3.mp4" TargetMode="External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audio" Target="../media/audio2.wav"/><Relationship Id="rId7" Type="http://schemas.openxmlformats.org/officeDocument/2006/relationships/slide" Target="slide1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11" Type="http://schemas.openxmlformats.org/officeDocument/2006/relationships/slide" Target="slide21.xml"/><Relationship Id="rId5" Type="http://schemas.openxmlformats.org/officeDocument/2006/relationships/audio" Target="../media/audio4.wav"/><Relationship Id="rId10" Type="http://schemas.openxmlformats.org/officeDocument/2006/relationships/slide" Target="slide20.xml"/><Relationship Id="rId4" Type="http://schemas.openxmlformats.org/officeDocument/2006/relationships/audio" Target="../media/audio3.wav"/><Relationship Id="rId9" Type="http://schemas.openxmlformats.org/officeDocument/2006/relationships/slide" Target="slide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http://scrapbook.momsbreak.com/School/SchoolHouseFreamRedYellowRoof.jpg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5107"/>
          <p:cNvGrpSpPr>
            <a:grpSpLocks/>
          </p:cNvGrpSpPr>
          <p:nvPr/>
        </p:nvGrpSpPr>
        <p:grpSpPr bwMode="auto">
          <a:xfrm>
            <a:off x="266640" y="46864"/>
            <a:ext cx="1543080" cy="1295400"/>
            <a:chOff x="1632" y="2880"/>
            <a:chExt cx="1288" cy="1233"/>
          </a:xfrm>
        </p:grpSpPr>
        <p:sp>
          <p:nvSpPr>
            <p:cNvPr id="15373" name="Cube 175108"/>
            <p:cNvSpPr>
              <a:spLocks noChangeArrowheads="1"/>
            </p:cNvSpPr>
            <p:nvPr/>
          </p:nvSpPr>
          <p:spPr bwMode="auto">
            <a:xfrm>
              <a:off x="1736" y="3656"/>
              <a:ext cx="1120" cy="305"/>
            </a:xfrm>
            <a:prstGeom prst="cube">
              <a:avLst>
                <a:gd name="adj" fmla="val 84120"/>
              </a:avLst>
            </a:prstGeom>
            <a:gradFill rotWithShape="1">
              <a:gsLst>
                <a:gs pos="0">
                  <a:srgbClr val="008000"/>
                </a:gs>
                <a:gs pos="100000">
                  <a:srgbClr val="003B00"/>
                </a:gs>
              </a:gsLst>
              <a:path path="rect">
                <a:fillToRect r="100000" b="100000"/>
              </a:path>
            </a:gradFill>
            <a:ln w="28575">
              <a:solidFill>
                <a:srgbClr val="FFFFFF"/>
              </a:solidFill>
              <a:miter lim="800000"/>
              <a:headEnd/>
              <a:tailEnd/>
            </a:ln>
            <a:effectLst>
              <a:prstShdw prst="shdw17" dist="17961" dir="2700000">
                <a:srgbClr val="999999"/>
              </a:prstShdw>
            </a:effectLst>
          </p:spPr>
          <p:txBody>
            <a:bodyPr/>
            <a:lstStyle/>
            <a:p>
              <a:pPr algn="ctr"/>
              <a:endParaRPr lang="en-US" altLang="zh-CN">
                <a:ea typeface="SimSun" pitchFamily="2" charset="-122"/>
              </a:endParaRPr>
            </a:p>
          </p:txBody>
        </p:sp>
        <p:sp>
          <p:nvSpPr>
            <p:cNvPr id="15374" name="16-Point Star 175109"/>
            <p:cNvSpPr>
              <a:spLocks noChangeArrowheads="1"/>
            </p:cNvSpPr>
            <p:nvPr/>
          </p:nvSpPr>
          <p:spPr bwMode="auto">
            <a:xfrm>
              <a:off x="2072" y="3656"/>
              <a:ext cx="392" cy="305"/>
            </a:xfrm>
            <a:prstGeom prst="star16">
              <a:avLst>
                <a:gd name="adj" fmla="val 2091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en-US" altLang="zh-CN">
                <a:ea typeface="SimSun" pitchFamily="2" charset="-122"/>
              </a:endParaRPr>
            </a:p>
          </p:txBody>
        </p:sp>
        <p:sp>
          <p:nvSpPr>
            <p:cNvPr id="4102" name="Flowchart: Punched Tape 175110"/>
            <p:cNvSpPr>
              <a:spLocks noChangeArrowheads="1"/>
            </p:cNvSpPr>
            <p:nvPr/>
          </p:nvSpPr>
          <p:spPr bwMode="auto">
            <a:xfrm>
              <a:off x="1848" y="3199"/>
              <a:ext cx="391" cy="610"/>
            </a:xfrm>
            <a:prstGeom prst="flowChartPunchedTape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>
              <a:outerShdw dist="107763" dir="13500000" algn="ctr" rotWithShape="0">
                <a:srgbClr val="808080">
                  <a:alpha val="50000"/>
                </a:srgbClr>
              </a:outerShdw>
            </a:effectLst>
          </p:spPr>
          <p:txBody>
            <a:bodyPr/>
            <a:lstStyle/>
            <a:p>
              <a:pPr algn="ctr">
                <a:defRPr/>
              </a:pPr>
              <a:endParaRPr lang="en-US" altLang="zh-CN">
                <a:latin typeface="Arial" pitchFamily="34" charset="0"/>
                <a:ea typeface="SimSun" pitchFamily="2" charset="-122"/>
                <a:cs typeface="Arial" pitchFamily="34" charset="0"/>
              </a:endParaRPr>
            </a:p>
          </p:txBody>
        </p:sp>
        <p:sp>
          <p:nvSpPr>
            <p:cNvPr id="4103" name="Wave 175111"/>
            <p:cNvSpPr>
              <a:spLocks noChangeArrowheads="1"/>
            </p:cNvSpPr>
            <p:nvPr/>
          </p:nvSpPr>
          <p:spPr bwMode="auto">
            <a:xfrm>
              <a:off x="2240" y="3199"/>
              <a:ext cx="393" cy="610"/>
            </a:xfrm>
            <a:prstGeom prst="wave">
              <a:avLst>
                <a:gd name="adj1" fmla="val 13005"/>
                <a:gd name="adj2" fmla="val 0"/>
              </a:avLst>
            </a:prstGeom>
            <a:solidFill>
              <a:srgbClr val="FFFFFF"/>
            </a:solidFill>
            <a:ln w="9525">
              <a:solidFill>
                <a:srgbClr val="0000FF"/>
              </a:solidFill>
              <a:round/>
              <a:headEnd/>
              <a:tailEnd/>
            </a:ln>
            <a:effectLst>
              <a:outerShdw dist="107763" dir="13500000" algn="ctr" rotWithShape="0">
                <a:srgbClr val="808080">
                  <a:alpha val="50000"/>
                </a:srgbClr>
              </a:outerShdw>
            </a:effectLst>
          </p:spPr>
          <p:txBody>
            <a:bodyPr/>
            <a:lstStyle/>
            <a:p>
              <a:pPr algn="ctr">
                <a:defRPr/>
              </a:pPr>
              <a:endParaRPr lang="en-US" altLang="zh-CN">
                <a:latin typeface="Arial" pitchFamily="34" charset="0"/>
                <a:ea typeface="SimSun" pitchFamily="2" charset="-122"/>
                <a:cs typeface="Arial" pitchFamily="34" charset="0"/>
              </a:endParaRPr>
            </a:p>
          </p:txBody>
        </p:sp>
        <p:sp>
          <p:nvSpPr>
            <p:cNvPr id="4104" name="Flowchart: Punched Tape 175112"/>
            <p:cNvSpPr>
              <a:spLocks noChangeArrowheads="1"/>
            </p:cNvSpPr>
            <p:nvPr/>
          </p:nvSpPr>
          <p:spPr bwMode="auto">
            <a:xfrm>
              <a:off x="1903" y="3199"/>
              <a:ext cx="393" cy="610"/>
            </a:xfrm>
            <a:prstGeom prst="flowChartPunchedTape">
              <a:avLst/>
            </a:prstGeom>
            <a:solidFill>
              <a:srgbClr val="FFFF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>
              <a:outerShdw dist="107763" dir="13500000" algn="ctr" rotWithShape="0">
                <a:srgbClr val="808080">
                  <a:alpha val="50000"/>
                </a:srgbClr>
              </a:outerShdw>
            </a:effectLst>
          </p:spPr>
          <p:txBody>
            <a:bodyPr/>
            <a:lstStyle/>
            <a:p>
              <a:pPr algn="ctr">
                <a:defRPr/>
              </a:pPr>
              <a:endParaRPr lang="en-US" altLang="zh-CN">
                <a:latin typeface="Arial" pitchFamily="34" charset="0"/>
                <a:ea typeface="SimSun" pitchFamily="2" charset="-122"/>
                <a:cs typeface="Arial" pitchFamily="34" charset="0"/>
              </a:endParaRPr>
            </a:p>
          </p:txBody>
        </p:sp>
        <p:sp>
          <p:nvSpPr>
            <p:cNvPr id="4105" name="Wave 175113"/>
            <p:cNvSpPr>
              <a:spLocks noChangeArrowheads="1"/>
            </p:cNvSpPr>
            <p:nvPr/>
          </p:nvSpPr>
          <p:spPr bwMode="auto">
            <a:xfrm>
              <a:off x="2297" y="3199"/>
              <a:ext cx="391" cy="610"/>
            </a:xfrm>
            <a:prstGeom prst="wave">
              <a:avLst>
                <a:gd name="adj1" fmla="val 13005"/>
                <a:gd name="adj2" fmla="val 0"/>
              </a:avLst>
            </a:prstGeom>
            <a:solidFill>
              <a:srgbClr val="FFFFFF"/>
            </a:solidFill>
            <a:ln w="9525">
              <a:solidFill>
                <a:srgbClr val="0000FF"/>
              </a:solidFill>
              <a:round/>
              <a:headEnd/>
              <a:tailEnd/>
            </a:ln>
            <a:effectLst>
              <a:outerShdw dist="107763" dir="13500000" algn="ctr" rotWithShape="0">
                <a:srgbClr val="808080">
                  <a:alpha val="50000"/>
                </a:srgbClr>
              </a:outerShdw>
            </a:effectLst>
          </p:spPr>
          <p:txBody>
            <a:bodyPr/>
            <a:lstStyle/>
            <a:p>
              <a:pPr algn="ctr">
                <a:defRPr/>
              </a:pPr>
              <a:endParaRPr lang="en-US" altLang="zh-CN">
                <a:latin typeface="Arial" pitchFamily="34" charset="0"/>
                <a:ea typeface="SimSun" pitchFamily="2" charset="-122"/>
                <a:cs typeface="Arial" pitchFamily="34" charset="0"/>
              </a:endParaRPr>
            </a:p>
          </p:txBody>
        </p:sp>
        <p:sp>
          <p:nvSpPr>
            <p:cNvPr id="15379" name="Down Ribbon 175114"/>
            <p:cNvSpPr>
              <a:spLocks noChangeArrowheads="1"/>
            </p:cNvSpPr>
            <p:nvPr/>
          </p:nvSpPr>
          <p:spPr bwMode="auto">
            <a:xfrm>
              <a:off x="1736" y="3808"/>
              <a:ext cx="1008" cy="153"/>
            </a:xfrm>
            <a:prstGeom prst="ribbon">
              <a:avLst>
                <a:gd name="adj1" fmla="val 33333"/>
                <a:gd name="adj2" fmla="val 45241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en-US" altLang="zh-CN">
                <a:ea typeface="SimSun" pitchFamily="2" charset="-122"/>
              </a:endParaRPr>
            </a:p>
          </p:txBody>
        </p:sp>
        <p:sp>
          <p:nvSpPr>
            <p:cNvPr id="15380" name="Text Box 175115"/>
            <p:cNvSpPr txBox="1">
              <a:spLocks noChangeArrowheads="1"/>
            </p:cNvSpPr>
            <p:nvPr/>
          </p:nvSpPr>
          <p:spPr bwMode="auto">
            <a:xfrm>
              <a:off x="1960" y="3808"/>
              <a:ext cx="616" cy="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altLang="zh-CN" sz="1200" b="1">
                  <a:ea typeface="SimSun" pitchFamily="2" charset="-122"/>
                </a:rPr>
                <a:t>GD</a:t>
              </a:r>
              <a:endParaRPr lang="en-US" altLang="zh-CN">
                <a:ea typeface="SimSun" pitchFamily="2" charset="-122"/>
              </a:endParaRPr>
            </a:p>
          </p:txBody>
        </p:sp>
        <p:sp>
          <p:nvSpPr>
            <p:cNvPr id="15381" name="Straight Connector 175116"/>
            <p:cNvSpPr>
              <a:spLocks noChangeShapeType="1"/>
            </p:cNvSpPr>
            <p:nvPr/>
          </p:nvSpPr>
          <p:spPr bwMode="auto">
            <a:xfrm>
              <a:off x="2128" y="3808"/>
              <a:ext cx="33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5382" name="Straight Connector 175117"/>
            <p:cNvSpPr>
              <a:spLocks noChangeShapeType="1"/>
            </p:cNvSpPr>
            <p:nvPr/>
          </p:nvSpPr>
          <p:spPr bwMode="auto">
            <a:xfrm>
              <a:off x="2128" y="3808"/>
              <a:ext cx="22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5383" name="Rectangle 175118"/>
            <p:cNvSpPr>
              <a:spLocks noChangeArrowheads="1" noChangeShapeType="1" noTextEdit="1"/>
            </p:cNvSpPr>
            <p:nvPr/>
          </p:nvSpPr>
          <p:spPr bwMode="auto">
            <a:xfrm>
              <a:off x="1632" y="2880"/>
              <a:ext cx="1288" cy="1219"/>
            </a:xfrm>
            <a:prstGeom prst="rect">
              <a:avLst/>
            </a:prstGeom>
          </p:spPr>
          <p:txBody>
            <a:bodyPr wrap="none" fromWordArt="1">
              <a:prstTxWarp prst="textButtonPour">
                <a:avLst>
                  <a:gd name="adj1" fmla="val 10651788"/>
                  <a:gd name="adj2" fmla="val 86417"/>
                </a:avLst>
              </a:prstTxWarp>
            </a:bodyPr>
            <a:lstStyle/>
            <a:p>
              <a:pPr algn="ctr"/>
              <a:r>
                <a:rPr lang="fr-FR" sz="800" kern="1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.VnTimeH"/>
                </a:rPr>
                <a:t>thi ®ua d¹y tèt - häc tèt</a:t>
              </a:r>
              <a:endParaRPr lang="vi-VN" sz="8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</a:endParaRPr>
            </a:p>
          </p:txBody>
        </p:sp>
      </p:grpSp>
      <p:sp>
        <p:nvSpPr>
          <p:cNvPr id="15365" name="Rectangle 175119"/>
          <p:cNvSpPr>
            <a:spLocks noChangeArrowheads="1" noChangeShapeType="1" noTextEdit="1"/>
          </p:cNvSpPr>
          <p:nvPr/>
        </p:nvSpPr>
        <p:spPr bwMode="auto">
          <a:xfrm>
            <a:off x="4724400" y="142853"/>
            <a:ext cx="2819400" cy="447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i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 THCS Nguyễn Bỉnh Khiêm</a:t>
            </a:r>
          </a:p>
        </p:txBody>
      </p:sp>
      <p:sp>
        <p:nvSpPr>
          <p:cNvPr id="15366" name="Text Box 175120"/>
          <p:cNvSpPr txBox="1">
            <a:spLocks noChangeArrowheads="1"/>
          </p:cNvSpPr>
          <p:nvPr/>
        </p:nvSpPr>
        <p:spPr bwMode="auto">
          <a:xfrm>
            <a:off x="3809984" y="857232"/>
            <a:ext cx="49530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rgbClr val="0000FF"/>
                </a:solidFill>
                <a:latin typeface="Times New Roman" pitchFamily="18" charset="0"/>
                <a:ea typeface="SimSun" pitchFamily="2" charset="-122"/>
              </a:rPr>
              <a:t>Giáo viên: Trần Thị Nhung</a:t>
            </a:r>
          </a:p>
        </p:txBody>
      </p:sp>
      <p:pic>
        <p:nvPicPr>
          <p:cNvPr id="15367" name="Picture 1751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2057400"/>
            <a:ext cx="9144000" cy="4699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5368" name="Picture 175122" descr="n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V="1">
            <a:off x="3581400" y="714356"/>
            <a:ext cx="48768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9" name="Rectangle 175123"/>
          <p:cNvSpPr>
            <a:spLocks noChangeArrowheads="1" noChangeShapeType="1" noTextEdit="1"/>
          </p:cNvSpPr>
          <p:nvPr/>
        </p:nvSpPr>
        <p:spPr bwMode="auto">
          <a:xfrm>
            <a:off x="3167043" y="1633534"/>
            <a:ext cx="5794375" cy="1009648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0"/>
                <a:gd name="adj2" fmla="val 0"/>
              </a:avLst>
            </a:prstTxWarp>
          </a:bodyPr>
          <a:lstStyle/>
          <a:p>
            <a:pPr algn="ctr"/>
            <a:r>
              <a:rPr lang="en-US" sz="3600" b="1" kern="10" dirty="0">
                <a:ln w="1905"/>
                <a:solidFill>
                  <a:srgbClr val="00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TIẾT </a:t>
            </a:r>
            <a:r>
              <a:rPr lang="en-US" sz="3600" b="1" kern="10" dirty="0" smtClean="0">
                <a:ln w="1905"/>
                <a:solidFill>
                  <a:srgbClr val="00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5- </a:t>
            </a:r>
            <a:r>
              <a:rPr lang="en-US" sz="3600" b="1" kern="10" dirty="0">
                <a:ln w="1905"/>
                <a:solidFill>
                  <a:srgbClr val="00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BÀI 3</a:t>
            </a:r>
            <a:endParaRPr lang="vi-VN" sz="3600" b="1" kern="10" dirty="0">
              <a:ln w="1905"/>
              <a:solidFill>
                <a:srgbClr val="00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/>
              <a:cs typeface="Times New Roman"/>
            </a:endParaRPr>
          </a:p>
        </p:txBody>
      </p:sp>
      <p:sp>
        <p:nvSpPr>
          <p:cNvPr id="15370" name="Rectangle 175124"/>
          <p:cNvSpPr>
            <a:spLocks noChangeArrowheads="1" noChangeShapeType="1" noTextEdit="1"/>
          </p:cNvSpPr>
          <p:nvPr/>
        </p:nvSpPr>
        <p:spPr bwMode="auto">
          <a:xfrm>
            <a:off x="1809720" y="3286124"/>
            <a:ext cx="8643998" cy="134779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b="1" kern="10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NGÔI NHÀ THÔNG MINH</a:t>
            </a:r>
            <a:endParaRPr lang="vi-VN" sz="3600" b="1" kern="10" dirty="0">
              <a:ln w="1905"/>
              <a:solidFill>
                <a:srgbClr val="00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/>
              <a:cs typeface="Times New Roman"/>
            </a:endParaRPr>
          </a:p>
        </p:txBody>
      </p:sp>
      <p:pic>
        <p:nvPicPr>
          <p:cNvPr id="15371" name="Picture 175125" descr="GEOMTR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4857760"/>
            <a:ext cx="2514600" cy="1219190"/>
          </a:xfrm>
          <a:prstGeom prst="rect">
            <a:avLst/>
          </a:prstGeom>
          <a:solidFill>
            <a:srgbClr val="33CCFF"/>
          </a:solidFill>
          <a:ln w="9525">
            <a:noFill/>
            <a:miter lim="800000"/>
            <a:headEnd/>
            <a:tailEnd/>
          </a:ln>
        </p:spPr>
      </p:pic>
      <p:pic>
        <p:nvPicPr>
          <p:cNvPr id="15372" name="Picture 175126" descr="white_W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00700" y="4767264"/>
            <a:ext cx="609600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72F0C73-17AB-4387-B395-6321B777A0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775" y="52297"/>
            <a:ext cx="1530209" cy="1476517"/>
          </a:xfrm>
          <a:prstGeom prst="rect">
            <a:avLst/>
          </a:prstGeom>
        </p:spPr>
      </p:pic>
      <p:sp>
        <p:nvSpPr>
          <p:cNvPr id="3" name="Action Button: Movie 2">
            <a:hlinkClick r:id="rId7" action="ppaction://hlinkfile" highlightClick="1"/>
          </p:cNvPr>
          <p:cNvSpPr/>
          <p:nvPr/>
        </p:nvSpPr>
        <p:spPr>
          <a:xfrm>
            <a:off x="2672312" y="5467356"/>
            <a:ext cx="603814" cy="481925"/>
          </a:xfrm>
          <a:prstGeom prst="actionButtonMovi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84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70" y="365125"/>
            <a:ext cx="10665229" cy="5254279"/>
          </a:xfrm>
        </p:spPr>
      </p:pic>
      <p:sp>
        <p:nvSpPr>
          <p:cNvPr id="5" name="Rectangle 4"/>
          <p:cNvSpPr/>
          <p:nvPr/>
        </p:nvSpPr>
        <p:spPr>
          <a:xfrm>
            <a:off x="1419397" y="5926639"/>
            <a:ext cx="9203574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nl-NL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Hệ </a:t>
            </a:r>
            <a:r>
              <a:rPr lang="nl-NL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thống điều khiển tự động, bán tự động trong ngôi nhà thông minh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09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45684" y="1221580"/>
            <a:ext cx="6816290" cy="6317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pt-BR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Đặc điểm của ngôi nhà thông minh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579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0938" y="216131"/>
            <a:ext cx="73914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-3phút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7185" y="1541694"/>
            <a:ext cx="101359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Nhóm </a:t>
            </a:r>
            <a:r>
              <a:rPr lang="nl-NL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chuyên gia số </a:t>
            </a:r>
            <a:r>
              <a:rPr lang="nl-NL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1: ( tổ 1 )</a:t>
            </a:r>
          </a:p>
          <a:p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nl-NL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 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 về đặc điểm tiện ích của ngôi nhà thông minh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7184" y="2436369"/>
            <a:ext cx="99697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Nhóm </a:t>
            </a:r>
            <a:r>
              <a:rPr lang="nl-NL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chuyên gia số </a:t>
            </a:r>
            <a:r>
              <a:rPr lang="nl-NL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2,3: ( tổ 2, 3 )</a:t>
            </a:r>
          </a:p>
          <a:p>
            <a:r>
              <a:rPr lang="nl-NL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Tìm 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 đặc điểm an ninh, an toàn của ngôi nhà thông minh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7182" y="3390476"/>
            <a:ext cx="109007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Nhóm </a:t>
            </a:r>
            <a:r>
              <a:rPr lang="nl-NL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chuyên gia số </a:t>
            </a:r>
            <a:r>
              <a:rPr lang="nl-NL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4: ( tổ 4 )</a:t>
            </a:r>
          </a:p>
          <a:p>
            <a:r>
              <a:rPr lang="nl-NL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Tìm 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 đặc điểm tiết kiệm năng lượng của ngôi nhà thông minh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40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69571" y="557362"/>
            <a:ext cx="938783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</a:t>
            </a:r>
            <a:r>
              <a:rPr lang="nl-NL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 TẬP 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nl-NL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  <a:r>
              <a:rPr lang="nl-NL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Em hãy điền từ thích hợp vào chỗ trống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nl-NL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1.Các thiết bị trong ngôi nhà thông minh được điều khiển</a:t>
            </a:r>
            <a:r>
              <a:rPr lang="nl-NL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.........................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nl-NL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Các hệ thống, thiết bị thông minh trong ngôi nhà có thể dựa trên</a:t>
            </a:r>
            <a:r>
              <a:rPr lang="nl-NL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..................................................................................................................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nl-NL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2.</a:t>
            </a:r>
            <a:r>
              <a:rPr lang="nl-NL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Trình bày đặc điểm an ninh, an toàn của ngôi nhà thông minh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nl-NL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nl-NL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3. </a:t>
            </a:r>
            <a:r>
              <a:rPr lang="nl-NL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 điểm tiết kiệm của ngôi nhà thông minh được thể hiện như thế nào?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646459" y="1317812"/>
            <a:ext cx="856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18130" y="2279681"/>
            <a:ext cx="3932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50826" y="3188851"/>
            <a:ext cx="31277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+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+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78605" y="3146831"/>
            <a:ext cx="6094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81913" y="3622196"/>
            <a:ext cx="5131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64896" y="4816494"/>
            <a:ext cx="7278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64896" y="5278159"/>
            <a:ext cx="5783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165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975" y="3118139"/>
            <a:ext cx="6899563" cy="3448050"/>
          </a:xfrm>
          <a:prstGeom prst="rect">
            <a:avLst/>
          </a:prstGeom>
        </p:spPr>
      </p:pic>
      <p:sp>
        <p:nvSpPr>
          <p:cNvPr id="5" name="Line Callout 1 4"/>
          <p:cNvSpPr/>
          <p:nvPr/>
        </p:nvSpPr>
        <p:spPr>
          <a:xfrm>
            <a:off x="1997824" y="1778923"/>
            <a:ext cx="2294313" cy="1225296"/>
          </a:xfrm>
          <a:prstGeom prst="borderCallout1">
            <a:avLst>
              <a:gd name="adj1" fmla="val 97447"/>
              <a:gd name="adj2" fmla="val 55303"/>
              <a:gd name="adj3" fmla="val 250899"/>
              <a:gd name="adj4" fmla="val 108690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ine Callout 1 5"/>
          <p:cNvSpPr/>
          <p:nvPr/>
        </p:nvSpPr>
        <p:spPr>
          <a:xfrm>
            <a:off x="5943599" y="1166275"/>
            <a:ext cx="2294313" cy="1225296"/>
          </a:xfrm>
          <a:prstGeom prst="borderCallout1">
            <a:avLst>
              <a:gd name="adj1" fmla="val 101517"/>
              <a:gd name="adj2" fmla="val 51680"/>
              <a:gd name="adj3" fmla="val 221049"/>
              <a:gd name="adj4" fmla="val 52893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2.An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an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Line Callout 1 6"/>
          <p:cNvSpPr/>
          <p:nvPr/>
        </p:nvSpPr>
        <p:spPr>
          <a:xfrm>
            <a:off x="9246523" y="1296785"/>
            <a:ext cx="2294313" cy="1225296"/>
          </a:xfrm>
          <a:prstGeom prst="borderCallout1">
            <a:avLst>
              <a:gd name="adj1" fmla="val 97447"/>
              <a:gd name="adj2" fmla="val 55303"/>
              <a:gd name="adj3" fmla="val 311958"/>
              <a:gd name="adj4" fmla="val -2681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12927" y="236535"/>
            <a:ext cx="6816290" cy="6317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pt-BR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Đặc điểm của ngôi nhà thông minh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 200018">
            <a:extLst>
              <a:ext uri="{FF2B5EF4-FFF2-40B4-BE49-F238E27FC236}">
                <a16:creationId xmlns:a16="http://schemas.microsoft.com/office/drawing/2014/main" id="{066F84DE-927F-4D94-BAD9-50A16DB999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997824" y="980354"/>
            <a:ext cx="477235" cy="603362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10" name="image 200018">
            <a:extLst>
              <a:ext uri="{FF2B5EF4-FFF2-40B4-BE49-F238E27FC236}">
                <a16:creationId xmlns:a16="http://schemas.microsoft.com/office/drawing/2014/main" id="{066F84DE-927F-4D94-BAD9-50A16DB999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200676" y="860942"/>
            <a:ext cx="477235" cy="603362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11" name="image 200018">
            <a:extLst>
              <a:ext uri="{FF2B5EF4-FFF2-40B4-BE49-F238E27FC236}">
                <a16:creationId xmlns:a16="http://schemas.microsoft.com/office/drawing/2014/main" id="{066F84DE-927F-4D94-BAD9-50A16DB999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246523" y="535516"/>
            <a:ext cx="477235" cy="603362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3469244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814945" y="226368"/>
            <a:ext cx="7033517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TRÒ CHƠI: VƯỢT CHƯỚNG NGẠI VẬT </a:t>
            </a:r>
          </a:p>
        </p:txBody>
      </p:sp>
      <p:sp>
        <p:nvSpPr>
          <p:cNvPr id="7" name="Rectangle 6"/>
          <p:cNvSpPr/>
          <p:nvPr/>
        </p:nvSpPr>
        <p:spPr>
          <a:xfrm>
            <a:off x="171673" y="1573114"/>
            <a:ext cx="3689526" cy="4274988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ngẫu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xác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14192" y="1300864"/>
            <a:ext cx="5989982" cy="47233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192" y="1300863"/>
            <a:ext cx="5989982" cy="472332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14191" y="1300861"/>
            <a:ext cx="3154017" cy="2409747"/>
          </a:xfrm>
          <a:prstGeom prst="rect">
            <a:avLst/>
          </a:prstGeom>
          <a:solidFill>
            <a:schemeClr val="accent5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368207" y="1300861"/>
            <a:ext cx="3154017" cy="2409747"/>
          </a:xfrm>
          <a:prstGeom prst="rect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14190" y="3710608"/>
            <a:ext cx="3154017" cy="231358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368207" y="3710608"/>
            <a:ext cx="3154017" cy="2313577"/>
          </a:xfrm>
          <a:prstGeom prst="rect">
            <a:avLst/>
          </a:prstGeom>
          <a:solidFill>
            <a:srgbClr val="FF00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41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7 3.33333E-6 L 4.16667E-7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186605" y="1348945"/>
            <a:ext cx="5989982" cy="47233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605" y="1300860"/>
            <a:ext cx="5989982" cy="4723325"/>
          </a:xfrm>
          <a:prstGeom prst="rect">
            <a:avLst/>
          </a:prstGeom>
        </p:spPr>
      </p:pic>
      <p:sp>
        <p:nvSpPr>
          <p:cNvPr id="9" name="câu 1">
            <a:hlinkClick r:id="rId7" action="ppaction://hlinksldjump"/>
          </p:cNvPr>
          <p:cNvSpPr/>
          <p:nvPr/>
        </p:nvSpPr>
        <p:spPr>
          <a:xfrm>
            <a:off x="1868555" y="1300861"/>
            <a:ext cx="3154017" cy="2435015"/>
          </a:xfrm>
          <a:prstGeom prst="rect">
            <a:avLst/>
          </a:prstGeom>
          <a:solidFill>
            <a:schemeClr val="accent5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âu 2">
            <a:hlinkClick r:id="rId8" action="ppaction://hlinksldjump"/>
          </p:cNvPr>
          <p:cNvSpPr/>
          <p:nvPr/>
        </p:nvSpPr>
        <p:spPr>
          <a:xfrm>
            <a:off x="5022570" y="1296785"/>
            <a:ext cx="3154017" cy="2463133"/>
          </a:xfrm>
          <a:prstGeom prst="rect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âu 3">
            <a:hlinkClick r:id="rId9" action="ppaction://hlinksldjump"/>
          </p:cNvPr>
          <p:cNvSpPr/>
          <p:nvPr/>
        </p:nvSpPr>
        <p:spPr>
          <a:xfrm>
            <a:off x="1868554" y="3735876"/>
            <a:ext cx="3154017" cy="233639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âu 4">
            <a:hlinkClick r:id="rId10" action="ppaction://hlinksldjump"/>
          </p:cNvPr>
          <p:cNvSpPr/>
          <p:nvPr/>
        </p:nvSpPr>
        <p:spPr>
          <a:xfrm>
            <a:off x="5022570" y="3735877"/>
            <a:ext cx="3154017" cy="2336392"/>
          </a:xfrm>
          <a:prstGeom prst="rect">
            <a:avLst/>
          </a:prstGeom>
          <a:solidFill>
            <a:srgbClr val="FF00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ction Button: Home 1">
            <a:hlinkClick r:id="rId11" action="ppaction://hlinksldjump" highlightClick="1"/>
          </p:cNvPr>
          <p:cNvSpPr/>
          <p:nvPr/>
        </p:nvSpPr>
        <p:spPr>
          <a:xfrm>
            <a:off x="10919300" y="5507000"/>
            <a:ext cx="1042416" cy="1130531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370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" presetClass="exit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xit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xit" presetSubtype="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1" animBg="1"/>
      <p:bldP spid="9" grpId="1" animBg="1"/>
      <p:bldP spid="9" grpId="2" animBg="1"/>
      <p:bldP spid="11" grpId="1" animBg="1"/>
      <p:bldP spid="11" grpId="2" animBg="1"/>
      <p:bldP spid="12" grpId="1" animBg="1"/>
      <p:bldP spid="12" grpId="2" animBg="1"/>
      <p:bldP spid="13" grpId="1" animBg="1"/>
      <p:bldP spid="13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97033" y="1155354"/>
            <a:ext cx="10307782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nl-NL" sz="2800" b="1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Câu 1</a:t>
            </a:r>
            <a:r>
              <a:rPr lang="nl-NL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.Các 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thiết bị trong ngôi nhà thông minh được điều khiển từ xa bởi các thiết bị như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A. Điện thoại thông minh, máy tính bảng có kết nối in-tơ-net.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B. Điện thoại, máy tính bảng không  có kết nối in-tơ-net.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C. Điều khiển, máy tính không  có kết nối in-tơ-net.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D. Điện thoại đời cũ, máy tính bảng có kết nối in-tơ-net.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080655" y="2177935"/>
            <a:ext cx="573578" cy="61514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ction Button: Forward or Next 3">
            <a:hlinkClick r:id="rId2" action="ppaction://hlinksldjump" highlightClick="1"/>
          </p:cNvPr>
          <p:cNvSpPr/>
          <p:nvPr/>
        </p:nvSpPr>
        <p:spPr>
          <a:xfrm>
            <a:off x="11188931" y="6151419"/>
            <a:ext cx="631767" cy="432261"/>
          </a:xfrm>
          <a:prstGeom prst="actionButtonForwardNext">
            <a:avLst/>
          </a:prstGeom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113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12174" y="1487863"/>
            <a:ext cx="9725891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nl-NL" sz="28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nl-NL" sz="2800" b="1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âu 2</a:t>
            </a:r>
            <a:r>
              <a:rPr lang="nl-NL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 Hệ 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thống, thiết bị thông minh trong ngôi nhà có thể hoạt động dựa trên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thói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quen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sở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quý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quý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mến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662546" y="2560320"/>
            <a:ext cx="573578" cy="52490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ction Button: Forward or Next 6">
            <a:hlinkClick r:id="rId2" action="ppaction://hlinksldjump" highlightClick="1"/>
          </p:cNvPr>
          <p:cNvSpPr/>
          <p:nvPr/>
        </p:nvSpPr>
        <p:spPr>
          <a:xfrm>
            <a:off x="11188931" y="6151419"/>
            <a:ext cx="631767" cy="432261"/>
          </a:xfrm>
          <a:prstGeom prst="actionButtonForwardNext">
            <a:avLst/>
          </a:prstGeom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3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81397" y="1487863"/>
            <a:ext cx="1100605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fr-FR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fr-FR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3: </a:t>
            </a:r>
            <a:r>
              <a:rPr lang="fr-FR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fr-FR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lắp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đặt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huống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gây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mất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an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ninh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an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đột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nhập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quên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đóng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cửa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Quên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đóng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cửa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cháy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nổ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xảy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ra.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Quên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đóng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cửa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cháy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nổ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xảy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ra,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đột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nhập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xảy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ra</a:t>
            </a:r>
            <a:r>
              <a:rPr lang="fr-FR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48393" y="3640616"/>
            <a:ext cx="573578" cy="52490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53803" y="4165519"/>
            <a:ext cx="8677375" cy="5642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cháy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nổ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xảy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ra,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đột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nhập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xảy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ra.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Action Button: Forward or Next 6">
            <a:hlinkClick r:id="rId2" action="ppaction://hlinksldjump" highlightClick="1"/>
          </p:cNvPr>
          <p:cNvSpPr/>
          <p:nvPr/>
        </p:nvSpPr>
        <p:spPr>
          <a:xfrm>
            <a:off x="11188931" y="6151419"/>
            <a:ext cx="631767" cy="432261"/>
          </a:xfrm>
          <a:prstGeom prst="actionButtonForwardNext">
            <a:avLst/>
          </a:prstGeom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750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89781468990625443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45919" y="548641"/>
            <a:ext cx="9177252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852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98022" y="1570991"/>
            <a:ext cx="1113905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fr-FR" sz="2800" b="1" u="sng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fr-FR" sz="2800" b="1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4:</a:t>
            </a:r>
            <a:r>
              <a:rPr lang="fr-FR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fr-FR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huống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gây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mất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an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ninh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an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Chuông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tin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nhắn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đèn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Chuông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tin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nhắn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đèn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tới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3895725" algn="l"/>
              </a:tabLst>
            </a:pP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C. Tin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nhắn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đèn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tới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Chuông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đèn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tới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65022" y="2647367"/>
            <a:ext cx="573578" cy="52490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ction Button: Forward or Next 5">
            <a:hlinkClick r:id="rId2" action="ppaction://hlinksldjump" highlightClick="1"/>
          </p:cNvPr>
          <p:cNvSpPr/>
          <p:nvPr/>
        </p:nvSpPr>
        <p:spPr>
          <a:xfrm>
            <a:off x="11188931" y="6151419"/>
            <a:ext cx="631767" cy="432261"/>
          </a:xfrm>
          <a:prstGeom prst="actionButtonForwardNext">
            <a:avLst/>
          </a:prstGeom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47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scrapbook.momsbreak.com/School/SchoolHouseFreamRedYellowRoof.jp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2974" y="0"/>
            <a:ext cx="11999026" cy="7930662"/>
          </a:xfrm>
          <a:prstGeom prst="rect">
            <a:avLst/>
          </a:prstGeom>
          <a:noFill/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4737841" y="1461976"/>
            <a:ext cx="2909292" cy="914400"/>
          </a:xfrm>
          <a:prstGeom prst="rect">
            <a:avLst/>
          </a:prstGeom>
          <a:ln/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>
                <a:solidFill>
                  <a:schemeClr val="bg1"/>
                </a:solidFill>
              </a:rPr>
              <a:t>DẶN DÒ:</a:t>
            </a:r>
            <a:endParaRPr lang="en-US" altLang="en-US" sz="4000" b="1" dirty="0">
              <a:solidFill>
                <a:schemeClr val="bg1"/>
              </a:solidFill>
              <a:latin typeface="VNI-Cooper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72134" y="2583670"/>
            <a:ext cx="5966359" cy="3750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07000"/>
              </a:lnSpc>
              <a:spcAft>
                <a:spcPts val="0"/>
              </a:spcAft>
            </a:pP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 fontAlgn="base">
              <a:lnSpc>
                <a:spcPct val="107000"/>
              </a:lnSpc>
              <a:spcAft>
                <a:spcPts val="0"/>
              </a:spcAft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 qua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internet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spcAft>
                <a:spcPts val="0"/>
              </a:spcAft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III.</a:t>
            </a:r>
            <a:endParaRPr lang="en-US" sz="28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760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9510714" y="7753350"/>
            <a:ext cx="723275" cy="3724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zh-CN" altLang="en-US" sz="1400" dirty="0">
                <a:solidFill>
                  <a:srgbClr val="5F5F5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延迟符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-311180"/>
            <a:ext cx="9144000" cy="153803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524000" y="5622821"/>
            <a:ext cx="9144000" cy="15380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853" y="95096"/>
            <a:ext cx="1433409" cy="14765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50" b="93167" l="52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6112">
            <a:off x="6244590" y="551355"/>
            <a:ext cx="4515012" cy="56835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/>
          <p:nvPr/>
        </p:nvSpPr>
        <p:spPr>
          <a:xfrm>
            <a:off x="1524001" y="1500174"/>
            <a:ext cx="5534439" cy="1754326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5400" b="1" dirty="0" smtClean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5F5F5F">
                    <a:lumMod val="50000"/>
                  </a:srgbClr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latin typeface="Calibri"/>
              </a:rPr>
              <a:t>CHÂN </a:t>
            </a:r>
            <a:r>
              <a:rPr lang="en-US" sz="5400" b="1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5F5F5F">
                    <a:lumMod val="50000"/>
                  </a:srgbClr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latin typeface="Calibri"/>
              </a:rPr>
              <a:t>THÀNH CẢM ƠN !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" t="40185" r="399" b="-1"/>
          <a:stretch/>
        </p:blipFill>
        <p:spPr>
          <a:xfrm>
            <a:off x="1781177" y="3159230"/>
            <a:ext cx="4714875" cy="269866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5483266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27583" y="2769704"/>
            <a:ext cx="8154348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5. BÀI 3:  NGÔI NHÀ THÔNG MINH</a:t>
            </a:r>
            <a:endParaRPr 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 200018">
            <a:extLst>
              <a:ext uri="{FF2B5EF4-FFF2-40B4-BE49-F238E27FC236}">
                <a16:creationId xmlns:a16="http://schemas.microsoft.com/office/drawing/2014/main" id="{066F84DE-927F-4D94-BAD9-50A16DB999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9953" y="2751117"/>
            <a:ext cx="477235" cy="603362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1231800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29879" y="344558"/>
            <a:ext cx="7818782" cy="57381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8853" y="1509884"/>
            <a:ext cx="27166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877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6648" y="100158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image 200018">
            <a:extLst>
              <a:ext uri="{FF2B5EF4-FFF2-40B4-BE49-F238E27FC236}">
                <a16:creationId xmlns:a16="http://schemas.microsoft.com/office/drawing/2014/main" id="{066F84DE-927F-4D94-BAD9-50A16DB999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898569" y="699900"/>
            <a:ext cx="477235" cy="603362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8" name="image 200018">
            <a:extLst>
              <a:ext uri="{FF2B5EF4-FFF2-40B4-BE49-F238E27FC236}">
                <a16:creationId xmlns:a16="http://schemas.microsoft.com/office/drawing/2014/main" id="{066F84DE-927F-4D94-BAD9-50A16DB999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745138" y="1303262"/>
            <a:ext cx="477235" cy="603362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9" name="image 200018">
            <a:extLst>
              <a:ext uri="{FF2B5EF4-FFF2-40B4-BE49-F238E27FC236}">
                <a16:creationId xmlns:a16="http://schemas.microsoft.com/office/drawing/2014/main" id="{066F84DE-927F-4D94-BAD9-50A16DB999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45263" y="1884077"/>
            <a:ext cx="477235" cy="603362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1515980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003"/>
            <a:ext cx="12192000" cy="60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878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73162" y="324414"/>
            <a:ext cx="3647089" cy="954107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</a:t>
            </a:r>
          </a:p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2692" y="1278521"/>
            <a:ext cx="116134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3.1 SGK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701855"/>
              </p:ext>
            </p:extLst>
          </p:nvPr>
        </p:nvGraphicFramePr>
        <p:xfrm>
          <a:off x="815142" y="2236812"/>
          <a:ext cx="10423665" cy="43403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952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284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l-NL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thống trong ngôi nhà thông minh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2283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l-NL" sz="2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</a:t>
                      </a:r>
                      <a:r>
                        <a:rPr lang="nl-NL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thống an ninh, an </a:t>
                      </a:r>
                      <a:r>
                        <a:rPr lang="nl-NL" sz="2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toàn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nl-NL" sz="2400" b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0434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l-NL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thống chiếu sáng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l-NL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0434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l-NL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thống kiểm soát nhiệt độ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l-NL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0434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l-NL" sz="2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thống giải trí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l-NL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13315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l-NL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thống điều khiển các thiết bị gia dụng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l-NL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788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57" y="490331"/>
            <a:ext cx="10349947" cy="567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48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7976165"/>
              </p:ext>
            </p:extLst>
          </p:nvPr>
        </p:nvGraphicFramePr>
        <p:xfrm>
          <a:off x="183375" y="1338615"/>
          <a:ext cx="11502888" cy="51785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502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525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0434">
                <a:tc gridSpan="2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l-NL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thống trong ngôi nhà thông minh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2283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l-NL" sz="2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</a:t>
                      </a:r>
                      <a:r>
                        <a:rPr lang="nl-NL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thống an ninh, an </a:t>
                      </a:r>
                      <a:r>
                        <a:rPr lang="nl-NL" sz="2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toàn</a:t>
                      </a: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nl-NL" sz="2400" b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0434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l-NL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thống chiếu sáng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l-NL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0434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l-NL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thống kiểm soát nhiệt độ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l-NL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0434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l-NL" sz="2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thống giải trí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l-NL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54545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l-NL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thống điều khiển các thiết bị gia dụng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nl-NL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295064" y="284306"/>
            <a:ext cx="3152658" cy="461665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15336" y="2211229"/>
            <a:ext cx="6533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điều khiển ca-mê-ra giám sát, khoá cửa, báo cháy,...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94850" y="2998507"/>
            <a:ext cx="6374296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nl-NL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điều khiển thiết bị ánh sáng trong nhà, rèm cửa,...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94850" y="3723600"/>
            <a:ext cx="5272597" cy="4968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nl-NL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điều khiển điều hoà nhiệt độ, quạt điện,...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74364" y="4391691"/>
            <a:ext cx="4700326" cy="4968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nl-NL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điều khiển tivi, hệ thống âm thanh,...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80268" y="5231005"/>
            <a:ext cx="39228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điều khiển tủ lạnh, máy giặt,...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183376" y="212153"/>
            <a:ext cx="10872552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nl-NL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Các nhóm hệ thống điều khiển tự động, bán tự động trong ngôi nhà thông minh</a:t>
            </a:r>
            <a:endParaRPr lang="en-US" sz="24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image 200018">
            <a:extLst>
              <a:ext uri="{FF2B5EF4-FFF2-40B4-BE49-F238E27FC236}">
                <a16:creationId xmlns:a16="http://schemas.microsoft.com/office/drawing/2014/main" id="{066F84DE-927F-4D94-BAD9-50A16DB999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356537" y="735253"/>
            <a:ext cx="477235" cy="603362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1332940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3" grpId="0"/>
      <p:bldP spid="6" grpId="0"/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</TotalTime>
  <Words>928</Words>
  <Application>Microsoft Office PowerPoint</Application>
  <PresentationFormat>Widescreen</PresentationFormat>
  <Paragraphs>109</Paragraphs>
  <Slides>22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微软雅黑</vt:lpstr>
      <vt:lpstr>宋体</vt:lpstr>
      <vt:lpstr>宋体</vt:lpstr>
      <vt:lpstr>.VnTimeH</vt:lpstr>
      <vt:lpstr>Arial</vt:lpstr>
      <vt:lpstr>Calibri</vt:lpstr>
      <vt:lpstr>Calibri Light</vt:lpstr>
      <vt:lpstr>Times New Roman</vt:lpstr>
      <vt:lpstr>VNI-Cooper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nhóm chuyên gia -3phút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Administrator</cp:lastModifiedBy>
  <cp:revision>41</cp:revision>
  <dcterms:created xsi:type="dcterms:W3CDTF">2021-08-24T07:53:00Z</dcterms:created>
  <dcterms:modified xsi:type="dcterms:W3CDTF">2021-10-21T04:56:23Z</dcterms:modified>
</cp:coreProperties>
</file>