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87" r:id="rId2"/>
    <p:sldId id="289" r:id="rId3"/>
    <p:sldId id="328" r:id="rId4"/>
    <p:sldId id="329" r:id="rId5"/>
    <p:sldId id="330" r:id="rId6"/>
    <p:sldId id="331" r:id="rId7"/>
    <p:sldId id="332" r:id="rId8"/>
    <p:sldId id="333" r:id="rId9"/>
    <p:sldId id="334" r:id="rId10"/>
    <p:sldId id="337" r:id="rId11"/>
    <p:sldId id="335" r:id="rId12"/>
    <p:sldId id="336"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4630"/>
    <a:srgbClr val="3F8158"/>
    <a:srgbClr val="003300"/>
    <a:srgbClr val="006600"/>
    <a:srgbClr val="1B3527"/>
    <a:srgbClr val="006666"/>
    <a:srgbClr val="2E923A"/>
    <a:srgbClr val="17391D"/>
    <a:srgbClr val="427E5F"/>
    <a:srgbClr val="1CA4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5" autoAdjust="0"/>
    <p:restoredTop sz="94364" autoAdjust="0"/>
  </p:normalViewPr>
  <p:slideViewPr>
    <p:cSldViewPr>
      <p:cViewPr varScale="1">
        <p:scale>
          <a:sx n="109" d="100"/>
          <a:sy n="109" d="100"/>
        </p:scale>
        <p:origin x="108" y="140"/>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8911D-1E3E-4725-91F9-FF94F884CDBF}" type="datetimeFigureOut">
              <a:rPr lang="en-US" smtClean="0"/>
              <a:pPr/>
              <a:t>11/2/2022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2C7393-C4C9-40A3-A388-FB24E9905DE8}" type="slidenum">
              <a:rPr lang="en-US" smtClean="0"/>
              <a:pPr/>
              <a:t>‹#›</a:t>
            </a:fld>
            <a:endParaRPr lang="en-US"/>
          </a:p>
        </p:txBody>
      </p:sp>
    </p:spTree>
    <p:extLst>
      <p:ext uri="{BB962C8B-B14F-4D97-AF65-F5344CB8AC3E}">
        <p14:creationId xmlns:p14="http://schemas.microsoft.com/office/powerpoint/2010/main" val="3852970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7391D"/>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11/2/2022</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71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5" name="Subtitle 2"/>
          <p:cNvSpPr txBox="1">
            <a:spLocks/>
          </p:cNvSpPr>
          <p:nvPr/>
        </p:nvSpPr>
        <p:spPr>
          <a:xfrm>
            <a:off x="152400" y="285750"/>
            <a:ext cx="8686800" cy="4857750"/>
          </a:xfrm>
          <a:prstGeom prst="rect">
            <a:avLst/>
          </a:prstGeom>
        </p:spPr>
        <p:txBody>
          <a:bodyPr vert="horz" lIns="91440" tIns="45720" rIns="91440" bIns="45720" rtlCol="0">
            <a:normAutofit fontScale="92500" lnSpcReduction="10000"/>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2800" b="1" i="0" u="none" strike="noStrike" kern="1200" cap="none" spc="0" normalizeH="0" baseline="0" noProof="0" dirty="0">
                <a:ln>
                  <a:noFill/>
                </a:ln>
                <a:solidFill>
                  <a:srgbClr val="FFFF00"/>
                </a:solidFill>
                <a:effectLst/>
                <a:uLnTx/>
                <a:uFillTx/>
                <a:latin typeface="Times New Roman" pitchFamily="18" charset="0"/>
                <a:ea typeface="+mn-ea"/>
                <a:cs typeface="Times New Roman" pitchFamily="18" charset="0"/>
              </a:rPr>
              <a:t>KIỂM</a:t>
            </a:r>
            <a:r>
              <a:rPr kumimoji="0" lang="en-US" sz="2800" b="1" i="0" u="none" strike="noStrike" kern="1200" cap="none" spc="0" normalizeH="0" noProof="0" dirty="0">
                <a:ln>
                  <a:noFill/>
                </a:ln>
                <a:solidFill>
                  <a:srgbClr val="FFFF00"/>
                </a:solidFill>
                <a:effectLst/>
                <a:uLnTx/>
                <a:uFillTx/>
                <a:latin typeface="Times New Roman" pitchFamily="18" charset="0"/>
                <a:ea typeface="+mn-ea"/>
                <a:cs typeface="Times New Roman" pitchFamily="18" charset="0"/>
              </a:rPr>
              <a:t> TRA BÀI CŨ</a:t>
            </a:r>
          </a:p>
          <a:p>
            <a:pPr marL="342900" marR="0" lvl="0" indent="-342900" defTabSz="914400" rtl="0" eaLnBrk="1" fontAlgn="auto" latinLnBrk="0" hangingPunct="1">
              <a:lnSpc>
                <a:spcPct val="100000"/>
              </a:lnSpc>
              <a:spcBef>
                <a:spcPct val="20000"/>
              </a:spcBef>
              <a:spcAft>
                <a:spcPts val="0"/>
              </a:spcAft>
              <a:buClrTx/>
              <a:buSzTx/>
              <a:tabLst/>
              <a:defRPr/>
            </a:pPr>
            <a:r>
              <a:rPr lang="en-US" sz="2400" b="1" i="1" dirty="0">
                <a:solidFill>
                  <a:schemeClr val="bg1"/>
                </a:solidFill>
                <a:latin typeface="Times New Roman" pitchFamily="18" charset="0"/>
                <a:cs typeface="Times New Roman" pitchFamily="18" charset="0"/>
              </a:rPr>
              <a:t>1-</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nào</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trợ</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Cho 2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ví</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phân</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biệt</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trợ</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loại</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khác</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p>
          <a:p>
            <a:pPr marL="342900" marR="0" lvl="0" indent="-342900" defTabSz="914400" rtl="0" eaLnBrk="1" fontAlgn="auto" latinLnBrk="0" hangingPunct="1">
              <a:lnSpc>
                <a:spcPct val="100000"/>
              </a:lnSpc>
              <a:spcBef>
                <a:spcPct val="20000"/>
              </a:spcBef>
              <a:spcAft>
                <a:spcPts val="0"/>
              </a:spcAft>
              <a:buClrTx/>
              <a:buSzTx/>
              <a:tabLst/>
              <a:defRPr/>
            </a:pP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2-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nào</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thán</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mấy</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loại</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thán</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chúng</a:t>
            </a:r>
            <a:r>
              <a:rPr lang="en-U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marL="270510" algn="just">
              <a:spcAft>
                <a:spcPts val="0"/>
              </a:spcAft>
            </a:pPr>
            <a:r>
              <a:rPr lang="pt-BR" sz="24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Khởi động:</a:t>
            </a:r>
          </a:p>
          <a:p>
            <a:pPr marL="466725" algn="just">
              <a:lnSpc>
                <a:spcPct val="120000"/>
              </a:lnSpc>
              <a:spcAft>
                <a:spcPts val="0"/>
              </a:spcAft>
            </a:pP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Cho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marL="466725" algn="just">
              <a:lnSpc>
                <a:spcPct val="120000"/>
              </a:lnSpc>
              <a:spcAft>
                <a:spcPts val="0"/>
              </a:spcAft>
            </a:pP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Hà</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Nội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rồi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marL="466725" algn="just">
              <a:lnSpc>
                <a:spcPct val="120000"/>
              </a:lnSpc>
              <a:spcAft>
                <a:spcPts val="0"/>
              </a:spcAft>
            </a:pP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giúp</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tay</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nhé</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marL="466725" algn="just">
              <a:lnSpc>
                <a:spcPct val="120000"/>
              </a:lnSpc>
              <a:spcAft>
                <a:spcPts val="0"/>
              </a:spcAft>
            </a:pP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thay</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núi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non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hùng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vĩ</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marL="466725" algn="just">
              <a:lnSpc>
                <a:spcPct val="120000"/>
              </a:lnSpc>
              <a:spcAft>
                <a:spcPts val="0"/>
              </a:spcAft>
            </a:pP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ư, </a:t>
            </a:r>
            <a:r>
              <a:rPr lang="en-US" sz="28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nhé</a:t>
            </a:r>
            <a:r>
              <a:rPr lang="en-US" sz="28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thay</a:t>
            </a:r>
            <a:r>
              <a:rPr lang="en-US" sz="28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dùng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nên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kiểu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gì</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marL="270510" algn="just">
              <a:spcAft>
                <a:spcPts val="0"/>
              </a:spcAft>
            </a:pPr>
            <a:endParaRPr lang="en-US" sz="28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marL="342900" marR="0" lvl="0" indent="-342900" defTabSz="914400" rtl="0" eaLnBrk="1" fontAlgn="auto" latinLnBrk="0" hangingPunct="1">
              <a:lnSpc>
                <a:spcPct val="100000"/>
              </a:lnSpc>
              <a:spcBef>
                <a:spcPct val="20000"/>
              </a:spcBef>
              <a:spcAft>
                <a:spcPts val="0"/>
              </a:spcAft>
              <a:buClrTx/>
              <a:buSzTx/>
              <a:tabLst/>
              <a:defRPr/>
            </a:pPr>
            <a:endParaRPr kumimoji="0" lang="en-US" sz="2800" b="1" i="0" u="none" strike="noStrike" kern="1200" cap="none" spc="0" normalizeH="0" noProof="0" dirty="0">
              <a:ln>
                <a:noFill/>
              </a:ln>
              <a:solidFill>
                <a:schemeClr val="bg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2800" b="1" i="0" u="none" strike="noStrike" kern="1200" cap="none" spc="0" normalizeH="0" baseline="0" noProof="0" dirty="0">
              <a:ln>
                <a:noFill/>
              </a:ln>
              <a:solidFill>
                <a:schemeClr val="bg1"/>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317557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Effect transition="in" filter="fade">
                                      <p:cBhvr>
                                        <p:cTn id="56" dur="1000"/>
                                        <p:tgtEl>
                                          <p:spTgt spid="5">
                                            <p:txEl>
                                              <p:pRg st="7" end="7"/>
                                            </p:txEl>
                                          </p:spTgt>
                                        </p:tgtEl>
                                      </p:cBhvr>
                                    </p:animEffect>
                                    <p:anim calcmode="lin" valueType="num">
                                      <p:cBhvr>
                                        <p:cTn id="57"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Effect transition="in" filter="fade">
                                      <p:cBhvr>
                                        <p:cTn id="63" dur="1000"/>
                                        <p:tgtEl>
                                          <p:spTgt spid="5">
                                            <p:txEl>
                                              <p:pRg st="8" end="8"/>
                                            </p:txEl>
                                          </p:spTgt>
                                        </p:tgtEl>
                                      </p:cBhvr>
                                    </p:animEffect>
                                    <p:anim calcmode="lin" valueType="num">
                                      <p:cBhvr>
                                        <p:cTn id="64"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228600" y="133350"/>
            <a:ext cx="8763000" cy="2525820"/>
          </a:xfrm>
          <a:prstGeom prst="rect">
            <a:avLst/>
          </a:prstGeom>
        </p:spPr>
        <p:txBody>
          <a:bodyPr wrap="square">
            <a:spAutoFit/>
          </a:bodyPr>
          <a:lstStyle/>
          <a:p>
            <a:pPr marL="270510" marR="0" lvl="0" indent="0" algn="just" defTabSz="914400" rtl="0" eaLnBrk="1" fontAlgn="auto" latinLnBrk="0" hangingPunct="1">
              <a:lnSpc>
                <a:spcPct val="120000"/>
              </a:lnSpc>
              <a:spcBef>
                <a:spcPts val="0"/>
              </a:spcBef>
              <a:spcAft>
                <a:spcPts val="1000"/>
              </a:spcAft>
              <a:buClrTx/>
              <a:buSzTx/>
              <a:buFontTx/>
              <a:buNone/>
              <a:tabLst/>
              <a:defRPr/>
            </a:pPr>
            <a:r>
              <a:rPr kumimoji="0" lang="pt-BR"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III- Luyện tập  </a:t>
            </a:r>
            <a:endParaRPr kumimoji="0" lang="en-US" sz="2400" b="0" i="0" u="none" strike="noStrike" kern="1200" cap="none" spc="0" normalizeH="0" baseline="0" noProof="0" dirty="0">
              <a:ln>
                <a:noFill/>
              </a:ln>
              <a:solidFill>
                <a:srgbClr val="FFFF00"/>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70510" marR="0" lvl="0" indent="0" algn="just" defTabSz="914400" rtl="0" eaLnBrk="1" fontAlgn="auto" latinLnBrk="0" hangingPunct="1">
              <a:lnSpc>
                <a:spcPct val="120000"/>
              </a:lnSpc>
              <a:spcBef>
                <a:spcPts val="0"/>
              </a:spcBef>
              <a:spcAft>
                <a:spcPts val="1000"/>
              </a:spcAft>
              <a:buClrTx/>
              <a:buSzTx/>
              <a:buFontTx/>
              <a:buNone/>
              <a:tabLst/>
              <a:defRPr/>
            </a:pPr>
            <a:r>
              <a:rPr kumimoji="0" lang="pt-BR" sz="14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pt-BR" sz="2000" b="0" i="0" u="sng"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 1:</a:t>
            </a:r>
          </a:p>
          <a:p>
            <a:pPr marL="270510" marR="0" lvl="0" indent="0" algn="just" defTabSz="914400" rtl="0" eaLnBrk="1" fontAlgn="auto" latinLnBrk="0" hangingPunct="1">
              <a:lnSpc>
                <a:spcPct val="120000"/>
              </a:lnSpc>
              <a:spcBef>
                <a:spcPts val="0"/>
              </a:spcBef>
              <a:spcAft>
                <a:spcPts val="1000"/>
              </a:spcAft>
              <a:buClrTx/>
              <a:buSzTx/>
              <a:buFontTx/>
              <a:buNone/>
              <a:tabLst/>
              <a:defRPr/>
            </a:pPr>
            <a:r>
              <a:rPr kumimoji="0" lang="pt-BR" sz="2000" b="0" i="0" u="sng"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pt-BR" sz="2000" b="0" i="0" u="sng" strike="noStrike" kern="1200" cap="none" spc="0" normalizeH="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trường hợp thuộc tình thái từ:</a:t>
            </a:r>
          </a:p>
          <a:p>
            <a:pPr marL="270510" marR="0" lvl="0" indent="0" algn="just" defTabSz="914400" rtl="0" eaLnBrk="1" fontAlgn="auto" latinLnBrk="0" hangingPunct="1">
              <a:lnSpc>
                <a:spcPct val="120000"/>
              </a:lnSpc>
              <a:spcBef>
                <a:spcPts val="0"/>
              </a:spcBef>
              <a:spcAft>
                <a:spcPts val="1000"/>
              </a:spcAft>
              <a:buClrTx/>
              <a:buSzTx/>
              <a:buFontTx/>
              <a:buNone/>
              <a:tabLst/>
              <a:defRPr/>
            </a:pPr>
            <a:r>
              <a:rPr lang="pt-BR" sz="2000" u="sng" baseline="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b, c, e, i</a:t>
            </a:r>
            <a:endParaRPr kumimoji="0" lang="pt-BR" sz="2000" b="0" i="0" u="sng"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270510" marR="0" lvl="0" indent="0" algn="just" defTabSz="914400" rtl="0" eaLnBrk="1" fontAlgn="auto" latinLnBrk="0" hangingPunct="1">
              <a:lnSpc>
                <a:spcPct val="120000"/>
              </a:lnSpc>
              <a:spcBef>
                <a:spcPts val="0"/>
              </a:spcBef>
              <a:spcAft>
                <a:spcPts val="100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0149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0" y="133350"/>
            <a:ext cx="8763000" cy="5254772"/>
          </a:xfrm>
          <a:prstGeom prst="rect">
            <a:avLst/>
          </a:prstGeom>
        </p:spPr>
        <p:txBody>
          <a:bodyPr wrap="square">
            <a:spAutoFit/>
          </a:bodyPr>
          <a:lstStyle/>
          <a:p>
            <a:pPr marL="270510" marR="0" lvl="0" indent="0" algn="just" defTabSz="914400" rtl="0" eaLnBrk="1" fontAlgn="auto" latinLnBrk="0" hangingPunct="1">
              <a:lnSpc>
                <a:spcPct val="120000"/>
              </a:lnSpc>
              <a:spcBef>
                <a:spcPts val="0"/>
              </a:spcBef>
              <a:spcAft>
                <a:spcPts val="1000"/>
              </a:spcAft>
              <a:buClrTx/>
              <a:buSzTx/>
              <a:buFontTx/>
              <a:buNone/>
              <a:tabLst/>
              <a:defRPr/>
            </a:pPr>
            <a:r>
              <a:rPr kumimoji="0" lang="pt-BR"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III- Luyện tập  </a:t>
            </a:r>
            <a:endParaRPr kumimoji="0" lang="en-US" sz="2400" b="0" i="0" u="none" strike="noStrike" kern="1200" cap="none" spc="0" normalizeH="0" baseline="0" noProof="0" dirty="0">
              <a:ln>
                <a:noFill/>
              </a:ln>
              <a:solidFill>
                <a:srgbClr val="FFFF00"/>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70510" marR="0" lvl="0" indent="0" algn="just" defTabSz="914400" rtl="0" eaLnBrk="1" fontAlgn="auto" latinLnBrk="0" hangingPunct="1">
              <a:lnSpc>
                <a:spcPct val="120000"/>
              </a:lnSpc>
              <a:spcBef>
                <a:spcPts val="0"/>
              </a:spcBef>
              <a:spcAft>
                <a:spcPts val="1000"/>
              </a:spcAft>
              <a:buClrTx/>
              <a:buSzTx/>
              <a:buFontTx/>
              <a:buNone/>
              <a:tabLst/>
              <a:defRPr/>
            </a:pPr>
            <a:r>
              <a:rPr kumimoji="0" lang="pt-BR" sz="14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pt-BR" sz="2000" b="0" i="0" u="sng" strike="noStrike" kern="1200" cap="none" spc="0" normalizeH="0" baseline="0" noProof="0" dirty="0">
                <a:ln>
                  <a:noFill/>
                </a:ln>
                <a:solidFill>
                  <a:srgbClr val="FFC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 2:</a:t>
            </a:r>
          </a:p>
          <a:p>
            <a:pPr marL="270510" marR="0" lvl="0" indent="0" algn="just" defTabSz="914400" rtl="0" eaLnBrk="1" fontAlgn="auto" latinLnBrk="0" hangingPunct="1">
              <a:lnSpc>
                <a:spcPct val="120000"/>
              </a:lnSpc>
              <a:spcBef>
                <a:spcPts val="0"/>
              </a:spcBef>
              <a:spcAft>
                <a:spcPts val="1000"/>
              </a:spcAft>
              <a:buClrTx/>
              <a:buSzTx/>
              <a:buFontTx/>
              <a:buNone/>
              <a:tabLst/>
              <a:defRPr/>
            </a:pPr>
            <a:r>
              <a:rPr lang="pt-BR" sz="20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a- Từ “ chứ”: dùng tạo câu nghi vấn, điều muốn hỏi ít nhiều đã mang tính khẳng định.</a:t>
            </a:r>
          </a:p>
          <a:p>
            <a:pPr marL="270510" marR="0" lvl="0" indent="0" algn="just" defTabSz="914400" rtl="0" eaLnBrk="1" fontAlgn="auto" latinLnBrk="0" hangingPunct="1">
              <a:lnSpc>
                <a:spcPct val="120000"/>
              </a:lnSpc>
              <a:spcBef>
                <a:spcPts val="0"/>
              </a:spcBef>
              <a:spcAft>
                <a:spcPts val="1000"/>
              </a:spcAft>
              <a:buClrTx/>
              <a:buSzTx/>
              <a:buFontTx/>
              <a:buNone/>
              <a:tabLst/>
              <a:defRPr/>
            </a:pPr>
            <a:r>
              <a:rPr kumimoji="0" lang="pt-BR" sz="2000" b="0" i="0"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Từ</a:t>
            </a:r>
            <a:r>
              <a:rPr kumimoji="0" lang="pt-BR" sz="2000" b="0" i="0" strike="noStrike" kern="1200" cap="none" spc="0" normalizeH="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chứ”: nhấn mạnh điều vừa khẳng định thuộc chủ quyền của người khác, không thể khác được. </a:t>
            </a:r>
          </a:p>
          <a:p>
            <a:pPr marL="270510" marR="0" lvl="0" indent="0" algn="just" defTabSz="914400" rtl="0" eaLnBrk="1" fontAlgn="auto" latinLnBrk="0" hangingPunct="1">
              <a:lnSpc>
                <a:spcPct val="120000"/>
              </a:lnSpc>
              <a:spcBef>
                <a:spcPts val="0"/>
              </a:spcBef>
              <a:spcAft>
                <a:spcPts val="1000"/>
              </a:spcAft>
              <a:buClrTx/>
              <a:buSzTx/>
              <a:buFontTx/>
              <a:buNone/>
              <a:tabLst/>
              <a:defRPr/>
            </a:pPr>
            <a:r>
              <a:rPr lang="pt-BR" sz="2000" baseline="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c- Từ</a:t>
            </a:r>
            <a:r>
              <a:rPr lang="pt-BR" sz="20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ư” : dùng tạo câu nghi vấn, thể hiện thái độ băn khoăn ( phân vân).</a:t>
            </a:r>
          </a:p>
          <a:p>
            <a:pPr marL="270510" marR="0" lvl="0" indent="0" algn="just" defTabSz="914400" rtl="0" eaLnBrk="1" fontAlgn="auto" latinLnBrk="0" hangingPunct="1">
              <a:lnSpc>
                <a:spcPct val="120000"/>
              </a:lnSpc>
              <a:spcBef>
                <a:spcPts val="0"/>
              </a:spcBef>
              <a:spcAft>
                <a:spcPts val="1000"/>
              </a:spcAft>
              <a:buClrTx/>
              <a:buSzTx/>
              <a:buFontTx/>
              <a:buNone/>
              <a:tabLst/>
              <a:defRPr/>
            </a:pPr>
            <a:r>
              <a:rPr kumimoji="0" lang="pt-BR" sz="2000" b="0" i="0"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 Từ</a:t>
            </a:r>
            <a:r>
              <a:rPr kumimoji="0" lang="pt-BR" sz="2000" b="0" i="0" strike="noStrike" kern="1200" cap="none" spc="0" normalizeH="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nhỉ”: dùng tạo câu nghi vấn, thái độ băn khoăn nhưng thân mật, tình cảm.</a:t>
            </a:r>
          </a:p>
          <a:p>
            <a:pPr marL="270510" marR="0" lvl="0" indent="0" algn="just" defTabSz="914400" rtl="0" eaLnBrk="1" fontAlgn="auto" latinLnBrk="0" hangingPunct="1">
              <a:lnSpc>
                <a:spcPct val="120000"/>
              </a:lnSpc>
              <a:spcBef>
                <a:spcPts val="0"/>
              </a:spcBef>
              <a:spcAft>
                <a:spcPts val="1000"/>
              </a:spcAft>
              <a:buClrTx/>
              <a:buSzTx/>
              <a:buFontTx/>
              <a:buNone/>
              <a:tabLst/>
              <a:defRPr/>
            </a:pPr>
            <a:r>
              <a:rPr lang="pt-BR" sz="2000" baseline="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g- Từ</a:t>
            </a:r>
            <a:r>
              <a:rPr lang="pt-BR" sz="20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vậy”: dùng tạo câu cầu khiến, thái độ miễn cưỡng.</a:t>
            </a:r>
          </a:p>
          <a:p>
            <a:pPr marL="270510" marR="0" lvl="0" indent="0" algn="just" defTabSz="914400" rtl="0" eaLnBrk="1" fontAlgn="auto" latinLnBrk="0" hangingPunct="1">
              <a:lnSpc>
                <a:spcPct val="120000"/>
              </a:lnSpc>
              <a:spcBef>
                <a:spcPts val="0"/>
              </a:spcBef>
              <a:spcAft>
                <a:spcPts val="1000"/>
              </a:spcAft>
              <a:buClrTx/>
              <a:buSzTx/>
              <a:buFontTx/>
              <a:buNone/>
              <a:tabLst/>
              <a:defRPr/>
            </a:pPr>
            <a:r>
              <a:rPr kumimoji="0" lang="pt-BR" sz="2000" b="0" i="0"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 Từ</a:t>
            </a:r>
            <a:r>
              <a:rPr kumimoji="0" lang="pt-BR" sz="2000" b="0" i="0" strike="noStrike" kern="1200" cap="none" spc="0" normalizeH="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cơ mà”: thái độ thuyết phục.</a:t>
            </a:r>
            <a:endParaRPr kumimoji="0" lang="pt-BR" sz="2000" b="0" i="0"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270510" marR="0" lvl="0" indent="0" algn="just" defTabSz="914400" rtl="0" eaLnBrk="1" fontAlgn="auto" latinLnBrk="0" hangingPunct="1">
              <a:lnSpc>
                <a:spcPct val="120000"/>
              </a:lnSpc>
              <a:spcBef>
                <a:spcPts val="0"/>
              </a:spcBef>
              <a:spcAft>
                <a:spcPts val="100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5561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190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152400" y="133350"/>
            <a:ext cx="8763000" cy="437043"/>
          </a:xfrm>
          <a:prstGeom prst="rect">
            <a:avLst/>
          </a:prstGeom>
        </p:spPr>
        <p:txBody>
          <a:bodyPr wrap="square">
            <a:spAutoFit/>
          </a:bodyPr>
          <a:lstStyle/>
          <a:p>
            <a:pPr marL="270510" marR="0" lvl="0" indent="0" algn="just" defTabSz="914400" rtl="0" eaLnBrk="1" fontAlgn="auto" latinLnBrk="0" hangingPunct="1">
              <a:lnSpc>
                <a:spcPct val="120000"/>
              </a:lnSpc>
              <a:spcBef>
                <a:spcPts val="0"/>
              </a:spcBef>
              <a:spcAft>
                <a:spcPts val="100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0" y="379557"/>
            <a:ext cx="8382000" cy="4489178"/>
          </a:xfrm>
          <a:prstGeom prst="rect">
            <a:avLst/>
          </a:prstGeom>
        </p:spPr>
        <p:txBody>
          <a:bodyPr wrap="square">
            <a:spAutoFit/>
          </a:bodyPr>
          <a:lstStyle/>
          <a:p>
            <a:pPr marL="270510" algn="just">
              <a:lnSpc>
                <a:spcPct val="120000"/>
              </a:lnSpc>
              <a:spcAft>
                <a:spcPts val="0"/>
              </a:spcAft>
            </a:pPr>
            <a:r>
              <a:rPr lang="it-IT"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Củng cố:</a:t>
            </a:r>
          </a:p>
          <a:p>
            <a:pPr marL="270510" lvl="0" algn="just">
              <a:lnSpc>
                <a:spcPct val="120000"/>
              </a:lnSpc>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Thế nào là tình thái từ ? Cách sử dụng tình thái từ?</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marL="270510" lvl="0" algn="just">
              <a:lnSpc>
                <a:spcPct val="120000"/>
              </a:lnSpc>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Khi sử dụng tình thái từ cần chú ý phân biệt với các loại từ nào ?</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marL="270510" lvl="0" algn="just">
              <a:lnSpc>
                <a:spcPct val="120000"/>
              </a:lnSpc>
              <a:spcAft>
                <a:spcPts val="1000"/>
              </a:spcAft>
            </a:pPr>
            <a:r>
              <a:rPr lang="it-IT"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Hoạt động 4: Vận dụng.</a:t>
            </a:r>
            <a:endParaRPr lang="en-US" dirty="0">
              <a:solidFill>
                <a:srgbClr val="FFFF00"/>
              </a:solidFill>
              <a:latin typeface="Calibri" panose="020F0502020204030204" pitchFamily="34" charset="0"/>
              <a:ea typeface="Times New Roman" panose="02020603050405020304" pitchFamily="18" charset="0"/>
              <a:cs typeface="Times New Roman" panose="02020603050405020304" pitchFamily="18" charset="0"/>
            </a:endParaRPr>
          </a:p>
          <a:p>
            <a:pPr marL="270510" lvl="0" algn="just">
              <a:lnSpc>
                <a:spcPct val="120000"/>
              </a:lnSpc>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Hãy viết một đoạn hội thoại, trong đó có sử dụng một số tình thái từ( gạch chân dưới tình thái từ)</a:t>
            </a: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marL="270510" lvl="0">
              <a:lnSpc>
                <a:spcPct val="120000"/>
              </a:lnSpc>
              <a:spcAft>
                <a:spcPts val="1000"/>
              </a:spcAft>
            </a:pPr>
            <a:r>
              <a:rPr lang="it-IT"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Tìm tòi mở rộng.</a:t>
            </a:r>
            <a:endParaRPr lang="en-US" dirty="0">
              <a:solidFill>
                <a:srgbClr val="FFFF00"/>
              </a:solidFill>
              <a:latin typeface="Calibri" panose="020F0502020204030204" pitchFamily="34" charset="0"/>
              <a:ea typeface="Times New Roman" panose="02020603050405020304" pitchFamily="18" charset="0"/>
              <a:cs typeface="Times New Roman" panose="02020603050405020304" pitchFamily="18" charset="0"/>
            </a:endParaRPr>
          </a:p>
          <a:p>
            <a:pPr marL="270510" lvl="0" algn="just">
              <a:lnSpc>
                <a:spcPct val="120000"/>
              </a:lnSpc>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Học thuộc 2 ghi nhớ trong SGK </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marL="270510" lvl="0" algn="just">
              <a:lnSpc>
                <a:spcPct val="120000"/>
              </a:lnSpc>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Làm bài tập 4, 5 (tr83-SGK) ; Hướng dẫn học sinh làm bài tập 1(Luyện tập -tr28)</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marL="270510" lvl="0" algn="just">
              <a:lnSpc>
                <a:spcPct val="120000"/>
              </a:lnSpc>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Xem trước bài </a:t>
            </a:r>
            <a:r>
              <a:rPr lang="it-IT" b="1"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''Chương trình địa phương</a:t>
            </a: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(phần Tiếng Việt).</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marL="270510" algn="just">
              <a:lnSpc>
                <a:spcPct val="120000"/>
              </a:lnSpc>
              <a:spcAft>
                <a:spcPts val="0"/>
              </a:spcAft>
            </a:pPr>
            <a:r>
              <a:rPr lang="it-IT"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74229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1905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3" name="TextBox 2"/>
          <p:cNvSpPr txBox="1"/>
          <p:nvPr/>
        </p:nvSpPr>
        <p:spPr>
          <a:xfrm>
            <a:off x="228600" y="1276350"/>
            <a:ext cx="9067800" cy="1415772"/>
          </a:xfrm>
          <a:prstGeom prst="rect">
            <a:avLst/>
          </a:prstGeom>
          <a:noFill/>
        </p:spPr>
        <p:txBody>
          <a:bodyPr wrap="square" rtlCol="0">
            <a:spAutoFit/>
          </a:bodyPr>
          <a:lstStyle/>
          <a:p>
            <a:pPr algn="ctr">
              <a:spcAft>
                <a:spcPts val="0"/>
              </a:spcAft>
            </a:pPr>
            <a:r>
              <a:rPr lang="en-US"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TÌNH THÁI TỪ</a:t>
            </a:r>
            <a:endParaRPr lang="en-US" sz="32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ctr">
              <a:spcAft>
                <a:spcPts val="0"/>
              </a:spcAft>
            </a:pPr>
            <a:r>
              <a:rPr lang="pt-BR"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p>
          <a:p>
            <a:pPr algn="ctr">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effectLst/>
              <a:latin typeface=".VnTime" panose="020B7200000000000000" pitchFamily="34" charset="0"/>
              <a:ea typeface="Times New Roman" panose="02020603050405020304" pitchFamily="18" charset="0"/>
              <a:cs typeface="Times New Roman" panose="02020603050405020304" pitchFamily="18" charset="0"/>
            </a:endParaRPr>
          </a:p>
        </p:txBody>
      </p:sp>
      <p:sp>
        <p:nvSpPr>
          <p:cNvPr id="6" name="Subtitle 2"/>
          <p:cNvSpPr txBox="1">
            <a:spLocks/>
          </p:cNvSpPr>
          <p:nvPr/>
        </p:nvSpPr>
        <p:spPr>
          <a:xfrm>
            <a:off x="152400" y="742950"/>
            <a:ext cx="3352800" cy="6096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2000" b="1" i="0" u="none" strike="noStrike" kern="1200" cap="none" spc="0" normalizeH="0" baseline="0" noProof="0" dirty="0">
                <a:ln>
                  <a:noFill/>
                </a:ln>
                <a:solidFill>
                  <a:srgbClr val="FFFF00"/>
                </a:solidFill>
                <a:effectLst/>
                <a:uLnTx/>
                <a:uFillTx/>
                <a:latin typeface="Times New Roman" pitchFamily="18" charset="0"/>
                <a:ea typeface="+mn-ea"/>
                <a:cs typeface="Times New Roman" pitchFamily="18" charset="0"/>
              </a:rPr>
              <a:t>TIẾT</a:t>
            </a:r>
            <a:r>
              <a:rPr kumimoji="0" lang="en-US" sz="2000" b="1" i="0" u="none" strike="noStrike" kern="1200" cap="none" spc="0" normalizeH="0" noProof="0" dirty="0">
                <a:ln>
                  <a:noFill/>
                </a:ln>
                <a:solidFill>
                  <a:srgbClr val="FFFF00"/>
                </a:solidFill>
                <a:effectLst/>
                <a:uLnTx/>
                <a:uFillTx/>
                <a:latin typeface="Times New Roman" pitchFamily="18" charset="0"/>
                <a:ea typeface="+mn-ea"/>
                <a:cs typeface="Times New Roman" pitchFamily="18" charset="0"/>
              </a:rPr>
              <a:t> 31- TIẾNG VIỆT</a:t>
            </a:r>
            <a:endParaRPr kumimoji="0" lang="en-US" sz="2000" b="1" i="0" u="none" strike="noStrike" kern="1200" cap="none" spc="0" normalizeH="0" baseline="0" noProof="0" dirty="0">
              <a:ln>
                <a:noFill/>
              </a:ln>
              <a:solidFill>
                <a:srgbClr val="FFFF00"/>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2871432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0" y="133350"/>
            <a:ext cx="8686800" cy="4792081"/>
          </a:xfrm>
          <a:prstGeom prst="rect">
            <a:avLst/>
          </a:prstGeom>
        </p:spPr>
        <p:txBody>
          <a:bodyPr wrap="square">
            <a:spAutoFit/>
          </a:bodyPr>
          <a:lstStyle/>
          <a:p>
            <a:pPr algn="just">
              <a:lnSpc>
                <a:spcPct val="120000"/>
              </a:lnSpc>
              <a:spcAft>
                <a:spcPts val="1000"/>
              </a:spcAft>
            </a:pPr>
            <a:r>
              <a:rPr lang="pt-BR" sz="16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I- Chức năng của tình thái từ .</a:t>
            </a:r>
          </a:p>
          <a:p>
            <a:pPr lvl="0" algn="just">
              <a:lnSpc>
                <a:spcPct val="120000"/>
              </a:lnSpc>
              <a:spcAft>
                <a:spcPts val="1000"/>
              </a:spcAft>
            </a:pPr>
            <a:r>
              <a:rPr lang="pt-BR" sz="16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1- Tìm hiểu ví dụ.</a:t>
            </a:r>
            <a:endParaRPr lang="en-US" sz="1600" dirty="0">
              <a:solidFill>
                <a:srgbClr val="FFFF00"/>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pt-BR"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Nếu bỏ các từ </a:t>
            </a:r>
            <a:r>
              <a:rPr lang="pt-BR" sz="16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à", " đi", " thay</a:t>
            </a:r>
            <a:r>
              <a:rPr lang="pt-BR"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thì thông tin, sự kiện của câu không thay đổi nhưng quan hệ giao tiếp và đặc điểm ngữ pháp của câu thay đổi. Cụ thể:</a:t>
            </a:r>
            <a:endParaRPr lang="en-US" sz="16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pt-BR"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Ví dụ a: Mẹ đi làm rồi à? -&gt; Câu nghi vấn.</a:t>
            </a:r>
            <a:endParaRPr lang="en-US" sz="16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pt-BR"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Nếu lược bỏ từ ''</a:t>
            </a:r>
            <a:r>
              <a:rPr lang="pt-BR" sz="16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à'</a:t>
            </a:r>
            <a:r>
              <a:rPr lang="pt-BR"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thì câu này không còn là câu nghi vấn nữa: </a:t>
            </a:r>
            <a:r>
              <a:rPr lang="pt-BR" sz="16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Mẹ đi làm rồi</a:t>
            </a:r>
            <a:r>
              <a:rPr lang="pt-BR"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-&gt; câu trần thuật đơn.</a:t>
            </a:r>
            <a:endParaRPr lang="en-US" sz="16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Ví dụ b: </a:t>
            </a:r>
            <a:r>
              <a:rPr lang="it-IT" sz="16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Con nín đi</a:t>
            </a:r>
            <a:r>
              <a:rPr lang="it-IT"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!-&gt; Câu cầu khiến.</a:t>
            </a:r>
            <a:endParaRPr lang="en-US" sz="16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Nếu không có từ ''</a:t>
            </a:r>
            <a:r>
              <a:rPr lang="it-IT" sz="16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đi</a:t>
            </a:r>
            <a:r>
              <a:rPr lang="it-IT"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thì câu này không còn là câu cầu khiến nữa mà trở thành câu trần thuật: </a:t>
            </a:r>
            <a:r>
              <a:rPr lang="it-IT" sz="16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Con nín.</a:t>
            </a:r>
            <a:endParaRPr lang="en-US" sz="16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Ví dụ c: Nếu không có từ ''</a:t>
            </a:r>
            <a:r>
              <a:rPr lang="it-IT" sz="16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thay</a:t>
            </a:r>
            <a:r>
              <a:rPr lang="it-IT"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thì câu không còn là câu cảm thán mà là câu trần thuật.</a:t>
            </a:r>
            <a:endParaRPr lang="en-US" sz="16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Ví dụ d:  </a:t>
            </a:r>
            <a:r>
              <a:rPr lang="it-IT" sz="16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''Em chào cô</a:t>
            </a:r>
            <a:r>
              <a:rPr lang="it-IT"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và </a:t>
            </a:r>
            <a:r>
              <a:rPr lang="it-IT" sz="16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''Em chào cô ạ</a:t>
            </a:r>
            <a:r>
              <a:rPr lang="it-IT" sz="1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đều là câu chào nhưng ở câu sau thể hiện sắc thái tình cảm lễ phép cao hơn do có chứa từ “ạ”.</a:t>
            </a:r>
            <a:endParaRPr lang="en-US" sz="16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endParaRPr lang="en-US" sz="1600" dirty="0">
              <a:solidFill>
                <a:srgbClr val="FFFF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1432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0" y="285750"/>
            <a:ext cx="8610600" cy="4314001"/>
          </a:xfrm>
          <a:prstGeom prst="rect">
            <a:avLst/>
          </a:prstGeom>
        </p:spPr>
        <p:txBody>
          <a:bodyPr wrap="square">
            <a:spAutoFit/>
          </a:bodyPr>
          <a:lstStyle/>
          <a:p>
            <a:pPr algn="just">
              <a:lnSpc>
                <a:spcPct val="120000"/>
              </a:lnSpc>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-&gt; Những từ " </a:t>
            </a:r>
            <a:r>
              <a:rPr lang="it-IT"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à", " đi", " thay</a:t>
            </a: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là phương tiện để tạo câu nghi vấn, câu cầu khiến, câu cảm thán:</a:t>
            </a:r>
          </a:p>
          <a:p>
            <a:pPr lvl="0" algn="just">
              <a:lnSpc>
                <a:spcPct val="120000"/>
              </a:lnSpc>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Những từ tạo câu nghi vấn: </a:t>
            </a: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à, ư, hả, hử, chứ, chăng…</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Những từ tạo câu cầu khiến:  </a:t>
            </a: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đi , nào, với….</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Những từ tạo câu cảm thán: </a:t>
            </a: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thay, sao, xiết bao, ...</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-&gt; Từ ''</a:t>
            </a: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ạ</a:t>
            </a: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biểu thị sắc thái tình cảm: lễ phép, kính trọng của người nói.</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Ngoài ra còn có những từ khác cũng biểu thị sắc thái tình cảm của người nói: </a:t>
            </a: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nhé, cơ, mà,...</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0587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0" y="361950"/>
            <a:ext cx="8458200" cy="3981603"/>
          </a:xfrm>
          <a:prstGeom prst="rect">
            <a:avLst/>
          </a:prstGeom>
        </p:spPr>
        <p:txBody>
          <a:bodyPr wrap="square">
            <a:spAutoFit/>
          </a:bodyPr>
          <a:lstStyle/>
          <a:p>
            <a:pPr algn="just">
              <a:lnSpc>
                <a:spcPct val="120000"/>
              </a:lnSpc>
              <a:spcAft>
                <a:spcPts val="1000"/>
              </a:spcAft>
            </a:pPr>
            <a:r>
              <a:rPr lang="it-IT"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2-</a:t>
            </a:r>
            <a:r>
              <a:rPr lang="it-IT"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Kết luận</a:t>
            </a:r>
            <a:r>
              <a:rPr lang="it-IT"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Ghi nhớ (tr81-SGK)</a:t>
            </a:r>
          </a:p>
          <a:p>
            <a:pPr lvl="0" algn="just">
              <a:lnSpc>
                <a:spcPct val="120000"/>
              </a:lnSpc>
              <a:spcAft>
                <a:spcPts val="1000"/>
              </a:spcAft>
            </a:pP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Tình thái từ là những từ được thêm vào câu để cấu tạo câu nghi vấn, câu cầu khiến, câu cảm thán  và để biểu thị các sắc thái tình cảm của người nói.</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Tình thái từ gồm một số loại đáng chú ý sau:</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Tình thái từ nghi vấn: à, ư, hả, hử, chứ, chăng,..</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Tình thái từ cầu khiến: đi, nào, với,..</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Tình thái từ cảm thán: thay, sao, xiết bao,…</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Aft>
                <a:spcPts val="1000"/>
              </a:spcAft>
            </a:pPr>
            <a:r>
              <a:rPr lang="it-IT"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Tình thái từ biểu thị sắc thái tình cảm: ạ, nhẽ, cơ, mà,…</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1472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6200" y="-42386"/>
            <a:ext cx="9220200" cy="5128736"/>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0" y="57150"/>
            <a:ext cx="8915400" cy="4016484"/>
          </a:xfrm>
          <a:prstGeom prst="rect">
            <a:avLst/>
          </a:prstGeom>
        </p:spPr>
        <p:txBody>
          <a:bodyPr wrap="square">
            <a:spAutoFit/>
          </a:bodyPr>
          <a:lstStyle/>
          <a:p>
            <a:pPr algn="just">
              <a:spcAft>
                <a:spcPts val="1000"/>
              </a:spcAft>
            </a:pPr>
            <a:r>
              <a:rPr lang="it-IT"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II- Sử dụng tình thái từ  </a:t>
            </a:r>
            <a:endParaRPr lang="en-US" dirty="0">
              <a:solidFill>
                <a:srgbClr val="FFFF00"/>
              </a:solidFill>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1000"/>
              </a:spcAft>
            </a:pPr>
            <a:r>
              <a:rPr lang="it-IT"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1- Tìm hiểu ví dụ .</a:t>
            </a:r>
          </a:p>
          <a:p>
            <a:pPr algn="just">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Bạn chưa về </a:t>
            </a:r>
            <a:r>
              <a:rPr lang="it-IT"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à</a:t>
            </a:r>
            <a:r>
              <a:rPr lang="it-IT"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Quan hệ tuổi tác: bằng tuổi</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Thứ bậc XH: ngang hàng.</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Tình cảm: thân mật</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Thầy mệt </a:t>
            </a:r>
            <a:r>
              <a:rPr lang="it-IT"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ạ</a:t>
            </a: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Quan hệ tuổi tác: không bằng tuổi ( thường của người ít tuổi với người nhiều tuổi hơn)</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Thứ bậc XH: người dưới với người trên.</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Tình cảm: kính trọng</a:t>
            </a: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6490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9" end="9"/>
                                            </p:txEl>
                                          </p:spTgt>
                                        </p:tgtEl>
                                        <p:attrNameLst>
                                          <p:attrName>style.visibility</p:attrName>
                                        </p:attrNameLst>
                                      </p:cBhvr>
                                      <p:to>
                                        <p:strVal val="visible"/>
                                      </p:to>
                                    </p:set>
                                    <p:animEffect transition="in" filter="fade">
                                      <p:cBhvr>
                                        <p:cTn id="70" dur="1000"/>
                                        <p:tgtEl>
                                          <p:spTgt spid="2">
                                            <p:txEl>
                                              <p:pRg st="9" end="9"/>
                                            </p:txEl>
                                          </p:spTgt>
                                        </p:tgtEl>
                                      </p:cBhvr>
                                    </p:animEffect>
                                    <p:anim calcmode="lin" valueType="num">
                                      <p:cBhvr>
                                        <p:cTn id="7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152400" y="285750"/>
            <a:ext cx="8382000" cy="4016484"/>
          </a:xfrm>
          <a:prstGeom prst="rect">
            <a:avLst/>
          </a:prstGeom>
        </p:spPr>
        <p:txBody>
          <a:bodyPr wrap="square">
            <a:spAutoFit/>
          </a:bodyPr>
          <a:lstStyle/>
          <a:p>
            <a:pPr marL="285750" lvl="0" indent="-285750" algn="just">
              <a:spcAft>
                <a:spcPts val="1000"/>
              </a:spcAft>
              <a:buFontTx/>
              <a:buChar char="-"/>
            </a:pPr>
            <a:r>
              <a:rPr lang="it-IT"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Bạn giúp tôi một tay </a:t>
            </a:r>
            <a:r>
              <a:rPr lang="it-IT"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nhé</a:t>
            </a: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p>
          <a:p>
            <a:pPr lvl="0" algn="just">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Quan hệ tuổi tác: bằng tuổi</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Thứ bậc XH: ngang hàng.</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Tình cảm: thân mật</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nl-NL"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nl-NL" i="1"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Bác giúp cháu một tay </a:t>
            </a:r>
            <a:r>
              <a:rPr lang="nl-NL" i="1" u="sng"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ạ</a:t>
            </a:r>
            <a:r>
              <a:rPr lang="nl-NL"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nl-NL"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Quan hệ tuổi tác: ít tuổi hơn.</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Thứ bậc XH: </a:t>
            </a:r>
            <a:r>
              <a:rPr lang="nl-NL"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người dưới đối với người trên</a:t>
            </a: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 Tình cảm: </a:t>
            </a:r>
            <a:r>
              <a:rPr lang="nl-NL"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kính trọng, lễ phép.</a:t>
            </a:r>
            <a:endParaRPr lang="en-US" dirty="0">
              <a:solidFill>
                <a:prstClr val="white"/>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endParaRPr lang="en-US"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lvl="0" algn="just">
              <a:spcAft>
                <a:spcPts val="1000"/>
              </a:spcAft>
            </a:pPr>
            <a:r>
              <a:rPr lang="it-IT"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05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294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76200" y="209550"/>
            <a:ext cx="8305800" cy="1328569"/>
          </a:xfrm>
          <a:prstGeom prst="rect">
            <a:avLst/>
          </a:prstGeom>
        </p:spPr>
        <p:txBody>
          <a:bodyPr wrap="square">
            <a:spAutoFit/>
          </a:bodyPr>
          <a:lstStyle/>
          <a:p>
            <a:pPr algn="just">
              <a:lnSpc>
                <a:spcPct val="120000"/>
              </a:lnSpc>
              <a:spcAft>
                <a:spcPts val="1000"/>
              </a:spcAft>
            </a:pPr>
            <a:r>
              <a:rPr lang="nl-NL" sz="2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2-</a:t>
            </a:r>
            <a:r>
              <a:rPr lang="nl-NL"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nl-NL" sz="2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Kết luận</a:t>
            </a:r>
            <a:r>
              <a:rPr lang="nl-NL" sz="2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t>
            </a:r>
            <a:r>
              <a:rPr lang="nl-NL"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Ghi nhớ(tr81-SGK)</a:t>
            </a:r>
            <a:endPar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20000"/>
              </a:lnSpc>
              <a:spcAft>
                <a:spcPts val="1000"/>
              </a:spcAft>
            </a:pPr>
            <a:r>
              <a:rPr lang="nl-NL"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Sử dụng tình thái từ cần chú ý hoàn cảnh giao tiếp( quan hệ tuổi tác, thứ bậc XH, tình cảm,...)</a:t>
            </a:r>
            <a:endPar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11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0"/>
            <a:ext cx="9144000" cy="5086350"/>
          </a:xfrm>
          <a:prstGeom prst="rect">
            <a:avLst/>
          </a:prstGeom>
          <a:solidFill>
            <a:srgbClr val="FF0000"/>
          </a:solidFill>
        </p:spPr>
        <p:style>
          <a:lnRef idx="3">
            <a:schemeClr val="lt1"/>
          </a:lnRef>
          <a:fillRef idx="1">
            <a:schemeClr val="accent1"/>
          </a:fillRef>
          <a:effectRef idx="1">
            <a:schemeClr val="accent1"/>
          </a:effectRef>
          <a:fontRef idx="minor">
            <a:schemeClr val="lt1"/>
          </a:fontRef>
        </p:style>
      </p:pic>
      <p:sp>
        <p:nvSpPr>
          <p:cNvPr id="2" name="Rectangle 1"/>
          <p:cNvSpPr/>
          <p:nvPr/>
        </p:nvSpPr>
        <p:spPr>
          <a:xfrm>
            <a:off x="-152400" y="133350"/>
            <a:ext cx="8763000" cy="3447098"/>
          </a:xfrm>
          <a:prstGeom prst="rect">
            <a:avLst/>
          </a:prstGeom>
        </p:spPr>
        <p:txBody>
          <a:bodyPr wrap="square">
            <a:spAutoFit/>
          </a:bodyPr>
          <a:lstStyle/>
          <a:p>
            <a:pPr marL="270510" algn="just">
              <a:lnSpc>
                <a:spcPct val="120000"/>
              </a:lnSpc>
              <a:spcAft>
                <a:spcPts val="1000"/>
              </a:spcAft>
            </a:pP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Nam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học</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bài</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a:t>
            </a:r>
          </a:p>
          <a:p>
            <a:pPr marL="270510" algn="just">
              <a:lnSpc>
                <a:spcPct val="120000"/>
              </a:lnSpc>
              <a:spcAft>
                <a:spcPts val="1000"/>
              </a:spcAft>
            </a:pP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Nam </a:t>
            </a:r>
            <a:r>
              <a:rPr lang="en-US" sz="20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học</a:t>
            </a: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bài</a:t>
            </a: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à?</a:t>
            </a:r>
          </a:p>
          <a:p>
            <a:pPr marL="270510" algn="just">
              <a:lnSpc>
                <a:spcPct val="120000"/>
              </a:lnSpc>
              <a:spcAft>
                <a:spcPts val="1000"/>
              </a:spcAft>
            </a:pP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Nam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học</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bài</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đi</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a:t>
            </a:r>
          </a:p>
          <a:p>
            <a:pPr marL="270510" algn="just">
              <a:lnSpc>
                <a:spcPct val="120000"/>
              </a:lnSpc>
              <a:spcAft>
                <a:spcPts val="1000"/>
              </a:spcAft>
            </a:pP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Nam </a:t>
            </a:r>
            <a:r>
              <a:rPr lang="en-US" sz="20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học</a:t>
            </a: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bài</a:t>
            </a: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sao</a:t>
            </a: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a:t>
            </a:r>
          </a:p>
          <a:p>
            <a:pPr marL="270510" algn="just">
              <a:lnSpc>
                <a:spcPct val="120000"/>
              </a:lnSpc>
              <a:spcAft>
                <a:spcPts val="1000"/>
              </a:spcAft>
            </a:pP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Nam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học</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bài</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hả</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a:t>
            </a:r>
          </a:p>
          <a:p>
            <a:pPr marL="270510" algn="just">
              <a:lnSpc>
                <a:spcPct val="120000"/>
              </a:lnSpc>
              <a:spcAft>
                <a:spcPts val="1000"/>
              </a:spcAft>
            </a:pP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Nam </a:t>
            </a:r>
            <a:r>
              <a:rPr lang="en-US" sz="20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học</a:t>
            </a: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latin typeface="Calibri" panose="020F0502020204030204" pitchFamily="34" charset="0"/>
                <a:ea typeface="Times New Roman" panose="02020603050405020304" pitchFamily="18" charset="0"/>
                <a:cs typeface="Times New Roman" panose="02020603050405020304" pitchFamily="18" charset="0"/>
              </a:rPr>
              <a:t>bài</a:t>
            </a:r>
            <a:r>
              <a:rPr lang="en-US" sz="20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rPr>
              <a:t> ư?</a:t>
            </a:r>
          </a:p>
          <a:p>
            <a:pPr marL="270510" algn="just">
              <a:lnSpc>
                <a:spcPct val="120000"/>
              </a:lnSpc>
              <a:spcAft>
                <a:spcPts val="1000"/>
              </a:spcAft>
            </a:pP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Nam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học</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bài</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nhé</a:t>
            </a:r>
            <a:r>
              <a:rPr lang="en-US" sz="2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58622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2154</TotalTime>
  <Words>1090</Words>
  <Application>Microsoft Office PowerPoint</Application>
  <PresentationFormat>On-screen Show (16:9)</PresentationFormat>
  <Paragraphs>89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.VnTime</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205</cp:revision>
  <dcterms:created xsi:type="dcterms:W3CDTF">2006-08-16T00:00:00Z</dcterms:created>
  <dcterms:modified xsi:type="dcterms:W3CDTF">2022-11-02T22:46:26Z</dcterms:modified>
</cp:coreProperties>
</file>