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1" r:id="rId7"/>
    <p:sldId id="260" r:id="rId8"/>
    <p:sldId id="264" r:id="rId9"/>
    <p:sldId id="266" r:id="rId10"/>
    <p:sldId id="267" r:id="rId11"/>
    <p:sldId id="269" r:id="rId12"/>
    <p:sldId id="270" r:id="rId13"/>
    <p:sldId id="271" r:id="rId14"/>
    <p:sldId id="273" r:id="rId15"/>
    <p:sldId id="272" r:id="rId16"/>
    <p:sldId id="274" r:id="rId17"/>
    <p:sldId id="276" r:id="rId18"/>
    <p:sldId id="278" r:id="rId19"/>
    <p:sldId id="275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gioi%20thieu%20kim%20loai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g%20al%20fe%20t&#225;c%20d&#7909;ng%20v&#417;i%20oxi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NA%20TAC%20DUNG%20CLO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KIM%20LO&#7840;I%20VOI%20PHI%20KIM.mp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gif"/><Relationship Id="rId18" Type="http://schemas.openxmlformats.org/officeDocument/2006/relationships/slide" Target="slide28.xml"/><Relationship Id="rId26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2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gif"/><Relationship Id="rId25" Type="http://schemas.openxmlformats.org/officeDocument/2006/relationships/slide" Target="slide24.xml"/><Relationship Id="rId2" Type="http://schemas.openxmlformats.org/officeDocument/2006/relationships/audio" Target="../media/media1.wma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29" Type="http://schemas.openxmlformats.org/officeDocument/2006/relationships/slide" Target="slide26.xml"/><Relationship Id="rId1" Type="http://schemas.microsoft.com/office/2007/relationships/media" Target="../media/media1.wma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5" Type="http://schemas.openxmlformats.org/officeDocument/2006/relationships/image" Target="../media/image28.jpg"/><Relationship Id="rId15" Type="http://schemas.openxmlformats.org/officeDocument/2006/relationships/image" Target="../media/image38.gif"/><Relationship Id="rId23" Type="http://schemas.openxmlformats.org/officeDocument/2006/relationships/slide" Target="slide23.xml"/><Relationship Id="rId28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31" Type="http://schemas.openxmlformats.org/officeDocument/2006/relationships/slide" Target="slide27.xml"/><Relationship Id="rId4" Type="http://schemas.openxmlformats.org/officeDocument/2006/relationships/audio" Target="../media/audio1.wav"/><Relationship Id="rId9" Type="http://schemas.openxmlformats.org/officeDocument/2006/relationships/image" Target="../media/image32.png"/><Relationship Id="rId14" Type="http://schemas.openxmlformats.org/officeDocument/2006/relationships/image" Target="../media/image37.gif"/><Relationship Id="rId22" Type="http://schemas.openxmlformats.org/officeDocument/2006/relationships/image" Target="../media/image43.png"/><Relationship Id="rId27" Type="http://schemas.openxmlformats.org/officeDocument/2006/relationships/slide" Target="slide25.xml"/><Relationship Id="rId30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2926080" y="6111271"/>
            <a:ext cx="563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CHƯƠNG DƯƠNG, HÀ NỘI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5-Point Star 5">
            <a:hlinkClick r:id="rId3" action="ppaction://hlinkfile"/>
          </p:cNvPr>
          <p:cNvSpPr/>
          <p:nvPr/>
        </p:nvSpPr>
        <p:spPr>
          <a:xfrm>
            <a:off x="5130800" y="5801360"/>
            <a:ext cx="944880" cy="833131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5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ơ sở gia công đồ trang trí nội thất bằng kim loại Rẻ - Bền - Đẹp? - Sơn V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8" y="0"/>
            <a:ext cx="550164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6 chất liệu tuyệt vời cho nội thất sang tr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440" y="0"/>
            <a:ext cx="491744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9" y="3657600"/>
            <a:ext cx="4927601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440" y="3738881"/>
            <a:ext cx="4917440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31" y="346491"/>
            <a:ext cx="12323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I.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lý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1.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dẻo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Ánh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kim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</a:rPr>
              <a:t>	- Kim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loại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ánh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kim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nên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dùng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sức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dụng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trí</a:t>
            </a:r>
            <a:r>
              <a:rPr lang="en-US" sz="3600" b="1" dirty="0" smtClean="0">
                <a:latin typeface="Times New Roman" panose="02020603050405020304" pitchFamily="18" charset="0"/>
              </a:rPr>
              <a:t>.</a:t>
            </a:r>
            <a:endParaRPr lang="vi-VN" sz="3600" dirty="0"/>
          </a:p>
        </p:txBody>
      </p:sp>
      <p:sp>
        <p:nvSpPr>
          <p:cNvPr id="3" name="Cloud 2"/>
          <p:cNvSpPr/>
          <p:nvPr/>
        </p:nvSpPr>
        <p:spPr>
          <a:xfrm>
            <a:off x="914400" y="4267200"/>
            <a:ext cx="9672320" cy="245872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914400" y="4075732"/>
            <a:ext cx="9743440" cy="28416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ng 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0" y="0"/>
            <a:ext cx="399288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480" y="-1"/>
            <a:ext cx="3271520" cy="3601977"/>
          </a:xfrm>
          <a:prstGeom prst="rect">
            <a:avLst/>
          </a:prstGeom>
        </p:spPr>
      </p:pic>
      <p:pic>
        <p:nvPicPr>
          <p:cNvPr id="4" name="Picture 6" descr="may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40" y="3657600"/>
            <a:ext cx="3982720" cy="323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3586478"/>
            <a:ext cx="3302000" cy="3271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70" y="0"/>
            <a:ext cx="3506470" cy="3586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71" y="3657601"/>
            <a:ext cx="350647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360" y="264160"/>
            <a:ext cx="76696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 PHẢN ỨNG VỚI PHI KIM: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0" y="2113280"/>
            <a:ext cx="11856720" cy="49276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1186"/>
            <a:ext cx="990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 PHẢN ỨNG VỚI PHI KIM: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4112260"/>
            <a:ext cx="5984240" cy="2359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881" y="2763520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60" y="97666"/>
            <a:ext cx="10698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 PHẢN ỨNG VỚI PHI KIM: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vi-VN" dirty="0"/>
          </a:p>
        </p:txBody>
      </p:sp>
      <p:sp>
        <p:nvSpPr>
          <p:cNvPr id="4" name="AutoShape 2" descr="Phương pháp hướng dẫn trẻ nhỏ cầm bút đúng cách. - Phuongphap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" y="2648119"/>
            <a:ext cx="924560" cy="659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4641" y="2648119"/>
            <a:ext cx="102069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Ag, Au, Pt…)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Na, K…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80" y="199266"/>
            <a:ext cx="1098296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 PHẢN ỨNG VỚI PHI KIM: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20" y="3631156"/>
            <a:ext cx="5984240" cy="2359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881" y="2763520"/>
            <a:ext cx="1087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80" y="199266"/>
            <a:ext cx="1098296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 PHẢN ỨNG VỚI PHI KIM: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40" y="3996916"/>
            <a:ext cx="5984240" cy="2359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721" y="2548076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80" y="199266"/>
            <a:ext cx="1098296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 PHẢN ỨNG VỚI PHI KIM: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1" y="3475744"/>
            <a:ext cx="1087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5" y="2419104"/>
            <a:ext cx="92667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670" y="323334"/>
            <a:ext cx="253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995680"/>
            <a:ext cx="79396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  Fe + 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A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   A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B + C +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   B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D + G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   C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E + 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48080" y="1447800"/>
            <a:ext cx="1026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</a:t>
            </a:r>
            <a:r>
              <a:rPr lang="en-US" altLang="vi-VN" sz="3600" b="1" dirty="0"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Kim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loaïi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chaát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vaät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lí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chaát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hoùa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hoïc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naøo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? </a:t>
            </a:r>
            <a:endParaRPr lang="en-US" altLang="vi-VN" sz="3600" b="1" u="sng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48080" y="2667000"/>
            <a:ext cx="101498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</a:t>
            </a:r>
            <a:r>
              <a:rPr lang="en-US" altLang="vi-VN" sz="3600" b="1" dirty="0"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Nhoâm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saét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chaát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öùng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duïng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gì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?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Hôïp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kim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gì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?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Saûn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xuaát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gang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theùp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nhö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theá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naøo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?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27760" y="4495800"/>
            <a:ext cx="103936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</a:t>
            </a:r>
            <a:r>
              <a:rPr lang="en-US" altLang="vi-VN" sz="3600" b="1" dirty="0"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Theá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naøo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söï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aên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moøn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kim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loaïi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?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bieän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phaùp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naøo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ñeå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baûo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veä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kim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loaïi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khoûi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bò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aên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moøn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?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4267200" y="533400"/>
            <a:ext cx="4800600" cy="698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FF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16000" y="484257"/>
            <a:ext cx="297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 dirty="0" err="1">
                <a:solidFill>
                  <a:srgbClr val="0000FF"/>
                </a:solidFill>
                <a:latin typeface="VNI-Thufap3" pitchFamily="18" charset="0"/>
              </a:rPr>
              <a:t>Chương</a:t>
            </a:r>
            <a:r>
              <a:rPr lang="en-US" altLang="vi-VN" sz="4000" b="1" i="1" dirty="0">
                <a:solidFill>
                  <a:srgbClr val="0000FF"/>
                </a:solidFill>
                <a:latin typeface="VNI-Thufap3" pitchFamily="18" charset="0"/>
              </a:rPr>
              <a:t> 2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5578448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670" y="323334"/>
            <a:ext cx="253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1005840"/>
            <a:ext cx="1092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Cho 78 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149 gam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Kim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					B. Hg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Al						D. Ag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88090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Kim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vonfam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428750" lvl="2" indent="-514350" defTabSz="914400">
              <a:buFontTx/>
              <a:buAutoNum type="alphaUcPeriod"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28750" lvl="2" indent="-514350" defTabSz="914400"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defTabSz="914400"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defTabSz="914400"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1" y="343206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3: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kim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loại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nào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đây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đều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tác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dụng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được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với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oxi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Au, Fe.		B. Na, Cu.</a:t>
            </a: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Ag, Fe.		D. Pt, Ca.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264160"/>
            <a:ext cx="10869748" cy="2489199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baseline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875093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0"/>
            <a:ext cx="10522857" cy="350318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Na, Fe, Cu ta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="1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="1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1" y="350318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 g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g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1,6.		B. 0,05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0,1.		D. 3,2.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192000" cy="5811520"/>
            <a:chOff x="0" y="0"/>
            <a:chExt cx="12192000" cy="5811520"/>
          </a:xfrm>
        </p:grpSpPr>
        <p:sp>
          <p:nvSpPr>
            <p:cNvPr id="3" name="Oval 2"/>
            <p:cNvSpPr/>
            <p:nvPr/>
          </p:nvSpPr>
          <p:spPr>
            <a:xfrm>
              <a:off x="0" y="2905760"/>
              <a:ext cx="2194560" cy="10871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LOẠI</a:t>
              </a:r>
              <a:endPara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94560" y="660400"/>
              <a:ext cx="2651760" cy="1290320"/>
            </a:xfrm>
            <a:prstGeom prst="roundRect">
              <a:avLst/>
            </a:prstGeom>
            <a:solidFill>
              <a:srgbClr val="FFC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4560" y="4521200"/>
              <a:ext cx="2773680" cy="1290320"/>
            </a:xfrm>
            <a:prstGeom prst="roundRect">
              <a:avLst/>
            </a:prstGeom>
            <a:solidFill>
              <a:srgbClr val="FFC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Snip Same Side Corner Rectangle 5"/>
            <p:cNvSpPr/>
            <p:nvPr/>
          </p:nvSpPr>
          <p:spPr>
            <a:xfrm>
              <a:off x="5628640" y="0"/>
              <a:ext cx="2458720" cy="924560"/>
            </a:xfrm>
            <a:prstGeom prst="snip2Same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dẻo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nip Same Side Corner Rectangle 6"/>
            <p:cNvSpPr/>
            <p:nvPr/>
          </p:nvSpPr>
          <p:spPr>
            <a:xfrm>
              <a:off x="5699760" y="1488440"/>
              <a:ext cx="2458720" cy="924560"/>
            </a:xfrm>
            <a:prstGeom prst="snip2Same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nip Same Side Corner Rectangle 7"/>
            <p:cNvSpPr/>
            <p:nvPr/>
          </p:nvSpPr>
          <p:spPr>
            <a:xfrm>
              <a:off x="5699760" y="3276600"/>
              <a:ext cx="2458720" cy="924560"/>
            </a:xfrm>
            <a:prstGeom prst="snip2Same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lowchart: Display 8"/>
            <p:cNvSpPr/>
            <p:nvPr/>
          </p:nvSpPr>
          <p:spPr>
            <a:xfrm>
              <a:off x="8696960" y="2981960"/>
              <a:ext cx="3495040" cy="589280"/>
            </a:xfrm>
            <a:prstGeom prst="flowChartDisplay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</a:t>
              </a:r>
              <a:r>
                <a:rPr lang="en-US" sz="32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lowchart: Display 9"/>
            <p:cNvSpPr/>
            <p:nvPr/>
          </p:nvSpPr>
          <p:spPr>
            <a:xfrm>
              <a:off x="8696960" y="4201160"/>
              <a:ext cx="3495040" cy="716280"/>
            </a:xfrm>
            <a:prstGeom prst="flowChartDisplay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3" idx="0"/>
              <a:endCxn id="4" idx="1"/>
            </p:cNvCxnSpPr>
            <p:nvPr/>
          </p:nvCxnSpPr>
          <p:spPr>
            <a:xfrm flipV="1">
              <a:off x="1097280" y="1305560"/>
              <a:ext cx="1097280" cy="1600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" idx="4"/>
              <a:endCxn id="5" idx="1"/>
            </p:cNvCxnSpPr>
            <p:nvPr/>
          </p:nvCxnSpPr>
          <p:spPr>
            <a:xfrm>
              <a:off x="1097280" y="3992880"/>
              <a:ext cx="1097280" cy="11734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3"/>
              <a:endCxn id="6" idx="2"/>
            </p:cNvCxnSpPr>
            <p:nvPr/>
          </p:nvCxnSpPr>
          <p:spPr>
            <a:xfrm flipV="1">
              <a:off x="4846320" y="462280"/>
              <a:ext cx="782320" cy="8432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3"/>
              <a:endCxn id="7" idx="2"/>
            </p:cNvCxnSpPr>
            <p:nvPr/>
          </p:nvCxnSpPr>
          <p:spPr>
            <a:xfrm>
              <a:off x="4846320" y="1305560"/>
              <a:ext cx="853440" cy="6451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3"/>
              <a:endCxn id="8" idx="2"/>
            </p:cNvCxnSpPr>
            <p:nvPr/>
          </p:nvCxnSpPr>
          <p:spPr>
            <a:xfrm flipV="1">
              <a:off x="4968240" y="3738880"/>
              <a:ext cx="731520" cy="14274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0"/>
              <a:endCxn id="9" idx="1"/>
            </p:cNvCxnSpPr>
            <p:nvPr/>
          </p:nvCxnSpPr>
          <p:spPr>
            <a:xfrm flipV="1">
              <a:off x="8158480" y="3276600"/>
              <a:ext cx="538480" cy="4622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0"/>
              <a:endCxn id="10" idx="1"/>
            </p:cNvCxnSpPr>
            <p:nvPr/>
          </p:nvCxnSpPr>
          <p:spPr>
            <a:xfrm>
              <a:off x="8158480" y="3738880"/>
              <a:ext cx="538480" cy="8204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37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21764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VÀ TẠM BIỆT CÁC THẦY CÔ</a:t>
            </a:r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120" y="1026160"/>
            <a:ext cx="10403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20: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CỦA KIM LOẠI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31" y="346491"/>
            <a:ext cx="1232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I.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lý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1.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dẻo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ảnh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sau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đây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2371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Non_Ferrous_Metal_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68864"/>
            <a:ext cx="3348038" cy="19891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dv12550634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3048000" cy="2492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67" name="Picture 7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708276"/>
            <a:ext cx="21637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view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429000" cy="2420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7162800" y="3035300"/>
            <a:ext cx="3308350" cy="3316188"/>
          </a:xfrm>
          <a:prstGeom prst="flowChartPunchedTap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r>
              <a:rPr lang="en-US" altLang="vi-VN" sz="4000">
                <a:cs typeface="Arial" panose="020B0604020202020204" pitchFamily="34" charset="0"/>
              </a:rPr>
              <a:t> </a:t>
            </a:r>
            <a:r>
              <a:rPr lang="en-US" altLang="vi-VN" sz="2800">
                <a:cs typeface="Arial" panose="020B0604020202020204" pitchFamily="34" charset="0"/>
              </a:rPr>
              <a:t>Em có nhận xét gì về hình dạng, độ dày của các đồ vật làm bằng kim loại  . 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7096126" y="2984500"/>
            <a:ext cx="3419475" cy="3765292"/>
          </a:xfrm>
          <a:prstGeom prst="wedgeEllipseCallout">
            <a:avLst>
              <a:gd name="adj1" fmla="val -50278"/>
              <a:gd name="adj2" fmla="val -55611"/>
            </a:avLst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cs typeface="Arial" panose="020B0604020202020204" pitchFamily="34" charset="0"/>
              </a:rPr>
              <a:t>Các đồ vật làm bằng kim loại có hình dạng, độ dày khác nhau </a:t>
            </a:r>
            <a:endParaRPr lang="en-US" altLang="vi-VN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7239000" y="2733675"/>
            <a:ext cx="2971800" cy="383006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r>
              <a:rPr lang="en-US" altLang="vi-VN" sz="2400">
                <a:solidFill>
                  <a:srgbClr val="0000FF"/>
                </a:solidFill>
                <a:cs typeface="Arial" panose="020B0604020202020204" pitchFamily="34" charset="0"/>
              </a:rPr>
              <a:t> Vì sao người ta có thể rèn, kéo sợi, dát mỏng tạo ra những đồ vật với các hình dạng khác nhau.</a:t>
            </a:r>
          </a:p>
        </p:txBody>
      </p:sp>
      <p:pic>
        <p:nvPicPr>
          <p:cNvPr id="15374" name="Picture 14" descr="CAEJ0JS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248400" y="2033588"/>
            <a:ext cx="2133600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Vật liệu xây dựng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505200" y="6400800"/>
            <a:ext cx="1143000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Con tán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410200" y="4167188"/>
            <a:ext cx="1371600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Vỏ đồ hộp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600200" y="1919288"/>
            <a:ext cx="1371600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Vỏ đồ hộp</a:t>
            </a:r>
          </a:p>
        </p:txBody>
      </p:sp>
      <p:pic>
        <p:nvPicPr>
          <p:cNvPr id="15382" name="Picture 22" descr="KOZ9MCA48LZK0CAWOFJ89CAURHQS0CACEXXAUCAFEXCH4CA2XZJXZCAVLSZIECAPRHXE5CAQKA33VCAFRIJOWCAC80PMGCAZ8YLM3CAYAU1H3CA4XNC35CAPVFPZYCA8N99U5CAT6Y06QCA4UF6LJ"/>
          <p:cNvPicPr>
            <a:picLocks noChangeAspect="1" noChangeArrowheads="1"/>
          </p:cNvPicPr>
          <p:nvPr/>
        </p:nvPicPr>
        <p:blipFill>
          <a:blip r:embed="rId7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505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514600" y="3500438"/>
            <a:ext cx="1676400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Đồ trang sức</a:t>
            </a:r>
          </a:p>
        </p:txBody>
      </p:sp>
    </p:spTree>
    <p:extLst>
      <p:ext uri="{BB962C8B-B14F-4D97-AF65-F5344CB8AC3E}">
        <p14:creationId xmlns:p14="http://schemas.microsoft.com/office/powerpoint/2010/main" val="3970640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0" grpId="1" animBg="1"/>
      <p:bldP spid="15372" grpId="0" animBg="1"/>
      <p:bldP spid="15372" grpId="1" animBg="1"/>
      <p:bldP spid="15373" grpId="0" animBg="1"/>
      <p:bldP spid="15373" grpId="1" animBg="1"/>
      <p:bldP spid="15377" grpId="0" animBg="1"/>
      <p:bldP spid="15379" grpId="0" animBg="1"/>
      <p:bldP spid="15380" grpId="0" animBg="1"/>
      <p:bldP spid="15381" grpId="0" animBg="1"/>
      <p:bldP spid="153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231" y="346491"/>
            <a:ext cx="1232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I.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lý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1.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dẻo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-  Kim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loại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kim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loại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rèn</a:t>
            </a:r>
            <a:r>
              <a:rPr lang="en-US" altLang="vi-VN" sz="3600" b="1" dirty="0"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kéo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sợi</a:t>
            </a:r>
            <a:r>
              <a:rPr lang="en-US" altLang="vi-VN" sz="3600" b="1" dirty="0"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dát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mỏng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đồ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3600" b="1" dirty="0">
                <a:latin typeface="Times New Roman" panose="02020603050405020304" pitchFamily="18" charset="0"/>
              </a:rPr>
              <a:t>.</a:t>
            </a:r>
          </a:p>
          <a:p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0609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1120" y="132080"/>
            <a:ext cx="12120880" cy="4801314"/>
          </a:xfrm>
          <a:prstGeom prst="rect">
            <a:avLst/>
          </a:prstGeom>
          <a:solidFill>
            <a:schemeClr val="bg1"/>
          </a:solidFill>
          <a:ln w="57150" algn="ctr">
            <a:pattFill prst="lgCheck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vi-V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vi-V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0,001mm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Nhôm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nhôm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0,01mm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Crôm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vonfram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1378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31" y="346491"/>
            <a:ext cx="123237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I.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lý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1.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dẻo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Ánh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kim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</a:rPr>
              <a:t>		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sát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ảnh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41429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7" name="Picture 15" descr="06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500438"/>
            <a:ext cx="5516880" cy="33575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DSC059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97408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ANd9GcQR4Yvt0DCVB3FkGVCvsihllIDREseIiCkukPAfdZ90iXv2yd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4080" cy="335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Tranh trang trí bằng kim loại-Tổng hợp hình ảnh feedback khách h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4" descr="Tranh trang trí bằng kim loại-Tổng hợp hình ảnh feedback khách hà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3764"/>
            <a:ext cx="5516880" cy="33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4150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372</TotalTime>
  <Words>1044</Words>
  <Application>Microsoft Office PowerPoint</Application>
  <PresentationFormat>Widescreen</PresentationFormat>
  <Paragraphs>114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Tw Cen MT</vt:lpstr>
      <vt:lpstr>VNI-Thufap3</vt:lpstr>
      <vt:lpstr>VNI-Times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CHÂN THÀNH CẢM ƠN VÀ TẠM BIỆT CÁC THẦY CÔ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2020-11-11T16:11:34Z</dcterms:created>
  <dcterms:modified xsi:type="dcterms:W3CDTF">2020-11-15T16:47:28Z</dcterms:modified>
</cp:coreProperties>
</file>