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4" r:id="rId3"/>
    <p:sldId id="257" r:id="rId4"/>
    <p:sldId id="268" r:id="rId5"/>
    <p:sldId id="258" r:id="rId6"/>
    <p:sldId id="259" r:id="rId7"/>
    <p:sldId id="267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96" y="-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5147-C49D-4656-AB3A-CB855070F761}" type="datetimeFigureOut">
              <a:rPr lang="en-US" smtClean="0"/>
              <a:t>25/1/2021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F48F9-83FE-4ABC-83D5-9C50DDF8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501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5147-C49D-4656-AB3A-CB855070F761}" type="datetimeFigureOut">
              <a:rPr lang="en-US" smtClean="0"/>
              <a:t>25/1/2021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F48F9-83FE-4ABC-83D5-9C50DDF8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49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5147-C49D-4656-AB3A-CB855070F761}" type="datetimeFigureOut">
              <a:rPr lang="en-US" smtClean="0"/>
              <a:t>25/1/2021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F48F9-83FE-4ABC-83D5-9C50DDF8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809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5147-C49D-4656-AB3A-CB855070F761}" type="datetimeFigureOut">
              <a:rPr lang="en-US" smtClean="0"/>
              <a:t>25/1/2021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F48F9-83FE-4ABC-83D5-9C50DDF8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284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5147-C49D-4656-AB3A-CB855070F761}" type="datetimeFigureOut">
              <a:rPr lang="en-US" smtClean="0"/>
              <a:t>25/1/2021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F48F9-83FE-4ABC-83D5-9C50DDF8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471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5147-C49D-4656-AB3A-CB855070F761}" type="datetimeFigureOut">
              <a:rPr lang="en-US" smtClean="0"/>
              <a:t>25/1/2021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F48F9-83FE-4ABC-83D5-9C50DDF8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6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5147-C49D-4656-AB3A-CB855070F761}" type="datetimeFigureOut">
              <a:rPr lang="en-US" smtClean="0"/>
              <a:t>25/1/2021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F48F9-83FE-4ABC-83D5-9C50DDF8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182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5147-C49D-4656-AB3A-CB855070F761}" type="datetimeFigureOut">
              <a:rPr lang="en-US" smtClean="0"/>
              <a:t>25/1/2021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F48F9-83FE-4ABC-83D5-9C50DDF8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926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5147-C49D-4656-AB3A-CB855070F761}" type="datetimeFigureOut">
              <a:rPr lang="en-US" smtClean="0"/>
              <a:t>25/1/2021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F48F9-83FE-4ABC-83D5-9C50DDF8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230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5147-C49D-4656-AB3A-CB855070F761}" type="datetimeFigureOut">
              <a:rPr lang="en-US" smtClean="0"/>
              <a:t>25/1/2021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F48F9-83FE-4ABC-83D5-9C50DDF8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884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5147-C49D-4656-AB3A-CB855070F761}" type="datetimeFigureOut">
              <a:rPr lang="en-US" smtClean="0"/>
              <a:t>25/1/2021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F48F9-83FE-4ABC-83D5-9C50DDF8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93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75147-C49D-4656-AB3A-CB855070F761}" type="datetimeFigureOut">
              <a:rPr lang="en-US" smtClean="0"/>
              <a:t>25/1/2021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F48F9-83FE-4ABC-83D5-9C50DDF8E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2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484244" y="622853"/>
            <a:ext cx="8362122" cy="1868556"/>
          </a:xfrm>
          <a:prstGeom prst="ellipse">
            <a:avLst/>
          </a:prstGeom>
          <a:solidFill>
            <a:srgbClr val="FF0000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bg1"/>
                </a:solidFill>
              </a:rPr>
              <a:t>Trong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mỗi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đề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thi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có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bài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toán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nào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liên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quan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đến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kiến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thức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về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hệ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phương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trình</a:t>
            </a:r>
            <a:r>
              <a:rPr lang="en-US" sz="3200" dirty="0" smtClean="0">
                <a:solidFill>
                  <a:schemeClr val="bg1"/>
                </a:solidFill>
              </a:rPr>
              <a:t>?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Flowchart: Punched Tape 5"/>
          <p:cNvSpPr/>
          <p:nvPr/>
        </p:nvSpPr>
        <p:spPr>
          <a:xfrm>
            <a:off x="1073426" y="3551583"/>
            <a:ext cx="9581321" cy="1842052"/>
          </a:xfrm>
          <a:prstGeom prst="flowChartPunchedTap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Theo </a:t>
            </a:r>
            <a:r>
              <a:rPr lang="en-US" sz="3200" dirty="0" err="1" smtClean="0">
                <a:solidFill>
                  <a:schemeClr val="tx1"/>
                </a:solidFill>
              </a:rPr>
              <a:t>em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trong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đề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thi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có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mấy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dạng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bài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tập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về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200" dirty="0" err="1" smtClean="0">
                <a:solidFill>
                  <a:schemeClr val="tx1"/>
                </a:solidFill>
              </a:rPr>
              <a:t>hệ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phương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trình</a:t>
            </a:r>
            <a:r>
              <a:rPr lang="en-US" sz="3200" dirty="0" smtClean="0">
                <a:solidFill>
                  <a:schemeClr val="tx1"/>
                </a:solidFill>
              </a:rPr>
              <a:t>?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034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73195" y="97426"/>
            <a:ext cx="6465194" cy="58477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CHUYÊN ĐỀ HỆ PHƯƠNG TRÌNH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44699" y="3928057"/>
            <a:ext cx="3773509" cy="127500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HỆ PHƯƠNG TRÌNH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 rot="20229378">
            <a:off x="2912782" y="2643417"/>
            <a:ext cx="3992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Giải</a:t>
            </a:r>
            <a:r>
              <a:rPr lang="en-US" sz="2800" dirty="0" smtClean="0"/>
              <a:t> </a:t>
            </a:r>
            <a:r>
              <a:rPr lang="en-US" sz="2800" dirty="0" err="1" smtClean="0"/>
              <a:t>hệ</a:t>
            </a:r>
            <a:r>
              <a:rPr lang="en-US" sz="2800" dirty="0" smtClean="0"/>
              <a:t> </a:t>
            </a:r>
            <a:r>
              <a:rPr lang="en-US" sz="2800" dirty="0" err="1" smtClean="0"/>
              <a:t>phương</a:t>
            </a:r>
            <a:r>
              <a:rPr lang="en-US" sz="2800" dirty="0" smtClean="0"/>
              <a:t> </a:t>
            </a:r>
            <a:r>
              <a:rPr lang="en-US" sz="2800" dirty="0" err="1" smtClean="0"/>
              <a:t>trình</a:t>
            </a:r>
            <a:endParaRPr lang="en-US" sz="2800" dirty="0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2967789" y="2574793"/>
            <a:ext cx="3313259" cy="142150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6281048" y="2133692"/>
            <a:ext cx="4364812" cy="8822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2800" dirty="0" err="1" smtClean="0"/>
              <a:t>Phương</a:t>
            </a:r>
            <a:r>
              <a:rPr lang="en-US" sz="2800" dirty="0" smtClean="0"/>
              <a:t> </a:t>
            </a:r>
            <a:r>
              <a:rPr lang="en-US" sz="2800" dirty="0" err="1" smtClean="0"/>
              <a:t>pháp</a:t>
            </a:r>
            <a:r>
              <a:rPr lang="en-US" sz="2800" dirty="0" smtClean="0"/>
              <a:t> </a:t>
            </a:r>
            <a:r>
              <a:rPr lang="en-US" sz="2800" dirty="0" err="1" smtClean="0"/>
              <a:t>thế</a:t>
            </a:r>
            <a:endParaRPr lang="en-US" sz="2800" dirty="0" smtClean="0"/>
          </a:p>
          <a:p>
            <a:r>
              <a:rPr lang="en-US" sz="2800" dirty="0" smtClean="0"/>
              <a:t>2. </a:t>
            </a:r>
            <a:r>
              <a:rPr lang="en-US" sz="2800" dirty="0" err="1" smtClean="0"/>
              <a:t>Phương</a:t>
            </a:r>
            <a:r>
              <a:rPr lang="en-US" sz="2800" dirty="0" smtClean="0"/>
              <a:t> </a:t>
            </a:r>
            <a:r>
              <a:rPr lang="en-US" sz="2800" dirty="0" err="1" smtClean="0"/>
              <a:t>pháp</a:t>
            </a:r>
            <a:r>
              <a:rPr lang="en-US" sz="2800" dirty="0" smtClean="0"/>
              <a:t> </a:t>
            </a:r>
            <a:r>
              <a:rPr lang="en-US" sz="2800" dirty="0" err="1" smtClean="0"/>
              <a:t>cộng</a:t>
            </a:r>
            <a:r>
              <a:rPr lang="en-US" sz="2800" dirty="0" smtClean="0"/>
              <a:t> </a:t>
            </a:r>
            <a:r>
              <a:rPr lang="en-US" sz="2800" dirty="0" err="1" smtClean="0"/>
              <a:t>đại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endParaRPr lang="en-US" sz="2800" dirty="0" smtClean="0"/>
          </a:p>
        </p:txBody>
      </p:sp>
      <p:grpSp>
        <p:nvGrpSpPr>
          <p:cNvPr id="5" name="Group 4"/>
          <p:cNvGrpSpPr/>
          <p:nvPr/>
        </p:nvGrpSpPr>
        <p:grpSpPr>
          <a:xfrm>
            <a:off x="3844007" y="4267465"/>
            <a:ext cx="6950955" cy="523220"/>
            <a:chOff x="3844007" y="4267465"/>
            <a:chExt cx="6950955" cy="52322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3844007" y="4776949"/>
              <a:ext cx="680185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4153530" y="4267465"/>
              <a:ext cx="664143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/>
                <a:t>Giải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bài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toán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bằng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cách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lập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hệ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phương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trình</a:t>
              </a:r>
              <a:endParaRPr 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25351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505" y="-52251"/>
            <a:ext cx="4676702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01406"/>
            <a:ext cx="12192000" cy="17878568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1060174" y="4492487"/>
            <a:ext cx="103234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396870" y="4505739"/>
            <a:ext cx="0" cy="20938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060174" y="6639339"/>
            <a:ext cx="103234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1060174" y="4505739"/>
            <a:ext cx="0" cy="20938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1060174" y="5791200"/>
            <a:ext cx="10323443" cy="79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-124949" y="-1201406"/>
            <a:ext cx="12192000" cy="17878568"/>
            <a:chOff x="0" y="-1161650"/>
            <a:chExt cx="12192000" cy="17878568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161650"/>
              <a:ext cx="12192000" cy="17878568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00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pic>
        <p:cxnSp>
          <p:nvCxnSpPr>
            <p:cNvPr id="17" name="Straight Connector 16"/>
            <p:cNvCxnSpPr/>
            <p:nvPr/>
          </p:nvCxnSpPr>
          <p:spPr>
            <a:xfrm>
              <a:off x="1060174" y="4532243"/>
              <a:ext cx="10323443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11396870" y="4545495"/>
              <a:ext cx="0" cy="209384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1060174" y="6679095"/>
              <a:ext cx="10323443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1060174" y="4545495"/>
              <a:ext cx="0" cy="209384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1060174" y="5830956"/>
              <a:ext cx="10323443" cy="79513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cxnSp>
      </p:grpSp>
    </p:spTree>
    <p:extLst>
      <p:ext uri="{BB962C8B-B14F-4D97-AF65-F5344CB8AC3E}">
        <p14:creationId xmlns:p14="http://schemas.microsoft.com/office/powerpoint/2010/main" val="179561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72180616"/>
                  </p:ext>
                </p:extLst>
              </p:nvPr>
            </p:nvGraphicFramePr>
            <p:xfrm>
              <a:off x="0" y="-1"/>
              <a:ext cx="12192000" cy="676652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139687"/>
                    <a:gridCol w="9978887"/>
                    <a:gridCol w="1073426"/>
                  </a:tblGrid>
                  <a:tr h="424071">
                    <a:tc rowSpan="9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 err="1">
                              <a:effectLst/>
                            </a:rPr>
                            <a:t>Bài</a:t>
                          </a:r>
                          <a:r>
                            <a:rPr lang="en-US" sz="1800" dirty="0">
                              <a:effectLst/>
                            </a:rPr>
                            <a:t> II</a:t>
                          </a: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2,0 </a:t>
                          </a:r>
                          <a:r>
                            <a:rPr lang="en-US" sz="1800" dirty="0" err="1">
                              <a:effectLst/>
                            </a:rPr>
                            <a:t>điểm</a:t>
                          </a:r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 err="1">
                              <a:effectLst/>
                            </a:rPr>
                            <a:t>Tính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chiều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dài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và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chiều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rộng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smtClean="0">
                              <a:effectLst/>
                            </a:rPr>
                            <a:t>…</a:t>
                          </a:r>
                          <a:endParaRPr lang="en-US" sz="1800" dirty="0">
                            <a:effectLst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2,0 điểm</a:t>
                          </a:r>
                          <a:endParaRPr lang="en-US" sz="18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551503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Gọi chiều rộng và chiều dài của mảnh đất lần lượt là 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x (m) và y(m).  (đk: 0 &lt; x ≤ y)</a:t>
                          </a:r>
                          <a:endParaRPr lang="en-US" sz="18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0,25 điểm</a:t>
                          </a:r>
                          <a:endParaRPr lang="en-US" sz="18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735336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 err="1">
                              <a:effectLst/>
                            </a:rPr>
                            <a:t>Nửa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chu</a:t>
                          </a:r>
                          <a:r>
                            <a:rPr lang="en-US" sz="1800" dirty="0">
                              <a:effectLst/>
                            </a:rPr>
                            <a:t> vi </a:t>
                          </a:r>
                          <a:r>
                            <a:rPr lang="en-US" sz="1800" dirty="0" err="1">
                              <a:effectLst/>
                            </a:rPr>
                            <a:t>mảnh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đất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là</a:t>
                          </a:r>
                          <a:r>
                            <a:rPr lang="en-US" sz="1800" dirty="0">
                              <a:effectLst/>
                            </a:rPr>
                            <a:t> 28:2 = 14(m)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 err="1">
                              <a:effectLst/>
                            </a:rPr>
                            <a:t>Dẫn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tới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phương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trình</a:t>
                          </a:r>
                          <a:r>
                            <a:rPr lang="en-US" sz="1800" dirty="0">
                              <a:effectLst/>
                            </a:rPr>
                            <a:t>: x  + y = 14  (1)</a:t>
                          </a:r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0,25 </a:t>
                          </a:r>
                          <a:r>
                            <a:rPr lang="en-US" sz="1800" dirty="0" err="1">
                              <a:effectLst/>
                            </a:rPr>
                            <a:t>điểm</a:t>
                          </a:r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479965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 err="1">
                              <a:effectLst/>
                            </a:rPr>
                            <a:t>Mảnh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đất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là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hình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chữ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nhật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và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độ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dài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đường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chéo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mảnh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đất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là</a:t>
                          </a:r>
                          <a:r>
                            <a:rPr lang="en-US" sz="1800" dirty="0">
                              <a:effectLst/>
                            </a:rPr>
                            <a:t> 10m </a:t>
                          </a:r>
                          <a:r>
                            <a:rPr lang="en-US" sz="1800" dirty="0" err="1">
                              <a:effectLst/>
                            </a:rPr>
                            <a:t>dẫn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tới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phương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trình</a:t>
                          </a:r>
                          <a:r>
                            <a:rPr lang="en-US" sz="1800" dirty="0">
                              <a:effectLst/>
                            </a:rPr>
                            <a:t>: x</a:t>
                          </a:r>
                          <a:r>
                            <a:rPr lang="en-US" sz="1800" baseline="30000" dirty="0">
                              <a:effectLst/>
                            </a:rPr>
                            <a:t>2</a:t>
                          </a:r>
                          <a:r>
                            <a:rPr lang="en-US" sz="1800" dirty="0">
                              <a:effectLst/>
                            </a:rPr>
                            <a:t> + y</a:t>
                          </a:r>
                          <a:r>
                            <a:rPr lang="en-US" sz="1800" baseline="30000" dirty="0">
                              <a:effectLst/>
                            </a:rPr>
                            <a:t>2</a:t>
                          </a:r>
                          <a:r>
                            <a:rPr lang="en-US" sz="1800" dirty="0">
                              <a:effectLst/>
                            </a:rPr>
                            <a:t> = 10</a:t>
                          </a:r>
                          <a:r>
                            <a:rPr lang="en-US" sz="1800" baseline="30000" dirty="0">
                              <a:effectLst/>
                            </a:rPr>
                            <a:t>2</a:t>
                          </a:r>
                          <a:r>
                            <a:rPr lang="en-US" sz="1800" dirty="0">
                              <a:effectLst/>
                            </a:rPr>
                            <a:t>  (2) </a:t>
                          </a:r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0,25 </a:t>
                          </a:r>
                          <a:r>
                            <a:rPr lang="en-US" sz="1800" dirty="0" err="1">
                              <a:effectLst/>
                            </a:rPr>
                            <a:t>điểm</a:t>
                          </a:r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777780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 err="1">
                              <a:effectLst/>
                            </a:rPr>
                            <a:t>Từ</a:t>
                          </a:r>
                          <a:r>
                            <a:rPr lang="en-US" sz="1800" dirty="0">
                              <a:effectLst/>
                            </a:rPr>
                            <a:t> (1) </a:t>
                          </a:r>
                          <a:r>
                            <a:rPr lang="en-US" sz="1800" dirty="0" err="1">
                              <a:effectLst/>
                            </a:rPr>
                            <a:t>và</a:t>
                          </a:r>
                          <a:r>
                            <a:rPr lang="en-US" sz="1800" dirty="0">
                              <a:effectLst/>
                            </a:rPr>
                            <a:t> (2) ta </a:t>
                          </a:r>
                          <a:r>
                            <a:rPr lang="en-US" sz="1800" dirty="0" err="1">
                              <a:effectLst/>
                            </a:rPr>
                            <a:t>có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hệ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phương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trình</a:t>
                          </a:r>
                          <a:r>
                            <a:rPr lang="en-US" sz="1800" dirty="0">
                              <a:effectLst/>
                            </a:rPr>
                            <a:t>: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{"/>
                                  <m:endChr m:val=""/>
                                  <m:ctrlPr>
                                    <a:rPr lang="en-US" sz="1800">
                                      <a:effectLst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en-US" sz="1800">
                                          <a:effectLst/>
                                        </a:rPr>
                                      </m:ctrlPr>
                                    </m:eqArr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1800">
                                          <a:effectLst/>
                                        </a:rPr>
                                        <m:t>x</m:t>
                                      </m:r>
                                      <m:r>
                                        <a:rPr lang="en-US" sz="1800">
                                          <a:effectLst/>
                                        </a:rPr>
                                        <m:t>  +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1800">
                                          <a:effectLst/>
                                        </a:rPr>
                                        <m:t>y</m:t>
                                      </m:r>
                                      <m:r>
                                        <a:rPr lang="en-US" sz="1800">
                                          <a:effectLst/>
                                        </a:rPr>
                                        <m:t> = 14</m:t>
                                      </m:r>
                                    </m:e>
                                    <m:e>
                                      <m:sSup>
                                        <m:sSupPr>
                                          <m:ctrlPr>
                                            <a:rPr lang="en-US" sz="1800">
                                              <a:effectLst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1800">
                                              <a:effectLst/>
                                            </a:rPr>
                                            <m:t>x</m:t>
                                          </m:r>
                                        </m:e>
                                        <m:sup>
                                          <m:r>
                                            <a:rPr lang="en-US" sz="1800">
                                              <a:effectLst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sz="1800">
                                          <a:effectLst/>
                                        </a:rPr>
                                        <m:t> + </m:t>
                                      </m:r>
                                      <m:sSup>
                                        <m:sSupPr>
                                          <m:ctrlPr>
                                            <a:rPr lang="en-US" sz="1800">
                                              <a:effectLst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1800">
                                              <a:effectLst/>
                                            </a:rPr>
                                            <m:t>y</m:t>
                                          </m:r>
                                        </m:e>
                                        <m:sup>
                                          <m:r>
                                            <a:rPr lang="en-US" sz="1800">
                                              <a:effectLst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sz="1800">
                                          <a:effectLst/>
                                        </a:rPr>
                                        <m:t> = 10</m:t>
                                      </m:r>
                                      <m:r>
                                        <a:rPr lang="en-US" sz="1800" baseline="30000">
                                          <a:effectLst/>
                                        </a:rPr>
                                        <m:t>2</m:t>
                                      </m:r>
                                      <m:r>
                                        <a:rPr lang="en-US" sz="1800">
                                          <a:effectLst/>
                                        </a:rPr>
                                        <m:t> </m:t>
                                      </m:r>
                                    </m:e>
                                  </m:eqArr>
                                </m:e>
                              </m:d>
                            </m:oMath>
                          </a14:m>
                          <a:endParaRPr lang="en-US" sz="1800" dirty="0">
                            <a:effectLst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0,25 điểm</a:t>
                          </a:r>
                          <a:endParaRPr lang="en-US" sz="18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735336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&lt;=&gt;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{"/>
                                  <m:endChr m:val=""/>
                                  <m:ctrlPr>
                                    <a:rPr lang="en-US" sz="1800">
                                      <a:effectLst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en-US" sz="1800">
                                          <a:effectLst/>
                                        </a:rPr>
                                      </m:ctrlPr>
                                    </m:eqArr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1800">
                                          <a:effectLst/>
                                        </a:rPr>
                                        <m:t>y</m:t>
                                      </m:r>
                                      <m:r>
                                        <a:rPr lang="en-US" sz="1800">
                                          <a:effectLst/>
                                        </a:rPr>
                                        <m:t> = 14−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1800">
                                          <a:effectLst/>
                                        </a:rPr>
                                        <m:t>x</m:t>
                                      </m:r>
                                      <m:r>
                                        <a:rPr lang="en-US" sz="1800">
                                          <a:effectLst/>
                                        </a:rPr>
                                        <m:t> </m:t>
                                      </m:r>
                                    </m:e>
                                    <m:e>
                                      <m:sSup>
                                        <m:sSupPr>
                                          <m:ctrlPr>
                                            <a:rPr lang="en-US" sz="1800">
                                              <a:effectLst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1800">
                                              <a:effectLst/>
                                            </a:rPr>
                                            <m:t>x</m:t>
                                          </m:r>
                                        </m:e>
                                        <m:sup>
                                          <m:r>
                                            <a:rPr lang="en-US" sz="1800">
                                              <a:effectLst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sz="1800">
                                          <a:effectLst/>
                                        </a:rPr>
                                        <m:t> + </m:t>
                                      </m:r>
                                      <m:sSup>
                                        <m:sSupPr>
                                          <m:ctrlPr>
                                            <a:rPr lang="en-US" sz="1800">
                                              <a:effectLst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800">
                                              <a:effectLst/>
                                            </a:rPr>
                                            <m:t>(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1800">
                                              <a:effectLst/>
                                            </a:rPr>
                                            <m:t>x</m:t>
                                          </m:r>
                                          <m:r>
                                            <a:rPr lang="en-US" sz="1800">
                                              <a:effectLst/>
                                            </a:rPr>
                                            <m:t>−14)</m:t>
                                          </m:r>
                                        </m:e>
                                        <m:sup>
                                          <m:r>
                                            <a:rPr lang="en-US" sz="1800">
                                              <a:effectLst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sz="1800">
                                          <a:effectLst/>
                                        </a:rPr>
                                        <m:t> = 10</m:t>
                                      </m:r>
                                      <m:r>
                                        <a:rPr lang="en-US" sz="1800" baseline="30000">
                                          <a:effectLst/>
                                        </a:rPr>
                                        <m:t>2</m:t>
                                      </m:r>
                                    </m:e>
                                  </m:eqArr>
                                </m:e>
                              </m:d>
                            </m:oMath>
                          </a14:m>
                          <a:endParaRPr lang="en-US" sz="18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0,25 điểm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  <a:endParaRPr lang="en-US" sz="18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727121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&lt;=&gt;  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{"/>
                                  <m:endChr m:val=""/>
                                  <m:ctrlPr>
                                    <a:rPr lang="en-US" sz="1800">
                                      <a:effectLst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en-US" sz="1800">
                                          <a:effectLst/>
                                        </a:rPr>
                                      </m:ctrlPr>
                                    </m:eqArr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1800">
                                          <a:effectLst/>
                                        </a:rPr>
                                        <m:t>x</m:t>
                                      </m:r>
                                      <m:r>
                                        <a:rPr lang="en-US" sz="1800">
                                          <a:effectLst/>
                                        </a:rPr>
                                        <m:t>  +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1800">
                                          <a:effectLst/>
                                        </a:rPr>
                                        <m:t>y</m:t>
                                      </m:r>
                                      <m:r>
                                        <a:rPr lang="en-US" sz="1800">
                                          <a:effectLst/>
                                        </a:rPr>
                                        <m:t> = 14</m:t>
                                      </m:r>
                                    </m:e>
                                    <m:e>
                                      <m:sSup>
                                        <m:sSupPr>
                                          <m:ctrlPr>
                                            <a:rPr lang="en-US" sz="1800">
                                              <a:effectLst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800">
                                              <a:effectLst/>
                                            </a:rPr>
                                            <m:t>2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1800">
                                              <a:effectLst/>
                                            </a:rPr>
                                            <m:t>x</m:t>
                                          </m:r>
                                        </m:e>
                                        <m:sup>
                                          <m:r>
                                            <a:rPr lang="en-US" sz="1800">
                                              <a:effectLst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sz="1800">
                                          <a:effectLst/>
                                        </a:rPr>
                                        <m:t>−28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1800">
                                          <a:effectLst/>
                                        </a:rPr>
                                        <m:t>x</m:t>
                                      </m:r>
                                      <m:r>
                                        <a:rPr lang="en-US" sz="1800">
                                          <a:effectLst/>
                                        </a:rPr>
                                        <m:t>+96 = 0 </m:t>
                                      </m:r>
                                    </m:e>
                                  </m:eqArr>
                                </m:e>
                              </m:d>
                            </m:oMath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0,25 điểm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  <a:endParaRPr lang="en-US" sz="18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1187891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 err="1">
                              <a:effectLst/>
                            </a:rPr>
                            <a:t>Tìm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được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hai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nghiệm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{"/>
                                  <m:endChr m:val=""/>
                                  <m:ctrlPr>
                                    <a:rPr lang="en-US" sz="1800">
                                      <a:effectLst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en-US" sz="1800">
                                          <a:effectLst/>
                                        </a:rPr>
                                      </m:ctrlPr>
                                    </m:eqArr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1800">
                                          <a:effectLst/>
                                        </a:rPr>
                                        <m:t>x</m:t>
                                      </m:r>
                                      <m:r>
                                        <a:rPr lang="en-US" sz="1800">
                                          <a:effectLst/>
                                        </a:rPr>
                                        <m:t>   = 6</m:t>
                                      </m:r>
                                    </m:e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1800">
                                          <a:effectLst/>
                                        </a:rPr>
                                        <m:t>y</m:t>
                                      </m:r>
                                      <m:r>
                                        <a:rPr lang="en-US" sz="1800">
                                          <a:effectLst/>
                                        </a:rPr>
                                        <m:t>  = 8 </m:t>
                                      </m:r>
                                    </m:e>
                                  </m:eqArr>
                                </m:e>
                              </m:d>
                            </m:oMath>
                          </a14:m>
                          <a:r>
                            <a:rPr lang="en-US" sz="1800" dirty="0">
                              <a:effectLst/>
                            </a:rPr>
                            <a:t> (</a:t>
                          </a:r>
                          <a:r>
                            <a:rPr lang="en-US" sz="1800" dirty="0" err="1">
                              <a:effectLst/>
                            </a:rPr>
                            <a:t>thoả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mãn</a:t>
                          </a:r>
                          <a:r>
                            <a:rPr lang="en-US" sz="1800" dirty="0">
                              <a:effectLst/>
                            </a:rPr>
                            <a:t>)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d>
                                <m:dPr>
                                  <m:begChr m:val="{"/>
                                  <m:endChr m:val=""/>
                                  <m:ctrlPr>
                                    <a:rPr lang="en-US" sz="1800">
                                      <a:effectLst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en-US" sz="1800">
                                          <a:effectLst/>
                                        </a:rPr>
                                      </m:ctrlPr>
                                    </m:eqArr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1800">
                                          <a:effectLst/>
                                        </a:rPr>
                                        <m:t>x</m:t>
                                      </m:r>
                                      <m:r>
                                        <a:rPr lang="en-US" sz="1800">
                                          <a:effectLst/>
                                        </a:rPr>
                                        <m:t>   = 8</m:t>
                                      </m:r>
                                    </m:e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1800">
                                          <a:effectLst/>
                                        </a:rPr>
                                        <m:t>y</m:t>
                                      </m:r>
                                      <m:r>
                                        <a:rPr lang="en-US" sz="1800">
                                          <a:effectLst/>
                                        </a:rPr>
                                        <m:t>  = 6 </m:t>
                                      </m:r>
                                    </m:e>
                                  </m:eqArr>
                                </m:e>
                              </m:d>
                            </m:oMath>
                          </a14:m>
                          <a:r>
                            <a:rPr lang="en-US" sz="1800" dirty="0">
                              <a:effectLst/>
                            </a:rPr>
                            <a:t> (</a:t>
                          </a:r>
                          <a:r>
                            <a:rPr lang="en-US" sz="1800" dirty="0" err="1">
                              <a:effectLst/>
                            </a:rPr>
                            <a:t>không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thoả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 smtClean="0">
                              <a:effectLst/>
                            </a:rPr>
                            <a:t>mãn</a:t>
                          </a:r>
                          <a:r>
                            <a:rPr lang="en-US" sz="1800" dirty="0" smtClean="0">
                              <a:effectLst/>
                            </a:rPr>
                            <a:t>)</a:t>
                          </a:r>
                          <a:endParaRPr lang="en-US" sz="1800" dirty="0">
                            <a:effectLst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0,25 điểm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  <a:endParaRPr lang="en-US" sz="18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735336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Vậy chiều rộng và chiều dài lần lượt là: 6m và 8m</a:t>
                          </a:r>
                          <a:endParaRPr lang="en-US" sz="18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0,25 </a:t>
                          </a:r>
                          <a:r>
                            <a:rPr lang="en-US" sz="1800" dirty="0" err="1">
                              <a:effectLst/>
                            </a:rPr>
                            <a:t>điểm</a:t>
                          </a:r>
                          <a:endParaRPr lang="en-US" sz="1800" dirty="0">
                            <a:effectLst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72180616"/>
                  </p:ext>
                </p:extLst>
              </p:nvPr>
            </p:nvGraphicFramePr>
            <p:xfrm>
              <a:off x="0" y="-1"/>
              <a:ext cx="12192000" cy="676652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139687"/>
                    <a:gridCol w="9978887"/>
                    <a:gridCol w="1073426"/>
                  </a:tblGrid>
                  <a:tr h="424071">
                    <a:tc rowSpan="9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 err="1">
                              <a:effectLst/>
                            </a:rPr>
                            <a:t>Bài</a:t>
                          </a:r>
                          <a:r>
                            <a:rPr lang="en-US" sz="1800" dirty="0">
                              <a:effectLst/>
                            </a:rPr>
                            <a:t> II</a:t>
                          </a: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2,0 </a:t>
                          </a:r>
                          <a:r>
                            <a:rPr lang="en-US" sz="1800" dirty="0" err="1">
                              <a:effectLst/>
                            </a:rPr>
                            <a:t>điểm</a:t>
                          </a:r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 err="1">
                              <a:effectLst/>
                            </a:rPr>
                            <a:t>Tính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chiều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dài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và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chiều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rộng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smtClean="0">
                              <a:effectLst/>
                            </a:rPr>
                            <a:t>…</a:t>
                          </a:r>
                          <a:endParaRPr lang="en-US" sz="1800" dirty="0">
                            <a:effectLst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2,0 điểm</a:t>
                          </a:r>
                          <a:endParaRPr lang="en-US" sz="18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572516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Gọi chiều rộng và chiều dài của mảnh đất lần lượt là 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x (m) và y(m).  (đk: 0 &lt; x ≤ y)</a:t>
                          </a:r>
                          <a:endParaRPr lang="en-US" sz="18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0,25 điểm</a:t>
                          </a:r>
                          <a:endParaRPr lang="en-US" sz="18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735336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 err="1">
                              <a:effectLst/>
                            </a:rPr>
                            <a:t>Nửa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chu</a:t>
                          </a:r>
                          <a:r>
                            <a:rPr lang="en-US" sz="1800" dirty="0">
                              <a:effectLst/>
                            </a:rPr>
                            <a:t> vi </a:t>
                          </a:r>
                          <a:r>
                            <a:rPr lang="en-US" sz="1800" dirty="0" err="1">
                              <a:effectLst/>
                            </a:rPr>
                            <a:t>mảnh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đất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là</a:t>
                          </a:r>
                          <a:r>
                            <a:rPr lang="en-US" sz="1800" dirty="0">
                              <a:effectLst/>
                            </a:rPr>
                            <a:t> 28:2 = 14(m)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 err="1">
                              <a:effectLst/>
                            </a:rPr>
                            <a:t>Dẫn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tới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phương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trình</a:t>
                          </a:r>
                          <a:r>
                            <a:rPr lang="en-US" sz="1800" dirty="0">
                              <a:effectLst/>
                            </a:rPr>
                            <a:t>: x  + y = 14  (1)</a:t>
                          </a:r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0,25 </a:t>
                          </a:r>
                          <a:r>
                            <a:rPr lang="en-US" sz="1800" dirty="0" err="1">
                              <a:effectLst/>
                            </a:rPr>
                            <a:t>điểm</a:t>
                          </a:r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479965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 err="1">
                              <a:effectLst/>
                            </a:rPr>
                            <a:t>Mảnh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đất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là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hình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chữ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nhật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và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độ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dài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đường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chéo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mảnh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đất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là</a:t>
                          </a:r>
                          <a:r>
                            <a:rPr lang="en-US" sz="1800" dirty="0">
                              <a:effectLst/>
                            </a:rPr>
                            <a:t> 10m </a:t>
                          </a:r>
                          <a:r>
                            <a:rPr lang="en-US" sz="1800" dirty="0" err="1">
                              <a:effectLst/>
                            </a:rPr>
                            <a:t>dẫn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tới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phương</a:t>
                          </a:r>
                          <a:r>
                            <a:rPr lang="en-US" sz="1800" dirty="0">
                              <a:effectLst/>
                            </a:rPr>
                            <a:t> </a:t>
                          </a:r>
                          <a:r>
                            <a:rPr lang="en-US" sz="1800" dirty="0" err="1">
                              <a:effectLst/>
                            </a:rPr>
                            <a:t>trình</a:t>
                          </a:r>
                          <a:r>
                            <a:rPr lang="en-US" sz="1800" dirty="0">
                              <a:effectLst/>
                            </a:rPr>
                            <a:t>: x</a:t>
                          </a:r>
                          <a:r>
                            <a:rPr lang="en-US" sz="1800" baseline="30000" dirty="0">
                              <a:effectLst/>
                            </a:rPr>
                            <a:t>2</a:t>
                          </a:r>
                          <a:r>
                            <a:rPr lang="en-US" sz="1800" dirty="0">
                              <a:effectLst/>
                            </a:rPr>
                            <a:t> + y</a:t>
                          </a:r>
                          <a:r>
                            <a:rPr lang="en-US" sz="1800" baseline="30000" dirty="0">
                              <a:effectLst/>
                            </a:rPr>
                            <a:t>2</a:t>
                          </a:r>
                          <a:r>
                            <a:rPr lang="en-US" sz="1800" dirty="0">
                              <a:effectLst/>
                            </a:rPr>
                            <a:t> = 10</a:t>
                          </a:r>
                          <a:r>
                            <a:rPr lang="en-US" sz="1800" baseline="30000" dirty="0">
                              <a:effectLst/>
                            </a:rPr>
                            <a:t>2</a:t>
                          </a:r>
                          <a:r>
                            <a:rPr lang="en-US" sz="1800" dirty="0">
                              <a:effectLst/>
                            </a:rPr>
                            <a:t>  (2) </a:t>
                          </a:r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0,25 </a:t>
                          </a:r>
                          <a:r>
                            <a:rPr lang="en-US" sz="1800" dirty="0" err="1">
                              <a:effectLst/>
                            </a:rPr>
                            <a:t>điểm</a:t>
                          </a:r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777780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5626" marR="35626" marT="0" marB="0">
                        <a:blipFill rotWithShape="0">
                          <a:blip r:embed="rId2"/>
                          <a:stretch>
                            <a:fillRect l="-11546" t="-292188" r="-11057" b="-4898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0,25 điểm</a:t>
                          </a:r>
                          <a:endParaRPr lang="en-US" sz="18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866013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5626" marR="35626" marT="0" marB="0">
                        <a:blipFill rotWithShape="0">
                          <a:blip r:embed="rId2"/>
                          <a:stretch>
                            <a:fillRect l="-11546" t="-353521" r="-11057" b="-3415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0,25 điểm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  <a:endParaRPr lang="en-US" sz="18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866013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5626" marR="35626" marT="0" marB="0">
                        <a:blipFill rotWithShape="0">
                          <a:blip r:embed="rId2"/>
                          <a:stretch>
                            <a:fillRect l="-11546" t="-453521" r="-11057" b="-2415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0,25 điểm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  <a:endParaRPr lang="en-US" sz="18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1309497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5626" marR="35626" marT="0" marB="0">
                        <a:blipFill rotWithShape="0">
                          <a:blip r:embed="rId2"/>
                          <a:stretch>
                            <a:fillRect l="-11546" t="-365581" r="-11057" b="-595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0,25 điểm</a:t>
                          </a: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  <a:endParaRPr lang="en-US" sz="18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735336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Vậy chiều rộng và chiều dài lần lượt là: 6m và 8m</a:t>
                          </a:r>
                          <a:endParaRPr lang="en-US" sz="18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r>
                            <a:rPr lang="en-US" sz="1800" dirty="0" smtClean="0">
                              <a:effectLst/>
                            </a:rPr>
                            <a:t>0,25 </a:t>
                          </a:r>
                          <a:r>
                            <a:rPr lang="en-US" sz="1800" dirty="0" err="1">
                              <a:effectLst/>
                            </a:rPr>
                            <a:t>điểm</a:t>
                          </a:r>
                          <a:endParaRPr lang="en-US" sz="1800" dirty="0">
                            <a:effectLst/>
                          </a:endParaRPr>
                        </a:p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 </a:t>
                          </a:r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5626" marR="35626" marT="0" marB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78196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97" y="-4462996"/>
            <a:ext cx="11688316" cy="15122348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675861" y="702365"/>
            <a:ext cx="10416209" cy="4320209"/>
            <a:chOff x="675861" y="702365"/>
            <a:chExt cx="10416209" cy="4320209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675861" y="702365"/>
              <a:ext cx="10363200" cy="3975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11052313" y="768626"/>
              <a:ext cx="39757" cy="178904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 flipV="1">
              <a:off x="675861" y="2531165"/>
              <a:ext cx="10363200" cy="2650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675861" y="742122"/>
              <a:ext cx="0" cy="181554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675861" y="3538330"/>
              <a:ext cx="10376452" cy="2650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1052313" y="3551583"/>
              <a:ext cx="0" cy="14444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 flipV="1">
              <a:off x="675861" y="5009322"/>
              <a:ext cx="10363200" cy="13252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675861" y="3564835"/>
              <a:ext cx="0" cy="143123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786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444137" y="2246811"/>
            <a:ext cx="1279290" cy="809898"/>
          </a:xfrm>
          <a:prstGeom prst="ellipse">
            <a:avLst/>
          </a:prstGeom>
          <a:ln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921566" y="178904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6042945"/>
              </p:ext>
            </p:extLst>
          </p:nvPr>
        </p:nvGraphicFramePr>
        <p:xfrm>
          <a:off x="2378765" y="951494"/>
          <a:ext cx="2175364" cy="1243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3" imgW="800100" imgH="457200" progId="Equation.3">
                  <p:embed/>
                </p:oleObj>
              </mc:Choice>
              <mc:Fallback>
                <p:oleObj name="Equation" r:id="rId3" imgW="800100" imgH="457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8765" y="951494"/>
                        <a:ext cx="2175364" cy="12430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44137" y="431074"/>
            <a:ext cx="99016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Bài</a:t>
            </a:r>
            <a:r>
              <a:rPr lang="en-US" sz="3200" dirty="0" smtClean="0"/>
              <a:t> </a:t>
            </a:r>
            <a:r>
              <a:rPr lang="en-US" sz="3200" dirty="0" err="1" smtClean="0"/>
              <a:t>tập</a:t>
            </a:r>
            <a:r>
              <a:rPr lang="en-US" sz="3200" dirty="0" smtClean="0"/>
              <a:t>: Cho </a:t>
            </a:r>
            <a:r>
              <a:rPr lang="en-US" sz="3200" dirty="0" err="1" smtClean="0"/>
              <a:t>hệ</a:t>
            </a:r>
            <a:r>
              <a:rPr lang="en-US" sz="3200" dirty="0" smtClean="0"/>
              <a:t> </a:t>
            </a:r>
            <a:r>
              <a:rPr lang="en-US" sz="3200" dirty="0" err="1" smtClean="0"/>
              <a:t>phương</a:t>
            </a:r>
            <a:r>
              <a:rPr lang="en-US" sz="3200" dirty="0" smtClean="0"/>
              <a:t> </a:t>
            </a:r>
            <a:r>
              <a:rPr lang="en-US" sz="3200" dirty="0" err="1" smtClean="0"/>
              <a:t>trình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5233852" y="1280638"/>
            <a:ext cx="48908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(m </a:t>
            </a:r>
            <a:r>
              <a:rPr lang="en-US" sz="3200" dirty="0" err="1" smtClean="0"/>
              <a:t>là</a:t>
            </a:r>
            <a:r>
              <a:rPr lang="en-US" sz="3200" dirty="0" smtClean="0"/>
              <a:t> </a:t>
            </a:r>
            <a:r>
              <a:rPr lang="en-US" sz="3200" dirty="0" err="1" smtClean="0"/>
              <a:t>tham</a:t>
            </a:r>
            <a:r>
              <a:rPr lang="en-US" sz="3200" dirty="0" smtClean="0"/>
              <a:t> </a:t>
            </a:r>
            <a:r>
              <a:rPr lang="en-US" sz="3200" dirty="0" err="1" smtClean="0"/>
              <a:t>số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444137" y="2452674"/>
            <a:ext cx="99016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</a:t>
            </a:r>
            <a:r>
              <a:rPr lang="en-US" sz="3200" dirty="0" err="1" smtClean="0"/>
              <a:t>Tìm</a:t>
            </a:r>
            <a:r>
              <a:rPr lang="en-US" sz="3200" dirty="0" smtClean="0"/>
              <a:t> m </a:t>
            </a:r>
            <a:r>
              <a:rPr lang="en-US" sz="3200" dirty="0" err="1" smtClean="0"/>
              <a:t>để</a:t>
            </a:r>
            <a:r>
              <a:rPr lang="en-US" sz="3200" dirty="0" smtClean="0"/>
              <a:t> </a:t>
            </a:r>
            <a:r>
              <a:rPr lang="en-US" sz="3200" dirty="0" err="1" smtClean="0"/>
              <a:t>hệ</a:t>
            </a:r>
            <a:r>
              <a:rPr lang="en-US" sz="3200" dirty="0" smtClean="0"/>
              <a:t> </a:t>
            </a:r>
            <a:r>
              <a:rPr lang="en-US" sz="3200" dirty="0" err="1" smtClean="0"/>
              <a:t>phương</a:t>
            </a:r>
            <a:r>
              <a:rPr lang="en-US" sz="3200" dirty="0" smtClean="0"/>
              <a:t> </a:t>
            </a:r>
            <a:r>
              <a:rPr lang="en-US" sz="3200" dirty="0" err="1" smtClean="0"/>
              <a:t>trình</a:t>
            </a:r>
            <a:r>
              <a:rPr lang="en-US" sz="3200" dirty="0" smtClean="0"/>
              <a:t> </a:t>
            </a:r>
            <a:r>
              <a:rPr lang="en-US" sz="3200" dirty="0" err="1" smtClean="0"/>
              <a:t>có</a:t>
            </a:r>
            <a:r>
              <a:rPr lang="en-US" sz="3200" dirty="0" smtClean="0"/>
              <a:t> </a:t>
            </a:r>
            <a:r>
              <a:rPr lang="en-US" sz="3200" dirty="0" err="1" smtClean="0"/>
              <a:t>nghiệm</a:t>
            </a:r>
            <a:r>
              <a:rPr lang="en-US" sz="3200" dirty="0" smtClean="0"/>
              <a:t> </a:t>
            </a:r>
            <a:r>
              <a:rPr lang="en-US" sz="3200" dirty="0" err="1" smtClean="0"/>
              <a:t>duy</a:t>
            </a:r>
            <a:r>
              <a:rPr lang="en-US" sz="3200" dirty="0" smtClean="0"/>
              <a:t> </a:t>
            </a:r>
            <a:r>
              <a:rPr lang="en-US" sz="3200" dirty="0" err="1" smtClean="0"/>
              <a:t>nhất</a:t>
            </a:r>
            <a:r>
              <a:rPr lang="en-US" sz="3200" dirty="0" smtClean="0"/>
              <a:t> (x; y) </a:t>
            </a:r>
            <a:r>
              <a:rPr lang="en-US" sz="3200" dirty="0" err="1" smtClean="0"/>
              <a:t>và</a:t>
            </a:r>
            <a:endParaRPr lang="en-US" sz="3200" dirty="0" smtClean="0"/>
          </a:p>
          <a:p>
            <a:r>
              <a:rPr lang="en-US" sz="3200" dirty="0" smtClean="0"/>
              <a:t> x, y </a:t>
            </a:r>
            <a:r>
              <a:rPr lang="en-US" sz="3200" dirty="0" err="1" smtClean="0"/>
              <a:t>là</a:t>
            </a:r>
            <a:r>
              <a:rPr lang="en-US" sz="3200" dirty="0" smtClean="0"/>
              <a:t> </a:t>
            </a:r>
            <a:r>
              <a:rPr lang="en-US" sz="3200" dirty="0" err="1" smtClean="0"/>
              <a:t>các</a:t>
            </a:r>
            <a:r>
              <a:rPr lang="en-US" sz="3200" dirty="0" smtClean="0"/>
              <a:t> </a:t>
            </a:r>
            <a:r>
              <a:rPr lang="en-US" sz="3200" dirty="0" err="1" smtClean="0"/>
              <a:t>số</a:t>
            </a:r>
            <a:r>
              <a:rPr lang="en-US" sz="3200" dirty="0" smtClean="0"/>
              <a:t> </a:t>
            </a:r>
            <a:r>
              <a:rPr lang="en-US" sz="3200" dirty="0" err="1" smtClean="0"/>
              <a:t>nguyên</a:t>
            </a:r>
            <a:r>
              <a:rPr lang="en-US" sz="3200" dirty="0" smtClean="0"/>
              <a:t>? </a:t>
            </a:r>
            <a:endParaRPr lang="en-US" sz="32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378765" y="2952206"/>
            <a:ext cx="590308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13954" y="3425521"/>
            <a:ext cx="326571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59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73195" y="97426"/>
            <a:ext cx="6465194" cy="58477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CHUYÊN ĐỀ HỆ PHƯƠNG TRÌNH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44699" y="3928057"/>
            <a:ext cx="3773509" cy="127500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HỆ PHƯƠNG TRÌNH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 rot="20229378">
            <a:off x="2912782" y="2643417"/>
            <a:ext cx="3992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Giải</a:t>
            </a:r>
            <a:r>
              <a:rPr lang="en-US" sz="2800" dirty="0" smtClean="0"/>
              <a:t> </a:t>
            </a:r>
            <a:r>
              <a:rPr lang="en-US" sz="2800" dirty="0" err="1" smtClean="0"/>
              <a:t>hệ</a:t>
            </a:r>
            <a:r>
              <a:rPr lang="en-US" sz="2800" dirty="0" smtClean="0"/>
              <a:t> </a:t>
            </a:r>
            <a:r>
              <a:rPr lang="en-US" sz="2800" dirty="0" err="1" smtClean="0"/>
              <a:t>phương</a:t>
            </a:r>
            <a:r>
              <a:rPr lang="en-US" sz="2800" dirty="0" smtClean="0"/>
              <a:t> </a:t>
            </a:r>
            <a:r>
              <a:rPr lang="en-US" sz="2800" dirty="0" err="1" smtClean="0"/>
              <a:t>trình</a:t>
            </a:r>
            <a:endParaRPr lang="en-US" sz="2800" dirty="0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2967789" y="2574793"/>
            <a:ext cx="3313259" cy="142150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6281048" y="2133692"/>
            <a:ext cx="4364812" cy="8822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2800" dirty="0" err="1" smtClean="0"/>
              <a:t>Phương</a:t>
            </a:r>
            <a:r>
              <a:rPr lang="en-US" sz="2800" dirty="0" smtClean="0"/>
              <a:t> </a:t>
            </a:r>
            <a:r>
              <a:rPr lang="en-US" sz="2800" dirty="0" err="1" smtClean="0"/>
              <a:t>pháp</a:t>
            </a:r>
            <a:r>
              <a:rPr lang="en-US" sz="2800" dirty="0" smtClean="0"/>
              <a:t> </a:t>
            </a:r>
            <a:r>
              <a:rPr lang="en-US" sz="2800" dirty="0" err="1" smtClean="0"/>
              <a:t>thế</a:t>
            </a:r>
            <a:endParaRPr lang="en-US" sz="2800" dirty="0" smtClean="0"/>
          </a:p>
          <a:p>
            <a:r>
              <a:rPr lang="en-US" sz="2800" dirty="0" smtClean="0"/>
              <a:t>2. </a:t>
            </a:r>
            <a:r>
              <a:rPr lang="en-US" sz="2800" dirty="0" err="1" smtClean="0"/>
              <a:t>Phương</a:t>
            </a:r>
            <a:r>
              <a:rPr lang="en-US" sz="2800" dirty="0" smtClean="0"/>
              <a:t> </a:t>
            </a:r>
            <a:r>
              <a:rPr lang="en-US" sz="2800" dirty="0" err="1" smtClean="0"/>
              <a:t>pháp</a:t>
            </a:r>
            <a:r>
              <a:rPr lang="en-US" sz="2800" dirty="0" smtClean="0"/>
              <a:t> </a:t>
            </a:r>
            <a:r>
              <a:rPr lang="en-US" sz="2800" dirty="0" err="1" smtClean="0"/>
              <a:t>cộng</a:t>
            </a:r>
            <a:r>
              <a:rPr lang="en-US" sz="2800" dirty="0" smtClean="0"/>
              <a:t> </a:t>
            </a:r>
            <a:r>
              <a:rPr lang="en-US" sz="2800" dirty="0" err="1" smtClean="0"/>
              <a:t>đại</a:t>
            </a:r>
            <a:r>
              <a:rPr lang="en-US" sz="2800" dirty="0" smtClean="0"/>
              <a:t> </a:t>
            </a:r>
            <a:r>
              <a:rPr lang="en-US" sz="2800" dirty="0" err="1" smtClean="0"/>
              <a:t>số</a:t>
            </a:r>
            <a:endParaRPr lang="en-US" sz="2800" dirty="0" smtClean="0"/>
          </a:p>
        </p:txBody>
      </p:sp>
      <p:grpSp>
        <p:nvGrpSpPr>
          <p:cNvPr id="8" name="Group 7"/>
          <p:cNvGrpSpPr/>
          <p:nvPr/>
        </p:nvGrpSpPr>
        <p:grpSpPr>
          <a:xfrm>
            <a:off x="2786128" y="5200917"/>
            <a:ext cx="6204513" cy="795973"/>
            <a:chOff x="2786128" y="5200917"/>
            <a:chExt cx="6204513" cy="795973"/>
          </a:xfrm>
        </p:grpSpPr>
        <p:grpSp>
          <p:nvGrpSpPr>
            <p:cNvPr id="3" name="Group 2"/>
            <p:cNvGrpSpPr/>
            <p:nvPr/>
          </p:nvGrpSpPr>
          <p:grpSpPr>
            <a:xfrm>
              <a:off x="3351502" y="5473670"/>
              <a:ext cx="5639139" cy="523220"/>
              <a:chOff x="4018208" y="4050745"/>
              <a:chExt cx="5639139" cy="523220"/>
            </a:xfrm>
          </p:grpSpPr>
          <p:cxnSp>
            <p:nvCxnSpPr>
              <p:cNvPr id="18" name="Straight Connector 17"/>
              <p:cNvCxnSpPr>
                <a:stCxn id="7" idx="6"/>
              </p:cNvCxnSpPr>
              <p:nvPr/>
            </p:nvCxnSpPr>
            <p:spPr>
              <a:xfrm>
                <a:off x="4018208" y="4565561"/>
                <a:ext cx="365760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9" name="TextBox 18"/>
              <p:cNvSpPr txBox="1"/>
              <p:nvPr/>
            </p:nvSpPr>
            <p:spPr>
              <a:xfrm>
                <a:off x="4082602" y="4050745"/>
                <a:ext cx="557474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err="1" smtClean="0"/>
                  <a:t>Hệ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phương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trình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có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chứa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tham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số</a:t>
                </a:r>
                <a:endParaRPr lang="en-US" sz="2800" dirty="0"/>
              </a:p>
            </p:txBody>
          </p:sp>
        </p:grpSp>
        <p:cxnSp>
          <p:nvCxnSpPr>
            <p:cNvPr id="6" name="Straight Connector 5"/>
            <p:cNvCxnSpPr/>
            <p:nvPr/>
          </p:nvCxnSpPr>
          <p:spPr>
            <a:xfrm>
              <a:off x="2786128" y="5200917"/>
              <a:ext cx="577516" cy="78064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3844007" y="4267465"/>
            <a:ext cx="6950955" cy="523220"/>
            <a:chOff x="3844007" y="4267465"/>
            <a:chExt cx="6950955" cy="52322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3844007" y="4776949"/>
              <a:ext cx="680185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4153530" y="4267465"/>
              <a:ext cx="664143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/>
                <a:t>Giải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bài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toán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bằng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cách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lập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hệ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phương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trình</a:t>
              </a:r>
              <a:endParaRPr 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33594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302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26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270</Words>
  <Application>Microsoft Office PowerPoint</Application>
  <PresentationFormat>Widescreen</PresentationFormat>
  <Paragraphs>51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15</cp:revision>
  <dcterms:created xsi:type="dcterms:W3CDTF">2021-01-24T15:07:42Z</dcterms:created>
  <dcterms:modified xsi:type="dcterms:W3CDTF">2021-01-25T15:49:09Z</dcterms:modified>
</cp:coreProperties>
</file>