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68" r:id="rId3"/>
    <p:sldId id="271" r:id="rId4"/>
    <p:sldId id="336" r:id="rId5"/>
    <p:sldId id="272" r:id="rId6"/>
    <p:sldId id="277" r:id="rId7"/>
    <p:sldId id="274" r:id="rId8"/>
    <p:sldId id="337" r:id="rId9"/>
    <p:sldId id="259" r:id="rId10"/>
    <p:sldId id="292" r:id="rId11"/>
    <p:sldId id="276" r:id="rId12"/>
    <p:sldId id="340" r:id="rId13"/>
    <p:sldId id="327" r:id="rId14"/>
    <p:sldId id="258" r:id="rId15"/>
    <p:sldId id="262" r:id="rId16"/>
    <p:sldId id="332" r:id="rId17"/>
    <p:sldId id="333" r:id="rId18"/>
    <p:sldId id="289" r:id="rId19"/>
    <p:sldId id="290" r:id="rId20"/>
    <p:sldId id="291" r:id="rId21"/>
    <p:sldId id="334" r:id="rId22"/>
    <p:sldId id="335" r:id="rId23"/>
    <p:sldId id="34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048" autoAdjust="0"/>
  </p:normalViewPr>
  <p:slideViewPr>
    <p:cSldViewPr snapToGrid="0">
      <p:cViewPr varScale="1">
        <p:scale>
          <a:sx n="54" d="100"/>
          <a:sy n="54" d="100"/>
        </p:scale>
        <p:origin x="9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2677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351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10/16/2022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10/16/2022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10/16/2022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10/16/2022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10/16/2022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10/16/2022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10/16/2022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10/16/2022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10/16/2022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10/16/2022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10/16/2022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10/16/2022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12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19.png"/><Relationship Id="rId31" Type="http://schemas.openxmlformats.org/officeDocument/2006/relationships/image" Target="../media/image132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4.sv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12" Type="http://schemas.openxmlformats.org/officeDocument/2006/relationships/image" Target="../media/image13.png"/><Relationship Id="rId2" Type="http://schemas.openxmlformats.org/officeDocument/2006/relationships/image" Target="../media/image28.png"/><Relationship Id="rId16" Type="http://schemas.openxmlformats.org/officeDocument/2006/relationships/image" Target="../media/image154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9" Type="http://schemas.openxmlformats.org/officeDocument/2006/relationships/image" Target="../media/image1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24.svg"/><Relationship Id="rId12" Type="http://schemas.openxmlformats.org/officeDocument/2006/relationships/image" Target="../media/image17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1.png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microsoft.com/office/2007/relationships/hdphoto" Target="../media/hdphoto4.wdp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openxmlformats.org/officeDocument/2006/relationships/image" Target="../media/image48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11" Type="http://schemas.openxmlformats.org/officeDocument/2006/relationships/slide" Target="slide19.xml"/><Relationship Id="rId5" Type="http://schemas.openxmlformats.org/officeDocument/2006/relationships/slide" Target="slide17.xml"/><Relationship Id="rId15" Type="http://schemas.openxmlformats.org/officeDocument/2006/relationships/image" Target="../media/image49.png"/><Relationship Id="rId10" Type="http://schemas.microsoft.com/office/2007/relationships/hdphoto" Target="../media/hdphoto3.wdp"/><Relationship Id="rId19" Type="http://schemas.openxmlformats.org/officeDocument/2006/relationships/image" Target="../media/image43.png"/><Relationship Id="rId4" Type="http://schemas.openxmlformats.org/officeDocument/2006/relationships/image" Target="../media/image45.jpg"/><Relationship Id="rId9" Type="http://schemas.openxmlformats.org/officeDocument/2006/relationships/image" Target="../media/image47.png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52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6.xml"/><Relationship Id="rId11" Type="http://schemas.openxmlformats.org/officeDocument/2006/relationships/image" Target="../media/image54.png"/><Relationship Id="rId5" Type="http://schemas.openxmlformats.org/officeDocument/2006/relationships/image" Target="../media/image51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52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6.xml"/><Relationship Id="rId11" Type="http://schemas.openxmlformats.org/officeDocument/2006/relationships/image" Target="../media/image54.png"/><Relationship Id="rId5" Type="http://schemas.openxmlformats.org/officeDocument/2006/relationships/image" Target="../media/image51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52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6.xml"/><Relationship Id="rId11" Type="http://schemas.openxmlformats.org/officeDocument/2006/relationships/image" Target="../media/image54.png"/><Relationship Id="rId5" Type="http://schemas.openxmlformats.org/officeDocument/2006/relationships/image" Target="../media/image51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51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3.png"/><Relationship Id="rId14" Type="http://schemas.openxmlformats.org/officeDocument/2006/relationships/image" Target="../media/image1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5" Type="http://schemas.openxmlformats.org/officeDocument/2006/relationships/slide" Target="slide17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8.svg"/><Relationship Id="rId7" Type="http://schemas.openxmlformats.org/officeDocument/2006/relationships/oleObject" Target="../embeddings/oleObject2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.w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5.sv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8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1909" y="564542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5"/>
                <a:stretch>
                  <a:fillRect l="-1247" b="-1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092672"/>
                <a:ext cx="11311364" cy="1311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Chia đoạn thẳng đơn vị (chẳng hạn đoạn từ điểm 0 đến điểm 1) thành ba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092672"/>
                <a:ext cx="11311364" cy="1311513"/>
              </a:xfrm>
              <a:prstGeom prst="rect">
                <a:avLst/>
              </a:prstGeom>
              <a:blipFill>
                <a:blip r:embed="rId6"/>
                <a:stretch>
                  <a:fillRect l="-1132" t="-930" r="-1132" b="-511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246" y="5513500"/>
                <a:ext cx="9761557" cy="841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8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kumimoji="0" lang="en-US" altLang="en-US" sz="28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altLang="en-US" sz="28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kumimoji="0" lang="en-US" altLang="en-US" sz="2800" b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28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28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8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28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28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8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8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28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28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28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altLang="en-US" sz="2800" b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nl-NL" altLang="en-US" sz="2800" b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0246" y="5513500"/>
                <a:ext cx="9761557" cy="841384"/>
              </a:xfrm>
              <a:prstGeom prst="rect">
                <a:avLst/>
              </a:prstGeom>
              <a:blipFill>
                <a:blip r:embed="rId7"/>
                <a:stretch>
                  <a:fillRect l="-1312" r="-312" b="-86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">
                <a:extLst>
                  <a:ext uri="{FF2B5EF4-FFF2-40B4-BE49-F238E27FC236}">
                    <a16:creationId xmlns:a16="http://schemas.microsoft.com/office/drawing/2014/main" id="{83854AD5-0DE1-4275-5F32-6EE301AE1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2341499"/>
                <a:ext cx="11145621" cy="14286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chiều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chiều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số,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điểm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điểm B. Điểm B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số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2">
                <a:extLst>
                  <a:ext uri="{FF2B5EF4-FFF2-40B4-BE49-F238E27FC236}">
                    <a16:creationId xmlns:a16="http://schemas.microsoft.com/office/drawing/2014/main" id="{83854AD5-0DE1-4275-5F32-6EE301AE15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2341499"/>
                <a:ext cx="11145621" cy="1428661"/>
              </a:xfrm>
              <a:prstGeom prst="rect">
                <a:avLst/>
              </a:prstGeom>
              <a:blipFill>
                <a:blip r:embed="rId8"/>
                <a:stretch>
                  <a:fillRect l="-875" r="-82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CDDB543-16A5-0D7F-C162-7503FB5590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2052" y="3902084"/>
            <a:ext cx="8211022" cy="151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1601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8" grpId="0"/>
      <p:bldP spid="30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3B3C5-79A9-2583-37B3-9B184361FA6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646" y="5149364"/>
            <a:ext cx="116109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8095788" y="3961372"/>
                <a:ext cx="4270916" cy="2651302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điểm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điểm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788" y="3961372"/>
                <a:ext cx="4270916" cy="2651302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67629" y="1360515"/>
            <a:ext cx="11050858" cy="4032549"/>
            <a:chOff x="-836056" y="0"/>
            <a:chExt cx="16485742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-836056" y="2544263"/>
              <a:ext cx="16485742" cy="15370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TẬP HỢP Q CÁC SỐ HỮU TỈ</a:t>
              </a: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CA38074A-6F44-F0BB-E19C-4132F3C269AF}"/>
              </a:ext>
            </a:extLst>
          </p:cNvPr>
          <p:cNvSpPr txBox="1"/>
          <p:nvPr/>
        </p:nvSpPr>
        <p:spPr>
          <a:xfrm>
            <a:off x="1262921" y="1682236"/>
            <a:ext cx="9060273" cy="89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I. SỐ HỮU TỈ</a:t>
            </a:r>
          </a:p>
        </p:txBody>
      </p:sp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988583" y="165916"/>
            <a:ext cx="8406701" cy="6588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3D9BD8-7E3D-4860-AFE3-66C3C04B7819}"/>
              </a:ext>
            </a:extLst>
          </p:cNvPr>
          <p:cNvSpPr txBox="1"/>
          <p:nvPr/>
        </p:nvSpPr>
        <p:spPr>
          <a:xfrm>
            <a:off x="379141" y="1806921"/>
            <a:ext cx="11574966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cs typeface="Arial" panose="020B0604020202020204" pitchFamily="34" charset="0"/>
              </a:rPr>
              <a:t>Ôn</a:t>
            </a:r>
            <a:r>
              <a:rPr lang="en-US" sz="3200" dirty="0">
                <a:cs typeface="Arial" panose="020B0604020202020204" pitchFamily="34" charset="0"/>
              </a:rPr>
              <a:t> tập </a:t>
            </a:r>
            <a:r>
              <a:rPr lang="en-US" sz="3200" dirty="0" err="1">
                <a:cs typeface="Arial" panose="020B0604020202020204" pitchFamily="34" charset="0"/>
              </a:rPr>
              <a:t>kiến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thức</a:t>
            </a:r>
            <a:r>
              <a:rPr lang="en-US" sz="3200" dirty="0"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cs typeface="Arial" panose="020B0604020202020204" pitchFamily="34" charset="0"/>
              </a:rPr>
              <a:t>     + Số </a:t>
            </a:r>
            <a:r>
              <a:rPr lang="en-US" sz="3200" dirty="0" err="1">
                <a:cs typeface="Arial" panose="020B0604020202020204" pitchFamily="34" charset="0"/>
              </a:rPr>
              <a:t>hữu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tỉ</a:t>
            </a:r>
            <a:r>
              <a:rPr lang="en-US" sz="3200" dirty="0">
                <a:cs typeface="Arial" panose="020B0604020202020204" pitchFamily="34" charset="0"/>
              </a:rPr>
              <a:t> là </a:t>
            </a:r>
            <a:r>
              <a:rPr lang="en-US" sz="3200" dirty="0" err="1">
                <a:cs typeface="Arial" panose="020B0604020202020204" pitchFamily="34" charset="0"/>
              </a:rPr>
              <a:t>gì</a:t>
            </a:r>
            <a:r>
              <a:rPr lang="en-US" sz="3200" dirty="0">
                <a:cs typeface="Arial" panose="020B0604020202020204" pitchFamily="34" charset="0"/>
              </a:rPr>
              <a:t>? </a:t>
            </a:r>
            <a:r>
              <a:rPr lang="en-US" sz="3200" dirty="0" err="1">
                <a:cs typeface="Arial" panose="020B0604020202020204" pitchFamily="34" charset="0"/>
              </a:rPr>
              <a:t>Lấy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ví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dụ</a:t>
            </a:r>
            <a:r>
              <a:rPr lang="en-US" sz="3200" dirty="0">
                <a:cs typeface="Arial" panose="020B0604020202020204" pitchFamily="34" charset="0"/>
              </a:rPr>
              <a:t>? </a:t>
            </a:r>
            <a:r>
              <a:rPr lang="en-US" sz="3200" dirty="0" err="1">
                <a:cs typeface="Arial" panose="020B0604020202020204" pitchFamily="34" charset="0"/>
              </a:rPr>
              <a:t>Cách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biểu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diễn</a:t>
            </a:r>
            <a:r>
              <a:rPr lang="en-US" sz="3200" dirty="0">
                <a:cs typeface="Arial" panose="020B0604020202020204" pitchFamily="34" charset="0"/>
              </a:rPr>
              <a:t> số </a:t>
            </a:r>
            <a:r>
              <a:rPr lang="en-US" sz="3200" dirty="0" err="1">
                <a:cs typeface="Arial" panose="020B0604020202020204" pitchFamily="34" charset="0"/>
              </a:rPr>
              <a:t>hữu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tỉ</a:t>
            </a:r>
            <a:r>
              <a:rPr lang="en-US" sz="3200" dirty="0">
                <a:cs typeface="Arial" panose="020B0604020202020204" pitchFamily="34" charset="0"/>
              </a:rPr>
              <a:t> trên </a:t>
            </a:r>
            <a:r>
              <a:rPr lang="en-US" sz="3200" dirty="0" err="1">
                <a:cs typeface="Arial" panose="020B0604020202020204" pitchFamily="34" charset="0"/>
              </a:rPr>
              <a:t>trục</a:t>
            </a:r>
            <a:r>
              <a:rPr lang="en-US" sz="3200" dirty="0">
                <a:cs typeface="Arial" panose="020B0604020202020204" pitchFamily="34" charset="0"/>
              </a:rPr>
              <a:t> số?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cs typeface="Arial" panose="020B0604020202020204" pitchFamily="34" charset="0"/>
              </a:rPr>
              <a:t>      + Hai số </a:t>
            </a:r>
            <a:r>
              <a:rPr lang="en-US" sz="3200" dirty="0" err="1">
                <a:cs typeface="Arial" panose="020B0604020202020204" pitchFamily="34" charset="0"/>
              </a:rPr>
              <a:t>hữu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tỉ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đối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nhau</a:t>
            </a:r>
            <a:r>
              <a:rPr lang="en-US" sz="3200" dirty="0">
                <a:cs typeface="Arial" panose="020B0604020202020204" pitchFamily="34" charset="0"/>
              </a:rPr>
              <a:t> là </a:t>
            </a:r>
            <a:r>
              <a:rPr lang="en-US" sz="3200" dirty="0" err="1">
                <a:cs typeface="Arial" panose="020B0604020202020204" pitchFamily="34" charset="0"/>
              </a:rPr>
              <a:t>gì</a:t>
            </a:r>
            <a:r>
              <a:rPr lang="en-US" sz="3200" dirty="0">
                <a:cs typeface="Arial" panose="020B0604020202020204" pitchFamily="34" charset="0"/>
              </a:rPr>
              <a:t>? </a:t>
            </a:r>
            <a:r>
              <a:rPr lang="en-US" sz="3200" dirty="0" err="1">
                <a:cs typeface="Arial" panose="020B0604020202020204" pitchFamily="34" charset="0"/>
              </a:rPr>
              <a:t>Lấy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ví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dụ</a:t>
            </a:r>
            <a:r>
              <a:rPr lang="en-US" sz="3200" dirty="0"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cs typeface="Arial" panose="020B0604020202020204" pitchFamily="34" charset="0"/>
              </a:rPr>
              <a:t>- Hoàn </a:t>
            </a:r>
            <a:r>
              <a:rPr lang="en-US" sz="3200" dirty="0" err="1">
                <a:cs typeface="Arial" panose="020B0604020202020204" pitchFamily="34" charset="0"/>
              </a:rPr>
              <a:t>thành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bài</a:t>
            </a:r>
            <a:r>
              <a:rPr lang="en-US" sz="3200" dirty="0">
                <a:cs typeface="Arial" panose="020B0604020202020204" pitchFamily="34" charset="0"/>
              </a:rPr>
              <a:t> tập: 1; 2; 3; 4; 5; 6 (SGK)</a:t>
            </a:r>
            <a:endParaRPr lang="vi-VN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5472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9377" y="115656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87188" y="1104833"/>
                <a:ext cx="8248187" cy="963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các số -3;  0,5;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dưới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188" y="1104833"/>
                <a:ext cx="8248187" cy="963725"/>
              </a:xfrm>
              <a:prstGeom prst="rect">
                <a:avLst/>
              </a:prstGeom>
              <a:blipFill>
                <a:blip r:embed="rId4"/>
                <a:stretch>
                  <a:fillRect l="-1848" r="-887" b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388174"/>
              </p:ext>
            </p:extLst>
          </p:nvPr>
        </p:nvGraphicFramePr>
        <p:xfrm>
          <a:off x="1393840" y="3378299"/>
          <a:ext cx="1958968" cy="1226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11000" imgH="444240" progId="Equation.DSMT4">
                  <p:embed/>
                </p:oleObj>
              </mc:Choice>
              <mc:Fallback>
                <p:oleObj name="Equation" r:id="rId5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3840" y="3378299"/>
                        <a:ext cx="1958968" cy="1226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721834" y="229186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170585"/>
              </p:ext>
            </p:extLst>
          </p:nvPr>
        </p:nvGraphicFramePr>
        <p:xfrm>
          <a:off x="4819572" y="3364264"/>
          <a:ext cx="1783417" cy="1226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47640" imgH="444240" progId="Equation.DSMT4">
                  <p:embed/>
                </p:oleObj>
              </mc:Choice>
              <mc:Fallback>
                <p:oleObj name="Equation" r:id="rId7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19572" y="3364264"/>
                        <a:ext cx="1783417" cy="1226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402351"/>
              </p:ext>
            </p:extLst>
          </p:nvPr>
        </p:nvGraphicFramePr>
        <p:xfrm>
          <a:off x="8069753" y="3378299"/>
          <a:ext cx="2028786" cy="1226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36560" imgH="444240" progId="Equation.DSMT4">
                  <p:embed/>
                </p:oleObj>
              </mc:Choice>
              <mc:Fallback>
                <p:oleObj name="Equation" r:id="rId9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069753" y="3378299"/>
                        <a:ext cx="2028786" cy="1226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9571" y="1594706"/>
            <a:ext cx="12002429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2595" y="1802888"/>
                <a:ext cx="11430000" cy="1978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số được viết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dạng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 hợp các số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được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là: Q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95" y="1802888"/>
                <a:ext cx="11430000" cy="1978042"/>
              </a:xfrm>
              <a:prstGeom prst="rect">
                <a:avLst/>
              </a:prstGeom>
              <a:blipFill>
                <a:blip r:embed="rId3"/>
                <a:stretch>
                  <a:fillRect l="-1387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3EAAA9B-3E1F-B54B-53EF-BB9FC8821779}"/>
              </a:ext>
            </a:extLst>
          </p:cNvPr>
          <p:cNvSpPr/>
          <p:nvPr/>
        </p:nvSpPr>
        <p:spPr>
          <a:xfrm>
            <a:off x="2231259" y="1307814"/>
            <a:ext cx="723814" cy="63539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  <a:solidFill>
            <a:schemeClr val="accent2"/>
          </a:solidFill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82072" y="277135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072" y="277135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528" r="-2528" b="-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số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là số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số đó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viết được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dạng phân số.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b="-2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F61437C3-CC96-038F-DB6D-3A3763A00186}"/>
              </a:ext>
            </a:extLst>
          </p:cNvPr>
          <p:cNvSpPr/>
          <p:nvPr/>
        </p:nvSpPr>
        <p:spPr>
          <a:xfrm>
            <a:off x="2231259" y="1361896"/>
            <a:ext cx="635619" cy="5272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3EAAA9B-3E1F-B54B-53EF-BB9FC8821779}"/>
              </a:ext>
            </a:extLst>
          </p:cNvPr>
          <p:cNvSpPr/>
          <p:nvPr/>
        </p:nvSpPr>
        <p:spPr>
          <a:xfrm>
            <a:off x="2231259" y="1307814"/>
            <a:ext cx="723814" cy="63539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673" y="349739"/>
            <a:ext cx="5892800" cy="5842000"/>
            <a:chOff x="0" y="0"/>
            <a:chExt cx="2350371" cy="2462159"/>
          </a:xfrm>
          <a:solidFill>
            <a:schemeClr val="accent2"/>
          </a:solidFill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số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là số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số đó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viết được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dạng phân số.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b="-2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5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307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01731" y="230347"/>
            <a:ext cx="2586074" cy="822472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116948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1169487"/>
              </a:xfrm>
              <a:prstGeom prst="rect">
                <a:avLst/>
              </a:prstGeom>
              <a:blipFill>
                <a:blip r:embed="rId4"/>
                <a:stretch>
                  <a:fillRect l="-1224" b="-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39880" imgH="444240" progId="Equation.DSMT4">
                  <p:embed/>
                </p:oleObj>
              </mc:Choice>
              <mc:Fallback>
                <p:oleObj name="Equation" r:id="rId5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38000" imgH="457200" progId="Equation.DSMT4">
                  <p:embed/>
                </p:oleObj>
              </mc:Choice>
              <mc:Fallback>
                <p:oleObj name="Equation" r:id="rId7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04840" imgH="457200" progId="Equation.DSMT4">
                  <p:embed/>
                </p:oleObj>
              </mc:Choice>
              <mc:Fallback>
                <p:oleObj name="Equation" r:id="rId9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1091</Words>
  <Application>Microsoft Office PowerPoint</Application>
  <PresentationFormat>Widescreen</PresentationFormat>
  <Paragraphs>119</Paragraphs>
  <Slides>22</Slides>
  <Notes>2</Notes>
  <HiddenSlides>0</HiddenSlides>
  <MMClips>19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 Math</vt:lpstr>
      <vt:lpstr>Times New Roman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Admin</cp:lastModifiedBy>
  <cp:revision>93</cp:revision>
  <dcterms:created xsi:type="dcterms:W3CDTF">2022-02-25T15:56:08Z</dcterms:created>
  <dcterms:modified xsi:type="dcterms:W3CDTF">2022-10-16T00:49:09Z</dcterms:modified>
</cp:coreProperties>
</file>