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2" r:id="rId3"/>
    <p:sldMasterId id="2147483674" r:id="rId4"/>
    <p:sldMasterId id="2147483685" r:id="rId5"/>
  </p:sldMasterIdLst>
  <p:notesMasterIdLst>
    <p:notesMasterId r:id="rId43"/>
  </p:notesMasterIdLst>
  <p:sldIdLst>
    <p:sldId id="285" r:id="rId6"/>
    <p:sldId id="256" r:id="rId7"/>
    <p:sldId id="257" r:id="rId8"/>
    <p:sldId id="258" r:id="rId9"/>
    <p:sldId id="259" r:id="rId10"/>
    <p:sldId id="260" r:id="rId11"/>
    <p:sldId id="261" r:id="rId12"/>
    <p:sldId id="262" r:id="rId13"/>
    <p:sldId id="263" r:id="rId14"/>
    <p:sldId id="264" r:id="rId15"/>
    <p:sldId id="265" r:id="rId16"/>
    <p:sldId id="266" r:id="rId17"/>
    <p:sldId id="268" r:id="rId18"/>
    <p:sldId id="269" r:id="rId19"/>
    <p:sldId id="270" r:id="rId20"/>
    <p:sldId id="271" r:id="rId21"/>
    <p:sldId id="287" r:id="rId22"/>
    <p:sldId id="288" r:id="rId23"/>
    <p:sldId id="289" r:id="rId24"/>
    <p:sldId id="286" r:id="rId25"/>
    <p:sldId id="290" r:id="rId26"/>
    <p:sldId id="291" r:id="rId27"/>
    <p:sldId id="272" r:id="rId28"/>
    <p:sldId id="273" r:id="rId29"/>
    <p:sldId id="274" r:id="rId30"/>
    <p:sldId id="275" r:id="rId31"/>
    <p:sldId id="276" r:id="rId32"/>
    <p:sldId id="292" r:id="rId33"/>
    <p:sldId id="277" r:id="rId34"/>
    <p:sldId id="278" r:id="rId35"/>
    <p:sldId id="279" r:id="rId36"/>
    <p:sldId id="280" r:id="rId37"/>
    <p:sldId id="281" r:id="rId38"/>
    <p:sldId id="282" r:id="rId39"/>
    <p:sldId id="284" r:id="rId40"/>
    <p:sldId id="293" r:id="rId41"/>
    <p:sldId id="28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hv4ivrL7caoTGAJnXNJWAYR/R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F8BE933-DF2D-4E3C-B2A7-C64321B6B30A}">
  <a:tblStyle styleId="{BF8BE933-DF2D-4E3C-B2A7-C64321B6B30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extLst>
      <p:ext uri="{BB962C8B-B14F-4D97-AF65-F5344CB8AC3E}">
        <p14:creationId xmlns:p14="http://schemas.microsoft.com/office/powerpoint/2010/main" val="13734041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4" name="Google Shape;3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2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4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4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6" name="Google Shape;76;p4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7" name="Google Shape;77;p4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0"/>
        <p:cNvGrpSpPr/>
        <p:nvPr/>
      </p:nvGrpSpPr>
      <p:grpSpPr>
        <a:xfrm>
          <a:off x="0" y="0"/>
          <a:ext cx="0" cy="0"/>
          <a:chOff x="0" y="0"/>
          <a:chExt cx="0" cy="0"/>
        </a:xfrm>
      </p:grpSpPr>
      <p:sp>
        <p:nvSpPr>
          <p:cNvPr id="81" name="Google Shape;81;p4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4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3" name="Google Shape;83;p4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4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4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9" name="Google Shape;89;p4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3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4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4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4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45"/>
          <p:cNvSpPr txBox="1">
            <a:spLocks noGrp="1"/>
          </p:cNvSpPr>
          <p:nvPr>
            <p:ph type="body" idx="1"/>
          </p:nvPr>
        </p:nvSpPr>
        <p:spPr>
          <a:xfrm rot="5400000">
            <a:off x="3833019" y="-1623219"/>
            <a:ext cx="4525962"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46"/>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6" name="Google Shape;116;p46"/>
          <p:cNvSpPr>
            <a:spLocks noGrp="1"/>
          </p:cNvSpPr>
          <p:nvPr>
            <p:ph type="pic" idx="2"/>
          </p:nvPr>
        </p:nvSpPr>
        <p:spPr>
          <a:xfrm>
            <a:off x="5183717" y="987426"/>
            <a:ext cx="617220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7" name="Google Shape;117;p46"/>
          <p:cNvSpPr txBox="1">
            <a:spLocks noGrp="1"/>
          </p:cNvSpPr>
          <p:nvPr>
            <p:ph type="body" idx="1"/>
          </p:nvPr>
        </p:nvSpPr>
        <p:spPr>
          <a:xfrm>
            <a:off x="840318"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p4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47"/>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3" name="Google Shape;123;p47"/>
          <p:cNvSpPr txBox="1">
            <a:spLocks noGrp="1"/>
          </p:cNvSpPr>
          <p:nvPr>
            <p:ph type="body" idx="1"/>
          </p:nvPr>
        </p:nvSpPr>
        <p:spPr>
          <a:xfrm>
            <a:off x="5183717" y="987426"/>
            <a:ext cx="617220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47"/>
          <p:cNvSpPr txBox="1">
            <a:spLocks noGrp="1"/>
          </p:cNvSpPr>
          <p:nvPr>
            <p:ph type="body" idx="2"/>
          </p:nvPr>
        </p:nvSpPr>
        <p:spPr>
          <a:xfrm>
            <a:off x="840318"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4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48"/>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0" name="Google Shape;130;p4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3"/>
        <p:cNvGrpSpPr/>
        <p:nvPr/>
      </p:nvGrpSpPr>
      <p:grpSpPr>
        <a:xfrm>
          <a:off x="0" y="0"/>
          <a:ext cx="0" cy="0"/>
          <a:chOff x="0" y="0"/>
          <a:chExt cx="0" cy="0"/>
        </a:xfrm>
      </p:grpSpPr>
      <p:sp>
        <p:nvSpPr>
          <p:cNvPr id="134" name="Google Shape;134;p49"/>
          <p:cNvSpPr txBox="1">
            <a:spLocks noGrp="1"/>
          </p:cNvSpPr>
          <p:nvPr>
            <p:ph type="title"/>
          </p:nvPr>
        </p:nvSpPr>
        <p:spPr>
          <a:xfrm>
            <a:off x="840317" y="365126"/>
            <a:ext cx="105156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49"/>
          <p:cNvSpPr txBox="1">
            <a:spLocks noGrp="1"/>
          </p:cNvSpPr>
          <p:nvPr>
            <p:ph type="body" idx="1"/>
          </p:nvPr>
        </p:nvSpPr>
        <p:spPr>
          <a:xfrm>
            <a:off x="840318"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49"/>
          <p:cNvSpPr txBox="1">
            <a:spLocks noGrp="1"/>
          </p:cNvSpPr>
          <p:nvPr>
            <p:ph type="body" idx="2"/>
          </p:nvPr>
        </p:nvSpPr>
        <p:spPr>
          <a:xfrm>
            <a:off x="840318" y="2505075"/>
            <a:ext cx="5158316"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9"/>
          <p:cNvSpPr txBox="1">
            <a:spLocks noGrp="1"/>
          </p:cNvSpPr>
          <p:nvPr>
            <p:ph type="body" idx="3"/>
          </p:nvPr>
        </p:nvSpPr>
        <p:spPr>
          <a:xfrm>
            <a:off x="6172200"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49"/>
          <p:cNvSpPr txBox="1">
            <a:spLocks noGrp="1"/>
          </p:cNvSpPr>
          <p:nvPr>
            <p:ph type="body" idx="4"/>
          </p:nvPr>
        </p:nvSpPr>
        <p:spPr>
          <a:xfrm>
            <a:off x="6172200" y="2505075"/>
            <a:ext cx="518371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2"/>
        <p:cNvGrpSpPr/>
        <p:nvPr/>
      </p:nvGrpSpPr>
      <p:grpSpPr>
        <a:xfrm>
          <a:off x="0" y="0"/>
          <a:ext cx="0" cy="0"/>
          <a:chOff x="0" y="0"/>
          <a:chExt cx="0" cy="0"/>
        </a:xfrm>
      </p:grpSpPr>
      <p:sp>
        <p:nvSpPr>
          <p:cNvPr id="143" name="Google Shape;143;p50"/>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4" name="Google Shape;144;p5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9"/>
        <p:cNvGrpSpPr/>
        <p:nvPr/>
      </p:nvGrpSpPr>
      <p:grpSpPr>
        <a:xfrm>
          <a:off x="0" y="0"/>
          <a:ext cx="0" cy="0"/>
          <a:chOff x="0" y="0"/>
          <a:chExt cx="0" cy="0"/>
        </a:xfrm>
      </p:grpSpPr>
      <p:sp>
        <p:nvSpPr>
          <p:cNvPr id="150" name="Google Shape;150;p51"/>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1" name="Google Shape;151;p51"/>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52" name="Google Shape;152;p5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3" name="Google Shape;16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5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5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5" name="Google Shape;175;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5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1" name="Google Shape;181;p56"/>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5"/>
        <p:cNvGrpSpPr/>
        <p:nvPr/>
      </p:nvGrpSpPr>
      <p:grpSpPr>
        <a:xfrm>
          <a:off x="0" y="0"/>
          <a:ext cx="0" cy="0"/>
          <a:chOff x="0" y="0"/>
          <a:chExt cx="0" cy="0"/>
        </a:xfrm>
      </p:grpSpPr>
      <p:sp>
        <p:nvSpPr>
          <p:cNvPr id="186" name="Google Shape;18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7" name="Google Shape;187;p5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8" name="Google Shape;188;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9" name="Google Shape;18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2"/>
        <p:cNvGrpSpPr/>
        <p:nvPr/>
      </p:nvGrpSpPr>
      <p:grpSpPr>
        <a:xfrm>
          <a:off x="0" y="0"/>
          <a:ext cx="0" cy="0"/>
          <a:chOff x="0" y="0"/>
          <a:chExt cx="0" cy="0"/>
        </a:xfrm>
      </p:grpSpPr>
      <p:sp>
        <p:nvSpPr>
          <p:cNvPr id="193" name="Google Shape;19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4" name="Google Shape;194;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5" name="Google Shape;195;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6" name="Google Shape;19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
        <p:nvSpPr>
          <p:cNvPr id="200" name="Google Shape;20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6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5" name="Google Shape;20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Google Shape;209;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0" name="Google Shape;210;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 name="Google Shape;211;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
        <p:cNvGrpSpPr/>
        <p:nvPr/>
      </p:nvGrpSpPr>
      <p:grpSpPr>
        <a:xfrm>
          <a:off x="0" y="0"/>
          <a:ext cx="0" cy="0"/>
          <a:chOff x="0" y="0"/>
          <a:chExt cx="0" cy="0"/>
        </a:xfrm>
      </p:grpSpPr>
      <p:sp>
        <p:nvSpPr>
          <p:cNvPr id="30" name="Google Shape;30;p3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3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3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7"/>
        <p:cNvGrpSpPr/>
        <p:nvPr/>
      </p:nvGrpSpPr>
      <p:grpSpPr>
        <a:xfrm>
          <a:off x="0" y="0"/>
          <a:ext cx="0" cy="0"/>
          <a:chOff x="0" y="0"/>
          <a:chExt cx="0" cy="0"/>
        </a:xfrm>
      </p:grpSpPr>
      <p:sp>
        <p:nvSpPr>
          <p:cNvPr id="218" name="Google Shape;218;p6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9" name="Google Shape;219;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4"/>
        <p:cNvGrpSpPr/>
        <p:nvPr/>
      </p:nvGrpSpPr>
      <p:grpSpPr>
        <a:xfrm>
          <a:off x="0" y="0"/>
          <a:ext cx="0" cy="0"/>
          <a:chOff x="0" y="0"/>
          <a:chExt cx="0" cy="0"/>
        </a:xfrm>
      </p:grpSpPr>
      <p:sp>
        <p:nvSpPr>
          <p:cNvPr id="225" name="Google Shape;225;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6" name="Google Shape;226;p6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7" name="Google Shape;22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0"/>
        <p:cNvGrpSpPr/>
        <p:nvPr/>
      </p:nvGrpSpPr>
      <p:grpSpPr>
        <a:xfrm>
          <a:off x="0" y="0"/>
          <a:ext cx="0" cy="0"/>
          <a:chOff x="0" y="0"/>
          <a:chExt cx="0" cy="0"/>
        </a:xfrm>
      </p:grpSpPr>
      <p:sp>
        <p:nvSpPr>
          <p:cNvPr id="231" name="Google Shape;231;p6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2" name="Google Shape;232;p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3" name="Google Shape;23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242"/>
        <p:cNvGrpSpPr/>
        <p:nvPr/>
      </p:nvGrpSpPr>
      <p:grpSpPr>
        <a:xfrm>
          <a:off x="0" y="0"/>
          <a:ext cx="0" cy="0"/>
          <a:chOff x="0" y="0"/>
          <a:chExt cx="0" cy="0"/>
        </a:xfrm>
      </p:grpSpPr>
      <p:sp>
        <p:nvSpPr>
          <p:cNvPr id="243" name="Google Shape;243;p66"/>
          <p:cNvSpPr txBox="1">
            <a:spLocks noGrp="1"/>
          </p:cNvSpPr>
          <p:nvPr>
            <p:ph type="body" idx="1"/>
          </p:nvPr>
        </p:nvSpPr>
        <p:spPr>
          <a:xfrm>
            <a:off x="609600" y="228600"/>
            <a:ext cx="10972800" cy="5867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66"/>
          <p:cNvSpPr txBox="1">
            <a:spLocks noGrp="1"/>
          </p:cNvSpPr>
          <p:nvPr>
            <p:ph type="dt" idx="10"/>
          </p:nvPr>
        </p:nvSpPr>
        <p:spPr>
          <a:xfrm>
            <a:off x="609600" y="6248400"/>
            <a:ext cx="28448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6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66"/>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r">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3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35"/>
          <p:cNvSpPr txBox="1">
            <a:spLocks noGrp="1"/>
          </p:cNvSpPr>
          <p:nvPr>
            <p:ph type="body" idx="1"/>
          </p:nvPr>
        </p:nvSpPr>
        <p:spPr>
          <a:xfrm rot="5400000">
            <a:off x="3833019" y="-1623219"/>
            <a:ext cx="4525962"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3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3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4" name="Google Shape;44;p3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5" name="Google Shape;45;p3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37"/>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1" name="Google Shape;51;p37"/>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2" name="Google Shape;52;p3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39"/>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3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9"/>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4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4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9" name="Google Shape;69;p4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0" name="Google Shape;70;p4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9" name="Google Shape;19;p30"/>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3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3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Google Shape;22;p3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4" name="Google Shape;94;p32"/>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3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6" name="Google Shape;96;p3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 name="Google Shape;97;p3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5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9" name="Google Shape;169;p5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0" name="Google Shape;17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1" name="Google Shape;17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2" name="Google Shape;17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6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38" name="Google Shape;238;p65"/>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65"/>
          <p:cNvSpPr txBox="1">
            <a:spLocks noGrp="1"/>
          </p:cNvSpPr>
          <p:nvPr>
            <p:ph type="dt" idx="10"/>
          </p:nvPr>
        </p:nvSpPr>
        <p:spPr>
          <a:xfrm>
            <a:off x="609600" y="6248400"/>
            <a:ext cx="28448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0" name="Google Shape;240;p6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1" name="Google Shape;241;p65"/>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1pPr>
            <a:lvl2pPr marL="0" marR="0" lvl="1"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2pPr>
            <a:lvl3pPr marL="0" marR="0" lvl="2"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3pPr>
            <a:lvl4pPr marL="0" marR="0" lvl="3"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4pPr>
            <a:lvl5pPr marL="0" marR="0" lvl="4"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5pPr>
            <a:lvl6pPr marL="0" marR="0" lvl="5"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6pPr>
            <a:lvl7pPr marL="0" marR="0" lvl="6"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7pPr>
            <a:lvl8pPr marL="0" marR="0" lvl="7"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8pPr>
            <a:lvl9pPr marL="0" marR="0" lvl="8" indent="0" algn="r" rtl="0">
              <a:lnSpc>
                <a:spcPct val="100000"/>
              </a:lnSpc>
              <a:spcBef>
                <a:spcPts val="0"/>
              </a:spcBef>
              <a:spcAft>
                <a:spcPts val="0"/>
              </a:spcAft>
              <a:buClr>
                <a:srgbClr val="B5A788"/>
              </a:buClr>
              <a:buSzPts val="1200"/>
              <a:buFont typeface="Arial"/>
              <a:buNone/>
              <a:defRPr sz="1200" b="0" i="0" u="none">
                <a:solidFill>
                  <a:srgbClr val="B5A7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29.xml"/><Relationship Id="rId16"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5" descr="Phông nền bác Hồ - Hồ Chí Minh vector 14 ~ MrPixelVn - Chia sẻ Đồ ..."/>
          <p:cNvPicPr preferRelativeResize="0"/>
          <p:nvPr/>
        </p:nvPicPr>
        <p:blipFill rotWithShape="1">
          <a:blip r:embed="rId3">
            <a:alphaModFix/>
          </a:blip>
          <a:srcRect/>
          <a:stretch/>
        </p:blipFill>
        <p:spPr>
          <a:xfrm>
            <a:off x="127321" y="162046"/>
            <a:ext cx="11945073" cy="6565765"/>
          </a:xfrm>
          <a:prstGeom prst="rect">
            <a:avLst/>
          </a:prstGeom>
          <a:noFill/>
          <a:ln w="88900" cap="sq" cmpd="thickThin">
            <a:solidFill>
              <a:srgbClr val="000000"/>
            </a:solidFill>
            <a:prstDash val="solid"/>
            <a:miter lim="800000"/>
            <a:headEnd type="none" w="sm" len="sm"/>
            <a:tailEnd type="none" w="sm" len="sm"/>
          </a:ln>
        </p:spPr>
      </p:pic>
      <p:sp>
        <p:nvSpPr>
          <p:cNvPr id="286" name="Google Shape;286;p5"/>
          <p:cNvSpPr txBox="1"/>
          <p:nvPr/>
        </p:nvSpPr>
        <p:spPr>
          <a:xfrm>
            <a:off x="1235075" y="1246187"/>
            <a:ext cx="1060132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6000"/>
              <a:buFont typeface="Times New Roman"/>
              <a:buNone/>
            </a:pPr>
            <a:r>
              <a:rPr lang="en-US" sz="6000" b="1" i="0" u="none" smtClean="0">
                <a:solidFill>
                  <a:srgbClr val="002060"/>
                </a:solidFill>
                <a:latin typeface="Times New Roman"/>
                <a:ea typeface="Times New Roman"/>
                <a:cs typeface="Times New Roman"/>
                <a:sym typeface="Times New Roman"/>
              </a:rPr>
              <a:t>TIẾT 1 : VĂN BẢN  PHONG CÁCH HỒ CHÍ MINH</a:t>
            </a:r>
            <a:endParaRPr/>
          </a:p>
        </p:txBody>
      </p:sp>
      <p:sp>
        <p:nvSpPr>
          <p:cNvPr id="287" name="Google Shape;287;p5"/>
          <p:cNvSpPr txBox="1"/>
          <p:nvPr/>
        </p:nvSpPr>
        <p:spPr>
          <a:xfrm>
            <a:off x="1066799" y="3657600"/>
            <a:ext cx="10569575"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7200"/>
              <a:buFont typeface="Arial"/>
              <a:buNone/>
            </a:pPr>
            <a:r>
              <a:rPr lang="en-US" sz="3600" smtClean="0">
                <a:solidFill>
                  <a:srgbClr val="FF0000"/>
                </a:solidFill>
                <a:latin typeface="Times New Roman" pitchFamily="18" charset="0"/>
                <a:cs typeface="Times New Roman" pitchFamily="18" charset="0"/>
              </a:rPr>
              <a:t>Giáo viên : Lương Thị Ngọc Khánh </a:t>
            </a:r>
            <a:endParaRPr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3889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9" descr="Tranh vẽ hoa sen 2"/>
          <p:cNvPicPr preferRelativeResize="0"/>
          <p:nvPr/>
        </p:nvPicPr>
        <p:blipFill rotWithShape="1">
          <a:blip r:embed="rId3">
            <a:alphaModFix/>
          </a:blip>
          <a:srcRect/>
          <a:stretch/>
        </p:blipFill>
        <p:spPr>
          <a:xfrm>
            <a:off x="0" y="2228850"/>
            <a:ext cx="3638550" cy="4629150"/>
          </a:xfrm>
          <a:prstGeom prst="rect">
            <a:avLst/>
          </a:prstGeom>
          <a:noFill/>
          <a:ln>
            <a:noFill/>
          </a:ln>
        </p:spPr>
      </p:pic>
      <p:sp>
        <p:nvSpPr>
          <p:cNvPr id="315" name="Google Shape;315;p9"/>
          <p:cNvSpPr txBox="1"/>
          <p:nvPr/>
        </p:nvSpPr>
        <p:spPr>
          <a:xfrm>
            <a:off x="350837" y="87312"/>
            <a:ext cx="11612562" cy="20005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Arial"/>
              <a:buNone/>
            </a:pPr>
            <a:r>
              <a:rPr lang="en-US" sz="4400" b="0" i="0" u="none">
                <a:solidFill>
                  <a:srgbClr val="002060"/>
                </a:solidFill>
                <a:latin typeface="Arial"/>
                <a:ea typeface="Arial"/>
                <a:cs typeface="Arial"/>
                <a:sym typeface="Arial"/>
              </a:rPr>
              <a:t>Câu 4: </a:t>
            </a:r>
            <a:endParaRPr/>
          </a:p>
          <a:p>
            <a:pPr marL="0" marR="0" lvl="0" indent="0" algn="ctr" rtl="0">
              <a:lnSpc>
                <a:spcPct val="100000"/>
              </a:lnSpc>
              <a:spcBef>
                <a:spcPts val="0"/>
              </a:spcBef>
              <a:spcAft>
                <a:spcPts val="0"/>
              </a:spcAft>
              <a:buClr>
                <a:srgbClr val="002060"/>
              </a:buClr>
              <a:buSzPts val="5400"/>
              <a:buFont typeface="Arial"/>
              <a:buNone/>
            </a:pPr>
            <a:r>
              <a:rPr lang="en-US" sz="4000" b="0" i="0" u="none">
                <a:solidFill>
                  <a:srgbClr val="002060"/>
                </a:solidFill>
                <a:sym typeface="Arial"/>
              </a:rPr>
              <a:t>Kể tên văn bản – tác giả trong chương trình Ngữ văn 7 viết về một phẩm chất tốt đẹp của Bác?</a:t>
            </a:r>
            <a:endParaRPr sz="4000"/>
          </a:p>
        </p:txBody>
      </p:sp>
      <p:sp>
        <p:nvSpPr>
          <p:cNvPr id="316" name="Google Shape;316;p9"/>
          <p:cNvSpPr txBox="1"/>
          <p:nvPr/>
        </p:nvSpPr>
        <p:spPr>
          <a:xfrm>
            <a:off x="2600325" y="3435350"/>
            <a:ext cx="9131300" cy="1754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US" sz="5400" b="1" i="0" u="none">
                <a:solidFill>
                  <a:srgbClr val="FF0000"/>
                </a:solidFill>
                <a:latin typeface="Arial"/>
                <a:ea typeface="Arial"/>
                <a:cs typeface="Arial"/>
                <a:sym typeface="Arial"/>
              </a:rPr>
              <a:t>Đáp án: Đức tính giản dị của Bác Hồ</a:t>
            </a:r>
            <a:endParaRPr/>
          </a:p>
          <a:p>
            <a:pPr marL="0" marR="0" lvl="0" indent="0" algn="ctr" rtl="0">
              <a:lnSpc>
                <a:spcPct val="100000"/>
              </a:lnSpc>
              <a:spcBef>
                <a:spcPts val="0"/>
              </a:spcBef>
              <a:spcAft>
                <a:spcPts val="0"/>
              </a:spcAft>
              <a:buClr>
                <a:srgbClr val="FF0000"/>
              </a:buClr>
              <a:buSzPts val="5400"/>
              <a:buFont typeface="Arial"/>
              <a:buNone/>
            </a:pPr>
            <a:r>
              <a:rPr lang="en-US" sz="5400" b="1" i="0" u="none">
                <a:solidFill>
                  <a:srgbClr val="FF0000"/>
                </a:solidFill>
                <a:latin typeface="Arial"/>
                <a:ea typeface="Arial"/>
                <a:cs typeface="Arial"/>
                <a:sym typeface="Arial"/>
              </a:rPr>
              <a:t>- Phạm Văn Đồng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10" descr="NGÂY NGẤT HƯƠNG TRỜI (14/03/2013 07:52:22)"/>
          <p:cNvPicPr preferRelativeResize="0"/>
          <p:nvPr/>
        </p:nvPicPr>
        <p:blipFill rotWithShape="1">
          <a:blip r:embed="rId3">
            <a:alphaModFix/>
          </a:blip>
          <a:srcRect/>
          <a:stretch/>
        </p:blipFill>
        <p:spPr>
          <a:xfrm>
            <a:off x="7019925" y="349250"/>
            <a:ext cx="5172075" cy="6427787"/>
          </a:xfrm>
          <a:prstGeom prst="rect">
            <a:avLst/>
          </a:prstGeom>
          <a:noFill/>
          <a:ln>
            <a:noFill/>
          </a:ln>
        </p:spPr>
      </p:pic>
      <p:sp>
        <p:nvSpPr>
          <p:cNvPr id="322" name="Google Shape;322;p10"/>
          <p:cNvSpPr txBox="1"/>
          <p:nvPr/>
        </p:nvSpPr>
        <p:spPr>
          <a:xfrm>
            <a:off x="136525" y="708025"/>
            <a:ext cx="9709150" cy="2586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5400"/>
              <a:buFont typeface="Arial"/>
              <a:buNone/>
            </a:pPr>
            <a:r>
              <a:rPr lang="en-US" sz="5400" b="0" i="0" u="none">
                <a:solidFill>
                  <a:srgbClr val="002060"/>
                </a:solidFill>
                <a:latin typeface="Arial"/>
                <a:ea typeface="Arial"/>
                <a:cs typeface="Arial"/>
                <a:sym typeface="Arial"/>
              </a:rPr>
              <a:t>Câu 5: Văn bản “Thế máu” trích “Bản án chế độ thực dân Pháp” được Bác viết bằng ngôn ngữ nào?</a:t>
            </a:r>
            <a:endParaRPr/>
          </a:p>
        </p:txBody>
      </p:sp>
      <p:sp>
        <p:nvSpPr>
          <p:cNvPr id="323" name="Google Shape;323;p10"/>
          <p:cNvSpPr txBox="1"/>
          <p:nvPr/>
        </p:nvSpPr>
        <p:spPr>
          <a:xfrm>
            <a:off x="1393825" y="4103687"/>
            <a:ext cx="6173787" cy="11080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6600"/>
              <a:buFont typeface="Arial"/>
              <a:buNone/>
            </a:pPr>
            <a:r>
              <a:rPr lang="en-US" sz="6600" b="1" i="0" u="none">
                <a:solidFill>
                  <a:srgbClr val="FF0000"/>
                </a:solidFill>
                <a:latin typeface="Arial"/>
                <a:ea typeface="Arial"/>
                <a:cs typeface="Arial"/>
                <a:sym typeface="Arial"/>
              </a:rPr>
              <a:t>Đáp án: Tiếng Pháp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1" descr="Xây dựng văn hóa Đảng theo Di chúc của Chủ tịch Hồ Chí Minh | Tạp ..."/>
          <p:cNvPicPr preferRelativeResize="0"/>
          <p:nvPr/>
        </p:nvPicPr>
        <p:blipFill rotWithShape="1">
          <a:blip r:embed="rId3">
            <a:alphaModFix/>
          </a:blip>
          <a:srcRect/>
          <a:stretch/>
        </p:blipFill>
        <p:spPr>
          <a:xfrm>
            <a:off x="0" y="0"/>
            <a:ext cx="12290425" cy="6858000"/>
          </a:xfrm>
          <a:prstGeom prst="rect">
            <a:avLst/>
          </a:prstGeom>
          <a:noFill/>
          <a:ln>
            <a:noFill/>
          </a:ln>
        </p:spPr>
      </p:pic>
      <p:sp>
        <p:nvSpPr>
          <p:cNvPr id="329" name="Google Shape;329;p11"/>
          <p:cNvSpPr txBox="1"/>
          <p:nvPr/>
        </p:nvSpPr>
        <p:spPr>
          <a:xfrm>
            <a:off x="1600200" y="2166937"/>
            <a:ext cx="789939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Times New Roman"/>
              <a:buNone/>
            </a:pPr>
            <a:r>
              <a:rPr lang="en-US" sz="4400" b="1" smtClean="0">
                <a:solidFill>
                  <a:schemeClr val="dk1"/>
                </a:solidFill>
                <a:latin typeface="Times New Roman"/>
                <a:ea typeface="Times New Roman"/>
                <a:cs typeface="Times New Roman"/>
                <a:sym typeface="Times New Roman"/>
              </a:rPr>
              <a:t>TIẾT 1 </a:t>
            </a:r>
            <a:r>
              <a:rPr lang="en-US" sz="4400" b="1" i="0" u="none" smtClean="0">
                <a:solidFill>
                  <a:schemeClr val="dk1"/>
                </a:solidFill>
                <a:latin typeface="Times New Roman"/>
                <a:ea typeface="Times New Roman"/>
                <a:cs typeface="Times New Roman"/>
                <a:sym typeface="Times New Roman"/>
              </a:rPr>
              <a:t>Văn </a:t>
            </a:r>
            <a:r>
              <a:rPr lang="en-US" sz="4400" b="1" i="0" u="none">
                <a:solidFill>
                  <a:schemeClr val="dk1"/>
                </a:solidFill>
                <a:latin typeface="Times New Roman"/>
                <a:ea typeface="Times New Roman"/>
                <a:cs typeface="Times New Roman"/>
                <a:sym typeface="Times New Roman"/>
              </a:rPr>
              <a:t>bản:</a:t>
            </a:r>
            <a:endParaRPr/>
          </a:p>
        </p:txBody>
      </p:sp>
      <p:sp>
        <p:nvSpPr>
          <p:cNvPr id="330" name="Google Shape;330;p11"/>
          <p:cNvSpPr txBox="1"/>
          <p:nvPr/>
        </p:nvSpPr>
        <p:spPr>
          <a:xfrm>
            <a:off x="3557587" y="3121025"/>
            <a:ext cx="8732837"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800"/>
              <a:buFont typeface="Times New Roman"/>
              <a:buNone/>
            </a:pPr>
            <a:r>
              <a:rPr lang="en-US" sz="4800" b="1" i="0" u="none">
                <a:solidFill>
                  <a:srgbClr val="C00000"/>
                </a:solidFill>
                <a:latin typeface="Times New Roman"/>
                <a:ea typeface="Times New Roman"/>
                <a:cs typeface="Times New Roman"/>
                <a:sym typeface="Times New Roman"/>
              </a:rPr>
              <a:t>PHONG CÁCH HỒ CHÍ MINH</a:t>
            </a:r>
            <a:endParaRPr/>
          </a:p>
        </p:txBody>
      </p:sp>
      <p:sp>
        <p:nvSpPr>
          <p:cNvPr id="331" name="Google Shape;331;p11"/>
          <p:cNvSpPr txBox="1"/>
          <p:nvPr/>
        </p:nvSpPr>
        <p:spPr>
          <a:xfrm>
            <a:off x="6858000" y="4137025"/>
            <a:ext cx="34290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Times New Roman"/>
              <a:buNone/>
            </a:pPr>
            <a:r>
              <a:rPr lang="en-US" sz="3600" b="1" i="1" u="none">
                <a:solidFill>
                  <a:srgbClr val="000000"/>
                </a:solidFill>
                <a:latin typeface="Times New Roman"/>
                <a:ea typeface="Times New Roman"/>
                <a:cs typeface="Times New Roman"/>
                <a:sym typeface="Times New Roman"/>
              </a:rPr>
              <a:t>- Lê Anh Trà -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txBox="1"/>
          <p:nvPr/>
        </p:nvSpPr>
        <p:spPr>
          <a:xfrm>
            <a:off x="0" y="0"/>
            <a:ext cx="12192000" cy="6858000"/>
          </a:xfrm>
          <a:prstGeom prst="rect">
            <a:avLst/>
          </a:prstGeom>
          <a:solidFill>
            <a:srgbClr val="CCFF99"/>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57" name="Google Shape;357;p13"/>
          <p:cNvSpPr txBox="1"/>
          <p:nvPr/>
        </p:nvSpPr>
        <p:spPr>
          <a:xfrm>
            <a:off x="3859212" y="0"/>
            <a:ext cx="8332787" cy="6858000"/>
          </a:xfrm>
          <a:prstGeom prst="rect">
            <a:avLst/>
          </a:prstGeom>
          <a:solidFill>
            <a:srgbClr val="99FF66"/>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58" name="Google Shape;358;p13"/>
          <p:cNvSpPr/>
          <p:nvPr/>
        </p:nvSpPr>
        <p:spPr>
          <a:xfrm>
            <a:off x="3302000" y="9525"/>
            <a:ext cx="8890000" cy="1108075"/>
          </a:xfrm>
          <a:custGeom>
            <a:avLst/>
            <a:gdLst/>
            <a:ahLst/>
            <a:cxnLst/>
            <a:rect l="l" t="t" r="r" b="b"/>
            <a:pathLst>
              <a:path w="8890000" h="1108075" extrusionOk="0">
                <a:moveTo>
                  <a:pt x="0" y="0"/>
                </a:moveTo>
                <a:lnTo>
                  <a:pt x="8705317" y="0"/>
                </a:lnTo>
                <a:lnTo>
                  <a:pt x="8890000" y="184683"/>
                </a:lnTo>
                <a:lnTo>
                  <a:pt x="8890000" y="1108075"/>
                </a:lnTo>
                <a:lnTo>
                  <a:pt x="0" y="1108075"/>
                </a:lnTo>
                <a:lnTo>
                  <a:pt x="0" y="0"/>
                </a:lnTo>
                <a:close/>
              </a:path>
            </a:pathLst>
          </a:custGeom>
          <a:solidFill>
            <a:srgbClr val="CC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pic>
        <p:nvPicPr>
          <p:cNvPr id="360" name="Google Shape;360;p13" descr="Tác giả Lê Anh Trà – Đôi nét về tiểu sử và sự nghiệp sáng tác"/>
          <p:cNvPicPr preferRelativeResize="0"/>
          <p:nvPr/>
        </p:nvPicPr>
        <p:blipFill rotWithShape="1">
          <a:blip r:embed="rId3">
            <a:alphaModFix/>
          </a:blip>
          <a:srcRect/>
          <a:stretch/>
        </p:blipFill>
        <p:spPr>
          <a:xfrm>
            <a:off x="328612" y="1785937"/>
            <a:ext cx="3182937" cy="3863975"/>
          </a:xfrm>
          <a:prstGeom prst="rect">
            <a:avLst/>
          </a:prstGeom>
          <a:noFill/>
          <a:ln>
            <a:noFill/>
          </a:ln>
        </p:spPr>
      </p:pic>
      <p:sp>
        <p:nvSpPr>
          <p:cNvPr id="361" name="Google Shape;361;p13"/>
          <p:cNvSpPr txBox="1"/>
          <p:nvPr/>
        </p:nvSpPr>
        <p:spPr>
          <a:xfrm>
            <a:off x="50800" y="1038225"/>
            <a:ext cx="373697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I.  TÌM HIỂU CHUNG</a:t>
            </a:r>
            <a:endParaRPr/>
          </a:p>
        </p:txBody>
      </p:sp>
      <p:sp>
        <p:nvSpPr>
          <p:cNvPr id="362" name="Google Shape;362;p13"/>
          <p:cNvSpPr txBox="1"/>
          <p:nvPr/>
        </p:nvSpPr>
        <p:spPr>
          <a:xfrm>
            <a:off x="887412" y="5757862"/>
            <a:ext cx="2236788"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Lê Anh Trà</a:t>
            </a:r>
            <a:endParaRPr/>
          </a:p>
        </p:txBody>
      </p:sp>
      <p:sp>
        <p:nvSpPr>
          <p:cNvPr id="363" name="Google Shape;363;p13"/>
          <p:cNvSpPr/>
          <p:nvPr/>
        </p:nvSpPr>
        <p:spPr>
          <a:xfrm>
            <a:off x="7472633" y="6112001"/>
            <a:ext cx="10304809" cy="7654316"/>
          </a:xfrm>
          <a:prstGeom prst="rtTriangle">
            <a:avLst/>
          </a:prstGeom>
          <a:solidFill>
            <a:srgbClr val="99F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 name="Google Shape;364;p13"/>
          <p:cNvSpPr/>
          <p:nvPr/>
        </p:nvSpPr>
        <p:spPr>
          <a:xfrm>
            <a:off x="3929416" y="893763"/>
            <a:ext cx="4017962" cy="668337"/>
          </a:xfrm>
          <a:prstGeom prst="homePlate">
            <a:avLst>
              <a:gd name="adj" fmla="val 19804"/>
            </a:avLst>
          </a:prstGeom>
          <a:solidFill>
            <a:srgbClr val="33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a:solidFill>
                  <a:schemeClr val="tx1"/>
                </a:solidFill>
                <a:latin typeface="Times New Roman"/>
                <a:ea typeface="Times New Roman"/>
                <a:cs typeface="Times New Roman"/>
                <a:sym typeface="Times New Roman"/>
              </a:rPr>
              <a:t>1. TÁC GIẢ</a:t>
            </a:r>
            <a:endParaRPr>
              <a:solidFill>
                <a:schemeClr val="tx1"/>
              </a:solidFill>
            </a:endParaRPr>
          </a:p>
        </p:txBody>
      </p:sp>
      <p:sp>
        <p:nvSpPr>
          <p:cNvPr id="365" name="Google Shape;365;p13"/>
          <p:cNvSpPr/>
          <p:nvPr/>
        </p:nvSpPr>
        <p:spPr>
          <a:xfrm>
            <a:off x="7877175" y="1144587"/>
            <a:ext cx="4284662" cy="5678487"/>
          </a:xfrm>
          <a:prstGeom prst="roundRect">
            <a:avLst>
              <a:gd name="adj" fmla="val 16667"/>
            </a:avLst>
          </a:prstGeom>
          <a:solidFill>
            <a:srgbClr val="99FF99"/>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66" name="Google Shape;366;p13"/>
          <p:cNvSpPr txBox="1"/>
          <p:nvPr/>
        </p:nvSpPr>
        <p:spPr>
          <a:xfrm>
            <a:off x="3824287" y="1814512"/>
            <a:ext cx="4087812" cy="3108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Lê Anh Trà (1927 – 199)</a:t>
            </a:r>
            <a:endParaRPr/>
          </a:p>
          <a:p>
            <a:pPr marL="0" marR="0" lvl="0" indent="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Quê: Đức Phổ, Quảng Ngãi.</a:t>
            </a:r>
            <a:endParaRPr/>
          </a:p>
          <a:p>
            <a:pPr marL="0" marR="0" lvl="0" indent="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Là nhà quân sự, nhà báo.</a:t>
            </a:r>
            <a:endParaRPr/>
          </a:p>
          <a:p>
            <a:pPr marL="0" marR="0" lvl="0" indent="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Tác giả chuyên nghiên cứu và viết về Hồ Chí Minh.</a:t>
            </a:r>
            <a:endParaRPr/>
          </a:p>
        </p:txBody>
      </p:sp>
      <p:sp>
        <p:nvSpPr>
          <p:cNvPr id="368" name="Google Shape;368;p13"/>
          <p:cNvSpPr/>
          <p:nvPr/>
        </p:nvSpPr>
        <p:spPr>
          <a:xfrm rot="-5400000" flipH="1">
            <a:off x="10030618" y="1029493"/>
            <a:ext cx="2006600" cy="2236787"/>
          </a:xfrm>
          <a:prstGeom prst="rtTriangle">
            <a:avLst/>
          </a:prstGeom>
          <a:solidFill>
            <a:srgbClr val="92D05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69" name="Google Shape;369;p13"/>
          <p:cNvSpPr txBox="1"/>
          <p:nvPr/>
        </p:nvSpPr>
        <p:spPr>
          <a:xfrm>
            <a:off x="9677401" y="1135062"/>
            <a:ext cx="26797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2. TÁC PHẨM</a:t>
            </a:r>
            <a:endParaRPr/>
          </a:p>
        </p:txBody>
      </p:sp>
      <p:sp>
        <p:nvSpPr>
          <p:cNvPr id="370" name="Google Shape;370;p13"/>
          <p:cNvSpPr txBox="1"/>
          <p:nvPr/>
        </p:nvSpPr>
        <p:spPr>
          <a:xfrm>
            <a:off x="7877175" y="2944812"/>
            <a:ext cx="4467225" cy="353853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Kiểu văn bản: Nhật dụng</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PTBĐ: Nghị luận kết hợp thuyết minh</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Chủ đề: Hội nhập thế giới và giữ gìn bản sắc dân tộc.</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Xuất xứ: trích bài “Phong cách Hồ Chí Minh, cái vĩ đại gắn với cái cao cả”</a:t>
            </a:r>
            <a:endParaRPr/>
          </a:p>
        </p:txBody>
      </p:sp>
      <p:pic>
        <p:nvPicPr>
          <p:cNvPr id="371" name="Google Shape;371;p13" descr="Tổng hợp ảnh Hoa Sen PNG"/>
          <p:cNvPicPr preferRelativeResize="0"/>
          <p:nvPr/>
        </p:nvPicPr>
        <p:blipFill rotWithShape="1">
          <a:blip r:embed="rId4">
            <a:alphaModFix/>
          </a:blip>
          <a:srcRect/>
          <a:stretch/>
        </p:blipFill>
        <p:spPr>
          <a:xfrm>
            <a:off x="8680450" y="806450"/>
            <a:ext cx="2324100" cy="23225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14" descr="Download Vẽ Hoa Sen Bằng Màu Nước PNG Image with No Background ..."/>
          <p:cNvPicPr preferRelativeResize="0"/>
          <p:nvPr/>
        </p:nvPicPr>
        <p:blipFill rotWithShape="1">
          <a:blip r:embed="rId3">
            <a:alphaModFix/>
          </a:blip>
          <a:srcRect/>
          <a:stretch/>
        </p:blipFill>
        <p:spPr>
          <a:xfrm>
            <a:off x="8121650" y="914400"/>
            <a:ext cx="4070350" cy="5800725"/>
          </a:xfrm>
          <a:prstGeom prst="rect">
            <a:avLst/>
          </a:prstGeom>
          <a:noFill/>
          <a:ln>
            <a:noFill/>
          </a:ln>
        </p:spPr>
      </p:pic>
      <p:sp>
        <p:nvSpPr>
          <p:cNvPr id="378" name="Google Shape;378;p14"/>
          <p:cNvSpPr txBox="1"/>
          <p:nvPr/>
        </p:nvSpPr>
        <p:spPr>
          <a:xfrm>
            <a:off x="3816350" y="1377950"/>
            <a:ext cx="31210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Times New Roman"/>
              <a:buNone/>
            </a:pPr>
            <a:r>
              <a:rPr lang="en-US" sz="3600" b="1" i="0" u="none">
                <a:solidFill>
                  <a:schemeClr val="dk1"/>
                </a:solidFill>
                <a:latin typeface="Times New Roman"/>
                <a:ea typeface="Times New Roman"/>
                <a:cs typeface="Times New Roman"/>
                <a:sym typeface="Times New Roman"/>
              </a:rPr>
              <a:t>Bố cục: 3 phần</a:t>
            </a:r>
            <a:endParaRPr/>
          </a:p>
        </p:txBody>
      </p:sp>
      <p:sp>
        <p:nvSpPr>
          <p:cNvPr id="379" name="Google Shape;379;p14"/>
          <p:cNvSpPr txBox="1"/>
          <p:nvPr/>
        </p:nvSpPr>
        <p:spPr>
          <a:xfrm>
            <a:off x="382587" y="2281237"/>
            <a:ext cx="8553450" cy="37861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3200"/>
              <a:buFont typeface="Times New Roman"/>
              <a:buNone/>
            </a:pPr>
            <a:r>
              <a:rPr lang="en-US" sz="3200" b="0" i="0" u="none">
                <a:solidFill>
                  <a:srgbClr val="002060"/>
                </a:solidFill>
                <a:latin typeface="Times New Roman"/>
                <a:ea typeface="Times New Roman"/>
                <a:cs typeface="Times New Roman"/>
                <a:sym typeface="Times New Roman"/>
              </a:rPr>
              <a:t>- Phần 1. Từ đầu đến "rất hiện đại": Hồ Chí Minh với sự tiếp thu văn hóa các dân tộc nhân loại.</a:t>
            </a:r>
            <a:endParaRPr sz="2400" b="0" i="0" u="none">
              <a:solidFill>
                <a:srgbClr val="00206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2060"/>
              </a:buClr>
              <a:buSzPts val="3200"/>
              <a:buFont typeface="Times New Roman"/>
              <a:buNone/>
            </a:pPr>
            <a:r>
              <a:rPr lang="en-US" sz="3200" b="0" i="0" u="none">
                <a:solidFill>
                  <a:srgbClr val="002060"/>
                </a:solidFill>
                <a:latin typeface="Times New Roman"/>
                <a:ea typeface="Times New Roman"/>
                <a:cs typeface="Times New Roman"/>
                <a:sym typeface="Times New Roman"/>
              </a:rPr>
              <a:t>- Phần 2. Tiếp theo đến “cháo hoa”: Những nét đẹp trong lối sống Hồ Chí Minh.</a:t>
            </a:r>
            <a:endParaRPr sz="2400" b="0" i="0" u="none">
              <a:solidFill>
                <a:srgbClr val="00206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2060"/>
              </a:buClr>
              <a:buSzPts val="3200"/>
              <a:buFont typeface="Times New Roman"/>
              <a:buNone/>
            </a:pPr>
            <a:r>
              <a:rPr lang="en-US" sz="3200" b="0" i="0" u="none">
                <a:solidFill>
                  <a:srgbClr val="002060"/>
                </a:solidFill>
                <a:latin typeface="Times New Roman"/>
                <a:ea typeface="Times New Roman"/>
                <a:cs typeface="Times New Roman"/>
                <a:sym typeface="Times New Roman"/>
              </a:rPr>
              <a:t>- Phần 3.  Còn lại: Đánh giá của tác giả về Bác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5" name="Google Shape;385;p15" descr="Tranh vẽ hoa sen 2"/>
          <p:cNvPicPr preferRelativeResize="0"/>
          <p:nvPr/>
        </p:nvPicPr>
        <p:blipFill rotWithShape="1">
          <a:blip r:embed="rId3">
            <a:alphaModFix/>
          </a:blip>
          <a:srcRect/>
          <a:stretch/>
        </p:blipFill>
        <p:spPr>
          <a:xfrm>
            <a:off x="8472487" y="1643062"/>
            <a:ext cx="3367087" cy="5214937"/>
          </a:xfrm>
          <a:prstGeom prst="rect">
            <a:avLst/>
          </a:prstGeom>
          <a:noFill/>
          <a:ln>
            <a:noFill/>
          </a:ln>
        </p:spPr>
      </p:pic>
      <p:sp>
        <p:nvSpPr>
          <p:cNvPr id="386" name="Google Shape;386;p15"/>
          <p:cNvSpPr txBox="1"/>
          <p:nvPr/>
        </p:nvSpPr>
        <p:spPr>
          <a:xfrm>
            <a:off x="688975" y="1249362"/>
            <a:ext cx="8699500" cy="127317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2060"/>
              </a:buClr>
              <a:buSzPts val="3200"/>
              <a:buFont typeface="Times New Roman"/>
              <a:buNone/>
            </a:pPr>
            <a:r>
              <a:rPr lang="en-US" sz="3200" b="1" i="0" u="none">
                <a:solidFill>
                  <a:srgbClr val="FF0000"/>
                </a:solidFill>
                <a:latin typeface="Times New Roman"/>
                <a:ea typeface="Times New Roman"/>
                <a:cs typeface="Times New Roman"/>
                <a:sym typeface="Times New Roman"/>
              </a:rPr>
              <a:t>II. </a:t>
            </a:r>
            <a:r>
              <a:rPr lang="en-US" sz="3200" b="1" smtClean="0">
                <a:solidFill>
                  <a:srgbClr val="FF0000"/>
                </a:solidFill>
                <a:latin typeface="Times New Roman"/>
                <a:ea typeface="Times New Roman"/>
                <a:cs typeface="Times New Roman"/>
                <a:sym typeface="Times New Roman"/>
              </a:rPr>
              <a:t>TÌM </a:t>
            </a:r>
            <a:r>
              <a:rPr lang="en-US" sz="3200" b="1" i="0" u="none" smtClean="0">
                <a:solidFill>
                  <a:srgbClr val="FF0000"/>
                </a:solidFill>
                <a:latin typeface="Times New Roman"/>
                <a:ea typeface="Times New Roman"/>
                <a:cs typeface="Times New Roman"/>
                <a:sym typeface="Times New Roman"/>
              </a:rPr>
              <a:t> </a:t>
            </a:r>
            <a:r>
              <a:rPr lang="en-US" sz="3200" b="1" i="0" u="none">
                <a:solidFill>
                  <a:srgbClr val="FF0000"/>
                </a:solidFill>
                <a:latin typeface="Times New Roman"/>
                <a:ea typeface="Times New Roman"/>
                <a:cs typeface="Times New Roman"/>
                <a:sym typeface="Times New Roman"/>
              </a:rPr>
              <a:t>HIỂU VĂN BẢN</a:t>
            </a:r>
            <a:endParaRPr>
              <a:solidFill>
                <a:srgbClr val="FF0000"/>
              </a:solidFill>
            </a:endParaRPr>
          </a:p>
          <a:p>
            <a:pPr marL="0" marR="0" lvl="0" indent="0" algn="l" rtl="0">
              <a:lnSpc>
                <a:spcPct val="120000"/>
              </a:lnSpc>
              <a:spcBef>
                <a:spcPts val="0"/>
              </a:spcBef>
              <a:spcAft>
                <a:spcPts val="0"/>
              </a:spcAft>
              <a:buClr>
                <a:srgbClr val="002060"/>
              </a:buClr>
              <a:buSzPts val="3200"/>
              <a:buFont typeface="Times New Roman"/>
              <a:buNone/>
            </a:pPr>
            <a:r>
              <a:rPr lang="en-US" sz="3200" b="0" i="1" u="none">
                <a:solidFill>
                  <a:srgbClr val="002060"/>
                </a:solidFill>
                <a:latin typeface="Times New Roman"/>
                <a:ea typeface="Times New Roman"/>
                <a:cs typeface="Times New Roman"/>
                <a:sym typeface="Times New Roman"/>
              </a:rPr>
              <a:t>    1. Hồ Chí Minh với sự tiếp thu tinh hoa văn hóa</a:t>
            </a:r>
            <a:endParaRPr/>
          </a:p>
        </p:txBody>
      </p:sp>
      <p:sp>
        <p:nvSpPr>
          <p:cNvPr id="387" name="Google Shape;387;p15"/>
          <p:cNvSpPr txBox="1"/>
          <p:nvPr/>
        </p:nvSpPr>
        <p:spPr>
          <a:xfrm>
            <a:off x="1487487" y="2498725"/>
            <a:ext cx="3348037" cy="12223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rgbClr val="002060"/>
              </a:buClr>
              <a:buSzPts val="3200"/>
              <a:buFont typeface="Times New Roman"/>
              <a:buAutoNum type="alphaLcPeriod"/>
            </a:pPr>
            <a:r>
              <a:rPr lang="en-US" sz="3200" b="0" i="0" u="none">
                <a:solidFill>
                  <a:srgbClr val="002060"/>
                </a:solidFill>
                <a:latin typeface="Times New Roman"/>
                <a:ea typeface="Times New Roman"/>
                <a:cs typeface="Times New Roman"/>
                <a:sym typeface="Times New Roman"/>
              </a:rPr>
              <a:t>Bối cảnh tiếp thu</a:t>
            </a:r>
            <a:endParaRPr/>
          </a:p>
          <a:p>
            <a:pPr marL="342900" marR="0" lvl="0" indent="-342900" algn="l" rtl="0">
              <a:lnSpc>
                <a:spcPct val="120000"/>
              </a:lnSpc>
              <a:spcBef>
                <a:spcPts val="0"/>
              </a:spcBef>
              <a:spcAft>
                <a:spcPts val="0"/>
              </a:spcAft>
              <a:buClr>
                <a:srgbClr val="002060"/>
              </a:buClr>
              <a:buSzPts val="3200"/>
              <a:buFont typeface="Times New Roman"/>
              <a:buAutoNum type="alphaLcPeriod"/>
            </a:pPr>
            <a:r>
              <a:rPr lang="en-US" sz="3200" b="0" i="0" u="none">
                <a:solidFill>
                  <a:srgbClr val="002060"/>
                </a:solidFill>
                <a:latin typeface="Times New Roman"/>
                <a:ea typeface="Times New Roman"/>
                <a:cs typeface="Times New Roman"/>
                <a:sym typeface="Times New Roman"/>
              </a:rPr>
              <a:t>Cách tiếp thu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p:nvPr/>
        </p:nvSpPr>
        <p:spPr>
          <a:xfrm>
            <a:off x="0" y="0"/>
            <a:ext cx="12192000" cy="6858000"/>
          </a:xfrm>
          <a:prstGeom prst="rect">
            <a:avLst/>
          </a:prstGeom>
          <a:solidFill>
            <a:srgbClr val="FF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800"/>
              <a:buFont typeface="Arial"/>
              <a:buNone/>
            </a:pPr>
            <a:r>
              <a:rPr lang="en-US" sz="2800" b="1" i="0" u="none">
                <a:solidFill>
                  <a:srgbClr val="002060"/>
                </a:solidFill>
                <a:latin typeface="Arial"/>
                <a:ea typeface="Arial"/>
                <a:cs typeface="Arial"/>
                <a:sym typeface="Arial"/>
              </a:rPr>
              <a:t> </a:t>
            </a:r>
            <a:r>
              <a:rPr lang="en-US" sz="3200" b="1" i="0" u="none">
                <a:solidFill>
                  <a:srgbClr val="000000"/>
                </a:solidFill>
                <a:latin typeface="Arial"/>
                <a:ea typeface="Arial"/>
                <a:cs typeface="Arial"/>
                <a:sym typeface="Arial"/>
              </a:rPr>
              <a:t>1. HỒ CHÍ MINH VỚI SỰ TIẾP THU VĂN HÓA</a:t>
            </a:r>
            <a:endParaRPr/>
          </a:p>
        </p:txBody>
      </p:sp>
      <p:sp>
        <p:nvSpPr>
          <p:cNvPr id="393" name="Google Shape;393;p16"/>
          <p:cNvSpPr txBox="1"/>
          <p:nvPr/>
        </p:nvSpPr>
        <p:spPr>
          <a:xfrm>
            <a:off x="0" y="3100387"/>
            <a:ext cx="12192000" cy="2230437"/>
          </a:xfrm>
          <a:prstGeom prst="rect">
            <a:avLst/>
          </a:prstGeom>
          <a:solidFill>
            <a:srgbClr val="FFF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94" name="Google Shape;394;p16"/>
          <p:cNvSpPr txBox="1"/>
          <p:nvPr/>
        </p:nvSpPr>
        <p:spPr>
          <a:xfrm>
            <a:off x="0" y="0"/>
            <a:ext cx="12192000" cy="809625"/>
          </a:xfrm>
          <a:prstGeom prst="rect">
            <a:avLst/>
          </a:prstGeom>
          <a:solidFill>
            <a:srgbClr val="CC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 </a:t>
            </a:r>
            <a:r>
              <a:rPr lang="en-US" sz="3200" b="1" i="0" u="none">
                <a:solidFill>
                  <a:srgbClr val="FF0000"/>
                </a:solidFill>
                <a:latin typeface="Times New Roman"/>
                <a:ea typeface="Times New Roman"/>
                <a:cs typeface="Times New Roman"/>
                <a:sym typeface="Times New Roman"/>
              </a:rPr>
              <a:t>1. HỒ CHÍ MINH VỚI SỰ TIẾP THU VĂN HÓA</a:t>
            </a:r>
            <a:endParaRPr/>
          </a:p>
        </p:txBody>
      </p:sp>
      <p:sp>
        <p:nvSpPr>
          <p:cNvPr id="395" name="Google Shape;395;p16"/>
          <p:cNvSpPr txBox="1"/>
          <p:nvPr/>
        </p:nvSpPr>
        <p:spPr>
          <a:xfrm>
            <a:off x="0" y="809625"/>
            <a:ext cx="1087437" cy="2290762"/>
          </a:xfrm>
          <a:prstGeom prst="rect">
            <a:avLst/>
          </a:prstGeom>
          <a:solidFill>
            <a:srgbClr val="99F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96" name="Google Shape;396;p16"/>
          <p:cNvSpPr txBox="1"/>
          <p:nvPr/>
        </p:nvSpPr>
        <p:spPr>
          <a:xfrm rot="-5400000">
            <a:off x="-608806" y="1442243"/>
            <a:ext cx="24384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a. BỐI CẢNH </a:t>
            </a:r>
            <a:endParaRPr/>
          </a:p>
          <a:p>
            <a:pPr marL="0" marR="0" lvl="0" indent="0" algn="ctr"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TIẾP THU</a:t>
            </a:r>
            <a:endParaRPr/>
          </a:p>
        </p:txBody>
      </p:sp>
      <p:sp>
        <p:nvSpPr>
          <p:cNvPr id="397" name="Google Shape;397;p16"/>
          <p:cNvSpPr txBox="1"/>
          <p:nvPr/>
        </p:nvSpPr>
        <p:spPr>
          <a:xfrm>
            <a:off x="-3175" y="3100387"/>
            <a:ext cx="1090612" cy="2230437"/>
          </a:xfrm>
          <a:prstGeom prst="rect">
            <a:avLst/>
          </a:prstGeom>
          <a:solidFill>
            <a:srgbClr val="FFC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98" name="Google Shape;398;p16"/>
          <p:cNvSpPr txBox="1"/>
          <p:nvPr/>
        </p:nvSpPr>
        <p:spPr>
          <a:xfrm rot="-5400000">
            <a:off x="-362743" y="3729831"/>
            <a:ext cx="1946275"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b. CÁCH</a:t>
            </a:r>
            <a:endParaRPr/>
          </a:p>
          <a:p>
            <a:pPr marL="0" marR="0" lvl="0" indent="0" algn="ctr"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TIẾP THU</a:t>
            </a:r>
            <a:endParaRPr/>
          </a:p>
        </p:txBody>
      </p:sp>
      <p:sp>
        <p:nvSpPr>
          <p:cNvPr id="399" name="Google Shape;399;p16"/>
          <p:cNvSpPr txBox="1"/>
          <p:nvPr/>
        </p:nvSpPr>
        <p:spPr>
          <a:xfrm>
            <a:off x="1222375" y="1012825"/>
            <a:ext cx="5137150" cy="18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Trên con đường vượt đại dương.</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Ghé nhiều nước trên thế giới.</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Nói và viết thạo nhiều thứ tiếng.</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Làm nhiều nghề.</a:t>
            </a:r>
            <a:endParaRPr/>
          </a:p>
        </p:txBody>
      </p:sp>
      <p:sp>
        <p:nvSpPr>
          <p:cNvPr id="400" name="Google Shape;400;p16"/>
          <p:cNvSpPr txBox="1"/>
          <p:nvPr/>
        </p:nvSpPr>
        <p:spPr>
          <a:xfrm>
            <a:off x="1222375" y="3384550"/>
            <a:ext cx="5032375" cy="18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Đi đến đâu cũng học hỏi.</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Với chủ nghĩa tư bản:</a:t>
            </a:r>
            <a:endParaRPr/>
          </a:p>
          <a:p>
            <a:pPr marL="285750" marR="0" lvl="0" indent="-28575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Tiếp thu mọi cái đẹp và cái hay.</a:t>
            </a:r>
            <a:endParaRPr/>
          </a:p>
          <a:p>
            <a:pPr marL="285750" marR="0" lvl="0" indent="-28575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Phê phán những tiêu cực.</a:t>
            </a:r>
            <a:endParaRPr/>
          </a:p>
        </p:txBody>
      </p:sp>
      <p:sp>
        <p:nvSpPr>
          <p:cNvPr id="401" name="Google Shape;401;p16"/>
          <p:cNvSpPr/>
          <p:nvPr/>
        </p:nvSpPr>
        <p:spPr>
          <a:xfrm>
            <a:off x="6175375" y="1009650"/>
            <a:ext cx="393700" cy="1816100"/>
          </a:xfrm>
          <a:prstGeom prst="rightBrace">
            <a:avLst>
              <a:gd name="adj1" fmla="val 390"/>
              <a:gd name="adj2" fmla="val 5000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02" name="Google Shape;402;p16"/>
          <p:cNvSpPr/>
          <p:nvPr/>
        </p:nvSpPr>
        <p:spPr>
          <a:xfrm>
            <a:off x="6192837" y="3298825"/>
            <a:ext cx="392112" cy="1816100"/>
          </a:xfrm>
          <a:prstGeom prst="rightBrace">
            <a:avLst>
              <a:gd name="adj1" fmla="val 389"/>
              <a:gd name="adj2" fmla="val 5000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03" name="Google Shape;403;p16"/>
          <p:cNvSpPr txBox="1"/>
          <p:nvPr/>
        </p:nvSpPr>
        <p:spPr>
          <a:xfrm>
            <a:off x="6632575" y="1030287"/>
            <a:ext cx="5495925" cy="1814512"/>
          </a:xfrm>
          <a:prstGeom prst="rect">
            <a:avLst/>
          </a:prstGeom>
          <a:solidFill>
            <a:srgbClr val="DCE6F2"/>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Gắn với sự nghiệp cứu nước.</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Vốn tri thức sâu rộng, uyên thâm</a:t>
            </a:r>
            <a:endParaRPr/>
          </a:p>
          <a:p>
            <a:pPr marL="285750" marR="0" lvl="0" indent="-28575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Nghệ thuật: Kể xen lẫn bình luận, so sánh.</a:t>
            </a:r>
            <a:endParaRPr/>
          </a:p>
        </p:txBody>
      </p:sp>
      <p:sp>
        <p:nvSpPr>
          <p:cNvPr id="404" name="Google Shape;404;p16"/>
          <p:cNvSpPr txBox="1"/>
          <p:nvPr/>
        </p:nvSpPr>
        <p:spPr>
          <a:xfrm>
            <a:off x="6569075" y="3251200"/>
            <a:ext cx="5494337" cy="1816100"/>
          </a:xfrm>
          <a:prstGeom prst="rect">
            <a:avLst/>
          </a:prstGeom>
          <a:solidFill>
            <a:srgbClr val="77933C"/>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Tiếp thu có chọn lọc.</a:t>
            </a:r>
            <a:endParaRPr/>
          </a:p>
          <a:p>
            <a:pPr marL="285750" marR="0" lvl="0" indent="-285750" algn="l" rtl="0">
              <a:lnSpc>
                <a:spcPct val="100000"/>
              </a:lnSpc>
              <a:spcBef>
                <a:spcPts val="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Trên cơ sở vốn văn hóa dân tộc.</a:t>
            </a:r>
            <a:endParaRPr/>
          </a:p>
          <a:p>
            <a:pPr marL="285750" marR="0" lvl="0" indent="-28575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=&gt; Nghệ thuật: lập luận chặt chẽ, kết hợp giữ bình luận, kể.</a:t>
            </a:r>
            <a:endParaRPr/>
          </a:p>
        </p:txBody>
      </p:sp>
      <p:sp>
        <p:nvSpPr>
          <p:cNvPr id="405" name="Google Shape;405;p16"/>
          <p:cNvSpPr/>
          <p:nvPr/>
        </p:nvSpPr>
        <p:spPr>
          <a:xfrm>
            <a:off x="449262" y="5986462"/>
            <a:ext cx="612775" cy="428625"/>
          </a:xfrm>
          <a:custGeom>
            <a:avLst/>
            <a:gdLst/>
            <a:ahLst/>
            <a:cxnLst/>
            <a:rect l="l" t="t" r="r" b="b"/>
            <a:pathLst>
              <a:path w="612775" h="428625" extrusionOk="0">
                <a:moveTo>
                  <a:pt x="0" y="107156"/>
                </a:moveTo>
                <a:lnTo>
                  <a:pt x="13395" y="107156"/>
                </a:lnTo>
                <a:lnTo>
                  <a:pt x="13395" y="321469"/>
                </a:lnTo>
                <a:lnTo>
                  <a:pt x="0" y="321469"/>
                </a:lnTo>
                <a:lnTo>
                  <a:pt x="0" y="107156"/>
                </a:lnTo>
                <a:close/>
                <a:moveTo>
                  <a:pt x="26789" y="107156"/>
                </a:moveTo>
                <a:lnTo>
                  <a:pt x="53578" y="107156"/>
                </a:lnTo>
                <a:lnTo>
                  <a:pt x="53578" y="321469"/>
                </a:lnTo>
                <a:lnTo>
                  <a:pt x="26789" y="321469"/>
                </a:lnTo>
                <a:lnTo>
                  <a:pt x="26789" y="107156"/>
                </a:lnTo>
                <a:close/>
                <a:moveTo>
                  <a:pt x="66973" y="107156"/>
                </a:moveTo>
                <a:lnTo>
                  <a:pt x="398463" y="107156"/>
                </a:lnTo>
                <a:lnTo>
                  <a:pt x="398463" y="0"/>
                </a:lnTo>
                <a:lnTo>
                  <a:pt x="612775" y="214313"/>
                </a:lnTo>
                <a:lnTo>
                  <a:pt x="398463" y="428625"/>
                </a:lnTo>
                <a:lnTo>
                  <a:pt x="398463" y="321469"/>
                </a:lnTo>
                <a:lnTo>
                  <a:pt x="66973" y="321469"/>
                </a:lnTo>
                <a:lnTo>
                  <a:pt x="66973" y="107156"/>
                </a:lnTo>
                <a:close/>
              </a:path>
            </a:pathLst>
          </a:custGeom>
          <a:solidFill>
            <a:srgbClr val="FFC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06" name="Google Shape;406;p16"/>
          <p:cNvSpPr txBox="1"/>
          <p:nvPr/>
        </p:nvSpPr>
        <p:spPr>
          <a:xfrm>
            <a:off x="1087437" y="5929312"/>
            <a:ext cx="3757612"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Arial"/>
              <a:buNone/>
            </a:pPr>
            <a:r>
              <a:rPr lang="en-US" sz="3200" b="0" i="0" u="none">
                <a:solidFill>
                  <a:srgbClr val="FF0000"/>
                </a:solidFill>
                <a:latin typeface="Arial"/>
                <a:ea typeface="Arial"/>
                <a:cs typeface="Arial"/>
                <a:sym typeface="Arial"/>
              </a:rPr>
              <a:t>Phong cách Hồ Chí Minh</a:t>
            </a:r>
            <a:endParaRPr/>
          </a:p>
        </p:txBody>
      </p:sp>
      <p:sp>
        <p:nvSpPr>
          <p:cNvPr id="407" name="Google Shape;407;p16"/>
          <p:cNvSpPr/>
          <p:nvPr/>
        </p:nvSpPr>
        <p:spPr>
          <a:xfrm>
            <a:off x="5046662" y="5330825"/>
            <a:ext cx="7081837" cy="1527175"/>
          </a:xfrm>
          <a:prstGeom prst="roundRect">
            <a:avLst>
              <a:gd name="adj" fmla="val 16667"/>
            </a:avLst>
          </a:prstGeom>
          <a:solidFill>
            <a:srgbClr val="FFC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Kết hợp hài hòa giữa văn hóa truyền thống và hiện đại, dân tộc và nhân loại.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5" name="Google Shape;385;p15" descr="Tranh vẽ hoa sen 2"/>
          <p:cNvPicPr preferRelativeResize="0"/>
          <p:nvPr/>
        </p:nvPicPr>
        <p:blipFill rotWithShape="1">
          <a:blip r:embed="rId3">
            <a:alphaModFix/>
          </a:blip>
          <a:srcRect/>
          <a:stretch/>
        </p:blipFill>
        <p:spPr>
          <a:xfrm>
            <a:off x="8472487" y="1643062"/>
            <a:ext cx="3367087" cy="5214937"/>
          </a:xfrm>
          <a:prstGeom prst="rect">
            <a:avLst/>
          </a:prstGeom>
          <a:noFill/>
          <a:ln>
            <a:noFill/>
          </a:ln>
        </p:spPr>
      </p:pic>
      <p:sp>
        <p:nvSpPr>
          <p:cNvPr id="386" name="Google Shape;386;p15"/>
          <p:cNvSpPr txBox="1"/>
          <p:nvPr/>
        </p:nvSpPr>
        <p:spPr>
          <a:xfrm>
            <a:off x="688974" y="1249362"/>
            <a:ext cx="10512425" cy="463507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2060"/>
              </a:buClr>
              <a:buSzPts val="3200"/>
              <a:buFont typeface="Times New Roman"/>
              <a:buNone/>
            </a:pPr>
            <a:r>
              <a:rPr lang="en-US" sz="3200" b="1" i="0" u="none" smtClean="0">
                <a:solidFill>
                  <a:srgbClr val="002060"/>
                </a:solidFill>
                <a:latin typeface="Times New Roman"/>
                <a:ea typeface="Times New Roman"/>
                <a:cs typeface="Times New Roman"/>
                <a:sym typeface="Times New Roman"/>
              </a:rPr>
              <a:t>LUYỆN TẬP </a:t>
            </a:r>
          </a:p>
          <a:p>
            <a:r>
              <a:rPr lang="en-US" sz="2000" b="1">
                <a:latin typeface="Times New Roman" pitchFamily="18" charset="0"/>
                <a:cs typeface="Times New Roman" pitchFamily="18" charset="0"/>
              </a:rPr>
              <a:t>Bài tập 1</a:t>
            </a:r>
          </a:p>
          <a:p>
            <a:r>
              <a:rPr lang="en-US" sz="2000">
                <a:latin typeface="Times New Roman" pitchFamily="18" charset="0"/>
                <a:cs typeface="Times New Roman" pitchFamily="18" charset="0"/>
              </a:rPr>
              <a:t>Văn bản có tựa đề “Phong cách Hồ Chí Minh”. Tác giả không giải thích “phong cách” là gì nhưng qua nội dung văn bản, em hiểu từ “phong cách” trong trường hợp này có ý nghĩa như thế nào? Nét nổi bật trong phong cách Hồ Chí Minh được Lê Anh Trà nêu trong bài viết là </a:t>
            </a:r>
            <a:r>
              <a:rPr lang="en-US" sz="2000">
                <a:latin typeface="Times New Roman" pitchFamily="18" charset="0"/>
                <a:cs typeface="Times New Roman" pitchFamily="18" charset="0"/>
              </a:rPr>
              <a:t>gì </a:t>
            </a:r>
            <a:r>
              <a:rPr lang="en-US" sz="2000" smtClean="0">
                <a:latin typeface="Times New Roman" pitchFamily="18" charset="0"/>
                <a:cs typeface="Times New Roman" pitchFamily="18" charset="0"/>
              </a:rPr>
              <a:t>?</a:t>
            </a:r>
            <a:r>
              <a:rPr lang="en-US" sz="2000">
                <a:latin typeface="Times New Roman" pitchFamily="18" charset="0"/>
                <a:cs typeface="Times New Roman" pitchFamily="18" charset="0"/>
              </a:rPr>
              <a:t/>
            </a:r>
            <a:br>
              <a:rPr lang="en-US" sz="2000">
                <a:latin typeface="Times New Roman" pitchFamily="18" charset="0"/>
                <a:cs typeface="Times New Roman" pitchFamily="18" charset="0"/>
              </a:rPr>
            </a:br>
            <a:r>
              <a:rPr lang="en-US" sz="2000" b="1">
                <a:latin typeface="Times New Roman" pitchFamily="18" charset="0"/>
                <a:cs typeface="Times New Roman" pitchFamily="18" charset="0"/>
              </a:rPr>
              <a:t>Gợi ý</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Từ “phong cách” có nhiều nghĩa. Ở văn bản này “phong cách” được hiểu là đặc điểm có tính ổn định trong lối sống, sinh hoạt, làm việc của một người tạo nên nét riêng của người đó.</a:t>
            </a:r>
          </a:p>
          <a:p>
            <a:r>
              <a:rPr lang="en-US" sz="2000">
                <a:latin typeface="Times New Roman" pitchFamily="18" charset="0"/>
                <a:cs typeface="Times New Roman" pitchFamily="18" charset="0"/>
              </a:rPr>
              <a:t>- Nét nổi bật trong phong cách Hồ Chí Minh</a:t>
            </a:r>
          </a:p>
          <a:p>
            <a:r>
              <a:rPr lang="en-US" sz="2000">
                <a:latin typeface="Times New Roman" pitchFamily="18" charset="0"/>
                <a:cs typeface="Times New Roman" pitchFamily="18" charset="0"/>
              </a:rPr>
              <a:t>+ Kết hợp giữa bản sắc văn hóa dân tộc bền vững với hiểu biết sâu rộng tinh hoa văn hóa thế giới.</a:t>
            </a:r>
          </a:p>
          <a:p>
            <a:r>
              <a:rPr lang="pt-BR" sz="2000">
                <a:latin typeface="Times New Roman" pitchFamily="18" charset="0"/>
                <a:cs typeface="Times New Roman" pitchFamily="18" charset="0"/>
              </a:rPr>
              <a:t>+ Lối sống hết sức giản dị, thanh đạm nhưng cũng rất thanh cao. Đó là “Một lối sống rất bình dị, rất Việt Nam, rất phương Đông, nhưng cũng đồng thời rất mới, rất hiện đại”.</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 </a:t>
            </a:r>
            <a:endParaRPr lang="en-US" sz="2000">
              <a:latin typeface="Times New Roman" pitchFamily="18" charset="0"/>
              <a:cs typeface="Times New Roman" pitchFamily="18" charset="0"/>
            </a:endParaRPr>
          </a:p>
          <a:p>
            <a:pPr marL="0" marR="0" lvl="0" indent="0" algn="l" rtl="0">
              <a:lnSpc>
                <a:spcPct val="120000"/>
              </a:lnSpc>
              <a:spcBef>
                <a:spcPts val="0"/>
              </a:spcBef>
              <a:spcAft>
                <a:spcPts val="0"/>
              </a:spcAft>
              <a:buClr>
                <a:srgbClr val="002060"/>
              </a:buClr>
              <a:buSzPts val="3200"/>
              <a:buFont typeface="Times New Roman"/>
              <a:buNone/>
            </a:pPr>
            <a:endParaRPr/>
          </a:p>
        </p:txBody>
      </p:sp>
    </p:spTree>
    <p:extLst>
      <p:ext uri="{BB962C8B-B14F-4D97-AF65-F5344CB8AC3E}">
        <p14:creationId xmlns:p14="http://schemas.microsoft.com/office/powerpoint/2010/main" val="276845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5" name="Google Shape;385;p15" descr="Tranh vẽ hoa sen 2"/>
          <p:cNvPicPr preferRelativeResize="0"/>
          <p:nvPr/>
        </p:nvPicPr>
        <p:blipFill rotWithShape="1">
          <a:blip r:embed="rId3">
            <a:alphaModFix/>
          </a:blip>
          <a:srcRect/>
          <a:stretch/>
        </p:blipFill>
        <p:spPr>
          <a:xfrm>
            <a:off x="8472487" y="1643062"/>
            <a:ext cx="3367087" cy="5214937"/>
          </a:xfrm>
          <a:prstGeom prst="rect">
            <a:avLst/>
          </a:prstGeom>
          <a:noFill/>
          <a:ln>
            <a:noFill/>
          </a:ln>
        </p:spPr>
      </p:pic>
      <p:sp>
        <p:nvSpPr>
          <p:cNvPr id="386" name="Google Shape;386;p15"/>
          <p:cNvSpPr txBox="1"/>
          <p:nvPr/>
        </p:nvSpPr>
        <p:spPr>
          <a:xfrm>
            <a:off x="688974" y="1249362"/>
            <a:ext cx="10512425" cy="363787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2060"/>
              </a:buClr>
              <a:buSzPts val="3200"/>
              <a:buFont typeface="Times New Roman"/>
              <a:buNone/>
            </a:pPr>
            <a:r>
              <a:rPr lang="en-US" sz="3200" b="1" smtClean="0">
                <a:solidFill>
                  <a:schemeClr val="tx1"/>
                </a:solidFill>
                <a:latin typeface="Times New Roman" pitchFamily="18" charset="0"/>
                <a:cs typeface="Times New Roman" pitchFamily="18" charset="0"/>
              </a:rPr>
              <a:t>VẬN DỤNG</a:t>
            </a:r>
          </a:p>
          <a:p>
            <a:pPr marL="0" marR="0" lvl="0" indent="0" algn="l" rtl="0">
              <a:lnSpc>
                <a:spcPct val="120000"/>
              </a:lnSpc>
              <a:spcBef>
                <a:spcPts val="0"/>
              </a:spcBef>
              <a:spcAft>
                <a:spcPts val="0"/>
              </a:spcAft>
              <a:buClr>
                <a:srgbClr val="002060"/>
              </a:buClr>
              <a:buSzPts val="3200"/>
              <a:buFont typeface="Times New Roman"/>
              <a:buNone/>
            </a:pPr>
            <a:r>
              <a:rPr lang="en-US" sz="3200" smtClean="0">
                <a:solidFill>
                  <a:srgbClr val="C00000"/>
                </a:solidFill>
              </a:rPr>
              <a:t>Em đã thấy Bác Hồ là một người tiếp thu tiếng nước ngoài rất tốt, luôn tự học để trau dồi vốn ngoại ngữ của mình, em thấy tinh thần học tập trên có ý nghĩa như thế nào? Em hãy  nói cách học môn TA của bản thân cho các bạn cùng biết. </a:t>
            </a:r>
            <a:endParaRPr sz="3200">
              <a:solidFill>
                <a:srgbClr val="C00000"/>
              </a:solidFill>
            </a:endParaRPr>
          </a:p>
        </p:txBody>
      </p:sp>
    </p:spTree>
    <p:extLst>
      <p:ext uri="{BB962C8B-B14F-4D97-AF65-F5344CB8AC3E}">
        <p14:creationId xmlns:p14="http://schemas.microsoft.com/office/powerpoint/2010/main" val="389065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5" name="Google Shape;385;p15" descr="Tranh vẽ hoa sen 2"/>
          <p:cNvPicPr preferRelativeResize="0"/>
          <p:nvPr/>
        </p:nvPicPr>
        <p:blipFill rotWithShape="1">
          <a:blip r:embed="rId3">
            <a:alphaModFix/>
          </a:blip>
          <a:srcRect/>
          <a:stretch/>
        </p:blipFill>
        <p:spPr>
          <a:xfrm>
            <a:off x="8472487" y="1643062"/>
            <a:ext cx="3367087" cy="5214937"/>
          </a:xfrm>
          <a:prstGeom prst="rect">
            <a:avLst/>
          </a:prstGeom>
          <a:noFill/>
          <a:ln>
            <a:noFill/>
          </a:ln>
        </p:spPr>
      </p:pic>
      <p:sp>
        <p:nvSpPr>
          <p:cNvPr id="386" name="Google Shape;386;p15"/>
          <p:cNvSpPr txBox="1"/>
          <p:nvPr/>
        </p:nvSpPr>
        <p:spPr>
          <a:xfrm>
            <a:off x="688974" y="1249362"/>
            <a:ext cx="10512425" cy="186508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2060"/>
              </a:buClr>
              <a:buSzPts val="3200"/>
              <a:buFont typeface="Times New Roman"/>
              <a:buNone/>
            </a:pPr>
            <a:r>
              <a:rPr lang="en-US" sz="3200" b="1" smtClean="0">
                <a:solidFill>
                  <a:schemeClr val="tx1"/>
                </a:solidFill>
                <a:latin typeface="Times New Roman" pitchFamily="18" charset="0"/>
                <a:cs typeface="Times New Roman" pitchFamily="18" charset="0"/>
              </a:rPr>
              <a:t>HƯỚNG DẪN VỀ NHÀ</a:t>
            </a:r>
          </a:p>
          <a:p>
            <a:pPr marL="457200" marR="0" lvl="0" indent="-457200" algn="l" rtl="0">
              <a:lnSpc>
                <a:spcPct val="120000"/>
              </a:lnSpc>
              <a:spcBef>
                <a:spcPts val="0"/>
              </a:spcBef>
              <a:spcAft>
                <a:spcPts val="0"/>
              </a:spcAft>
              <a:buClr>
                <a:srgbClr val="002060"/>
              </a:buClr>
              <a:buSzPts val="3200"/>
              <a:buFontTx/>
              <a:buChar char="-"/>
            </a:pPr>
            <a:r>
              <a:rPr lang="en-US" sz="3200" smtClean="0">
                <a:solidFill>
                  <a:srgbClr val="C00000"/>
                </a:solidFill>
              </a:rPr>
              <a:t>Học bài ( tiết 1 : văn bản </a:t>
            </a:r>
            <a:r>
              <a:rPr lang="en-US" sz="3200" i="1" smtClean="0">
                <a:solidFill>
                  <a:srgbClr val="C00000"/>
                </a:solidFill>
              </a:rPr>
              <a:t>Phong cách HCM</a:t>
            </a:r>
            <a:r>
              <a:rPr lang="en-US" sz="3200" smtClean="0">
                <a:solidFill>
                  <a:srgbClr val="C00000"/>
                </a:solidFill>
              </a:rPr>
              <a:t>)</a:t>
            </a:r>
          </a:p>
          <a:p>
            <a:pPr marL="457200" marR="0" lvl="0" indent="-457200" algn="l" rtl="0">
              <a:lnSpc>
                <a:spcPct val="120000"/>
              </a:lnSpc>
              <a:spcBef>
                <a:spcPts val="0"/>
              </a:spcBef>
              <a:spcAft>
                <a:spcPts val="0"/>
              </a:spcAft>
              <a:buClr>
                <a:srgbClr val="002060"/>
              </a:buClr>
              <a:buSzPts val="3200"/>
              <a:buFontTx/>
              <a:buChar char="-"/>
            </a:pPr>
            <a:r>
              <a:rPr lang="en-US" sz="3200" smtClean="0">
                <a:solidFill>
                  <a:srgbClr val="C00000"/>
                </a:solidFill>
              </a:rPr>
              <a:t> Chuẩn bị tiết 2 ( tiếp VB trên)</a:t>
            </a:r>
            <a:endParaRPr sz="3200">
              <a:solidFill>
                <a:srgbClr val="C00000"/>
              </a:solidFill>
            </a:endParaRPr>
          </a:p>
        </p:txBody>
      </p:sp>
    </p:spTree>
    <p:extLst>
      <p:ext uri="{BB962C8B-B14F-4D97-AF65-F5344CB8AC3E}">
        <p14:creationId xmlns:p14="http://schemas.microsoft.com/office/powerpoint/2010/main" val="77687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 descr="Những câu chuyện về bác Hồ và bài học kinh nghiệm ý nghĩa nhất"/>
          <p:cNvPicPr preferRelativeResize="0"/>
          <p:nvPr/>
        </p:nvPicPr>
        <p:blipFill rotWithShape="1">
          <a:blip r:embed="rId3">
            <a:alphaModFix/>
          </a:blip>
          <a:srcRect/>
          <a:stretch/>
        </p:blipFill>
        <p:spPr>
          <a:xfrm>
            <a:off x="0" y="0"/>
            <a:ext cx="12192000" cy="6892925"/>
          </a:xfrm>
          <a:prstGeom prst="rect">
            <a:avLst/>
          </a:prstGeom>
          <a:noFill/>
          <a:ln>
            <a:noFill/>
          </a:ln>
        </p:spPr>
      </p:pic>
      <p:sp>
        <p:nvSpPr>
          <p:cNvPr id="252" name="Google Shape;252;p1"/>
          <p:cNvSpPr/>
          <p:nvPr/>
        </p:nvSpPr>
        <p:spPr>
          <a:xfrm rot="-480000">
            <a:off x="-26987" y="579437"/>
            <a:ext cx="6950075" cy="3322637"/>
          </a:xfrm>
          <a:prstGeom prst="rect">
            <a:avLst/>
          </a:prstGeom>
        </p:spPr>
        <p:txBody>
          <a:bodyPr>
            <a:prstTxWarp prst="textPlain">
              <a:avLst/>
            </a:prstTxWarp>
          </a:bodyPr>
          <a:lstStyle/>
          <a:p>
            <a:pPr lvl="0" algn="l"/>
            <a:r>
              <a:rPr b="0" i="1">
                <a:ln w="9525" cap="flat" cmpd="sng">
                  <a:solidFill>
                    <a:srgbClr val="000000"/>
                  </a:solidFill>
                  <a:prstDash val="solid"/>
                  <a:miter lim="800000"/>
                  <a:headEnd type="none" w="sm" len="sm"/>
                  <a:tailEnd type="none" w="sm" len="sm"/>
                </a:ln>
                <a:solidFill>
                  <a:srgbClr val="FFFF00"/>
                </a:solidFill>
                <a:latin typeface="Times New Roman"/>
              </a:rPr>
              <a:t>THEO DÒNG LỊCH SỬ </a:t>
            </a:r>
          </a:p>
        </p:txBody>
      </p:sp>
      <p:sp>
        <p:nvSpPr>
          <p:cNvPr id="253" name="Google Shape;253;p1"/>
          <p:cNvSpPr txBox="1"/>
          <p:nvPr/>
        </p:nvSpPr>
        <p:spPr>
          <a:xfrm>
            <a:off x="858837" y="4230687"/>
            <a:ext cx="10474325" cy="12001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HỌC TẬP TẤM GƯƠNG TƯ TƯỞNG, ĐẠO ĐỨC</a:t>
            </a:r>
            <a:endParaRPr/>
          </a:p>
          <a:p>
            <a:pPr marL="0" marR="0" lvl="0" indent="0" algn="ctr"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PHONG CÁCH HỒ CHÍ MINH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2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1" descr="Xây dựng văn hóa Đảng theo Di chúc của Chủ tịch Hồ Chí Minh | Tạp ..."/>
          <p:cNvPicPr preferRelativeResize="0"/>
          <p:nvPr/>
        </p:nvPicPr>
        <p:blipFill rotWithShape="1">
          <a:blip r:embed="rId3">
            <a:alphaModFix/>
          </a:blip>
          <a:srcRect/>
          <a:stretch/>
        </p:blipFill>
        <p:spPr>
          <a:xfrm>
            <a:off x="0" y="0"/>
            <a:ext cx="12290425" cy="6858000"/>
          </a:xfrm>
          <a:prstGeom prst="rect">
            <a:avLst/>
          </a:prstGeom>
          <a:noFill/>
          <a:ln>
            <a:noFill/>
          </a:ln>
        </p:spPr>
      </p:pic>
      <p:sp>
        <p:nvSpPr>
          <p:cNvPr id="329" name="Google Shape;329;p11"/>
          <p:cNvSpPr txBox="1"/>
          <p:nvPr/>
        </p:nvSpPr>
        <p:spPr>
          <a:xfrm>
            <a:off x="1600200" y="2166937"/>
            <a:ext cx="789939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Times New Roman"/>
              <a:buNone/>
            </a:pPr>
            <a:r>
              <a:rPr lang="en-US" sz="4400" b="1" smtClean="0">
                <a:solidFill>
                  <a:schemeClr val="dk1"/>
                </a:solidFill>
                <a:latin typeface="Times New Roman"/>
                <a:ea typeface="Times New Roman"/>
                <a:cs typeface="Times New Roman"/>
                <a:sym typeface="Times New Roman"/>
              </a:rPr>
              <a:t>TIẾT 2: </a:t>
            </a:r>
            <a:r>
              <a:rPr lang="en-US" sz="4400" b="1" i="0" u="none" smtClean="0">
                <a:solidFill>
                  <a:schemeClr val="dk1"/>
                </a:solidFill>
                <a:latin typeface="Times New Roman"/>
                <a:ea typeface="Times New Roman"/>
                <a:cs typeface="Times New Roman"/>
                <a:sym typeface="Times New Roman"/>
              </a:rPr>
              <a:t>Văn bản ( Tiếp theo)</a:t>
            </a:r>
            <a:endParaRPr/>
          </a:p>
        </p:txBody>
      </p:sp>
      <p:sp>
        <p:nvSpPr>
          <p:cNvPr id="330" name="Google Shape;330;p11"/>
          <p:cNvSpPr txBox="1"/>
          <p:nvPr/>
        </p:nvSpPr>
        <p:spPr>
          <a:xfrm>
            <a:off x="3557587" y="3121025"/>
            <a:ext cx="8732837"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800"/>
              <a:buFont typeface="Times New Roman"/>
              <a:buNone/>
            </a:pPr>
            <a:r>
              <a:rPr lang="en-US" sz="4800" b="1" i="0" u="none">
                <a:solidFill>
                  <a:srgbClr val="C00000"/>
                </a:solidFill>
                <a:latin typeface="Times New Roman"/>
                <a:ea typeface="Times New Roman"/>
                <a:cs typeface="Times New Roman"/>
                <a:sym typeface="Times New Roman"/>
              </a:rPr>
              <a:t>PHONG CÁCH HỒ CHÍ MINH</a:t>
            </a:r>
            <a:endParaRPr/>
          </a:p>
        </p:txBody>
      </p:sp>
      <p:sp>
        <p:nvSpPr>
          <p:cNvPr id="331" name="Google Shape;331;p11"/>
          <p:cNvSpPr txBox="1"/>
          <p:nvPr/>
        </p:nvSpPr>
        <p:spPr>
          <a:xfrm>
            <a:off x="6858000" y="4137025"/>
            <a:ext cx="34290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Times New Roman"/>
              <a:buNone/>
            </a:pPr>
            <a:r>
              <a:rPr lang="en-US" sz="3600" b="1" i="1" u="none">
                <a:solidFill>
                  <a:srgbClr val="000000"/>
                </a:solidFill>
                <a:latin typeface="Times New Roman"/>
                <a:ea typeface="Times New Roman"/>
                <a:cs typeface="Times New Roman"/>
                <a:sym typeface="Times New Roman"/>
              </a:rPr>
              <a:t>- Lê Anh Trà - </a:t>
            </a:r>
            <a:endParaRPr/>
          </a:p>
        </p:txBody>
      </p:sp>
    </p:spTree>
    <p:extLst>
      <p:ext uri="{BB962C8B-B14F-4D97-AF65-F5344CB8AC3E}">
        <p14:creationId xmlns:p14="http://schemas.microsoft.com/office/powerpoint/2010/main" val="419757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5" name="Google Shape;385;p15" descr="Tranh vẽ hoa sen 2"/>
          <p:cNvPicPr preferRelativeResize="0"/>
          <p:nvPr/>
        </p:nvPicPr>
        <p:blipFill rotWithShape="1">
          <a:blip r:embed="rId3">
            <a:alphaModFix/>
          </a:blip>
          <a:srcRect/>
          <a:stretch/>
        </p:blipFill>
        <p:spPr>
          <a:xfrm>
            <a:off x="8472487" y="1643062"/>
            <a:ext cx="3367087" cy="5214937"/>
          </a:xfrm>
          <a:prstGeom prst="rect">
            <a:avLst/>
          </a:prstGeom>
          <a:noFill/>
          <a:ln>
            <a:noFill/>
          </a:ln>
        </p:spPr>
      </p:pic>
      <p:sp>
        <p:nvSpPr>
          <p:cNvPr id="386" name="Google Shape;386;p15"/>
          <p:cNvSpPr txBox="1"/>
          <p:nvPr/>
        </p:nvSpPr>
        <p:spPr>
          <a:xfrm>
            <a:off x="688974" y="1249362"/>
            <a:ext cx="10512425" cy="127415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2060"/>
              </a:buClr>
              <a:buSzPts val="3200"/>
              <a:buFont typeface="Times New Roman"/>
              <a:buNone/>
            </a:pPr>
            <a:r>
              <a:rPr lang="en-US" sz="3200" b="1" smtClean="0">
                <a:solidFill>
                  <a:schemeClr val="tx1"/>
                </a:solidFill>
                <a:latin typeface="Times New Roman" pitchFamily="18" charset="0"/>
                <a:cs typeface="Times New Roman" pitchFamily="18" charset="0"/>
              </a:rPr>
              <a:t>HS trình bày sơ đồ tư duy về HCM với sự  tiếp thu về tinh hoa văn hóa  </a:t>
            </a:r>
            <a:endParaRPr sz="3200">
              <a:solidFill>
                <a:srgbClr val="C00000"/>
              </a:solidFill>
            </a:endParaRPr>
          </a:p>
        </p:txBody>
      </p:sp>
    </p:spTree>
    <p:extLst>
      <p:ext uri="{BB962C8B-B14F-4D97-AF65-F5344CB8AC3E}">
        <p14:creationId xmlns:p14="http://schemas.microsoft.com/office/powerpoint/2010/main" val="347734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5" name="Google Shape;385;p15" descr="Tranh vẽ hoa sen 2"/>
          <p:cNvPicPr preferRelativeResize="0"/>
          <p:nvPr/>
        </p:nvPicPr>
        <p:blipFill rotWithShape="1">
          <a:blip r:embed="rId3">
            <a:alphaModFix/>
          </a:blip>
          <a:srcRect/>
          <a:stretch/>
        </p:blipFill>
        <p:spPr>
          <a:xfrm>
            <a:off x="8472487" y="1643062"/>
            <a:ext cx="3367087" cy="5214937"/>
          </a:xfrm>
          <a:prstGeom prst="rect">
            <a:avLst/>
          </a:prstGeom>
          <a:noFill/>
          <a:ln>
            <a:noFill/>
          </a:ln>
        </p:spPr>
      </p:pic>
      <p:sp>
        <p:nvSpPr>
          <p:cNvPr id="386" name="Google Shape;386;p15"/>
          <p:cNvSpPr txBox="1"/>
          <p:nvPr/>
        </p:nvSpPr>
        <p:spPr>
          <a:xfrm>
            <a:off x="688975" y="1249362"/>
            <a:ext cx="8699500" cy="127317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2060"/>
              </a:buClr>
              <a:buSzPts val="3200"/>
              <a:buFont typeface="Times New Roman"/>
              <a:buNone/>
            </a:pPr>
            <a:r>
              <a:rPr lang="en-US" sz="3200" b="1" i="0" u="none">
                <a:solidFill>
                  <a:srgbClr val="FF0000"/>
                </a:solidFill>
                <a:latin typeface="Times New Roman"/>
                <a:ea typeface="Times New Roman"/>
                <a:cs typeface="Times New Roman"/>
                <a:sym typeface="Times New Roman"/>
              </a:rPr>
              <a:t>II. </a:t>
            </a:r>
            <a:r>
              <a:rPr lang="en-US" sz="3200" b="1" smtClean="0">
                <a:solidFill>
                  <a:srgbClr val="FF0000"/>
                </a:solidFill>
                <a:latin typeface="Times New Roman"/>
                <a:ea typeface="Times New Roman"/>
                <a:cs typeface="Times New Roman"/>
                <a:sym typeface="Times New Roman"/>
              </a:rPr>
              <a:t>TÌM </a:t>
            </a:r>
            <a:r>
              <a:rPr lang="en-US" sz="3200" b="1" i="0" u="none" smtClean="0">
                <a:solidFill>
                  <a:srgbClr val="FF0000"/>
                </a:solidFill>
                <a:latin typeface="Times New Roman"/>
                <a:ea typeface="Times New Roman"/>
                <a:cs typeface="Times New Roman"/>
                <a:sym typeface="Times New Roman"/>
              </a:rPr>
              <a:t>HIỂU </a:t>
            </a:r>
            <a:r>
              <a:rPr lang="en-US" sz="3200" b="1" i="0" u="none">
                <a:solidFill>
                  <a:srgbClr val="FF0000"/>
                </a:solidFill>
                <a:latin typeface="Times New Roman"/>
                <a:ea typeface="Times New Roman"/>
                <a:cs typeface="Times New Roman"/>
                <a:sym typeface="Times New Roman"/>
              </a:rPr>
              <a:t>VĂN BẢN</a:t>
            </a:r>
            <a:endParaRPr>
              <a:solidFill>
                <a:srgbClr val="FF0000"/>
              </a:solidFill>
            </a:endParaRPr>
          </a:p>
          <a:p>
            <a:pPr marL="0" marR="0" lvl="0" indent="0" algn="l" rtl="0">
              <a:lnSpc>
                <a:spcPct val="120000"/>
              </a:lnSpc>
              <a:spcBef>
                <a:spcPts val="0"/>
              </a:spcBef>
              <a:spcAft>
                <a:spcPts val="0"/>
              </a:spcAft>
              <a:buClr>
                <a:srgbClr val="002060"/>
              </a:buClr>
              <a:buSzPts val="3200"/>
              <a:buFont typeface="Times New Roman"/>
              <a:buNone/>
            </a:pPr>
            <a:r>
              <a:rPr lang="en-US" sz="3200" b="0" i="1" u="none">
                <a:solidFill>
                  <a:srgbClr val="002060"/>
                </a:solidFill>
                <a:latin typeface="Times New Roman"/>
                <a:ea typeface="Times New Roman"/>
                <a:cs typeface="Times New Roman"/>
                <a:sym typeface="Times New Roman"/>
              </a:rPr>
              <a:t>    </a:t>
            </a:r>
            <a:r>
              <a:rPr lang="en-US" sz="3200" b="0" u="none">
                <a:solidFill>
                  <a:srgbClr val="FF0000"/>
                </a:solidFill>
                <a:latin typeface="Times New Roman"/>
                <a:ea typeface="Times New Roman"/>
                <a:cs typeface="Times New Roman"/>
                <a:sym typeface="Times New Roman"/>
              </a:rPr>
              <a:t>1. Hồ Chí Minh với sự tiếp thu tinh hoa văn hóa</a:t>
            </a:r>
            <a:endParaRPr>
              <a:solidFill>
                <a:srgbClr val="FF0000"/>
              </a:solidFill>
            </a:endParaRPr>
          </a:p>
        </p:txBody>
      </p:sp>
      <p:sp>
        <p:nvSpPr>
          <p:cNvPr id="387" name="Google Shape;387;p15"/>
          <p:cNvSpPr txBox="1"/>
          <p:nvPr/>
        </p:nvSpPr>
        <p:spPr>
          <a:xfrm>
            <a:off x="1446211" y="2463655"/>
            <a:ext cx="3348037" cy="12223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rgbClr val="002060"/>
              </a:buClr>
              <a:buSzPts val="3200"/>
              <a:buFont typeface="Times New Roman"/>
              <a:buAutoNum type="alphaLcPeriod"/>
            </a:pPr>
            <a:r>
              <a:rPr lang="en-US" sz="3200" b="0" i="0" u="none">
                <a:solidFill>
                  <a:srgbClr val="002060"/>
                </a:solidFill>
                <a:latin typeface="Times New Roman"/>
                <a:ea typeface="Times New Roman"/>
                <a:cs typeface="Times New Roman"/>
                <a:sym typeface="Times New Roman"/>
              </a:rPr>
              <a:t>Bối cảnh tiếp thu</a:t>
            </a:r>
            <a:endParaRPr/>
          </a:p>
          <a:p>
            <a:pPr marL="342900" marR="0" lvl="0" indent="-342900" algn="l" rtl="0">
              <a:lnSpc>
                <a:spcPct val="120000"/>
              </a:lnSpc>
              <a:spcBef>
                <a:spcPts val="0"/>
              </a:spcBef>
              <a:spcAft>
                <a:spcPts val="0"/>
              </a:spcAft>
              <a:buClr>
                <a:srgbClr val="002060"/>
              </a:buClr>
              <a:buSzPts val="3200"/>
              <a:buFont typeface="Times New Roman"/>
              <a:buAutoNum type="alphaLcPeriod"/>
            </a:pPr>
            <a:r>
              <a:rPr lang="en-US" sz="3200" b="0" i="0" u="none">
                <a:solidFill>
                  <a:srgbClr val="002060"/>
                </a:solidFill>
                <a:latin typeface="Times New Roman"/>
                <a:ea typeface="Times New Roman"/>
                <a:cs typeface="Times New Roman"/>
                <a:sym typeface="Times New Roman"/>
              </a:rPr>
              <a:t>Cách tiếp thu</a:t>
            </a:r>
            <a:endParaRPr/>
          </a:p>
        </p:txBody>
      </p:sp>
      <p:sp>
        <p:nvSpPr>
          <p:cNvPr id="2" name="TextBox 1"/>
          <p:cNvSpPr txBox="1"/>
          <p:nvPr/>
        </p:nvSpPr>
        <p:spPr>
          <a:xfrm>
            <a:off x="1066800" y="3721100"/>
            <a:ext cx="8610599"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2. Nét đẹp trong lối sống của chủ tịch Hồ Chí Minh</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473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txBox="1"/>
          <p:nvPr/>
        </p:nvSpPr>
        <p:spPr>
          <a:xfrm>
            <a:off x="0" y="9525"/>
            <a:ext cx="12192000" cy="811212"/>
          </a:xfrm>
          <a:prstGeom prst="rect">
            <a:avLst/>
          </a:prstGeom>
          <a:solidFill>
            <a:srgbClr val="CC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 </a:t>
            </a:r>
            <a:r>
              <a:rPr lang="en-US" sz="3200" b="1" i="0" u="none">
                <a:solidFill>
                  <a:srgbClr val="FF0000"/>
                </a:solidFill>
                <a:latin typeface="Times New Roman"/>
                <a:ea typeface="Times New Roman"/>
                <a:cs typeface="Times New Roman"/>
                <a:sym typeface="Times New Roman"/>
              </a:rPr>
              <a:t>2. NÉT ĐẸP TRONG LỐI SỐNG CỦA CHỦ TỊCH HỒ CHÍ MINH</a:t>
            </a:r>
            <a:endParaRPr/>
          </a:p>
        </p:txBody>
      </p:sp>
      <p:sp>
        <p:nvSpPr>
          <p:cNvPr id="413" name="Google Shape;413;p17"/>
          <p:cNvSpPr txBox="1"/>
          <p:nvPr/>
        </p:nvSpPr>
        <p:spPr>
          <a:xfrm>
            <a:off x="0" y="809625"/>
            <a:ext cx="3001962" cy="3935412"/>
          </a:xfrm>
          <a:prstGeom prst="rect">
            <a:avLst/>
          </a:prstGeom>
          <a:solidFill>
            <a:srgbClr val="FDEA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4" name="Google Shape;414;p17"/>
          <p:cNvSpPr txBox="1"/>
          <p:nvPr/>
        </p:nvSpPr>
        <p:spPr>
          <a:xfrm>
            <a:off x="3001962" y="809625"/>
            <a:ext cx="3001962" cy="3935412"/>
          </a:xfrm>
          <a:prstGeom prst="rect">
            <a:avLst/>
          </a:prstGeom>
          <a:solidFill>
            <a:srgbClr val="FCD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5" name="Google Shape;415;p17"/>
          <p:cNvSpPr txBox="1"/>
          <p:nvPr/>
        </p:nvSpPr>
        <p:spPr>
          <a:xfrm>
            <a:off x="6003925" y="809625"/>
            <a:ext cx="3003550" cy="3935412"/>
          </a:xfrm>
          <a:prstGeom prst="rect">
            <a:avLst/>
          </a:prstGeom>
          <a:solidFill>
            <a:srgbClr val="FAC0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6" name="Google Shape;416;p17"/>
          <p:cNvSpPr txBox="1"/>
          <p:nvPr/>
        </p:nvSpPr>
        <p:spPr>
          <a:xfrm>
            <a:off x="9007475" y="809625"/>
            <a:ext cx="3184525" cy="3935412"/>
          </a:xfrm>
          <a:prstGeom prst="rect">
            <a:avLst/>
          </a:prstGeom>
          <a:solidFill>
            <a:srgbClr val="FF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7" name="Google Shape;417;p17"/>
          <p:cNvSpPr txBox="1"/>
          <p:nvPr/>
        </p:nvSpPr>
        <p:spPr>
          <a:xfrm>
            <a:off x="0" y="809625"/>
            <a:ext cx="3001962" cy="523875"/>
          </a:xfrm>
          <a:prstGeom prst="rect">
            <a:avLst/>
          </a:prstGeom>
          <a:solidFill>
            <a:srgbClr val="D7E4B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Nơi ở, làm việc</a:t>
            </a:r>
            <a:endParaRPr/>
          </a:p>
        </p:txBody>
      </p:sp>
      <p:sp>
        <p:nvSpPr>
          <p:cNvPr id="418" name="Google Shape;418;p17"/>
          <p:cNvSpPr txBox="1"/>
          <p:nvPr/>
        </p:nvSpPr>
        <p:spPr>
          <a:xfrm>
            <a:off x="3001962" y="809625"/>
            <a:ext cx="3001962" cy="523875"/>
          </a:xfrm>
          <a:prstGeom prst="rect">
            <a:avLst/>
          </a:prstGeom>
          <a:solidFill>
            <a:srgbClr val="C3D69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Trang phục</a:t>
            </a:r>
            <a:endParaRPr/>
          </a:p>
        </p:txBody>
      </p:sp>
      <p:sp>
        <p:nvSpPr>
          <p:cNvPr id="419" name="Google Shape;419;p17"/>
          <p:cNvSpPr txBox="1"/>
          <p:nvPr/>
        </p:nvSpPr>
        <p:spPr>
          <a:xfrm>
            <a:off x="6003925" y="820737"/>
            <a:ext cx="3003550" cy="522287"/>
          </a:xfrm>
          <a:prstGeom prst="rect">
            <a:avLst/>
          </a:prstGeom>
          <a:solidFill>
            <a:srgbClr val="77933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a:solidFill>
                  <a:schemeClr val="lt1"/>
                </a:solidFill>
                <a:latin typeface="Times New Roman"/>
                <a:ea typeface="Times New Roman"/>
                <a:cs typeface="Times New Roman"/>
                <a:sym typeface="Times New Roman"/>
              </a:rPr>
              <a:t>Ăn uống</a:t>
            </a:r>
            <a:endParaRPr/>
          </a:p>
        </p:txBody>
      </p:sp>
      <p:sp>
        <p:nvSpPr>
          <p:cNvPr id="420" name="Google Shape;420;p17"/>
          <p:cNvSpPr txBox="1"/>
          <p:nvPr/>
        </p:nvSpPr>
        <p:spPr>
          <a:xfrm>
            <a:off x="9007475" y="820737"/>
            <a:ext cx="3184525" cy="522287"/>
          </a:xfrm>
          <a:prstGeom prst="rect">
            <a:avLst/>
          </a:prstGeom>
          <a:solidFill>
            <a:srgbClr val="4F62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a:solidFill>
                  <a:schemeClr val="lt1"/>
                </a:solidFill>
                <a:latin typeface="Times New Roman"/>
                <a:ea typeface="Times New Roman"/>
                <a:cs typeface="Times New Roman"/>
                <a:sym typeface="Times New Roman"/>
              </a:rPr>
              <a:t>Tư trang</a:t>
            </a:r>
            <a:endParaRPr/>
          </a:p>
        </p:txBody>
      </p:sp>
      <p:sp>
        <p:nvSpPr>
          <p:cNvPr id="421" name="Google Shape;421;p17"/>
          <p:cNvSpPr txBox="1"/>
          <p:nvPr/>
        </p:nvSpPr>
        <p:spPr>
          <a:xfrm>
            <a:off x="0" y="1533525"/>
            <a:ext cx="3001962" cy="310832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Nhà sàn, vẻn vẹn vài phòng.</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Là nơi tiếp khách, họp Bộ Chính trị, làm việc và ngủ.</a:t>
            </a:r>
            <a:endParaRPr/>
          </a:p>
          <a:p>
            <a:pPr marL="285750" marR="0" lvl="0" indent="-28575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Nơi ở đơn sơ.</a:t>
            </a:r>
            <a:endParaRPr/>
          </a:p>
        </p:txBody>
      </p:sp>
      <p:sp>
        <p:nvSpPr>
          <p:cNvPr id="422" name="Google Shape;422;p17"/>
          <p:cNvSpPr txBox="1"/>
          <p:nvPr/>
        </p:nvSpPr>
        <p:spPr>
          <a:xfrm>
            <a:off x="3001962" y="1533525"/>
            <a:ext cx="3001962" cy="310832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Bộ quần áo bà ba nâu.</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Chiếc áo trấn thủ.</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Đôi dép lốp</a:t>
            </a:r>
            <a:endParaRPr/>
          </a:p>
          <a:p>
            <a:pPr marL="285750" marR="0" lvl="0" indent="-28575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Giản dị, khi là người nông dân, khi là người lính.</a:t>
            </a:r>
            <a:endParaRPr/>
          </a:p>
        </p:txBody>
      </p:sp>
      <p:sp>
        <p:nvSpPr>
          <p:cNvPr id="423" name="Google Shape;423;p17"/>
          <p:cNvSpPr txBox="1"/>
          <p:nvPr/>
        </p:nvSpPr>
        <p:spPr>
          <a:xfrm>
            <a:off x="5959475" y="1573212"/>
            <a:ext cx="3001962" cy="224631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Cá kho, rau luộc, dưa ghém, cà muối, cháo hoa.</a:t>
            </a:r>
            <a:endParaRPr/>
          </a:p>
          <a:p>
            <a:pPr marL="285750" marR="0" lvl="0" indent="-28575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Dân dã, không cầu kì.</a:t>
            </a:r>
            <a:endParaRPr/>
          </a:p>
        </p:txBody>
      </p:sp>
      <p:sp>
        <p:nvSpPr>
          <p:cNvPr id="424" name="Google Shape;424;p17"/>
          <p:cNvSpPr txBox="1"/>
          <p:nvPr/>
        </p:nvSpPr>
        <p:spPr>
          <a:xfrm>
            <a:off x="9097962" y="1573212"/>
            <a:ext cx="3001962" cy="224631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Chiếc vali con.</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Vài bộ quần áo.</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Vài vật kỉ niệm của cuộc đời.</a:t>
            </a:r>
            <a:endParaRPr/>
          </a:p>
          <a:p>
            <a:pPr marL="285750" marR="0" lvl="0" indent="-28575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Tư trang ít ỏi</a:t>
            </a:r>
            <a:endParaRPr/>
          </a:p>
        </p:txBody>
      </p:sp>
      <p:sp>
        <p:nvSpPr>
          <p:cNvPr id="425" name="Google Shape;425;p17"/>
          <p:cNvSpPr txBox="1"/>
          <p:nvPr/>
        </p:nvSpPr>
        <p:spPr>
          <a:xfrm>
            <a:off x="0" y="4729162"/>
            <a:ext cx="12192000" cy="2095500"/>
          </a:xfrm>
          <a:prstGeom prst="rect">
            <a:avLst/>
          </a:prstGeom>
          <a:solidFill>
            <a:srgbClr val="CC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6" name="Google Shape;426;p17"/>
          <p:cNvSpPr txBox="1"/>
          <p:nvPr/>
        </p:nvSpPr>
        <p:spPr>
          <a:xfrm>
            <a:off x="765175" y="5743575"/>
            <a:ext cx="11012487" cy="10810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a:t>
            </a:r>
            <a:r>
              <a:rPr lang="en-US" sz="2800" b="1" i="0" u="none">
                <a:solidFill>
                  <a:srgbClr val="000000"/>
                </a:solidFill>
                <a:latin typeface="Times New Roman"/>
                <a:ea typeface="Times New Roman"/>
                <a:cs typeface="Times New Roman"/>
                <a:sym typeface="Times New Roman"/>
              </a:rPr>
              <a:t>DẪN CHỨNG TIÊU BIỂU, BÌNH LUẬN XEN LẪN CHỨNG MINH</a:t>
            </a:r>
            <a:endParaRPr/>
          </a:p>
          <a:p>
            <a:pPr marL="0" marR="0" lvl="0" indent="0" algn="l" rtl="0">
              <a:lnSpc>
                <a:spcPct val="12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LỐI SỐNG GIẢN DỊ, THANH ĐẠM, TRONG SÁNG</a:t>
            </a:r>
            <a:endParaRPr/>
          </a:p>
        </p:txBody>
      </p:sp>
      <p:sp>
        <p:nvSpPr>
          <p:cNvPr id="427" name="Google Shape;427;p17"/>
          <p:cNvSpPr/>
          <p:nvPr/>
        </p:nvSpPr>
        <p:spPr>
          <a:xfrm>
            <a:off x="76200" y="6078537"/>
            <a:ext cx="612775" cy="428625"/>
          </a:xfrm>
          <a:custGeom>
            <a:avLst/>
            <a:gdLst/>
            <a:ahLst/>
            <a:cxnLst/>
            <a:rect l="l" t="t" r="r" b="b"/>
            <a:pathLst>
              <a:path w="612775" h="428625" extrusionOk="0">
                <a:moveTo>
                  <a:pt x="0" y="107156"/>
                </a:moveTo>
                <a:lnTo>
                  <a:pt x="13395" y="107156"/>
                </a:lnTo>
                <a:lnTo>
                  <a:pt x="13395" y="321469"/>
                </a:lnTo>
                <a:lnTo>
                  <a:pt x="0" y="321469"/>
                </a:lnTo>
                <a:lnTo>
                  <a:pt x="0" y="107156"/>
                </a:lnTo>
                <a:close/>
                <a:moveTo>
                  <a:pt x="26789" y="107156"/>
                </a:moveTo>
                <a:lnTo>
                  <a:pt x="53578" y="107156"/>
                </a:lnTo>
                <a:lnTo>
                  <a:pt x="53578" y="321469"/>
                </a:lnTo>
                <a:lnTo>
                  <a:pt x="26789" y="321469"/>
                </a:lnTo>
                <a:lnTo>
                  <a:pt x="26789" y="107156"/>
                </a:lnTo>
                <a:close/>
                <a:moveTo>
                  <a:pt x="66973" y="107156"/>
                </a:moveTo>
                <a:lnTo>
                  <a:pt x="398463" y="107156"/>
                </a:lnTo>
                <a:lnTo>
                  <a:pt x="398463" y="0"/>
                </a:lnTo>
                <a:lnTo>
                  <a:pt x="612775" y="214313"/>
                </a:lnTo>
                <a:lnTo>
                  <a:pt x="398463" y="428625"/>
                </a:lnTo>
                <a:lnTo>
                  <a:pt x="398463" y="321469"/>
                </a:lnTo>
                <a:lnTo>
                  <a:pt x="66973" y="321469"/>
                </a:lnTo>
                <a:lnTo>
                  <a:pt x="66973" y="107156"/>
                </a:lnTo>
                <a:close/>
              </a:path>
            </a:pathLst>
          </a:custGeom>
          <a:solidFill>
            <a:srgbClr val="FFC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8" name="Google Shape;428;p17"/>
          <p:cNvSpPr txBox="1"/>
          <p:nvPr/>
        </p:nvSpPr>
        <p:spPr>
          <a:xfrm>
            <a:off x="944562" y="4765675"/>
            <a:ext cx="10118725"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1" u="none">
                <a:solidFill>
                  <a:srgbClr val="000000"/>
                </a:solidFill>
                <a:latin typeface="Times New Roman"/>
                <a:ea typeface="Times New Roman"/>
                <a:cs typeface="Times New Roman"/>
                <a:sym typeface="Times New Roman"/>
              </a:rPr>
              <a:t>Nhận xét: </a:t>
            </a:r>
            <a:r>
              <a:rPr lang="en-US" sz="2800" b="0" i="1" u="none">
                <a:solidFill>
                  <a:srgbClr val="000000"/>
                </a:solidFill>
                <a:latin typeface="Times New Roman"/>
                <a:ea typeface="Times New Roman"/>
                <a:cs typeface="Times New Roman"/>
                <a:sym typeface="Times New Roman"/>
              </a:rPr>
              <a:t>Lần đầu tiên trong lịch sử Việt Nam và có lẽ cả thế giới… </a:t>
            </a:r>
            <a:endParaRPr/>
          </a:p>
          <a:p>
            <a:pPr marL="0" marR="0" lvl="0" indent="0" algn="l" rtl="0">
              <a:lnSpc>
                <a:spcPct val="100000"/>
              </a:lnSpc>
              <a:spcBef>
                <a:spcPts val="0"/>
              </a:spcBef>
              <a:spcAft>
                <a:spcPts val="0"/>
              </a:spcAft>
              <a:buClr>
                <a:srgbClr val="000000"/>
              </a:buClr>
              <a:buSzPts val="2800"/>
              <a:buFont typeface="Times New Roman"/>
              <a:buNone/>
            </a:pPr>
            <a:r>
              <a:rPr lang="en-US" sz="2800" b="0" i="1" u="none">
                <a:solidFill>
                  <a:srgbClr val="000000"/>
                </a:solidFill>
                <a:latin typeface="Times New Roman"/>
                <a:ea typeface="Times New Roman"/>
                <a:cs typeface="Times New Roman"/>
                <a:sym typeface="Times New Roman"/>
              </a:rPr>
              <a:t>=&gt; Khẳng định lối sống hiếm có của Bác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8"/>
          <p:cNvSpPr txBox="1"/>
          <p:nvPr/>
        </p:nvSpPr>
        <p:spPr>
          <a:xfrm>
            <a:off x="2501900" y="130175"/>
            <a:ext cx="6762750" cy="1538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Times New Roman"/>
              <a:buNone/>
            </a:pPr>
            <a:r>
              <a:rPr lang="en-US" sz="5400" b="1" i="0" u="none">
                <a:solidFill>
                  <a:srgbClr val="FF0000"/>
                </a:solidFill>
                <a:latin typeface="Times New Roman"/>
                <a:ea typeface="Times New Roman"/>
                <a:cs typeface="Times New Roman"/>
                <a:sym typeface="Times New Roman"/>
              </a:rPr>
              <a:t>THẢO LUẬN NHÓM</a:t>
            </a:r>
            <a:endParaRPr/>
          </a:p>
          <a:p>
            <a:pPr marL="0" marR="0" lvl="0" indent="0" algn="ctr" rtl="0">
              <a:lnSpc>
                <a:spcPct val="100000"/>
              </a:lnSpc>
              <a:spcBef>
                <a:spcPts val="0"/>
              </a:spcBef>
              <a:spcAft>
                <a:spcPts val="0"/>
              </a:spcAft>
              <a:buClr>
                <a:srgbClr val="FF0000"/>
              </a:buClr>
              <a:buSzPts val="4000"/>
              <a:buFont typeface="Times New Roman"/>
              <a:buNone/>
            </a:pPr>
            <a:r>
              <a:rPr lang="en-US" sz="4000" b="1" i="0" u="none">
                <a:solidFill>
                  <a:srgbClr val="FF0000"/>
                </a:solidFill>
                <a:latin typeface="Times New Roman"/>
                <a:ea typeface="Times New Roman"/>
                <a:cs typeface="Times New Roman"/>
                <a:sym typeface="Times New Roman"/>
              </a:rPr>
              <a:t>Thời gian: 3 phút </a:t>
            </a:r>
            <a:endParaRPr/>
          </a:p>
        </p:txBody>
      </p:sp>
      <p:sp>
        <p:nvSpPr>
          <p:cNvPr id="434" name="Google Shape;434;p18"/>
          <p:cNvSpPr txBox="1"/>
          <p:nvPr/>
        </p:nvSpPr>
        <p:spPr>
          <a:xfrm>
            <a:off x="923925" y="1836737"/>
            <a:ext cx="10517187" cy="1076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Times New Roman"/>
              <a:buNone/>
            </a:pPr>
            <a:r>
              <a:rPr lang="en-US" sz="3200" b="1" i="0" u="none">
                <a:solidFill>
                  <a:srgbClr val="002060"/>
                </a:solidFill>
                <a:latin typeface="Times New Roman"/>
                <a:ea typeface="Times New Roman"/>
                <a:cs typeface="Times New Roman"/>
                <a:sym typeface="Times New Roman"/>
              </a:rPr>
              <a:t>TÌM CÁC DẪN CHỨNG TRONG THƠ, VĂN THỂ HIỆN NÉT ĐẸP TRONG LỐI SỐNG CỦA BÁC HỒ?</a:t>
            </a:r>
            <a:endParaRPr/>
          </a:p>
        </p:txBody>
      </p:sp>
      <p:pic>
        <p:nvPicPr>
          <p:cNvPr id="435" name="Google Shape;435;p18" descr="Suy nghĩ về lối sống giản dị của một con người | Bài Văn Hay"/>
          <p:cNvPicPr preferRelativeResize="0"/>
          <p:nvPr/>
        </p:nvPicPr>
        <p:blipFill rotWithShape="1">
          <a:blip r:embed="rId3">
            <a:alphaModFix/>
          </a:blip>
          <a:srcRect/>
          <a:stretch/>
        </p:blipFill>
        <p:spPr>
          <a:xfrm>
            <a:off x="276838" y="3097679"/>
            <a:ext cx="3445778" cy="3216059"/>
          </a:xfrm>
          <a:prstGeom prst="rect">
            <a:avLst/>
          </a:prstGeom>
          <a:noFill/>
          <a:ln>
            <a:noFill/>
          </a:ln>
        </p:spPr>
      </p:pic>
      <p:pic>
        <p:nvPicPr>
          <p:cNvPr id="436" name="Google Shape;436;p18" descr="Các chú nói có lý nhưng chưa hợp lý"/>
          <p:cNvPicPr preferRelativeResize="0"/>
          <p:nvPr/>
        </p:nvPicPr>
        <p:blipFill rotWithShape="1">
          <a:blip r:embed="rId4">
            <a:alphaModFix/>
          </a:blip>
          <a:srcRect/>
          <a:stretch/>
        </p:blipFill>
        <p:spPr>
          <a:xfrm>
            <a:off x="3677652" y="3164137"/>
            <a:ext cx="4323349" cy="3129983"/>
          </a:xfrm>
          <a:prstGeom prst="rect">
            <a:avLst/>
          </a:prstGeom>
          <a:noFill/>
          <a:ln>
            <a:noFill/>
          </a:ln>
        </p:spPr>
      </p:pic>
      <p:pic>
        <p:nvPicPr>
          <p:cNvPr id="437" name="Google Shape;437;p18" descr="Hãy chứng tỏ rằng Bác Hồ sống vô cùng giản dị, thanh bạch - Bài ..."/>
          <p:cNvPicPr preferRelativeResize="0"/>
          <p:nvPr/>
        </p:nvPicPr>
        <p:blipFill rotWithShape="1">
          <a:blip r:embed="rId5">
            <a:alphaModFix/>
          </a:blip>
          <a:srcRect/>
          <a:stretch/>
        </p:blipFill>
        <p:spPr>
          <a:xfrm>
            <a:off x="8001001" y="3097678"/>
            <a:ext cx="3962400" cy="31964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p:nvPr/>
        </p:nvSpPr>
        <p:spPr>
          <a:xfrm>
            <a:off x="-73025" y="1068387"/>
            <a:ext cx="12265025" cy="5857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a:solidFill>
                  <a:srgbClr val="FF0000"/>
                </a:solidFill>
                <a:latin typeface="Times New Roman"/>
                <a:ea typeface="Times New Roman"/>
                <a:cs typeface="Times New Roman"/>
                <a:sym typeface="Times New Roman"/>
              </a:rPr>
              <a:t>So sánh điểm giống và khác trong lối sống của Bác và Nguyễn Trãi?</a:t>
            </a:r>
            <a:endParaRPr/>
          </a:p>
        </p:txBody>
      </p:sp>
      <p:graphicFrame>
        <p:nvGraphicFramePr>
          <p:cNvPr id="443" name="Google Shape;443;p19"/>
          <p:cNvGraphicFramePr/>
          <p:nvPr/>
        </p:nvGraphicFramePr>
        <p:xfrm>
          <a:off x="477837" y="2273300"/>
          <a:ext cx="8147025" cy="3322625"/>
        </p:xfrm>
        <a:graphic>
          <a:graphicData uri="http://schemas.openxmlformats.org/drawingml/2006/table">
            <a:tbl>
              <a:tblPr>
                <a:noFill/>
                <a:tableStyleId>{BF8BE933-DF2D-4E3C-B2A7-C64321B6B30A}</a:tableStyleId>
              </a:tblPr>
              <a:tblGrid>
                <a:gridCol w="1239825"/>
                <a:gridCol w="3213100"/>
                <a:gridCol w="3694100"/>
              </a:tblGrid>
              <a:tr h="711200">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BÁC HỒ</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NGUYỄN TRÃI</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BACC6"/>
                    </a:solidFill>
                  </a:tcPr>
                </a:tc>
              </a:tr>
              <a:tr h="812800">
                <a:tc>
                  <a:txBody>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Giống</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F1F5"/>
                    </a:solidFill>
                  </a:tcPr>
                </a:tc>
                <a:tc gridSpan="2">
                  <a:txBody>
                    <a:bodyPr/>
                    <a:lstStyle/>
                    <a:p>
                      <a:pPr marL="0" marR="0" lvl="0" indent="0" algn="ctr" rtl="0">
                        <a:lnSpc>
                          <a:spcPct val="100000"/>
                        </a:lnSpc>
                        <a:spcBef>
                          <a:spcPts val="0"/>
                        </a:spcBef>
                        <a:spcAft>
                          <a:spcPts val="0"/>
                        </a:spcAft>
                        <a:buClr>
                          <a:srgbClr val="0070C0"/>
                        </a:buClr>
                        <a:buSzPts val="2800"/>
                        <a:buFont typeface="Times New Roman"/>
                        <a:buNone/>
                      </a:pPr>
                      <a:r>
                        <a:rPr lang="en-US" sz="2800" b="1" i="0" u="none">
                          <a:solidFill>
                            <a:srgbClr val="0070C0"/>
                          </a:solidFill>
                          <a:latin typeface="Times New Roman"/>
                          <a:ea typeface="Times New Roman"/>
                          <a:cs typeface="Times New Roman"/>
                          <a:sym typeface="Times New Roman"/>
                        </a:rPr>
                        <a:t>Lối sống giản dị, thanh cao</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F1F5"/>
                    </a:solidFill>
                  </a:tcPr>
                </a:tc>
                <a:tc hMerge="1">
                  <a:txBody>
                    <a:bodyPr/>
                    <a:lstStyle/>
                    <a:p>
                      <a:endParaRPr lang="en-US"/>
                    </a:p>
                  </a:txBody>
                  <a:tcPr/>
                </a:tc>
              </a:tr>
              <a:tr h="1798625">
                <a:tc>
                  <a:txBody>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Khác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Bác sống gắn bó, chia sẻ khó khăn, gian khổ cùng nhân dân.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Nguyễn Trãi sống ẩn dật, lánh đời.</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pic>
        <p:nvPicPr>
          <p:cNvPr id="444" name="Google Shape;444;p19" descr="Tranh vẽ hoa sen 2"/>
          <p:cNvPicPr preferRelativeResize="0"/>
          <p:nvPr/>
        </p:nvPicPr>
        <p:blipFill rotWithShape="1">
          <a:blip r:embed="rId3">
            <a:alphaModFix/>
          </a:blip>
          <a:srcRect/>
          <a:stretch/>
        </p:blipFill>
        <p:spPr>
          <a:xfrm>
            <a:off x="8636000" y="1643062"/>
            <a:ext cx="3365500" cy="5214937"/>
          </a:xfrm>
          <a:prstGeom prst="rect">
            <a:avLst/>
          </a:prstGeom>
          <a:noFill/>
          <a:ln>
            <a:noFill/>
          </a:ln>
        </p:spPr>
      </p:pic>
      <p:sp>
        <p:nvSpPr>
          <p:cNvPr id="445" name="Google Shape;445;p19"/>
          <p:cNvSpPr txBox="1"/>
          <p:nvPr/>
        </p:nvSpPr>
        <p:spPr>
          <a:xfrm>
            <a:off x="0" y="9525"/>
            <a:ext cx="12192000" cy="811212"/>
          </a:xfrm>
          <a:prstGeom prst="rect">
            <a:avLst/>
          </a:prstGeom>
          <a:solidFill>
            <a:srgbClr val="CC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600"/>
              <a:buFont typeface="Times New Roman"/>
              <a:buNone/>
            </a:pPr>
            <a:r>
              <a:rPr lang="en-US" sz="3600" b="1" i="0" u="none">
                <a:solidFill>
                  <a:srgbClr val="FF0000"/>
                </a:solidFill>
                <a:latin typeface="Times New Roman"/>
                <a:ea typeface="Times New Roman"/>
                <a:cs typeface="Times New Roman"/>
                <a:sym typeface="Times New Roman"/>
              </a:rPr>
              <a:t> </a:t>
            </a:r>
            <a:r>
              <a:rPr lang="en-US" sz="4000" b="1" i="0" u="none">
                <a:solidFill>
                  <a:schemeClr val="dk1"/>
                </a:solidFill>
                <a:latin typeface="Times New Roman"/>
                <a:ea typeface="Times New Roman"/>
                <a:cs typeface="Times New Roman"/>
                <a:sym typeface="Times New Roman"/>
              </a:rPr>
              <a:t>3. Đánh giá lối sống của Bác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20"/>
          <p:cNvPicPr preferRelativeResize="0"/>
          <p:nvPr/>
        </p:nvPicPr>
        <p:blipFill rotWithShape="1">
          <a:blip r:embed="rId3">
            <a:alphaModFix/>
          </a:blip>
          <a:srcRect/>
          <a:stretch/>
        </p:blipFill>
        <p:spPr>
          <a:xfrm>
            <a:off x="2043112" y="325437"/>
            <a:ext cx="8504237" cy="6376987"/>
          </a:xfrm>
          <a:prstGeom prst="rect">
            <a:avLst/>
          </a:prstGeom>
          <a:noFill/>
          <a:ln>
            <a:noFill/>
          </a:ln>
        </p:spPr>
      </p:pic>
      <p:sp>
        <p:nvSpPr>
          <p:cNvPr id="451" name="Google Shape;451;p20"/>
          <p:cNvSpPr txBox="1"/>
          <p:nvPr/>
        </p:nvSpPr>
        <p:spPr>
          <a:xfrm>
            <a:off x="0" y="1111250"/>
            <a:ext cx="8691562" cy="164306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000000"/>
              </a:buClr>
              <a:buSzPts val="2800"/>
              <a:buFont typeface="Times New Roman"/>
              <a:buChar char="-"/>
            </a:pPr>
            <a:r>
              <a:rPr lang="en-US" sz="2800" b="0" i="1" u="none">
                <a:solidFill>
                  <a:srgbClr val="000000"/>
                </a:solidFill>
                <a:latin typeface="Times New Roman"/>
                <a:ea typeface="Times New Roman"/>
                <a:cs typeface="Times New Roman"/>
                <a:sym typeface="Times New Roman"/>
              </a:rPr>
              <a:t>Tôi dám chắc không có một vị lãnh tụ, một vị tổng thống …. sống đến mức giản dị và tiết chế như vậy.</a:t>
            </a:r>
            <a:endParaRPr/>
          </a:p>
          <a:p>
            <a:pPr marL="285750" marR="0" lvl="0" indent="-285750" algn="l" rtl="0">
              <a:lnSpc>
                <a:spcPct val="120000"/>
              </a:lnSpc>
              <a:spcBef>
                <a:spcPts val="0"/>
              </a:spcBef>
              <a:spcAft>
                <a:spcPts val="0"/>
              </a:spcAft>
              <a:buClr>
                <a:srgbClr val="000000"/>
              </a:buClr>
              <a:buSzPts val="2800"/>
              <a:buFont typeface="Times New Roman"/>
              <a:buChar char="-"/>
            </a:pPr>
            <a:r>
              <a:rPr lang="en-US" sz="2800" b="0" i="1" u="none">
                <a:solidFill>
                  <a:srgbClr val="000000"/>
                </a:solidFill>
                <a:latin typeface="Times New Roman"/>
                <a:ea typeface="Times New Roman"/>
                <a:cs typeface="Times New Roman"/>
                <a:sym typeface="Times New Roman"/>
              </a:rPr>
              <a:t>Bất giác ta nghĩ đến các vị hiền triết ngày xưa…</a:t>
            </a:r>
            <a:endParaRPr/>
          </a:p>
        </p:txBody>
      </p:sp>
      <p:sp>
        <p:nvSpPr>
          <p:cNvPr id="452" name="Google Shape;452;p20"/>
          <p:cNvSpPr txBox="1"/>
          <p:nvPr/>
        </p:nvSpPr>
        <p:spPr>
          <a:xfrm>
            <a:off x="0" y="9525"/>
            <a:ext cx="12192000" cy="811212"/>
          </a:xfrm>
          <a:prstGeom prst="rect">
            <a:avLst/>
          </a:prstGeom>
          <a:solidFill>
            <a:srgbClr val="CC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000"/>
              <a:buFont typeface="Times New Roman"/>
              <a:buNone/>
            </a:pPr>
            <a:r>
              <a:rPr lang="en-US" sz="4000" b="1" i="0" u="none">
                <a:solidFill>
                  <a:srgbClr val="FF0000"/>
                </a:solidFill>
                <a:latin typeface="Times New Roman"/>
                <a:ea typeface="Times New Roman"/>
                <a:cs typeface="Times New Roman"/>
                <a:sym typeface="Times New Roman"/>
              </a:rPr>
              <a:t> </a:t>
            </a:r>
            <a:r>
              <a:rPr lang="en-US" sz="4400" b="1" i="0" u="none">
                <a:solidFill>
                  <a:srgbClr val="FF0000"/>
                </a:solidFill>
                <a:latin typeface="Times New Roman"/>
                <a:ea typeface="Times New Roman"/>
                <a:cs typeface="Times New Roman"/>
                <a:sym typeface="Times New Roman"/>
              </a:rPr>
              <a:t>3. Đánh giá lối sống của Bác </a:t>
            </a:r>
            <a:endParaRPr/>
          </a:p>
        </p:txBody>
      </p:sp>
      <p:sp>
        <p:nvSpPr>
          <p:cNvPr id="453" name="Google Shape;453;p20"/>
          <p:cNvSpPr/>
          <p:nvPr/>
        </p:nvSpPr>
        <p:spPr>
          <a:xfrm>
            <a:off x="8386762" y="1036637"/>
            <a:ext cx="393700" cy="1816100"/>
          </a:xfrm>
          <a:prstGeom prst="rightBrace">
            <a:avLst>
              <a:gd name="adj1" fmla="val 390"/>
              <a:gd name="adj2" fmla="val 5000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4" name="Google Shape;454;p20"/>
          <p:cNvSpPr txBox="1"/>
          <p:nvPr/>
        </p:nvSpPr>
        <p:spPr>
          <a:xfrm>
            <a:off x="8780462" y="984250"/>
            <a:ext cx="3532187" cy="22463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Nghệ thuật: Hình thức so sánh, đan xen thơ Nguyễn Bỉnh Khiêm, dùng từ Hán Việt</a:t>
            </a:r>
            <a:endParaRPr/>
          </a:p>
          <a:p>
            <a:pPr marL="0" marR="0" lvl="0" indent="0" algn="l" rtl="0">
              <a:lnSpc>
                <a:spcPct val="100000"/>
              </a:lnSpc>
              <a:spcBef>
                <a:spcPts val="0"/>
              </a:spcBef>
              <a:spcAft>
                <a:spcPts val="0"/>
              </a:spcAft>
              <a:buNone/>
            </a:pPr>
            <a:endParaRPr sz="2800" b="0" i="0" u="none">
              <a:solidFill>
                <a:srgbClr val="000000"/>
              </a:solidFill>
              <a:latin typeface="Times New Roman"/>
              <a:ea typeface="Times New Roman"/>
              <a:cs typeface="Times New Roman"/>
              <a:sym typeface="Times New Roman"/>
            </a:endParaRPr>
          </a:p>
        </p:txBody>
      </p:sp>
      <p:sp>
        <p:nvSpPr>
          <p:cNvPr id="455" name="Google Shape;455;p20"/>
          <p:cNvSpPr/>
          <p:nvPr/>
        </p:nvSpPr>
        <p:spPr>
          <a:xfrm>
            <a:off x="639762" y="5053012"/>
            <a:ext cx="614362" cy="428625"/>
          </a:xfrm>
          <a:custGeom>
            <a:avLst/>
            <a:gdLst/>
            <a:ahLst/>
            <a:cxnLst/>
            <a:rect l="l" t="t" r="r" b="b"/>
            <a:pathLst>
              <a:path w="614362" h="428625" extrusionOk="0">
                <a:moveTo>
                  <a:pt x="0" y="107156"/>
                </a:moveTo>
                <a:lnTo>
                  <a:pt x="13395" y="107156"/>
                </a:lnTo>
                <a:lnTo>
                  <a:pt x="13395" y="321469"/>
                </a:lnTo>
                <a:lnTo>
                  <a:pt x="0" y="321469"/>
                </a:lnTo>
                <a:lnTo>
                  <a:pt x="0" y="107156"/>
                </a:lnTo>
                <a:close/>
                <a:moveTo>
                  <a:pt x="26789" y="107156"/>
                </a:moveTo>
                <a:lnTo>
                  <a:pt x="53578" y="107156"/>
                </a:lnTo>
                <a:lnTo>
                  <a:pt x="53578" y="321469"/>
                </a:lnTo>
                <a:lnTo>
                  <a:pt x="26789" y="321469"/>
                </a:lnTo>
                <a:lnTo>
                  <a:pt x="26789" y="107156"/>
                </a:lnTo>
                <a:close/>
                <a:moveTo>
                  <a:pt x="66973" y="107156"/>
                </a:moveTo>
                <a:lnTo>
                  <a:pt x="400050" y="107156"/>
                </a:lnTo>
                <a:lnTo>
                  <a:pt x="400050" y="0"/>
                </a:lnTo>
                <a:lnTo>
                  <a:pt x="614362" y="214313"/>
                </a:lnTo>
                <a:lnTo>
                  <a:pt x="400050" y="428625"/>
                </a:lnTo>
                <a:lnTo>
                  <a:pt x="400050" y="321469"/>
                </a:lnTo>
                <a:lnTo>
                  <a:pt x="66973" y="321469"/>
                </a:lnTo>
                <a:lnTo>
                  <a:pt x="66973" y="107156"/>
                </a:lnTo>
                <a:close/>
              </a:path>
            </a:pathLst>
          </a:custGeom>
          <a:solidFill>
            <a:srgbClr val="FFC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6" name="Google Shape;456;p20"/>
          <p:cNvSpPr txBox="1"/>
          <p:nvPr/>
        </p:nvSpPr>
        <p:spPr>
          <a:xfrm>
            <a:off x="982662" y="3219450"/>
            <a:ext cx="8967787" cy="523875"/>
          </a:xfrm>
          <a:prstGeom prst="rect">
            <a:avLst/>
          </a:prstGeom>
          <a:noFill/>
          <a:ln>
            <a:noFill/>
          </a:ln>
        </p:spPr>
        <p:txBody>
          <a:bodyPr spcFirstLastPara="1" wrap="square" lIns="91425" tIns="45700" rIns="91425" bIns="45700" anchor="t" anchorCtr="0">
            <a:spAutoFit/>
          </a:bodyPr>
          <a:lstStyle/>
          <a:p>
            <a:pPr marL="109537" marR="0" lvl="0" indent="0" algn="l"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 Cách sống có  văn hóa trở thành quan điểm thẩm mĩ</a:t>
            </a:r>
            <a:endParaRPr/>
          </a:p>
        </p:txBody>
      </p:sp>
      <p:sp>
        <p:nvSpPr>
          <p:cNvPr id="457" name="Google Shape;457;p20"/>
          <p:cNvSpPr txBox="1"/>
          <p:nvPr/>
        </p:nvSpPr>
        <p:spPr>
          <a:xfrm>
            <a:off x="1077912" y="3719512"/>
            <a:ext cx="10726737" cy="112553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  Đó là một cách di dưỡng tinh thần, có khả năng mang lại hạnh phúc cho tâm hồn và thể xác.</a:t>
            </a:r>
            <a:endParaRPr/>
          </a:p>
        </p:txBody>
      </p:sp>
      <p:sp>
        <p:nvSpPr>
          <p:cNvPr id="458" name="Google Shape;458;p20"/>
          <p:cNvSpPr txBox="1"/>
          <p:nvPr/>
        </p:nvSpPr>
        <p:spPr>
          <a:xfrm>
            <a:off x="1339850" y="4954587"/>
            <a:ext cx="9206705"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Arial"/>
              <a:buNone/>
            </a:pPr>
            <a:r>
              <a:rPr lang="en-US" sz="4400" b="1" i="0" u="none">
                <a:solidFill>
                  <a:srgbClr val="FF0000"/>
                </a:solidFill>
                <a:sym typeface="Arial"/>
              </a:rPr>
              <a:t>Lối sống giản dị mà thanh cao</a:t>
            </a:r>
            <a:endParaRPr sz="4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21" descr="Top 100 Hình Hoa Sen Đẹp Ngất Ngây Lòng Người - Hình Ảnh Đẹp HD"/>
          <p:cNvPicPr preferRelativeResize="0"/>
          <p:nvPr/>
        </p:nvPicPr>
        <p:blipFill rotWithShape="1">
          <a:blip r:embed="rId3">
            <a:alphaModFix/>
          </a:blip>
          <a:srcRect/>
          <a:stretch/>
        </p:blipFill>
        <p:spPr>
          <a:xfrm>
            <a:off x="0" y="4232275"/>
            <a:ext cx="12192000" cy="2625725"/>
          </a:xfrm>
          <a:prstGeom prst="rect">
            <a:avLst/>
          </a:prstGeom>
          <a:noFill/>
          <a:ln>
            <a:noFill/>
          </a:ln>
        </p:spPr>
      </p:pic>
      <p:sp>
        <p:nvSpPr>
          <p:cNvPr id="464" name="Google Shape;464;p21"/>
          <p:cNvSpPr txBox="1"/>
          <p:nvPr/>
        </p:nvSpPr>
        <p:spPr>
          <a:xfrm>
            <a:off x="1117600" y="327025"/>
            <a:ext cx="9634537"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Times New Roman"/>
              <a:buNone/>
            </a:pPr>
            <a:r>
              <a:rPr lang="en-US" sz="4400" b="1" i="0" u="none">
                <a:solidFill>
                  <a:srgbClr val="FF0000"/>
                </a:solidFill>
                <a:latin typeface="Times New Roman"/>
                <a:ea typeface="Times New Roman"/>
                <a:cs typeface="Times New Roman"/>
                <a:sym typeface="Times New Roman"/>
              </a:rPr>
              <a:t>Phong cách Hồ Chí Minh – Lê Anh Trà</a:t>
            </a:r>
            <a:endParaRPr/>
          </a:p>
        </p:txBody>
      </p:sp>
      <p:sp>
        <p:nvSpPr>
          <p:cNvPr id="465" name="Google Shape;465;p21"/>
          <p:cNvSpPr txBox="1"/>
          <p:nvPr/>
        </p:nvSpPr>
        <p:spPr>
          <a:xfrm>
            <a:off x="1768475" y="1327150"/>
            <a:ext cx="5889625" cy="157003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2060"/>
              </a:buClr>
              <a:buSzPts val="3200"/>
              <a:buFont typeface="Times New Roman"/>
              <a:buChar char="-"/>
            </a:pPr>
            <a:r>
              <a:rPr lang="en-US" sz="3200" b="0" i="0" u="none">
                <a:solidFill>
                  <a:srgbClr val="002060"/>
                </a:solidFill>
                <a:latin typeface="Times New Roman"/>
                <a:ea typeface="Times New Roman"/>
                <a:cs typeface="Times New Roman"/>
                <a:sym typeface="Times New Roman"/>
              </a:rPr>
              <a:t>TRUYỀN THỐNG – HIỆN ĐẠI</a:t>
            </a:r>
            <a:endParaRPr/>
          </a:p>
          <a:p>
            <a:pPr marL="285750" marR="0" lvl="0" indent="-285750" algn="l" rtl="0">
              <a:lnSpc>
                <a:spcPct val="100000"/>
              </a:lnSpc>
              <a:spcBef>
                <a:spcPts val="0"/>
              </a:spcBef>
              <a:spcAft>
                <a:spcPts val="0"/>
              </a:spcAft>
              <a:buClr>
                <a:srgbClr val="002060"/>
              </a:buClr>
              <a:buSzPts val="3200"/>
              <a:buFont typeface="Times New Roman"/>
              <a:buChar char="-"/>
            </a:pPr>
            <a:r>
              <a:rPr lang="en-US" sz="3200" b="0" i="0" u="none">
                <a:solidFill>
                  <a:srgbClr val="002060"/>
                </a:solidFill>
                <a:latin typeface="Times New Roman"/>
                <a:ea typeface="Times New Roman"/>
                <a:cs typeface="Times New Roman"/>
                <a:sym typeface="Times New Roman"/>
              </a:rPr>
              <a:t>DÂN TỘC – NHÂN LOẠI</a:t>
            </a:r>
            <a:endParaRPr/>
          </a:p>
          <a:p>
            <a:pPr marL="285750" marR="0" lvl="0" indent="-285750" algn="l" rtl="0">
              <a:lnSpc>
                <a:spcPct val="100000"/>
              </a:lnSpc>
              <a:spcBef>
                <a:spcPts val="0"/>
              </a:spcBef>
              <a:spcAft>
                <a:spcPts val="0"/>
              </a:spcAft>
              <a:buClr>
                <a:srgbClr val="002060"/>
              </a:buClr>
              <a:buSzPts val="3200"/>
              <a:buFont typeface="Times New Roman"/>
              <a:buChar char="-"/>
            </a:pPr>
            <a:r>
              <a:rPr lang="en-US" sz="3200" b="0" i="0" u="none">
                <a:solidFill>
                  <a:srgbClr val="002060"/>
                </a:solidFill>
                <a:latin typeface="Times New Roman"/>
                <a:ea typeface="Times New Roman"/>
                <a:cs typeface="Times New Roman"/>
                <a:sym typeface="Times New Roman"/>
              </a:rPr>
              <a:t>GIẢN DỊ THANH CAO</a:t>
            </a:r>
            <a:endParaRPr/>
          </a:p>
        </p:txBody>
      </p:sp>
      <p:sp>
        <p:nvSpPr>
          <p:cNvPr id="466" name="Google Shape;466;p21"/>
          <p:cNvSpPr/>
          <p:nvPr/>
        </p:nvSpPr>
        <p:spPr>
          <a:xfrm>
            <a:off x="900112" y="3863975"/>
            <a:ext cx="1127125" cy="738187"/>
          </a:xfrm>
          <a:custGeom>
            <a:avLst/>
            <a:gdLst/>
            <a:ahLst/>
            <a:cxnLst/>
            <a:rect l="l" t="t" r="r" b="b"/>
            <a:pathLst>
              <a:path w="1127125" h="738188" extrusionOk="0">
                <a:moveTo>
                  <a:pt x="0" y="184547"/>
                </a:moveTo>
                <a:lnTo>
                  <a:pt x="23068" y="184547"/>
                </a:lnTo>
                <a:lnTo>
                  <a:pt x="23068" y="553641"/>
                </a:lnTo>
                <a:lnTo>
                  <a:pt x="0" y="553641"/>
                </a:lnTo>
                <a:lnTo>
                  <a:pt x="0" y="184547"/>
                </a:lnTo>
                <a:close/>
                <a:moveTo>
                  <a:pt x="46137" y="184547"/>
                </a:moveTo>
                <a:lnTo>
                  <a:pt x="92274" y="184547"/>
                </a:lnTo>
                <a:lnTo>
                  <a:pt x="92274" y="553641"/>
                </a:lnTo>
                <a:lnTo>
                  <a:pt x="46137" y="553641"/>
                </a:lnTo>
                <a:lnTo>
                  <a:pt x="46137" y="184547"/>
                </a:lnTo>
                <a:close/>
                <a:moveTo>
                  <a:pt x="115342" y="184547"/>
                </a:moveTo>
                <a:lnTo>
                  <a:pt x="758031" y="184547"/>
                </a:lnTo>
                <a:lnTo>
                  <a:pt x="758031" y="0"/>
                </a:lnTo>
                <a:lnTo>
                  <a:pt x="1127125" y="369094"/>
                </a:lnTo>
                <a:lnTo>
                  <a:pt x="758031" y="738188"/>
                </a:lnTo>
                <a:lnTo>
                  <a:pt x="758031" y="553641"/>
                </a:lnTo>
                <a:lnTo>
                  <a:pt x="115342" y="553641"/>
                </a:lnTo>
                <a:lnTo>
                  <a:pt x="115342" y="184547"/>
                </a:lnTo>
                <a:close/>
              </a:path>
            </a:pathLst>
          </a:custGeom>
          <a:solidFill>
            <a:srgbClr val="FFC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67" name="Google Shape;467;p21"/>
          <p:cNvSpPr txBox="1"/>
          <p:nvPr/>
        </p:nvSpPr>
        <p:spPr>
          <a:xfrm>
            <a:off x="1965325" y="3425825"/>
            <a:ext cx="8972550" cy="1754187"/>
          </a:xfrm>
          <a:prstGeom prst="rect">
            <a:avLst/>
          </a:prstGeom>
          <a:noFill/>
          <a:ln>
            <a:noFill/>
          </a:ln>
        </p:spPr>
        <p:txBody>
          <a:bodyPr spcFirstLastPara="1" wrap="square" lIns="91425" tIns="45700" rIns="91425" bIns="45700" anchor="t" anchorCtr="0">
            <a:spAutoFit/>
          </a:bodyPr>
          <a:lstStyle/>
          <a:p>
            <a:pPr marL="395287" marR="0" lvl="0" indent="-285749" algn="just" rtl="0">
              <a:lnSpc>
                <a:spcPct val="100000"/>
              </a:lnSpc>
              <a:spcBef>
                <a:spcPts val="0"/>
              </a:spcBef>
              <a:spcAft>
                <a:spcPts val="0"/>
              </a:spcAft>
              <a:buClr>
                <a:srgbClr val="FF0000"/>
              </a:buClr>
              <a:buSzPts val="3600"/>
              <a:buFont typeface="Times New Roman"/>
              <a:buChar char="-"/>
            </a:pPr>
            <a:r>
              <a:rPr lang="en-US" sz="3600" b="0" i="0" u="none">
                <a:solidFill>
                  <a:srgbClr val="FF0000"/>
                </a:solidFill>
                <a:latin typeface="Times New Roman"/>
                <a:ea typeface="Times New Roman"/>
                <a:cs typeface="Times New Roman"/>
                <a:sym typeface="Times New Roman"/>
              </a:rPr>
              <a:t>Tự hào, kính yêu, ngưỡng mộ</a:t>
            </a:r>
            <a:endParaRPr/>
          </a:p>
          <a:p>
            <a:pPr marL="395287" marR="0" lvl="0" indent="-285749" algn="just" rtl="0">
              <a:lnSpc>
                <a:spcPct val="100000"/>
              </a:lnSpc>
              <a:spcBef>
                <a:spcPts val="0"/>
              </a:spcBef>
              <a:spcAft>
                <a:spcPts val="0"/>
              </a:spcAft>
              <a:buClr>
                <a:srgbClr val="FF0000"/>
              </a:buClr>
              <a:buSzPts val="3600"/>
              <a:buFont typeface="Times New Roman"/>
              <a:buChar char="-"/>
            </a:pPr>
            <a:r>
              <a:rPr lang="en-US" sz="3600" b="0" i="0" u="none">
                <a:solidFill>
                  <a:srgbClr val="FF0000"/>
                </a:solidFill>
                <a:latin typeface="Times New Roman"/>
                <a:ea typeface="Times New Roman"/>
                <a:cs typeface="Times New Roman"/>
                <a:sym typeface="Times New Roman"/>
              </a:rPr>
              <a:t>Học tập và làm theo tấm gương đạo đức, phong cách Hồ Chí Minh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25" descr="Download Vẽ Hoa Sen Bằng Màu Nước PNG Image with No Background ..."/>
          <p:cNvPicPr preferRelativeResize="0"/>
          <p:nvPr/>
        </p:nvPicPr>
        <p:blipFill rotWithShape="1">
          <a:blip r:embed="rId3">
            <a:alphaModFix/>
          </a:blip>
          <a:srcRect/>
          <a:stretch/>
        </p:blipFill>
        <p:spPr>
          <a:xfrm>
            <a:off x="8121650" y="914400"/>
            <a:ext cx="4070350" cy="5800725"/>
          </a:xfrm>
          <a:prstGeom prst="rect">
            <a:avLst/>
          </a:prstGeom>
          <a:noFill/>
          <a:ln>
            <a:noFill/>
          </a:ln>
        </p:spPr>
      </p:pic>
      <p:sp>
        <p:nvSpPr>
          <p:cNvPr id="508" name="Google Shape;508;p25"/>
          <p:cNvSpPr txBox="1"/>
          <p:nvPr/>
        </p:nvSpPr>
        <p:spPr>
          <a:xfrm>
            <a:off x="161925" y="569912"/>
            <a:ext cx="10688637"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b="0" i="0" u="none" smtClean="0">
                <a:solidFill>
                  <a:srgbClr val="FF0000"/>
                </a:solidFill>
                <a:latin typeface="Times New Roman"/>
                <a:ea typeface="Times New Roman"/>
                <a:cs typeface="Times New Roman"/>
                <a:sym typeface="Times New Roman"/>
              </a:rPr>
              <a:t>III. TỔNG KẾT</a:t>
            </a:r>
            <a:endParaRPr>
              <a:solidFill>
                <a:srgbClr val="FF0000"/>
              </a:solidFill>
            </a:endParaRPr>
          </a:p>
        </p:txBody>
      </p:sp>
      <p:graphicFrame>
        <p:nvGraphicFramePr>
          <p:cNvPr id="510" name="Google Shape;510;p25"/>
          <p:cNvGraphicFramePr/>
          <p:nvPr>
            <p:extLst>
              <p:ext uri="{D42A27DB-BD31-4B8C-83A1-F6EECF244321}">
                <p14:modId xmlns:p14="http://schemas.microsoft.com/office/powerpoint/2010/main" val="730161151"/>
              </p:ext>
            </p:extLst>
          </p:nvPr>
        </p:nvGraphicFramePr>
        <p:xfrm>
          <a:off x="381000" y="1295400"/>
          <a:ext cx="11201400" cy="5478717"/>
        </p:xfrm>
        <a:graphic>
          <a:graphicData uri="http://schemas.openxmlformats.org/drawingml/2006/table">
            <a:tbl>
              <a:tblPr>
                <a:noFill/>
                <a:tableStyleId>{BF8BE933-DF2D-4E3C-B2A7-C64321B6B30A}</a:tableStyleId>
              </a:tblPr>
              <a:tblGrid>
                <a:gridCol w="11201400"/>
              </a:tblGrid>
              <a:tr h="5478717">
                <a:tc>
                  <a:txBody>
                    <a:bodyPr/>
                    <a:lstStyle/>
                    <a:p>
                      <a:pPr marL="0" marR="0" lvl="0" indent="0" algn="just" defTabSz="914400" rtl="0" eaLnBrk="1" fontAlgn="auto" latinLnBrk="0" hangingPunct="1">
                        <a:lnSpc>
                          <a:spcPct val="120000"/>
                        </a:lnSpc>
                        <a:spcBef>
                          <a:spcPts val="0"/>
                        </a:spcBef>
                        <a:spcAft>
                          <a:spcPts val="0"/>
                        </a:spcAft>
                        <a:buClr>
                          <a:srgbClr val="FF0000"/>
                        </a:buClr>
                        <a:buSzPts val="3200"/>
                        <a:buFont typeface="Times New Roman"/>
                        <a:buNone/>
                        <a:tabLst/>
                        <a:defRPr/>
                      </a:pPr>
                      <a:r>
                        <a:rPr lang="pt-BR" sz="2400" b="0" i="0" u="none" strike="noStrike" cap="none" smtClean="0">
                          <a:solidFill>
                            <a:schemeClr val="tx1"/>
                          </a:solidFill>
                          <a:effectLst/>
                          <a:latin typeface="Times New Roman" pitchFamily="18" charset="0"/>
                          <a:ea typeface="Arial"/>
                          <a:cs typeface="Times New Roman" pitchFamily="18" charset="0"/>
                          <a:sym typeface="Arial"/>
                        </a:rPr>
                        <a:t>1.</a:t>
                      </a:r>
                      <a:r>
                        <a:rPr lang="pt-BR" sz="2400" b="0" i="0" u="none" strike="noStrike" cap="none" baseline="0" smtClean="0">
                          <a:solidFill>
                            <a:schemeClr val="tx1"/>
                          </a:solidFill>
                          <a:effectLst/>
                          <a:latin typeface="Times New Roman" pitchFamily="18" charset="0"/>
                          <a:ea typeface="Arial"/>
                          <a:cs typeface="Times New Roman" pitchFamily="18" charset="0"/>
                          <a:sym typeface="Arial"/>
                        </a:rPr>
                        <a:t> Nghệ thuật: </a:t>
                      </a:r>
                    </a:p>
                    <a:p>
                      <a:r>
                        <a:rPr lang="pt-BR" sz="2400" b="0" i="0" u="none" strike="noStrike" cap="none" smtClean="0">
                          <a:solidFill>
                            <a:schemeClr val="tx1"/>
                          </a:solidFill>
                          <a:effectLst/>
                          <a:latin typeface="Times New Roman" pitchFamily="18" charset="0"/>
                          <a:ea typeface="Arial"/>
                          <a:cs typeface="Times New Roman" pitchFamily="18" charset="0"/>
                          <a:sym typeface="Arial"/>
                        </a:rPr>
                        <a:t>- Kết hợp giữa kể và bình luận,đan xen giữa lời kể là lời bình luận một cách tự nhiên,</a:t>
                      </a:r>
                      <a:r>
                        <a:rPr lang="pt-BR" sz="2400" b="0" i="0" u="none" strike="noStrike" cap="none" baseline="0" smtClean="0">
                          <a:solidFill>
                            <a:schemeClr val="tx1"/>
                          </a:solidFill>
                          <a:effectLst/>
                          <a:latin typeface="Times New Roman" pitchFamily="18" charset="0"/>
                          <a:ea typeface="Arial"/>
                          <a:cs typeface="Times New Roman" pitchFamily="18" charset="0"/>
                          <a:sym typeface="Arial"/>
                        </a:rPr>
                        <a:t> c</a:t>
                      </a:r>
                      <a:r>
                        <a:rPr lang="pt-BR" sz="2400" b="0" i="0" u="none" strike="noStrike" cap="none" smtClean="0">
                          <a:solidFill>
                            <a:schemeClr val="tx1"/>
                          </a:solidFill>
                          <a:effectLst/>
                          <a:latin typeface="Times New Roman" pitchFamily="18" charset="0"/>
                          <a:ea typeface="Arial"/>
                          <a:cs typeface="Times New Roman" pitchFamily="18" charset="0"/>
                          <a:sym typeface="Arial"/>
                        </a:rPr>
                        <a:t>họn lọc những chi tiết tiêu biểu.</a:t>
                      </a:r>
                      <a:endParaRPr lang="en-US" sz="2400" b="0" i="0" u="none" strike="noStrike" cap="none" smtClean="0">
                        <a:solidFill>
                          <a:schemeClr val="tx1"/>
                        </a:solidFill>
                        <a:effectLst/>
                        <a:latin typeface="Times New Roman" pitchFamily="18" charset="0"/>
                        <a:ea typeface="Arial"/>
                        <a:cs typeface="Times New Roman" pitchFamily="18" charset="0"/>
                        <a:sym typeface="Arial"/>
                      </a:endParaRPr>
                    </a:p>
                    <a:p>
                      <a:r>
                        <a:rPr lang="pt-BR" sz="2400" b="0" i="0" u="none" strike="noStrike" cap="none" smtClean="0">
                          <a:solidFill>
                            <a:schemeClr val="tx1"/>
                          </a:solidFill>
                          <a:effectLst/>
                          <a:latin typeface="Times New Roman" pitchFamily="18" charset="0"/>
                          <a:ea typeface="Arial"/>
                          <a:cs typeface="Times New Roman" pitchFamily="18" charset="0"/>
                          <a:sym typeface="Arial"/>
                        </a:rPr>
                        <a:t>- Đan xen thơ Nguyễn Bỉnh Khiêm, dùng từ Hán Việt gợi cho người đọc sự gần gũi giữa Bác với các bậc hiền triết dân tộc.</a:t>
                      </a:r>
                      <a:endParaRPr lang="en-US" sz="2400" b="0" i="0" u="none" strike="noStrike" cap="none" smtClean="0">
                        <a:solidFill>
                          <a:schemeClr val="tx1"/>
                        </a:solidFill>
                        <a:effectLst/>
                        <a:latin typeface="Times New Roman" pitchFamily="18" charset="0"/>
                        <a:ea typeface="Arial"/>
                        <a:cs typeface="Times New Roman" pitchFamily="18" charset="0"/>
                        <a:sym typeface="Arial"/>
                      </a:endParaRPr>
                    </a:p>
                    <a:p>
                      <a:pPr marL="342900" indent="-342900">
                        <a:buFontTx/>
                        <a:buChar char="-"/>
                      </a:pPr>
                      <a:r>
                        <a:rPr lang="pt-BR" sz="2400" b="0" i="0" u="none" strike="noStrike" cap="none" smtClean="0">
                          <a:solidFill>
                            <a:schemeClr val="tx1"/>
                          </a:solidFill>
                          <a:effectLst/>
                          <a:latin typeface="Times New Roman" pitchFamily="18" charset="0"/>
                          <a:ea typeface="Arial"/>
                          <a:cs typeface="Times New Roman" pitchFamily="18" charset="0"/>
                          <a:sym typeface="Arial"/>
                        </a:rPr>
                        <a:t>Sử dụng nghệ thuật đối lập.</a:t>
                      </a:r>
                    </a:p>
                    <a:p>
                      <a:pPr marL="0" indent="0">
                        <a:buFontTx/>
                        <a:buNone/>
                      </a:pPr>
                      <a:r>
                        <a:rPr lang="pt-BR" sz="2400" b="0" i="0" u="none" strike="noStrike" cap="none" smtClean="0">
                          <a:solidFill>
                            <a:schemeClr val="tx1"/>
                          </a:solidFill>
                          <a:effectLst/>
                          <a:latin typeface="Times New Roman" pitchFamily="18" charset="0"/>
                          <a:ea typeface="Arial"/>
                          <a:cs typeface="Times New Roman" pitchFamily="18" charset="0"/>
                          <a:sym typeface="Arial"/>
                        </a:rPr>
                        <a:t>2. Nội</a:t>
                      </a:r>
                      <a:r>
                        <a:rPr lang="pt-BR" sz="2400" b="0" i="0" u="none" strike="noStrike" cap="none" baseline="0" smtClean="0">
                          <a:solidFill>
                            <a:schemeClr val="tx1"/>
                          </a:solidFill>
                          <a:effectLst/>
                          <a:latin typeface="Times New Roman" pitchFamily="18" charset="0"/>
                          <a:ea typeface="Arial"/>
                          <a:cs typeface="Times New Roman" pitchFamily="18" charset="0"/>
                          <a:sym typeface="Arial"/>
                        </a:rPr>
                        <a:t> dung:  </a:t>
                      </a:r>
                    </a:p>
                    <a:p>
                      <a:pPr marL="0" indent="0">
                        <a:buFontTx/>
                        <a:buNone/>
                      </a:pPr>
                      <a:r>
                        <a:rPr lang="pt-BR" sz="2400" b="0" i="0" u="none" strike="noStrike" cap="none" baseline="0" smtClean="0">
                          <a:solidFill>
                            <a:schemeClr val="tx1"/>
                          </a:solidFill>
                          <a:effectLst/>
                          <a:latin typeface="Times New Roman" pitchFamily="18" charset="0"/>
                          <a:ea typeface="Arial"/>
                          <a:cs typeface="Times New Roman" pitchFamily="18" charset="0"/>
                          <a:sym typeface="Arial"/>
                        </a:rPr>
                        <a:t>- Ca ngợi </a:t>
                      </a:r>
                      <a:r>
                        <a:rPr lang="pt-BR" sz="2400" b="0" i="0" u="none" strike="noStrike" cap="none" smtClean="0">
                          <a:solidFill>
                            <a:schemeClr val="tx1"/>
                          </a:solidFill>
                          <a:effectLst/>
                          <a:latin typeface="Times New Roman" pitchFamily="18" charset="0"/>
                          <a:ea typeface="Arial"/>
                          <a:cs typeface="Times New Roman" pitchFamily="18" charset="0"/>
                          <a:sym typeface="Arial"/>
                        </a:rPr>
                        <a:t>phong cách làm việc, phong cách sống của Người,cốt lõi của phong cách Hồ Chí Minh là vẻ đẹp văn hóa với sự kết hợp hài hòa giữa tinh hoa văn hóa dân tộc và tinh hoa văn hóa nhân loại.</a:t>
                      </a:r>
                      <a:endParaRPr lang="en-US" sz="2400" b="0" i="0" u="none" strike="noStrike" cap="none" smtClean="0">
                        <a:solidFill>
                          <a:schemeClr val="tx1"/>
                        </a:solidFill>
                        <a:effectLst/>
                        <a:latin typeface="Times New Roman" pitchFamily="18" charset="0"/>
                        <a:ea typeface="Arial"/>
                        <a:cs typeface="Times New Roman" pitchFamily="18" charset="0"/>
                        <a:sym typeface="Arial"/>
                      </a:endParaRPr>
                    </a:p>
                    <a:p>
                      <a:pPr marL="0" marR="0" lvl="0" indent="0" algn="just" rtl="0">
                        <a:lnSpc>
                          <a:spcPct val="120000"/>
                        </a:lnSpc>
                        <a:spcBef>
                          <a:spcPts val="0"/>
                        </a:spcBef>
                        <a:spcAft>
                          <a:spcPts val="0"/>
                        </a:spcAft>
                        <a:buClr>
                          <a:srgbClr val="FF0000"/>
                        </a:buClr>
                        <a:buSzPts val="3200"/>
                        <a:buFont typeface="Times New Roman"/>
                        <a:buNone/>
                      </a:pPr>
                      <a:r>
                        <a:rPr lang="en-US" sz="2400" b="0" i="0" u="none" smtClean="0">
                          <a:solidFill>
                            <a:schemeClr val="tx1"/>
                          </a:solidFill>
                          <a:latin typeface="Times New Roman" pitchFamily="18" charset="0"/>
                          <a:ea typeface="Times New Roman"/>
                          <a:cs typeface="Times New Roman" pitchFamily="18" charset="0"/>
                          <a:sym typeface="Times New Roman"/>
                        </a:rPr>
                        <a:t> </a:t>
                      </a:r>
                      <a:endParaRPr sz="2400">
                        <a:solidFill>
                          <a:schemeClr val="tx1"/>
                        </a:solidFill>
                        <a:latin typeface="Times New Roman" pitchFamily="18" charset="0"/>
                        <a:cs typeface="Times New Roman" pitchFamily="18" charset="0"/>
                      </a:endParaRPr>
                    </a:p>
                  </a:txBody>
                  <a:tcPr marL="68575" marR="68575" marT="0" marB="0"/>
                </a:tc>
              </a:tr>
            </a:tbl>
          </a:graphicData>
        </a:graphic>
      </p:graphicFrame>
    </p:spTree>
    <p:extLst>
      <p:ext uri="{BB962C8B-B14F-4D97-AF65-F5344CB8AC3E}">
        <p14:creationId xmlns:p14="http://schemas.microsoft.com/office/powerpoint/2010/main" val="4239259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22" descr="Cover"/>
          <p:cNvPicPr preferRelativeResize="0"/>
          <p:nvPr/>
        </p:nvPicPr>
        <p:blipFill rotWithShape="1">
          <a:blip r:embed="rId3">
            <a:alphaModFix/>
          </a:blip>
          <a:srcRect/>
          <a:stretch/>
        </p:blipFill>
        <p:spPr>
          <a:xfrm>
            <a:off x="1962150" y="5722937"/>
            <a:ext cx="3359150" cy="363537"/>
          </a:xfrm>
          <a:prstGeom prst="rect">
            <a:avLst/>
          </a:prstGeom>
          <a:noFill/>
          <a:ln>
            <a:noFill/>
          </a:ln>
        </p:spPr>
      </p:pic>
      <p:pic>
        <p:nvPicPr>
          <p:cNvPr id="473" name="Google Shape;473;p22" descr="Cover"/>
          <p:cNvPicPr preferRelativeResize="0"/>
          <p:nvPr/>
        </p:nvPicPr>
        <p:blipFill rotWithShape="1">
          <a:blip r:embed="rId4">
            <a:alphaModFix/>
          </a:blip>
          <a:srcRect/>
          <a:stretch/>
        </p:blipFill>
        <p:spPr>
          <a:xfrm>
            <a:off x="2236787" y="5087937"/>
            <a:ext cx="3084512" cy="958850"/>
          </a:xfrm>
          <a:prstGeom prst="rect">
            <a:avLst/>
          </a:prstGeom>
          <a:noFill/>
          <a:ln>
            <a:noFill/>
          </a:ln>
        </p:spPr>
      </p:pic>
      <p:pic>
        <p:nvPicPr>
          <p:cNvPr id="474" name="Google Shape;474;p22" descr="Cover"/>
          <p:cNvPicPr preferRelativeResize="0"/>
          <p:nvPr/>
        </p:nvPicPr>
        <p:blipFill rotWithShape="1">
          <a:blip r:embed="rId5">
            <a:alphaModFix/>
          </a:blip>
          <a:srcRect/>
          <a:stretch/>
        </p:blipFill>
        <p:spPr>
          <a:xfrm>
            <a:off x="2286000" y="4471987"/>
            <a:ext cx="3079750" cy="1574800"/>
          </a:xfrm>
          <a:prstGeom prst="rect">
            <a:avLst/>
          </a:prstGeom>
          <a:noFill/>
          <a:ln>
            <a:noFill/>
          </a:ln>
        </p:spPr>
      </p:pic>
      <p:pic>
        <p:nvPicPr>
          <p:cNvPr id="475" name="Google Shape;475;p22" descr="Cover"/>
          <p:cNvPicPr preferRelativeResize="0"/>
          <p:nvPr/>
        </p:nvPicPr>
        <p:blipFill rotWithShape="1">
          <a:blip r:embed="rId6">
            <a:alphaModFix/>
          </a:blip>
          <a:srcRect/>
          <a:stretch/>
        </p:blipFill>
        <p:spPr>
          <a:xfrm>
            <a:off x="5111750" y="4086225"/>
            <a:ext cx="1800225" cy="2039937"/>
          </a:xfrm>
          <a:prstGeom prst="rect">
            <a:avLst/>
          </a:prstGeom>
          <a:noFill/>
          <a:ln>
            <a:noFill/>
          </a:ln>
        </p:spPr>
      </p:pic>
      <p:pic>
        <p:nvPicPr>
          <p:cNvPr id="476" name="Google Shape;476;p22" descr="Cover"/>
          <p:cNvPicPr preferRelativeResize="0"/>
          <p:nvPr/>
        </p:nvPicPr>
        <p:blipFill rotWithShape="1">
          <a:blip r:embed="rId7">
            <a:alphaModFix/>
          </a:blip>
          <a:srcRect t="14552" r="2184"/>
          <a:stretch/>
        </p:blipFill>
        <p:spPr>
          <a:xfrm>
            <a:off x="11112" y="3149600"/>
            <a:ext cx="4881562" cy="1322387"/>
          </a:xfrm>
          <a:prstGeom prst="rect">
            <a:avLst/>
          </a:prstGeom>
          <a:noFill/>
          <a:ln>
            <a:noFill/>
          </a:ln>
        </p:spPr>
      </p:pic>
      <p:pic>
        <p:nvPicPr>
          <p:cNvPr id="477" name="Google Shape;477;p22" descr="Cover"/>
          <p:cNvPicPr preferRelativeResize="0"/>
          <p:nvPr/>
        </p:nvPicPr>
        <p:blipFill rotWithShape="1">
          <a:blip r:embed="rId8">
            <a:alphaModFix/>
          </a:blip>
          <a:srcRect r="5916"/>
          <a:stretch/>
        </p:blipFill>
        <p:spPr>
          <a:xfrm>
            <a:off x="11112" y="2579687"/>
            <a:ext cx="4906962" cy="1023937"/>
          </a:xfrm>
          <a:prstGeom prst="rect">
            <a:avLst/>
          </a:prstGeom>
          <a:noFill/>
          <a:ln>
            <a:noFill/>
          </a:ln>
        </p:spPr>
      </p:pic>
      <p:pic>
        <p:nvPicPr>
          <p:cNvPr id="478" name="Google Shape;478;p22" descr="Cover"/>
          <p:cNvPicPr preferRelativeResize="0"/>
          <p:nvPr/>
        </p:nvPicPr>
        <p:blipFill rotWithShape="1">
          <a:blip r:embed="rId9">
            <a:alphaModFix/>
          </a:blip>
          <a:srcRect/>
          <a:stretch/>
        </p:blipFill>
        <p:spPr>
          <a:xfrm>
            <a:off x="4683125" y="2868612"/>
            <a:ext cx="2232025" cy="1450975"/>
          </a:xfrm>
          <a:prstGeom prst="rect">
            <a:avLst/>
          </a:prstGeom>
          <a:noFill/>
          <a:ln>
            <a:noFill/>
          </a:ln>
        </p:spPr>
      </p:pic>
      <p:pic>
        <p:nvPicPr>
          <p:cNvPr id="479" name="Google Shape;479;p22" descr="Cover"/>
          <p:cNvPicPr preferRelativeResize="0"/>
          <p:nvPr/>
        </p:nvPicPr>
        <p:blipFill rotWithShape="1">
          <a:blip r:embed="rId10">
            <a:alphaModFix/>
          </a:blip>
          <a:srcRect/>
          <a:stretch/>
        </p:blipFill>
        <p:spPr>
          <a:xfrm>
            <a:off x="8423275" y="5014912"/>
            <a:ext cx="3614737" cy="1547812"/>
          </a:xfrm>
          <a:prstGeom prst="rect">
            <a:avLst/>
          </a:prstGeom>
          <a:noFill/>
          <a:ln>
            <a:noFill/>
          </a:ln>
        </p:spPr>
      </p:pic>
      <p:pic>
        <p:nvPicPr>
          <p:cNvPr id="480" name="Google Shape;480;p22" descr="Cover"/>
          <p:cNvPicPr preferRelativeResize="0"/>
          <p:nvPr/>
        </p:nvPicPr>
        <p:blipFill rotWithShape="1">
          <a:blip r:embed="rId11">
            <a:alphaModFix/>
          </a:blip>
          <a:srcRect l="4855"/>
          <a:stretch/>
        </p:blipFill>
        <p:spPr>
          <a:xfrm>
            <a:off x="8483600" y="4446587"/>
            <a:ext cx="3800475" cy="1022350"/>
          </a:xfrm>
          <a:prstGeom prst="rect">
            <a:avLst/>
          </a:prstGeom>
          <a:noFill/>
          <a:ln>
            <a:noFill/>
          </a:ln>
        </p:spPr>
      </p:pic>
      <p:pic>
        <p:nvPicPr>
          <p:cNvPr id="481" name="Google Shape;481;p22" descr="Cover"/>
          <p:cNvPicPr preferRelativeResize="0"/>
          <p:nvPr/>
        </p:nvPicPr>
        <p:blipFill rotWithShape="1">
          <a:blip r:embed="rId12">
            <a:alphaModFix/>
          </a:blip>
          <a:srcRect l="29469" b="27949"/>
          <a:stretch/>
        </p:blipFill>
        <p:spPr>
          <a:xfrm rot="1440000">
            <a:off x="6500812" y="4286250"/>
            <a:ext cx="2336800" cy="422275"/>
          </a:xfrm>
          <a:prstGeom prst="rect">
            <a:avLst/>
          </a:prstGeom>
          <a:noFill/>
          <a:ln>
            <a:noFill/>
          </a:ln>
        </p:spPr>
      </p:pic>
      <p:pic>
        <p:nvPicPr>
          <p:cNvPr id="482" name="Google Shape;482;p22" descr="Cover"/>
          <p:cNvPicPr preferRelativeResize="0"/>
          <p:nvPr/>
        </p:nvPicPr>
        <p:blipFill rotWithShape="1">
          <a:blip r:embed="rId13">
            <a:alphaModFix/>
          </a:blip>
          <a:srcRect/>
          <a:stretch/>
        </p:blipFill>
        <p:spPr>
          <a:xfrm>
            <a:off x="8205787" y="2030412"/>
            <a:ext cx="3986212" cy="1204912"/>
          </a:xfrm>
          <a:prstGeom prst="rect">
            <a:avLst/>
          </a:prstGeom>
          <a:noFill/>
          <a:ln>
            <a:noFill/>
          </a:ln>
        </p:spPr>
      </p:pic>
      <p:pic>
        <p:nvPicPr>
          <p:cNvPr id="483" name="Google Shape;483;p22" descr="Cover"/>
          <p:cNvPicPr preferRelativeResize="0"/>
          <p:nvPr/>
        </p:nvPicPr>
        <p:blipFill rotWithShape="1">
          <a:blip r:embed="rId14">
            <a:alphaModFix/>
          </a:blip>
          <a:srcRect/>
          <a:stretch/>
        </p:blipFill>
        <p:spPr>
          <a:xfrm>
            <a:off x="8083550" y="1543050"/>
            <a:ext cx="2203450" cy="769937"/>
          </a:xfrm>
          <a:prstGeom prst="rect">
            <a:avLst/>
          </a:prstGeom>
          <a:noFill/>
          <a:ln>
            <a:noFill/>
          </a:ln>
        </p:spPr>
      </p:pic>
      <p:pic>
        <p:nvPicPr>
          <p:cNvPr id="484" name="Google Shape;484;p22" descr="Cover"/>
          <p:cNvPicPr preferRelativeResize="0"/>
          <p:nvPr/>
        </p:nvPicPr>
        <p:blipFill rotWithShape="1">
          <a:blip r:embed="rId15">
            <a:alphaModFix/>
          </a:blip>
          <a:srcRect/>
          <a:stretch/>
        </p:blipFill>
        <p:spPr>
          <a:xfrm>
            <a:off x="6688137" y="1890712"/>
            <a:ext cx="1735137" cy="2416175"/>
          </a:xfrm>
          <a:prstGeom prst="rect">
            <a:avLst/>
          </a:prstGeom>
          <a:noFill/>
          <a:ln>
            <a:noFill/>
          </a:ln>
        </p:spPr>
      </p:pic>
      <p:pic>
        <p:nvPicPr>
          <p:cNvPr id="485" name="Google Shape;485;p22" descr="Cover"/>
          <p:cNvPicPr preferRelativeResize="0"/>
          <p:nvPr/>
        </p:nvPicPr>
        <p:blipFill rotWithShape="1">
          <a:blip r:embed="rId16">
            <a:alphaModFix/>
          </a:blip>
          <a:srcRect/>
          <a:stretch/>
        </p:blipFill>
        <p:spPr>
          <a:xfrm>
            <a:off x="5781675" y="3579812"/>
            <a:ext cx="2047875" cy="1235075"/>
          </a:xfrm>
          <a:prstGeom prst="rect">
            <a:avLst/>
          </a:prstGeom>
          <a:noFill/>
          <a:ln>
            <a:noFill/>
          </a:ln>
        </p:spPr>
      </p:pic>
      <p:pic>
        <p:nvPicPr>
          <p:cNvPr id="486" name="Google Shape;486;p22" descr="Cover"/>
          <p:cNvPicPr preferRelativeResize="0"/>
          <p:nvPr/>
        </p:nvPicPr>
        <p:blipFill rotWithShape="1">
          <a:blip r:embed="rId17">
            <a:alphaModFix/>
          </a:blip>
          <a:srcRect l="-8688" b="15371"/>
          <a:stretch/>
        </p:blipFill>
        <p:spPr>
          <a:xfrm>
            <a:off x="-466725" y="1389062"/>
            <a:ext cx="5673725" cy="1760537"/>
          </a:xfrm>
          <a:prstGeom prst="rect">
            <a:avLst/>
          </a:prstGeom>
          <a:noFill/>
          <a:ln>
            <a:noFill/>
          </a:ln>
        </p:spPr>
      </p:pic>
      <p:sp>
        <p:nvSpPr>
          <p:cNvPr id="487" name="Google Shape;487;p22"/>
          <p:cNvSpPr txBox="1"/>
          <p:nvPr/>
        </p:nvSpPr>
        <p:spPr>
          <a:xfrm>
            <a:off x="1535112" y="209550"/>
            <a:ext cx="958691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Arial"/>
              <a:buNone/>
            </a:pPr>
            <a:r>
              <a:rPr lang="en-US" sz="3200" b="1" i="0" u="none">
                <a:solidFill>
                  <a:srgbClr val="FF0000"/>
                </a:solidFill>
                <a:sym typeface="Arial"/>
              </a:rPr>
              <a:t>Phong cách Hồ Chí Minh – Lê Anh Trà</a:t>
            </a:r>
            <a:endParaRPr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500"/>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Effect transition="in" filter="fade">
                                      <p:cBhvr>
                                        <p:cTn id="12" dur="500"/>
                                        <p:tgtEl>
                                          <p:spTgt spid="4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3"/>
                                        </p:tgtEl>
                                        <p:attrNameLst>
                                          <p:attrName>style.visibility</p:attrName>
                                        </p:attrNameLst>
                                      </p:cBhvr>
                                      <p:to>
                                        <p:strVal val="visible"/>
                                      </p:to>
                                    </p:set>
                                    <p:animEffect transition="in" filter="fade">
                                      <p:cBhvr>
                                        <p:cTn id="17" dur="500"/>
                                        <p:tgtEl>
                                          <p:spTgt spid="4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1"/>
                                        </p:tgtEl>
                                        <p:attrNameLst>
                                          <p:attrName>style.visibility</p:attrName>
                                        </p:attrNameLst>
                                      </p:cBhvr>
                                      <p:to>
                                        <p:strVal val="visible"/>
                                      </p:to>
                                    </p:set>
                                    <p:animEffect transition="in" filter="fade">
                                      <p:cBhvr>
                                        <p:cTn id="27" dur="500"/>
                                        <p:tgtEl>
                                          <p:spTgt spid="4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0"/>
                                        </p:tgtEl>
                                        <p:attrNameLst>
                                          <p:attrName>style.visibility</p:attrName>
                                        </p:attrNameLst>
                                      </p:cBhvr>
                                      <p:to>
                                        <p:strVal val="visible"/>
                                      </p:to>
                                    </p:set>
                                    <p:animEffect transition="in" filter="fade">
                                      <p:cBhvr>
                                        <p:cTn id="32" dur="500"/>
                                        <p:tgtEl>
                                          <p:spTgt spid="4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9"/>
                                        </p:tgtEl>
                                        <p:attrNameLst>
                                          <p:attrName>style.visibility</p:attrName>
                                        </p:attrNameLst>
                                      </p:cBhvr>
                                      <p:to>
                                        <p:strVal val="visible"/>
                                      </p:to>
                                    </p:set>
                                    <p:animEffect transition="in" filter="fade">
                                      <p:cBhvr>
                                        <p:cTn id="37" dur="500"/>
                                        <p:tgtEl>
                                          <p:spTgt spid="47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8"/>
                                        </p:tgtEl>
                                        <p:attrNameLst>
                                          <p:attrName>style.visibility</p:attrName>
                                        </p:attrNameLst>
                                      </p:cBhvr>
                                      <p:to>
                                        <p:strVal val="visible"/>
                                      </p:to>
                                    </p:set>
                                    <p:animEffect transition="in" filter="fade">
                                      <p:cBhvr>
                                        <p:cTn id="42" dur="500"/>
                                        <p:tgtEl>
                                          <p:spTgt spid="4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7"/>
                                        </p:tgtEl>
                                        <p:attrNameLst>
                                          <p:attrName>style.visibility</p:attrName>
                                        </p:attrNameLst>
                                      </p:cBhvr>
                                      <p:to>
                                        <p:strVal val="visible"/>
                                      </p:to>
                                    </p:set>
                                    <p:animEffect transition="in" filter="fade">
                                      <p:cBhvr>
                                        <p:cTn id="47" dur="500"/>
                                        <p:tgtEl>
                                          <p:spTgt spid="4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76"/>
                                        </p:tgtEl>
                                        <p:attrNameLst>
                                          <p:attrName>style.visibility</p:attrName>
                                        </p:attrNameLst>
                                      </p:cBhvr>
                                      <p:to>
                                        <p:strVal val="visible"/>
                                      </p:to>
                                    </p:set>
                                    <p:animEffect transition="in" filter="fade">
                                      <p:cBhvr>
                                        <p:cTn id="52" dur="500"/>
                                        <p:tgtEl>
                                          <p:spTgt spid="4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5"/>
                                        </p:tgtEl>
                                        <p:attrNameLst>
                                          <p:attrName>style.visibility</p:attrName>
                                        </p:attrNameLst>
                                      </p:cBhvr>
                                      <p:to>
                                        <p:strVal val="visible"/>
                                      </p:to>
                                    </p:set>
                                    <p:animEffect transition="in" filter="fade">
                                      <p:cBhvr>
                                        <p:cTn id="57" dur="500"/>
                                        <p:tgtEl>
                                          <p:spTgt spid="47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74"/>
                                        </p:tgtEl>
                                        <p:attrNameLst>
                                          <p:attrName>style.visibility</p:attrName>
                                        </p:attrNameLst>
                                      </p:cBhvr>
                                      <p:to>
                                        <p:strVal val="visible"/>
                                      </p:to>
                                    </p:set>
                                    <p:animEffect transition="in" filter="fade">
                                      <p:cBhvr>
                                        <p:cTn id="62" dur="500"/>
                                        <p:tgtEl>
                                          <p:spTgt spid="47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73"/>
                                        </p:tgtEl>
                                        <p:attrNameLst>
                                          <p:attrName>style.visibility</p:attrName>
                                        </p:attrNameLst>
                                      </p:cBhvr>
                                      <p:to>
                                        <p:strVal val="visible"/>
                                      </p:to>
                                    </p:set>
                                    <p:animEffect transition="in" filter="fade">
                                      <p:cBhvr>
                                        <p:cTn id="67" dur="500"/>
                                        <p:tgtEl>
                                          <p:spTgt spid="47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2"/>
                                        </p:tgtEl>
                                        <p:attrNameLst>
                                          <p:attrName>style.visibility</p:attrName>
                                        </p:attrNameLst>
                                      </p:cBhvr>
                                      <p:to>
                                        <p:strVal val="visible"/>
                                      </p:to>
                                    </p:set>
                                    <p:animEffect transition="in" filter="fade">
                                      <p:cBhvr>
                                        <p:cTn id="72" dur="500"/>
                                        <p:tgtEl>
                                          <p:spTgt spid="47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86"/>
                                        </p:tgtEl>
                                        <p:attrNameLst>
                                          <p:attrName>style.visibility</p:attrName>
                                        </p:attrNameLst>
                                      </p:cBhvr>
                                      <p:to>
                                        <p:strVal val="visible"/>
                                      </p:to>
                                    </p:set>
                                    <p:animEffect transition="in" filter="fade">
                                      <p:cBhvr>
                                        <p:cTn id="77"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 descr="50+ Mẫu background powerpoint đẹp cho bài thuyết trình"/>
          <p:cNvPicPr preferRelativeResize="0"/>
          <p:nvPr/>
        </p:nvPicPr>
        <p:blipFill rotWithShape="1">
          <a:blip r:embed="rId3">
            <a:alphaModFix/>
          </a:blip>
          <a:srcRect/>
          <a:stretch/>
        </p:blipFill>
        <p:spPr>
          <a:xfrm>
            <a:off x="0" y="-79375"/>
            <a:ext cx="12192000" cy="6937375"/>
          </a:xfrm>
          <a:prstGeom prst="rect">
            <a:avLst/>
          </a:prstGeom>
          <a:noFill/>
          <a:ln w="9525" cap="flat" cmpd="sng">
            <a:solidFill>
              <a:schemeClr val="lt1"/>
            </a:solidFill>
            <a:prstDash val="solid"/>
            <a:miter lim="800000"/>
            <a:headEnd type="none" w="sm" len="sm"/>
            <a:tailEnd type="none" w="sm" len="sm"/>
          </a:ln>
        </p:spPr>
      </p:pic>
      <p:sp>
        <p:nvSpPr>
          <p:cNvPr id="259" name="Google Shape;259;p2"/>
          <p:cNvSpPr/>
          <p:nvPr/>
        </p:nvSpPr>
        <p:spPr>
          <a:xfrm>
            <a:off x="3740438" y="483870"/>
            <a:ext cx="7521922" cy="1238905"/>
          </a:xfrm>
          <a:prstGeom prst="rect">
            <a:avLst/>
          </a:prstGeom>
        </p:spPr>
        <p:txBody>
          <a:bodyPr>
            <a:prstTxWarp prst="textPlain">
              <a:avLst/>
            </a:prstTxWarp>
          </a:bodyPr>
          <a:lstStyle/>
          <a:p>
            <a:pPr lvl="0" algn="ctr"/>
            <a:r>
              <a:rPr b="1" i="0">
                <a:ln>
                  <a:noFill/>
                </a:ln>
                <a:noFill/>
                <a:latin typeface="Times New Roman"/>
              </a:rPr>
              <a:t>THEO DÒNG LỊCH SỬ</a:t>
            </a:r>
          </a:p>
        </p:txBody>
      </p:sp>
      <p:sp>
        <p:nvSpPr>
          <p:cNvPr id="260" name="Google Shape;260;p2"/>
          <p:cNvSpPr/>
          <p:nvPr/>
        </p:nvSpPr>
        <p:spPr>
          <a:xfrm>
            <a:off x="528637" y="2363787"/>
            <a:ext cx="966787" cy="893762"/>
          </a:xfrm>
          <a:prstGeom prst="diamond">
            <a:avLst/>
          </a:prstGeom>
          <a:solidFill>
            <a:srgbClr val="FFCC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1</a:t>
            </a:r>
            <a:endParaRPr/>
          </a:p>
        </p:txBody>
      </p:sp>
      <p:sp>
        <p:nvSpPr>
          <p:cNvPr id="261" name="Google Shape;261;p2"/>
          <p:cNvSpPr txBox="1"/>
          <p:nvPr/>
        </p:nvSpPr>
        <p:spPr>
          <a:xfrm>
            <a:off x="1738312" y="2441575"/>
            <a:ext cx="9620250" cy="738187"/>
          </a:xfrm>
          <a:prstGeom prst="rect">
            <a:avLst/>
          </a:prstGeom>
          <a:solidFill>
            <a:srgbClr val="FFCC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THEO DẤU CHÂN NGƯỜI</a:t>
            </a:r>
            <a:endParaRPr/>
          </a:p>
        </p:txBody>
      </p:sp>
      <p:sp>
        <p:nvSpPr>
          <p:cNvPr id="262" name="Google Shape;262;p2"/>
          <p:cNvSpPr/>
          <p:nvPr/>
        </p:nvSpPr>
        <p:spPr>
          <a:xfrm>
            <a:off x="528637" y="3389312"/>
            <a:ext cx="966787" cy="893762"/>
          </a:xfrm>
          <a:prstGeom prst="diamond">
            <a:avLst/>
          </a:prstGeom>
          <a:solidFill>
            <a:srgbClr val="FF99C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2</a:t>
            </a:r>
            <a:endParaRPr/>
          </a:p>
        </p:txBody>
      </p:sp>
      <p:sp>
        <p:nvSpPr>
          <p:cNvPr id="263" name="Google Shape;263;p2"/>
          <p:cNvSpPr txBox="1"/>
          <p:nvPr/>
        </p:nvSpPr>
        <p:spPr>
          <a:xfrm>
            <a:off x="1711325" y="3481387"/>
            <a:ext cx="9647237" cy="738187"/>
          </a:xfrm>
          <a:prstGeom prst="rect">
            <a:avLst/>
          </a:prstGeom>
          <a:solidFill>
            <a:srgbClr val="FF99C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KỂ CHUYỆN BÁC HỒ</a:t>
            </a:r>
            <a:endParaRPr/>
          </a:p>
        </p:txBody>
      </p:sp>
      <p:sp>
        <p:nvSpPr>
          <p:cNvPr id="264" name="Google Shape;264;p2"/>
          <p:cNvSpPr/>
          <p:nvPr/>
        </p:nvSpPr>
        <p:spPr>
          <a:xfrm>
            <a:off x="528637" y="4371975"/>
            <a:ext cx="966787" cy="893762"/>
          </a:xfrm>
          <a:prstGeom prst="diamond">
            <a:avLst/>
          </a:prstGeom>
          <a:solidFill>
            <a:srgbClr val="FF6699"/>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3</a:t>
            </a:r>
            <a:endParaRPr/>
          </a:p>
        </p:txBody>
      </p:sp>
      <p:sp>
        <p:nvSpPr>
          <p:cNvPr id="265" name="Google Shape;265;p2"/>
          <p:cNvSpPr txBox="1"/>
          <p:nvPr/>
        </p:nvSpPr>
        <p:spPr>
          <a:xfrm>
            <a:off x="1738312" y="4513262"/>
            <a:ext cx="9620250" cy="738187"/>
          </a:xfrm>
          <a:prstGeom prst="rect">
            <a:avLst/>
          </a:prstGeom>
          <a:solidFill>
            <a:srgbClr val="FF6699"/>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rgbClr val="FF0000"/>
                </a:solidFill>
                <a:latin typeface="Times New Roman"/>
                <a:ea typeface="Times New Roman"/>
                <a:cs typeface="Times New Roman"/>
                <a:sym typeface="Times New Roman"/>
              </a:rPr>
              <a:t>THI TÌM HIỂU TẤM GƯƠNG CHỦ TỊCH HỒ CHÍ MINH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par>
                                <p:cTn id="8" presetID="10" presetClass="entr" presetSubtype="0" fill="hold" nodeType="withEffect">
                                  <p:stCondLst>
                                    <p:cond delay="0"/>
                                  </p:stCondLst>
                                  <p:childTnLst>
                                    <p:set>
                                      <p:cBhvr>
                                        <p:cTn id="9" dur="1" fill="hold">
                                          <p:stCondLst>
                                            <p:cond delay="0"/>
                                          </p:stCondLst>
                                        </p:cTn>
                                        <p:tgtEl>
                                          <p:spTgt spid="261"/>
                                        </p:tgtEl>
                                        <p:attrNameLst>
                                          <p:attrName>style.visibility</p:attrName>
                                        </p:attrNameLst>
                                      </p:cBhvr>
                                      <p:to>
                                        <p:strVal val="visible"/>
                                      </p:to>
                                    </p:set>
                                    <p:animEffect transition="in" filter="fade">
                                      <p:cBhvr>
                                        <p:cTn id="10" dur="500"/>
                                        <p:tgtEl>
                                          <p:spTgt spid="2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animEffect transition="in" filter="fade">
                                      <p:cBhvr>
                                        <p:cTn id="15" dur="500"/>
                                        <p:tgtEl>
                                          <p:spTgt spid="263"/>
                                        </p:tgtEl>
                                      </p:cBhvr>
                                    </p:animEffect>
                                  </p:childTnLst>
                                </p:cTn>
                              </p:par>
                              <p:par>
                                <p:cTn id="16" presetID="10" presetClass="entr" presetSubtype="0" fill="hold" nodeType="withEffect">
                                  <p:stCondLst>
                                    <p:cond delay="0"/>
                                  </p:stCondLst>
                                  <p:childTnLst>
                                    <p:set>
                                      <p:cBhvr>
                                        <p:cTn id="17" dur="1" fill="hold">
                                          <p:stCondLst>
                                            <p:cond delay="0"/>
                                          </p:stCondLst>
                                        </p:cTn>
                                        <p:tgtEl>
                                          <p:spTgt spid="262"/>
                                        </p:tgtEl>
                                        <p:attrNameLst>
                                          <p:attrName>style.visibility</p:attrName>
                                        </p:attrNameLst>
                                      </p:cBhvr>
                                      <p:to>
                                        <p:strVal val="visible"/>
                                      </p:to>
                                    </p:set>
                                    <p:animEffect transition="in" filter="fade">
                                      <p:cBhvr>
                                        <p:cTn id="18" dur="500"/>
                                        <p:tgtEl>
                                          <p:spTgt spid="2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4"/>
                                        </p:tgtEl>
                                        <p:attrNameLst>
                                          <p:attrName>style.visibility</p:attrName>
                                        </p:attrNameLst>
                                      </p:cBhvr>
                                      <p:to>
                                        <p:strVal val="visible"/>
                                      </p:to>
                                    </p:set>
                                    <p:animEffect transition="in" filter="fade">
                                      <p:cBhvr>
                                        <p:cTn id="23" dur="500"/>
                                        <p:tgtEl>
                                          <p:spTgt spid="264"/>
                                        </p:tgtEl>
                                      </p:cBhvr>
                                    </p:animEffect>
                                  </p:childTnLst>
                                </p:cTn>
                              </p:par>
                              <p:par>
                                <p:cTn id="24" presetID="10" presetClass="entr" presetSubtype="0" fill="hold" nodeType="withEffect">
                                  <p:stCondLst>
                                    <p:cond delay="0"/>
                                  </p:stCondLst>
                                  <p:childTnLst>
                                    <p:set>
                                      <p:cBhvr>
                                        <p:cTn id="25" dur="1" fill="hold">
                                          <p:stCondLst>
                                            <p:cond delay="0"/>
                                          </p:stCondLst>
                                        </p:cTn>
                                        <p:tgtEl>
                                          <p:spTgt spid="265"/>
                                        </p:tgtEl>
                                        <p:attrNameLst>
                                          <p:attrName>style.visibility</p:attrName>
                                        </p:attrNameLst>
                                      </p:cBhvr>
                                      <p:to>
                                        <p:strVal val="visible"/>
                                      </p:to>
                                    </p:set>
                                    <p:animEffect transition="in" filter="fade">
                                      <p:cBhvr>
                                        <p:cTn id="26"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23"/>
          <p:cNvPicPr preferRelativeResize="0"/>
          <p:nvPr/>
        </p:nvPicPr>
        <p:blipFill rotWithShape="1">
          <a:blip r:embed="rId3">
            <a:alphaModFix/>
          </a:blip>
          <a:srcRect/>
          <a:stretch/>
        </p:blipFill>
        <p:spPr>
          <a:xfrm>
            <a:off x="2043112" y="325437"/>
            <a:ext cx="8504237" cy="6376987"/>
          </a:xfrm>
          <a:prstGeom prst="rect">
            <a:avLst/>
          </a:prstGeom>
          <a:noFill/>
          <a:ln>
            <a:noFill/>
          </a:ln>
        </p:spPr>
      </p:pic>
      <p:sp>
        <p:nvSpPr>
          <p:cNvPr id="493" name="Google Shape;493;p23"/>
          <p:cNvSpPr txBox="1"/>
          <p:nvPr/>
        </p:nvSpPr>
        <p:spPr>
          <a:xfrm>
            <a:off x="347662" y="195262"/>
            <a:ext cx="1138237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800"/>
              <a:buFont typeface="Arial"/>
              <a:buNone/>
            </a:pPr>
            <a:r>
              <a:rPr lang="en-US" sz="3200" b="1" i="0" u="none">
                <a:solidFill>
                  <a:srgbClr val="FF0000"/>
                </a:solidFill>
                <a:sym typeface="Arial"/>
              </a:rPr>
              <a:t>Luyện đề đọc – hiểu văn bản “Phong cách Hồ Chí Minh”</a:t>
            </a:r>
            <a:endParaRPr sz="3200"/>
          </a:p>
        </p:txBody>
      </p:sp>
      <p:sp>
        <p:nvSpPr>
          <p:cNvPr id="494" name="Google Shape;494;p23"/>
          <p:cNvSpPr txBox="1"/>
          <p:nvPr/>
        </p:nvSpPr>
        <p:spPr>
          <a:xfrm>
            <a:off x="131762" y="1204912"/>
            <a:ext cx="11857037" cy="541178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Trong bài </a:t>
            </a:r>
            <a:r>
              <a:rPr lang="en-US" sz="2400" b="0" i="1" u="none">
                <a:solidFill>
                  <a:srgbClr val="002060"/>
                </a:solidFill>
                <a:latin typeface="Times New Roman"/>
                <a:ea typeface="Times New Roman"/>
                <a:cs typeface="Times New Roman"/>
                <a:sym typeface="Times New Roman"/>
              </a:rPr>
              <a:t>Phong cách Hồ Chí Minh</a:t>
            </a:r>
            <a:r>
              <a:rPr lang="en-US" sz="2400" b="0" i="0" u="none">
                <a:solidFill>
                  <a:srgbClr val="002060"/>
                </a:solidFill>
                <a:latin typeface="Times New Roman"/>
                <a:ea typeface="Times New Roman"/>
                <a:cs typeface="Times New Roman"/>
                <a:sym typeface="Times New Roman"/>
              </a:rPr>
              <a:t>, sau khi nhắc lại việc Chủ tịch Hồ Chí Minh đã tiếp xúc với văn hóa nhiều nước, nhiều vùng trên thế giới, tác giả Lê Anh Trà viết:</a:t>
            </a:r>
            <a:endParaRPr sz="2400" b="0" i="0" u="none">
              <a:solidFill>
                <a:srgbClr val="002060"/>
              </a:solidFill>
              <a:latin typeface="Arial"/>
              <a:ea typeface="Arial"/>
              <a:cs typeface="Arial"/>
              <a:sym typeface="Arial"/>
            </a:endParaRPr>
          </a:p>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 “Nhưng điều kỳ lạ lạ tất cả những ảnh hưởng quốc tế đó đã nhào nặn với cái gốc văn hóa dân tộc không gì lay chuyển được ở Người, để trở thành một nhân cách rất Việt Nam, một lối sống rất bình dị, rất Việt Nam, rất phương Đông, nhưng cũng đồng thời rất mới, rất hiện đại”…</a:t>
            </a:r>
            <a:endParaRPr sz="2400" b="0" i="0" u="none">
              <a:solidFill>
                <a:srgbClr val="002060"/>
              </a:solidFill>
              <a:latin typeface="Arial"/>
              <a:ea typeface="Arial"/>
              <a:cs typeface="Arial"/>
              <a:sym typeface="Arial"/>
            </a:endParaRPr>
          </a:p>
          <a:p>
            <a:pPr marL="0" marR="0" lvl="0" indent="0" algn="r"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(Trích </a:t>
            </a:r>
            <a:r>
              <a:rPr lang="en-US" sz="2400" b="0" i="1" u="none">
                <a:solidFill>
                  <a:srgbClr val="002060"/>
                </a:solidFill>
                <a:latin typeface="Times New Roman"/>
                <a:ea typeface="Times New Roman"/>
                <a:cs typeface="Times New Roman"/>
                <a:sym typeface="Times New Roman"/>
              </a:rPr>
              <a:t>Ngữ văn</a:t>
            </a:r>
            <a:r>
              <a:rPr lang="en-US" sz="2400" b="0" i="0" u="none">
                <a:solidFill>
                  <a:srgbClr val="002060"/>
                </a:solidFill>
                <a:latin typeface="Times New Roman"/>
                <a:ea typeface="Times New Roman"/>
                <a:cs typeface="Times New Roman"/>
                <a:sym typeface="Times New Roman"/>
              </a:rPr>
              <a:t> 9, tập một, NXB Giáo dục Việt Nam, 2015)</a:t>
            </a:r>
            <a:endParaRPr sz="2400" b="0" i="0" u="none">
              <a:solidFill>
                <a:srgbClr val="002060"/>
              </a:solidFill>
              <a:latin typeface="Arial"/>
              <a:ea typeface="Arial"/>
              <a:cs typeface="Arial"/>
              <a:sym typeface="Arial"/>
            </a:endParaRPr>
          </a:p>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1. Ở phần trích trên, tác giả đã cho thấy vẻ đẹp của phong cách Hồ Chí Minh được kết hợp hài hòa bởi những yếu tố nào? Em hiểu được điều gì về tình cảm của tác giả dành cho Người?</a:t>
            </a:r>
            <a:endParaRPr sz="2400" b="0" i="0" u="none">
              <a:solidFill>
                <a:srgbClr val="002060"/>
              </a:solidFill>
              <a:latin typeface="Arial"/>
              <a:ea typeface="Arial"/>
              <a:cs typeface="Arial"/>
              <a:sym typeface="Arial"/>
            </a:endParaRPr>
          </a:p>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2. Xác định hai danh từ được sử dụng như tính từ trong phần trích dẫn và cho biết hiệu quả nghệ thuật của cách dùng từ ấy.</a:t>
            </a:r>
            <a:endParaRPr sz="2400" b="0" i="0" u="none">
              <a:solidFill>
                <a:srgbClr val="002060"/>
              </a:solidFill>
              <a:latin typeface="Arial"/>
              <a:ea typeface="Arial"/>
              <a:cs typeface="Arial"/>
              <a:sym typeface="Arial"/>
            </a:endParaRPr>
          </a:p>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3. Em hãy trình bày suy nghĩ (khoảng 2/3 trang giấy thi) về trách nhiệm của thế hệ trẻ đối với việc giữ gìn bản sắc văn hóa dân tộc trong thời kỳ hội nhập và phát triển.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4" descr="Top 100 Hình Hoa Sen Đẹp Ngất Ngây Lòng Người - Hình Ảnh Đẹp HD"/>
          <p:cNvPicPr preferRelativeResize="0"/>
          <p:nvPr/>
        </p:nvPicPr>
        <p:blipFill rotWithShape="1">
          <a:blip r:embed="rId3">
            <a:alphaModFix/>
          </a:blip>
          <a:srcRect/>
          <a:stretch/>
        </p:blipFill>
        <p:spPr>
          <a:xfrm>
            <a:off x="0" y="4232275"/>
            <a:ext cx="12192000" cy="2625725"/>
          </a:xfrm>
          <a:prstGeom prst="rect">
            <a:avLst/>
          </a:prstGeom>
          <a:noFill/>
          <a:ln>
            <a:noFill/>
          </a:ln>
        </p:spPr>
      </p:pic>
      <p:sp>
        <p:nvSpPr>
          <p:cNvPr id="500" name="Google Shape;500;p24"/>
          <p:cNvSpPr txBox="1"/>
          <p:nvPr/>
        </p:nvSpPr>
        <p:spPr>
          <a:xfrm>
            <a:off x="314325" y="265112"/>
            <a:ext cx="11734800" cy="15700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b="0" i="0" u="none">
                <a:solidFill>
                  <a:srgbClr val="002060"/>
                </a:solidFill>
                <a:latin typeface="Times New Roman"/>
                <a:ea typeface="Times New Roman"/>
                <a:cs typeface="Times New Roman"/>
                <a:sym typeface="Times New Roman"/>
              </a:rPr>
              <a:t>Câu 1: Ở phần trích trên, tác giả đã cho thấy vẻ đẹp của phong cách Hồ Chí Minh được kết hợp hài hòa bởi những yếu tố nào? Em hiểu được điều gì về tình cảm của tác giả dành cho Người?</a:t>
            </a:r>
            <a:endParaRPr/>
          </a:p>
        </p:txBody>
      </p:sp>
      <p:sp>
        <p:nvSpPr>
          <p:cNvPr id="501" name="Google Shape;501;p24"/>
          <p:cNvSpPr txBox="1"/>
          <p:nvPr/>
        </p:nvSpPr>
        <p:spPr>
          <a:xfrm>
            <a:off x="350837" y="3067050"/>
            <a:ext cx="11663362" cy="285432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Vẻ đẹp phong cách Hồ Chí Minh được kết hợp hài hòa giữa những ảnh hưởng văn hóa Quốc tế và gốc văn hóa dân tộc.</a:t>
            </a:r>
            <a:endParaRPr sz="3200" b="0" i="0" u="none">
              <a:solidFill>
                <a:srgbClr val="FF00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 Qua đó tác giả Lê Anh Trà thể hiện tình cảm kính trọng, ca ngợi Bác Hồ, tự hào về Người như một đại diện của một con người ưu tú Việt Nam.</a:t>
            </a:r>
            <a:endParaRPr/>
          </a:p>
        </p:txBody>
      </p:sp>
      <p:sp>
        <p:nvSpPr>
          <p:cNvPr id="502" name="Google Shape;502;p24"/>
          <p:cNvSpPr txBox="1"/>
          <p:nvPr/>
        </p:nvSpPr>
        <p:spPr>
          <a:xfrm>
            <a:off x="4975224" y="2066925"/>
            <a:ext cx="241617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Arial"/>
              <a:buNone/>
            </a:pPr>
            <a:r>
              <a:rPr lang="en-US" sz="3600" b="1" i="0" u="none">
                <a:solidFill>
                  <a:srgbClr val="FF0000"/>
                </a:solidFill>
                <a:sym typeface="Arial"/>
              </a:rPr>
              <a:t>Gợi ý:</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25" descr="Download Vẽ Hoa Sen Bằng Màu Nước PNG Image with No Background ..."/>
          <p:cNvPicPr preferRelativeResize="0"/>
          <p:nvPr/>
        </p:nvPicPr>
        <p:blipFill rotWithShape="1">
          <a:blip r:embed="rId3">
            <a:alphaModFix/>
          </a:blip>
          <a:srcRect/>
          <a:stretch/>
        </p:blipFill>
        <p:spPr>
          <a:xfrm>
            <a:off x="8121650" y="914400"/>
            <a:ext cx="4070350" cy="5800725"/>
          </a:xfrm>
          <a:prstGeom prst="rect">
            <a:avLst/>
          </a:prstGeom>
          <a:noFill/>
          <a:ln>
            <a:noFill/>
          </a:ln>
        </p:spPr>
      </p:pic>
      <p:sp>
        <p:nvSpPr>
          <p:cNvPr id="508" name="Google Shape;508;p25"/>
          <p:cNvSpPr txBox="1"/>
          <p:nvPr/>
        </p:nvSpPr>
        <p:spPr>
          <a:xfrm>
            <a:off x="161925" y="569912"/>
            <a:ext cx="10688637" cy="15700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b="0" i="0" u="none">
                <a:solidFill>
                  <a:srgbClr val="002060"/>
                </a:solidFill>
                <a:latin typeface="Times New Roman"/>
                <a:ea typeface="Times New Roman"/>
                <a:cs typeface="Times New Roman"/>
                <a:sym typeface="Times New Roman"/>
              </a:rPr>
              <a:t>Câu 2: Xác định hai danh từ được sử dụng như tính từ trong phần trích dẫn và cho biết hiệu quả nghệ thuật của cách dùng từ ấy.</a:t>
            </a:r>
            <a:endParaRPr/>
          </a:p>
        </p:txBody>
      </p:sp>
      <p:sp>
        <p:nvSpPr>
          <p:cNvPr id="509" name="Google Shape;509;p25"/>
          <p:cNvSpPr txBox="1"/>
          <p:nvPr/>
        </p:nvSpPr>
        <p:spPr>
          <a:xfrm>
            <a:off x="5010150" y="2139950"/>
            <a:ext cx="23050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Arial"/>
              <a:buNone/>
            </a:pPr>
            <a:r>
              <a:rPr lang="en-US" sz="3200" b="1" i="0" u="none">
                <a:solidFill>
                  <a:schemeClr val="tx1"/>
                </a:solidFill>
                <a:sym typeface="Arial"/>
              </a:rPr>
              <a:t>Gợi ý:</a:t>
            </a:r>
            <a:endParaRPr sz="3200">
              <a:solidFill>
                <a:schemeClr val="tx1"/>
              </a:solidFill>
            </a:endParaRPr>
          </a:p>
        </p:txBody>
      </p:sp>
      <p:graphicFrame>
        <p:nvGraphicFramePr>
          <p:cNvPr id="510" name="Google Shape;510;p25"/>
          <p:cNvGraphicFramePr/>
          <p:nvPr/>
        </p:nvGraphicFramePr>
        <p:xfrm>
          <a:off x="161925" y="3192462"/>
          <a:ext cx="10688625" cy="2341550"/>
        </p:xfrm>
        <a:graphic>
          <a:graphicData uri="http://schemas.openxmlformats.org/drawingml/2006/table">
            <a:tbl>
              <a:tblPr>
                <a:noFill/>
                <a:tableStyleId>{BF8BE933-DF2D-4E3C-B2A7-C64321B6B30A}</a:tableStyleId>
              </a:tblPr>
              <a:tblGrid>
                <a:gridCol w="10688625"/>
              </a:tblGrid>
              <a:tr h="2341550">
                <a:tc>
                  <a:txBody>
                    <a:bodyPr/>
                    <a:lstStyle/>
                    <a:p>
                      <a:pPr marL="0" marR="0" lvl="0" indent="0" algn="just" rtl="0">
                        <a:lnSpc>
                          <a:spcPct val="120000"/>
                        </a:lnSpc>
                        <a:spcBef>
                          <a:spcPts val="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Hai danh từ được sử dụng như tính từ: Việt Nam, Phương Đông. Cách dùng từ ấy có hiệu quả nghệ thuật cao.</a:t>
                      </a:r>
                      <a:endParaRPr sz="3200" b="0" i="0" u="none">
                        <a:solidFill>
                          <a:srgbClr val="FF0000"/>
                        </a:solidFill>
                        <a:latin typeface="Times New Roman"/>
                        <a:ea typeface="Times New Roman"/>
                        <a:cs typeface="Times New Roman"/>
                        <a:sym typeface="Times New Roman"/>
                      </a:endParaRPr>
                    </a:p>
                    <a:p>
                      <a:pPr marL="0" marR="0" lvl="0" indent="0" algn="just" rtl="0">
                        <a:lnSpc>
                          <a:spcPct val="120000"/>
                        </a:lnSpc>
                        <a:spcBef>
                          <a:spcPts val="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Tác giả nhấn mạnh bản sắc văn hóa dân tộc Việt Nam, bản sắc Phương Đông trong con người Bác.</a:t>
                      </a:r>
                      <a:endParaRPr/>
                    </a:p>
                  </a:txBody>
                  <a:tcPr marL="68575" marR="68575" marT="0" marB="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26" descr="Pond Vector Lotus - Hoa Sen Không Nền , Free Transparent Clipart ..."/>
          <p:cNvPicPr preferRelativeResize="0"/>
          <p:nvPr/>
        </p:nvPicPr>
        <p:blipFill rotWithShape="1">
          <a:blip r:embed="rId3">
            <a:alphaModFix/>
          </a:blip>
          <a:srcRect b="8963"/>
          <a:stretch/>
        </p:blipFill>
        <p:spPr>
          <a:xfrm>
            <a:off x="4848225" y="3419475"/>
            <a:ext cx="7343775" cy="3438525"/>
          </a:xfrm>
          <a:prstGeom prst="rect">
            <a:avLst/>
          </a:prstGeom>
          <a:noFill/>
          <a:ln>
            <a:noFill/>
          </a:ln>
        </p:spPr>
      </p:pic>
      <p:sp>
        <p:nvSpPr>
          <p:cNvPr id="516" name="Google Shape;516;p26"/>
          <p:cNvSpPr txBox="1"/>
          <p:nvPr/>
        </p:nvSpPr>
        <p:spPr>
          <a:xfrm>
            <a:off x="0" y="117475"/>
            <a:ext cx="12049125"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800"/>
              <a:buFont typeface="Times New Roman"/>
              <a:buNone/>
            </a:pPr>
            <a:r>
              <a:rPr lang="en-US" sz="2800" b="0" i="0" u="none" smtClean="0">
                <a:solidFill>
                  <a:srgbClr val="002060"/>
                </a:solidFill>
                <a:latin typeface="Times New Roman"/>
                <a:ea typeface="Times New Roman"/>
                <a:cs typeface="Times New Roman"/>
                <a:sym typeface="Times New Roman"/>
              </a:rPr>
              <a:t>Câu 3. Em </a:t>
            </a:r>
            <a:r>
              <a:rPr lang="en-US" sz="2800" b="0" i="0" u="none">
                <a:solidFill>
                  <a:srgbClr val="002060"/>
                </a:solidFill>
                <a:latin typeface="Times New Roman"/>
                <a:ea typeface="Times New Roman"/>
                <a:cs typeface="Times New Roman"/>
                <a:sym typeface="Times New Roman"/>
              </a:rPr>
              <a:t>hãy trình bày suy nghĩ (khoảng 2/3 trang giấy thi) về trách nhiệm của thế hệ trẻ đối với việc giữ gìn bản sắc văn hóa dân tộc trong thời kỳ hội nhập và phát triển.</a:t>
            </a:r>
            <a:endParaRPr/>
          </a:p>
        </p:txBody>
      </p:sp>
      <p:sp>
        <p:nvSpPr>
          <p:cNvPr id="517" name="Google Shape;517;p26"/>
          <p:cNvSpPr txBox="1"/>
          <p:nvPr/>
        </p:nvSpPr>
        <p:spPr>
          <a:xfrm>
            <a:off x="5010150" y="1038225"/>
            <a:ext cx="253365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400"/>
              <a:buFont typeface="Arial"/>
              <a:buNone/>
            </a:pPr>
            <a:r>
              <a:rPr lang="en-US" sz="3200" b="1" i="0" u="none" smtClean="0">
                <a:solidFill>
                  <a:schemeClr val="tx1"/>
                </a:solidFill>
                <a:sym typeface="Arial"/>
              </a:rPr>
              <a:t>Gợi ý:</a:t>
            </a:r>
            <a:endParaRPr sz="3200">
              <a:solidFill>
                <a:schemeClr val="tx1"/>
              </a:solidFill>
            </a:endParaRPr>
          </a:p>
        </p:txBody>
      </p:sp>
      <p:sp>
        <p:nvSpPr>
          <p:cNvPr id="518" name="Google Shape;518;p26"/>
          <p:cNvSpPr txBox="1"/>
          <p:nvPr/>
        </p:nvSpPr>
        <p:spPr>
          <a:xfrm>
            <a:off x="0" y="1547812"/>
            <a:ext cx="12192000" cy="464026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Trách nhiệm thế hệ trẻ đối với việc giữ gìn văn hóa dân tộc trong thời kỳ hội nhập:</a:t>
            </a:r>
            <a:endParaRPr sz="2800" b="0" i="0" u="none">
              <a:solidFill>
                <a:srgbClr val="FF0000"/>
              </a:solidFill>
              <a:latin typeface="Arial"/>
              <a:ea typeface="Arial"/>
              <a:cs typeface="Arial"/>
              <a:sym typeface="Arial"/>
            </a:endParaRPr>
          </a:p>
          <a:p>
            <a:pPr marL="0" marR="0" lvl="0" indent="0" algn="just" rtl="0">
              <a:lnSpc>
                <a:spcPct val="120000"/>
              </a:lnSpc>
              <a:spcBef>
                <a:spcPts val="80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 Giải thích thời kỳ hội nhập: các nền kinh tế thế giới mở cửa, hội nhập dẫn đến sự giao lưu, ảnh hưởng văn hóa giữa các nước.</a:t>
            </a:r>
            <a:endParaRPr sz="2800" b="0" i="0" u="none">
              <a:solidFill>
                <a:srgbClr val="FF0000"/>
              </a:solidFill>
              <a:latin typeface="Arial"/>
              <a:ea typeface="Arial"/>
              <a:cs typeface="Arial"/>
              <a:sym typeface="Arial"/>
            </a:endParaRPr>
          </a:p>
          <a:p>
            <a:pPr marL="0" marR="0" lvl="0" indent="0" algn="just" rtl="0">
              <a:lnSpc>
                <a:spcPct val="120000"/>
              </a:lnSpc>
              <a:spcBef>
                <a:spcPts val="80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 Trách nhiệm thế hệ trẻ:</a:t>
            </a:r>
            <a:endParaRPr sz="2800" b="0" i="0" u="none">
              <a:solidFill>
                <a:srgbClr val="FF0000"/>
              </a:solidFill>
              <a:latin typeface="Arial"/>
              <a:ea typeface="Arial"/>
              <a:cs typeface="Arial"/>
              <a:sym typeface="Arial"/>
            </a:endParaRPr>
          </a:p>
          <a:p>
            <a:pPr marL="0" marR="0" lvl="0" indent="0" algn="just" rtl="0">
              <a:lnSpc>
                <a:spcPct val="120000"/>
              </a:lnSpc>
              <a:spcBef>
                <a:spcPts val="80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 Gìn giữ và phát huy những bản sắc văn hóa tốt đẹp của dân tộc;</a:t>
            </a:r>
            <a:endParaRPr sz="2800" b="0" i="0" u="none">
              <a:solidFill>
                <a:srgbClr val="FF0000"/>
              </a:solidFill>
              <a:latin typeface="Arial"/>
              <a:ea typeface="Arial"/>
              <a:cs typeface="Arial"/>
              <a:sym typeface="Arial"/>
            </a:endParaRPr>
          </a:p>
          <a:p>
            <a:pPr marL="0" marR="0" lvl="0" indent="0" algn="just" rtl="0">
              <a:lnSpc>
                <a:spcPct val="120000"/>
              </a:lnSpc>
              <a:spcBef>
                <a:spcPts val="80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 Nêu cao tinh thần tự tôn dân tộc, niềm tự hào về những truyền thống văn hóa tốt đẹp: truyền thống yêu nước; Uống nước nhớ nguồn;  văn hóa lễ hội truyền thống; phong tục tập quán; di sản, di tích lịch sử,…</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27" descr="Tranh vẽ hoa sen 2"/>
          <p:cNvPicPr preferRelativeResize="0"/>
          <p:nvPr/>
        </p:nvPicPr>
        <p:blipFill rotWithShape="1">
          <a:blip r:embed="rId3">
            <a:alphaModFix/>
          </a:blip>
          <a:srcRect/>
          <a:stretch/>
        </p:blipFill>
        <p:spPr>
          <a:xfrm>
            <a:off x="0" y="2228850"/>
            <a:ext cx="3638550" cy="4629150"/>
          </a:xfrm>
          <a:prstGeom prst="rect">
            <a:avLst/>
          </a:prstGeom>
          <a:noFill/>
          <a:ln>
            <a:noFill/>
          </a:ln>
        </p:spPr>
      </p:pic>
      <p:sp>
        <p:nvSpPr>
          <p:cNvPr id="524" name="Google Shape;524;p27"/>
          <p:cNvSpPr txBox="1"/>
          <p:nvPr/>
        </p:nvSpPr>
        <p:spPr>
          <a:xfrm>
            <a:off x="387350" y="192087"/>
            <a:ext cx="11541125" cy="209073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 Tiếp tục những ảnh hưởng tích cực từ văn hóa nước ngoài đồng thời gạn lọc những ảnh hưởng tiêu cực từ văn hóa ngoại lai.</a:t>
            </a:r>
            <a:endParaRPr sz="2800" b="0" i="0" u="none">
              <a:solidFill>
                <a:srgbClr val="FF0000"/>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 Đánh giá: đây là vấn đề quan trọng đòi hỏi ý thức và nhận thức của thế hệ trẻ cùng đồng lòng, chung tay góp sức.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27" descr="Tranh vẽ hoa sen 2"/>
          <p:cNvPicPr preferRelativeResize="0"/>
          <p:nvPr/>
        </p:nvPicPr>
        <p:blipFill rotWithShape="1">
          <a:blip r:embed="rId3">
            <a:alphaModFix/>
          </a:blip>
          <a:srcRect/>
          <a:stretch/>
        </p:blipFill>
        <p:spPr>
          <a:xfrm>
            <a:off x="0" y="2228850"/>
            <a:ext cx="3638550" cy="4629150"/>
          </a:xfrm>
          <a:prstGeom prst="rect">
            <a:avLst/>
          </a:prstGeom>
          <a:noFill/>
          <a:ln>
            <a:noFill/>
          </a:ln>
        </p:spPr>
      </p:pic>
      <p:sp>
        <p:nvSpPr>
          <p:cNvPr id="524" name="Google Shape;524;p27"/>
          <p:cNvSpPr txBox="1"/>
          <p:nvPr/>
        </p:nvSpPr>
        <p:spPr>
          <a:xfrm>
            <a:off x="533400" y="1447800"/>
            <a:ext cx="11395075" cy="216055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FF0000"/>
              </a:buClr>
              <a:buSzPts val="2800"/>
              <a:buFont typeface="Times New Roman"/>
              <a:buNone/>
            </a:pPr>
            <a:r>
              <a:rPr lang="en-US" sz="2800" b="0" i="0" u="none" smtClean="0">
                <a:solidFill>
                  <a:srgbClr val="FF0000"/>
                </a:solidFill>
                <a:latin typeface="Times New Roman"/>
                <a:ea typeface="Times New Roman"/>
                <a:cs typeface="Times New Roman"/>
                <a:sym typeface="Times New Roman"/>
              </a:rPr>
              <a:t>VẬN DỤNG</a:t>
            </a:r>
          </a:p>
          <a:p>
            <a:pPr marL="0" marR="0" lvl="0" indent="0" algn="ctr" rtl="0">
              <a:lnSpc>
                <a:spcPct val="120000"/>
              </a:lnSpc>
              <a:spcBef>
                <a:spcPts val="0"/>
              </a:spcBef>
              <a:spcAft>
                <a:spcPts val="0"/>
              </a:spcAft>
              <a:buClr>
                <a:srgbClr val="FF0000"/>
              </a:buClr>
              <a:buSzPts val="2800"/>
              <a:buFont typeface="Times New Roman"/>
              <a:buNone/>
            </a:pPr>
            <a:r>
              <a:rPr lang="en-US" sz="2800" smtClean="0">
                <a:solidFill>
                  <a:schemeClr val="tx1"/>
                </a:solidFill>
                <a:latin typeface="Times New Roman"/>
                <a:ea typeface="Times New Roman"/>
                <a:cs typeface="Times New Roman"/>
                <a:sym typeface="Times New Roman"/>
              </a:rPr>
              <a:t>Em đã học tập được gì từ lối sống giản dị của Hồ Chí Minh sau khi học văn bản trên?</a:t>
            </a:r>
            <a:endParaRPr lang="en-US" sz="2800" b="0" i="0" u="none" smtClean="0">
              <a:solidFill>
                <a:schemeClr val="tx1"/>
              </a:solidFill>
              <a:latin typeface="Times New Roman"/>
              <a:ea typeface="Times New Roman"/>
              <a:cs typeface="Times New Roman"/>
              <a:sym typeface="Times New Roman"/>
            </a:endParaRPr>
          </a:p>
          <a:p>
            <a:pPr marL="0" marR="0" lvl="0" indent="0" algn="just" rtl="0">
              <a:lnSpc>
                <a:spcPct val="120000"/>
              </a:lnSpc>
              <a:spcBef>
                <a:spcPts val="0"/>
              </a:spcBef>
              <a:spcAft>
                <a:spcPts val="0"/>
              </a:spcAft>
              <a:buClr>
                <a:srgbClr val="FF0000"/>
              </a:buClr>
              <a:buSzPts val="2800"/>
              <a:buFont typeface="Times New Roman"/>
              <a:buNone/>
            </a:pPr>
            <a:endParaRPr sz="2800"/>
          </a:p>
        </p:txBody>
      </p:sp>
    </p:spTree>
    <p:extLst>
      <p:ext uri="{BB962C8B-B14F-4D97-AF65-F5344CB8AC3E}">
        <p14:creationId xmlns:p14="http://schemas.microsoft.com/office/powerpoint/2010/main" val="1567839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27" descr="Tranh vẽ hoa sen 2"/>
          <p:cNvPicPr preferRelativeResize="0"/>
          <p:nvPr/>
        </p:nvPicPr>
        <p:blipFill rotWithShape="1">
          <a:blip r:embed="rId3">
            <a:alphaModFix/>
          </a:blip>
          <a:srcRect/>
          <a:stretch/>
        </p:blipFill>
        <p:spPr>
          <a:xfrm>
            <a:off x="0" y="2228850"/>
            <a:ext cx="3638550" cy="4629150"/>
          </a:xfrm>
          <a:prstGeom prst="rect">
            <a:avLst/>
          </a:prstGeom>
          <a:noFill/>
          <a:ln>
            <a:noFill/>
          </a:ln>
        </p:spPr>
      </p:pic>
      <p:sp>
        <p:nvSpPr>
          <p:cNvPr id="524" name="Google Shape;524;p27"/>
          <p:cNvSpPr txBox="1"/>
          <p:nvPr/>
        </p:nvSpPr>
        <p:spPr>
          <a:xfrm>
            <a:off x="533400" y="1013829"/>
            <a:ext cx="11395075" cy="164348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FF0000"/>
              </a:buClr>
              <a:buSzPts val="2800"/>
              <a:buFont typeface="Times New Roman"/>
              <a:buNone/>
            </a:pPr>
            <a:r>
              <a:rPr lang="en-US" sz="2800" b="0" i="0" u="none" smtClean="0">
                <a:solidFill>
                  <a:srgbClr val="FF0000"/>
                </a:solidFill>
                <a:latin typeface="Times New Roman"/>
                <a:ea typeface="Times New Roman"/>
                <a:cs typeface="Times New Roman"/>
                <a:sym typeface="Times New Roman"/>
              </a:rPr>
              <a:t>HƯỚNG DẪN VỀ NHÀ </a:t>
            </a:r>
          </a:p>
          <a:p>
            <a:pPr marL="0" marR="0" lvl="0" indent="0" algn="ctr" rtl="0">
              <a:lnSpc>
                <a:spcPct val="120000"/>
              </a:lnSpc>
              <a:spcBef>
                <a:spcPts val="0"/>
              </a:spcBef>
              <a:spcAft>
                <a:spcPts val="0"/>
              </a:spcAft>
              <a:buClr>
                <a:srgbClr val="FF0000"/>
              </a:buClr>
              <a:buSzPts val="2800"/>
              <a:buFont typeface="Times New Roman"/>
              <a:buNone/>
            </a:pPr>
            <a:r>
              <a:rPr lang="en-US" sz="2800" smtClean="0">
                <a:solidFill>
                  <a:schemeClr val="tx1"/>
                </a:solidFill>
                <a:latin typeface="Times New Roman"/>
                <a:ea typeface="Times New Roman"/>
                <a:cs typeface="Times New Roman"/>
                <a:sym typeface="Times New Roman"/>
              </a:rPr>
              <a:t>- Học kĩ nội dung văn bản  trên</a:t>
            </a:r>
          </a:p>
          <a:p>
            <a:pPr marR="0" lvl="0" algn="ctr" rtl="0">
              <a:lnSpc>
                <a:spcPct val="120000"/>
              </a:lnSpc>
              <a:spcBef>
                <a:spcPts val="0"/>
              </a:spcBef>
              <a:spcAft>
                <a:spcPts val="0"/>
              </a:spcAft>
              <a:buClr>
                <a:srgbClr val="FF0000"/>
              </a:buClr>
              <a:buSzPts val="2800"/>
            </a:pPr>
            <a:r>
              <a:rPr lang="en-US" sz="2800" smtClean="0">
                <a:solidFill>
                  <a:schemeClr val="tx1"/>
                </a:solidFill>
                <a:latin typeface="Times New Roman"/>
                <a:ea typeface="Times New Roman"/>
                <a:cs typeface="Times New Roman"/>
                <a:sym typeface="Times New Roman"/>
              </a:rPr>
              <a:t>           - Soạn bài :  Các phương châm hội thoại</a:t>
            </a:r>
          </a:p>
        </p:txBody>
      </p:sp>
    </p:spTree>
    <p:extLst>
      <p:ext uri="{BB962C8B-B14F-4D97-AF65-F5344CB8AC3E}">
        <p14:creationId xmlns:p14="http://schemas.microsoft.com/office/powerpoint/2010/main" val="4209945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02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 descr="Television - Free technology icons"/>
          <p:cNvSpPr txBox="1"/>
          <p:nvPr/>
        </p:nvSpPr>
        <p:spPr>
          <a:xfrm>
            <a:off x="141287"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pic>
        <p:nvPicPr>
          <p:cNvPr id="271" name="Google Shape;271;p3" descr="TIVI"/>
          <p:cNvPicPr preferRelativeResize="0"/>
          <p:nvPr/>
        </p:nvPicPr>
        <p:blipFill rotWithShape="1">
          <a:blip r:embed="rId3">
            <a:alphaModFix/>
          </a:blip>
          <a:srcRect/>
          <a:stretch/>
        </p:blipFill>
        <p:spPr>
          <a:xfrm>
            <a:off x="906462" y="-822325"/>
            <a:ext cx="10679112" cy="8204200"/>
          </a:xfrm>
          <a:prstGeom prst="rect">
            <a:avLst/>
          </a:prstGeom>
          <a:noFill/>
          <a:ln>
            <a:noFill/>
          </a:ln>
        </p:spPr>
      </p:pic>
      <p:pic>
        <p:nvPicPr>
          <p:cNvPr id="272" name="Google Shape;272;p3"/>
          <p:cNvPicPr preferRelativeResize="0"/>
          <p:nvPr/>
        </p:nvPicPr>
        <p:blipFill rotWithShape="1">
          <a:blip r:embed="rId4">
            <a:alphaModFix/>
          </a:blip>
          <a:srcRect/>
          <a:stretch/>
        </p:blipFill>
        <p:spPr>
          <a:xfrm>
            <a:off x="1875566" y="1006997"/>
            <a:ext cx="8842591" cy="3993266"/>
          </a:xfrm>
          <a:prstGeom prst="roundRect">
            <a:avLst>
              <a:gd name="adj" fmla="val 5439"/>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 descr="Mùa sen Đồng Tháp có gì khác biệt?"/>
          <p:cNvPicPr preferRelativeResize="0"/>
          <p:nvPr/>
        </p:nvPicPr>
        <p:blipFill rotWithShape="1">
          <a:blip r:embed="rId3">
            <a:alphaModFix/>
          </a:blip>
          <a:srcRect/>
          <a:stretch/>
        </p:blipFill>
        <p:spPr>
          <a:xfrm>
            <a:off x="0" y="-34925"/>
            <a:ext cx="12192000" cy="6892925"/>
          </a:xfrm>
          <a:prstGeom prst="rect">
            <a:avLst/>
          </a:prstGeom>
          <a:noFill/>
          <a:ln>
            <a:noFill/>
          </a:ln>
        </p:spPr>
      </p:pic>
      <p:sp>
        <p:nvSpPr>
          <p:cNvPr id="278" name="Google Shape;278;p4"/>
          <p:cNvSpPr txBox="1"/>
          <p:nvPr/>
        </p:nvSpPr>
        <p:spPr>
          <a:xfrm>
            <a:off x="671512" y="323850"/>
            <a:ext cx="5749925"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7200"/>
              <a:buFont typeface="Times New Roman"/>
              <a:buNone/>
            </a:pPr>
            <a:r>
              <a:rPr lang="en-US" sz="7200" b="1" i="0" u="none">
                <a:solidFill>
                  <a:schemeClr val="dk1"/>
                </a:solidFill>
                <a:latin typeface="Times New Roman"/>
                <a:ea typeface="Times New Roman"/>
                <a:cs typeface="Times New Roman"/>
                <a:sym typeface="Times New Roman"/>
              </a:rPr>
              <a:t>KẾ CHUYỆN</a:t>
            </a:r>
            <a:endParaRPr/>
          </a:p>
        </p:txBody>
      </p:sp>
      <p:sp>
        <p:nvSpPr>
          <p:cNvPr id="279" name="Google Shape;279;p4"/>
          <p:cNvSpPr txBox="1"/>
          <p:nvPr/>
        </p:nvSpPr>
        <p:spPr>
          <a:xfrm>
            <a:off x="2960687" y="2125662"/>
            <a:ext cx="7467600" cy="2216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3800"/>
              <a:buFont typeface="Arial"/>
              <a:buNone/>
            </a:pPr>
            <a:r>
              <a:rPr lang="en-US" sz="13800" b="1" i="0" u="none">
                <a:solidFill>
                  <a:srgbClr val="FF0000"/>
                </a:solidFill>
                <a:latin typeface="Arial"/>
                <a:ea typeface="Arial"/>
                <a:cs typeface="Arial"/>
                <a:sym typeface="Arial"/>
              </a:rPr>
              <a:t>BÁC HỒ</a:t>
            </a:r>
            <a:endParaRPr/>
          </a:p>
        </p:txBody>
      </p:sp>
      <p:sp>
        <p:nvSpPr>
          <p:cNvPr id="280" name="Google Shape;280;p4"/>
          <p:cNvSpPr txBox="1"/>
          <p:nvPr/>
        </p:nvSpPr>
        <p:spPr>
          <a:xfrm>
            <a:off x="8253412" y="231775"/>
            <a:ext cx="184150"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5" descr="Phông nền bác Hồ - Hồ Chí Minh vector 14 ~ MrPixelVn - Chia sẻ Đồ ..."/>
          <p:cNvPicPr preferRelativeResize="0"/>
          <p:nvPr/>
        </p:nvPicPr>
        <p:blipFill rotWithShape="1">
          <a:blip r:embed="rId3">
            <a:alphaModFix/>
          </a:blip>
          <a:srcRect/>
          <a:stretch/>
        </p:blipFill>
        <p:spPr>
          <a:xfrm>
            <a:off x="127321" y="162046"/>
            <a:ext cx="11945073" cy="6565765"/>
          </a:xfrm>
          <a:prstGeom prst="rect">
            <a:avLst/>
          </a:prstGeom>
          <a:noFill/>
          <a:ln w="88900" cap="sq" cmpd="thickThin">
            <a:solidFill>
              <a:srgbClr val="000000"/>
            </a:solidFill>
            <a:prstDash val="solid"/>
            <a:miter lim="800000"/>
            <a:headEnd type="none" w="sm" len="sm"/>
            <a:tailEnd type="none" w="sm" len="sm"/>
          </a:ln>
        </p:spPr>
      </p:pic>
      <p:sp>
        <p:nvSpPr>
          <p:cNvPr id="286" name="Google Shape;286;p5"/>
          <p:cNvSpPr txBox="1"/>
          <p:nvPr/>
        </p:nvSpPr>
        <p:spPr>
          <a:xfrm>
            <a:off x="1235075" y="1246187"/>
            <a:ext cx="10601325"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6000"/>
              <a:buFont typeface="Times New Roman"/>
              <a:buNone/>
            </a:pPr>
            <a:r>
              <a:rPr lang="en-US" sz="6000" b="1" i="0" u="none">
                <a:solidFill>
                  <a:srgbClr val="002060"/>
                </a:solidFill>
                <a:latin typeface="Times New Roman"/>
                <a:ea typeface="Times New Roman"/>
                <a:cs typeface="Times New Roman"/>
                <a:sym typeface="Times New Roman"/>
              </a:rPr>
              <a:t>THI TÌM HIỂU TẤM GƯƠNG</a:t>
            </a:r>
            <a:endParaRPr/>
          </a:p>
        </p:txBody>
      </p:sp>
      <p:sp>
        <p:nvSpPr>
          <p:cNvPr id="287" name="Google Shape;287;p5"/>
          <p:cNvSpPr txBox="1"/>
          <p:nvPr/>
        </p:nvSpPr>
        <p:spPr>
          <a:xfrm>
            <a:off x="1119187" y="2844800"/>
            <a:ext cx="10517187"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7200"/>
              <a:buFont typeface="Arial"/>
              <a:buNone/>
            </a:pPr>
            <a:r>
              <a:rPr lang="en-US" sz="5400" b="1" i="0" u="none">
                <a:solidFill>
                  <a:srgbClr val="FF0000"/>
                </a:solidFill>
                <a:sym typeface="Arial"/>
              </a:rPr>
              <a:t>CHỦ TỊCH HỒ CHÍ MINH </a:t>
            </a:r>
            <a:endParaRPr sz="5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6" descr="Lotus Clipart Lotus Chinese - Hoa Sen Trang Trí Màu , Transparent ..."/>
          <p:cNvPicPr preferRelativeResize="0"/>
          <p:nvPr/>
        </p:nvPicPr>
        <p:blipFill rotWithShape="1">
          <a:blip r:embed="rId3">
            <a:alphaModFix/>
          </a:blip>
          <a:srcRect/>
          <a:stretch/>
        </p:blipFill>
        <p:spPr>
          <a:xfrm>
            <a:off x="4587875" y="1341437"/>
            <a:ext cx="7604125" cy="5516562"/>
          </a:xfrm>
          <a:prstGeom prst="rect">
            <a:avLst/>
          </a:prstGeom>
          <a:noFill/>
          <a:ln>
            <a:noFill/>
          </a:ln>
        </p:spPr>
      </p:pic>
      <p:sp>
        <p:nvSpPr>
          <p:cNvPr id="294" name="Google Shape;294;p6"/>
          <p:cNvSpPr txBox="1"/>
          <p:nvPr/>
        </p:nvSpPr>
        <p:spPr>
          <a:xfrm>
            <a:off x="258762" y="265112"/>
            <a:ext cx="12206287" cy="16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Arial"/>
              <a:buNone/>
            </a:pPr>
            <a:r>
              <a:rPr lang="en-US" sz="4400" b="0" i="0" u="none">
                <a:solidFill>
                  <a:srgbClr val="002060"/>
                </a:solidFill>
                <a:latin typeface="Arial"/>
                <a:ea typeface="Arial"/>
                <a:cs typeface="Arial"/>
                <a:sym typeface="Arial"/>
              </a:rPr>
              <a:t>Câu 1: </a:t>
            </a:r>
            <a:endParaRPr/>
          </a:p>
          <a:p>
            <a:pPr marL="0" marR="0" lvl="0" indent="0" algn="l" rtl="0">
              <a:lnSpc>
                <a:spcPct val="100000"/>
              </a:lnSpc>
              <a:spcBef>
                <a:spcPts val="0"/>
              </a:spcBef>
              <a:spcAft>
                <a:spcPts val="0"/>
              </a:spcAft>
              <a:buClr>
                <a:srgbClr val="002060"/>
              </a:buClr>
              <a:buSzPts val="5400"/>
              <a:buFont typeface="Arial"/>
              <a:buNone/>
            </a:pPr>
            <a:r>
              <a:rPr lang="en-US" sz="5400" b="0" i="0" u="none">
                <a:solidFill>
                  <a:srgbClr val="002060"/>
                </a:solidFill>
                <a:latin typeface="Arial"/>
                <a:ea typeface="Arial"/>
                <a:cs typeface="Arial"/>
                <a:sym typeface="Arial"/>
              </a:rPr>
              <a:t>Bác ra đi tìm đường cứu nước vào ngày tháng năm nào?</a:t>
            </a:r>
            <a:endParaRPr/>
          </a:p>
        </p:txBody>
      </p:sp>
      <p:sp>
        <p:nvSpPr>
          <p:cNvPr id="295" name="Google Shape;295;p6"/>
          <p:cNvSpPr txBox="1"/>
          <p:nvPr/>
        </p:nvSpPr>
        <p:spPr>
          <a:xfrm>
            <a:off x="2678112" y="3065462"/>
            <a:ext cx="6770688"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800"/>
              <a:buFont typeface="Arial"/>
              <a:buNone/>
            </a:pPr>
            <a:r>
              <a:rPr lang="en-US" sz="4800" b="1" i="0" u="none">
                <a:solidFill>
                  <a:srgbClr val="FF0000"/>
                </a:solidFill>
                <a:latin typeface="Arial"/>
                <a:ea typeface="Arial"/>
                <a:cs typeface="Arial"/>
                <a:sym typeface="Arial"/>
              </a:rPr>
              <a:t>Đáp án: 05 – 06- 1911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7" descr="Tải file Đồ họa miễn phí: Hoa sen file PSD"/>
          <p:cNvPicPr preferRelativeResize="0"/>
          <p:nvPr/>
        </p:nvPicPr>
        <p:blipFill rotWithShape="1">
          <a:blip r:embed="rId3">
            <a:alphaModFix/>
          </a:blip>
          <a:srcRect/>
          <a:stretch/>
        </p:blipFill>
        <p:spPr>
          <a:xfrm>
            <a:off x="0" y="1615312"/>
            <a:ext cx="12192000" cy="5242687"/>
          </a:xfrm>
          <a:prstGeom prst="rect">
            <a:avLst/>
          </a:prstGeom>
          <a:noFill/>
          <a:ln>
            <a:noFill/>
          </a:ln>
        </p:spPr>
      </p:pic>
      <p:sp>
        <p:nvSpPr>
          <p:cNvPr id="301" name="Google Shape;301;p7"/>
          <p:cNvSpPr txBox="1"/>
          <p:nvPr/>
        </p:nvSpPr>
        <p:spPr>
          <a:xfrm>
            <a:off x="212725" y="87312"/>
            <a:ext cx="11666537" cy="16619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Arial"/>
              <a:buNone/>
            </a:pPr>
            <a:r>
              <a:rPr lang="en-US" sz="4800" b="0" i="0" u="none">
                <a:solidFill>
                  <a:srgbClr val="002060"/>
                </a:solidFill>
                <a:latin typeface="Arial"/>
                <a:ea typeface="Arial"/>
                <a:cs typeface="Arial"/>
                <a:sym typeface="Arial"/>
              </a:rPr>
              <a:t>Câu 2: </a:t>
            </a:r>
            <a:endParaRPr/>
          </a:p>
          <a:p>
            <a:pPr marL="0" marR="0" lvl="0" indent="0" algn="l" rtl="0">
              <a:lnSpc>
                <a:spcPct val="100000"/>
              </a:lnSpc>
              <a:spcBef>
                <a:spcPts val="0"/>
              </a:spcBef>
              <a:spcAft>
                <a:spcPts val="0"/>
              </a:spcAft>
              <a:buClr>
                <a:srgbClr val="002060"/>
              </a:buClr>
              <a:buSzPts val="5400"/>
              <a:buFont typeface="Arial"/>
              <a:buNone/>
            </a:pPr>
            <a:r>
              <a:rPr lang="en-US" sz="5400" b="0" i="0" u="none" smtClean="0">
                <a:solidFill>
                  <a:srgbClr val="002060"/>
                </a:solidFill>
                <a:latin typeface="Arial"/>
                <a:ea typeface="Arial"/>
                <a:cs typeface="Arial"/>
                <a:sym typeface="Arial"/>
              </a:rPr>
              <a:t> </a:t>
            </a:r>
            <a:r>
              <a:rPr lang="en-US" sz="4400" b="0" i="0" u="none">
                <a:solidFill>
                  <a:srgbClr val="002060"/>
                </a:solidFill>
                <a:sym typeface="Arial"/>
              </a:rPr>
              <a:t>Trong thời gian ở Pháp, Bác đã làm nghề gì?</a:t>
            </a:r>
            <a:endParaRPr sz="4400"/>
          </a:p>
        </p:txBody>
      </p:sp>
      <p:sp>
        <p:nvSpPr>
          <p:cNvPr id="302" name="Google Shape;302;p7"/>
          <p:cNvSpPr txBox="1"/>
          <p:nvPr/>
        </p:nvSpPr>
        <p:spPr>
          <a:xfrm>
            <a:off x="4495800" y="2954147"/>
            <a:ext cx="68580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6000"/>
              <a:buFont typeface="Arial"/>
              <a:buNone/>
            </a:pPr>
            <a:r>
              <a:rPr lang="en-US" sz="6000" b="1" i="0" u="none">
                <a:solidFill>
                  <a:srgbClr val="FF0000"/>
                </a:solidFill>
                <a:latin typeface="Arial"/>
                <a:ea typeface="Arial"/>
                <a:cs typeface="Arial"/>
                <a:sym typeface="Arial"/>
              </a:rPr>
              <a:t>Đáp án: Phụ bếp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8" descr="Pond Vector Lotus - Hoa Sen Không Nền , Free Transparent Clipart ..."/>
          <p:cNvPicPr preferRelativeResize="0"/>
          <p:nvPr/>
        </p:nvPicPr>
        <p:blipFill rotWithShape="1">
          <a:blip r:embed="rId3">
            <a:alphaModFix/>
          </a:blip>
          <a:srcRect b="8963"/>
          <a:stretch/>
        </p:blipFill>
        <p:spPr>
          <a:xfrm>
            <a:off x="3619500" y="2843212"/>
            <a:ext cx="8572500" cy="4014787"/>
          </a:xfrm>
          <a:prstGeom prst="rect">
            <a:avLst/>
          </a:prstGeom>
          <a:noFill/>
          <a:ln>
            <a:noFill/>
          </a:ln>
        </p:spPr>
      </p:pic>
      <p:sp>
        <p:nvSpPr>
          <p:cNvPr id="308" name="Google Shape;308;p8"/>
          <p:cNvSpPr txBox="1"/>
          <p:nvPr/>
        </p:nvSpPr>
        <p:spPr>
          <a:xfrm>
            <a:off x="212725" y="87312"/>
            <a:ext cx="11614150"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Arial"/>
              <a:buNone/>
            </a:pPr>
            <a:r>
              <a:rPr lang="en-US" sz="4800" b="0" i="0" u="none">
                <a:solidFill>
                  <a:srgbClr val="002060"/>
                </a:solidFill>
                <a:latin typeface="Arial"/>
                <a:ea typeface="Arial"/>
                <a:cs typeface="Arial"/>
                <a:sym typeface="Arial"/>
              </a:rPr>
              <a:t>Câu 3: </a:t>
            </a:r>
            <a:endParaRPr/>
          </a:p>
          <a:p>
            <a:pPr marL="0" marR="0" lvl="0" indent="0" algn="ctr" rtl="0">
              <a:lnSpc>
                <a:spcPct val="100000"/>
              </a:lnSpc>
              <a:spcBef>
                <a:spcPts val="0"/>
              </a:spcBef>
              <a:spcAft>
                <a:spcPts val="0"/>
              </a:spcAft>
              <a:buClr>
                <a:srgbClr val="002060"/>
              </a:buClr>
              <a:buSzPts val="6000"/>
              <a:buFont typeface="Arial"/>
              <a:buNone/>
            </a:pPr>
            <a:r>
              <a:rPr lang="en-US" sz="4400" b="0" i="0" u="none">
                <a:solidFill>
                  <a:srgbClr val="002060"/>
                </a:solidFill>
                <a:sym typeface="Arial"/>
              </a:rPr>
              <a:t>Tính cả tiếng mẹ đẻ, Bác nói được bao nhiêu ngôn ngữ?</a:t>
            </a:r>
            <a:endParaRPr sz="4400"/>
          </a:p>
        </p:txBody>
      </p:sp>
      <p:sp>
        <p:nvSpPr>
          <p:cNvPr id="309" name="Google Shape;309;p8"/>
          <p:cNvSpPr txBox="1"/>
          <p:nvPr/>
        </p:nvSpPr>
        <p:spPr>
          <a:xfrm>
            <a:off x="1431924" y="3035300"/>
            <a:ext cx="4283075"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6000"/>
              <a:buFont typeface="Arial"/>
              <a:buNone/>
            </a:pPr>
            <a:r>
              <a:rPr lang="en-US" sz="6000" b="1" i="0" u="none">
                <a:solidFill>
                  <a:srgbClr val="FF0000"/>
                </a:solidFill>
                <a:latin typeface="Arial"/>
                <a:ea typeface="Arial"/>
                <a:cs typeface="Arial"/>
                <a:sym typeface="Arial"/>
              </a:rPr>
              <a:t>Đáp án: 30</a:t>
            </a:r>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1868</Words>
  <Application>Microsoft Office PowerPoint</Application>
  <PresentationFormat>Custom</PresentationFormat>
  <Paragraphs>183</Paragraphs>
  <Slides>37</Slides>
  <Notes>36</Notes>
  <HiddenSlides>0</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2_Office Theme</vt:lpstr>
      <vt:lpstr>1_Office Theme</vt:lpstr>
      <vt:lpstr>Default Design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Orians, A.J.</dc:creator>
  <cp:lastModifiedBy>MTC</cp:lastModifiedBy>
  <cp:revision>9</cp:revision>
  <dcterms:modified xsi:type="dcterms:W3CDTF">2021-11-13T00:44:36Z</dcterms:modified>
</cp:coreProperties>
</file>