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92" r:id="rId2"/>
    <p:sldId id="387" r:id="rId3"/>
    <p:sldId id="337" r:id="rId4"/>
    <p:sldId id="402" r:id="rId5"/>
    <p:sldId id="339" r:id="rId6"/>
    <p:sldId id="341" r:id="rId7"/>
    <p:sldId id="340" r:id="rId8"/>
    <p:sldId id="424" r:id="rId9"/>
    <p:sldId id="345" r:id="rId10"/>
    <p:sldId id="348" r:id="rId11"/>
    <p:sldId id="353" r:id="rId12"/>
    <p:sldId id="356" r:id="rId13"/>
    <p:sldId id="349" r:id="rId14"/>
    <p:sldId id="354" r:id="rId15"/>
    <p:sldId id="355" r:id="rId16"/>
    <p:sldId id="357" r:id="rId17"/>
    <p:sldId id="358" r:id="rId18"/>
    <p:sldId id="360" r:id="rId19"/>
    <p:sldId id="361" r:id="rId20"/>
    <p:sldId id="362" r:id="rId21"/>
    <p:sldId id="403" r:id="rId22"/>
    <p:sldId id="372" r:id="rId23"/>
    <p:sldId id="407" r:id="rId24"/>
    <p:sldId id="405" r:id="rId25"/>
    <p:sldId id="404" r:id="rId26"/>
    <p:sldId id="406" r:id="rId27"/>
    <p:sldId id="408" r:id="rId28"/>
    <p:sldId id="409" r:id="rId29"/>
    <p:sldId id="425" r:id="rId30"/>
    <p:sldId id="373" r:id="rId31"/>
    <p:sldId id="374" r:id="rId32"/>
    <p:sldId id="375" r:id="rId33"/>
    <p:sldId id="379" r:id="rId34"/>
    <p:sldId id="276" r:id="rId35"/>
    <p:sldId id="320" r:id="rId36"/>
    <p:sldId id="277" r:id="rId37"/>
    <p:sldId id="278" r:id="rId38"/>
    <p:sldId id="280" r:id="rId39"/>
    <p:sldId id="281" r:id="rId40"/>
    <p:sldId id="283" r:id="rId41"/>
    <p:sldId id="412" r:id="rId42"/>
    <p:sldId id="414" r:id="rId43"/>
    <p:sldId id="415" r:id="rId44"/>
    <p:sldId id="386" r:id="rId45"/>
    <p:sldId id="420" r:id="rId46"/>
    <p:sldId id="421" r:id="rId47"/>
    <p:sldId id="422" r:id="rId48"/>
    <p:sldId id="399" r:id="rId49"/>
    <p:sldId id="401" r:id="rId50"/>
    <p:sldId id="423" r:id="rId51"/>
    <p:sldId id="390" r:id="rId52"/>
    <p:sldId id="331" r:id="rId53"/>
    <p:sldId id="385" r:id="rId54"/>
    <p:sldId id="418" r:id="rId55"/>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0040"/>
    <a:srgbClr val="0000FF"/>
    <a:srgbClr val="91E5FF"/>
    <a:srgbClr val="E0B0C0"/>
    <a:srgbClr val="ECC3A7"/>
    <a:srgbClr val="E6CB94"/>
    <a:srgbClr val="D5234E"/>
    <a:srgbClr val="BF8FA3"/>
    <a:srgbClr val="EE688A"/>
    <a:srgbClr val="95B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485" autoAdjust="0"/>
    <p:restoredTop sz="94343" autoAdjust="0"/>
  </p:normalViewPr>
  <p:slideViewPr>
    <p:cSldViewPr>
      <p:cViewPr>
        <p:scale>
          <a:sx n="102" d="100"/>
          <a:sy n="102" d="100"/>
        </p:scale>
        <p:origin x="-222"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26EA19-4224-4811-AC71-A71366922657}" type="datetimeFigureOut">
              <a:rPr lang="vi-VN" smtClean="0"/>
              <a:t>14/11/2021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A9082-5A00-4309-BE6D-88BA971D6461}" type="slidenum">
              <a:rPr lang="vi-VN" smtClean="0"/>
              <a:t>‹#›</a:t>
            </a:fld>
            <a:endParaRPr lang="vi-VN"/>
          </a:p>
        </p:txBody>
      </p:sp>
    </p:spTree>
    <p:extLst>
      <p:ext uri="{BB962C8B-B14F-4D97-AF65-F5344CB8AC3E}">
        <p14:creationId xmlns:p14="http://schemas.microsoft.com/office/powerpoint/2010/main" val="152870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66971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B311D4E-CC33-4A7F-9E10-05ADC4E0CF23}" type="slidenum">
              <a:rPr lang="zh-CN" altLang="en-US" smtClean="0"/>
              <a:pPr/>
              <a:t>25</a:t>
            </a:fld>
            <a:endParaRPr lang="zh-CN" altLang="en-US"/>
          </a:p>
        </p:txBody>
      </p:sp>
    </p:spTree>
    <p:extLst>
      <p:ext uri="{BB962C8B-B14F-4D97-AF65-F5344CB8AC3E}">
        <p14:creationId xmlns:p14="http://schemas.microsoft.com/office/powerpoint/2010/main" val="428828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
        <p:nvSpPr>
          <p:cNvPr id="616" name="Google Shape;6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47</a:t>
            </a:fld>
            <a:endParaRPr lang="zh-CN" altLang="en-US"/>
          </a:p>
        </p:txBody>
      </p:sp>
    </p:spTree>
    <p:extLst>
      <p:ext uri="{BB962C8B-B14F-4D97-AF65-F5344CB8AC3E}">
        <p14:creationId xmlns:p14="http://schemas.microsoft.com/office/powerpoint/2010/main" val="2885117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49</a:t>
            </a:fld>
            <a:endParaRPr lang="zh-CN" altLang="en-US"/>
          </a:p>
        </p:txBody>
      </p:sp>
    </p:spTree>
    <p:extLst>
      <p:ext uri="{BB962C8B-B14F-4D97-AF65-F5344CB8AC3E}">
        <p14:creationId xmlns:p14="http://schemas.microsoft.com/office/powerpoint/2010/main" val="3676278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50</a:t>
            </a:fld>
            <a:endParaRPr lang="zh-CN" altLang="en-US"/>
          </a:p>
        </p:txBody>
      </p:sp>
    </p:spTree>
    <p:extLst>
      <p:ext uri="{BB962C8B-B14F-4D97-AF65-F5344CB8AC3E}">
        <p14:creationId xmlns:p14="http://schemas.microsoft.com/office/powerpoint/2010/main" val="170391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B311D4E-CC33-4A7F-9E10-05ADC4E0CF23}" type="slidenum">
              <a:rPr lang="zh-CN" altLang="en-US" smtClean="0"/>
              <a:pPr/>
              <a:t>4</a:t>
            </a:fld>
            <a:endParaRPr lang="zh-CN" altLang="en-US"/>
          </a:p>
        </p:txBody>
      </p:sp>
    </p:spTree>
    <p:extLst>
      <p:ext uri="{BB962C8B-B14F-4D97-AF65-F5344CB8AC3E}">
        <p14:creationId xmlns:p14="http://schemas.microsoft.com/office/powerpoint/2010/main" val="428828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B311D4E-CC33-4A7F-9E10-05ADC4E0CF23}" type="slidenum">
              <a:rPr lang="zh-CN" altLang="en-US" smtClean="0"/>
              <a:pPr/>
              <a:t>6</a:t>
            </a:fld>
            <a:endParaRPr lang="zh-CN" altLang="en-US"/>
          </a:p>
        </p:txBody>
      </p:sp>
    </p:spTree>
    <p:extLst>
      <p:ext uri="{BB962C8B-B14F-4D97-AF65-F5344CB8AC3E}">
        <p14:creationId xmlns:p14="http://schemas.microsoft.com/office/powerpoint/2010/main" val="4288285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B311D4E-CC33-4A7F-9E10-05ADC4E0CF23}" type="slidenum">
              <a:rPr lang="zh-CN" altLang="en-US" smtClean="0"/>
              <a:pPr/>
              <a:t>9</a:t>
            </a:fld>
            <a:endParaRPr lang="zh-CN" altLang="en-US"/>
          </a:p>
        </p:txBody>
      </p:sp>
    </p:spTree>
    <p:extLst>
      <p:ext uri="{BB962C8B-B14F-4D97-AF65-F5344CB8AC3E}">
        <p14:creationId xmlns:p14="http://schemas.microsoft.com/office/powerpoint/2010/main" val="428828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B311D4E-CC33-4A7F-9E10-05ADC4E0CF23}" type="slidenum">
              <a:rPr lang="zh-CN" altLang="en-US" smtClean="0"/>
              <a:pPr/>
              <a:t>10</a:t>
            </a:fld>
            <a:endParaRPr lang="zh-CN" altLang="en-US"/>
          </a:p>
        </p:txBody>
      </p:sp>
    </p:spTree>
    <p:extLst>
      <p:ext uri="{BB962C8B-B14F-4D97-AF65-F5344CB8AC3E}">
        <p14:creationId xmlns:p14="http://schemas.microsoft.com/office/powerpoint/2010/main" val="428828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B311D4E-CC33-4A7F-9E10-05ADC4E0CF23}" type="slidenum">
              <a:rPr lang="zh-CN" altLang="en-US" smtClean="0"/>
              <a:pPr/>
              <a:t>17</a:t>
            </a:fld>
            <a:endParaRPr lang="zh-CN" altLang="en-US"/>
          </a:p>
        </p:txBody>
      </p:sp>
    </p:spTree>
    <p:extLst>
      <p:ext uri="{BB962C8B-B14F-4D97-AF65-F5344CB8AC3E}">
        <p14:creationId xmlns:p14="http://schemas.microsoft.com/office/powerpoint/2010/main" val="4288285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70f1f795c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70f1f795c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70f1f795c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70f1f795c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
        <p:nvSpPr>
          <p:cNvPr id="616" name="Google Shape;6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B0828F58-0F32-4324-A7CA-7EDDB60FC697}" type="datetimeFigureOut">
              <a:rPr lang="vi-VN" smtClean="0"/>
              <a:t>14/11/2021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504878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0828F58-0F32-4324-A7CA-7EDDB60FC697}" type="datetimeFigureOut">
              <a:rPr lang="vi-VN" smtClean="0"/>
              <a:t>14/11/2021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3711603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0828F58-0F32-4324-A7CA-7EDDB60FC697}" type="datetimeFigureOut">
              <a:rPr lang="vi-VN" smtClean="0"/>
              <a:t>14/11/2021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1558807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alphaModFix/>
          </a:blip>
          <a:srcRect l="43534"/>
          <a:stretch/>
        </p:blipFill>
        <p:spPr>
          <a:xfrm rot="-5400000" flipH="1">
            <a:off x="6449075" y="-876950"/>
            <a:ext cx="769993" cy="2504844"/>
          </a:xfrm>
          <a:prstGeom prst="rect">
            <a:avLst/>
          </a:prstGeom>
          <a:noFill/>
          <a:ln>
            <a:noFill/>
          </a:ln>
        </p:spPr>
      </p:pic>
      <p:pic>
        <p:nvPicPr>
          <p:cNvPr id="103" name="Shape 103"/>
          <p:cNvPicPr preferRelativeResize="0"/>
          <p:nvPr/>
        </p:nvPicPr>
        <p:blipFill rotWithShape="1">
          <a:blip r:embed="rId3">
            <a:alphaModFix/>
          </a:blip>
          <a:srcRect l="45142" t="-12064" b="21353"/>
          <a:stretch/>
        </p:blipFill>
        <p:spPr>
          <a:xfrm rot="5400000">
            <a:off x="721662" y="-740712"/>
            <a:ext cx="1261775" cy="2724149"/>
          </a:xfrm>
          <a:prstGeom prst="rect">
            <a:avLst/>
          </a:prstGeom>
          <a:noFill/>
          <a:ln>
            <a:noFill/>
          </a:ln>
        </p:spPr>
      </p:pic>
      <p:pic>
        <p:nvPicPr>
          <p:cNvPr id="104" name="Shape 104"/>
          <p:cNvPicPr preferRelativeResize="0"/>
          <p:nvPr/>
        </p:nvPicPr>
        <p:blipFill rotWithShape="1">
          <a:blip r:embed="rId2">
            <a:alphaModFix/>
          </a:blip>
          <a:srcRect r="35069" b="2780"/>
          <a:stretch/>
        </p:blipFill>
        <p:spPr>
          <a:xfrm rot="5400000">
            <a:off x="1477664" y="3663564"/>
            <a:ext cx="789204" cy="2170666"/>
          </a:xfrm>
          <a:prstGeom prst="rect">
            <a:avLst/>
          </a:prstGeom>
          <a:noFill/>
          <a:ln>
            <a:noFill/>
          </a:ln>
        </p:spPr>
      </p:pic>
      <p:pic>
        <p:nvPicPr>
          <p:cNvPr id="105" name="Shape 105"/>
          <p:cNvPicPr preferRelativeResize="0"/>
          <p:nvPr/>
        </p:nvPicPr>
        <p:blipFill rotWithShape="1">
          <a:blip r:embed="rId4">
            <a:alphaModFix/>
          </a:blip>
          <a:srcRect r="20660" b="38811"/>
          <a:stretch/>
        </p:blipFill>
        <p:spPr>
          <a:xfrm>
            <a:off x="6973325" y="3500784"/>
            <a:ext cx="2170675" cy="1642715"/>
          </a:xfrm>
          <a:prstGeom prst="rect">
            <a:avLst/>
          </a:prstGeom>
          <a:noFill/>
          <a:ln>
            <a:noFill/>
          </a:ln>
        </p:spPr>
      </p:pic>
      <p:pic>
        <p:nvPicPr>
          <p:cNvPr id="106" name="Shape 106"/>
          <p:cNvPicPr preferRelativeResize="0"/>
          <p:nvPr/>
        </p:nvPicPr>
        <p:blipFill rotWithShape="1">
          <a:blip r:embed="rId5">
            <a:alphaModFix/>
          </a:blip>
          <a:srcRect r="26809"/>
          <a:stretch/>
        </p:blipFill>
        <p:spPr>
          <a:xfrm rot="-5400000">
            <a:off x="7312293" y="-515832"/>
            <a:ext cx="1325399" cy="2338014"/>
          </a:xfrm>
          <a:prstGeom prst="rect">
            <a:avLst/>
          </a:prstGeom>
          <a:noFill/>
          <a:ln>
            <a:noFill/>
          </a:ln>
        </p:spPr>
      </p:pic>
      <p:pic>
        <p:nvPicPr>
          <p:cNvPr id="107" name="Shape 107"/>
          <p:cNvPicPr preferRelativeResize="0"/>
          <p:nvPr/>
        </p:nvPicPr>
        <p:blipFill rotWithShape="1">
          <a:blip r:embed="rId6">
            <a:alphaModFix/>
          </a:blip>
          <a:srcRect r="34262" b="14813"/>
          <a:stretch/>
        </p:blipFill>
        <p:spPr>
          <a:xfrm flipH="1">
            <a:off x="0" y="2962275"/>
            <a:ext cx="1406426" cy="2181225"/>
          </a:xfrm>
          <a:prstGeom prst="rect">
            <a:avLst/>
          </a:prstGeom>
          <a:noFill/>
          <a:ln>
            <a:noFill/>
          </a:ln>
        </p:spPr>
      </p:pic>
      <p:pic>
        <p:nvPicPr>
          <p:cNvPr id="108" name="Shape 108"/>
          <p:cNvPicPr preferRelativeResize="0"/>
          <p:nvPr/>
        </p:nvPicPr>
        <p:blipFill rotWithShape="1">
          <a:blip r:embed="rId7">
            <a:alphaModFix/>
          </a:blip>
          <a:srcRect r="40695" b="12701"/>
          <a:stretch/>
        </p:blipFill>
        <p:spPr>
          <a:xfrm>
            <a:off x="8051793" y="2633848"/>
            <a:ext cx="1092207" cy="2509650"/>
          </a:xfrm>
          <a:prstGeom prst="rect">
            <a:avLst/>
          </a:prstGeom>
          <a:noFill/>
          <a:ln>
            <a:noFill/>
          </a:ln>
        </p:spPr>
      </p:pic>
    </p:spTree>
    <p:extLst>
      <p:ext uri="{BB962C8B-B14F-4D97-AF65-F5344CB8AC3E}">
        <p14:creationId xmlns:p14="http://schemas.microsoft.com/office/powerpoint/2010/main" val="2133264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92428"/>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0828F58-0F32-4324-A7CA-7EDDB60FC697}" type="datetimeFigureOut">
              <a:rPr lang="vi-VN" smtClean="0"/>
              <a:t>14/11/2021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1013019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828F58-0F32-4324-A7CA-7EDDB60FC697}" type="datetimeFigureOut">
              <a:rPr lang="vi-VN" smtClean="0"/>
              <a:t>14/11/2021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4077193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B0828F58-0F32-4324-A7CA-7EDDB60FC697}" type="datetimeFigureOut">
              <a:rPr lang="vi-VN" smtClean="0"/>
              <a:t>14/11/2021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76478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B0828F58-0F32-4324-A7CA-7EDDB60FC697}" type="datetimeFigureOut">
              <a:rPr lang="vi-VN" smtClean="0"/>
              <a:t>14/11/2021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2960261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B0828F58-0F32-4324-A7CA-7EDDB60FC697}" type="datetimeFigureOut">
              <a:rPr lang="vi-VN" smtClean="0"/>
              <a:t>14/11/2021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3583234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28F58-0F32-4324-A7CA-7EDDB60FC697}" type="datetimeFigureOut">
              <a:rPr lang="vi-VN" smtClean="0"/>
              <a:t>14/11/2021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342969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828F58-0F32-4324-A7CA-7EDDB60FC697}" type="datetimeFigureOut">
              <a:rPr lang="vi-VN" smtClean="0"/>
              <a:t>14/11/2021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92623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828F58-0F32-4324-A7CA-7EDDB60FC697}" type="datetimeFigureOut">
              <a:rPr lang="vi-VN" smtClean="0"/>
              <a:t>14/11/2021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6489392-632D-48E6-B25C-7DE910676403}" type="slidenum">
              <a:rPr lang="vi-VN" smtClean="0"/>
              <a:t>‹#›</a:t>
            </a:fld>
            <a:endParaRPr lang="vi-VN"/>
          </a:p>
        </p:txBody>
      </p:sp>
    </p:spTree>
    <p:extLst>
      <p:ext uri="{BB962C8B-B14F-4D97-AF65-F5344CB8AC3E}">
        <p14:creationId xmlns:p14="http://schemas.microsoft.com/office/powerpoint/2010/main" val="238330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0828F58-0F32-4324-A7CA-7EDDB60FC697}" type="datetimeFigureOut">
              <a:rPr lang="vi-VN" smtClean="0"/>
              <a:t>14/11/2021</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6489392-632D-48E6-B25C-7DE910676403}" type="slidenum">
              <a:rPr lang="vi-VN" smtClean="0"/>
              <a:t>‹#›</a:t>
            </a:fld>
            <a:endParaRPr lang="vi-VN"/>
          </a:p>
        </p:txBody>
      </p:sp>
    </p:spTree>
    <p:extLst>
      <p:ext uri="{BB962C8B-B14F-4D97-AF65-F5344CB8AC3E}">
        <p14:creationId xmlns:p14="http://schemas.microsoft.com/office/powerpoint/2010/main" val="902297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audio" Target="file:///C:\Users\abc\Desktop\C&#272;%20V7\video\AoTrangDenTruong-CaoThaiSonMyDu_vjva.mp3" TargetMode="External"/><Relationship Id="rId5" Type="http://schemas.openxmlformats.org/officeDocument/2006/relationships/image" Target="../media/image10.png"/><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gif"/></Relationships>
</file>

<file path=ppt/slides/_rels/slide3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2.svg"/><Relationship Id="rId3" Type="http://schemas.openxmlformats.org/officeDocument/2006/relationships/slide" Target="slide37.xml"/><Relationship Id="rId7" Type="http://schemas.openxmlformats.org/officeDocument/2006/relationships/slide" Target="slide34.xml"/><Relationship Id="rId17" Type="http://schemas.openxmlformats.org/officeDocument/2006/relationships/image" Target="../media/image25.svg"/><Relationship Id="rId2" Type="http://schemas.openxmlformats.org/officeDocument/2006/relationships/image" Target="../media/image29.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slide" Target="slide38.xml"/><Relationship Id="rId15" Type="http://schemas.openxmlformats.org/officeDocument/2006/relationships/image" Target="../media/image4.svg"/><Relationship Id="rId4" Type="http://schemas.openxmlformats.org/officeDocument/2006/relationships/slide" Target="slide40.xml"/><Relationship Id="rId9" Type="http://schemas.openxmlformats.org/officeDocument/2006/relationships/image" Target="../media/image30.png"/><Relationship Id="rId1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slide" Target="slide36.xml"/><Relationship Id="rId4" Type="http://schemas.openxmlformats.org/officeDocument/2006/relationships/image" Target="../media/image33.jp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slide" Target="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slide" Target="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slide" Target="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135"/>
            <a:ext cx="9144000" cy="5130569"/>
          </a:xfrm>
        </p:spPr>
      </p:pic>
      <p:sp>
        <p:nvSpPr>
          <p:cNvPr id="6" name="Rectangle 5"/>
          <p:cNvSpPr/>
          <p:nvPr/>
        </p:nvSpPr>
        <p:spPr>
          <a:xfrm>
            <a:off x="251520" y="2211710"/>
            <a:ext cx="8640960" cy="2736304"/>
          </a:xfrm>
          <a:prstGeom prst="rect">
            <a:avLst/>
          </a:prstGeom>
          <a:noFill/>
        </p:spPr>
        <p:txBody>
          <a:bodyPr wrap="none" lIns="68580" tIns="34290" rIns="68580" bIns="34290">
            <a:prstTxWarp prst="textCanUp">
              <a:avLst/>
            </a:prstTxWarp>
            <a:spAutoFit/>
          </a:bodyPr>
          <a:lstStyle/>
          <a:p>
            <a:pPr algn="ct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Chào</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mừng</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các</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thầy</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cô</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giáo</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và</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các</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em</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đến</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với</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66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tiết</a:t>
            </a:r>
            <a:r>
              <a:rPr lang="en-US" sz="66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hoc</a:t>
            </a:r>
          </a:p>
          <a:p>
            <a:pPr algn="ctr"/>
            <a:r>
              <a:rPr lang="en-US" sz="66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Lớp</a:t>
            </a:r>
            <a:r>
              <a:rPr lang="en-US" sz="6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6D</a:t>
            </a:r>
            <a:endPar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09765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Users\Administrator\Desktop\5385f09707721.png"/>
          <p:cNvPicPr>
            <a:picLocks noChangeAspect="1" noChangeArrowheads="1"/>
          </p:cNvPicPr>
          <p:nvPr/>
        </p:nvPicPr>
        <p:blipFill>
          <a:blip r:embed="rId3" cstate="print"/>
          <a:srcRect/>
          <a:stretch>
            <a:fillRect/>
          </a:stretch>
        </p:blipFill>
        <p:spPr bwMode="auto">
          <a:xfrm>
            <a:off x="-1" y="1"/>
            <a:ext cx="9144001" cy="5143499"/>
          </a:xfrm>
          <a:prstGeom prst="rect">
            <a:avLst/>
          </a:prstGeom>
          <a:blipFill>
            <a:blip r:embed="rId4"/>
            <a:tile tx="0" ty="0" sx="100000" sy="100000" flip="none" algn="tl"/>
          </a:blipFill>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l="10494"/>
          <a:stretch/>
        </p:blipFill>
        <p:spPr>
          <a:xfrm>
            <a:off x="802718" y="928506"/>
            <a:ext cx="8055096" cy="3475970"/>
          </a:xfrm>
          <a:prstGeom prst="rect">
            <a:avLst/>
          </a:prstGeom>
        </p:spPr>
      </p:pic>
      <p:sp>
        <p:nvSpPr>
          <p:cNvPr id="42" name="矩形 41"/>
          <p:cNvSpPr/>
          <p:nvPr/>
        </p:nvSpPr>
        <p:spPr>
          <a:xfrm>
            <a:off x="1948966" y="1139886"/>
            <a:ext cx="466794" cy="461523"/>
          </a:xfrm>
          <a:prstGeom prst="rect">
            <a:avLst/>
          </a:prstGeom>
        </p:spPr>
        <p:txBody>
          <a:bodyPr wrap="none">
            <a:spAutoFit/>
          </a:bodyPr>
          <a:lstStyle/>
          <a:p>
            <a:pPr>
              <a:defRPr/>
            </a:pPr>
            <a:r>
              <a:rPr lang="en-US" altLang="zh-CN" sz="2400" kern="0" dirty="0">
                <a:solidFill>
                  <a:sysClr val="window" lastClr="FFFFFF"/>
                </a:solidFill>
                <a:latin typeface="Impact" pitchFamily="34" charset="0"/>
                <a:ea typeface="微软雅黑" pitchFamily="34" charset="-122"/>
              </a:rPr>
              <a:t>01</a:t>
            </a:r>
            <a:endParaRPr lang="zh-CN" altLang="en-US" sz="2400" kern="0" dirty="0">
              <a:solidFill>
                <a:sysClr val="window" lastClr="FFFFFF"/>
              </a:solidFill>
              <a:latin typeface="Impact" pitchFamily="34" charset="0"/>
              <a:ea typeface="微软雅黑" pitchFamily="34" charset="-122"/>
            </a:endParaRPr>
          </a:p>
        </p:txBody>
      </p:sp>
      <p:sp>
        <p:nvSpPr>
          <p:cNvPr id="43" name="TextBox 42"/>
          <p:cNvSpPr txBox="1"/>
          <p:nvPr/>
        </p:nvSpPr>
        <p:spPr>
          <a:xfrm>
            <a:off x="1547664" y="1221187"/>
            <a:ext cx="6120679" cy="1421990"/>
          </a:xfrm>
          <a:prstGeom prst="rect">
            <a:avLst/>
          </a:prstGeom>
          <a:noFill/>
          <a:effectLst>
            <a:innerShdw blurRad="25400" dist="25400" dir="13500000">
              <a:prstClr val="black">
                <a:alpha val="50000"/>
              </a:prstClr>
            </a:innerShdw>
          </a:effectLst>
        </p:spPr>
        <p:txBody>
          <a:bodyPr wrap="square" lIns="91438" tIns="45719" rIns="91438" bIns="45719" rtlCol="0">
            <a:spAutoFit/>
          </a:bodyPr>
          <a:lstStyle/>
          <a:p>
            <a:pPr fontAlgn="base">
              <a:lnSpc>
                <a:spcPct val="150000"/>
              </a:lnSpc>
              <a:spcBef>
                <a:spcPct val="0"/>
              </a:spcBef>
              <a:spcAft>
                <a:spcPct val="0"/>
              </a:spcAft>
            </a:pPr>
            <a:endParaRPr lang="en-US" altLang="zh-CN" sz="2000" b="1" smtClean="0">
              <a:solidFill>
                <a:srgbClr val="C00000"/>
              </a:solidFill>
              <a:latin typeface="Times New Roman" pitchFamily="18" charset="0"/>
              <a:ea typeface="微软雅黑" pitchFamily="34" charset="-122"/>
              <a:cs typeface="Times New Roman" pitchFamily="18" charset="0"/>
            </a:endParaRPr>
          </a:p>
          <a:p>
            <a:pPr fontAlgn="base">
              <a:lnSpc>
                <a:spcPct val="150000"/>
              </a:lnSpc>
              <a:spcBef>
                <a:spcPct val="0"/>
              </a:spcBef>
              <a:spcAft>
                <a:spcPct val="0"/>
              </a:spcAft>
            </a:pPr>
            <a:r>
              <a:rPr lang="en-US" sz="2000" b="1" smtClean="0">
                <a:solidFill>
                  <a:srgbClr val="C00000"/>
                </a:solidFill>
                <a:latin typeface="Arial" panose="020B0604020202020204" pitchFamily="34" charset="0"/>
                <a:cs typeface="Arial" panose="020B0604020202020204" pitchFamily="34" charset="0"/>
              </a:rPr>
              <a:t>2</a:t>
            </a:r>
            <a:r>
              <a:rPr lang="en-US" sz="2000" b="1">
                <a:solidFill>
                  <a:srgbClr val="C00000"/>
                </a:solidFill>
                <a:latin typeface="Arial" panose="020B0604020202020204" pitchFamily="34" charset="0"/>
                <a:cs typeface="Arial" panose="020B0604020202020204" pitchFamily="34" charset="0"/>
              </a:rPr>
              <a:t>. Nhân vật Hiên và những đứa trẻ nghèo</a:t>
            </a:r>
          </a:p>
          <a:p>
            <a:pPr fontAlgn="base">
              <a:lnSpc>
                <a:spcPct val="150000"/>
              </a:lnSpc>
              <a:spcBef>
                <a:spcPct val="0"/>
              </a:spcBef>
              <a:spcAft>
                <a:spcPct val="0"/>
              </a:spcAft>
            </a:pPr>
            <a:endParaRPr lang="zh-CN" altLang="en-US" sz="2000" b="1" dirty="0">
              <a:solidFill>
                <a:srgbClr val="C00000"/>
              </a:solidFill>
              <a:latin typeface="Times New Roman" pitchFamily="18" charset="0"/>
              <a:ea typeface="微软雅黑" pitchFamily="34" charset="-122"/>
              <a:cs typeface="Times New Roman" pitchFamily="18" charset="0"/>
            </a:endParaRPr>
          </a:p>
        </p:txBody>
      </p:sp>
      <p:sp>
        <p:nvSpPr>
          <p:cNvPr id="48" name="矩形 47"/>
          <p:cNvSpPr/>
          <p:nvPr/>
        </p:nvSpPr>
        <p:spPr>
          <a:xfrm>
            <a:off x="1948969" y="1925877"/>
            <a:ext cx="184731" cy="461665"/>
          </a:xfrm>
          <a:prstGeom prst="rect">
            <a:avLst/>
          </a:prstGeom>
        </p:spPr>
        <p:txBody>
          <a:bodyPr wrap="none">
            <a:spAutoFit/>
          </a:bodyPr>
          <a:lstStyle/>
          <a:p>
            <a:pPr>
              <a:defRPr/>
            </a:pPr>
            <a:endParaRPr lang="zh-CN" altLang="en-US" sz="2400" kern="0" dirty="0">
              <a:solidFill>
                <a:sysClr val="window" lastClr="FFFFFF"/>
              </a:solidFill>
              <a:latin typeface="Impact" pitchFamily="34" charset="0"/>
              <a:ea typeface="微软雅黑" pitchFamily="34" charset="-122"/>
            </a:endParaRPr>
          </a:p>
        </p:txBody>
      </p:sp>
      <p:sp>
        <p:nvSpPr>
          <p:cNvPr id="54" name="矩形 53"/>
          <p:cNvSpPr/>
          <p:nvPr/>
        </p:nvSpPr>
        <p:spPr>
          <a:xfrm>
            <a:off x="1948969" y="2753281"/>
            <a:ext cx="184731" cy="461665"/>
          </a:xfrm>
          <a:prstGeom prst="rect">
            <a:avLst/>
          </a:prstGeom>
        </p:spPr>
        <p:txBody>
          <a:bodyPr wrap="none">
            <a:spAutoFit/>
          </a:bodyPr>
          <a:lstStyle/>
          <a:p>
            <a:pPr>
              <a:defRPr/>
            </a:pPr>
            <a:endParaRPr lang="zh-CN" altLang="en-US" sz="2400" kern="0" dirty="0">
              <a:solidFill>
                <a:sysClr val="window" lastClr="FFFFFF"/>
              </a:solidFill>
              <a:latin typeface="Impact" pitchFamily="34" charset="0"/>
              <a:ea typeface="微软雅黑" pitchFamily="34" charset="-122"/>
            </a:endParaRPr>
          </a:p>
        </p:txBody>
      </p:sp>
    </p:spTree>
    <p:extLst>
      <p:ext uri="{BB962C8B-B14F-4D97-AF65-F5344CB8AC3E}">
        <p14:creationId xmlns:p14="http://schemas.microsoft.com/office/powerpoint/2010/main" val="4022232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300" fill="hold"/>
                                        <p:tgtEl>
                                          <p:spTgt spid="43"/>
                                        </p:tgtEl>
                                        <p:attrNameLst>
                                          <p:attrName>ppt_x</p:attrName>
                                        </p:attrNameLst>
                                      </p:cBhvr>
                                      <p:tavLst>
                                        <p:tav tm="0">
                                          <p:val>
                                            <p:strVal val="1+#ppt_w/2"/>
                                          </p:val>
                                        </p:tav>
                                        <p:tav tm="100000">
                                          <p:val>
                                            <p:strVal val="#ppt_x"/>
                                          </p:val>
                                        </p:tav>
                                      </p:tavLst>
                                    </p:anim>
                                    <p:anim calcmode="lin" valueType="num">
                                      <p:cBhvr additive="base">
                                        <p:cTn id="11"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971586"/>
            <a:ext cx="6912768" cy="1200329"/>
          </a:xfrm>
          <a:prstGeom prst="rect">
            <a:avLst/>
          </a:prstGeom>
        </p:spPr>
        <p:txBody>
          <a:bodyPr wrap="square">
            <a:spAutoFit/>
          </a:bodyPr>
          <a:lstStyle/>
          <a:p>
            <a:pPr algn="ctr"/>
            <a:r>
              <a:rPr lang="vi-VN" b="1"/>
              <a:t>PHIẾU HỌC TẬP </a:t>
            </a:r>
            <a:r>
              <a:rPr lang="en-US" b="1" smtClean="0"/>
              <a:t>SỐ 1</a:t>
            </a:r>
            <a:endParaRPr lang="en-US"/>
          </a:p>
          <a:p>
            <a:pPr>
              <a:lnSpc>
                <a:spcPct val="150000"/>
              </a:lnSpc>
            </a:pPr>
            <a:r>
              <a:rPr lang="en-US" b="1">
                <a:solidFill>
                  <a:srgbClr val="C00000"/>
                </a:solidFill>
                <a:latin typeface="Times New Roman" pitchFamily="18" charset="0"/>
                <a:cs typeface="Times New Roman" pitchFamily="18" charset="0"/>
              </a:rPr>
              <a:t>Trình bày những hiểu biết của em về hình ảnh lũ trẻ ngoài chợ và bé Hiên trong VB “ Gió lạnh đầu mùa”</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8662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23478"/>
            <a:ext cx="8424936" cy="4896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580834198"/>
              </p:ext>
            </p:extLst>
          </p:nvPr>
        </p:nvGraphicFramePr>
        <p:xfrm>
          <a:off x="0" y="-1"/>
          <a:ext cx="9143999" cy="5020022"/>
        </p:xfrm>
        <a:graphic>
          <a:graphicData uri="http://schemas.openxmlformats.org/drawingml/2006/table">
            <a:tbl>
              <a:tblPr firstRow="1" firstCol="1" bandRow="1">
                <a:tableStyleId>{5C22544A-7EE6-4342-B048-85BDC9FD1C3A}</a:tableStyleId>
              </a:tblPr>
              <a:tblGrid>
                <a:gridCol w="1259722">
                  <a:extLst>
                    <a:ext uri="{9D8B030D-6E8A-4147-A177-3AD203B41FA5}">
                      <a16:colId xmlns:a16="http://schemas.microsoft.com/office/drawing/2014/main" xmlns="" val="20000"/>
                    </a:ext>
                  </a:extLst>
                </a:gridCol>
                <a:gridCol w="3972970">
                  <a:extLst>
                    <a:ext uri="{9D8B030D-6E8A-4147-A177-3AD203B41FA5}">
                      <a16:colId xmlns:a16="http://schemas.microsoft.com/office/drawing/2014/main" xmlns="" val="20001"/>
                    </a:ext>
                  </a:extLst>
                </a:gridCol>
                <a:gridCol w="154032">
                  <a:extLst>
                    <a:ext uri="{9D8B030D-6E8A-4147-A177-3AD203B41FA5}">
                      <a16:colId xmlns:a16="http://schemas.microsoft.com/office/drawing/2014/main" xmlns="" val="20002"/>
                    </a:ext>
                  </a:extLst>
                </a:gridCol>
                <a:gridCol w="3757275">
                  <a:extLst>
                    <a:ext uri="{9D8B030D-6E8A-4147-A177-3AD203B41FA5}">
                      <a16:colId xmlns:a16="http://schemas.microsoft.com/office/drawing/2014/main" xmlns="" val="20003"/>
                    </a:ext>
                  </a:extLst>
                </a:gridCol>
              </a:tblGrid>
              <a:tr h="959952">
                <a:tc>
                  <a:txBody>
                    <a:bodyPr/>
                    <a:lstStyle/>
                    <a:p>
                      <a:pPr algn="ctr">
                        <a:spcAft>
                          <a:spcPts val="0"/>
                        </a:spcAft>
                      </a:pPr>
                      <a:r>
                        <a:rPr lang="en-US" sz="1400" smtClean="0">
                          <a:solidFill>
                            <a:srgbClr val="FFFF00"/>
                          </a:solidFill>
                          <a:effectLst/>
                        </a:rPr>
                        <a:t>PHIẾU</a:t>
                      </a:r>
                      <a:r>
                        <a:rPr lang="en-US" sz="1400" baseline="0" smtClean="0">
                          <a:solidFill>
                            <a:srgbClr val="FFFF00"/>
                          </a:solidFill>
                          <a:effectLst/>
                        </a:rPr>
                        <a:t> HỌC TẬP SỐ 1</a:t>
                      </a:r>
                      <a:r>
                        <a:rPr lang="vi-VN" sz="1400">
                          <a:solidFill>
                            <a:srgbClr val="FFFF00"/>
                          </a:solidFill>
                          <a:effectLst/>
                        </a:rPr>
                        <a:t> </a:t>
                      </a:r>
                      <a:endParaRPr lang="en-US" sz="1100">
                        <a:solidFill>
                          <a:srgbClr val="FFFF00"/>
                        </a:solidFill>
                        <a:effectLst/>
                        <a:latin typeface="Times New Roman"/>
                        <a:ea typeface="Times New Roman"/>
                      </a:endParaRPr>
                    </a:p>
                  </a:txBody>
                  <a:tcPr marL="68185" marR="68185" marT="0" marB="0" anchor="ctr"/>
                </a:tc>
                <a:tc gridSpan="2">
                  <a:txBody>
                    <a:bodyPr/>
                    <a:lstStyle/>
                    <a:p>
                      <a:pPr indent="71755" algn="ctr">
                        <a:spcAft>
                          <a:spcPts val="0"/>
                        </a:spcAft>
                      </a:pPr>
                      <a:r>
                        <a:rPr lang="vi-VN" sz="1400">
                          <a:solidFill>
                            <a:schemeClr val="tx1"/>
                          </a:solidFill>
                          <a:effectLst/>
                        </a:rPr>
                        <a:t>Lũ trẻ ngoài chợ </a:t>
                      </a:r>
                      <a:endParaRPr lang="en-US" sz="1100">
                        <a:solidFill>
                          <a:schemeClr val="tx1"/>
                        </a:solidFill>
                        <a:effectLst/>
                      </a:endParaRPr>
                    </a:p>
                    <a:p>
                      <a:pPr indent="71755">
                        <a:spcAft>
                          <a:spcPts val="0"/>
                        </a:spcAft>
                      </a:pPr>
                      <a:r>
                        <a:rPr lang="en-US" sz="1400">
                          <a:solidFill>
                            <a:schemeClr val="tx1"/>
                          </a:solidFill>
                          <a:effectLst/>
                        </a:rPr>
                        <a:t>                </a:t>
                      </a:r>
                      <a:r>
                        <a:rPr lang="en-US" sz="1400" smtClean="0">
                          <a:solidFill>
                            <a:schemeClr val="tx1"/>
                          </a:solidFill>
                          <a:effectLst/>
                        </a:rPr>
                        <a:t>          </a:t>
                      </a:r>
                      <a:r>
                        <a:rPr lang="vi-VN" sz="1400" smtClean="0">
                          <a:solidFill>
                            <a:schemeClr val="tx1"/>
                          </a:solidFill>
                          <a:effectLst/>
                        </a:rPr>
                        <a:t>(</a:t>
                      </a:r>
                      <a:r>
                        <a:rPr lang="vi-VN" sz="1400">
                          <a:solidFill>
                            <a:schemeClr val="tx1"/>
                          </a:solidFill>
                          <a:effectLst/>
                        </a:rPr>
                        <a:t>Cúc, Xuân, Tý, Túc)</a:t>
                      </a:r>
                      <a:endParaRPr lang="en-US" sz="1100">
                        <a:solidFill>
                          <a:schemeClr val="tx1"/>
                        </a:solidFill>
                        <a:effectLst/>
                        <a:latin typeface="Times New Roman"/>
                        <a:ea typeface="Times New Roman"/>
                      </a:endParaRPr>
                    </a:p>
                  </a:txBody>
                  <a:tcPr marL="68185" marR="68185" marT="0" marB="0" anchor="ctr"/>
                </a:tc>
                <a:tc hMerge="1">
                  <a:txBody>
                    <a:bodyPr/>
                    <a:lstStyle/>
                    <a:p>
                      <a:endParaRPr lang="en-US"/>
                    </a:p>
                  </a:txBody>
                  <a:tcPr/>
                </a:tc>
                <a:tc>
                  <a:txBody>
                    <a:bodyPr/>
                    <a:lstStyle/>
                    <a:p>
                      <a:pPr algn="ctr">
                        <a:spcAft>
                          <a:spcPts val="0"/>
                        </a:spcAft>
                      </a:pPr>
                      <a:r>
                        <a:rPr lang="vi-VN" sz="1400">
                          <a:solidFill>
                            <a:schemeClr val="tx1"/>
                          </a:solidFill>
                          <a:effectLst/>
                        </a:rPr>
                        <a:t>Hiên</a:t>
                      </a:r>
                      <a:endParaRPr lang="en-US" sz="1100">
                        <a:solidFill>
                          <a:schemeClr val="tx1"/>
                        </a:solidFill>
                        <a:effectLst/>
                        <a:latin typeface="Times New Roman"/>
                        <a:ea typeface="Times New Roman"/>
                      </a:endParaRPr>
                    </a:p>
                  </a:txBody>
                  <a:tcPr marL="68185" marR="68185" marT="0" marB="0" anchor="ctr"/>
                </a:tc>
                <a:extLst>
                  <a:ext uri="{0D108BD9-81ED-4DB2-BD59-A6C34878D82A}">
                    <a16:rowId xmlns:a16="http://schemas.microsoft.com/office/drawing/2014/main" xmlns="" val="10000"/>
                  </a:ext>
                </a:extLst>
              </a:tr>
              <a:tr h="853303">
                <a:tc>
                  <a:txBody>
                    <a:bodyPr/>
                    <a:lstStyle/>
                    <a:p>
                      <a:pPr algn="ctr">
                        <a:spcAft>
                          <a:spcPts val="0"/>
                        </a:spcAft>
                      </a:pPr>
                      <a:r>
                        <a:rPr lang="vi-VN" sz="1400">
                          <a:effectLst/>
                        </a:rPr>
                        <a:t>Bối cảnh xuất hiện</a:t>
                      </a:r>
                      <a:endParaRPr lang="en-US" sz="1100">
                        <a:effectLst/>
                        <a:latin typeface="Times New Roman"/>
                        <a:ea typeface="Times New Roman"/>
                      </a:endParaRPr>
                    </a:p>
                  </a:txBody>
                  <a:tcPr marL="68185" marR="68185" marT="0" marB="0" anchor="ctr"/>
                </a:tc>
                <a:tc gridSpan="3">
                  <a:txBody>
                    <a:bodyPr/>
                    <a:lstStyle/>
                    <a:p>
                      <a:pPr>
                        <a:spcAft>
                          <a:spcPts val="0"/>
                        </a:spcAft>
                      </a:pPr>
                      <a:endParaRPr lang="en-US" sz="1100">
                        <a:solidFill>
                          <a:srgbClr val="C00000"/>
                        </a:solidFill>
                        <a:effectLst/>
                        <a:latin typeface="Times New Roman"/>
                        <a:ea typeface="Times New Roman"/>
                      </a:endParaRPr>
                    </a:p>
                  </a:txBody>
                  <a:tcPr marL="68185" marR="6818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565588">
                <a:tc>
                  <a:txBody>
                    <a:bodyPr/>
                    <a:lstStyle/>
                    <a:p>
                      <a:pPr algn="ctr">
                        <a:spcAft>
                          <a:spcPts val="0"/>
                        </a:spcAft>
                      </a:pPr>
                      <a:r>
                        <a:rPr lang="vi-VN" sz="1400">
                          <a:effectLst/>
                        </a:rPr>
                        <a:t>Hoàn cảnh</a:t>
                      </a:r>
                      <a:endParaRPr lang="en-US" sz="1100">
                        <a:effectLst/>
                        <a:latin typeface="Times New Roman"/>
                        <a:ea typeface="Times New Roman"/>
                      </a:endParaRPr>
                    </a:p>
                  </a:txBody>
                  <a:tcPr marL="68185" marR="68185" marT="0" marB="0" anchor="ctr"/>
                </a:tc>
                <a:tc>
                  <a:txBody>
                    <a:bodyPr/>
                    <a:lstStyle/>
                    <a:p>
                      <a:pPr>
                        <a:spcAft>
                          <a:spcPts val="0"/>
                        </a:spcAft>
                      </a:pPr>
                      <a:endParaRPr lang="en-US" sz="1100">
                        <a:solidFill>
                          <a:srgbClr val="C00000"/>
                        </a:solidFill>
                        <a:effectLst/>
                        <a:latin typeface="Times New Roman"/>
                        <a:ea typeface="Times New Roman"/>
                      </a:endParaRPr>
                    </a:p>
                  </a:txBody>
                  <a:tcPr marL="68185" marR="68185" marT="0" marB="0"/>
                </a:tc>
                <a:tc gridSpan="2">
                  <a:txBody>
                    <a:bodyPr/>
                    <a:lstStyle/>
                    <a:p>
                      <a:pPr>
                        <a:spcAft>
                          <a:spcPts val="0"/>
                        </a:spcAft>
                      </a:pPr>
                      <a:endParaRPr lang="en-US" sz="1100">
                        <a:solidFill>
                          <a:srgbClr val="C00000"/>
                        </a:solidFill>
                        <a:effectLst/>
                        <a:latin typeface="Times New Roman"/>
                        <a:ea typeface="Times New Roman"/>
                      </a:endParaRPr>
                    </a:p>
                  </a:txBody>
                  <a:tcPr marL="68185" marR="68185" marT="0" marB="0"/>
                </a:tc>
                <a:tc hMerge="1">
                  <a:txBody>
                    <a:bodyPr/>
                    <a:lstStyle/>
                    <a:p>
                      <a:pPr>
                        <a:spcAft>
                          <a:spcPts val="0"/>
                        </a:spcAft>
                      </a:pPr>
                      <a:endParaRPr lang="en-US" sz="1100">
                        <a:solidFill>
                          <a:srgbClr val="C00000"/>
                        </a:solidFill>
                        <a:effectLst/>
                        <a:latin typeface="Times New Roman"/>
                        <a:ea typeface="Times New Roman"/>
                      </a:endParaRPr>
                    </a:p>
                  </a:txBody>
                  <a:tcPr marL="68185" marR="68185" marT="0" marB="0"/>
                </a:tc>
                <a:extLst>
                  <a:ext uri="{0D108BD9-81ED-4DB2-BD59-A6C34878D82A}">
                    <a16:rowId xmlns:a16="http://schemas.microsoft.com/office/drawing/2014/main" xmlns="" val="10002"/>
                  </a:ext>
                </a:extLst>
              </a:tr>
              <a:tr h="1137738">
                <a:tc>
                  <a:txBody>
                    <a:bodyPr/>
                    <a:lstStyle/>
                    <a:p>
                      <a:pPr algn="ctr">
                        <a:spcAft>
                          <a:spcPts val="0"/>
                        </a:spcAft>
                      </a:pPr>
                      <a:r>
                        <a:rPr lang="vi-VN" sz="1400">
                          <a:effectLst/>
                        </a:rPr>
                        <a:t>Ngoại hình</a:t>
                      </a:r>
                      <a:endParaRPr lang="en-US" sz="1100">
                        <a:effectLst/>
                        <a:latin typeface="Times New Roman"/>
                        <a:ea typeface="Times New Roman"/>
                      </a:endParaRPr>
                    </a:p>
                  </a:txBody>
                  <a:tcPr marL="68185" marR="68185" marT="0" marB="0" anchor="ctr"/>
                </a:tc>
                <a:tc>
                  <a:txBody>
                    <a:bodyPr/>
                    <a:lstStyle/>
                    <a:p>
                      <a:pPr>
                        <a:spcAft>
                          <a:spcPts val="0"/>
                        </a:spcAft>
                      </a:pPr>
                      <a:endParaRPr lang="en-US" sz="1100">
                        <a:solidFill>
                          <a:srgbClr val="C00000"/>
                        </a:solidFill>
                        <a:effectLst/>
                        <a:latin typeface="Times New Roman"/>
                        <a:ea typeface="Times New Roman"/>
                      </a:endParaRPr>
                    </a:p>
                  </a:txBody>
                  <a:tcPr marL="68185" marR="68185" marT="0" marB="0"/>
                </a:tc>
                <a:tc gridSpan="2">
                  <a:txBody>
                    <a:bodyPr/>
                    <a:lstStyle/>
                    <a:p>
                      <a:pPr>
                        <a:spcAft>
                          <a:spcPts val="0"/>
                        </a:spcAft>
                      </a:pPr>
                      <a:endParaRPr lang="en-US" sz="1100">
                        <a:solidFill>
                          <a:srgbClr val="C00000"/>
                        </a:solidFill>
                        <a:effectLst/>
                        <a:latin typeface="Times New Roman"/>
                        <a:ea typeface="Times New Roman"/>
                      </a:endParaRPr>
                    </a:p>
                  </a:txBody>
                  <a:tcPr marL="68185" marR="68185" marT="0" marB="0"/>
                </a:tc>
                <a:tc hMerge="1">
                  <a:txBody>
                    <a:bodyPr/>
                    <a:lstStyle/>
                    <a:p>
                      <a:pPr>
                        <a:spcAft>
                          <a:spcPts val="0"/>
                        </a:spcAft>
                      </a:pPr>
                      <a:endParaRPr lang="en-US" sz="1100">
                        <a:solidFill>
                          <a:srgbClr val="C00000"/>
                        </a:solidFill>
                        <a:effectLst/>
                        <a:latin typeface="Times New Roman"/>
                        <a:ea typeface="Times New Roman"/>
                      </a:endParaRPr>
                    </a:p>
                  </a:txBody>
                  <a:tcPr marL="68185" marR="68185" marT="0" marB="0"/>
                </a:tc>
                <a:extLst>
                  <a:ext uri="{0D108BD9-81ED-4DB2-BD59-A6C34878D82A}">
                    <a16:rowId xmlns:a16="http://schemas.microsoft.com/office/drawing/2014/main" xmlns="" val="10003"/>
                  </a:ext>
                </a:extLst>
              </a:tr>
              <a:tr h="568870">
                <a:tc>
                  <a:txBody>
                    <a:bodyPr/>
                    <a:lstStyle/>
                    <a:p>
                      <a:pPr algn="ctr">
                        <a:spcAft>
                          <a:spcPts val="0"/>
                        </a:spcAft>
                      </a:pPr>
                      <a:r>
                        <a:rPr lang="vi-VN" sz="1400">
                          <a:effectLst/>
                        </a:rPr>
                        <a:t>Hành động</a:t>
                      </a:r>
                      <a:endParaRPr lang="en-US" sz="1100">
                        <a:effectLst/>
                        <a:latin typeface="Times New Roman"/>
                        <a:ea typeface="Times New Roman"/>
                      </a:endParaRPr>
                    </a:p>
                  </a:txBody>
                  <a:tcPr marL="68185" marR="68185" marT="0" marB="0" anchor="ctr"/>
                </a:tc>
                <a:tc>
                  <a:txBody>
                    <a:bodyPr/>
                    <a:lstStyle/>
                    <a:p>
                      <a:pPr>
                        <a:spcAft>
                          <a:spcPts val="0"/>
                        </a:spcAft>
                      </a:pPr>
                      <a:endParaRPr lang="en-US" sz="1100">
                        <a:solidFill>
                          <a:srgbClr val="C00000"/>
                        </a:solidFill>
                        <a:effectLst/>
                        <a:latin typeface="Times New Roman"/>
                        <a:ea typeface="Times New Roman"/>
                      </a:endParaRPr>
                    </a:p>
                  </a:txBody>
                  <a:tcPr marL="68185" marR="68185" marT="0" marB="0"/>
                </a:tc>
                <a:tc gridSpan="2">
                  <a:txBody>
                    <a:bodyPr/>
                    <a:lstStyle/>
                    <a:p>
                      <a:pPr>
                        <a:spcAft>
                          <a:spcPts val="0"/>
                        </a:spcAft>
                      </a:pPr>
                      <a:endParaRPr lang="en-US" sz="1100">
                        <a:solidFill>
                          <a:srgbClr val="C00000"/>
                        </a:solidFill>
                        <a:effectLst/>
                        <a:latin typeface="Times New Roman"/>
                        <a:ea typeface="Times New Roman"/>
                      </a:endParaRPr>
                    </a:p>
                  </a:txBody>
                  <a:tcPr marL="68185" marR="68185" marT="0" marB="0"/>
                </a:tc>
                <a:tc hMerge="1">
                  <a:txBody>
                    <a:bodyPr/>
                    <a:lstStyle/>
                    <a:p>
                      <a:pPr>
                        <a:spcAft>
                          <a:spcPts val="0"/>
                        </a:spcAft>
                      </a:pPr>
                      <a:endParaRPr lang="en-US" sz="1100">
                        <a:solidFill>
                          <a:srgbClr val="C00000"/>
                        </a:solidFill>
                        <a:effectLst/>
                        <a:latin typeface="Times New Roman"/>
                        <a:ea typeface="Times New Roman"/>
                      </a:endParaRPr>
                    </a:p>
                  </a:txBody>
                  <a:tcPr marL="68185" marR="68185" marT="0" marB="0"/>
                </a:tc>
                <a:extLst>
                  <a:ext uri="{0D108BD9-81ED-4DB2-BD59-A6C34878D82A}">
                    <a16:rowId xmlns:a16="http://schemas.microsoft.com/office/drawing/2014/main" xmlns="" val="10004"/>
                  </a:ext>
                </a:extLst>
              </a:tr>
              <a:tr h="568870">
                <a:tc>
                  <a:txBody>
                    <a:bodyPr/>
                    <a:lstStyle/>
                    <a:p>
                      <a:pPr algn="ctr">
                        <a:spcAft>
                          <a:spcPts val="0"/>
                        </a:spcAft>
                      </a:pPr>
                      <a:r>
                        <a:rPr lang="vi-VN" sz="1400">
                          <a:effectLst/>
                        </a:rPr>
                        <a:t>Thái độ</a:t>
                      </a:r>
                      <a:endParaRPr lang="en-US" sz="1100">
                        <a:effectLst/>
                        <a:latin typeface="Times New Roman"/>
                        <a:ea typeface="Times New Roman"/>
                      </a:endParaRPr>
                    </a:p>
                  </a:txBody>
                  <a:tcPr marL="68185" marR="68185" marT="0" marB="0" anchor="ctr"/>
                </a:tc>
                <a:tc>
                  <a:txBody>
                    <a:bodyPr/>
                    <a:lstStyle/>
                    <a:p>
                      <a:pPr>
                        <a:spcAft>
                          <a:spcPts val="0"/>
                        </a:spcAft>
                      </a:pPr>
                      <a:endParaRPr lang="en-US" sz="1100">
                        <a:solidFill>
                          <a:srgbClr val="C00000"/>
                        </a:solidFill>
                        <a:effectLst/>
                        <a:latin typeface="Times New Roman"/>
                        <a:ea typeface="Times New Roman"/>
                      </a:endParaRPr>
                    </a:p>
                  </a:txBody>
                  <a:tcPr marL="68185" marR="68185" marT="0" marB="0"/>
                </a:tc>
                <a:tc gridSpan="2">
                  <a:txBody>
                    <a:bodyPr/>
                    <a:lstStyle/>
                    <a:p>
                      <a:pPr>
                        <a:spcAft>
                          <a:spcPts val="0"/>
                        </a:spcAft>
                      </a:pPr>
                      <a:endParaRPr lang="en-US" sz="1100">
                        <a:solidFill>
                          <a:srgbClr val="C00000"/>
                        </a:solidFill>
                        <a:effectLst/>
                        <a:latin typeface="Times New Roman"/>
                        <a:ea typeface="Times New Roman"/>
                      </a:endParaRPr>
                    </a:p>
                  </a:txBody>
                  <a:tcPr marL="68185" marR="68185" marT="0" marB="0"/>
                </a:tc>
                <a:tc hMerge="1">
                  <a:txBody>
                    <a:bodyPr/>
                    <a:lstStyle/>
                    <a:p>
                      <a:pPr>
                        <a:spcAft>
                          <a:spcPts val="0"/>
                        </a:spcAft>
                      </a:pPr>
                      <a:endParaRPr lang="en-US" sz="1100">
                        <a:solidFill>
                          <a:srgbClr val="C00000"/>
                        </a:solidFill>
                        <a:effectLst/>
                        <a:latin typeface="Times New Roman"/>
                        <a:ea typeface="Times New Roman"/>
                      </a:endParaRPr>
                    </a:p>
                  </a:txBody>
                  <a:tcPr marL="68185" marR="68185" marT="0" marB="0"/>
                </a:tc>
                <a:extLst>
                  <a:ext uri="{0D108BD9-81ED-4DB2-BD59-A6C34878D82A}">
                    <a16:rowId xmlns:a16="http://schemas.microsoft.com/office/drawing/2014/main" xmlns="" val="10005"/>
                  </a:ext>
                </a:extLst>
              </a:tr>
              <a:tr h="365701">
                <a:tc>
                  <a:txBody>
                    <a:bodyPr/>
                    <a:lstStyle/>
                    <a:p>
                      <a:pPr algn="ctr">
                        <a:tabLst>
                          <a:tab pos="389890" algn="l"/>
                        </a:tabLst>
                      </a:pPr>
                      <a:r>
                        <a:rPr lang="vi-VN" sz="1400">
                          <a:effectLst/>
                        </a:rPr>
                        <a:t>Nhận xét</a:t>
                      </a:r>
                      <a:endParaRPr lang="en-US" sz="1200">
                        <a:effectLst/>
                        <a:latin typeface="Calibri"/>
                      </a:endParaRPr>
                    </a:p>
                  </a:txBody>
                  <a:tcPr marL="68185" marR="68185" marT="0" marB="0" anchor="ctr"/>
                </a:tc>
                <a:tc gridSpan="3">
                  <a:txBody>
                    <a:bodyPr/>
                    <a:lstStyle/>
                    <a:p>
                      <a:pPr>
                        <a:spcAft>
                          <a:spcPts val="0"/>
                        </a:spcAft>
                      </a:pPr>
                      <a:endParaRPr lang="en-US" sz="1100">
                        <a:solidFill>
                          <a:srgbClr val="C00000"/>
                        </a:solidFill>
                        <a:effectLst/>
                        <a:latin typeface="Times New Roman"/>
                        <a:ea typeface="Times New Roman"/>
                      </a:endParaRPr>
                    </a:p>
                  </a:txBody>
                  <a:tcPr marL="68185" marR="6818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362420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23478"/>
            <a:ext cx="8424936" cy="4896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282971556"/>
              </p:ext>
            </p:extLst>
          </p:nvPr>
        </p:nvGraphicFramePr>
        <p:xfrm>
          <a:off x="0" y="-1"/>
          <a:ext cx="9143999" cy="5020022"/>
        </p:xfrm>
        <a:graphic>
          <a:graphicData uri="http://schemas.openxmlformats.org/drawingml/2006/table">
            <a:tbl>
              <a:tblPr firstRow="1" firstCol="1" bandRow="1">
                <a:tableStyleId>{5C22544A-7EE6-4342-B048-85BDC9FD1C3A}</a:tableStyleId>
              </a:tblPr>
              <a:tblGrid>
                <a:gridCol w="1259722">
                  <a:extLst>
                    <a:ext uri="{9D8B030D-6E8A-4147-A177-3AD203B41FA5}">
                      <a16:colId xmlns:a16="http://schemas.microsoft.com/office/drawing/2014/main" xmlns="" val="20000"/>
                    </a:ext>
                  </a:extLst>
                </a:gridCol>
                <a:gridCol w="3972970">
                  <a:extLst>
                    <a:ext uri="{9D8B030D-6E8A-4147-A177-3AD203B41FA5}">
                      <a16:colId xmlns:a16="http://schemas.microsoft.com/office/drawing/2014/main" xmlns="" val="20001"/>
                    </a:ext>
                  </a:extLst>
                </a:gridCol>
                <a:gridCol w="154032">
                  <a:extLst>
                    <a:ext uri="{9D8B030D-6E8A-4147-A177-3AD203B41FA5}">
                      <a16:colId xmlns:a16="http://schemas.microsoft.com/office/drawing/2014/main" xmlns="" val="20002"/>
                    </a:ext>
                  </a:extLst>
                </a:gridCol>
                <a:gridCol w="3757275">
                  <a:extLst>
                    <a:ext uri="{9D8B030D-6E8A-4147-A177-3AD203B41FA5}">
                      <a16:colId xmlns:a16="http://schemas.microsoft.com/office/drawing/2014/main" xmlns="" val="20003"/>
                    </a:ext>
                  </a:extLst>
                </a:gridCol>
              </a:tblGrid>
              <a:tr h="9599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smtClean="0">
                          <a:solidFill>
                            <a:srgbClr val="FFFF00"/>
                          </a:solidFill>
                          <a:effectLst/>
                        </a:rPr>
                        <a:t>PHIẾU</a:t>
                      </a:r>
                      <a:r>
                        <a:rPr lang="en-US" sz="1400" baseline="0" smtClean="0">
                          <a:solidFill>
                            <a:srgbClr val="FFFF00"/>
                          </a:solidFill>
                          <a:effectLst/>
                        </a:rPr>
                        <a:t> HỌC TẬP SỐ 1</a:t>
                      </a:r>
                      <a:r>
                        <a:rPr lang="vi-VN" sz="1400" smtClean="0">
                          <a:solidFill>
                            <a:srgbClr val="FFFF00"/>
                          </a:solidFill>
                          <a:effectLst/>
                        </a:rPr>
                        <a:t> </a:t>
                      </a:r>
                      <a:endParaRPr lang="en-US" sz="1100" smtClean="0">
                        <a:solidFill>
                          <a:srgbClr val="FFFF00"/>
                        </a:solidFill>
                        <a:effectLst/>
                        <a:latin typeface="Times New Roman"/>
                        <a:ea typeface="Times New Roman"/>
                      </a:endParaRPr>
                    </a:p>
                    <a:p>
                      <a:pPr algn="ctr">
                        <a:spcAft>
                          <a:spcPts val="0"/>
                        </a:spcAft>
                      </a:pPr>
                      <a:r>
                        <a:rPr lang="vi-VN" sz="1400">
                          <a:effectLst/>
                        </a:rPr>
                        <a:t> </a:t>
                      </a:r>
                      <a:endParaRPr lang="en-US" sz="1100">
                        <a:effectLst/>
                        <a:latin typeface="Times New Roman"/>
                        <a:ea typeface="Times New Roman"/>
                      </a:endParaRPr>
                    </a:p>
                  </a:txBody>
                  <a:tcPr marL="68185" marR="68185" marT="0" marB="0" anchor="ctr"/>
                </a:tc>
                <a:tc gridSpan="2">
                  <a:txBody>
                    <a:bodyPr/>
                    <a:lstStyle/>
                    <a:p>
                      <a:pPr indent="71755" algn="ctr">
                        <a:spcAft>
                          <a:spcPts val="0"/>
                        </a:spcAft>
                      </a:pPr>
                      <a:r>
                        <a:rPr lang="vi-VN" sz="1400">
                          <a:solidFill>
                            <a:schemeClr val="tx1"/>
                          </a:solidFill>
                          <a:effectLst/>
                        </a:rPr>
                        <a:t>Lũ trẻ ngoài chợ </a:t>
                      </a:r>
                      <a:endParaRPr lang="en-US" sz="1100">
                        <a:solidFill>
                          <a:schemeClr val="tx1"/>
                        </a:solidFill>
                        <a:effectLst/>
                      </a:endParaRPr>
                    </a:p>
                    <a:p>
                      <a:pPr indent="71755">
                        <a:spcAft>
                          <a:spcPts val="0"/>
                        </a:spcAft>
                      </a:pPr>
                      <a:r>
                        <a:rPr lang="en-US" sz="1400">
                          <a:solidFill>
                            <a:schemeClr val="tx1"/>
                          </a:solidFill>
                          <a:effectLst/>
                        </a:rPr>
                        <a:t>              </a:t>
                      </a:r>
                      <a:r>
                        <a:rPr lang="en-US" sz="1400" smtClean="0">
                          <a:solidFill>
                            <a:schemeClr val="tx1"/>
                          </a:solidFill>
                          <a:effectLst/>
                        </a:rPr>
                        <a:t>             </a:t>
                      </a:r>
                      <a:r>
                        <a:rPr lang="vi-VN" sz="1400">
                          <a:solidFill>
                            <a:schemeClr val="tx1"/>
                          </a:solidFill>
                          <a:effectLst/>
                        </a:rPr>
                        <a:t>(Cúc, Xuân, Tý, Túc)</a:t>
                      </a:r>
                      <a:endParaRPr lang="en-US" sz="1100">
                        <a:solidFill>
                          <a:schemeClr val="tx1"/>
                        </a:solidFill>
                        <a:effectLst/>
                        <a:latin typeface="Times New Roman"/>
                        <a:ea typeface="Times New Roman"/>
                      </a:endParaRPr>
                    </a:p>
                  </a:txBody>
                  <a:tcPr marL="68185" marR="68185" marT="0" marB="0" anchor="ctr"/>
                </a:tc>
                <a:tc hMerge="1">
                  <a:txBody>
                    <a:bodyPr/>
                    <a:lstStyle/>
                    <a:p>
                      <a:endParaRPr lang="en-US"/>
                    </a:p>
                  </a:txBody>
                  <a:tcPr/>
                </a:tc>
                <a:tc>
                  <a:txBody>
                    <a:bodyPr/>
                    <a:lstStyle/>
                    <a:p>
                      <a:pPr algn="ctr">
                        <a:spcAft>
                          <a:spcPts val="0"/>
                        </a:spcAft>
                      </a:pPr>
                      <a:r>
                        <a:rPr lang="vi-VN" sz="1400">
                          <a:solidFill>
                            <a:schemeClr val="tx1"/>
                          </a:solidFill>
                          <a:effectLst/>
                        </a:rPr>
                        <a:t>Hiên</a:t>
                      </a:r>
                      <a:endParaRPr lang="en-US" sz="1100">
                        <a:solidFill>
                          <a:schemeClr val="tx1"/>
                        </a:solidFill>
                        <a:effectLst/>
                        <a:latin typeface="Times New Roman"/>
                        <a:ea typeface="Times New Roman"/>
                      </a:endParaRPr>
                    </a:p>
                  </a:txBody>
                  <a:tcPr marL="68185" marR="68185" marT="0" marB="0" anchor="ctr"/>
                </a:tc>
                <a:extLst>
                  <a:ext uri="{0D108BD9-81ED-4DB2-BD59-A6C34878D82A}">
                    <a16:rowId xmlns:a16="http://schemas.microsoft.com/office/drawing/2014/main" xmlns="" val="10000"/>
                  </a:ext>
                </a:extLst>
              </a:tr>
              <a:tr h="853303">
                <a:tc>
                  <a:txBody>
                    <a:bodyPr/>
                    <a:lstStyle/>
                    <a:p>
                      <a:pPr algn="ctr">
                        <a:spcAft>
                          <a:spcPts val="0"/>
                        </a:spcAft>
                      </a:pPr>
                      <a:r>
                        <a:rPr lang="vi-VN" sz="1400">
                          <a:effectLst/>
                        </a:rPr>
                        <a:t>Bối cảnh xuất hiện</a:t>
                      </a:r>
                      <a:endParaRPr lang="en-US" sz="1100">
                        <a:effectLst/>
                        <a:latin typeface="Times New Roman"/>
                        <a:ea typeface="Times New Roman"/>
                      </a:endParaRPr>
                    </a:p>
                  </a:txBody>
                  <a:tcPr marL="68185" marR="68185" marT="0" marB="0" anchor="ctr"/>
                </a:tc>
                <a:tc gridSpan="3">
                  <a:txBody>
                    <a:bodyPr/>
                    <a:lstStyle/>
                    <a:p>
                      <a:pPr>
                        <a:spcAft>
                          <a:spcPts val="0"/>
                        </a:spcAft>
                      </a:pPr>
                      <a:r>
                        <a:rPr lang="en-US" sz="1400">
                          <a:solidFill>
                            <a:srgbClr val="C00000"/>
                          </a:solidFill>
                          <a:effectLst/>
                        </a:rPr>
                        <a:t>                               </a:t>
                      </a:r>
                      <a:r>
                        <a:rPr lang="en-US" sz="1400" smtClean="0">
                          <a:solidFill>
                            <a:srgbClr val="C00000"/>
                          </a:solidFill>
                          <a:effectLst/>
                        </a:rPr>
                        <a:t>             </a:t>
                      </a:r>
                      <a:r>
                        <a:rPr lang="vi-VN" sz="1400">
                          <a:solidFill>
                            <a:srgbClr val="C00000"/>
                          </a:solidFill>
                          <a:effectLst/>
                        </a:rPr>
                        <a:t>- Chợ vắng, chơ vơ lộng gió.</a:t>
                      </a:r>
                      <a:endParaRPr lang="en-US" sz="1100">
                        <a:solidFill>
                          <a:srgbClr val="C00000"/>
                        </a:solidFill>
                        <a:effectLst/>
                      </a:endParaRPr>
                    </a:p>
                    <a:p>
                      <a:pPr>
                        <a:spcAft>
                          <a:spcPts val="0"/>
                        </a:spcAft>
                      </a:pPr>
                      <a:r>
                        <a:rPr lang="vi-VN" sz="1400">
                          <a:solidFill>
                            <a:srgbClr val="C00000"/>
                          </a:solidFill>
                          <a:effectLst/>
                        </a:rPr>
                        <a:t>                                   - Rác bẩn lẫn với lá rụng.</a:t>
                      </a:r>
                      <a:endParaRPr lang="en-US" sz="1100">
                        <a:solidFill>
                          <a:srgbClr val="C00000"/>
                        </a:solidFill>
                        <a:effectLst/>
                      </a:endParaRPr>
                    </a:p>
                    <a:p>
                      <a:pPr>
                        <a:spcAft>
                          <a:spcPts val="0"/>
                        </a:spcAft>
                      </a:pPr>
                      <a:r>
                        <a:rPr lang="vi-VN" sz="1400">
                          <a:solidFill>
                            <a:srgbClr val="C00000"/>
                          </a:solidFill>
                          <a:effectLst/>
                        </a:rPr>
                        <a:t>                                   - Đất rắn, nứt nẻ.</a:t>
                      </a:r>
                      <a:endParaRPr lang="en-US" sz="1100">
                        <a:solidFill>
                          <a:srgbClr val="C00000"/>
                        </a:solidFill>
                        <a:effectLst/>
                        <a:latin typeface="Times New Roman"/>
                        <a:ea typeface="Times New Roman"/>
                      </a:endParaRPr>
                    </a:p>
                  </a:txBody>
                  <a:tcPr marL="68185" marR="6818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565588">
                <a:tc>
                  <a:txBody>
                    <a:bodyPr/>
                    <a:lstStyle/>
                    <a:p>
                      <a:pPr algn="ctr">
                        <a:spcAft>
                          <a:spcPts val="0"/>
                        </a:spcAft>
                      </a:pPr>
                      <a:r>
                        <a:rPr lang="vi-VN" sz="1400">
                          <a:effectLst/>
                        </a:rPr>
                        <a:t>Hoàn cảnh</a:t>
                      </a:r>
                      <a:endParaRPr lang="en-US" sz="1100">
                        <a:effectLst/>
                        <a:latin typeface="Times New Roman"/>
                        <a:ea typeface="Times New Roman"/>
                      </a:endParaRPr>
                    </a:p>
                  </a:txBody>
                  <a:tcPr marL="68185" marR="68185" marT="0" marB="0" anchor="ctr"/>
                </a:tc>
                <a:tc>
                  <a:txBody>
                    <a:bodyPr/>
                    <a:lstStyle/>
                    <a:p>
                      <a:pPr>
                        <a:spcAft>
                          <a:spcPts val="0"/>
                        </a:spcAft>
                      </a:pPr>
                      <a:r>
                        <a:rPr lang="vi-VN" sz="1400">
                          <a:solidFill>
                            <a:srgbClr val="C00000"/>
                          </a:solidFill>
                          <a:effectLst/>
                        </a:rPr>
                        <a:t>- Sống trong dãy nhà lá cạnh chợ.</a:t>
                      </a:r>
                      <a:endParaRPr lang="en-US" sz="1100">
                        <a:solidFill>
                          <a:srgbClr val="C00000"/>
                        </a:solidFill>
                        <a:effectLst/>
                        <a:latin typeface="Times New Roman"/>
                        <a:ea typeface="Times New Roman"/>
                      </a:endParaRPr>
                    </a:p>
                  </a:txBody>
                  <a:tcPr marL="68185" marR="68185" marT="0" marB="0"/>
                </a:tc>
                <a:tc gridSpan="2">
                  <a:txBody>
                    <a:bodyPr/>
                    <a:lstStyle/>
                    <a:p>
                      <a:pPr>
                        <a:spcAft>
                          <a:spcPts val="0"/>
                        </a:spcAft>
                      </a:pPr>
                      <a:r>
                        <a:rPr lang="vi-VN" sz="1400">
                          <a:solidFill>
                            <a:srgbClr val="C00000"/>
                          </a:solidFill>
                          <a:effectLst/>
                        </a:rPr>
                        <a:t>- Nhà nghèo, mẹ đi mò cua bắt ốc.</a:t>
                      </a:r>
                      <a:endParaRPr lang="en-US" sz="1100">
                        <a:solidFill>
                          <a:srgbClr val="C00000"/>
                        </a:solidFill>
                        <a:effectLst/>
                        <a:latin typeface="Times New Roman"/>
                        <a:ea typeface="Times New Roman"/>
                      </a:endParaRPr>
                    </a:p>
                  </a:txBody>
                  <a:tcPr marL="68185" marR="68185" marT="0" marB="0"/>
                </a:tc>
                <a:tc hMerge="1">
                  <a:txBody>
                    <a:bodyPr/>
                    <a:lstStyle/>
                    <a:p>
                      <a:pPr>
                        <a:spcAft>
                          <a:spcPts val="0"/>
                        </a:spcAft>
                      </a:pPr>
                      <a:endParaRPr lang="en-US" sz="1100">
                        <a:solidFill>
                          <a:srgbClr val="C00000"/>
                        </a:solidFill>
                        <a:effectLst/>
                        <a:latin typeface="Times New Roman"/>
                        <a:ea typeface="Times New Roman"/>
                      </a:endParaRPr>
                    </a:p>
                  </a:txBody>
                  <a:tcPr marL="68185" marR="68185" marT="0" marB="0"/>
                </a:tc>
                <a:extLst>
                  <a:ext uri="{0D108BD9-81ED-4DB2-BD59-A6C34878D82A}">
                    <a16:rowId xmlns:a16="http://schemas.microsoft.com/office/drawing/2014/main" xmlns="" val="10002"/>
                  </a:ext>
                </a:extLst>
              </a:tr>
              <a:tr h="1137738">
                <a:tc>
                  <a:txBody>
                    <a:bodyPr/>
                    <a:lstStyle/>
                    <a:p>
                      <a:pPr algn="ctr">
                        <a:spcAft>
                          <a:spcPts val="0"/>
                        </a:spcAft>
                      </a:pPr>
                      <a:r>
                        <a:rPr lang="vi-VN" sz="1400">
                          <a:effectLst/>
                        </a:rPr>
                        <a:t>Ngoại hình</a:t>
                      </a:r>
                      <a:endParaRPr lang="en-US" sz="1100">
                        <a:effectLst/>
                        <a:latin typeface="Times New Roman"/>
                        <a:ea typeface="Times New Roman"/>
                      </a:endParaRPr>
                    </a:p>
                  </a:txBody>
                  <a:tcPr marL="68185" marR="68185" marT="0" marB="0" anchor="ctr"/>
                </a:tc>
                <a:tc>
                  <a:txBody>
                    <a:bodyPr/>
                    <a:lstStyle/>
                    <a:p>
                      <a:pPr>
                        <a:spcAft>
                          <a:spcPts val="0"/>
                        </a:spcAft>
                      </a:pPr>
                      <a:r>
                        <a:rPr lang="vi-VN" sz="1400">
                          <a:solidFill>
                            <a:srgbClr val="C00000"/>
                          </a:solidFill>
                          <a:effectLst/>
                        </a:rPr>
                        <a:t>- Mặc không khác ngày thường: quần áo nâu bạc, vá nhiều chỗ.</a:t>
                      </a:r>
                      <a:endParaRPr lang="en-US" sz="1100">
                        <a:solidFill>
                          <a:srgbClr val="C00000"/>
                        </a:solidFill>
                        <a:effectLst/>
                      </a:endParaRPr>
                    </a:p>
                    <a:p>
                      <a:pPr>
                        <a:spcAft>
                          <a:spcPts val="0"/>
                        </a:spcAft>
                      </a:pPr>
                      <a:r>
                        <a:rPr lang="vi-VN" sz="1400">
                          <a:solidFill>
                            <a:srgbClr val="C00000"/>
                          </a:solidFill>
                          <a:effectLst/>
                        </a:rPr>
                        <a:t>- Môi tím lại, da thịt thâm đi.</a:t>
                      </a:r>
                      <a:endParaRPr lang="en-US" sz="1100">
                        <a:solidFill>
                          <a:srgbClr val="C00000"/>
                        </a:solidFill>
                        <a:effectLst/>
                      </a:endParaRPr>
                    </a:p>
                    <a:p>
                      <a:pPr>
                        <a:spcAft>
                          <a:spcPts val="0"/>
                        </a:spcAft>
                      </a:pPr>
                      <a:r>
                        <a:rPr lang="vi-VN" sz="1400">
                          <a:solidFill>
                            <a:srgbClr val="C00000"/>
                          </a:solidFill>
                          <a:effectLst/>
                        </a:rPr>
                        <a:t>- Run lên, hàm răng đập vào nhau.</a:t>
                      </a:r>
                      <a:endParaRPr lang="en-US" sz="1100">
                        <a:solidFill>
                          <a:srgbClr val="C00000"/>
                        </a:solidFill>
                        <a:effectLst/>
                        <a:latin typeface="Times New Roman"/>
                        <a:ea typeface="Times New Roman"/>
                      </a:endParaRPr>
                    </a:p>
                  </a:txBody>
                  <a:tcPr marL="68185" marR="68185" marT="0" marB="0"/>
                </a:tc>
                <a:tc gridSpan="2">
                  <a:txBody>
                    <a:bodyPr/>
                    <a:lstStyle/>
                    <a:p>
                      <a:pPr>
                        <a:spcAft>
                          <a:spcPts val="0"/>
                        </a:spcAft>
                      </a:pPr>
                      <a:r>
                        <a:rPr lang="vi-VN" sz="1400">
                          <a:solidFill>
                            <a:srgbClr val="C00000"/>
                          </a:solidFill>
                          <a:effectLst/>
                        </a:rPr>
                        <a:t>- Co ro bên cột quán.</a:t>
                      </a:r>
                      <a:endParaRPr lang="en-US" sz="1100">
                        <a:solidFill>
                          <a:srgbClr val="C00000"/>
                        </a:solidFill>
                        <a:effectLst/>
                      </a:endParaRPr>
                    </a:p>
                    <a:p>
                      <a:pPr>
                        <a:spcAft>
                          <a:spcPts val="0"/>
                        </a:spcAft>
                      </a:pPr>
                      <a:r>
                        <a:rPr lang="vi-VN" sz="1400">
                          <a:solidFill>
                            <a:srgbClr val="C00000"/>
                          </a:solidFill>
                          <a:effectLst/>
                        </a:rPr>
                        <a:t>- Manh áo rách tả tơi, hở cả lưng và tay.</a:t>
                      </a:r>
                      <a:endParaRPr lang="en-US" sz="1100">
                        <a:solidFill>
                          <a:srgbClr val="C00000"/>
                        </a:solidFill>
                        <a:effectLst/>
                        <a:latin typeface="Times New Roman"/>
                        <a:ea typeface="Times New Roman"/>
                      </a:endParaRPr>
                    </a:p>
                  </a:txBody>
                  <a:tcPr marL="68185" marR="68185" marT="0" marB="0"/>
                </a:tc>
                <a:tc hMerge="1">
                  <a:txBody>
                    <a:bodyPr/>
                    <a:lstStyle/>
                    <a:p>
                      <a:pPr>
                        <a:spcAft>
                          <a:spcPts val="0"/>
                        </a:spcAft>
                      </a:pPr>
                      <a:endParaRPr lang="en-US" sz="1100">
                        <a:solidFill>
                          <a:srgbClr val="C00000"/>
                        </a:solidFill>
                        <a:effectLst/>
                        <a:latin typeface="Times New Roman"/>
                        <a:ea typeface="Times New Roman"/>
                      </a:endParaRPr>
                    </a:p>
                  </a:txBody>
                  <a:tcPr marL="68185" marR="68185" marT="0" marB="0"/>
                </a:tc>
                <a:extLst>
                  <a:ext uri="{0D108BD9-81ED-4DB2-BD59-A6C34878D82A}">
                    <a16:rowId xmlns:a16="http://schemas.microsoft.com/office/drawing/2014/main" xmlns="" val="10003"/>
                  </a:ext>
                </a:extLst>
              </a:tr>
              <a:tr h="568870">
                <a:tc>
                  <a:txBody>
                    <a:bodyPr/>
                    <a:lstStyle/>
                    <a:p>
                      <a:pPr algn="ctr">
                        <a:spcAft>
                          <a:spcPts val="0"/>
                        </a:spcAft>
                      </a:pPr>
                      <a:r>
                        <a:rPr lang="vi-VN" sz="1400">
                          <a:effectLst/>
                        </a:rPr>
                        <a:t>Hành động</a:t>
                      </a:r>
                      <a:endParaRPr lang="en-US" sz="1100">
                        <a:effectLst/>
                        <a:latin typeface="Times New Roman"/>
                        <a:ea typeface="Times New Roman"/>
                      </a:endParaRPr>
                    </a:p>
                  </a:txBody>
                  <a:tcPr marL="68185" marR="68185" marT="0" marB="0" anchor="ctr"/>
                </a:tc>
                <a:tc>
                  <a:txBody>
                    <a:bodyPr/>
                    <a:lstStyle/>
                    <a:p>
                      <a:pPr>
                        <a:spcAft>
                          <a:spcPts val="0"/>
                        </a:spcAft>
                      </a:pPr>
                      <a:r>
                        <a:rPr lang="vi-VN" sz="1400">
                          <a:solidFill>
                            <a:srgbClr val="C00000"/>
                          </a:solidFill>
                          <a:effectLst/>
                        </a:rPr>
                        <a:t>Ngắm quần áo mới của Sơn </a:t>
                      </a:r>
                      <a:r>
                        <a:rPr lang="vi-VN" sz="1400">
                          <a:solidFill>
                            <a:srgbClr val="C00000"/>
                          </a:solidFill>
                          <a:effectLst/>
                          <a:sym typeface="Wingdings"/>
                        </a:rPr>
                        <a:t></a:t>
                      </a:r>
                      <a:r>
                        <a:rPr lang="vi-VN" sz="1400">
                          <a:solidFill>
                            <a:srgbClr val="C00000"/>
                          </a:solidFill>
                          <a:effectLst/>
                        </a:rPr>
                        <a:t> Thèm thuồng, tội nghiệp.</a:t>
                      </a:r>
                      <a:endParaRPr lang="en-US" sz="1100">
                        <a:solidFill>
                          <a:srgbClr val="C00000"/>
                        </a:solidFill>
                        <a:effectLst/>
                        <a:latin typeface="Times New Roman"/>
                        <a:ea typeface="Times New Roman"/>
                      </a:endParaRPr>
                    </a:p>
                  </a:txBody>
                  <a:tcPr marL="68185" marR="68185" marT="0" marB="0"/>
                </a:tc>
                <a:tc gridSpan="2">
                  <a:txBody>
                    <a:bodyPr/>
                    <a:lstStyle/>
                    <a:p>
                      <a:pPr>
                        <a:spcAft>
                          <a:spcPts val="0"/>
                        </a:spcAft>
                      </a:pPr>
                      <a:r>
                        <a:rPr lang="vi-VN" sz="1400">
                          <a:solidFill>
                            <a:srgbClr val="C00000"/>
                          </a:solidFill>
                          <a:effectLst/>
                        </a:rPr>
                        <a:t>Không dám lại gần khi được gọi.</a:t>
                      </a:r>
                      <a:endParaRPr lang="en-US" sz="1100">
                        <a:solidFill>
                          <a:srgbClr val="C00000"/>
                        </a:solidFill>
                        <a:effectLst/>
                        <a:latin typeface="Times New Roman"/>
                        <a:ea typeface="Times New Roman"/>
                      </a:endParaRPr>
                    </a:p>
                  </a:txBody>
                  <a:tcPr marL="68185" marR="68185" marT="0" marB="0"/>
                </a:tc>
                <a:tc hMerge="1">
                  <a:txBody>
                    <a:bodyPr/>
                    <a:lstStyle/>
                    <a:p>
                      <a:pPr>
                        <a:spcAft>
                          <a:spcPts val="0"/>
                        </a:spcAft>
                      </a:pPr>
                      <a:endParaRPr lang="en-US" sz="1100">
                        <a:solidFill>
                          <a:srgbClr val="C00000"/>
                        </a:solidFill>
                        <a:effectLst/>
                        <a:latin typeface="Times New Roman"/>
                        <a:ea typeface="Times New Roman"/>
                      </a:endParaRPr>
                    </a:p>
                  </a:txBody>
                  <a:tcPr marL="68185" marR="68185" marT="0" marB="0"/>
                </a:tc>
                <a:extLst>
                  <a:ext uri="{0D108BD9-81ED-4DB2-BD59-A6C34878D82A}">
                    <a16:rowId xmlns:a16="http://schemas.microsoft.com/office/drawing/2014/main" xmlns="" val="10004"/>
                  </a:ext>
                </a:extLst>
              </a:tr>
              <a:tr h="568870">
                <a:tc>
                  <a:txBody>
                    <a:bodyPr/>
                    <a:lstStyle/>
                    <a:p>
                      <a:pPr algn="ctr">
                        <a:spcAft>
                          <a:spcPts val="0"/>
                        </a:spcAft>
                      </a:pPr>
                      <a:r>
                        <a:rPr lang="vi-VN" sz="1400">
                          <a:effectLst/>
                        </a:rPr>
                        <a:t>Thái độ</a:t>
                      </a:r>
                      <a:endParaRPr lang="en-US" sz="1100">
                        <a:effectLst/>
                        <a:latin typeface="Times New Roman"/>
                        <a:ea typeface="Times New Roman"/>
                      </a:endParaRPr>
                    </a:p>
                  </a:txBody>
                  <a:tcPr marL="68185" marR="68185" marT="0" marB="0" anchor="ctr"/>
                </a:tc>
                <a:tc>
                  <a:txBody>
                    <a:bodyPr/>
                    <a:lstStyle/>
                    <a:p>
                      <a:pPr>
                        <a:spcAft>
                          <a:spcPts val="0"/>
                        </a:spcAft>
                      </a:pPr>
                      <a:r>
                        <a:rPr lang="vi-VN" sz="1400">
                          <a:solidFill>
                            <a:srgbClr val="C00000"/>
                          </a:solidFill>
                          <a:effectLst/>
                        </a:rPr>
                        <a:t>Vui mừng nhưng đứng từ xa, không vồ vập </a:t>
                      </a:r>
                      <a:r>
                        <a:rPr lang="vi-VN" sz="1400">
                          <a:solidFill>
                            <a:srgbClr val="C00000"/>
                          </a:solidFill>
                          <a:effectLst/>
                          <a:sym typeface="Wingdings"/>
                        </a:rPr>
                        <a:t></a:t>
                      </a:r>
                      <a:r>
                        <a:rPr lang="vi-VN" sz="1400">
                          <a:solidFill>
                            <a:srgbClr val="C00000"/>
                          </a:solidFill>
                          <a:effectLst/>
                        </a:rPr>
                        <a:t> Mặc cảm.</a:t>
                      </a:r>
                      <a:endParaRPr lang="en-US" sz="1100">
                        <a:solidFill>
                          <a:srgbClr val="C00000"/>
                        </a:solidFill>
                        <a:effectLst/>
                        <a:latin typeface="Times New Roman"/>
                        <a:ea typeface="Times New Roman"/>
                      </a:endParaRPr>
                    </a:p>
                  </a:txBody>
                  <a:tcPr marL="68185" marR="68185" marT="0" marB="0"/>
                </a:tc>
                <a:tc gridSpan="2">
                  <a:txBody>
                    <a:bodyPr/>
                    <a:lstStyle/>
                    <a:p>
                      <a:pPr>
                        <a:spcAft>
                          <a:spcPts val="0"/>
                        </a:spcAft>
                      </a:pPr>
                      <a:r>
                        <a:rPr lang="vi-VN" sz="1400">
                          <a:solidFill>
                            <a:srgbClr val="C00000"/>
                          </a:solidFill>
                          <a:effectLst/>
                        </a:rPr>
                        <a:t>Bịu xịu.</a:t>
                      </a:r>
                      <a:endParaRPr lang="en-US" sz="1100">
                        <a:solidFill>
                          <a:srgbClr val="C00000"/>
                        </a:solidFill>
                        <a:effectLst/>
                        <a:latin typeface="Times New Roman"/>
                        <a:ea typeface="Times New Roman"/>
                      </a:endParaRPr>
                    </a:p>
                  </a:txBody>
                  <a:tcPr marL="68185" marR="68185" marT="0" marB="0"/>
                </a:tc>
                <a:tc hMerge="1">
                  <a:txBody>
                    <a:bodyPr/>
                    <a:lstStyle/>
                    <a:p>
                      <a:pPr>
                        <a:spcAft>
                          <a:spcPts val="0"/>
                        </a:spcAft>
                      </a:pPr>
                      <a:endParaRPr lang="en-US" sz="1100">
                        <a:solidFill>
                          <a:srgbClr val="C00000"/>
                        </a:solidFill>
                        <a:effectLst/>
                        <a:latin typeface="Times New Roman"/>
                        <a:ea typeface="Times New Roman"/>
                      </a:endParaRPr>
                    </a:p>
                  </a:txBody>
                  <a:tcPr marL="68185" marR="68185" marT="0" marB="0"/>
                </a:tc>
                <a:extLst>
                  <a:ext uri="{0D108BD9-81ED-4DB2-BD59-A6C34878D82A}">
                    <a16:rowId xmlns:a16="http://schemas.microsoft.com/office/drawing/2014/main" xmlns="" val="10005"/>
                  </a:ext>
                </a:extLst>
              </a:tr>
              <a:tr h="365701">
                <a:tc>
                  <a:txBody>
                    <a:bodyPr/>
                    <a:lstStyle/>
                    <a:p>
                      <a:pPr algn="ctr">
                        <a:tabLst>
                          <a:tab pos="389890" algn="l"/>
                        </a:tabLst>
                      </a:pPr>
                      <a:r>
                        <a:rPr lang="vi-VN" sz="1400">
                          <a:effectLst/>
                        </a:rPr>
                        <a:t>Nhận xét</a:t>
                      </a:r>
                      <a:endParaRPr lang="en-US" sz="1200">
                        <a:effectLst/>
                        <a:latin typeface="Calibri"/>
                      </a:endParaRPr>
                    </a:p>
                  </a:txBody>
                  <a:tcPr marL="68185" marR="68185" marT="0" marB="0" anchor="ctr"/>
                </a:tc>
                <a:tc gridSpan="3">
                  <a:txBody>
                    <a:bodyPr/>
                    <a:lstStyle/>
                    <a:p>
                      <a:pPr>
                        <a:spcAft>
                          <a:spcPts val="0"/>
                        </a:spcAft>
                      </a:pPr>
                      <a:r>
                        <a:rPr lang="vi-VN" sz="1800" b="1">
                          <a:solidFill>
                            <a:srgbClr val="0000FF"/>
                          </a:solidFill>
                          <a:effectLst/>
                        </a:rPr>
                        <a:t>Những đứa trẻ nghèo khó, bất hạnh nhưng hồn nhiên, ngây thơ</a:t>
                      </a:r>
                      <a:r>
                        <a:rPr lang="vi-VN" sz="1400">
                          <a:solidFill>
                            <a:srgbClr val="C00000"/>
                          </a:solidFill>
                          <a:effectLst/>
                        </a:rPr>
                        <a:t>.</a:t>
                      </a:r>
                      <a:endParaRPr lang="en-US" sz="1100">
                        <a:solidFill>
                          <a:srgbClr val="C00000"/>
                        </a:solidFill>
                        <a:effectLst/>
                        <a:latin typeface="Times New Roman"/>
                        <a:ea typeface="Times New Roman"/>
                      </a:endParaRPr>
                    </a:p>
                  </a:txBody>
                  <a:tcPr marL="68185" marR="6818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500742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971586"/>
            <a:ext cx="6912768" cy="2031325"/>
          </a:xfrm>
          <a:prstGeom prst="rect">
            <a:avLst/>
          </a:prstGeom>
        </p:spPr>
        <p:txBody>
          <a:bodyPr wrap="square">
            <a:spAutoFit/>
          </a:bodyPr>
          <a:lstStyle/>
          <a:p>
            <a:pPr algn="ctr"/>
            <a:r>
              <a:rPr lang="vi-VN" b="1"/>
              <a:t>PHIẾU HỌC TẬP </a:t>
            </a:r>
            <a:r>
              <a:rPr lang="en-US" b="1" smtClean="0"/>
              <a:t>SỐ 2</a:t>
            </a:r>
            <a:endParaRPr lang="en-US"/>
          </a:p>
          <a:p>
            <a:pPr>
              <a:lnSpc>
                <a:spcPct val="150000"/>
              </a:lnSpc>
            </a:pPr>
            <a:r>
              <a:rPr lang="vi-VN" b="1"/>
              <a:t>Nhân vật </a:t>
            </a:r>
            <a:r>
              <a:rPr lang="vi-VN" b="1" smtClean="0"/>
              <a:t>c</a:t>
            </a:r>
            <a:r>
              <a:rPr lang="en-US" b="1"/>
              <a:t>ô</a:t>
            </a:r>
            <a:r>
              <a:rPr lang="vi-VN" b="1" smtClean="0"/>
              <a:t> </a:t>
            </a:r>
            <a:r>
              <a:rPr lang="vi-VN" b="1"/>
              <a:t>bé bán diêm trong “</a:t>
            </a:r>
            <a:r>
              <a:rPr lang="vi-VN" b="1" i="1"/>
              <a:t>Cô bé bán diêm</a:t>
            </a:r>
            <a:r>
              <a:rPr lang="vi-VN" b="1"/>
              <a:t>” và bé Hiên trong “</a:t>
            </a:r>
            <a:r>
              <a:rPr lang="vi-VN" b="1" i="1"/>
              <a:t>Gió lạnh đầu mùa” </a:t>
            </a:r>
            <a:r>
              <a:rPr lang="vi-VN" b="1"/>
              <a:t>có điểm gì giống và khác </a:t>
            </a:r>
            <a:r>
              <a:rPr lang="vi-VN" b="1" smtClean="0"/>
              <a:t>nhau</a:t>
            </a:r>
            <a:r>
              <a:rPr lang="en-US" b="1" smtClean="0"/>
              <a:t>?</a:t>
            </a:r>
          </a:p>
          <a:p>
            <a:pPr>
              <a:lnSpc>
                <a:spcPct val="150000"/>
              </a:lnSpc>
            </a:pPr>
            <a:endParaRPr lang="en-US"/>
          </a:p>
          <a:p>
            <a:pPr>
              <a:lnSpc>
                <a:spcPct val="150000"/>
              </a:lnSpc>
            </a:pP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53977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11510"/>
            <a:ext cx="8568952" cy="4536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Rectangle 4"/>
          <p:cNvSpPr/>
          <p:nvPr/>
        </p:nvSpPr>
        <p:spPr>
          <a:xfrm>
            <a:off x="0" y="0"/>
            <a:ext cx="9144000" cy="1347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chemeClr val="bg1">
                    <a:lumMod val="95000"/>
                  </a:schemeClr>
                </a:solidFill>
              </a:rPr>
              <a:t>PHIẾU HỌC TẬP SỐ 2</a:t>
            </a:r>
          </a:p>
          <a:p>
            <a:pPr algn="ctr"/>
            <a:r>
              <a:rPr lang="vi-VN" sz="1600" b="1" smtClean="0">
                <a:solidFill>
                  <a:srgbClr val="FFFF00"/>
                </a:solidFill>
              </a:rPr>
              <a:t>So </a:t>
            </a:r>
            <a:r>
              <a:rPr lang="vi-VN" sz="1600" b="1">
                <a:solidFill>
                  <a:srgbClr val="FFFF00"/>
                </a:solidFill>
              </a:rPr>
              <a:t>sánh Hiên với cô bé bán diêm:</a:t>
            </a:r>
            <a:endParaRPr lang="en-US" sz="1600">
              <a:solidFill>
                <a:srgbClr val="FFFF00"/>
              </a:solidFill>
            </a:endParaRPr>
          </a:p>
          <a:p>
            <a:pPr algn="ctr"/>
            <a:r>
              <a:rPr lang="vi-VN" sz="1600">
                <a:solidFill>
                  <a:srgbClr val="FFFF00"/>
                </a:solidFill>
              </a:rPr>
              <a:t>- Giống</a:t>
            </a:r>
            <a:r>
              <a:rPr lang="vi-VN" sz="1600" smtClean="0">
                <a:solidFill>
                  <a:srgbClr val="FFFF00"/>
                </a:solidFill>
              </a:rPr>
              <a:t>:</a:t>
            </a:r>
            <a:endParaRPr lang="en-US" sz="1600" smtClean="0">
              <a:solidFill>
                <a:srgbClr val="FFFF00"/>
              </a:solidFill>
            </a:endParaRPr>
          </a:p>
          <a:p>
            <a:pPr algn="ctr"/>
            <a:r>
              <a:rPr lang="vi-VN" sz="1600" smtClean="0">
                <a:solidFill>
                  <a:srgbClr val="FFFF00"/>
                </a:solidFill>
              </a:rPr>
              <a:t>- Khác:</a:t>
            </a:r>
            <a:endParaRPr lang="en-US" sz="1600">
              <a:solidFill>
                <a:srgbClr val="FFFF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53105665"/>
              </p:ext>
            </p:extLst>
          </p:nvPr>
        </p:nvGraphicFramePr>
        <p:xfrm>
          <a:off x="35496" y="1491630"/>
          <a:ext cx="9073008" cy="3434919"/>
        </p:xfrm>
        <a:graphic>
          <a:graphicData uri="http://schemas.openxmlformats.org/drawingml/2006/table">
            <a:tbl>
              <a:tblPr bandRow="1">
                <a:tableStyleId>{5C22544A-7EE6-4342-B048-85BDC9FD1C3A}</a:tableStyleId>
              </a:tblPr>
              <a:tblGrid>
                <a:gridCol w="1549217">
                  <a:extLst>
                    <a:ext uri="{9D8B030D-6E8A-4147-A177-3AD203B41FA5}">
                      <a16:colId xmlns:a16="http://schemas.microsoft.com/office/drawing/2014/main" xmlns="" val="20000"/>
                    </a:ext>
                  </a:extLst>
                </a:gridCol>
                <a:gridCol w="1886431">
                  <a:extLst>
                    <a:ext uri="{9D8B030D-6E8A-4147-A177-3AD203B41FA5}">
                      <a16:colId xmlns:a16="http://schemas.microsoft.com/office/drawing/2014/main" xmlns="" val="20001"/>
                    </a:ext>
                  </a:extLst>
                </a:gridCol>
                <a:gridCol w="5637360">
                  <a:extLst>
                    <a:ext uri="{9D8B030D-6E8A-4147-A177-3AD203B41FA5}">
                      <a16:colId xmlns:a16="http://schemas.microsoft.com/office/drawing/2014/main" xmlns="" val="20002"/>
                    </a:ext>
                  </a:extLst>
                </a:gridCol>
              </a:tblGrid>
              <a:tr h="0">
                <a:tc>
                  <a:txBody>
                    <a:bodyPr/>
                    <a:lstStyle/>
                    <a:p>
                      <a:pPr>
                        <a:lnSpc>
                          <a:spcPct val="115000"/>
                        </a:lnSpc>
                        <a:spcAft>
                          <a:spcPts val="1200"/>
                        </a:spcAft>
                      </a:pPr>
                      <a:r>
                        <a:rPr lang="vi-VN" sz="1300" b="1">
                          <a:effectLst/>
                          <a:latin typeface="Times New Roman"/>
                          <a:ea typeface="Cambria"/>
                        </a:rPr>
                        <a:t> </a:t>
                      </a:r>
                      <a:endParaRPr lang="en-US" sz="1100">
                        <a:effectLst/>
                        <a:latin typeface="Times New Roman"/>
                        <a:ea typeface="Times New Roman"/>
                      </a:endParaRPr>
                    </a:p>
                  </a:txBody>
                  <a:tcPr marL="68580" marR="68580" marT="0" marB="0"/>
                </a:tc>
                <a:tc>
                  <a:txBody>
                    <a:bodyPr/>
                    <a:lstStyle/>
                    <a:p>
                      <a:pPr algn="ctr">
                        <a:lnSpc>
                          <a:spcPct val="115000"/>
                        </a:lnSpc>
                        <a:spcAft>
                          <a:spcPts val="1200"/>
                        </a:spcAft>
                      </a:pPr>
                      <a:r>
                        <a:rPr lang="vi-VN" sz="1300" b="1">
                          <a:solidFill>
                            <a:srgbClr val="FF0000"/>
                          </a:solidFill>
                          <a:effectLst/>
                          <a:latin typeface="Times New Roman"/>
                          <a:ea typeface="Cambria"/>
                        </a:rPr>
                        <a:t>Hiên</a:t>
                      </a:r>
                      <a:endParaRPr lang="en-US" sz="1100">
                        <a:solidFill>
                          <a:srgbClr val="FF0000"/>
                        </a:solidFill>
                        <a:effectLst/>
                        <a:latin typeface="Times New Roman"/>
                        <a:ea typeface="Times New Roman"/>
                      </a:endParaRPr>
                    </a:p>
                  </a:txBody>
                  <a:tcPr marL="68580" marR="68580" marT="0" marB="0"/>
                </a:tc>
                <a:tc>
                  <a:txBody>
                    <a:bodyPr/>
                    <a:lstStyle/>
                    <a:p>
                      <a:pPr algn="ctr">
                        <a:lnSpc>
                          <a:spcPct val="115000"/>
                        </a:lnSpc>
                        <a:spcAft>
                          <a:spcPts val="1200"/>
                        </a:spcAft>
                      </a:pPr>
                      <a:r>
                        <a:rPr lang="vi-VN" sz="1300" b="1">
                          <a:solidFill>
                            <a:srgbClr val="FF0000"/>
                          </a:solidFill>
                          <a:effectLst/>
                          <a:latin typeface="Times New Roman"/>
                          <a:ea typeface="Cambria"/>
                        </a:rPr>
                        <a:t>Cô bé bán diêm</a:t>
                      </a:r>
                      <a:endParaRPr lang="en-US" sz="1100">
                        <a:solidFill>
                          <a:srgbClr val="FF0000"/>
                        </a:solidFill>
                        <a:effectLst/>
                        <a:latin typeface="Times New Roman"/>
                        <a:ea typeface="Times New Roman"/>
                      </a:endParaRPr>
                    </a:p>
                  </a:txBody>
                  <a:tcPr marL="68580" marR="68580" marT="0" marB="0"/>
                </a:tc>
                <a:extLst>
                  <a:ext uri="{0D108BD9-81ED-4DB2-BD59-A6C34878D82A}">
                    <a16:rowId xmlns:a16="http://schemas.microsoft.com/office/drawing/2014/main" xmlns="" val="10000"/>
                  </a:ext>
                </a:extLst>
              </a:tr>
              <a:tr h="0">
                <a:tc>
                  <a:txBody>
                    <a:bodyPr/>
                    <a:lstStyle/>
                    <a:p>
                      <a:pPr>
                        <a:lnSpc>
                          <a:spcPct val="115000"/>
                        </a:lnSpc>
                        <a:spcAft>
                          <a:spcPts val="1200"/>
                        </a:spcAft>
                      </a:pPr>
                      <a:r>
                        <a:rPr lang="vi-VN" sz="1300" b="1">
                          <a:solidFill>
                            <a:srgbClr val="C00000"/>
                          </a:solidFill>
                          <a:effectLst/>
                          <a:latin typeface="Times New Roman"/>
                          <a:ea typeface="Cambria"/>
                        </a:rPr>
                        <a:t>Tên</a:t>
                      </a:r>
                      <a:endParaRPr lang="en-US" sz="1100">
                        <a:solidFill>
                          <a:srgbClr val="C00000"/>
                        </a:solidFill>
                        <a:effectLst/>
                        <a:latin typeface="Times New Roman"/>
                        <a:ea typeface="Times New Roman"/>
                      </a:endParaRPr>
                    </a:p>
                  </a:txBody>
                  <a:tcPr marL="68580" marR="68580" marT="0" marB="0"/>
                </a:tc>
                <a:tc>
                  <a:txBody>
                    <a:bodyPr/>
                    <a:lstStyle/>
                    <a:p>
                      <a:pPr>
                        <a:lnSpc>
                          <a:spcPct val="115000"/>
                        </a:lnSpc>
                        <a:spcAft>
                          <a:spcPts val="1200"/>
                        </a:spcAft>
                      </a:pPr>
                      <a:endParaRPr lang="en-US" sz="1100">
                        <a:effectLst/>
                        <a:latin typeface="Times New Roman"/>
                        <a:ea typeface="Times New Roman"/>
                      </a:endParaRPr>
                    </a:p>
                  </a:txBody>
                  <a:tcPr marL="68580" marR="68580" marT="0" marB="0"/>
                </a:tc>
                <a:tc>
                  <a:txBody>
                    <a:bodyPr/>
                    <a:lstStyle/>
                    <a:p>
                      <a:pPr>
                        <a:lnSpc>
                          <a:spcPct val="115000"/>
                        </a:lnSpc>
                        <a:spcAft>
                          <a:spcPts val="1200"/>
                        </a:spcAft>
                      </a:pPr>
                      <a:endParaRPr lang="en-US" sz="1100">
                        <a:effectLst/>
                        <a:latin typeface="Times New Roman"/>
                        <a:ea typeface="Times New Roman"/>
                      </a:endParaRPr>
                    </a:p>
                  </a:txBody>
                  <a:tcPr marL="68580" marR="68580" marT="0" marB="0"/>
                </a:tc>
                <a:extLst>
                  <a:ext uri="{0D108BD9-81ED-4DB2-BD59-A6C34878D82A}">
                    <a16:rowId xmlns:a16="http://schemas.microsoft.com/office/drawing/2014/main" xmlns="" val="10001"/>
                  </a:ext>
                </a:extLst>
              </a:tr>
              <a:tr h="0">
                <a:tc>
                  <a:txBody>
                    <a:bodyPr/>
                    <a:lstStyle/>
                    <a:p>
                      <a:pPr>
                        <a:lnSpc>
                          <a:spcPct val="115000"/>
                        </a:lnSpc>
                        <a:spcAft>
                          <a:spcPts val="1200"/>
                        </a:spcAft>
                      </a:pPr>
                      <a:r>
                        <a:rPr lang="vi-VN" sz="1300" b="1">
                          <a:solidFill>
                            <a:srgbClr val="C00000"/>
                          </a:solidFill>
                          <a:effectLst/>
                          <a:latin typeface="Times New Roman"/>
                          <a:ea typeface="Cambria"/>
                        </a:rPr>
                        <a:t>Không gian </a:t>
                      </a:r>
                      <a:endParaRPr lang="en-US" sz="1100">
                        <a:solidFill>
                          <a:srgbClr val="C00000"/>
                        </a:solidFill>
                        <a:effectLst/>
                        <a:latin typeface="Times New Roman"/>
                        <a:ea typeface="Times New Roman"/>
                      </a:endParaRPr>
                    </a:p>
                  </a:txBody>
                  <a:tcPr marL="68580" marR="68580" marT="0" marB="0"/>
                </a:tc>
                <a:tc>
                  <a:txBody>
                    <a:bodyPr/>
                    <a:lstStyle/>
                    <a:p>
                      <a:pPr>
                        <a:lnSpc>
                          <a:spcPct val="115000"/>
                        </a:lnSpc>
                        <a:spcAft>
                          <a:spcPts val="1200"/>
                        </a:spcAft>
                      </a:pPr>
                      <a:endParaRPr lang="en-US" sz="1100">
                        <a:effectLst/>
                        <a:latin typeface="Times New Roman"/>
                        <a:ea typeface="Times New Roman"/>
                      </a:endParaRPr>
                    </a:p>
                  </a:txBody>
                  <a:tcPr marL="68580" marR="68580" marT="0" marB="0"/>
                </a:tc>
                <a:tc>
                  <a:txBody>
                    <a:bodyPr/>
                    <a:lstStyle/>
                    <a:p>
                      <a:pPr>
                        <a:lnSpc>
                          <a:spcPct val="115000"/>
                        </a:lnSpc>
                        <a:spcAft>
                          <a:spcPts val="1200"/>
                        </a:spcAft>
                      </a:pPr>
                      <a:endParaRPr lang="en-US" sz="1100">
                        <a:effectLst/>
                        <a:latin typeface="Times New Roman"/>
                        <a:ea typeface="Times New Roman"/>
                      </a:endParaRPr>
                    </a:p>
                  </a:txBody>
                  <a:tcPr marL="68580" marR="68580" marT="0" marB="0"/>
                </a:tc>
                <a:extLst>
                  <a:ext uri="{0D108BD9-81ED-4DB2-BD59-A6C34878D82A}">
                    <a16:rowId xmlns:a16="http://schemas.microsoft.com/office/drawing/2014/main" xmlns="" val="10002"/>
                  </a:ext>
                </a:extLst>
              </a:tr>
              <a:tr h="1086485">
                <a:tc>
                  <a:txBody>
                    <a:bodyPr/>
                    <a:lstStyle/>
                    <a:p>
                      <a:pPr>
                        <a:lnSpc>
                          <a:spcPct val="115000"/>
                        </a:lnSpc>
                        <a:spcAft>
                          <a:spcPts val="1200"/>
                        </a:spcAft>
                      </a:pPr>
                      <a:r>
                        <a:rPr lang="vi-VN" sz="1300" b="1">
                          <a:solidFill>
                            <a:srgbClr val="C00000"/>
                          </a:solidFill>
                          <a:effectLst/>
                          <a:latin typeface="Times New Roman"/>
                          <a:ea typeface="Cambria"/>
                        </a:rPr>
                        <a:t>Thời gian</a:t>
                      </a:r>
                      <a:endParaRPr lang="en-US" sz="1100">
                        <a:solidFill>
                          <a:srgbClr val="C00000"/>
                        </a:solidFill>
                        <a:effectLst/>
                        <a:latin typeface="Times New Roman"/>
                        <a:ea typeface="Times New Roman"/>
                      </a:endParaRPr>
                    </a:p>
                  </a:txBody>
                  <a:tcPr marL="68580" marR="68580" marT="0" marB="0"/>
                </a:tc>
                <a:tc>
                  <a:txBody>
                    <a:bodyPr/>
                    <a:lstStyle/>
                    <a:p>
                      <a:pPr>
                        <a:lnSpc>
                          <a:spcPct val="115000"/>
                        </a:lnSpc>
                        <a:spcAft>
                          <a:spcPts val="1200"/>
                        </a:spcAft>
                      </a:pPr>
                      <a:endParaRPr lang="en-US" sz="1100">
                        <a:effectLst/>
                        <a:latin typeface="Times New Roman"/>
                        <a:ea typeface="Times New Roman"/>
                      </a:endParaRPr>
                    </a:p>
                  </a:txBody>
                  <a:tcPr marL="68580" marR="68580" marT="0" marB="0"/>
                </a:tc>
                <a:tc>
                  <a:txBody>
                    <a:bodyPr/>
                    <a:lstStyle/>
                    <a:p>
                      <a:pPr>
                        <a:lnSpc>
                          <a:spcPct val="115000"/>
                        </a:lnSpc>
                        <a:spcAft>
                          <a:spcPts val="0"/>
                        </a:spcAft>
                      </a:pPr>
                      <a:endParaRPr lang="en-US" sz="1100">
                        <a:effectLst/>
                        <a:latin typeface="Times New Roman"/>
                        <a:ea typeface="Times New Roman"/>
                      </a:endParaRPr>
                    </a:p>
                  </a:txBody>
                  <a:tcPr marL="68580" marR="68580" marT="0" marB="0"/>
                </a:tc>
                <a:extLst>
                  <a:ext uri="{0D108BD9-81ED-4DB2-BD59-A6C34878D82A}">
                    <a16:rowId xmlns:a16="http://schemas.microsoft.com/office/drawing/2014/main" xmlns="" val="10003"/>
                  </a:ext>
                </a:extLst>
              </a:tr>
              <a:tr h="906780">
                <a:tc>
                  <a:txBody>
                    <a:bodyPr/>
                    <a:lstStyle/>
                    <a:p>
                      <a:pPr>
                        <a:lnSpc>
                          <a:spcPct val="115000"/>
                        </a:lnSpc>
                        <a:spcAft>
                          <a:spcPts val="1200"/>
                        </a:spcAft>
                      </a:pPr>
                      <a:r>
                        <a:rPr lang="vi-VN" sz="1300" b="1">
                          <a:solidFill>
                            <a:srgbClr val="C00000"/>
                          </a:solidFill>
                          <a:effectLst/>
                          <a:latin typeface="Times New Roman"/>
                          <a:ea typeface="Cambria"/>
                        </a:rPr>
                        <a:t>Tình thương</a:t>
                      </a:r>
                      <a:endParaRPr lang="en-US" sz="1100">
                        <a:solidFill>
                          <a:srgbClr val="C00000"/>
                        </a:solidFill>
                        <a:effectLst/>
                        <a:latin typeface="Times New Roman"/>
                        <a:ea typeface="Times New Roman"/>
                      </a:endParaRPr>
                    </a:p>
                    <a:p>
                      <a:pPr>
                        <a:lnSpc>
                          <a:spcPct val="115000"/>
                        </a:lnSpc>
                        <a:spcAft>
                          <a:spcPts val="0"/>
                        </a:spcAft>
                      </a:pPr>
                      <a:r>
                        <a:rPr lang="vi-VN" sz="1300">
                          <a:solidFill>
                            <a:srgbClr val="C00000"/>
                          </a:solidFill>
                          <a:effectLst/>
                          <a:latin typeface="Times New Roman"/>
                          <a:ea typeface="Cambria"/>
                        </a:rPr>
                        <a:t> </a:t>
                      </a:r>
                      <a:endParaRPr lang="en-US" sz="1100">
                        <a:solidFill>
                          <a:srgbClr val="C00000"/>
                        </a:solidFill>
                        <a:effectLst/>
                        <a:latin typeface="Times New Roman"/>
                        <a:ea typeface="Times New Roman"/>
                      </a:endParaRPr>
                    </a:p>
                    <a:p>
                      <a:pPr>
                        <a:lnSpc>
                          <a:spcPct val="115000"/>
                        </a:lnSpc>
                        <a:spcAft>
                          <a:spcPts val="0"/>
                        </a:spcAft>
                      </a:pPr>
                      <a:r>
                        <a:rPr lang="vi-VN" sz="1300">
                          <a:solidFill>
                            <a:srgbClr val="C00000"/>
                          </a:solidFill>
                          <a:effectLst/>
                          <a:latin typeface="Times New Roman"/>
                          <a:ea typeface="Cambria"/>
                        </a:rPr>
                        <a:t> </a:t>
                      </a:r>
                      <a:endParaRPr lang="en-US" sz="1100">
                        <a:solidFill>
                          <a:srgbClr val="C00000"/>
                        </a:solidFill>
                        <a:effectLst/>
                        <a:latin typeface="Times New Roman"/>
                        <a:ea typeface="Times New Roman"/>
                      </a:endParaRPr>
                    </a:p>
                  </a:txBody>
                  <a:tcPr marL="68580" marR="68580" marT="0" marB="0"/>
                </a:tc>
                <a:tc>
                  <a:txBody>
                    <a:bodyPr/>
                    <a:lstStyle/>
                    <a:p>
                      <a:pPr>
                        <a:lnSpc>
                          <a:spcPct val="115000"/>
                        </a:lnSpc>
                        <a:spcAft>
                          <a:spcPts val="1200"/>
                        </a:spcAft>
                      </a:pPr>
                      <a:endParaRPr lang="en-US" sz="1100">
                        <a:effectLst/>
                        <a:latin typeface="Times New Roman"/>
                        <a:ea typeface="Times New Roman"/>
                      </a:endParaRPr>
                    </a:p>
                  </a:txBody>
                  <a:tcPr marL="68580" marR="68580" marT="0" marB="0"/>
                </a:tc>
                <a:tc>
                  <a:txBody>
                    <a:bodyPr/>
                    <a:lstStyle/>
                    <a:p>
                      <a:pPr>
                        <a:lnSpc>
                          <a:spcPct val="115000"/>
                        </a:lnSpc>
                        <a:spcAft>
                          <a:spcPts val="1200"/>
                        </a:spcAft>
                      </a:pPr>
                      <a:endParaRPr lang="en-US" sz="1100">
                        <a:effectLst/>
                        <a:latin typeface="Times New Roman"/>
                        <a:ea typeface="Times New Roman"/>
                      </a:endParaRPr>
                    </a:p>
                  </a:txBody>
                  <a:tcPr marL="68580" marR="68580" marT="0" marB="0"/>
                </a:tc>
                <a:extLst>
                  <a:ext uri="{0D108BD9-81ED-4DB2-BD59-A6C34878D82A}">
                    <a16:rowId xmlns:a16="http://schemas.microsoft.com/office/drawing/2014/main" xmlns="" val="10004"/>
                  </a:ext>
                </a:extLst>
              </a:tr>
              <a:tr h="758140">
                <a:tc>
                  <a:txBody>
                    <a:bodyPr/>
                    <a:lstStyle/>
                    <a:p>
                      <a:pPr>
                        <a:lnSpc>
                          <a:spcPct val="115000"/>
                        </a:lnSpc>
                        <a:spcAft>
                          <a:spcPts val="1200"/>
                        </a:spcAft>
                      </a:pPr>
                      <a:r>
                        <a:rPr lang="vi-VN" sz="1300" b="1">
                          <a:solidFill>
                            <a:srgbClr val="C00000"/>
                          </a:solidFill>
                          <a:effectLst/>
                          <a:latin typeface="Times New Roman"/>
                          <a:ea typeface="Cambria"/>
                        </a:rPr>
                        <a:t>Cái kết</a:t>
                      </a:r>
                      <a:endParaRPr lang="en-US" sz="1100">
                        <a:solidFill>
                          <a:srgbClr val="C00000"/>
                        </a:solidFill>
                        <a:effectLst/>
                        <a:latin typeface="Times New Roman"/>
                        <a:ea typeface="Times New Roman"/>
                      </a:endParaRPr>
                    </a:p>
                  </a:txBody>
                  <a:tcPr marL="68580" marR="68580" marT="0" marB="0"/>
                </a:tc>
                <a:tc>
                  <a:txBody>
                    <a:bodyPr/>
                    <a:lstStyle/>
                    <a:p>
                      <a:pPr>
                        <a:lnSpc>
                          <a:spcPct val="115000"/>
                        </a:lnSpc>
                        <a:spcAft>
                          <a:spcPts val="1200"/>
                        </a:spcAft>
                      </a:pPr>
                      <a:endParaRPr lang="en-US" sz="1100">
                        <a:effectLst/>
                        <a:latin typeface="Times New Roman"/>
                        <a:ea typeface="Times New Roman"/>
                      </a:endParaRPr>
                    </a:p>
                  </a:txBody>
                  <a:tcPr marL="68580" marR="68580" marT="0" marB="0"/>
                </a:tc>
                <a:tc>
                  <a:txBody>
                    <a:bodyPr/>
                    <a:lstStyle/>
                    <a:p>
                      <a:pPr>
                        <a:lnSpc>
                          <a:spcPct val="115000"/>
                        </a:lnSpc>
                        <a:spcAft>
                          <a:spcPts val="1200"/>
                        </a:spcAft>
                      </a:pPr>
                      <a:endParaRPr lang="en-US" sz="1100">
                        <a:effectLst/>
                        <a:latin typeface="Times New Roman"/>
                        <a:ea typeface="Times New Roman"/>
                      </a:endParaRPr>
                    </a:p>
                  </a:txBody>
                  <a:tcPr marL="68580" marR="68580"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495986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11510"/>
            <a:ext cx="8568952" cy="4536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Rectangle 4"/>
          <p:cNvSpPr/>
          <p:nvPr/>
        </p:nvSpPr>
        <p:spPr>
          <a:xfrm>
            <a:off x="0" y="0"/>
            <a:ext cx="9144000" cy="1347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mtClean="0">
              <a:solidFill>
                <a:srgbClr val="DF0040"/>
              </a:solidFill>
            </a:endParaRPr>
          </a:p>
          <a:p>
            <a:pPr algn="ctr"/>
            <a:r>
              <a:rPr lang="en-US" sz="1600" b="1" smtClean="0">
                <a:solidFill>
                  <a:srgbClr val="FFFF00"/>
                </a:solidFill>
              </a:rPr>
              <a:t>PHIẾU HỌC TẬP SỐ 2</a:t>
            </a:r>
          </a:p>
          <a:p>
            <a:pPr algn="ctr"/>
            <a:r>
              <a:rPr lang="vi-VN" sz="1600" b="1" smtClean="0">
                <a:solidFill>
                  <a:srgbClr val="FFFF00"/>
                </a:solidFill>
              </a:rPr>
              <a:t>So </a:t>
            </a:r>
            <a:r>
              <a:rPr lang="vi-VN" sz="1600" b="1">
                <a:solidFill>
                  <a:srgbClr val="FFFF00"/>
                </a:solidFill>
              </a:rPr>
              <a:t>sánh Hiên với cô bé bán diêm:</a:t>
            </a:r>
            <a:endParaRPr lang="en-US" sz="1600">
              <a:solidFill>
                <a:srgbClr val="FFFF00"/>
              </a:solidFill>
            </a:endParaRPr>
          </a:p>
          <a:p>
            <a:pPr algn="ctr"/>
            <a:r>
              <a:rPr lang="vi-VN" sz="1600">
                <a:solidFill>
                  <a:srgbClr val="FFFF00"/>
                </a:solidFill>
              </a:rPr>
              <a:t>- Giống</a:t>
            </a:r>
            <a:r>
              <a:rPr lang="vi-VN" sz="1600" smtClean="0">
                <a:solidFill>
                  <a:srgbClr val="FFFF00"/>
                </a:solidFill>
              </a:rPr>
              <a:t>:</a:t>
            </a:r>
            <a:endParaRPr lang="en-US" sz="1600" smtClean="0">
              <a:solidFill>
                <a:srgbClr val="FFFF00"/>
              </a:solidFill>
            </a:endParaRPr>
          </a:p>
          <a:p>
            <a:pPr algn="ctr"/>
            <a:r>
              <a:rPr lang="vi-VN" sz="1600" smtClean="0">
                <a:solidFill>
                  <a:srgbClr val="FFFF00"/>
                </a:solidFill>
              </a:rPr>
              <a:t>+ Đều là những bé gái ở trong hoàn cảnh đáng thương</a:t>
            </a:r>
            <a:endParaRPr lang="en-US" sz="1600" smtClean="0">
              <a:solidFill>
                <a:srgbClr val="FFFF00"/>
              </a:solidFill>
            </a:endParaRPr>
          </a:p>
          <a:p>
            <a:pPr algn="ctr"/>
            <a:r>
              <a:rPr lang="en-US" sz="1600" smtClean="0">
                <a:solidFill>
                  <a:srgbClr val="FFFF00"/>
                </a:solidFill>
              </a:rPr>
              <a:t>        </a:t>
            </a:r>
            <a:r>
              <a:rPr lang="vi-VN" sz="1600" smtClean="0">
                <a:solidFill>
                  <a:srgbClr val="FFFF00"/>
                </a:solidFill>
              </a:rPr>
              <a:t>+ </a:t>
            </a:r>
            <a:r>
              <a:rPr lang="vi-VN" sz="1600">
                <a:solidFill>
                  <a:srgbClr val="FFFF00"/>
                </a:solidFill>
              </a:rPr>
              <a:t>Đều thiếu thốn vật chất, và ở trong mùa đông khắc nghiệt</a:t>
            </a:r>
            <a:endParaRPr lang="en-US" sz="1600">
              <a:solidFill>
                <a:srgbClr val="FFFF00"/>
              </a:solidFill>
            </a:endParaRPr>
          </a:p>
          <a:p>
            <a:pPr algn="ctr"/>
            <a:r>
              <a:rPr lang="vi-VN" sz="1600">
                <a:solidFill>
                  <a:srgbClr val="FFFF00"/>
                </a:solidFill>
              </a:rPr>
              <a:t>- Khác:</a:t>
            </a:r>
            <a:endParaRPr lang="en-US" sz="1600">
              <a:solidFill>
                <a:srgbClr val="FFFF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149603791"/>
              </p:ext>
            </p:extLst>
          </p:nvPr>
        </p:nvGraphicFramePr>
        <p:xfrm>
          <a:off x="35496" y="1563638"/>
          <a:ext cx="9073008" cy="3667329"/>
        </p:xfrm>
        <a:graphic>
          <a:graphicData uri="http://schemas.openxmlformats.org/drawingml/2006/table">
            <a:tbl>
              <a:tblPr bandRow="1">
                <a:tableStyleId>{5C22544A-7EE6-4342-B048-85BDC9FD1C3A}</a:tableStyleId>
              </a:tblPr>
              <a:tblGrid>
                <a:gridCol w="1549217">
                  <a:extLst>
                    <a:ext uri="{9D8B030D-6E8A-4147-A177-3AD203B41FA5}">
                      <a16:colId xmlns:a16="http://schemas.microsoft.com/office/drawing/2014/main" xmlns="" val="20000"/>
                    </a:ext>
                  </a:extLst>
                </a:gridCol>
                <a:gridCol w="1886431">
                  <a:extLst>
                    <a:ext uri="{9D8B030D-6E8A-4147-A177-3AD203B41FA5}">
                      <a16:colId xmlns:a16="http://schemas.microsoft.com/office/drawing/2014/main" xmlns="" val="20001"/>
                    </a:ext>
                  </a:extLst>
                </a:gridCol>
                <a:gridCol w="5637360">
                  <a:extLst>
                    <a:ext uri="{9D8B030D-6E8A-4147-A177-3AD203B41FA5}">
                      <a16:colId xmlns:a16="http://schemas.microsoft.com/office/drawing/2014/main" xmlns="" val="20002"/>
                    </a:ext>
                  </a:extLst>
                </a:gridCol>
              </a:tblGrid>
              <a:tr h="155830">
                <a:tc>
                  <a:txBody>
                    <a:bodyPr/>
                    <a:lstStyle/>
                    <a:p>
                      <a:pPr>
                        <a:lnSpc>
                          <a:spcPct val="115000"/>
                        </a:lnSpc>
                        <a:spcAft>
                          <a:spcPts val="1200"/>
                        </a:spcAft>
                      </a:pPr>
                      <a:r>
                        <a:rPr lang="vi-VN" sz="1300" b="1">
                          <a:effectLst/>
                          <a:latin typeface="Times New Roman"/>
                          <a:ea typeface="Cambria"/>
                        </a:rPr>
                        <a:t> </a:t>
                      </a:r>
                      <a:endParaRPr lang="en-US" sz="1100">
                        <a:effectLst/>
                        <a:latin typeface="Times New Roman"/>
                        <a:ea typeface="Times New Roman"/>
                      </a:endParaRPr>
                    </a:p>
                  </a:txBody>
                  <a:tcPr marL="68580" marR="68580" marT="0" marB="0"/>
                </a:tc>
                <a:tc>
                  <a:txBody>
                    <a:bodyPr/>
                    <a:lstStyle/>
                    <a:p>
                      <a:pPr algn="ctr">
                        <a:lnSpc>
                          <a:spcPct val="115000"/>
                        </a:lnSpc>
                        <a:spcAft>
                          <a:spcPts val="1200"/>
                        </a:spcAft>
                      </a:pPr>
                      <a:r>
                        <a:rPr lang="vi-VN" sz="1300" b="1">
                          <a:solidFill>
                            <a:srgbClr val="FF0000"/>
                          </a:solidFill>
                          <a:effectLst/>
                          <a:latin typeface="Times New Roman"/>
                          <a:ea typeface="Cambria"/>
                        </a:rPr>
                        <a:t>Hiên</a:t>
                      </a:r>
                      <a:endParaRPr lang="en-US" sz="1100">
                        <a:solidFill>
                          <a:srgbClr val="FF0000"/>
                        </a:solidFill>
                        <a:effectLst/>
                        <a:latin typeface="Times New Roman"/>
                        <a:ea typeface="Times New Roman"/>
                      </a:endParaRPr>
                    </a:p>
                  </a:txBody>
                  <a:tcPr marL="68580" marR="68580" marT="0" marB="0"/>
                </a:tc>
                <a:tc>
                  <a:txBody>
                    <a:bodyPr/>
                    <a:lstStyle/>
                    <a:p>
                      <a:pPr algn="ctr">
                        <a:lnSpc>
                          <a:spcPct val="115000"/>
                        </a:lnSpc>
                        <a:spcAft>
                          <a:spcPts val="1200"/>
                        </a:spcAft>
                      </a:pPr>
                      <a:r>
                        <a:rPr lang="vi-VN" sz="1300" b="1">
                          <a:solidFill>
                            <a:srgbClr val="FF0000"/>
                          </a:solidFill>
                          <a:effectLst/>
                          <a:latin typeface="Times New Roman"/>
                          <a:ea typeface="Cambria"/>
                        </a:rPr>
                        <a:t>Cô bé bán diêm</a:t>
                      </a:r>
                      <a:endParaRPr lang="en-US" sz="1100">
                        <a:solidFill>
                          <a:srgbClr val="FF0000"/>
                        </a:solidFill>
                        <a:effectLst/>
                        <a:latin typeface="Times New Roman"/>
                        <a:ea typeface="Times New Roman"/>
                      </a:endParaRPr>
                    </a:p>
                  </a:txBody>
                  <a:tcPr marL="68580" marR="68580" marT="0" marB="0"/>
                </a:tc>
                <a:extLst>
                  <a:ext uri="{0D108BD9-81ED-4DB2-BD59-A6C34878D82A}">
                    <a16:rowId xmlns:a16="http://schemas.microsoft.com/office/drawing/2014/main" xmlns="" val="10000"/>
                  </a:ext>
                </a:extLst>
              </a:tr>
              <a:tr h="0">
                <a:tc>
                  <a:txBody>
                    <a:bodyPr/>
                    <a:lstStyle/>
                    <a:p>
                      <a:pPr>
                        <a:lnSpc>
                          <a:spcPct val="115000"/>
                        </a:lnSpc>
                        <a:spcAft>
                          <a:spcPts val="1200"/>
                        </a:spcAft>
                      </a:pPr>
                      <a:r>
                        <a:rPr lang="vi-VN" sz="1300" b="1">
                          <a:solidFill>
                            <a:srgbClr val="C00000"/>
                          </a:solidFill>
                          <a:effectLst/>
                          <a:latin typeface="Times New Roman"/>
                          <a:ea typeface="Cambria"/>
                        </a:rPr>
                        <a:t>Tên</a:t>
                      </a:r>
                      <a:endParaRPr lang="en-US" sz="1100">
                        <a:solidFill>
                          <a:srgbClr val="C00000"/>
                        </a:solidFill>
                        <a:effectLst/>
                        <a:latin typeface="Times New Roman"/>
                        <a:ea typeface="Times New Roman"/>
                      </a:endParaRPr>
                    </a:p>
                  </a:txBody>
                  <a:tcPr marL="68580" marR="68580" marT="0" marB="0"/>
                </a:tc>
                <a:tc>
                  <a:txBody>
                    <a:bodyPr/>
                    <a:lstStyle/>
                    <a:p>
                      <a:pPr>
                        <a:lnSpc>
                          <a:spcPct val="115000"/>
                        </a:lnSpc>
                        <a:spcAft>
                          <a:spcPts val="1200"/>
                        </a:spcAft>
                      </a:pPr>
                      <a:r>
                        <a:rPr lang="vi-VN" sz="1300">
                          <a:effectLst/>
                          <a:latin typeface="Times New Roman"/>
                          <a:ea typeface="Cambria"/>
                        </a:rPr>
                        <a:t>Có tên</a:t>
                      </a:r>
                      <a:endParaRPr lang="en-US" sz="1100">
                        <a:effectLst/>
                        <a:latin typeface="Times New Roman"/>
                        <a:ea typeface="Times New Roman"/>
                      </a:endParaRPr>
                    </a:p>
                  </a:txBody>
                  <a:tcPr marL="68580" marR="68580" marT="0" marB="0"/>
                </a:tc>
                <a:tc>
                  <a:txBody>
                    <a:bodyPr/>
                    <a:lstStyle/>
                    <a:p>
                      <a:pPr>
                        <a:lnSpc>
                          <a:spcPct val="115000"/>
                        </a:lnSpc>
                        <a:spcAft>
                          <a:spcPts val="1200"/>
                        </a:spcAft>
                      </a:pPr>
                      <a:r>
                        <a:rPr lang="vi-VN" sz="1300">
                          <a:effectLst/>
                          <a:latin typeface="Times New Roman"/>
                          <a:ea typeface="Cambria"/>
                        </a:rPr>
                        <a:t>Không tên</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xmlns="" val="10001"/>
                  </a:ext>
                </a:extLst>
              </a:tr>
              <a:tr h="0">
                <a:tc>
                  <a:txBody>
                    <a:bodyPr/>
                    <a:lstStyle/>
                    <a:p>
                      <a:pPr>
                        <a:lnSpc>
                          <a:spcPct val="115000"/>
                        </a:lnSpc>
                        <a:spcAft>
                          <a:spcPts val="1200"/>
                        </a:spcAft>
                      </a:pPr>
                      <a:r>
                        <a:rPr lang="vi-VN" sz="1300" b="1">
                          <a:solidFill>
                            <a:srgbClr val="C00000"/>
                          </a:solidFill>
                          <a:effectLst/>
                          <a:latin typeface="Times New Roman"/>
                          <a:ea typeface="Cambria"/>
                        </a:rPr>
                        <a:t>Không gian </a:t>
                      </a:r>
                      <a:endParaRPr lang="en-US" sz="1100">
                        <a:solidFill>
                          <a:srgbClr val="C00000"/>
                        </a:solidFill>
                        <a:effectLst/>
                        <a:latin typeface="Times New Roman"/>
                        <a:ea typeface="Times New Roman"/>
                      </a:endParaRPr>
                    </a:p>
                  </a:txBody>
                  <a:tcPr marL="68580" marR="68580" marT="0" marB="0"/>
                </a:tc>
                <a:tc>
                  <a:txBody>
                    <a:bodyPr/>
                    <a:lstStyle/>
                    <a:p>
                      <a:pPr>
                        <a:lnSpc>
                          <a:spcPct val="115000"/>
                        </a:lnSpc>
                        <a:spcAft>
                          <a:spcPts val="1200"/>
                        </a:spcAft>
                      </a:pPr>
                      <a:r>
                        <a:rPr lang="vi-VN" sz="1300">
                          <a:effectLst/>
                          <a:latin typeface="Times New Roman"/>
                          <a:ea typeface="Cambria"/>
                        </a:rPr>
                        <a:t>Việt Nam đầu thế kỷ </a:t>
                      </a:r>
                      <a:r>
                        <a:rPr lang="en-US" sz="1300">
                          <a:effectLst/>
                          <a:latin typeface="Times New Roman"/>
                          <a:ea typeface="Cambria"/>
                        </a:rPr>
                        <a:t>XX </a:t>
                      </a:r>
                      <a:r>
                        <a:rPr lang="vi-VN" sz="1300">
                          <a:effectLst/>
                          <a:latin typeface="Times New Roman"/>
                          <a:ea typeface="Cambria"/>
                        </a:rPr>
                        <a:t> đa phần nghèo</a:t>
                      </a:r>
                      <a:endParaRPr lang="en-US" sz="1100">
                        <a:effectLst/>
                        <a:latin typeface="Times New Roman"/>
                        <a:ea typeface="Times New Roman"/>
                      </a:endParaRPr>
                    </a:p>
                  </a:txBody>
                  <a:tcPr marL="68580" marR="68580" marT="0" marB="0"/>
                </a:tc>
                <a:tc>
                  <a:txBody>
                    <a:bodyPr/>
                    <a:lstStyle/>
                    <a:p>
                      <a:pPr>
                        <a:lnSpc>
                          <a:spcPct val="115000"/>
                        </a:lnSpc>
                        <a:spcAft>
                          <a:spcPts val="1200"/>
                        </a:spcAft>
                      </a:pPr>
                      <a:r>
                        <a:rPr lang="en-US" sz="1300">
                          <a:effectLst/>
                          <a:latin typeface="Times New Roman"/>
                          <a:ea typeface="Cambria"/>
                        </a:rPr>
                        <a:t>-</a:t>
                      </a:r>
                      <a:r>
                        <a:rPr lang="vi-VN" sz="1300">
                          <a:effectLst/>
                          <a:latin typeface="Times New Roman"/>
                          <a:ea typeface="Cambria"/>
                        </a:rPr>
                        <a:t>Đan Mạch/Châu Âu: tác giả khắc họa rõ nét sự đối lập giàu nghèo</a:t>
                      </a:r>
                      <a:r>
                        <a:rPr lang="en-US" sz="1300">
                          <a:effectLst/>
                          <a:latin typeface="Times New Roman"/>
                          <a:ea typeface="Cambria"/>
                        </a:rPr>
                        <a:t>.</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xmlns="" val="10002"/>
                  </a:ext>
                </a:extLst>
              </a:tr>
              <a:tr h="1086485">
                <a:tc>
                  <a:txBody>
                    <a:bodyPr/>
                    <a:lstStyle/>
                    <a:p>
                      <a:pPr>
                        <a:lnSpc>
                          <a:spcPct val="115000"/>
                        </a:lnSpc>
                        <a:spcAft>
                          <a:spcPts val="1200"/>
                        </a:spcAft>
                      </a:pPr>
                      <a:r>
                        <a:rPr lang="vi-VN" sz="1300" b="1">
                          <a:solidFill>
                            <a:srgbClr val="C00000"/>
                          </a:solidFill>
                          <a:effectLst/>
                          <a:latin typeface="Times New Roman"/>
                          <a:ea typeface="Cambria"/>
                        </a:rPr>
                        <a:t>Thời gian</a:t>
                      </a:r>
                      <a:endParaRPr lang="en-US" sz="1100">
                        <a:solidFill>
                          <a:srgbClr val="C00000"/>
                        </a:solidFill>
                        <a:effectLst/>
                        <a:latin typeface="Times New Roman"/>
                        <a:ea typeface="Times New Roman"/>
                      </a:endParaRPr>
                    </a:p>
                  </a:txBody>
                  <a:tcPr marL="68580" marR="68580" marT="0" marB="0"/>
                </a:tc>
                <a:tc>
                  <a:txBody>
                    <a:bodyPr/>
                    <a:lstStyle/>
                    <a:p>
                      <a:pPr>
                        <a:lnSpc>
                          <a:spcPct val="115000"/>
                        </a:lnSpc>
                        <a:spcAft>
                          <a:spcPts val="1200"/>
                        </a:spcAft>
                      </a:pPr>
                      <a:r>
                        <a:rPr lang="vi-VN" sz="1300">
                          <a:effectLst/>
                          <a:latin typeface="Times New Roman"/>
                          <a:ea typeface="Cambria"/>
                        </a:rPr>
                        <a:t>Đầu mùa đông</a:t>
                      </a:r>
                      <a:r>
                        <a:rPr lang="en-US" sz="1300">
                          <a:effectLst/>
                          <a:latin typeface="Times New Roman"/>
                          <a:ea typeface="Cambria"/>
                        </a:rPr>
                        <a:t>, c</a:t>
                      </a:r>
                      <a:r>
                        <a:rPr lang="vi-VN" sz="1300">
                          <a:effectLst/>
                          <a:latin typeface="Times New Roman"/>
                          <a:ea typeface="Cambria"/>
                        </a:rPr>
                        <a:t>ái lạnh mới bắt đầu</a:t>
                      </a:r>
                      <a:endParaRPr lang="en-US" sz="1100">
                        <a:effectLst/>
                        <a:latin typeface="Times New Roman"/>
                        <a:ea typeface="Times New Roman"/>
                      </a:endParaRPr>
                    </a:p>
                  </a:txBody>
                  <a:tcPr marL="68580" marR="68580" marT="0" marB="0"/>
                </a:tc>
                <a:tc>
                  <a:txBody>
                    <a:bodyPr/>
                    <a:lstStyle/>
                    <a:p>
                      <a:pPr>
                        <a:lnSpc>
                          <a:spcPct val="115000"/>
                        </a:lnSpc>
                        <a:spcAft>
                          <a:spcPts val="0"/>
                        </a:spcAft>
                      </a:pPr>
                      <a:r>
                        <a:rPr lang="en-US" sz="1300">
                          <a:effectLst/>
                          <a:latin typeface="Times New Roman"/>
                          <a:ea typeface="Cambria"/>
                        </a:rPr>
                        <a:t>-</a:t>
                      </a:r>
                      <a:r>
                        <a:rPr lang="vi-VN" sz="1300">
                          <a:effectLst/>
                          <a:latin typeface="Times New Roman"/>
                          <a:ea typeface="Cambria"/>
                        </a:rPr>
                        <a:t>Chính đông, khoảnh khắc giao thừa, chuyển giao giữa năm cũ và năm mới</a:t>
                      </a:r>
                      <a:r>
                        <a:rPr lang="en-US" sz="1300">
                          <a:effectLst/>
                          <a:latin typeface="Times New Roman"/>
                          <a:ea typeface="Cambria"/>
                        </a:rPr>
                        <a:t>.</a:t>
                      </a:r>
                      <a:endParaRPr lang="en-US" sz="1100">
                        <a:effectLst/>
                        <a:latin typeface="Times New Roman"/>
                        <a:ea typeface="Times New Roman"/>
                      </a:endParaRPr>
                    </a:p>
                    <a:p>
                      <a:pPr>
                        <a:lnSpc>
                          <a:spcPct val="115000"/>
                        </a:lnSpc>
                        <a:spcAft>
                          <a:spcPts val="0"/>
                        </a:spcAft>
                      </a:pPr>
                      <a:r>
                        <a:rPr lang="en-US" sz="1300">
                          <a:effectLst/>
                          <a:latin typeface="Times New Roman"/>
                          <a:ea typeface="Cambria"/>
                        </a:rPr>
                        <a:t>-C</a:t>
                      </a:r>
                      <a:r>
                        <a:rPr lang="vi-VN" sz="1300">
                          <a:effectLst/>
                          <a:latin typeface="Times New Roman"/>
                          <a:ea typeface="Cambria"/>
                        </a:rPr>
                        <a:t>hịu giá rét trong thời gian dài</a:t>
                      </a:r>
                      <a:r>
                        <a:rPr lang="en-US" sz="1300">
                          <a:effectLst/>
                          <a:latin typeface="Times New Roman"/>
                          <a:ea typeface="Cambria"/>
                        </a:rPr>
                        <a:t>.</a:t>
                      </a:r>
                      <a:endParaRPr lang="en-US" sz="1100">
                        <a:effectLst/>
                        <a:latin typeface="Times New Roman"/>
                        <a:ea typeface="Times New Roman"/>
                      </a:endParaRPr>
                    </a:p>
                    <a:p>
                      <a:pPr>
                        <a:lnSpc>
                          <a:spcPct val="115000"/>
                        </a:lnSpc>
                        <a:spcAft>
                          <a:spcPts val="0"/>
                        </a:spcAft>
                      </a:pPr>
                      <a:r>
                        <a:rPr lang="en-US" sz="1300">
                          <a:effectLst/>
                          <a:latin typeface="Times New Roman"/>
                          <a:ea typeface="Cambria"/>
                        </a:rPr>
                        <a:t>- T</a:t>
                      </a:r>
                      <a:r>
                        <a:rPr lang="vi-VN" sz="1300">
                          <a:effectLst/>
                          <a:latin typeface="Times New Roman"/>
                          <a:ea typeface="Cambria"/>
                        </a:rPr>
                        <a:t>âm trạng </a:t>
                      </a:r>
                      <a:r>
                        <a:rPr lang="en-US" sz="1300">
                          <a:effectLst/>
                          <a:latin typeface="Times New Roman"/>
                          <a:ea typeface="Cambria"/>
                        </a:rPr>
                        <a:t>cô đơn, </a:t>
                      </a:r>
                      <a:r>
                        <a:rPr lang="vi-VN" sz="1300">
                          <a:effectLst/>
                          <a:latin typeface="Times New Roman"/>
                          <a:ea typeface="Cambria"/>
                        </a:rPr>
                        <a:t>buồn hơn Hiên </a:t>
                      </a:r>
                      <a:r>
                        <a:rPr lang="en-US" sz="1300">
                          <a:effectLst/>
                          <a:latin typeface="Times New Roman"/>
                          <a:ea typeface="Cambria"/>
                        </a:rPr>
                        <a:t>khi </a:t>
                      </a:r>
                      <a:r>
                        <a:rPr lang="vi-VN" sz="1300">
                          <a:effectLst/>
                          <a:latin typeface="Times New Roman"/>
                          <a:ea typeface="Cambria"/>
                        </a:rPr>
                        <a:t>mọi người quây quần bên gia đình đầm ấm đón chào năm mới.</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xmlns="" val="10003"/>
                  </a:ext>
                </a:extLst>
              </a:tr>
              <a:tr h="906780">
                <a:tc>
                  <a:txBody>
                    <a:bodyPr/>
                    <a:lstStyle/>
                    <a:p>
                      <a:pPr>
                        <a:lnSpc>
                          <a:spcPct val="115000"/>
                        </a:lnSpc>
                        <a:spcAft>
                          <a:spcPts val="1200"/>
                        </a:spcAft>
                      </a:pPr>
                      <a:r>
                        <a:rPr lang="vi-VN" sz="1300" b="1">
                          <a:solidFill>
                            <a:srgbClr val="C00000"/>
                          </a:solidFill>
                          <a:effectLst/>
                          <a:latin typeface="Times New Roman"/>
                          <a:ea typeface="Cambria"/>
                        </a:rPr>
                        <a:t>Tình thương</a:t>
                      </a:r>
                      <a:endParaRPr lang="en-US" sz="1100">
                        <a:solidFill>
                          <a:srgbClr val="C00000"/>
                        </a:solidFill>
                        <a:effectLst/>
                        <a:latin typeface="Times New Roman"/>
                        <a:ea typeface="Times New Roman"/>
                      </a:endParaRPr>
                    </a:p>
                    <a:p>
                      <a:pPr>
                        <a:lnSpc>
                          <a:spcPct val="115000"/>
                        </a:lnSpc>
                        <a:spcAft>
                          <a:spcPts val="0"/>
                        </a:spcAft>
                      </a:pPr>
                      <a:r>
                        <a:rPr lang="vi-VN" sz="1300">
                          <a:solidFill>
                            <a:srgbClr val="C00000"/>
                          </a:solidFill>
                          <a:effectLst/>
                          <a:latin typeface="Times New Roman"/>
                          <a:ea typeface="Cambria"/>
                        </a:rPr>
                        <a:t> </a:t>
                      </a:r>
                      <a:endParaRPr lang="en-US" sz="1100">
                        <a:solidFill>
                          <a:srgbClr val="C00000"/>
                        </a:solidFill>
                        <a:effectLst/>
                        <a:latin typeface="Times New Roman"/>
                        <a:ea typeface="Times New Roman"/>
                      </a:endParaRPr>
                    </a:p>
                    <a:p>
                      <a:pPr>
                        <a:lnSpc>
                          <a:spcPct val="115000"/>
                        </a:lnSpc>
                        <a:spcAft>
                          <a:spcPts val="0"/>
                        </a:spcAft>
                      </a:pPr>
                      <a:r>
                        <a:rPr lang="vi-VN" sz="1300">
                          <a:solidFill>
                            <a:srgbClr val="C00000"/>
                          </a:solidFill>
                          <a:effectLst/>
                          <a:latin typeface="Times New Roman"/>
                          <a:ea typeface="Cambria"/>
                        </a:rPr>
                        <a:t> </a:t>
                      </a:r>
                      <a:endParaRPr lang="en-US" sz="1100">
                        <a:solidFill>
                          <a:srgbClr val="C00000"/>
                        </a:solidFill>
                        <a:effectLst/>
                        <a:latin typeface="Times New Roman"/>
                        <a:ea typeface="Times New Roman"/>
                      </a:endParaRPr>
                    </a:p>
                  </a:txBody>
                  <a:tcPr marL="68580" marR="68580" marT="0" marB="0"/>
                </a:tc>
                <a:tc>
                  <a:txBody>
                    <a:bodyPr/>
                    <a:lstStyle/>
                    <a:p>
                      <a:pPr>
                        <a:lnSpc>
                          <a:spcPct val="115000"/>
                        </a:lnSpc>
                        <a:spcAft>
                          <a:spcPts val="1200"/>
                        </a:spcAft>
                      </a:pPr>
                      <a:r>
                        <a:rPr lang="vi-VN" sz="1300">
                          <a:effectLst/>
                          <a:latin typeface="Times New Roman"/>
                          <a:ea typeface="Cambria"/>
                        </a:rPr>
                        <a:t>- Hiên </a:t>
                      </a:r>
                      <a:r>
                        <a:rPr lang="en-US" sz="1300">
                          <a:effectLst/>
                          <a:latin typeface="Times New Roman"/>
                          <a:ea typeface="Cambria"/>
                        </a:rPr>
                        <a:t>đã </a:t>
                      </a:r>
                      <a:r>
                        <a:rPr lang="vi-VN" sz="1300">
                          <a:effectLst/>
                          <a:latin typeface="Times New Roman"/>
                          <a:ea typeface="Cambria"/>
                        </a:rPr>
                        <a:t> nhận được tình thương của mọi người xung quanh: mẹ, bạn bè, v.v...</a:t>
                      </a:r>
                      <a:endParaRPr lang="en-US" sz="1100">
                        <a:effectLst/>
                        <a:latin typeface="Times New Roman"/>
                        <a:ea typeface="Times New Roman"/>
                      </a:endParaRPr>
                    </a:p>
                  </a:txBody>
                  <a:tcPr marL="68580" marR="68580" marT="0" marB="0"/>
                </a:tc>
                <a:tc>
                  <a:txBody>
                    <a:bodyPr/>
                    <a:lstStyle/>
                    <a:p>
                      <a:pPr>
                        <a:lnSpc>
                          <a:spcPct val="115000"/>
                        </a:lnSpc>
                        <a:spcAft>
                          <a:spcPts val="1200"/>
                        </a:spcAft>
                      </a:pPr>
                      <a:r>
                        <a:rPr lang="en-US" sz="1300">
                          <a:effectLst/>
                          <a:latin typeface="Times New Roman"/>
                          <a:ea typeface="Cambria"/>
                        </a:rPr>
                        <a:t>- Kh</a:t>
                      </a:r>
                      <a:r>
                        <a:rPr lang="vi-VN" sz="1300">
                          <a:effectLst/>
                          <a:latin typeface="Times New Roman"/>
                          <a:ea typeface="Cambria"/>
                        </a:rPr>
                        <a:t>ông nhận được tình yêu thương: bị bố đánh đập, mắng chửi, bị người qua lại lãnh đạm, thờ ơ</a:t>
                      </a:r>
                      <a:r>
                        <a:rPr lang="en-US" sz="1300">
                          <a:effectLst/>
                          <a:latin typeface="Times New Roman"/>
                          <a:ea typeface="Cambria"/>
                        </a:rPr>
                        <a:t>.</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xmlns="" val="10004"/>
                  </a:ext>
                </a:extLst>
              </a:tr>
              <a:tr h="758140">
                <a:tc>
                  <a:txBody>
                    <a:bodyPr/>
                    <a:lstStyle/>
                    <a:p>
                      <a:pPr>
                        <a:lnSpc>
                          <a:spcPct val="115000"/>
                        </a:lnSpc>
                        <a:spcAft>
                          <a:spcPts val="1200"/>
                        </a:spcAft>
                      </a:pPr>
                      <a:r>
                        <a:rPr lang="vi-VN" sz="1300" b="1">
                          <a:solidFill>
                            <a:srgbClr val="C00000"/>
                          </a:solidFill>
                          <a:effectLst/>
                          <a:latin typeface="Times New Roman"/>
                          <a:ea typeface="Cambria"/>
                        </a:rPr>
                        <a:t>Cái kết</a:t>
                      </a:r>
                      <a:endParaRPr lang="en-US" sz="1100">
                        <a:solidFill>
                          <a:srgbClr val="C00000"/>
                        </a:solidFill>
                        <a:effectLst/>
                        <a:latin typeface="Times New Roman"/>
                        <a:ea typeface="Times New Roman"/>
                      </a:endParaRPr>
                    </a:p>
                  </a:txBody>
                  <a:tcPr marL="68580" marR="68580" marT="0" marB="0"/>
                </a:tc>
                <a:tc>
                  <a:txBody>
                    <a:bodyPr/>
                    <a:lstStyle/>
                    <a:p>
                      <a:pPr>
                        <a:lnSpc>
                          <a:spcPct val="115000"/>
                        </a:lnSpc>
                        <a:spcAft>
                          <a:spcPts val="1200"/>
                        </a:spcAft>
                      </a:pPr>
                      <a:r>
                        <a:rPr lang="vi-VN" sz="1300">
                          <a:effectLst/>
                          <a:latin typeface="Times New Roman"/>
                          <a:ea typeface="Cambria"/>
                        </a:rPr>
                        <a:t>Cái kết có hậu, Hiên có áo ấm</a:t>
                      </a:r>
                      <a:r>
                        <a:rPr lang="en-US" sz="1300">
                          <a:effectLst/>
                          <a:latin typeface="Times New Roman"/>
                          <a:ea typeface="Cambria"/>
                        </a:rPr>
                        <a:t>.</a:t>
                      </a:r>
                      <a:endParaRPr lang="en-US" sz="1100">
                        <a:effectLst/>
                        <a:latin typeface="Times New Roman"/>
                        <a:ea typeface="Times New Roman"/>
                      </a:endParaRPr>
                    </a:p>
                  </a:txBody>
                  <a:tcPr marL="68580" marR="68580" marT="0" marB="0"/>
                </a:tc>
                <a:tc>
                  <a:txBody>
                    <a:bodyPr/>
                    <a:lstStyle/>
                    <a:p>
                      <a:pPr>
                        <a:lnSpc>
                          <a:spcPct val="115000"/>
                        </a:lnSpc>
                        <a:spcAft>
                          <a:spcPts val="1200"/>
                        </a:spcAft>
                      </a:pPr>
                      <a:r>
                        <a:rPr lang="en-US" sz="1300">
                          <a:effectLst/>
                          <a:latin typeface="Times New Roman"/>
                          <a:ea typeface="Cambria"/>
                        </a:rPr>
                        <a:t>-</a:t>
                      </a:r>
                      <a:r>
                        <a:rPr lang="vi-VN" sz="1300">
                          <a:effectLst/>
                          <a:latin typeface="Times New Roman"/>
                          <a:ea typeface="Cambria"/>
                        </a:rPr>
                        <a:t>Cái kết vừa có hậu vừa mang tính bi kịch</a:t>
                      </a:r>
                      <a:r>
                        <a:rPr lang="en-US" sz="1300">
                          <a:effectLst/>
                          <a:latin typeface="Times New Roman"/>
                          <a:ea typeface="Cambria"/>
                        </a:rPr>
                        <a:t> : </a:t>
                      </a:r>
                      <a:r>
                        <a:rPr lang="vi-VN" sz="1300">
                          <a:effectLst/>
                          <a:latin typeface="Times New Roman"/>
                          <a:ea typeface="Cambria"/>
                        </a:rPr>
                        <a:t>cô bé bán diêm đã chết</a:t>
                      </a:r>
                      <a:r>
                        <a:rPr lang="en-US" sz="1300">
                          <a:effectLst/>
                          <a:latin typeface="Times New Roman"/>
                          <a:ea typeface="Cambria"/>
                        </a:rPr>
                        <a:t>.</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5444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Users\Administrator\Desktop\5385f09707721.png"/>
          <p:cNvPicPr>
            <a:picLocks noChangeAspect="1" noChangeArrowheads="1"/>
          </p:cNvPicPr>
          <p:nvPr/>
        </p:nvPicPr>
        <p:blipFill>
          <a:blip r:embed="rId3" cstate="print"/>
          <a:srcRect/>
          <a:stretch>
            <a:fillRect/>
          </a:stretch>
        </p:blipFill>
        <p:spPr bwMode="auto">
          <a:xfrm>
            <a:off x="-1" y="1"/>
            <a:ext cx="9144001" cy="5143499"/>
          </a:xfrm>
          <a:prstGeom prst="rect">
            <a:avLst/>
          </a:prstGeom>
          <a:blipFill>
            <a:blip r:embed="rId4"/>
            <a:tile tx="0" ty="0" sx="100000" sy="100000" flip="none" algn="tl"/>
          </a:blipFill>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l="10494"/>
          <a:stretch/>
        </p:blipFill>
        <p:spPr>
          <a:xfrm>
            <a:off x="802718" y="928506"/>
            <a:ext cx="8055096" cy="3475970"/>
          </a:xfrm>
          <a:prstGeom prst="rect">
            <a:avLst/>
          </a:prstGeom>
        </p:spPr>
      </p:pic>
      <p:sp>
        <p:nvSpPr>
          <p:cNvPr id="42" name="矩形 41"/>
          <p:cNvSpPr/>
          <p:nvPr/>
        </p:nvSpPr>
        <p:spPr>
          <a:xfrm>
            <a:off x="1948966" y="1139886"/>
            <a:ext cx="466794" cy="461523"/>
          </a:xfrm>
          <a:prstGeom prst="rect">
            <a:avLst/>
          </a:prstGeom>
        </p:spPr>
        <p:txBody>
          <a:bodyPr wrap="none">
            <a:spAutoFit/>
          </a:bodyPr>
          <a:lstStyle/>
          <a:p>
            <a:pPr>
              <a:defRPr/>
            </a:pPr>
            <a:r>
              <a:rPr lang="en-US" altLang="zh-CN" sz="2400" kern="0" dirty="0">
                <a:solidFill>
                  <a:sysClr val="window" lastClr="FFFFFF"/>
                </a:solidFill>
                <a:latin typeface="Impact" pitchFamily="34" charset="0"/>
                <a:ea typeface="微软雅黑" pitchFamily="34" charset="-122"/>
              </a:rPr>
              <a:t>01</a:t>
            </a:r>
            <a:endParaRPr lang="zh-CN" altLang="en-US" sz="2400" kern="0" dirty="0">
              <a:solidFill>
                <a:sysClr val="window" lastClr="FFFFFF"/>
              </a:solidFill>
              <a:latin typeface="Impact" pitchFamily="34" charset="0"/>
              <a:ea typeface="微软雅黑" pitchFamily="34" charset="-122"/>
            </a:endParaRPr>
          </a:p>
        </p:txBody>
      </p:sp>
      <p:sp>
        <p:nvSpPr>
          <p:cNvPr id="43" name="TextBox 42"/>
          <p:cNvSpPr txBox="1"/>
          <p:nvPr/>
        </p:nvSpPr>
        <p:spPr>
          <a:xfrm>
            <a:off x="1547664" y="1221187"/>
            <a:ext cx="6120679" cy="1477325"/>
          </a:xfrm>
          <a:prstGeom prst="rect">
            <a:avLst/>
          </a:prstGeom>
          <a:noFill/>
          <a:effectLst>
            <a:innerShdw blurRad="25400" dist="25400" dir="13500000">
              <a:prstClr val="black">
                <a:alpha val="50000"/>
              </a:prstClr>
            </a:innerShdw>
          </a:effectLst>
        </p:spPr>
        <p:txBody>
          <a:bodyPr wrap="square" lIns="91438" tIns="45719" rIns="91438" bIns="45719" rtlCol="0">
            <a:spAutoFit/>
          </a:bodyPr>
          <a:lstStyle/>
          <a:p>
            <a:pPr fontAlgn="base">
              <a:lnSpc>
                <a:spcPct val="150000"/>
              </a:lnSpc>
              <a:spcBef>
                <a:spcPct val="0"/>
              </a:spcBef>
              <a:spcAft>
                <a:spcPct val="0"/>
              </a:spcAft>
            </a:pPr>
            <a:endParaRPr lang="en-US" altLang="zh-CN" sz="2000" b="1" smtClean="0">
              <a:solidFill>
                <a:srgbClr val="C00000"/>
              </a:solidFill>
              <a:latin typeface="Times New Roman" pitchFamily="18" charset="0"/>
              <a:ea typeface="微软雅黑" pitchFamily="34" charset="-122"/>
              <a:cs typeface="Times New Roman" pitchFamily="18" charset="0"/>
            </a:endParaRPr>
          </a:p>
          <a:p>
            <a:pPr fontAlgn="base">
              <a:lnSpc>
                <a:spcPct val="150000"/>
              </a:lnSpc>
              <a:spcBef>
                <a:spcPct val="0"/>
              </a:spcBef>
              <a:spcAft>
                <a:spcPct val="0"/>
              </a:spcAft>
            </a:pPr>
            <a:r>
              <a:rPr lang="en-US" sz="2000" b="1">
                <a:solidFill>
                  <a:srgbClr val="C00000"/>
                </a:solidFill>
                <a:latin typeface="Arial" panose="020B0604020202020204" pitchFamily="34" charset="0"/>
                <a:cs typeface="Arial" panose="020B0604020202020204" pitchFamily="34" charset="0"/>
              </a:rPr>
              <a:t>3</a:t>
            </a:r>
            <a:r>
              <a:rPr lang="en-US" sz="2000" b="1" smtClean="0">
                <a:solidFill>
                  <a:srgbClr val="C00000"/>
                </a:solidFill>
                <a:latin typeface="Arial" panose="020B0604020202020204" pitchFamily="34" charset="0"/>
                <a:cs typeface="Arial" panose="020B0604020202020204" pitchFamily="34" charset="0"/>
              </a:rPr>
              <a:t>. </a:t>
            </a:r>
            <a:r>
              <a:rPr lang="en-US" sz="2000" b="1">
                <a:solidFill>
                  <a:srgbClr val="C00000"/>
                </a:solidFill>
                <a:latin typeface="Arial" panose="020B0604020202020204" pitchFamily="34" charset="0"/>
                <a:cs typeface="Arial" panose="020B0604020202020204" pitchFamily="34" charset="0"/>
              </a:rPr>
              <a:t>Nhân vật </a:t>
            </a:r>
            <a:r>
              <a:rPr lang="en-US" sz="2000" b="1" smtClean="0">
                <a:solidFill>
                  <a:srgbClr val="C00000"/>
                </a:solidFill>
                <a:latin typeface="Arial" panose="020B0604020202020204" pitchFamily="34" charset="0"/>
                <a:cs typeface="Arial" panose="020B0604020202020204" pitchFamily="34" charset="0"/>
              </a:rPr>
              <a:t>mẹ Sơn, mẹ Hiên</a:t>
            </a:r>
            <a:endParaRPr lang="en-US" sz="2000" b="1">
              <a:solidFill>
                <a:srgbClr val="C00000"/>
              </a:solidFill>
              <a:latin typeface="Arial" panose="020B0604020202020204" pitchFamily="34" charset="0"/>
              <a:cs typeface="Arial" panose="020B0604020202020204" pitchFamily="34" charset="0"/>
            </a:endParaRPr>
          </a:p>
          <a:p>
            <a:pPr fontAlgn="base">
              <a:lnSpc>
                <a:spcPct val="150000"/>
              </a:lnSpc>
              <a:spcBef>
                <a:spcPct val="0"/>
              </a:spcBef>
              <a:spcAft>
                <a:spcPct val="0"/>
              </a:spcAft>
            </a:pPr>
            <a:endParaRPr lang="zh-CN" altLang="en-US" sz="2000" b="1" dirty="0">
              <a:solidFill>
                <a:srgbClr val="C00000"/>
              </a:solidFill>
              <a:latin typeface="Times New Roman" pitchFamily="18" charset="0"/>
              <a:ea typeface="微软雅黑" pitchFamily="34" charset="-122"/>
              <a:cs typeface="Times New Roman" pitchFamily="18" charset="0"/>
            </a:endParaRPr>
          </a:p>
        </p:txBody>
      </p:sp>
      <p:sp>
        <p:nvSpPr>
          <p:cNvPr id="48" name="矩形 47"/>
          <p:cNvSpPr/>
          <p:nvPr/>
        </p:nvSpPr>
        <p:spPr>
          <a:xfrm>
            <a:off x="1948969" y="1925877"/>
            <a:ext cx="184731" cy="461665"/>
          </a:xfrm>
          <a:prstGeom prst="rect">
            <a:avLst/>
          </a:prstGeom>
        </p:spPr>
        <p:txBody>
          <a:bodyPr wrap="none">
            <a:spAutoFit/>
          </a:bodyPr>
          <a:lstStyle/>
          <a:p>
            <a:pPr>
              <a:defRPr/>
            </a:pPr>
            <a:endParaRPr lang="zh-CN" altLang="en-US" sz="2400" kern="0" dirty="0">
              <a:solidFill>
                <a:sysClr val="window" lastClr="FFFFFF"/>
              </a:solidFill>
              <a:latin typeface="Impact" pitchFamily="34" charset="0"/>
              <a:ea typeface="微软雅黑" pitchFamily="34" charset="-122"/>
            </a:endParaRPr>
          </a:p>
        </p:txBody>
      </p:sp>
      <p:sp>
        <p:nvSpPr>
          <p:cNvPr id="54" name="矩形 53"/>
          <p:cNvSpPr/>
          <p:nvPr/>
        </p:nvSpPr>
        <p:spPr>
          <a:xfrm>
            <a:off x="1948969" y="2753281"/>
            <a:ext cx="184731" cy="461665"/>
          </a:xfrm>
          <a:prstGeom prst="rect">
            <a:avLst/>
          </a:prstGeom>
        </p:spPr>
        <p:txBody>
          <a:bodyPr wrap="none">
            <a:spAutoFit/>
          </a:bodyPr>
          <a:lstStyle/>
          <a:p>
            <a:pPr>
              <a:defRPr/>
            </a:pPr>
            <a:endParaRPr lang="zh-CN" altLang="en-US" sz="2400" kern="0" dirty="0">
              <a:solidFill>
                <a:sysClr val="window" lastClr="FFFFFF"/>
              </a:solidFill>
              <a:latin typeface="Impact" pitchFamily="34" charset="0"/>
              <a:ea typeface="微软雅黑" pitchFamily="34" charset="-122"/>
            </a:endParaRPr>
          </a:p>
        </p:txBody>
      </p:sp>
    </p:spTree>
    <p:extLst>
      <p:ext uri="{BB962C8B-B14F-4D97-AF65-F5344CB8AC3E}">
        <p14:creationId xmlns:p14="http://schemas.microsoft.com/office/powerpoint/2010/main" val="865746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300" fill="hold"/>
                                        <p:tgtEl>
                                          <p:spTgt spid="43"/>
                                        </p:tgtEl>
                                        <p:attrNameLst>
                                          <p:attrName>ppt_x</p:attrName>
                                        </p:attrNameLst>
                                      </p:cBhvr>
                                      <p:tavLst>
                                        <p:tav tm="0">
                                          <p:val>
                                            <p:strVal val="1+#ppt_w/2"/>
                                          </p:val>
                                        </p:tav>
                                        <p:tav tm="100000">
                                          <p:val>
                                            <p:strVal val="#ppt_x"/>
                                          </p:val>
                                        </p:tav>
                                      </p:tavLst>
                                    </p:anim>
                                    <p:anim calcmode="lin" valueType="num">
                                      <p:cBhvr additive="base">
                                        <p:cTn id="11"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9502"/>
            <a:ext cx="8352928" cy="4247317"/>
          </a:xfrm>
          <a:prstGeom prst="rect">
            <a:avLst/>
          </a:prstGeom>
        </p:spPr>
        <p:txBody>
          <a:bodyPr wrap="square">
            <a:spAutoFit/>
          </a:bodyPr>
          <a:lstStyle/>
          <a:p>
            <a:pPr fontAlgn="base"/>
            <a:r>
              <a:rPr lang="en-US">
                <a:solidFill>
                  <a:srgbClr val="002060"/>
                </a:solidFill>
                <a:latin typeface="Times New Roman" pitchFamily="18" charset="0"/>
                <a:cs typeface="Times New Roman" pitchFamily="18" charset="0"/>
              </a:rPr>
              <a:t>Thấy hai con về, mẹ Sơn ngửng lên nhìn rồi nghiêm nghị bảo:</a:t>
            </a:r>
          </a:p>
          <a:p>
            <a:pPr fontAlgn="base"/>
            <a:r>
              <a:rPr lang="en-US">
                <a:solidFill>
                  <a:schemeClr val="tx1">
                    <a:lumMod val="95000"/>
                    <a:lumOff val="5000"/>
                  </a:schemeClr>
                </a:solidFill>
                <a:latin typeface="Times New Roman" pitchFamily="18" charset="0"/>
                <a:cs typeface="Times New Roman" pitchFamily="18" charset="0"/>
              </a:rPr>
              <a:t>- </a:t>
            </a:r>
            <a:r>
              <a:rPr lang="en-US">
                <a:solidFill>
                  <a:srgbClr val="0000FF"/>
                </a:solidFill>
                <a:latin typeface="Times New Roman" pitchFamily="18" charset="0"/>
                <a:cs typeface="Times New Roman" pitchFamily="18" charset="0"/>
              </a:rPr>
              <a:t>Kìa, hai cô cậu đã về kia. Thế áo bông của tôi đâu mà tự tiện đem cho đấy?</a:t>
            </a:r>
          </a:p>
          <a:p>
            <a:pPr fontAlgn="base"/>
            <a:r>
              <a:rPr lang="en-US">
                <a:solidFill>
                  <a:srgbClr val="0000FF"/>
                </a:solidFill>
                <a:latin typeface="Times New Roman" pitchFamily="18" charset="0"/>
                <a:cs typeface="Times New Roman" pitchFamily="18" charset="0"/>
              </a:rPr>
              <a:t>Sơn sợ hãi, cúi đầu lặng im, nép vào sau lưng chị. Bác Hiên vừa cười vừa nói:</a:t>
            </a:r>
          </a:p>
          <a:p>
            <a:pPr fontAlgn="base"/>
            <a:r>
              <a:rPr lang="en-US">
                <a:solidFill>
                  <a:srgbClr val="0070C0"/>
                </a:solidFill>
                <a:latin typeface="Times New Roman" pitchFamily="18" charset="0"/>
                <a:cs typeface="Times New Roman" pitchFamily="18" charset="0"/>
              </a:rPr>
              <a:t>- </a:t>
            </a:r>
            <a:r>
              <a:rPr lang="en-US">
                <a:solidFill>
                  <a:srgbClr val="C00000"/>
                </a:solidFill>
                <a:latin typeface="Times New Roman" pitchFamily="18" charset="0"/>
                <a:cs typeface="Times New Roman" pitchFamily="18" charset="0"/>
              </a:rPr>
              <a:t>Tôi về thấy cháu nó mặc cái áo bông tôi hỏi ngay. Nó bảo của cậu Sơn cho nó. Tôi biết cậu ở đây đùa, nên tôi phải vội vàng đem lại đây trả mợ. Thôi, bây giờ, xin phép mợ tôi về.</a:t>
            </a:r>
          </a:p>
          <a:p>
            <a:pPr fontAlgn="base"/>
            <a:r>
              <a:rPr lang="en-US">
                <a:solidFill>
                  <a:srgbClr val="0070C0"/>
                </a:solidFill>
                <a:latin typeface="Times New Roman" pitchFamily="18" charset="0"/>
                <a:cs typeface="Times New Roman" pitchFamily="18" charset="0"/>
              </a:rPr>
              <a:t>Mẹ Sơn hỏi:</a:t>
            </a:r>
          </a:p>
          <a:p>
            <a:pPr fontAlgn="base"/>
            <a:r>
              <a:rPr lang="en-US">
                <a:solidFill>
                  <a:srgbClr val="0070C0"/>
                </a:solidFill>
                <a:latin typeface="Times New Roman" pitchFamily="18" charset="0"/>
                <a:cs typeface="Times New Roman" pitchFamily="18" charset="0"/>
              </a:rPr>
              <a:t>- Con Hiên không có cái áo à?</a:t>
            </a:r>
          </a:p>
          <a:p>
            <a:pPr fontAlgn="base"/>
            <a:r>
              <a:rPr lang="en-US">
                <a:solidFill>
                  <a:srgbClr val="0070C0"/>
                </a:solidFill>
                <a:latin typeface="Times New Roman" pitchFamily="18" charset="0"/>
                <a:cs typeface="Times New Roman" pitchFamily="18" charset="0"/>
              </a:rPr>
              <a:t>- </a:t>
            </a:r>
            <a:r>
              <a:rPr lang="en-US">
                <a:solidFill>
                  <a:srgbClr val="C00000"/>
                </a:solidFill>
                <a:latin typeface="Times New Roman" pitchFamily="18" charset="0"/>
                <a:cs typeface="Times New Roman" pitchFamily="18" charset="0"/>
              </a:rPr>
              <a:t>Bẩm nhà cháu độ này khổ lắm, Chẳng để dành được đồng nào may áo cho con cả. Thành thử vẫn cái áo từ năm ngoái nó mặc mãi.</a:t>
            </a:r>
          </a:p>
          <a:p>
            <a:pPr fontAlgn="base"/>
            <a:r>
              <a:rPr lang="en-US">
                <a:solidFill>
                  <a:srgbClr val="0070C0"/>
                </a:solidFill>
                <a:latin typeface="Times New Roman" pitchFamily="18" charset="0"/>
                <a:cs typeface="Times New Roman" pitchFamily="18" charset="0"/>
              </a:rPr>
              <a:t>Mẹ Sơn với cái âu đồng, lấy tiền đưa cho bác Hiên:</a:t>
            </a:r>
          </a:p>
          <a:p>
            <a:pPr fontAlgn="base"/>
            <a:r>
              <a:rPr lang="en-US">
                <a:solidFill>
                  <a:srgbClr val="0070C0"/>
                </a:solidFill>
                <a:latin typeface="Times New Roman" pitchFamily="18" charset="0"/>
                <a:cs typeface="Times New Roman" pitchFamily="18" charset="0"/>
              </a:rPr>
              <a:t>- </a:t>
            </a:r>
            <a:r>
              <a:rPr lang="en-US">
                <a:solidFill>
                  <a:srgbClr val="0000FF"/>
                </a:solidFill>
                <a:latin typeface="Times New Roman" pitchFamily="18" charset="0"/>
                <a:cs typeface="Times New Roman" pitchFamily="18" charset="0"/>
              </a:rPr>
              <a:t>Đây, tôi cho mượn năm hào cầm về mà may áo cho con.</a:t>
            </a:r>
          </a:p>
          <a:p>
            <a:pPr fontAlgn="base"/>
            <a:r>
              <a:rPr lang="en-US">
                <a:solidFill>
                  <a:srgbClr val="0070C0"/>
                </a:solidFill>
                <a:latin typeface="Times New Roman" pitchFamily="18" charset="0"/>
                <a:cs typeface="Times New Roman" pitchFamily="18" charset="0"/>
              </a:rPr>
              <a:t>Khi bác Hiên bước ra khỏi cửa, mẹ Sơn vẫy hai con lại gần, rồi âu yếm ôm vào lòng mà bảo :</a:t>
            </a:r>
          </a:p>
          <a:p>
            <a:pPr fontAlgn="base"/>
            <a:r>
              <a:rPr lang="en-US">
                <a:solidFill>
                  <a:srgbClr val="0000FF"/>
                </a:solidFill>
                <a:latin typeface="Times New Roman" pitchFamily="18" charset="0"/>
                <a:cs typeface="Times New Roman" pitchFamily="18" charset="0"/>
              </a:rPr>
              <a:t>- Hai con tôi quý quá, dám tự do lấy áo đem cho người ta không sợ mẹ mắng ư?</a:t>
            </a:r>
          </a:p>
        </p:txBody>
      </p:sp>
    </p:spTree>
    <p:extLst>
      <p:ext uri="{BB962C8B-B14F-4D97-AF65-F5344CB8AC3E}">
        <p14:creationId xmlns:p14="http://schemas.microsoft.com/office/powerpoint/2010/main" val="170670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1"/>
          <p:cNvSpPr/>
          <p:nvPr/>
        </p:nvSpPr>
        <p:spPr>
          <a:xfrm>
            <a:off x="323528" y="195486"/>
            <a:ext cx="8280920" cy="4464496"/>
          </a:xfrm>
          <a:prstGeom prst="pentagon">
            <a:avLst/>
          </a:prstGeom>
          <a:ln/>
        </p:spPr>
        <p:style>
          <a:lnRef idx="2">
            <a:schemeClr val="accent4"/>
          </a:lnRef>
          <a:fillRef idx="1">
            <a:schemeClr val="lt1"/>
          </a:fillRef>
          <a:effectRef idx="0">
            <a:schemeClr val="accent4"/>
          </a:effectRef>
          <a:fontRef idx="minor">
            <a:schemeClr val="dk1"/>
          </a:fontRef>
        </p:style>
        <p:txBody>
          <a:bodyPr spcFirstLastPara="1" wrap="square" lIns="91423" tIns="91423" rIns="91423" bIns="91423" anchor="ctr" anchorCtr="0">
            <a:noAutofit/>
          </a:bodyPr>
          <a:lstStyle/>
          <a:p>
            <a:pPr marL="342900" indent="-342900">
              <a:buAutoNum type="arabicPeriod"/>
            </a:pPr>
            <a:r>
              <a:rPr lang="vi-VN" smtClean="0"/>
              <a:t>Mẹ </a:t>
            </a:r>
            <a:r>
              <a:rPr lang="vi-VN"/>
              <a:t>Hiên đến nhà Sơn để làm gì và có thái độ ra sao khi trò chuyện? Qua đó em thấy bà là người như thế </a:t>
            </a:r>
            <a:r>
              <a:rPr lang="vi-VN" smtClean="0"/>
              <a:t>nào?</a:t>
            </a:r>
            <a:r>
              <a:rPr lang="en-US" smtClean="0"/>
              <a:t>( chú ý các chi tiết đặc sắc tập trung làm nổi bật 2 n/v này)</a:t>
            </a:r>
          </a:p>
          <a:p>
            <a:r>
              <a:rPr lang="en-US" smtClean="0"/>
              <a:t>2.   </a:t>
            </a:r>
            <a:r>
              <a:rPr lang="vi-VN" smtClean="0"/>
              <a:t>Mẹ </a:t>
            </a:r>
            <a:r>
              <a:rPr lang="vi-VN"/>
              <a:t>Sơn đã đối xử ra sao với mẹ Hiên và các con khi biết </a:t>
            </a:r>
            <a:r>
              <a:rPr lang="vi-VN" smtClean="0"/>
              <a:t>chuyện</a:t>
            </a:r>
            <a:r>
              <a:rPr lang="en-US" smtClean="0"/>
              <a:t> Sơn cho Hiên áo</a:t>
            </a:r>
            <a:r>
              <a:rPr lang="vi-VN" smtClean="0"/>
              <a:t>? </a:t>
            </a:r>
            <a:r>
              <a:rPr lang="vi-VN"/>
              <a:t>Qua đó em thấy bà là người như thế nào?</a:t>
            </a:r>
            <a:endParaRPr lang="en-US"/>
          </a:p>
          <a:p>
            <a:endParaRPr lang="en-US" smtClean="0"/>
          </a:p>
        </p:txBody>
      </p:sp>
      <p:sp>
        <p:nvSpPr>
          <p:cNvPr id="4" name="Google Shape;433;p41"/>
          <p:cNvSpPr txBox="1">
            <a:spLocks/>
          </p:cNvSpPr>
          <p:nvPr/>
        </p:nvSpPr>
        <p:spPr>
          <a:xfrm>
            <a:off x="3111778" y="699542"/>
            <a:ext cx="3370822" cy="1296144"/>
          </a:xfrm>
          <a:prstGeom prst="rect">
            <a:avLst/>
          </a:prstGeom>
        </p:spPr>
        <p:txBody>
          <a:bodyPr spcFirstLastPara="1" vert="horz" wrap="square" lIns="91423" tIns="91423" rIns="91423" bIns="91423"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solidFill>
                  <a:srgbClr val="FF0000"/>
                </a:solidFill>
                <a:latin typeface="Arial" panose="020B0604020202020204" pitchFamily="34" charset="0"/>
                <a:cs typeface="Arial" panose="020B0604020202020204" pitchFamily="34" charset="0"/>
                <a:sym typeface="Arial" panose="020B0604020202020204" pitchFamily="34" charset="0"/>
              </a:rPr>
              <a:t>Thảo luận</a:t>
            </a:r>
          </a:p>
          <a:p>
            <a:pPr algn="ctr"/>
            <a:r>
              <a:rPr lang="en-US" sz="3600" smtClean="0">
                <a:solidFill>
                  <a:srgbClr val="FF0000"/>
                </a:solidFill>
                <a:latin typeface="Arial" panose="020B0604020202020204" pitchFamily="34" charset="0"/>
                <a:cs typeface="Arial" panose="020B0604020202020204" pitchFamily="34" charset="0"/>
                <a:sym typeface="Arial" panose="020B0604020202020204" pitchFamily="34" charset="0"/>
              </a:rPr>
              <a:t>Thời gian : 3p </a:t>
            </a:r>
            <a:endParaRPr lang="en-US" sz="3600" dirty="0">
              <a:solidFill>
                <a:srgbClr val="FF0000"/>
              </a:solidFill>
              <a:latin typeface="Arial" panose="020B0604020202020204" pitchFamily="34" charset="0"/>
              <a:cs typeface="Arial" panose="020B0604020202020204" pitchFamily="34" charset="0"/>
              <a:sym typeface="Arial" panose="020B0604020202020204" pitchFamily="34" charset="0"/>
            </a:endParaRPr>
          </a:p>
        </p:txBody>
      </p:sp>
      <p:sp>
        <p:nvSpPr>
          <p:cNvPr id="5" name="Google Shape;432;p41"/>
          <p:cNvSpPr txBox="1">
            <a:spLocks/>
          </p:cNvSpPr>
          <p:nvPr/>
        </p:nvSpPr>
        <p:spPr>
          <a:xfrm>
            <a:off x="1547664" y="2427734"/>
            <a:ext cx="5760639" cy="1656184"/>
          </a:xfrm>
          <a:prstGeom prst="rect">
            <a:avLst/>
          </a:prstGeom>
        </p:spPr>
        <p:txBody>
          <a:bodyPr spcFirstLastPara="1" vert="horz" wrap="square" lIns="91423" tIns="91423" rIns="91423" bIns="91423"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b="1" dirty="0">
              <a:solidFill>
                <a:srgbClr val="FF0000"/>
              </a:solidFill>
              <a:latin typeface="+mn-lt"/>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5711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26714"/>
          </a:xfrm>
          <a:prstGeom prst="rect">
            <a:avLst/>
          </a:prstGeom>
        </p:spPr>
      </p:pic>
      <p:sp>
        <p:nvSpPr>
          <p:cNvPr id="8" name="Rectangle 7"/>
          <p:cNvSpPr/>
          <p:nvPr/>
        </p:nvSpPr>
        <p:spPr>
          <a:xfrm>
            <a:off x="3659286" y="555528"/>
            <a:ext cx="1570302" cy="900246"/>
          </a:xfrm>
          <a:prstGeom prst="rect">
            <a:avLst/>
          </a:prstGeom>
          <a:noFill/>
        </p:spPr>
        <p:txBody>
          <a:bodyPr wrap="none" lIns="68580" tIns="34290" rIns="68580" bIns="34290">
            <a:spAutoFit/>
          </a:bodyPr>
          <a:lstStyle/>
          <a:p>
            <a:pPr algn="ctr"/>
            <a:r>
              <a:rPr lang="en-US" sz="5400" b="1" spc="38"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Bài 3</a:t>
            </a:r>
          </a:p>
        </p:txBody>
      </p:sp>
      <p:sp>
        <p:nvSpPr>
          <p:cNvPr id="5" name="TextBox 4"/>
          <p:cNvSpPr txBox="1"/>
          <p:nvPr/>
        </p:nvSpPr>
        <p:spPr>
          <a:xfrm>
            <a:off x="1828801" y="3915866"/>
            <a:ext cx="4701383" cy="392415"/>
          </a:xfrm>
          <a:prstGeom prst="rect">
            <a:avLst/>
          </a:prstGeom>
          <a:noFill/>
        </p:spPr>
        <p:txBody>
          <a:bodyPr wrap="none" lIns="68580" tIns="34290" rIns="68580" bIns="34290" rtlCol="0">
            <a:spAutoFit/>
          </a:bodyPr>
          <a:lstStyle/>
          <a:p>
            <a:r>
              <a:rPr lang="en-US" sz="2100" dirty="0" err="1">
                <a:solidFill>
                  <a:srgbClr val="FF0000"/>
                </a:solidFill>
                <a:latin typeface="Cooper Black" pitchFamily="18" charset="0"/>
                <a:cs typeface="Times New Roman" pitchFamily="18" charset="0"/>
              </a:rPr>
              <a:t>Thương</a:t>
            </a:r>
            <a:r>
              <a:rPr lang="en-US" sz="2100" dirty="0">
                <a:solidFill>
                  <a:srgbClr val="FF0000"/>
                </a:solidFill>
                <a:latin typeface="Cooper Black" pitchFamily="18" charset="0"/>
                <a:cs typeface="Times New Roman" pitchFamily="18" charset="0"/>
              </a:rPr>
              <a:t> </a:t>
            </a:r>
            <a:r>
              <a:rPr lang="en-US" sz="2100" dirty="0" err="1">
                <a:solidFill>
                  <a:srgbClr val="FF0000"/>
                </a:solidFill>
                <a:latin typeface="Cooper Black" pitchFamily="18" charset="0"/>
                <a:cs typeface="Times New Roman" pitchFamily="18" charset="0"/>
              </a:rPr>
              <a:t>người</a:t>
            </a:r>
            <a:r>
              <a:rPr lang="en-US" sz="2100" dirty="0">
                <a:solidFill>
                  <a:srgbClr val="FF0000"/>
                </a:solidFill>
                <a:latin typeface="Cooper Black" pitchFamily="18" charset="0"/>
                <a:cs typeface="Times New Roman" pitchFamily="18" charset="0"/>
              </a:rPr>
              <a:t> </a:t>
            </a:r>
            <a:r>
              <a:rPr lang="en-US" sz="2100" dirty="0" err="1">
                <a:solidFill>
                  <a:srgbClr val="FF0000"/>
                </a:solidFill>
                <a:latin typeface="Cooper Black" pitchFamily="18" charset="0"/>
                <a:cs typeface="Times New Roman" pitchFamily="18" charset="0"/>
              </a:rPr>
              <a:t>như</a:t>
            </a:r>
            <a:r>
              <a:rPr lang="en-US" sz="2100" dirty="0">
                <a:solidFill>
                  <a:srgbClr val="FF0000"/>
                </a:solidFill>
                <a:latin typeface="Cooper Black" pitchFamily="18" charset="0"/>
                <a:cs typeface="Times New Roman" pitchFamily="18" charset="0"/>
              </a:rPr>
              <a:t> </a:t>
            </a:r>
            <a:r>
              <a:rPr lang="en-US" sz="2100" dirty="0" err="1">
                <a:solidFill>
                  <a:srgbClr val="FF0000"/>
                </a:solidFill>
                <a:latin typeface="Cooper Black" pitchFamily="18" charset="0"/>
                <a:cs typeface="Times New Roman" pitchFamily="18" charset="0"/>
              </a:rPr>
              <a:t>thể</a:t>
            </a:r>
            <a:r>
              <a:rPr lang="en-US" sz="2100" dirty="0">
                <a:solidFill>
                  <a:srgbClr val="FF0000"/>
                </a:solidFill>
                <a:latin typeface="Cooper Black" pitchFamily="18" charset="0"/>
                <a:cs typeface="Times New Roman" pitchFamily="18" charset="0"/>
              </a:rPr>
              <a:t> </a:t>
            </a:r>
            <a:r>
              <a:rPr lang="en-US" sz="2100" dirty="0" err="1">
                <a:solidFill>
                  <a:srgbClr val="FF0000"/>
                </a:solidFill>
                <a:latin typeface="Cooper Black" pitchFamily="18" charset="0"/>
                <a:cs typeface="Times New Roman" pitchFamily="18" charset="0"/>
              </a:rPr>
              <a:t>thương</a:t>
            </a:r>
            <a:r>
              <a:rPr lang="en-US" sz="2100" dirty="0">
                <a:solidFill>
                  <a:srgbClr val="FF0000"/>
                </a:solidFill>
                <a:latin typeface="Cooper Black" pitchFamily="18" charset="0"/>
                <a:cs typeface="Times New Roman" pitchFamily="18" charset="0"/>
              </a:rPr>
              <a:t> </a:t>
            </a:r>
            <a:r>
              <a:rPr lang="en-US" sz="2100" dirty="0" err="1">
                <a:solidFill>
                  <a:srgbClr val="FF0000"/>
                </a:solidFill>
                <a:latin typeface="Cooper Black" pitchFamily="18" charset="0"/>
                <a:cs typeface="Times New Roman" pitchFamily="18" charset="0"/>
              </a:rPr>
              <a:t>thân</a:t>
            </a:r>
            <a:endParaRPr lang="en-US" sz="2100" dirty="0">
              <a:solidFill>
                <a:srgbClr val="FF0000"/>
              </a:solidFill>
              <a:latin typeface="Cooper Black" pitchFamily="18" charset="0"/>
              <a:cs typeface="Times New Roman" pitchFamily="18" charset="0"/>
            </a:endParaRPr>
          </a:p>
        </p:txBody>
      </p:sp>
    </p:spTree>
    <p:extLst>
      <p:ext uri="{BB962C8B-B14F-4D97-AF65-F5344CB8AC3E}">
        <p14:creationId xmlns:p14="http://schemas.microsoft.com/office/powerpoint/2010/main" val="2980082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 name="Google Shape;433;p41"/>
          <p:cNvSpPr txBox="1">
            <a:spLocks/>
          </p:cNvSpPr>
          <p:nvPr/>
        </p:nvSpPr>
        <p:spPr>
          <a:xfrm>
            <a:off x="1115616" y="699542"/>
            <a:ext cx="6984776" cy="1296144"/>
          </a:xfrm>
          <a:prstGeom prst="rect">
            <a:avLst/>
          </a:prstGeom>
        </p:spPr>
        <p:txBody>
          <a:bodyPr spcFirstLastPara="1" vert="horz" wrap="square" lIns="91423" tIns="91423" rIns="91423" bIns="91423"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srgbClr val="FF0000"/>
              </a:solidFill>
              <a:latin typeface="Arial" panose="020B0604020202020204" pitchFamily="34" charset="0"/>
              <a:cs typeface="Arial" panose="020B0604020202020204" pitchFamily="34" charset="0"/>
              <a:sym typeface="Arial" panose="020B0604020202020204" pitchFamily="34" charset="0"/>
            </a:endParaRPr>
          </a:p>
        </p:txBody>
      </p:sp>
      <p:sp>
        <p:nvSpPr>
          <p:cNvPr id="5" name="Google Shape;432;p41"/>
          <p:cNvSpPr txBox="1">
            <a:spLocks/>
          </p:cNvSpPr>
          <p:nvPr/>
        </p:nvSpPr>
        <p:spPr>
          <a:xfrm>
            <a:off x="1547664" y="2427734"/>
            <a:ext cx="5760639" cy="1656184"/>
          </a:xfrm>
          <a:prstGeom prst="rect">
            <a:avLst/>
          </a:prstGeom>
        </p:spPr>
        <p:txBody>
          <a:bodyPr spcFirstLastPara="1" vert="horz" wrap="square" lIns="91423" tIns="91423" rIns="91423" bIns="91423"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b="1" dirty="0">
              <a:solidFill>
                <a:srgbClr val="FF0000"/>
              </a:solidFill>
              <a:latin typeface="+mn-lt"/>
              <a:cs typeface="Arial" panose="020B0604020202020204" pitchFamily="34" charset="0"/>
              <a:sym typeface="Arial" panose="020B0604020202020204" pitchFamily="34" charset="0"/>
            </a:endParaRPr>
          </a:p>
        </p:txBody>
      </p:sp>
      <p:sp>
        <p:nvSpPr>
          <p:cNvPr id="2" name="Rectangle 1"/>
          <p:cNvSpPr/>
          <p:nvPr/>
        </p:nvSpPr>
        <p:spPr>
          <a:xfrm>
            <a:off x="827584" y="267494"/>
            <a:ext cx="7632848" cy="3693319"/>
          </a:xfrm>
          <a:prstGeom prst="rect">
            <a:avLst/>
          </a:prstGeom>
        </p:spPr>
        <p:txBody>
          <a:bodyPr wrap="square">
            <a:spAutoFit/>
          </a:bodyPr>
          <a:lstStyle/>
          <a:p>
            <a:r>
              <a:rPr lang="en-US" smtClean="0">
                <a:solidFill>
                  <a:srgbClr val="0000FF"/>
                </a:solidFill>
              </a:rPr>
              <a:t>Chi tiết đặc  sắc góp phần khắc họa rõ nét vẻ đẹp của mẹ Hiên và mẹ Sơn</a:t>
            </a:r>
          </a:p>
          <a:p>
            <a:r>
              <a:rPr lang="en-US" smtClean="0">
                <a:solidFill>
                  <a:srgbClr val="0000FF"/>
                </a:solidFill>
              </a:rPr>
              <a:t>* Mẹ bé Hiên đến nhà Sơn để :</a:t>
            </a:r>
          </a:p>
          <a:p>
            <a:r>
              <a:rPr lang="en-US" smtClean="0">
                <a:solidFill>
                  <a:srgbClr val="FF0000"/>
                </a:solidFill>
              </a:rPr>
              <a:t>- Trả áo Sơn cho Hiên </a:t>
            </a:r>
            <a:r>
              <a:rPr lang="en-US">
                <a:solidFill>
                  <a:srgbClr val="FF0000"/>
                </a:solidFill>
              </a:rPr>
              <a:t>(</a:t>
            </a:r>
            <a:r>
              <a:rPr lang="en-US" smtClean="0">
                <a:solidFill>
                  <a:srgbClr val="FF0000"/>
                </a:solidFill>
              </a:rPr>
              <a:t> dù nhà </a:t>
            </a:r>
            <a:r>
              <a:rPr lang="en-US">
                <a:solidFill>
                  <a:srgbClr val="FF0000"/>
                </a:solidFill>
              </a:rPr>
              <a:t>bé Hiên nghèo, không đủ áo ấm </a:t>
            </a:r>
            <a:r>
              <a:rPr lang="en-US" smtClean="0">
                <a:solidFill>
                  <a:srgbClr val="FF0000"/>
                </a:solidFill>
              </a:rPr>
              <a:t>)</a:t>
            </a:r>
          </a:p>
          <a:p>
            <a:r>
              <a:rPr lang="en-US" smtClean="0">
                <a:solidFill>
                  <a:srgbClr val="0000FF"/>
                </a:solidFill>
              </a:rPr>
              <a:t>- Hành động thể hiện </a:t>
            </a:r>
            <a:r>
              <a:rPr lang="en-US" smtClean="0">
                <a:solidFill>
                  <a:srgbClr val="FF0000"/>
                </a:solidFill>
              </a:rPr>
              <a:t>: </a:t>
            </a:r>
            <a:r>
              <a:rPr lang="en-US">
                <a:solidFill>
                  <a:srgbClr val="FF0000"/>
                </a:solidFill>
              </a:rPr>
              <a:t>Bà có lòng tự trọng cao, dù quí trọng tấm lòng của chị em Sơn</a:t>
            </a:r>
          </a:p>
          <a:p>
            <a:pPr marL="285750" indent="-285750">
              <a:buFontTx/>
              <a:buChar char="-"/>
            </a:pPr>
            <a:r>
              <a:rPr lang="en-US" smtClean="0">
                <a:solidFill>
                  <a:srgbClr val="0000FF"/>
                </a:solidFill>
              </a:rPr>
              <a:t>Cách </a:t>
            </a:r>
            <a:r>
              <a:rPr lang="en-US">
                <a:solidFill>
                  <a:srgbClr val="0000FF"/>
                </a:solidFill>
              </a:rPr>
              <a:t>trả áo </a:t>
            </a:r>
            <a:r>
              <a:rPr lang="en-US" smtClean="0">
                <a:solidFill>
                  <a:srgbClr val="FF0000"/>
                </a:solidFill>
              </a:rPr>
              <a:t>: tế </a:t>
            </a:r>
            <a:r>
              <a:rPr lang="en-US">
                <a:solidFill>
                  <a:srgbClr val="FF0000"/>
                </a:solidFill>
              </a:rPr>
              <a:t>nhị, tránh nói ra việc Sơn tự ý cho Hiên áo, thay vào đó bà nói : tôi biết cậu đây đùa</a:t>
            </a:r>
            <a:r>
              <a:rPr lang="en-US" smtClean="0">
                <a:solidFill>
                  <a:srgbClr val="FF0000"/>
                </a:solidFill>
              </a:rPr>
              <a:t>.</a:t>
            </a:r>
            <a:endParaRPr lang="en-US">
              <a:solidFill>
                <a:srgbClr val="FF0000"/>
              </a:solidFill>
            </a:endParaRPr>
          </a:p>
          <a:p>
            <a:r>
              <a:rPr lang="en-US" smtClean="0">
                <a:solidFill>
                  <a:srgbClr val="0000FF"/>
                </a:solidFill>
              </a:rPr>
              <a:t>*</a:t>
            </a:r>
            <a:r>
              <a:rPr lang="en-US"/>
              <a:t> </a:t>
            </a:r>
            <a:r>
              <a:rPr lang="en-US" smtClean="0"/>
              <a:t> </a:t>
            </a:r>
            <a:r>
              <a:rPr lang="en-US">
                <a:solidFill>
                  <a:srgbClr val="0000FF"/>
                </a:solidFill>
              </a:rPr>
              <a:t>Mẹ Sơn :</a:t>
            </a:r>
          </a:p>
          <a:p>
            <a:r>
              <a:rPr lang="en-US"/>
              <a:t>- </a:t>
            </a:r>
            <a:r>
              <a:rPr lang="en-US">
                <a:solidFill>
                  <a:srgbClr val="DF0040"/>
                </a:solidFill>
              </a:rPr>
              <a:t>Mẹ Sơn không tặng mẹ Hiên áo bông cũ vì đó là kỉ vật của người con đã mất.</a:t>
            </a:r>
          </a:p>
          <a:p>
            <a:r>
              <a:rPr lang="en-US">
                <a:solidFill>
                  <a:srgbClr val="0000FF"/>
                </a:solidFill>
              </a:rPr>
              <a:t>- Xử sự với mẹ Hiên </a:t>
            </a:r>
            <a:r>
              <a:rPr lang="en-US">
                <a:solidFill>
                  <a:srgbClr val="DF0040"/>
                </a:solidFill>
              </a:rPr>
              <a:t>: cho mượn tiền để may áo cho con =&gt; tránh cho mẹ Hiên cảm giác tự ti, muốn Hiên có áo mới =&gt; tinh tế, nhân hậu khi giúp người.</a:t>
            </a:r>
          </a:p>
          <a:p>
            <a:r>
              <a:rPr lang="en-US">
                <a:solidFill>
                  <a:srgbClr val="0000FF"/>
                </a:solidFill>
              </a:rPr>
              <a:t>- Với con : </a:t>
            </a:r>
            <a:r>
              <a:rPr lang="en-US">
                <a:solidFill>
                  <a:srgbClr val="DF0040"/>
                </a:solidFill>
              </a:rPr>
              <a:t>Nghiêm nghị, yêu thương, vui vì thấy các con biết thương yêu người.</a:t>
            </a:r>
          </a:p>
          <a:p>
            <a:endParaRPr lang="en-US">
              <a:solidFill>
                <a:srgbClr val="DF0040"/>
              </a:solidFill>
            </a:endParaRPr>
          </a:p>
        </p:txBody>
      </p:sp>
    </p:spTree>
    <p:extLst>
      <p:ext uri="{BB962C8B-B14F-4D97-AF65-F5344CB8AC3E}">
        <p14:creationId xmlns:p14="http://schemas.microsoft.com/office/powerpoint/2010/main" val="219266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7357" y="1244248"/>
            <a:ext cx="5472608" cy="1200329"/>
          </a:xfrm>
          <a:prstGeom prst="rect">
            <a:avLst/>
          </a:prstGeom>
          <a:noFill/>
        </p:spPr>
        <p:txBody>
          <a:bodyPr wrap="square" rtlCol="0">
            <a:spAutoFit/>
          </a:bodyPr>
          <a:lstStyle/>
          <a:p>
            <a:r>
              <a:rPr lang="en-US" sz="3600" smtClean="0">
                <a:solidFill>
                  <a:srgbClr val="FF0000"/>
                </a:solidFill>
              </a:rPr>
              <a:t>III. TỔNG KẾT</a:t>
            </a:r>
          </a:p>
          <a:p>
            <a:endParaRPr lang="en-US" sz="3600">
              <a:solidFill>
                <a:srgbClr val="FF0000"/>
              </a:solidFill>
            </a:endParaRPr>
          </a:p>
        </p:txBody>
      </p:sp>
    </p:spTree>
    <p:extLst>
      <p:ext uri="{BB962C8B-B14F-4D97-AF65-F5344CB8AC3E}">
        <p14:creationId xmlns:p14="http://schemas.microsoft.com/office/powerpoint/2010/main" val="2042822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9673" y="1869700"/>
            <a:ext cx="5184576" cy="1384995"/>
          </a:xfrm>
          <a:prstGeom prst="rect">
            <a:avLst/>
          </a:prstGeom>
          <a:noFill/>
        </p:spPr>
        <p:txBody>
          <a:bodyPr wrap="square" rtlCol="0">
            <a:spAutoFit/>
          </a:bodyPr>
          <a:lstStyle/>
          <a:p>
            <a:r>
              <a:rPr lang="en-US" sz="2800" smtClean="0">
                <a:solidFill>
                  <a:srgbClr val="FF0000"/>
                </a:solidFill>
                <a:latin typeface="Times New Roman" pitchFamily="18" charset="0"/>
                <a:cs typeface="Times New Roman" pitchFamily="18" charset="0"/>
              </a:rPr>
              <a:t>Trình bày nét đặc sắc về nghệ thuật  của văn bản “ Gió lạnh đầu mùa” ?</a:t>
            </a:r>
            <a:endParaRPr lang="en-US" sz="28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3641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555526"/>
            <a:ext cx="6912768" cy="1477328"/>
          </a:xfrm>
          <a:prstGeom prst="rect">
            <a:avLst/>
          </a:prstGeom>
          <a:noFill/>
        </p:spPr>
        <p:txBody>
          <a:bodyPr wrap="square" rtlCol="0">
            <a:spAutoFit/>
          </a:bodyPr>
          <a:lstStyle/>
          <a:p>
            <a:endParaRPr lang="en-US" b="1" u="sng" smtClean="0">
              <a:solidFill>
                <a:srgbClr val="FF0000"/>
              </a:solidFill>
            </a:endParaRPr>
          </a:p>
          <a:p>
            <a:endParaRPr lang="en-US" b="1" u="sng">
              <a:solidFill>
                <a:srgbClr val="FF0000"/>
              </a:solidFill>
            </a:endParaRPr>
          </a:p>
          <a:p>
            <a:r>
              <a:rPr lang="en-US" b="1" u="sng" smtClean="0">
                <a:solidFill>
                  <a:srgbClr val="FF0000"/>
                </a:solidFill>
              </a:rPr>
              <a:t>III.</a:t>
            </a:r>
            <a:r>
              <a:rPr lang="vi-VN" b="1" u="sng">
                <a:solidFill>
                  <a:srgbClr val="FF0000"/>
                </a:solidFill>
              </a:rPr>
              <a:t>Tổng kết</a:t>
            </a:r>
            <a:endParaRPr lang="en-US" b="1">
              <a:solidFill>
                <a:srgbClr val="FF0000"/>
              </a:solidFill>
            </a:endParaRPr>
          </a:p>
          <a:p>
            <a:r>
              <a:rPr lang="vi-VN" b="1">
                <a:solidFill>
                  <a:srgbClr val="FF0000"/>
                </a:solidFill>
              </a:rPr>
              <a:t>1. Nghệ thuật:</a:t>
            </a:r>
            <a:endParaRPr lang="en-US" b="1">
              <a:solidFill>
                <a:srgbClr val="FF0000"/>
              </a:solidFill>
            </a:endParaRPr>
          </a:p>
          <a:p>
            <a:pPr marL="285750" indent="-285750">
              <a:buFontTx/>
              <a:buChar char="-"/>
            </a:pPr>
            <a:endParaRPr lang="en-US">
              <a:solidFill>
                <a:srgbClr val="FF0000"/>
              </a:solidFill>
            </a:endParaRPr>
          </a:p>
        </p:txBody>
      </p:sp>
    </p:spTree>
    <p:extLst>
      <p:ext uri="{BB962C8B-B14F-4D97-AF65-F5344CB8AC3E}">
        <p14:creationId xmlns:p14="http://schemas.microsoft.com/office/powerpoint/2010/main" val="3097122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grpSp>
        <p:nvGrpSpPr>
          <p:cNvPr id="618" name="Google Shape;618;p16"/>
          <p:cNvGrpSpPr/>
          <p:nvPr/>
        </p:nvGrpSpPr>
        <p:grpSpPr>
          <a:xfrm>
            <a:off x="95189" y="202623"/>
            <a:ext cx="8884227" cy="4738254"/>
            <a:chOff x="126919" y="221673"/>
            <a:chExt cx="11845636" cy="6317672"/>
          </a:xfrm>
        </p:grpSpPr>
        <p:sp>
          <p:nvSpPr>
            <p:cNvPr id="619" name="Google Shape;619;p16"/>
            <p:cNvSpPr/>
            <p:nvPr/>
          </p:nvSpPr>
          <p:spPr>
            <a:xfrm>
              <a:off x="126919" y="221673"/>
              <a:ext cx="11845636" cy="6317672"/>
            </a:xfrm>
            <a:prstGeom prst="rect">
              <a:avLst/>
            </a:prstGeom>
            <a:solidFill>
              <a:srgbClr val="833C0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pic>
          <p:nvPicPr>
            <p:cNvPr id="620" name="Google Shape;620;p16"/>
            <p:cNvPicPr preferRelativeResize="0"/>
            <p:nvPr/>
          </p:nvPicPr>
          <p:blipFill rotWithShape="1">
            <a:blip r:embed="rId3">
              <a:alphaModFix/>
            </a:blip>
            <a:srcRect/>
            <a:stretch/>
          </p:blipFill>
          <p:spPr>
            <a:xfrm>
              <a:off x="219445" y="307677"/>
              <a:ext cx="5430980" cy="6081890"/>
            </a:xfrm>
            <a:prstGeom prst="rect">
              <a:avLst/>
            </a:prstGeom>
            <a:noFill/>
            <a:ln>
              <a:noFill/>
            </a:ln>
          </p:spPr>
        </p:pic>
      </p:grpSp>
      <p:sp>
        <p:nvSpPr>
          <p:cNvPr id="625" name="Google Shape;625;p16"/>
          <p:cNvSpPr/>
          <p:nvPr/>
        </p:nvSpPr>
        <p:spPr>
          <a:xfrm rot="5400000">
            <a:off x="4469584" y="511217"/>
            <a:ext cx="4382367" cy="4073235"/>
          </a:xfrm>
          <a:prstGeom prst="round2SameRect">
            <a:avLst>
              <a:gd name="adj1" fmla="val 16667"/>
              <a:gd name="adj2" fmla="val 0"/>
            </a:avLst>
          </a:prstGeom>
          <a:solidFill>
            <a:srgbClr val="F7CAAC"/>
          </a:solidFill>
          <a:ln w="38100" cap="flat" cmpd="sng">
            <a:solidFill>
              <a:srgbClr val="FFFFF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FFFFFF"/>
              </a:buClr>
              <a:buSzPts val="1800"/>
            </a:pPr>
            <a:r>
              <a:rPr lang="en-BZ" sz="1400">
                <a:solidFill>
                  <a:srgbClr val="FFFFFF"/>
                </a:solidFill>
                <a:latin typeface="Calibri"/>
                <a:ea typeface="Calibri"/>
                <a:cs typeface="Calibri"/>
                <a:sym typeface="Calibri"/>
              </a:rPr>
              <a:t>     </a:t>
            </a:r>
            <a:endParaRPr/>
          </a:p>
        </p:txBody>
      </p:sp>
      <p:sp>
        <p:nvSpPr>
          <p:cNvPr id="627" name="Google Shape;627;p16"/>
          <p:cNvSpPr/>
          <p:nvPr/>
        </p:nvSpPr>
        <p:spPr>
          <a:xfrm>
            <a:off x="4159501" y="560578"/>
            <a:ext cx="796991" cy="33714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sp>
        <p:nvSpPr>
          <p:cNvPr id="628" name="Google Shape;628;p16"/>
          <p:cNvSpPr/>
          <p:nvPr/>
        </p:nvSpPr>
        <p:spPr>
          <a:xfrm>
            <a:off x="4157917" y="4362435"/>
            <a:ext cx="796991" cy="33714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sp>
        <p:nvSpPr>
          <p:cNvPr id="629" name="Google Shape;629;p16"/>
          <p:cNvSpPr/>
          <p:nvPr/>
        </p:nvSpPr>
        <p:spPr>
          <a:xfrm>
            <a:off x="4138808" y="3357668"/>
            <a:ext cx="796991" cy="33714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sp>
        <p:nvSpPr>
          <p:cNvPr id="630" name="Google Shape;630;p16"/>
          <p:cNvSpPr/>
          <p:nvPr/>
        </p:nvSpPr>
        <p:spPr>
          <a:xfrm>
            <a:off x="4157917" y="1497474"/>
            <a:ext cx="796991" cy="33714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sp>
        <p:nvSpPr>
          <p:cNvPr id="631" name="Google Shape;631;p16"/>
          <p:cNvSpPr/>
          <p:nvPr/>
        </p:nvSpPr>
        <p:spPr>
          <a:xfrm>
            <a:off x="4157917" y="2434371"/>
            <a:ext cx="796991" cy="33714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sp>
        <p:nvSpPr>
          <p:cNvPr id="632" name="Google Shape;632;p16"/>
          <p:cNvSpPr txBox="1"/>
          <p:nvPr/>
        </p:nvSpPr>
        <p:spPr>
          <a:xfrm>
            <a:off x="994355" y="1666044"/>
            <a:ext cx="2356238" cy="1731213"/>
          </a:xfrm>
          <a:prstGeom prst="rect">
            <a:avLst/>
          </a:prstGeom>
          <a:noFill/>
          <a:ln>
            <a:noFill/>
          </a:ln>
        </p:spPr>
        <p:txBody>
          <a:bodyPr spcFirstLastPara="1" wrap="square" lIns="68569" tIns="34275" rIns="68569" bIns="34275" anchor="t" anchorCtr="0">
            <a:spAutoFit/>
          </a:bodyPr>
          <a:lstStyle/>
          <a:p>
            <a:pPr algn="ctr">
              <a:buClr>
                <a:srgbClr val="000000"/>
              </a:buClr>
              <a:buSzPts val="11500"/>
            </a:pPr>
            <a:r>
              <a:rPr lang="en-BZ" sz="5400" smtClean="0">
                <a:solidFill>
                  <a:srgbClr val="000000"/>
                </a:solidFill>
                <a:latin typeface="Times New Roman" panose="02020603050405020304" pitchFamily="18" charset="0"/>
                <a:ea typeface="Calibri"/>
                <a:cs typeface="Times New Roman" panose="02020603050405020304" pitchFamily="18" charset="0"/>
                <a:sym typeface="Calibri"/>
              </a:rPr>
              <a:t>1.Nghệ </a:t>
            </a:r>
            <a:r>
              <a:rPr lang="en-BZ" sz="5400" dirty="0" err="1">
                <a:solidFill>
                  <a:srgbClr val="000000"/>
                </a:solidFill>
                <a:latin typeface="Times New Roman" panose="02020603050405020304" pitchFamily="18" charset="0"/>
                <a:ea typeface="Calibri"/>
                <a:cs typeface="Times New Roman" panose="02020603050405020304" pitchFamily="18" charset="0"/>
                <a:sym typeface="Calibri"/>
              </a:rPr>
              <a:t>thuật</a:t>
            </a:r>
            <a:endParaRPr sz="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DC89A98E-E593-46C6-8711-F1D3CE963D55}"/>
              </a:ext>
            </a:extLst>
          </p:cNvPr>
          <p:cNvSpPr txBox="1"/>
          <p:nvPr/>
        </p:nvSpPr>
        <p:spPr>
          <a:xfrm>
            <a:off x="5229541" y="945501"/>
            <a:ext cx="3179618" cy="3070071"/>
          </a:xfrm>
          <a:prstGeom prst="rect">
            <a:avLst/>
          </a:prstGeom>
          <a:noFill/>
        </p:spPr>
        <p:txBody>
          <a:bodyPr wrap="square" lIns="68580" tIns="34290" rIns="68580" bIns="34290" rtlCol="0">
            <a:spAutoFit/>
          </a:bodyPr>
          <a:lstStyle/>
          <a:p>
            <a:r>
              <a:rPr lang="vi-VN" sz="2800"/>
              <a:t>- </a:t>
            </a:r>
            <a:r>
              <a:rPr lang="vi-VN" sz="2000"/>
              <a:t>Thể loại: Truyện ngắn (nhân vật, ngôi kể, sự việc, chi tiết…)</a:t>
            </a:r>
            <a:endParaRPr lang="en-US" sz="2000" b="1"/>
          </a:p>
          <a:p>
            <a:r>
              <a:rPr lang="vi-VN" sz="2000"/>
              <a:t>- Nghệ thuật tự sự kết hợp miêu tả</a:t>
            </a:r>
            <a:endParaRPr lang="en-US" sz="2000"/>
          </a:p>
          <a:p>
            <a:r>
              <a:rPr lang="vi-VN" sz="2000"/>
              <a:t>- Giọng văn nhẹ nhàng, giàu chất thơ;</a:t>
            </a:r>
            <a:endParaRPr lang="en-US" sz="2000"/>
          </a:p>
          <a:p>
            <a:r>
              <a:rPr lang="en-US" sz="2000"/>
              <a:t>-  </a:t>
            </a:r>
            <a:r>
              <a:rPr lang="vi-VN" sz="2000"/>
              <a:t>Miêu tả tinh tế</a:t>
            </a:r>
            <a:endParaRPr lang="en-US" sz="2000"/>
          </a:p>
          <a:p>
            <a:pPr algn="just"/>
            <a:endParaRPr lang="en-SG"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5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Users\Administrator\Desktop\5385f09707721.png"/>
          <p:cNvPicPr>
            <a:picLocks noChangeAspect="1" noChangeArrowheads="1"/>
          </p:cNvPicPr>
          <p:nvPr/>
        </p:nvPicPr>
        <p:blipFill>
          <a:blip r:embed="rId3" cstate="print"/>
          <a:srcRect/>
          <a:stretch>
            <a:fillRect/>
          </a:stretch>
        </p:blipFill>
        <p:spPr bwMode="auto">
          <a:xfrm>
            <a:off x="-1" y="1"/>
            <a:ext cx="9144001" cy="5143499"/>
          </a:xfrm>
          <a:prstGeom prst="rect">
            <a:avLst/>
          </a:prstGeom>
          <a:blipFill>
            <a:blip r:embed="rId4"/>
            <a:tile tx="0" ty="0" sx="100000" sy="100000" flip="none" algn="tl"/>
          </a:blipFill>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l="10494"/>
          <a:stretch/>
        </p:blipFill>
        <p:spPr>
          <a:xfrm>
            <a:off x="802718" y="928506"/>
            <a:ext cx="8055096" cy="3475970"/>
          </a:xfrm>
          <a:prstGeom prst="rect">
            <a:avLst/>
          </a:prstGeom>
        </p:spPr>
      </p:pic>
      <p:sp>
        <p:nvSpPr>
          <p:cNvPr id="42" name="矩形 41"/>
          <p:cNvSpPr/>
          <p:nvPr/>
        </p:nvSpPr>
        <p:spPr>
          <a:xfrm>
            <a:off x="1948966" y="1139886"/>
            <a:ext cx="466794" cy="461523"/>
          </a:xfrm>
          <a:prstGeom prst="rect">
            <a:avLst/>
          </a:prstGeom>
        </p:spPr>
        <p:txBody>
          <a:bodyPr wrap="none">
            <a:spAutoFit/>
          </a:bodyPr>
          <a:lstStyle/>
          <a:p>
            <a:pPr>
              <a:defRPr/>
            </a:pPr>
            <a:r>
              <a:rPr lang="en-US" altLang="zh-CN" sz="2400" kern="0" dirty="0">
                <a:solidFill>
                  <a:sysClr val="window" lastClr="FFFFFF"/>
                </a:solidFill>
                <a:latin typeface="Impact" pitchFamily="34" charset="0"/>
                <a:ea typeface="微软雅黑" pitchFamily="34" charset="-122"/>
              </a:rPr>
              <a:t>01</a:t>
            </a:r>
            <a:endParaRPr lang="zh-CN" altLang="en-US" sz="2400" kern="0" dirty="0">
              <a:solidFill>
                <a:sysClr val="window" lastClr="FFFFFF"/>
              </a:solidFill>
              <a:latin typeface="Impact" pitchFamily="34" charset="0"/>
              <a:ea typeface="微软雅黑" pitchFamily="34" charset="-122"/>
            </a:endParaRPr>
          </a:p>
        </p:txBody>
      </p:sp>
      <p:sp>
        <p:nvSpPr>
          <p:cNvPr id="43" name="TextBox 42"/>
          <p:cNvSpPr txBox="1"/>
          <p:nvPr/>
        </p:nvSpPr>
        <p:spPr>
          <a:xfrm>
            <a:off x="1547664" y="1221187"/>
            <a:ext cx="6120679" cy="3908760"/>
          </a:xfrm>
          <a:prstGeom prst="rect">
            <a:avLst/>
          </a:prstGeom>
          <a:noFill/>
          <a:effectLst>
            <a:innerShdw blurRad="25400" dist="25400" dir="13500000">
              <a:prstClr val="black">
                <a:alpha val="50000"/>
              </a:prstClr>
            </a:innerShdw>
          </a:effectLst>
        </p:spPr>
        <p:txBody>
          <a:bodyPr wrap="square" lIns="91438" tIns="45719" rIns="91438" bIns="45719" rtlCol="0">
            <a:spAutoFit/>
          </a:bodyPr>
          <a:lstStyle/>
          <a:p>
            <a:pPr fontAlgn="base">
              <a:lnSpc>
                <a:spcPct val="150000"/>
              </a:lnSpc>
              <a:spcBef>
                <a:spcPct val="0"/>
              </a:spcBef>
              <a:spcAft>
                <a:spcPct val="0"/>
              </a:spcAft>
            </a:pPr>
            <a:r>
              <a:rPr lang="en-US" sz="1600" b="1" smtClean="0"/>
              <a:t> </a:t>
            </a:r>
            <a:r>
              <a:rPr lang="en-US" sz="2400" b="1">
                <a:solidFill>
                  <a:srgbClr val="FF0000"/>
                </a:solidFill>
              </a:rPr>
              <a:t>Qua cách cư xử của 2 bà mẹ trong truyện, em hãy nêu cách chia sẻ yêu thương và đón nhận yêu </a:t>
            </a:r>
            <a:r>
              <a:rPr lang="en-US" sz="2400" b="1" smtClean="0">
                <a:solidFill>
                  <a:srgbClr val="FF0000"/>
                </a:solidFill>
              </a:rPr>
              <a:t>thương  </a:t>
            </a:r>
            <a:r>
              <a:rPr lang="en-US" sz="2400" b="1">
                <a:solidFill>
                  <a:srgbClr val="FF0000"/>
                </a:solidFill>
              </a:rPr>
              <a:t>trong cuộc sống</a:t>
            </a:r>
            <a:r>
              <a:rPr lang="en-US" sz="2400" b="1" smtClean="0">
                <a:solidFill>
                  <a:srgbClr val="FF0000"/>
                </a:solidFill>
              </a:rPr>
              <a:t>?</a:t>
            </a:r>
          </a:p>
          <a:p>
            <a:pPr fontAlgn="base">
              <a:lnSpc>
                <a:spcPct val="150000"/>
              </a:lnSpc>
              <a:spcBef>
                <a:spcPct val="0"/>
              </a:spcBef>
              <a:spcAft>
                <a:spcPct val="0"/>
              </a:spcAft>
            </a:pPr>
            <a:r>
              <a:rPr lang="en-US" sz="2400" b="1" smtClean="0">
                <a:solidFill>
                  <a:srgbClr val="FF0000"/>
                </a:solidFill>
              </a:rPr>
              <a:t>- Nêu thông điệp mà tác giả muốn gửi gắm qua văn bản này?</a:t>
            </a:r>
            <a:endParaRPr lang="en-US" sz="2400">
              <a:solidFill>
                <a:srgbClr val="FF0000"/>
              </a:solidFill>
            </a:endParaRPr>
          </a:p>
          <a:p>
            <a:pPr marL="400050" indent="-400050" fontAlgn="base">
              <a:lnSpc>
                <a:spcPct val="150000"/>
              </a:lnSpc>
              <a:spcBef>
                <a:spcPct val="0"/>
              </a:spcBef>
              <a:spcAft>
                <a:spcPct val="0"/>
              </a:spcAft>
              <a:buAutoNum type="romanUcPeriod"/>
            </a:pPr>
            <a:endParaRPr lang="en-US" altLang="zh-CN" sz="2400" b="1" smtClean="0">
              <a:solidFill>
                <a:srgbClr val="FF0000"/>
              </a:solidFill>
              <a:latin typeface="Times New Roman" pitchFamily="18" charset="0"/>
              <a:ea typeface="微软雅黑" pitchFamily="34" charset="-122"/>
              <a:cs typeface="Times New Roman" pitchFamily="18" charset="0"/>
            </a:endParaRPr>
          </a:p>
          <a:p>
            <a:pPr fontAlgn="base">
              <a:spcBef>
                <a:spcPct val="0"/>
              </a:spcBef>
              <a:spcAft>
                <a:spcPct val="0"/>
              </a:spcAft>
            </a:pPr>
            <a:endParaRPr lang="en-US" altLang="zh-CN" sz="1600" b="1" smtClean="0">
              <a:solidFill>
                <a:schemeClr val="tx1"/>
              </a:solidFill>
              <a:latin typeface="Times New Roman" pitchFamily="18" charset="0"/>
              <a:ea typeface="微软雅黑" pitchFamily="34" charset="-122"/>
              <a:cs typeface="Times New Roman" pitchFamily="18" charset="0"/>
            </a:endParaRPr>
          </a:p>
          <a:p>
            <a:pPr fontAlgn="base">
              <a:spcBef>
                <a:spcPct val="0"/>
              </a:spcBef>
              <a:spcAft>
                <a:spcPct val="0"/>
              </a:spcAft>
            </a:pPr>
            <a:endParaRPr lang="zh-CN" altLang="en-US" sz="1600" b="1" dirty="0">
              <a:solidFill>
                <a:schemeClr val="tx1"/>
              </a:solidFill>
              <a:latin typeface="Times New Roman" pitchFamily="18" charset="0"/>
              <a:ea typeface="微软雅黑" pitchFamily="34" charset="-122"/>
              <a:cs typeface="Times New Roman" pitchFamily="18" charset="0"/>
            </a:endParaRPr>
          </a:p>
        </p:txBody>
      </p:sp>
      <p:sp>
        <p:nvSpPr>
          <p:cNvPr id="48" name="矩形 47"/>
          <p:cNvSpPr/>
          <p:nvPr/>
        </p:nvSpPr>
        <p:spPr>
          <a:xfrm>
            <a:off x="1948969" y="1925877"/>
            <a:ext cx="184731" cy="461665"/>
          </a:xfrm>
          <a:prstGeom prst="rect">
            <a:avLst/>
          </a:prstGeom>
        </p:spPr>
        <p:txBody>
          <a:bodyPr wrap="none">
            <a:spAutoFit/>
          </a:bodyPr>
          <a:lstStyle/>
          <a:p>
            <a:pPr>
              <a:defRPr/>
            </a:pPr>
            <a:endParaRPr lang="zh-CN" altLang="en-US" sz="2400" kern="0" dirty="0">
              <a:solidFill>
                <a:sysClr val="window" lastClr="FFFFFF"/>
              </a:solidFill>
              <a:latin typeface="Impact" pitchFamily="34" charset="0"/>
              <a:ea typeface="微软雅黑" pitchFamily="34" charset="-122"/>
            </a:endParaRPr>
          </a:p>
        </p:txBody>
      </p:sp>
      <p:sp>
        <p:nvSpPr>
          <p:cNvPr id="54" name="矩形 53"/>
          <p:cNvSpPr/>
          <p:nvPr/>
        </p:nvSpPr>
        <p:spPr>
          <a:xfrm>
            <a:off x="1948969" y="2753281"/>
            <a:ext cx="184731" cy="461665"/>
          </a:xfrm>
          <a:prstGeom prst="rect">
            <a:avLst/>
          </a:prstGeom>
        </p:spPr>
        <p:txBody>
          <a:bodyPr wrap="none">
            <a:spAutoFit/>
          </a:bodyPr>
          <a:lstStyle/>
          <a:p>
            <a:pPr>
              <a:defRPr/>
            </a:pPr>
            <a:endParaRPr lang="zh-CN" altLang="en-US" sz="2400" kern="0" dirty="0">
              <a:solidFill>
                <a:sysClr val="window" lastClr="FFFFFF"/>
              </a:solidFill>
              <a:latin typeface="Impact" pitchFamily="34" charset="0"/>
              <a:ea typeface="微软雅黑" pitchFamily="34" charset="-122"/>
            </a:endParaRPr>
          </a:p>
        </p:txBody>
      </p:sp>
    </p:spTree>
    <p:extLst>
      <p:ext uri="{BB962C8B-B14F-4D97-AF65-F5344CB8AC3E}">
        <p14:creationId xmlns:p14="http://schemas.microsoft.com/office/powerpoint/2010/main" val="2817928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300" fill="hold"/>
                                        <p:tgtEl>
                                          <p:spTgt spid="43"/>
                                        </p:tgtEl>
                                        <p:attrNameLst>
                                          <p:attrName>ppt_x</p:attrName>
                                        </p:attrNameLst>
                                      </p:cBhvr>
                                      <p:tavLst>
                                        <p:tav tm="0">
                                          <p:val>
                                            <p:strVal val="1+#ppt_w/2"/>
                                          </p:val>
                                        </p:tav>
                                        <p:tav tm="100000">
                                          <p:val>
                                            <p:strVal val="#ppt_x"/>
                                          </p:val>
                                        </p:tav>
                                      </p:tavLst>
                                    </p:anim>
                                    <p:anim calcmode="lin" valueType="num">
                                      <p:cBhvr additive="base">
                                        <p:cTn id="11"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 y="3781589"/>
            <a:ext cx="9144000" cy="392415"/>
          </a:xfrm>
          <a:prstGeom prst="rect">
            <a:avLst/>
          </a:prstGeom>
          <a:solidFill>
            <a:schemeClr val="accent4">
              <a:lumMod val="20000"/>
              <a:lumOff val="80000"/>
            </a:schemeClr>
          </a:solidFill>
          <a:ln w="9525">
            <a:noFill/>
            <a:miter lim="800000"/>
            <a:headEnd/>
            <a:tailEnd/>
          </a:ln>
        </p:spPr>
        <p:txBody>
          <a:bodyPr wrap="square" lIns="68580" tIns="34290" rIns="68580" bIns="34290">
            <a:spAutoFit/>
          </a:bodyPr>
          <a:lstStyle/>
          <a:p>
            <a:pPr algn="just" defTabSz="685800" fontAlgn="base">
              <a:spcBef>
                <a:spcPct val="0"/>
              </a:spcBef>
              <a:spcAft>
                <a:spcPct val="0"/>
              </a:spcAft>
              <a:defRPr/>
            </a:pPr>
            <a:r>
              <a:rPr lang="pt-BR" sz="2100">
                <a:solidFill>
                  <a:prstClr val="black"/>
                </a:solidFill>
                <a:latin typeface="Times New Roman" panose="02020603050405020304" pitchFamily="18" charset="0"/>
                <a:cs typeface="Times New Roman" panose="02020603050405020304" pitchFamily="18" charset="0"/>
              </a:rPr>
              <a:t>    </a:t>
            </a:r>
            <a:endParaRPr lang="en-US"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539552" y="555526"/>
            <a:ext cx="8064896" cy="3108543"/>
          </a:xfrm>
          <a:prstGeom prst="rect">
            <a:avLst/>
          </a:prstGeom>
        </p:spPr>
        <p:txBody>
          <a:bodyPr wrap="square">
            <a:spAutoFit/>
          </a:bodyPr>
          <a:lstStyle/>
          <a:p>
            <a:pPr algn="ctr"/>
            <a:r>
              <a:rPr lang="en-US" sz="2800" b="1">
                <a:solidFill>
                  <a:srgbClr val="C00000"/>
                </a:solidFill>
                <a:latin typeface="Times New Roman" pitchFamily="18" charset="0"/>
                <a:cs typeface="Times New Roman" pitchFamily="18" charset="0"/>
              </a:rPr>
              <a:t>Cách chia sẻ yêu thương:</a:t>
            </a:r>
            <a:endParaRPr lang="en-US" sz="2800">
              <a:solidFill>
                <a:srgbClr val="C00000"/>
              </a:solidFill>
              <a:latin typeface="Times New Roman" pitchFamily="18" charset="0"/>
              <a:cs typeface="Times New Roman" pitchFamily="18" charset="0"/>
            </a:endParaRPr>
          </a:p>
          <a:p>
            <a:pPr lvl="0"/>
            <a:r>
              <a:rPr lang="en-US" sz="2800" b="1" smtClean="0">
                <a:latin typeface="Times New Roman" pitchFamily="18" charset="0"/>
                <a:cs typeface="Times New Roman" pitchFamily="18" charset="0"/>
              </a:rPr>
              <a:t>- </a:t>
            </a:r>
            <a:r>
              <a:rPr lang="en-US" sz="2800" b="1" smtClean="0">
                <a:solidFill>
                  <a:srgbClr val="00B0F0"/>
                </a:solidFill>
                <a:latin typeface="Times New Roman" pitchFamily="18" charset="0"/>
                <a:cs typeface="Times New Roman" pitchFamily="18" charset="0"/>
              </a:rPr>
              <a:t>Cần </a:t>
            </a:r>
            <a:r>
              <a:rPr lang="en-US" sz="2800" b="1">
                <a:solidFill>
                  <a:srgbClr val="00B0F0"/>
                </a:solidFill>
                <a:latin typeface="Times New Roman" pitchFamily="18" charset="0"/>
                <a:cs typeface="Times New Roman" pitchFamily="18" charset="0"/>
              </a:rPr>
              <a:t>chân thành</a:t>
            </a:r>
            <a:endParaRPr lang="en-US" sz="2800">
              <a:solidFill>
                <a:srgbClr val="00B0F0"/>
              </a:solidFill>
              <a:latin typeface="Times New Roman" pitchFamily="18" charset="0"/>
              <a:cs typeface="Times New Roman" pitchFamily="18" charset="0"/>
            </a:endParaRPr>
          </a:p>
          <a:p>
            <a:pPr lvl="0"/>
            <a:r>
              <a:rPr lang="en-US" sz="2800" b="1" smtClean="0">
                <a:solidFill>
                  <a:srgbClr val="00B0F0"/>
                </a:solidFill>
                <a:latin typeface="Times New Roman" pitchFamily="18" charset="0"/>
                <a:cs typeface="Times New Roman" pitchFamily="18" charset="0"/>
              </a:rPr>
              <a:t>- Không </a:t>
            </a:r>
            <a:r>
              <a:rPr lang="en-US" sz="2800" b="1">
                <a:solidFill>
                  <a:srgbClr val="00B0F0"/>
                </a:solidFill>
                <a:latin typeface="Times New Roman" pitchFamily="18" charset="0"/>
                <a:cs typeface="Times New Roman" pitchFamily="18" charset="0"/>
              </a:rPr>
              <a:t>để người nhận thấy tổn thương, tự ti.</a:t>
            </a:r>
            <a:endParaRPr lang="en-US" sz="2800">
              <a:solidFill>
                <a:srgbClr val="00B0F0"/>
              </a:solidFill>
              <a:latin typeface="Times New Roman" pitchFamily="18" charset="0"/>
              <a:cs typeface="Times New Roman" pitchFamily="18" charset="0"/>
            </a:endParaRPr>
          </a:p>
          <a:p>
            <a:pPr lvl="0"/>
            <a:r>
              <a:rPr lang="en-US" sz="2800" b="1" smtClean="0">
                <a:solidFill>
                  <a:srgbClr val="00B0F0"/>
                </a:solidFill>
                <a:latin typeface="Times New Roman" pitchFamily="18" charset="0"/>
                <a:cs typeface="Times New Roman" pitchFamily="18" charset="0"/>
              </a:rPr>
              <a:t>- Vượt </a:t>
            </a:r>
            <a:r>
              <a:rPr lang="en-US" sz="2800" b="1">
                <a:solidFill>
                  <a:srgbClr val="00B0F0"/>
                </a:solidFill>
                <a:latin typeface="Times New Roman" pitchFamily="18" charset="0"/>
                <a:cs typeface="Times New Roman" pitchFamily="18" charset="0"/>
              </a:rPr>
              <a:t>lên mọi khó khăn để yêu thương.</a:t>
            </a:r>
            <a:endParaRPr lang="en-US" sz="2800">
              <a:solidFill>
                <a:srgbClr val="00B0F0"/>
              </a:solidFill>
              <a:latin typeface="Times New Roman" pitchFamily="18" charset="0"/>
              <a:cs typeface="Times New Roman" pitchFamily="18" charset="0"/>
            </a:endParaRPr>
          </a:p>
          <a:p>
            <a:pPr algn="ctr"/>
            <a:r>
              <a:rPr lang="en-US" sz="2800" b="1">
                <a:latin typeface="Times New Roman" pitchFamily="18" charset="0"/>
                <a:cs typeface="Times New Roman" pitchFamily="18" charset="0"/>
              </a:rPr>
              <a:t> </a:t>
            </a:r>
            <a:r>
              <a:rPr lang="en-US" sz="2800" b="1" smtClean="0">
                <a:solidFill>
                  <a:srgbClr val="C00000"/>
                </a:solidFill>
                <a:latin typeface="Times New Roman" pitchFamily="18" charset="0"/>
                <a:cs typeface="Times New Roman" pitchFamily="18" charset="0"/>
              </a:rPr>
              <a:t>Cách </a:t>
            </a:r>
            <a:r>
              <a:rPr lang="en-US" sz="2800" b="1">
                <a:solidFill>
                  <a:srgbClr val="C00000"/>
                </a:solidFill>
                <a:latin typeface="Times New Roman" pitchFamily="18" charset="0"/>
                <a:cs typeface="Times New Roman" pitchFamily="18" charset="0"/>
              </a:rPr>
              <a:t>đón nhận yêu thương:</a:t>
            </a:r>
            <a:endParaRPr lang="en-US" sz="2800">
              <a:solidFill>
                <a:srgbClr val="C00000"/>
              </a:solidFill>
              <a:latin typeface="Times New Roman" pitchFamily="18" charset="0"/>
              <a:cs typeface="Times New Roman" pitchFamily="18" charset="0"/>
            </a:endParaRPr>
          </a:p>
          <a:p>
            <a:r>
              <a:rPr lang="en-US" sz="2800" b="1">
                <a:latin typeface="Times New Roman" pitchFamily="18" charset="0"/>
                <a:cs typeface="Times New Roman" pitchFamily="18" charset="0"/>
              </a:rPr>
              <a:t>- </a:t>
            </a:r>
            <a:r>
              <a:rPr lang="en-US" sz="2800" b="1">
                <a:solidFill>
                  <a:srgbClr val="00B0F0"/>
                </a:solidFill>
                <a:latin typeface="Times New Roman" pitchFamily="18" charset="0"/>
                <a:cs typeface="Times New Roman" pitchFamily="18" charset="0"/>
              </a:rPr>
              <a:t>Thái độ trân trọng</a:t>
            </a:r>
            <a:r>
              <a:rPr lang="en-US" sz="2800" b="1" smtClean="0">
                <a:solidFill>
                  <a:srgbClr val="00B0F0"/>
                </a:solidFill>
                <a:latin typeface="Times New Roman" pitchFamily="18" charset="0"/>
                <a:cs typeface="Times New Roman" pitchFamily="18" charset="0"/>
              </a:rPr>
              <a:t>, nâng </a:t>
            </a:r>
            <a:r>
              <a:rPr lang="en-US" sz="2800" b="1">
                <a:solidFill>
                  <a:srgbClr val="00B0F0"/>
                </a:solidFill>
                <a:latin typeface="Times New Roman" pitchFamily="18" charset="0"/>
                <a:cs typeface="Times New Roman" pitchFamily="18" charset="0"/>
              </a:rPr>
              <a:t>niu, biết </a:t>
            </a:r>
            <a:r>
              <a:rPr lang="en-US" sz="2800" b="1" smtClean="0">
                <a:solidFill>
                  <a:srgbClr val="00B0F0"/>
                </a:solidFill>
                <a:latin typeface="Times New Roman" pitchFamily="18" charset="0"/>
                <a:cs typeface="Times New Roman" pitchFamily="18" charset="0"/>
              </a:rPr>
              <a:t>ơn khi </a:t>
            </a:r>
            <a:r>
              <a:rPr lang="en-US" sz="2800" b="1">
                <a:solidFill>
                  <a:srgbClr val="00B0F0"/>
                </a:solidFill>
                <a:latin typeface="Times New Roman" pitchFamily="18" charset="0"/>
                <a:cs typeface="Times New Roman" pitchFamily="18" charset="0"/>
              </a:rPr>
              <a:t>đón nhận yêu thương.</a:t>
            </a:r>
            <a:endParaRPr lang="en-US" sz="280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125641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grpSp>
        <p:nvGrpSpPr>
          <p:cNvPr id="618" name="Google Shape;618;p16"/>
          <p:cNvGrpSpPr/>
          <p:nvPr/>
        </p:nvGrpSpPr>
        <p:grpSpPr>
          <a:xfrm>
            <a:off x="95189" y="202623"/>
            <a:ext cx="8884227" cy="4738254"/>
            <a:chOff x="126919" y="221673"/>
            <a:chExt cx="11845636" cy="6317672"/>
          </a:xfrm>
        </p:grpSpPr>
        <p:sp>
          <p:nvSpPr>
            <p:cNvPr id="619" name="Google Shape;619;p16"/>
            <p:cNvSpPr/>
            <p:nvPr/>
          </p:nvSpPr>
          <p:spPr>
            <a:xfrm>
              <a:off x="126919" y="221673"/>
              <a:ext cx="11845636" cy="6317672"/>
            </a:xfrm>
            <a:prstGeom prst="rect">
              <a:avLst/>
            </a:prstGeom>
            <a:solidFill>
              <a:srgbClr val="833C0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pic>
          <p:nvPicPr>
            <p:cNvPr id="620" name="Google Shape;620;p16"/>
            <p:cNvPicPr preferRelativeResize="0"/>
            <p:nvPr/>
          </p:nvPicPr>
          <p:blipFill rotWithShape="1">
            <a:blip r:embed="rId3">
              <a:alphaModFix/>
            </a:blip>
            <a:srcRect/>
            <a:stretch/>
          </p:blipFill>
          <p:spPr>
            <a:xfrm>
              <a:off x="1199458" y="698946"/>
              <a:ext cx="3936437" cy="5690621"/>
            </a:xfrm>
            <a:prstGeom prst="rect">
              <a:avLst/>
            </a:prstGeom>
            <a:noFill/>
            <a:ln>
              <a:noFill/>
            </a:ln>
          </p:spPr>
        </p:pic>
      </p:grpSp>
      <p:sp>
        <p:nvSpPr>
          <p:cNvPr id="625" name="Google Shape;625;p16"/>
          <p:cNvSpPr/>
          <p:nvPr/>
        </p:nvSpPr>
        <p:spPr>
          <a:xfrm rot="5400000">
            <a:off x="4469584" y="511217"/>
            <a:ext cx="4382367" cy="4073235"/>
          </a:xfrm>
          <a:prstGeom prst="round2SameRect">
            <a:avLst>
              <a:gd name="adj1" fmla="val 16667"/>
              <a:gd name="adj2" fmla="val 0"/>
            </a:avLst>
          </a:prstGeom>
          <a:solidFill>
            <a:srgbClr val="F7CAAC"/>
          </a:solidFill>
          <a:ln w="38100" cap="flat" cmpd="sng">
            <a:solidFill>
              <a:srgbClr val="FFFFF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FFFFFF"/>
              </a:buClr>
              <a:buSzPts val="1800"/>
            </a:pPr>
            <a:r>
              <a:rPr lang="en-BZ" sz="1400" smtClean="0">
                <a:solidFill>
                  <a:srgbClr val="FFFFFF"/>
                </a:solidFill>
                <a:latin typeface="Calibri"/>
                <a:ea typeface="Calibri"/>
                <a:cs typeface="Calibri"/>
                <a:sym typeface="Calibri"/>
              </a:rPr>
              <a:t>     </a:t>
            </a:r>
            <a:endParaRPr/>
          </a:p>
        </p:txBody>
      </p:sp>
      <p:sp>
        <p:nvSpPr>
          <p:cNvPr id="627" name="Google Shape;627;p16"/>
          <p:cNvSpPr/>
          <p:nvPr/>
        </p:nvSpPr>
        <p:spPr>
          <a:xfrm>
            <a:off x="4159501" y="560578"/>
            <a:ext cx="796991" cy="33714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sp>
        <p:nvSpPr>
          <p:cNvPr id="628" name="Google Shape;628;p16"/>
          <p:cNvSpPr/>
          <p:nvPr/>
        </p:nvSpPr>
        <p:spPr>
          <a:xfrm>
            <a:off x="4157917" y="4362435"/>
            <a:ext cx="796991" cy="33714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sp>
        <p:nvSpPr>
          <p:cNvPr id="629" name="Google Shape;629;p16"/>
          <p:cNvSpPr/>
          <p:nvPr/>
        </p:nvSpPr>
        <p:spPr>
          <a:xfrm>
            <a:off x="4138808" y="3357668"/>
            <a:ext cx="796991" cy="33714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sp>
        <p:nvSpPr>
          <p:cNvPr id="630" name="Google Shape;630;p16"/>
          <p:cNvSpPr/>
          <p:nvPr/>
        </p:nvSpPr>
        <p:spPr>
          <a:xfrm>
            <a:off x="4157917" y="1497474"/>
            <a:ext cx="796991" cy="33714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sp>
        <p:nvSpPr>
          <p:cNvPr id="631" name="Google Shape;631;p16"/>
          <p:cNvSpPr/>
          <p:nvPr/>
        </p:nvSpPr>
        <p:spPr>
          <a:xfrm>
            <a:off x="4157917" y="2434371"/>
            <a:ext cx="796991" cy="33714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400">
              <a:solidFill>
                <a:srgbClr val="FFFFFF"/>
              </a:solidFill>
              <a:latin typeface="Calibri"/>
              <a:ea typeface="Calibri"/>
              <a:cs typeface="Calibri"/>
              <a:sym typeface="Calibri"/>
            </a:endParaRPr>
          </a:p>
        </p:txBody>
      </p:sp>
      <p:sp>
        <p:nvSpPr>
          <p:cNvPr id="632" name="Google Shape;632;p16"/>
          <p:cNvSpPr txBox="1"/>
          <p:nvPr/>
        </p:nvSpPr>
        <p:spPr>
          <a:xfrm>
            <a:off x="827584" y="560578"/>
            <a:ext cx="2523009" cy="192330"/>
          </a:xfrm>
          <a:prstGeom prst="rect">
            <a:avLst/>
          </a:prstGeom>
          <a:noFill/>
          <a:ln>
            <a:noFill/>
          </a:ln>
        </p:spPr>
        <p:txBody>
          <a:bodyPr spcFirstLastPara="1" wrap="square" lIns="68569" tIns="34275" rIns="68569" bIns="34275" anchor="t" anchorCtr="0">
            <a:spAutoFit/>
          </a:bodyPr>
          <a:lstStyle/>
          <a:p>
            <a:pPr algn="ctr">
              <a:buClr>
                <a:srgbClr val="000000"/>
              </a:buClr>
              <a:buSzPts val="11500"/>
            </a:pPr>
            <a:endParaRPr sz="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DC89A98E-E593-46C6-8711-F1D3CE963D55}"/>
              </a:ext>
            </a:extLst>
          </p:cNvPr>
          <p:cNvSpPr txBox="1"/>
          <p:nvPr/>
        </p:nvSpPr>
        <p:spPr>
          <a:xfrm>
            <a:off x="5229541" y="945501"/>
            <a:ext cx="3179618" cy="2639184"/>
          </a:xfrm>
          <a:prstGeom prst="rect">
            <a:avLst/>
          </a:prstGeom>
          <a:noFill/>
        </p:spPr>
        <p:txBody>
          <a:bodyPr wrap="square" lIns="68580" tIns="34290" rIns="68580" bIns="34290" rtlCol="0">
            <a:spAutoFit/>
          </a:bodyPr>
          <a:lstStyle/>
          <a:p>
            <a:r>
              <a:rPr lang="vi-VN" sz="2800" smtClean="0"/>
              <a:t>- </a:t>
            </a:r>
            <a:r>
              <a:rPr lang="en-US" sz="2800">
                <a:latin typeface="Times New Roman" pitchFamily="18" charset="0"/>
                <a:cs typeface="Times New Roman" pitchFamily="18" charset="0"/>
              </a:rPr>
              <a:t>Đề cao tinh thần nhân văn, biết đồng cảm, sẻ chia, giúp đỡ những người thiệt thòi, bất hạnh.</a:t>
            </a:r>
          </a:p>
          <a:p>
            <a:pPr algn="just"/>
            <a:endParaRPr lang="en-SG" sz="27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619672" y="1834615"/>
            <a:ext cx="1584176" cy="523220"/>
          </a:xfrm>
          <a:prstGeom prst="rect">
            <a:avLst/>
          </a:prstGeom>
          <a:noFill/>
        </p:spPr>
        <p:txBody>
          <a:bodyPr wrap="square" rtlCol="0">
            <a:spAutoFit/>
          </a:bodyPr>
          <a:lstStyle/>
          <a:p>
            <a:r>
              <a:rPr lang="vi-VN" sz="2800">
                <a:solidFill>
                  <a:srgbClr val="000000"/>
                </a:solidFill>
                <a:latin typeface="Times New Roman" panose="02020603050405020304" pitchFamily="18" charset="0"/>
                <a:ea typeface="Calibri"/>
                <a:cs typeface="Times New Roman" panose="02020603050405020304" pitchFamily="18" charset="0"/>
                <a:sym typeface="Calibri"/>
              </a:rPr>
              <a:t>2.Chủ đề</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87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555526"/>
            <a:ext cx="6912768" cy="4247317"/>
          </a:xfrm>
          <a:prstGeom prst="rect">
            <a:avLst/>
          </a:prstGeom>
          <a:noFill/>
        </p:spPr>
        <p:txBody>
          <a:bodyPr wrap="square" rtlCol="0">
            <a:spAutoFit/>
          </a:bodyPr>
          <a:lstStyle/>
          <a:p>
            <a:endParaRPr lang="en-US" b="1" u="sng" smtClean="0">
              <a:solidFill>
                <a:srgbClr val="FF0000"/>
              </a:solidFill>
            </a:endParaRPr>
          </a:p>
          <a:p>
            <a:endParaRPr lang="en-US" b="1" u="sng">
              <a:solidFill>
                <a:srgbClr val="FF0000"/>
              </a:solidFill>
            </a:endParaRPr>
          </a:p>
          <a:p>
            <a:r>
              <a:rPr lang="en-US" b="1" u="sng" smtClean="0"/>
              <a:t>III.</a:t>
            </a:r>
            <a:r>
              <a:rPr lang="vi-VN" b="1" u="sng"/>
              <a:t>Tổng kết</a:t>
            </a:r>
            <a:endParaRPr lang="en-US" b="1"/>
          </a:p>
          <a:p>
            <a:r>
              <a:rPr lang="vi-VN" b="1"/>
              <a:t>1. Nghệ thuật:</a:t>
            </a:r>
            <a:endParaRPr lang="en-US" b="1"/>
          </a:p>
          <a:p>
            <a:r>
              <a:rPr lang="vi-VN">
                <a:solidFill>
                  <a:srgbClr val="FF0000"/>
                </a:solidFill>
              </a:rPr>
              <a:t>- Thể loại: Truyện ngắn (nhân vật, ngôi kể, sự việc, chi tiết…)</a:t>
            </a:r>
            <a:endParaRPr lang="en-US" b="1">
              <a:solidFill>
                <a:srgbClr val="FF0000"/>
              </a:solidFill>
            </a:endParaRPr>
          </a:p>
          <a:p>
            <a:r>
              <a:rPr lang="vi-VN">
                <a:solidFill>
                  <a:srgbClr val="FF0000"/>
                </a:solidFill>
              </a:rPr>
              <a:t>- Nghệ thuật tự sự kết hợp miêu </a:t>
            </a:r>
            <a:r>
              <a:rPr lang="vi-VN" smtClean="0">
                <a:solidFill>
                  <a:srgbClr val="FF0000"/>
                </a:solidFill>
              </a:rPr>
              <a:t>tả</a:t>
            </a:r>
            <a:endParaRPr lang="en-US">
              <a:solidFill>
                <a:srgbClr val="FF0000"/>
              </a:solidFill>
            </a:endParaRPr>
          </a:p>
          <a:p>
            <a:r>
              <a:rPr lang="vi-VN">
                <a:solidFill>
                  <a:srgbClr val="FF0000"/>
                </a:solidFill>
              </a:rPr>
              <a:t>- Giọng văn nhẹ nhàng, giàu chất thơ;</a:t>
            </a:r>
            <a:endParaRPr lang="en-US">
              <a:solidFill>
                <a:srgbClr val="FF0000"/>
              </a:solidFill>
            </a:endParaRPr>
          </a:p>
          <a:p>
            <a:r>
              <a:rPr lang="en-US" smtClean="0">
                <a:solidFill>
                  <a:srgbClr val="FF0000"/>
                </a:solidFill>
              </a:rPr>
              <a:t>- </a:t>
            </a:r>
            <a:r>
              <a:rPr lang="vi-VN" smtClean="0">
                <a:solidFill>
                  <a:srgbClr val="FF0000"/>
                </a:solidFill>
              </a:rPr>
              <a:t>Miêu </a:t>
            </a:r>
            <a:r>
              <a:rPr lang="vi-VN">
                <a:solidFill>
                  <a:srgbClr val="FF0000"/>
                </a:solidFill>
              </a:rPr>
              <a:t>tả tinh </a:t>
            </a:r>
            <a:r>
              <a:rPr lang="vi-VN" smtClean="0">
                <a:solidFill>
                  <a:srgbClr val="FF0000"/>
                </a:solidFill>
              </a:rPr>
              <a:t>tế</a:t>
            </a:r>
            <a:endParaRPr lang="en-US" smtClean="0">
              <a:solidFill>
                <a:srgbClr val="FF0000"/>
              </a:solidFill>
            </a:endParaRPr>
          </a:p>
          <a:p>
            <a:r>
              <a:rPr lang="en-US" b="1" smtClean="0"/>
              <a:t>2.Chủ đề </a:t>
            </a:r>
          </a:p>
          <a:p>
            <a:r>
              <a:rPr lang="en-US" smtClean="0">
                <a:solidFill>
                  <a:srgbClr val="FF0000"/>
                </a:solidFill>
              </a:rPr>
              <a:t>Đề cao </a:t>
            </a:r>
            <a:r>
              <a:rPr lang="en-US">
                <a:solidFill>
                  <a:srgbClr val="FF0000"/>
                </a:solidFill>
              </a:rPr>
              <a:t>tinh thần nhân văn, biết đồng cảm, sẻ chia, giúp đỡ những người thiệt thòi, bất hạnh.</a:t>
            </a:r>
          </a:p>
          <a:p>
            <a:endParaRPr lang="en-US" smtClean="0">
              <a:solidFill>
                <a:srgbClr val="FF0000"/>
              </a:solidFill>
            </a:endParaRPr>
          </a:p>
          <a:p>
            <a:endParaRPr lang="en-US" smtClean="0">
              <a:solidFill>
                <a:srgbClr val="FF0000"/>
              </a:solidFill>
            </a:endParaRPr>
          </a:p>
          <a:p>
            <a:pPr marL="285750" indent="-285750">
              <a:buFontTx/>
              <a:buChar char="-"/>
            </a:pPr>
            <a:endParaRPr lang="en-US" smtClean="0">
              <a:solidFill>
                <a:srgbClr val="FF0000"/>
              </a:solidFill>
            </a:endParaRPr>
          </a:p>
          <a:p>
            <a:pPr marL="285750" indent="-285750">
              <a:buFontTx/>
              <a:buChar char="-"/>
            </a:pPr>
            <a:endParaRPr lang="en-US">
              <a:solidFill>
                <a:srgbClr val="FF0000"/>
              </a:solidFill>
            </a:endParaRPr>
          </a:p>
        </p:txBody>
      </p:sp>
    </p:spTree>
    <p:extLst>
      <p:ext uri="{BB962C8B-B14F-4D97-AF65-F5344CB8AC3E}">
        <p14:creationId xmlns:p14="http://schemas.microsoft.com/office/powerpoint/2010/main" val="512853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635646"/>
            <a:ext cx="7416824" cy="954107"/>
          </a:xfrm>
          <a:prstGeom prst="rect">
            <a:avLst/>
          </a:prstGeom>
          <a:noFill/>
        </p:spPr>
        <p:txBody>
          <a:bodyPr wrap="square" rtlCol="0">
            <a:spAutoFit/>
          </a:bodyPr>
          <a:lstStyle/>
          <a:p>
            <a:r>
              <a:rPr lang="en-US" sz="2800" dirty="0" err="1" smtClean="0">
                <a:solidFill>
                  <a:srgbClr val="FF0000"/>
                </a:solidFill>
              </a:rPr>
              <a:t>Em</a:t>
            </a:r>
            <a:r>
              <a:rPr lang="en-US" sz="2800" dirty="0" smtClean="0">
                <a:solidFill>
                  <a:srgbClr val="FF0000"/>
                </a:solidFill>
              </a:rPr>
              <a:t> </a:t>
            </a:r>
            <a:r>
              <a:rPr lang="en-US" sz="2800" dirty="0" err="1" smtClean="0">
                <a:solidFill>
                  <a:srgbClr val="FF0000"/>
                </a:solidFill>
              </a:rPr>
              <a:t>hãy</a:t>
            </a:r>
            <a:r>
              <a:rPr lang="en-US" sz="2800" dirty="0" smtClean="0">
                <a:solidFill>
                  <a:srgbClr val="FF0000"/>
                </a:solidFill>
              </a:rPr>
              <a:t> </a:t>
            </a:r>
            <a:r>
              <a:rPr lang="en-US" sz="2800" dirty="0" err="1" smtClean="0">
                <a:solidFill>
                  <a:srgbClr val="FF0000"/>
                </a:solidFill>
              </a:rPr>
              <a:t>trình</a:t>
            </a:r>
            <a:r>
              <a:rPr lang="en-US" sz="2800" dirty="0" smtClean="0">
                <a:solidFill>
                  <a:srgbClr val="FF0000"/>
                </a:solidFill>
              </a:rPr>
              <a:t> </a:t>
            </a:r>
            <a:r>
              <a:rPr lang="en-US" sz="2800" dirty="0" err="1" smtClean="0">
                <a:solidFill>
                  <a:srgbClr val="FF0000"/>
                </a:solidFill>
              </a:rPr>
              <a:t>bày</a:t>
            </a:r>
            <a:r>
              <a:rPr lang="en-US" sz="2800" dirty="0" smtClean="0">
                <a:solidFill>
                  <a:srgbClr val="FF0000"/>
                </a:solidFill>
              </a:rPr>
              <a:t> </a:t>
            </a:r>
            <a:r>
              <a:rPr lang="en-US" sz="2800" dirty="0" err="1" smtClean="0">
                <a:solidFill>
                  <a:srgbClr val="FF0000"/>
                </a:solidFill>
              </a:rPr>
              <a:t>nét</a:t>
            </a:r>
            <a:r>
              <a:rPr lang="en-US" sz="2800" dirty="0" smtClean="0">
                <a:solidFill>
                  <a:srgbClr val="FF0000"/>
                </a:solidFill>
              </a:rPr>
              <a:t> </a:t>
            </a:r>
            <a:r>
              <a:rPr lang="en-US" sz="2800" dirty="0" err="1" smtClean="0">
                <a:solidFill>
                  <a:srgbClr val="FF0000"/>
                </a:solidFill>
              </a:rPr>
              <a:t>đặc</a:t>
            </a:r>
            <a:r>
              <a:rPr lang="en-US" sz="2800" dirty="0" smtClean="0">
                <a:solidFill>
                  <a:srgbClr val="FF0000"/>
                </a:solidFill>
              </a:rPr>
              <a:t> </a:t>
            </a:r>
            <a:r>
              <a:rPr lang="en-US" sz="2800" dirty="0" err="1" smtClean="0">
                <a:solidFill>
                  <a:srgbClr val="FF0000"/>
                </a:solidFill>
              </a:rPr>
              <a:t>trưng</a:t>
            </a:r>
            <a:r>
              <a:rPr lang="en-US" sz="2800" dirty="0" smtClean="0">
                <a:solidFill>
                  <a:srgbClr val="FF0000"/>
                </a:solidFill>
              </a:rPr>
              <a:t> </a:t>
            </a:r>
            <a:r>
              <a:rPr lang="en-US" sz="2800" dirty="0" err="1" smtClean="0">
                <a:solidFill>
                  <a:srgbClr val="FF0000"/>
                </a:solidFill>
              </a:rPr>
              <a:t>của</a:t>
            </a:r>
            <a:r>
              <a:rPr lang="en-US" sz="2800" dirty="0" smtClean="0">
                <a:solidFill>
                  <a:srgbClr val="FF0000"/>
                </a:solidFill>
              </a:rPr>
              <a:t> </a:t>
            </a:r>
            <a:r>
              <a:rPr lang="en-US" sz="2800" dirty="0" err="1" smtClean="0">
                <a:solidFill>
                  <a:srgbClr val="FF0000"/>
                </a:solidFill>
              </a:rPr>
              <a:t>thể</a:t>
            </a:r>
            <a:r>
              <a:rPr lang="en-US" sz="2800" dirty="0" smtClean="0">
                <a:solidFill>
                  <a:srgbClr val="FF0000"/>
                </a:solidFill>
              </a:rPr>
              <a:t> </a:t>
            </a:r>
            <a:r>
              <a:rPr lang="en-US" sz="2800" dirty="0" err="1" smtClean="0">
                <a:solidFill>
                  <a:srgbClr val="FF0000"/>
                </a:solidFill>
              </a:rPr>
              <a:t>loại</a:t>
            </a:r>
            <a:r>
              <a:rPr lang="en-US" sz="2800" dirty="0" smtClean="0">
                <a:solidFill>
                  <a:srgbClr val="FF0000"/>
                </a:solidFill>
              </a:rPr>
              <a:t> </a:t>
            </a:r>
            <a:r>
              <a:rPr lang="en-US" sz="2800" dirty="0" err="1" smtClean="0">
                <a:solidFill>
                  <a:srgbClr val="FF0000"/>
                </a:solidFill>
              </a:rPr>
              <a:t>truyện</a:t>
            </a:r>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3818088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 name="Rectangle 1">
            <a:extLst>
              <a:ext uri="{FF2B5EF4-FFF2-40B4-BE49-F238E27FC236}">
                <a16:creationId xmlns:a16="http://schemas.microsoft.com/office/drawing/2014/main" xmlns="" id="{09D1FCCD-13A0-44D7-BCDB-7331E22CBC69}"/>
              </a:ext>
            </a:extLst>
          </p:cNvPr>
          <p:cNvSpPr/>
          <p:nvPr/>
        </p:nvSpPr>
        <p:spPr>
          <a:xfrm>
            <a:off x="711123" y="987574"/>
            <a:ext cx="7444740" cy="3631763"/>
          </a:xfrm>
          <a:prstGeom prst="rect">
            <a:avLst/>
          </a:prstGeom>
          <a:solidFill>
            <a:schemeClr val="tx2"/>
          </a:solidFill>
        </p:spPr>
        <p:txBody>
          <a:bodyPr wrap="square">
            <a:spAutoFit/>
          </a:bodyPr>
          <a:lstStyle/>
          <a:p>
            <a:pPr algn="ctr">
              <a:spcBef>
                <a:spcPct val="50000"/>
              </a:spcBef>
            </a:pPr>
            <a:endParaRPr lang="en-US" sz="3200" b="1" u="sng" dirty="0" smtClean="0">
              <a:solidFill>
                <a:srgbClr val="FFFF00"/>
              </a:solidFill>
              <a:latin typeface="Times New Roman" panose="02020603050405020304" pitchFamily="18" charset="0"/>
            </a:endParaRPr>
          </a:p>
          <a:p>
            <a:pPr algn="ctr">
              <a:spcBef>
                <a:spcPct val="50000"/>
              </a:spcBef>
            </a:pPr>
            <a:r>
              <a:rPr lang="en-US" sz="3200" b="1" u="sng" dirty="0" err="1" smtClean="0">
                <a:solidFill>
                  <a:srgbClr val="FFFF00"/>
                </a:solidFill>
                <a:latin typeface="Times New Roman" panose="02020603050405020304" pitchFamily="18" charset="0"/>
              </a:rPr>
              <a:t>Tiết</a:t>
            </a:r>
            <a:r>
              <a:rPr lang="en-US" sz="3200" b="1" u="sng" dirty="0" smtClean="0">
                <a:solidFill>
                  <a:srgbClr val="FFFF00"/>
                </a:solidFill>
                <a:latin typeface="Times New Roman" panose="02020603050405020304" pitchFamily="18" charset="0"/>
              </a:rPr>
              <a:t> 37</a:t>
            </a:r>
          </a:p>
          <a:p>
            <a:pPr algn="ctr">
              <a:spcBef>
                <a:spcPct val="50000"/>
              </a:spcBef>
            </a:pPr>
            <a:r>
              <a:rPr lang="en-US" sz="2800" b="1" dirty="0" smtClean="0">
                <a:solidFill>
                  <a:srgbClr val="FFFF00"/>
                </a:solidFill>
                <a:latin typeface="+mj-lt"/>
              </a:rPr>
              <a:t>GIÓ LẠNH ĐẦU MÙA ( TIẾP)</a:t>
            </a:r>
          </a:p>
          <a:p>
            <a:pPr algn="ctr">
              <a:spcBef>
                <a:spcPct val="50000"/>
              </a:spcBef>
            </a:pPr>
            <a:r>
              <a:rPr lang="en-US" sz="2800" b="1" dirty="0" err="1" smtClean="0">
                <a:solidFill>
                  <a:srgbClr val="FFFF00"/>
                </a:solidFill>
                <a:latin typeface="+mj-lt"/>
                <a:cs typeface="Times New Roman" panose="02020603050405020304" pitchFamily="18" charset="0"/>
              </a:rPr>
              <a:t>Giáo</a:t>
            </a:r>
            <a:r>
              <a:rPr lang="en-US" sz="2800" b="1" dirty="0" smtClean="0">
                <a:solidFill>
                  <a:srgbClr val="FFFF00"/>
                </a:solidFill>
                <a:latin typeface="+mj-lt"/>
                <a:cs typeface="Times New Roman" panose="02020603050405020304" pitchFamily="18" charset="0"/>
              </a:rPr>
              <a:t> </a:t>
            </a:r>
            <a:r>
              <a:rPr lang="en-US" sz="2800" b="1" dirty="0" err="1" smtClean="0">
                <a:solidFill>
                  <a:srgbClr val="FFFF00"/>
                </a:solidFill>
                <a:latin typeface="+mj-lt"/>
                <a:cs typeface="Times New Roman" panose="02020603050405020304" pitchFamily="18" charset="0"/>
              </a:rPr>
              <a:t>viên</a:t>
            </a:r>
            <a:r>
              <a:rPr lang="en-US" sz="2800" b="1" dirty="0" smtClean="0">
                <a:solidFill>
                  <a:srgbClr val="FFFF00"/>
                </a:solidFill>
                <a:latin typeface="+mj-lt"/>
                <a:cs typeface="Times New Roman" panose="02020603050405020304" pitchFamily="18" charset="0"/>
              </a:rPr>
              <a:t> : </a:t>
            </a:r>
            <a:r>
              <a:rPr lang="en-US" sz="2800" b="1" dirty="0" err="1" smtClean="0">
                <a:solidFill>
                  <a:srgbClr val="FFFF00"/>
                </a:solidFill>
                <a:latin typeface="+mj-lt"/>
                <a:cs typeface="Times New Roman" panose="02020603050405020304" pitchFamily="18" charset="0"/>
              </a:rPr>
              <a:t>Lương</a:t>
            </a:r>
            <a:r>
              <a:rPr lang="en-US" sz="2800" b="1" dirty="0" smtClean="0">
                <a:solidFill>
                  <a:srgbClr val="FFFF00"/>
                </a:solidFill>
                <a:latin typeface="+mj-lt"/>
                <a:cs typeface="Times New Roman" panose="02020603050405020304" pitchFamily="18" charset="0"/>
              </a:rPr>
              <a:t> </a:t>
            </a:r>
            <a:r>
              <a:rPr lang="en-US" sz="2800" b="1" dirty="0" err="1" smtClean="0">
                <a:solidFill>
                  <a:srgbClr val="FFFF00"/>
                </a:solidFill>
                <a:latin typeface="+mj-lt"/>
                <a:cs typeface="Times New Roman" panose="02020603050405020304" pitchFamily="18" charset="0"/>
              </a:rPr>
              <a:t>Thị</a:t>
            </a:r>
            <a:r>
              <a:rPr lang="en-US" sz="2800" b="1" dirty="0" smtClean="0">
                <a:solidFill>
                  <a:srgbClr val="FFFF00"/>
                </a:solidFill>
                <a:latin typeface="+mj-lt"/>
                <a:cs typeface="Times New Roman" panose="02020603050405020304" pitchFamily="18" charset="0"/>
              </a:rPr>
              <a:t> </a:t>
            </a:r>
            <a:r>
              <a:rPr lang="en-US" sz="2800" b="1" dirty="0" err="1" smtClean="0">
                <a:solidFill>
                  <a:srgbClr val="FFFF00"/>
                </a:solidFill>
                <a:latin typeface="+mj-lt"/>
                <a:cs typeface="Times New Roman" panose="02020603050405020304" pitchFamily="18" charset="0"/>
              </a:rPr>
              <a:t>Ngọc</a:t>
            </a:r>
            <a:r>
              <a:rPr lang="en-US" sz="2800" b="1" dirty="0" smtClean="0">
                <a:solidFill>
                  <a:srgbClr val="FFFF00"/>
                </a:solidFill>
                <a:latin typeface="+mj-lt"/>
                <a:cs typeface="Times New Roman" panose="02020603050405020304" pitchFamily="18" charset="0"/>
              </a:rPr>
              <a:t> </a:t>
            </a:r>
            <a:r>
              <a:rPr lang="en-US" sz="2800" b="1" dirty="0" err="1" smtClean="0">
                <a:solidFill>
                  <a:srgbClr val="FFFF00"/>
                </a:solidFill>
                <a:latin typeface="+mj-lt"/>
                <a:cs typeface="Times New Roman" panose="02020603050405020304" pitchFamily="18" charset="0"/>
              </a:rPr>
              <a:t>Khánh</a:t>
            </a:r>
            <a:endParaRPr lang="en-US" sz="2800" b="1" dirty="0">
              <a:solidFill>
                <a:srgbClr val="FFFF00"/>
              </a:solidFill>
              <a:latin typeface="Times New Roman" panose="02020603050405020304" pitchFamily="18" charset="0"/>
              <a:cs typeface="Times New Roman" panose="02020603050405020304" pitchFamily="18" charset="0"/>
            </a:endParaRPr>
          </a:p>
          <a:p>
            <a:pPr algn="ctr">
              <a:spcBef>
                <a:spcPct val="50000"/>
              </a:spcBef>
            </a:pPr>
            <a:endParaRPr lang="en-US" sz="4400" b="1" dirty="0">
              <a:solidFill>
                <a:srgbClr val="FF0000"/>
              </a:solidFill>
              <a:latin typeface="+mj-lt"/>
            </a:endParaRPr>
          </a:p>
        </p:txBody>
      </p:sp>
      <p:pic>
        <p:nvPicPr>
          <p:cNvPr id="7" name="Picture 16" descr="DSTARS-P">
            <a:extLst>
              <a:ext uri="{FF2B5EF4-FFF2-40B4-BE49-F238E27FC236}">
                <a16:creationId xmlns:a16="http://schemas.microsoft.com/office/drawing/2014/main" xmlns="" id="{A6B77AF4-6DA4-4C3B-B88B-FA34C5C3772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09845" y="1925722"/>
            <a:ext cx="2194206" cy="225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DSTARS-P">
            <a:extLst>
              <a:ext uri="{FF2B5EF4-FFF2-40B4-BE49-F238E27FC236}">
                <a16:creationId xmlns:a16="http://schemas.microsoft.com/office/drawing/2014/main" xmlns="" id="{4949BC9D-64A4-4191-B814-7F1C88AD1C6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31960" y="3619500"/>
            <a:ext cx="2194206" cy="207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DSTARS-P">
            <a:extLst>
              <a:ext uri="{FF2B5EF4-FFF2-40B4-BE49-F238E27FC236}">
                <a16:creationId xmlns:a16="http://schemas.microsoft.com/office/drawing/2014/main" xmlns="" id="{C540FBE6-FEB2-4BAB-9FE1-2B9CEB68934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51700" y="3688080"/>
            <a:ext cx="2194206" cy="207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DSTARS-P">
            <a:extLst>
              <a:ext uri="{FF2B5EF4-FFF2-40B4-BE49-F238E27FC236}">
                <a16:creationId xmlns:a16="http://schemas.microsoft.com/office/drawing/2014/main" xmlns="" id="{90C49BF0-C41F-4621-A419-AA1353303D8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1123" y="2440402"/>
            <a:ext cx="2194206" cy="207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oTrangDenTruong-CaoThaiSonMyDu_vjva.mp3">
            <a:hlinkClick r:id="" action="ppaction://media"/>
          </p:cNvPr>
          <p:cNvPicPr>
            <a:picLocks noRot="1" noChangeAspect="1"/>
          </p:cNvPicPr>
          <p:nvPr>
            <a:audioFile r:link="rId1"/>
          </p:nvPr>
        </p:nvPicPr>
        <p:blipFill>
          <a:blip r:embed="rId5"/>
          <a:stretch>
            <a:fillRect/>
          </a:stretch>
        </p:blipFill>
        <p:spPr>
          <a:xfrm>
            <a:off x="8469085" y="4838700"/>
            <a:ext cx="304800" cy="304800"/>
          </a:xfrm>
          <a:prstGeom prst="rect">
            <a:avLst/>
          </a:prstGeom>
        </p:spPr>
      </p:pic>
    </p:spTree>
    <p:extLst>
      <p:ext uri="{BB962C8B-B14F-4D97-AF65-F5344CB8AC3E}">
        <p14:creationId xmlns:p14="http://schemas.microsoft.com/office/powerpoint/2010/main" val="18246711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4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0AB90B7-8958-48CB-8D56-8A9CF54427D0}"/>
              </a:ext>
            </a:extLst>
          </p:cNvPr>
          <p:cNvSpPr/>
          <p:nvPr/>
        </p:nvSpPr>
        <p:spPr>
          <a:xfrm>
            <a:off x="2315732" y="240780"/>
            <a:ext cx="5763492" cy="716146"/>
          </a:xfrm>
          <a:prstGeom prst="roundRect">
            <a:avLst/>
          </a:prstGeom>
        </p:spPr>
        <p:style>
          <a:lnRef idx="3">
            <a:schemeClr val="lt1"/>
          </a:lnRef>
          <a:fillRef idx="1">
            <a:schemeClr val="accent4"/>
          </a:fillRef>
          <a:effectRef idx="1">
            <a:schemeClr val="accent4"/>
          </a:effectRef>
          <a:fontRef idx="minor">
            <a:schemeClr val="lt1"/>
          </a:fontRef>
        </p:style>
        <p:txBody>
          <a:bodyPr lIns="68580" tIns="34290" rIns="68580" bIns="34290" rtlCol="0" anchor="ctr"/>
          <a:lstStyle/>
          <a:p>
            <a:pPr algn="ctr"/>
            <a:r>
              <a:rPr lang="en-GB" sz="2400" b="1" dirty="0">
                <a:latin typeface="Arial" panose="020B0604020202020204" pitchFamily="34" charset="0"/>
                <a:cs typeface="Arial" panose="020B0604020202020204" pitchFamily="34" charset="0"/>
              </a:rPr>
              <a:t>ĐẶC TRƯNG CỦA THỂ LOẠI TRUYỆN</a:t>
            </a:r>
          </a:p>
        </p:txBody>
      </p:sp>
      <p:grpSp>
        <p:nvGrpSpPr>
          <p:cNvPr id="26" name="Group 25">
            <a:extLst>
              <a:ext uri="{FF2B5EF4-FFF2-40B4-BE49-F238E27FC236}">
                <a16:creationId xmlns:a16="http://schemas.microsoft.com/office/drawing/2014/main" xmlns="" id="{D2AAA0A5-4472-42D1-A2A0-1EF52B5BC150}"/>
              </a:ext>
            </a:extLst>
          </p:cNvPr>
          <p:cNvGrpSpPr/>
          <p:nvPr/>
        </p:nvGrpSpPr>
        <p:grpSpPr>
          <a:xfrm>
            <a:off x="1656845" y="1159184"/>
            <a:ext cx="5808059" cy="3793142"/>
            <a:chOff x="3905715" y="1545579"/>
            <a:chExt cx="4380569" cy="4592753"/>
          </a:xfrm>
        </p:grpSpPr>
        <p:sp>
          <p:nvSpPr>
            <p:cNvPr id="27" name="Freeform: Shape 26">
              <a:extLst>
                <a:ext uri="{FF2B5EF4-FFF2-40B4-BE49-F238E27FC236}">
                  <a16:creationId xmlns:a16="http://schemas.microsoft.com/office/drawing/2014/main" xmlns="" id="{577F5764-4014-44FA-A007-0AA9E635A16D}"/>
                </a:ext>
              </a:extLst>
            </p:cNvPr>
            <p:cNvSpPr/>
            <p:nvPr/>
          </p:nvSpPr>
          <p:spPr>
            <a:xfrm>
              <a:off x="5154177" y="3027201"/>
              <a:ext cx="1883206" cy="1629049"/>
            </a:xfrm>
            <a:custGeom>
              <a:avLst/>
              <a:gdLst>
                <a:gd name="connsiteX0" fmla="*/ 0 w 1883206"/>
                <a:gd name="connsiteY0" fmla="*/ 814525 h 1629049"/>
                <a:gd name="connsiteX1" fmla="*/ 465419 w 1883206"/>
                <a:gd name="connsiteY1" fmla="*/ 0 h 1629049"/>
                <a:gd name="connsiteX2" fmla="*/ 1417787 w 1883206"/>
                <a:gd name="connsiteY2" fmla="*/ 0 h 1629049"/>
                <a:gd name="connsiteX3" fmla="*/ 1883206 w 1883206"/>
                <a:gd name="connsiteY3" fmla="*/ 814525 h 1629049"/>
                <a:gd name="connsiteX4" fmla="*/ 1417787 w 1883206"/>
                <a:gd name="connsiteY4" fmla="*/ 1629049 h 1629049"/>
                <a:gd name="connsiteX5" fmla="*/ 465419 w 1883206"/>
                <a:gd name="connsiteY5" fmla="*/ 1629049 h 1629049"/>
                <a:gd name="connsiteX6" fmla="*/ 0 w 1883206"/>
                <a:gd name="connsiteY6" fmla="*/ 814525 h 16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3206" h="1629049">
                  <a:moveTo>
                    <a:pt x="0" y="814525"/>
                  </a:moveTo>
                  <a:lnTo>
                    <a:pt x="465419" y="0"/>
                  </a:lnTo>
                  <a:lnTo>
                    <a:pt x="1417787" y="0"/>
                  </a:lnTo>
                  <a:lnTo>
                    <a:pt x="1883206" y="814525"/>
                  </a:lnTo>
                  <a:lnTo>
                    <a:pt x="1417787" y="1629049"/>
                  </a:lnTo>
                  <a:lnTo>
                    <a:pt x="465419" y="1629049"/>
                  </a:lnTo>
                  <a:lnTo>
                    <a:pt x="0" y="814525"/>
                  </a:lnTo>
                  <a:close/>
                </a:path>
              </a:pathLst>
            </a:custGeom>
          </p:spPr>
          <p:style>
            <a:lnRef idx="3">
              <a:schemeClr val="lt1"/>
            </a:lnRef>
            <a:fillRef idx="1">
              <a:schemeClr val="accent4"/>
            </a:fillRef>
            <a:effectRef idx="1">
              <a:schemeClr val="accent4"/>
            </a:effectRef>
            <a:fontRef idx="minor">
              <a:schemeClr val="lt1"/>
            </a:fontRef>
          </p:style>
          <p:txBody>
            <a:bodyPr spcFirstLastPara="0" vert="horz" wrap="square" lIns="362874" tIns="320756" rIns="362874" bIns="320756" numCol="1" spcCol="1270" anchor="ctr" anchorCtr="0">
              <a:noAutofit/>
            </a:bodyPr>
            <a:lstStyle/>
            <a:p>
              <a:pPr algn="ctr" defTabSz="1333500">
                <a:lnSpc>
                  <a:spcPct val="90000"/>
                </a:lnSpc>
                <a:spcBef>
                  <a:spcPct val="0"/>
                </a:spcBef>
                <a:spcAft>
                  <a:spcPct val="35000"/>
                </a:spcAft>
              </a:pPr>
              <a:r>
                <a:rPr lang="en-GB" sz="3000" b="1" dirty="0">
                  <a:solidFill>
                    <a:srgbClr val="FF0000"/>
                  </a:solidFill>
                  <a:latin typeface="Arial" pitchFamily="34" charset="0"/>
                  <a:cs typeface="Arial" pitchFamily="34" charset="0"/>
                </a:rPr>
                <a:t>TRUYỆN</a:t>
              </a:r>
            </a:p>
          </p:txBody>
        </p:sp>
        <p:sp>
          <p:nvSpPr>
            <p:cNvPr id="28" name="Hexagon 27">
              <a:extLst>
                <a:ext uri="{FF2B5EF4-FFF2-40B4-BE49-F238E27FC236}">
                  <a16:creationId xmlns:a16="http://schemas.microsoft.com/office/drawing/2014/main" xmlns="" id="{9D4E2B89-DB76-476E-BDA7-3B96A0B0DCEB}"/>
                </a:ext>
              </a:extLst>
            </p:cNvPr>
            <p:cNvSpPr/>
            <p:nvPr/>
          </p:nvSpPr>
          <p:spPr>
            <a:xfrm>
              <a:off x="6333426" y="2247811"/>
              <a:ext cx="710528" cy="612214"/>
            </a:xfrm>
            <a:prstGeom prst="hexagon">
              <a:avLst>
                <a:gd name="adj" fmla="val 28900"/>
                <a:gd name="vf" fmla="val 115470"/>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xmlns="" id="{25F32908-9645-47A4-A61F-C83C6C5F74AF}"/>
                </a:ext>
              </a:extLst>
            </p:cNvPr>
            <p:cNvSpPr/>
            <p:nvPr/>
          </p:nvSpPr>
          <p:spPr>
            <a:xfrm>
              <a:off x="5327648" y="1545579"/>
              <a:ext cx="1543274" cy="1335113"/>
            </a:xfrm>
            <a:custGeom>
              <a:avLst/>
              <a:gdLst>
                <a:gd name="connsiteX0" fmla="*/ 0 w 1543274"/>
                <a:gd name="connsiteY0" fmla="*/ 667557 h 1335113"/>
                <a:gd name="connsiteX1" fmla="*/ 381442 w 1543274"/>
                <a:gd name="connsiteY1" fmla="*/ 0 h 1335113"/>
                <a:gd name="connsiteX2" fmla="*/ 1161832 w 1543274"/>
                <a:gd name="connsiteY2" fmla="*/ 0 h 1335113"/>
                <a:gd name="connsiteX3" fmla="*/ 1543274 w 1543274"/>
                <a:gd name="connsiteY3" fmla="*/ 667557 h 1335113"/>
                <a:gd name="connsiteX4" fmla="*/ 1161832 w 1543274"/>
                <a:gd name="connsiteY4" fmla="*/ 1335113 h 1335113"/>
                <a:gd name="connsiteX5" fmla="*/ 381442 w 1543274"/>
                <a:gd name="connsiteY5" fmla="*/ 1335113 h 1335113"/>
                <a:gd name="connsiteX6" fmla="*/ 0 w 1543274"/>
                <a:gd name="connsiteY6" fmla="*/ 667557 h 13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274" h="1335113">
                  <a:moveTo>
                    <a:pt x="0" y="667557"/>
                  </a:moveTo>
                  <a:lnTo>
                    <a:pt x="381442" y="0"/>
                  </a:lnTo>
                  <a:lnTo>
                    <a:pt x="1161832" y="0"/>
                  </a:lnTo>
                  <a:lnTo>
                    <a:pt x="1543274" y="667557"/>
                  </a:lnTo>
                  <a:lnTo>
                    <a:pt x="1161832" y="1335113"/>
                  </a:lnTo>
                  <a:lnTo>
                    <a:pt x="381442" y="1335113"/>
                  </a:lnTo>
                  <a:lnTo>
                    <a:pt x="0" y="667557"/>
                  </a:lnTo>
                  <a:close/>
                </a:path>
              </a:pathLst>
            </a:custGeom>
          </p:spPr>
          <p:style>
            <a:lnRef idx="3">
              <a:schemeClr val="lt1"/>
            </a:lnRef>
            <a:fillRef idx="1">
              <a:schemeClr val="accent5"/>
            </a:fillRef>
            <a:effectRef idx="1">
              <a:schemeClr val="accent5"/>
            </a:effectRef>
            <a:fontRef idx="minor">
              <a:schemeClr val="lt1"/>
            </a:fontRef>
          </p:style>
          <p:txBody>
            <a:bodyPr spcFirstLastPara="0" vert="horz" wrap="square" lIns="295123" tIns="260627" rIns="295123" bIns="260627" numCol="1" spcCol="1270" anchor="ctr" anchorCtr="0">
              <a:noAutofit/>
            </a:bodyPr>
            <a:lstStyle/>
            <a:p>
              <a:pPr algn="ctr" defTabSz="1033463">
                <a:lnSpc>
                  <a:spcPct val="90000"/>
                </a:lnSpc>
                <a:spcBef>
                  <a:spcPct val="0"/>
                </a:spcBef>
                <a:spcAft>
                  <a:spcPct val="35000"/>
                </a:spcAft>
              </a:pPr>
              <a:r>
                <a:rPr lang="en-GB" sz="2100" b="1" dirty="0"/>
                <a:t>1. </a:t>
              </a:r>
              <a:r>
                <a:rPr lang="en-GB" sz="2100" b="1" dirty="0" err="1"/>
                <a:t>Người</a:t>
              </a:r>
              <a:r>
                <a:rPr lang="en-GB" sz="2100" b="1" dirty="0"/>
                <a:t> </a:t>
              </a:r>
              <a:r>
                <a:rPr lang="en-GB" sz="2100" b="1" dirty="0" err="1"/>
                <a:t>kể</a:t>
              </a:r>
              <a:r>
                <a:rPr lang="en-GB" sz="2100" b="1" dirty="0"/>
                <a:t> </a:t>
              </a:r>
              <a:r>
                <a:rPr lang="en-GB" sz="2100" b="1" dirty="0" err="1"/>
                <a:t>chuyện</a:t>
              </a:r>
              <a:endParaRPr lang="en-GB" sz="2100" b="1" dirty="0"/>
            </a:p>
          </p:txBody>
        </p:sp>
        <p:sp>
          <p:nvSpPr>
            <p:cNvPr id="30" name="Hexagon 29">
              <a:extLst>
                <a:ext uri="{FF2B5EF4-FFF2-40B4-BE49-F238E27FC236}">
                  <a16:creationId xmlns:a16="http://schemas.microsoft.com/office/drawing/2014/main" xmlns="" id="{DBAB354D-7D96-4C4C-8C85-4FC176D2243E}"/>
                </a:ext>
              </a:extLst>
            </p:cNvPr>
            <p:cNvSpPr/>
            <p:nvPr/>
          </p:nvSpPr>
          <p:spPr>
            <a:xfrm>
              <a:off x="7162668" y="3392325"/>
              <a:ext cx="710528" cy="612214"/>
            </a:xfrm>
            <a:prstGeom prst="hexagon">
              <a:avLst>
                <a:gd name="adj" fmla="val 28900"/>
                <a:gd name="vf" fmla="val 115470"/>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31" name="Freeform: Shape 30">
              <a:extLst>
                <a:ext uri="{FF2B5EF4-FFF2-40B4-BE49-F238E27FC236}">
                  <a16:creationId xmlns:a16="http://schemas.microsoft.com/office/drawing/2014/main" xmlns="" id="{1B60F51C-F6D2-45E4-8E1C-1DBC70D804B9}"/>
                </a:ext>
              </a:extLst>
            </p:cNvPr>
            <p:cNvSpPr/>
            <p:nvPr/>
          </p:nvSpPr>
          <p:spPr>
            <a:xfrm>
              <a:off x="6743010" y="2366763"/>
              <a:ext cx="1543274" cy="1335113"/>
            </a:xfrm>
            <a:custGeom>
              <a:avLst/>
              <a:gdLst>
                <a:gd name="connsiteX0" fmla="*/ 0 w 1543274"/>
                <a:gd name="connsiteY0" fmla="*/ 667557 h 1335113"/>
                <a:gd name="connsiteX1" fmla="*/ 381442 w 1543274"/>
                <a:gd name="connsiteY1" fmla="*/ 0 h 1335113"/>
                <a:gd name="connsiteX2" fmla="*/ 1161832 w 1543274"/>
                <a:gd name="connsiteY2" fmla="*/ 0 h 1335113"/>
                <a:gd name="connsiteX3" fmla="*/ 1543274 w 1543274"/>
                <a:gd name="connsiteY3" fmla="*/ 667557 h 1335113"/>
                <a:gd name="connsiteX4" fmla="*/ 1161832 w 1543274"/>
                <a:gd name="connsiteY4" fmla="*/ 1335113 h 1335113"/>
                <a:gd name="connsiteX5" fmla="*/ 381442 w 1543274"/>
                <a:gd name="connsiteY5" fmla="*/ 1335113 h 1335113"/>
                <a:gd name="connsiteX6" fmla="*/ 0 w 1543274"/>
                <a:gd name="connsiteY6" fmla="*/ 667557 h 13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274" h="1335113">
                  <a:moveTo>
                    <a:pt x="0" y="667557"/>
                  </a:moveTo>
                  <a:lnTo>
                    <a:pt x="381442" y="0"/>
                  </a:lnTo>
                  <a:lnTo>
                    <a:pt x="1161832" y="0"/>
                  </a:lnTo>
                  <a:lnTo>
                    <a:pt x="1543274" y="667557"/>
                  </a:lnTo>
                  <a:lnTo>
                    <a:pt x="1161832" y="1335113"/>
                  </a:lnTo>
                  <a:lnTo>
                    <a:pt x="381442" y="1335113"/>
                  </a:lnTo>
                  <a:lnTo>
                    <a:pt x="0" y="667557"/>
                  </a:lnTo>
                  <a:close/>
                </a:path>
              </a:pathLst>
            </a:custGeom>
            <a:solidFill>
              <a:srgbClr val="00B050"/>
            </a:solidFill>
          </p:spPr>
          <p:style>
            <a:lnRef idx="2">
              <a:schemeClr val="lt1">
                <a:hueOff val="0"/>
                <a:satOff val="0"/>
                <a:lumOff val="0"/>
                <a:alphaOff val="0"/>
              </a:schemeClr>
            </a:lnRef>
            <a:fillRef idx="1">
              <a:schemeClr val="accent4">
                <a:hueOff val="2079139"/>
                <a:satOff val="-9594"/>
                <a:lumOff val="353"/>
                <a:alphaOff val="0"/>
              </a:schemeClr>
            </a:fillRef>
            <a:effectRef idx="0">
              <a:schemeClr val="accent4">
                <a:hueOff val="2079139"/>
                <a:satOff val="-9594"/>
                <a:lumOff val="353"/>
                <a:alphaOff val="0"/>
              </a:schemeClr>
            </a:effectRef>
            <a:fontRef idx="minor">
              <a:schemeClr val="lt1"/>
            </a:fontRef>
          </p:style>
          <p:txBody>
            <a:bodyPr spcFirstLastPara="0" vert="horz" wrap="square" lIns="296393" tIns="261897" rIns="296393" bIns="261897" numCol="1" spcCol="1270" anchor="ctr" anchorCtr="0">
              <a:noAutofit/>
            </a:bodyPr>
            <a:lstStyle/>
            <a:p>
              <a:pPr algn="ctr" defTabSz="1066800">
                <a:lnSpc>
                  <a:spcPct val="90000"/>
                </a:lnSpc>
                <a:spcBef>
                  <a:spcPct val="0"/>
                </a:spcBef>
                <a:spcAft>
                  <a:spcPct val="35000"/>
                </a:spcAft>
              </a:pPr>
              <a:r>
                <a:rPr lang="en-GB" sz="2100" b="1" dirty="0"/>
                <a:t>2. </a:t>
              </a:r>
              <a:r>
                <a:rPr lang="en-GB" sz="2100" b="1" dirty="0" err="1"/>
                <a:t>Cốt</a:t>
              </a:r>
              <a:r>
                <a:rPr lang="en-GB" sz="2100" b="1" dirty="0"/>
                <a:t> </a:t>
              </a:r>
              <a:r>
                <a:rPr lang="en-GB" sz="2100" b="1" dirty="0" err="1"/>
                <a:t>truyện</a:t>
              </a:r>
              <a:endParaRPr lang="en-GB" sz="2100" b="1" dirty="0"/>
            </a:p>
          </p:txBody>
        </p:sp>
        <p:sp>
          <p:nvSpPr>
            <p:cNvPr id="32" name="Hexagon 31">
              <a:extLst>
                <a:ext uri="{FF2B5EF4-FFF2-40B4-BE49-F238E27FC236}">
                  <a16:creationId xmlns:a16="http://schemas.microsoft.com/office/drawing/2014/main" xmlns="" id="{D5FFCC25-D061-4543-A49A-1411981D1C14}"/>
                </a:ext>
              </a:extLst>
            </p:cNvPr>
            <p:cNvSpPr/>
            <p:nvPr/>
          </p:nvSpPr>
          <p:spPr>
            <a:xfrm>
              <a:off x="6586623" y="4684267"/>
              <a:ext cx="710528" cy="612214"/>
            </a:xfrm>
            <a:prstGeom prst="hexagon">
              <a:avLst>
                <a:gd name="adj" fmla="val 28900"/>
                <a:gd name="vf" fmla="val 115470"/>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33" name="Freeform: Shape 32">
              <a:extLst>
                <a:ext uri="{FF2B5EF4-FFF2-40B4-BE49-F238E27FC236}">
                  <a16:creationId xmlns:a16="http://schemas.microsoft.com/office/drawing/2014/main" xmlns="" id="{7D971369-5677-4BF9-BB7A-4C5743A4CDEA}"/>
                </a:ext>
              </a:extLst>
            </p:cNvPr>
            <p:cNvSpPr/>
            <p:nvPr/>
          </p:nvSpPr>
          <p:spPr>
            <a:xfrm>
              <a:off x="6743010" y="3981116"/>
              <a:ext cx="1543274" cy="1335113"/>
            </a:xfrm>
            <a:custGeom>
              <a:avLst/>
              <a:gdLst>
                <a:gd name="connsiteX0" fmla="*/ 0 w 1543274"/>
                <a:gd name="connsiteY0" fmla="*/ 667557 h 1335113"/>
                <a:gd name="connsiteX1" fmla="*/ 381442 w 1543274"/>
                <a:gd name="connsiteY1" fmla="*/ 0 h 1335113"/>
                <a:gd name="connsiteX2" fmla="*/ 1161832 w 1543274"/>
                <a:gd name="connsiteY2" fmla="*/ 0 h 1335113"/>
                <a:gd name="connsiteX3" fmla="*/ 1543274 w 1543274"/>
                <a:gd name="connsiteY3" fmla="*/ 667557 h 1335113"/>
                <a:gd name="connsiteX4" fmla="*/ 1161832 w 1543274"/>
                <a:gd name="connsiteY4" fmla="*/ 1335113 h 1335113"/>
                <a:gd name="connsiteX5" fmla="*/ 381442 w 1543274"/>
                <a:gd name="connsiteY5" fmla="*/ 1335113 h 1335113"/>
                <a:gd name="connsiteX6" fmla="*/ 0 w 1543274"/>
                <a:gd name="connsiteY6" fmla="*/ 667557 h 13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274" h="1335113">
                  <a:moveTo>
                    <a:pt x="0" y="667557"/>
                  </a:moveTo>
                  <a:lnTo>
                    <a:pt x="381442" y="0"/>
                  </a:lnTo>
                  <a:lnTo>
                    <a:pt x="1161832" y="0"/>
                  </a:lnTo>
                  <a:lnTo>
                    <a:pt x="1543274" y="667557"/>
                  </a:lnTo>
                  <a:lnTo>
                    <a:pt x="1161832" y="1335113"/>
                  </a:lnTo>
                  <a:lnTo>
                    <a:pt x="381442" y="1335113"/>
                  </a:lnTo>
                  <a:lnTo>
                    <a:pt x="0" y="667557"/>
                  </a:lnTo>
                  <a:close/>
                </a:path>
              </a:pathLst>
            </a:custGeom>
          </p:spPr>
          <p:style>
            <a:lnRef idx="2">
              <a:schemeClr val="lt1">
                <a:hueOff val="0"/>
                <a:satOff val="0"/>
                <a:lumOff val="0"/>
                <a:alphaOff val="0"/>
              </a:schemeClr>
            </a:lnRef>
            <a:fillRef idx="1">
              <a:schemeClr val="accent4">
                <a:hueOff val="4158277"/>
                <a:satOff val="-19187"/>
                <a:lumOff val="706"/>
                <a:alphaOff val="0"/>
              </a:schemeClr>
            </a:fillRef>
            <a:effectRef idx="0">
              <a:schemeClr val="accent4">
                <a:hueOff val="4158277"/>
                <a:satOff val="-19187"/>
                <a:lumOff val="706"/>
                <a:alphaOff val="0"/>
              </a:schemeClr>
            </a:effectRef>
            <a:fontRef idx="minor">
              <a:schemeClr val="lt1"/>
            </a:fontRef>
          </p:style>
          <p:txBody>
            <a:bodyPr spcFirstLastPara="0" vert="horz" wrap="square" lIns="296393" tIns="261897" rIns="296393" bIns="261897" numCol="1" spcCol="1270" anchor="ctr" anchorCtr="0">
              <a:noAutofit/>
            </a:bodyPr>
            <a:lstStyle/>
            <a:p>
              <a:pPr algn="ctr" defTabSz="1066800">
                <a:lnSpc>
                  <a:spcPct val="90000"/>
                </a:lnSpc>
                <a:spcBef>
                  <a:spcPct val="0"/>
                </a:spcBef>
                <a:spcAft>
                  <a:spcPct val="35000"/>
                </a:spcAft>
              </a:pPr>
              <a:r>
                <a:rPr lang="en-GB" sz="2100" b="1" dirty="0"/>
                <a:t>3. </a:t>
              </a:r>
              <a:r>
                <a:rPr lang="en-GB" sz="2100" b="1" dirty="0" err="1"/>
                <a:t>Nhân</a:t>
              </a:r>
              <a:r>
                <a:rPr lang="en-GB" sz="2100" b="1" dirty="0"/>
                <a:t> </a:t>
              </a:r>
              <a:r>
                <a:rPr lang="en-GB" sz="2100" b="1" dirty="0" err="1"/>
                <a:t>vật</a:t>
              </a:r>
              <a:endParaRPr lang="en-GB" sz="2100" b="1" dirty="0"/>
            </a:p>
          </p:txBody>
        </p:sp>
        <p:sp>
          <p:nvSpPr>
            <p:cNvPr id="34" name="Hexagon 33">
              <a:extLst>
                <a:ext uri="{FF2B5EF4-FFF2-40B4-BE49-F238E27FC236}">
                  <a16:creationId xmlns:a16="http://schemas.microsoft.com/office/drawing/2014/main" xmlns="" id="{C50688D8-68A2-4561-B3D4-EA136B96986D}"/>
                </a:ext>
              </a:extLst>
            </p:cNvPr>
            <p:cNvSpPr/>
            <p:nvPr/>
          </p:nvSpPr>
          <p:spPr>
            <a:xfrm>
              <a:off x="5157682" y="4818375"/>
              <a:ext cx="710528" cy="612214"/>
            </a:xfrm>
            <a:prstGeom prst="hexagon">
              <a:avLst>
                <a:gd name="adj" fmla="val 28900"/>
                <a:gd name="vf" fmla="val 115470"/>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35" name="Freeform: Shape 34">
              <a:extLst>
                <a:ext uri="{FF2B5EF4-FFF2-40B4-BE49-F238E27FC236}">
                  <a16:creationId xmlns:a16="http://schemas.microsoft.com/office/drawing/2014/main" xmlns="" id="{9E481920-D84A-425C-A21B-4A56CA60C9CD}"/>
                </a:ext>
              </a:extLst>
            </p:cNvPr>
            <p:cNvSpPr/>
            <p:nvPr/>
          </p:nvSpPr>
          <p:spPr>
            <a:xfrm>
              <a:off x="5327648" y="4803219"/>
              <a:ext cx="1543274" cy="1335113"/>
            </a:xfrm>
            <a:custGeom>
              <a:avLst/>
              <a:gdLst>
                <a:gd name="connsiteX0" fmla="*/ 0 w 1543274"/>
                <a:gd name="connsiteY0" fmla="*/ 667557 h 1335113"/>
                <a:gd name="connsiteX1" fmla="*/ 381442 w 1543274"/>
                <a:gd name="connsiteY1" fmla="*/ 0 h 1335113"/>
                <a:gd name="connsiteX2" fmla="*/ 1161832 w 1543274"/>
                <a:gd name="connsiteY2" fmla="*/ 0 h 1335113"/>
                <a:gd name="connsiteX3" fmla="*/ 1543274 w 1543274"/>
                <a:gd name="connsiteY3" fmla="*/ 667557 h 1335113"/>
                <a:gd name="connsiteX4" fmla="*/ 1161832 w 1543274"/>
                <a:gd name="connsiteY4" fmla="*/ 1335113 h 1335113"/>
                <a:gd name="connsiteX5" fmla="*/ 381442 w 1543274"/>
                <a:gd name="connsiteY5" fmla="*/ 1335113 h 1335113"/>
                <a:gd name="connsiteX6" fmla="*/ 0 w 1543274"/>
                <a:gd name="connsiteY6" fmla="*/ 667557 h 13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274" h="1335113">
                  <a:moveTo>
                    <a:pt x="0" y="667557"/>
                  </a:moveTo>
                  <a:lnTo>
                    <a:pt x="381442" y="0"/>
                  </a:lnTo>
                  <a:lnTo>
                    <a:pt x="1161832" y="0"/>
                  </a:lnTo>
                  <a:lnTo>
                    <a:pt x="1543274" y="667557"/>
                  </a:lnTo>
                  <a:lnTo>
                    <a:pt x="1161832" y="1335113"/>
                  </a:lnTo>
                  <a:lnTo>
                    <a:pt x="381442" y="1335113"/>
                  </a:lnTo>
                  <a:lnTo>
                    <a:pt x="0" y="667557"/>
                  </a:lnTo>
                  <a:close/>
                </a:path>
              </a:pathLst>
            </a:custGeom>
          </p:spPr>
          <p:style>
            <a:lnRef idx="2">
              <a:schemeClr val="lt1">
                <a:hueOff val="0"/>
                <a:satOff val="0"/>
                <a:lumOff val="0"/>
                <a:alphaOff val="0"/>
              </a:schemeClr>
            </a:lnRef>
            <a:fillRef idx="1">
              <a:schemeClr val="accent4">
                <a:hueOff val="6237415"/>
                <a:satOff val="-28781"/>
                <a:lumOff val="1059"/>
                <a:alphaOff val="0"/>
              </a:schemeClr>
            </a:fillRef>
            <a:effectRef idx="0">
              <a:schemeClr val="accent4">
                <a:hueOff val="6237415"/>
                <a:satOff val="-28781"/>
                <a:lumOff val="1059"/>
                <a:alphaOff val="0"/>
              </a:schemeClr>
            </a:effectRef>
            <a:fontRef idx="minor">
              <a:schemeClr val="lt1"/>
            </a:fontRef>
          </p:style>
          <p:txBody>
            <a:bodyPr spcFirstLastPara="0" vert="horz" wrap="square" lIns="296393" tIns="261897" rIns="296393" bIns="261897" numCol="1" spcCol="1270" anchor="ctr" anchorCtr="0">
              <a:noAutofit/>
            </a:bodyPr>
            <a:lstStyle/>
            <a:p>
              <a:pPr algn="ctr" defTabSz="1066800">
                <a:lnSpc>
                  <a:spcPct val="90000"/>
                </a:lnSpc>
                <a:spcBef>
                  <a:spcPct val="0"/>
                </a:spcBef>
                <a:spcAft>
                  <a:spcPct val="35000"/>
                </a:spcAft>
              </a:pPr>
              <a:r>
                <a:rPr lang="en-GB" sz="2100" b="1" dirty="0"/>
                <a:t>4. </a:t>
              </a:r>
              <a:r>
                <a:rPr lang="en-GB" sz="2100" b="1" dirty="0" err="1"/>
                <a:t>Không</a:t>
              </a:r>
              <a:r>
                <a:rPr lang="en-GB" sz="2100" b="1" dirty="0"/>
                <a:t> </a:t>
              </a:r>
              <a:r>
                <a:rPr lang="en-GB" sz="2100" b="1" dirty="0" err="1"/>
                <a:t>gian</a:t>
              </a:r>
              <a:endParaRPr lang="en-GB" sz="2100" b="1" dirty="0"/>
            </a:p>
          </p:txBody>
        </p:sp>
        <p:sp>
          <p:nvSpPr>
            <p:cNvPr id="36" name="Hexagon 35">
              <a:extLst>
                <a:ext uri="{FF2B5EF4-FFF2-40B4-BE49-F238E27FC236}">
                  <a16:creationId xmlns:a16="http://schemas.microsoft.com/office/drawing/2014/main" xmlns="" id="{BAEF5642-0332-4EDF-BB82-3E2741EC2438}"/>
                </a:ext>
              </a:extLst>
            </p:cNvPr>
            <p:cNvSpPr/>
            <p:nvPr/>
          </p:nvSpPr>
          <p:spPr>
            <a:xfrm>
              <a:off x="4314860" y="3674320"/>
              <a:ext cx="710528" cy="612214"/>
            </a:xfrm>
            <a:prstGeom prst="hexagon">
              <a:avLst>
                <a:gd name="adj" fmla="val 28900"/>
                <a:gd name="vf" fmla="val 115470"/>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37" name="Freeform: Shape 36">
              <a:extLst>
                <a:ext uri="{FF2B5EF4-FFF2-40B4-BE49-F238E27FC236}">
                  <a16:creationId xmlns:a16="http://schemas.microsoft.com/office/drawing/2014/main" xmlns="" id="{5B3A29BB-6298-41D7-9FEB-3367A26610DD}"/>
                </a:ext>
              </a:extLst>
            </p:cNvPr>
            <p:cNvSpPr/>
            <p:nvPr/>
          </p:nvSpPr>
          <p:spPr>
            <a:xfrm>
              <a:off x="3905715" y="3982034"/>
              <a:ext cx="1543274" cy="1335113"/>
            </a:xfrm>
            <a:custGeom>
              <a:avLst/>
              <a:gdLst>
                <a:gd name="connsiteX0" fmla="*/ 0 w 1543274"/>
                <a:gd name="connsiteY0" fmla="*/ 667557 h 1335113"/>
                <a:gd name="connsiteX1" fmla="*/ 381442 w 1543274"/>
                <a:gd name="connsiteY1" fmla="*/ 0 h 1335113"/>
                <a:gd name="connsiteX2" fmla="*/ 1161832 w 1543274"/>
                <a:gd name="connsiteY2" fmla="*/ 0 h 1335113"/>
                <a:gd name="connsiteX3" fmla="*/ 1543274 w 1543274"/>
                <a:gd name="connsiteY3" fmla="*/ 667557 h 1335113"/>
                <a:gd name="connsiteX4" fmla="*/ 1161832 w 1543274"/>
                <a:gd name="connsiteY4" fmla="*/ 1335113 h 1335113"/>
                <a:gd name="connsiteX5" fmla="*/ 381442 w 1543274"/>
                <a:gd name="connsiteY5" fmla="*/ 1335113 h 1335113"/>
                <a:gd name="connsiteX6" fmla="*/ 0 w 1543274"/>
                <a:gd name="connsiteY6" fmla="*/ 667557 h 13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274" h="1335113">
                  <a:moveTo>
                    <a:pt x="0" y="667557"/>
                  </a:moveTo>
                  <a:lnTo>
                    <a:pt x="381442" y="0"/>
                  </a:lnTo>
                  <a:lnTo>
                    <a:pt x="1161832" y="0"/>
                  </a:lnTo>
                  <a:lnTo>
                    <a:pt x="1543274" y="667557"/>
                  </a:lnTo>
                  <a:lnTo>
                    <a:pt x="1161832" y="1335113"/>
                  </a:lnTo>
                  <a:lnTo>
                    <a:pt x="381442" y="1335113"/>
                  </a:lnTo>
                  <a:lnTo>
                    <a:pt x="0" y="667557"/>
                  </a:lnTo>
                  <a:close/>
                </a:path>
              </a:pathLst>
            </a:custGeom>
          </p:spPr>
          <p:style>
            <a:lnRef idx="2">
              <a:schemeClr val="lt1">
                <a:hueOff val="0"/>
                <a:satOff val="0"/>
                <a:lumOff val="0"/>
                <a:alphaOff val="0"/>
              </a:schemeClr>
            </a:lnRef>
            <a:fillRef idx="1">
              <a:schemeClr val="accent4">
                <a:hueOff val="8316554"/>
                <a:satOff val="-38374"/>
                <a:lumOff val="1412"/>
                <a:alphaOff val="0"/>
              </a:schemeClr>
            </a:fillRef>
            <a:effectRef idx="0">
              <a:schemeClr val="accent4">
                <a:hueOff val="8316554"/>
                <a:satOff val="-38374"/>
                <a:lumOff val="1412"/>
                <a:alphaOff val="0"/>
              </a:schemeClr>
            </a:effectRef>
            <a:fontRef idx="minor">
              <a:schemeClr val="lt1"/>
            </a:fontRef>
          </p:style>
          <p:txBody>
            <a:bodyPr spcFirstLastPara="0" vert="horz" wrap="square" lIns="296393" tIns="261897" rIns="296393" bIns="261897" numCol="1" spcCol="1270" anchor="ctr" anchorCtr="0">
              <a:noAutofit/>
            </a:bodyPr>
            <a:lstStyle/>
            <a:p>
              <a:pPr algn="ctr" defTabSz="1066800">
                <a:lnSpc>
                  <a:spcPct val="90000"/>
                </a:lnSpc>
                <a:spcBef>
                  <a:spcPct val="0"/>
                </a:spcBef>
                <a:spcAft>
                  <a:spcPct val="35000"/>
                </a:spcAft>
              </a:pPr>
              <a:r>
                <a:rPr lang="en-GB" sz="2100" b="1" dirty="0"/>
                <a:t>5. </a:t>
              </a:r>
              <a:r>
                <a:rPr lang="en-GB" sz="2100" b="1" dirty="0" err="1"/>
                <a:t>Thời</a:t>
              </a:r>
              <a:r>
                <a:rPr lang="en-GB" sz="2100" b="1" dirty="0"/>
                <a:t> </a:t>
              </a:r>
              <a:r>
                <a:rPr lang="en-GB" sz="2100" b="1" dirty="0" err="1"/>
                <a:t>gian</a:t>
              </a:r>
              <a:endParaRPr lang="en-GB" sz="2100" b="1" dirty="0"/>
            </a:p>
          </p:txBody>
        </p:sp>
        <p:sp>
          <p:nvSpPr>
            <p:cNvPr id="38" name="Freeform: Shape 37">
              <a:extLst>
                <a:ext uri="{FF2B5EF4-FFF2-40B4-BE49-F238E27FC236}">
                  <a16:creationId xmlns:a16="http://schemas.microsoft.com/office/drawing/2014/main" xmlns="" id="{580CC6BA-CCE7-423D-9BAD-055C56B2BF26}"/>
                </a:ext>
              </a:extLst>
            </p:cNvPr>
            <p:cNvSpPr/>
            <p:nvPr/>
          </p:nvSpPr>
          <p:spPr>
            <a:xfrm>
              <a:off x="3905715" y="2364926"/>
              <a:ext cx="1543274" cy="1335113"/>
            </a:xfrm>
            <a:custGeom>
              <a:avLst/>
              <a:gdLst>
                <a:gd name="connsiteX0" fmla="*/ 0 w 1543274"/>
                <a:gd name="connsiteY0" fmla="*/ 667557 h 1335113"/>
                <a:gd name="connsiteX1" fmla="*/ 381442 w 1543274"/>
                <a:gd name="connsiteY1" fmla="*/ 0 h 1335113"/>
                <a:gd name="connsiteX2" fmla="*/ 1161832 w 1543274"/>
                <a:gd name="connsiteY2" fmla="*/ 0 h 1335113"/>
                <a:gd name="connsiteX3" fmla="*/ 1543274 w 1543274"/>
                <a:gd name="connsiteY3" fmla="*/ 667557 h 1335113"/>
                <a:gd name="connsiteX4" fmla="*/ 1161832 w 1543274"/>
                <a:gd name="connsiteY4" fmla="*/ 1335113 h 1335113"/>
                <a:gd name="connsiteX5" fmla="*/ 381442 w 1543274"/>
                <a:gd name="connsiteY5" fmla="*/ 1335113 h 1335113"/>
                <a:gd name="connsiteX6" fmla="*/ 0 w 1543274"/>
                <a:gd name="connsiteY6" fmla="*/ 667557 h 13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274" h="1335113">
                  <a:moveTo>
                    <a:pt x="0" y="667557"/>
                  </a:moveTo>
                  <a:lnTo>
                    <a:pt x="381442" y="0"/>
                  </a:lnTo>
                  <a:lnTo>
                    <a:pt x="1161832" y="0"/>
                  </a:lnTo>
                  <a:lnTo>
                    <a:pt x="1543274" y="667557"/>
                  </a:lnTo>
                  <a:lnTo>
                    <a:pt x="1161832" y="1335113"/>
                  </a:lnTo>
                  <a:lnTo>
                    <a:pt x="381442" y="1335113"/>
                  </a:lnTo>
                  <a:lnTo>
                    <a:pt x="0" y="667557"/>
                  </a:lnTo>
                  <a:close/>
                </a:path>
              </a:pathLst>
            </a:custGeom>
            <a:solidFill>
              <a:schemeClr val="accent5">
                <a:lumMod val="60000"/>
                <a:lumOff val="40000"/>
              </a:schemeClr>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295123" tIns="260627" rIns="295123" bIns="260627" numCol="1" spcCol="1270" anchor="ctr" anchorCtr="0">
              <a:noAutofit/>
            </a:bodyPr>
            <a:lstStyle/>
            <a:p>
              <a:pPr algn="ctr" defTabSz="1033463">
                <a:lnSpc>
                  <a:spcPct val="90000"/>
                </a:lnSpc>
                <a:spcBef>
                  <a:spcPct val="0"/>
                </a:spcBef>
                <a:spcAft>
                  <a:spcPct val="35000"/>
                </a:spcAft>
              </a:pPr>
              <a:r>
                <a:rPr lang="en-GB" sz="2300" dirty="0"/>
                <a:t>…</a:t>
              </a:r>
            </a:p>
          </p:txBody>
        </p:sp>
      </p:grpSp>
    </p:spTree>
    <p:extLst>
      <p:ext uri="{BB962C8B-B14F-4D97-AF65-F5344CB8AC3E}">
        <p14:creationId xmlns:p14="http://schemas.microsoft.com/office/powerpoint/2010/main" val="354952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7680F2-F508-4E31-9BD6-599E4C052542}"/>
              </a:ext>
            </a:extLst>
          </p:cNvPr>
          <p:cNvSpPr/>
          <p:nvPr/>
        </p:nvSpPr>
        <p:spPr>
          <a:xfrm>
            <a:off x="2832454" y="908130"/>
            <a:ext cx="2098083" cy="685800"/>
          </a:xfrm>
          <a:prstGeom prst="roundRect">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GB" sz="2100" b="1" dirty="0">
                <a:solidFill>
                  <a:schemeClr val="tx1"/>
                </a:solidFill>
              </a:rPr>
              <a:t>NGOẠI HÌNH</a:t>
            </a:r>
          </a:p>
        </p:txBody>
      </p:sp>
      <p:sp>
        <p:nvSpPr>
          <p:cNvPr id="14" name="Speech Bubble: Rectangle with Corners Rounded 13">
            <a:extLst>
              <a:ext uri="{FF2B5EF4-FFF2-40B4-BE49-F238E27FC236}">
                <a16:creationId xmlns:a16="http://schemas.microsoft.com/office/drawing/2014/main" xmlns="" id="{D2D81B1D-E4FF-4353-9728-BE9B4EDCA8E6}"/>
              </a:ext>
            </a:extLst>
          </p:cNvPr>
          <p:cNvSpPr/>
          <p:nvPr/>
        </p:nvSpPr>
        <p:spPr>
          <a:xfrm>
            <a:off x="7191123" y="410675"/>
            <a:ext cx="877774" cy="552450"/>
          </a:xfrm>
          <a:prstGeom prst="wedgeRoundRectCallout">
            <a:avLst>
              <a:gd name="adj1" fmla="val -338415"/>
              <a:gd name="adj2" fmla="val 87589"/>
              <a:gd name="adj3" fmla="val 16667"/>
            </a:avLst>
          </a:prstGeom>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r>
              <a:rPr lang="en-GB" dirty="0" err="1"/>
              <a:t>Ánh</a:t>
            </a:r>
            <a:r>
              <a:rPr lang="en-GB" dirty="0"/>
              <a:t> </a:t>
            </a:r>
            <a:r>
              <a:rPr lang="en-GB" dirty="0" err="1"/>
              <a:t>mắt</a:t>
            </a:r>
            <a:endParaRPr lang="en-GB" dirty="0"/>
          </a:p>
        </p:txBody>
      </p:sp>
      <p:sp>
        <p:nvSpPr>
          <p:cNvPr id="15" name="Speech Bubble: Rectangle with Corners Rounded 14">
            <a:extLst>
              <a:ext uri="{FF2B5EF4-FFF2-40B4-BE49-F238E27FC236}">
                <a16:creationId xmlns:a16="http://schemas.microsoft.com/office/drawing/2014/main" xmlns="" id="{F1D2FA1D-D142-40DD-B679-903626D2AAEE}"/>
              </a:ext>
            </a:extLst>
          </p:cNvPr>
          <p:cNvSpPr/>
          <p:nvPr/>
        </p:nvSpPr>
        <p:spPr>
          <a:xfrm>
            <a:off x="6106899" y="1306741"/>
            <a:ext cx="877774" cy="552450"/>
          </a:xfrm>
          <a:prstGeom prst="wedgeRoundRectCallout">
            <a:avLst>
              <a:gd name="adj1" fmla="val -217645"/>
              <a:gd name="adj2" fmla="val -71437"/>
              <a:gd name="adj3" fmla="val 16667"/>
            </a:avLst>
          </a:prstGeom>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r>
              <a:rPr lang="en-GB" dirty="0" err="1"/>
              <a:t>Gương</a:t>
            </a:r>
            <a:r>
              <a:rPr lang="en-GB" dirty="0"/>
              <a:t> </a:t>
            </a:r>
            <a:r>
              <a:rPr lang="en-GB" dirty="0" err="1"/>
              <a:t>mặt</a:t>
            </a:r>
            <a:endParaRPr lang="en-GB" dirty="0"/>
          </a:p>
        </p:txBody>
      </p:sp>
      <p:sp>
        <p:nvSpPr>
          <p:cNvPr id="18" name="Speech Bubble: Oval 17">
            <a:extLst>
              <a:ext uri="{FF2B5EF4-FFF2-40B4-BE49-F238E27FC236}">
                <a16:creationId xmlns:a16="http://schemas.microsoft.com/office/drawing/2014/main" xmlns="" id="{92BA62BC-7565-4972-8D52-0AAA51ECDF5B}"/>
              </a:ext>
            </a:extLst>
          </p:cNvPr>
          <p:cNvSpPr/>
          <p:nvPr/>
        </p:nvSpPr>
        <p:spPr>
          <a:xfrm>
            <a:off x="6334856" y="2390685"/>
            <a:ext cx="1289795" cy="551695"/>
          </a:xfrm>
          <a:prstGeom prst="wedgeEllipseCallout">
            <a:avLst>
              <a:gd name="adj1" fmla="val -169196"/>
              <a:gd name="adj2" fmla="val -81183"/>
            </a:avLst>
          </a:prstGeom>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GB" dirty="0" err="1"/>
              <a:t>Độc</a:t>
            </a:r>
            <a:r>
              <a:rPr lang="en-GB" dirty="0"/>
              <a:t> </a:t>
            </a:r>
            <a:r>
              <a:rPr lang="en-GB" dirty="0" err="1"/>
              <a:t>thoại</a:t>
            </a:r>
            <a:endParaRPr lang="en-GB" dirty="0"/>
          </a:p>
        </p:txBody>
      </p:sp>
      <p:sp>
        <p:nvSpPr>
          <p:cNvPr id="17" name="Rectangle: Rounded Corners 16">
            <a:extLst>
              <a:ext uri="{FF2B5EF4-FFF2-40B4-BE49-F238E27FC236}">
                <a16:creationId xmlns:a16="http://schemas.microsoft.com/office/drawing/2014/main" xmlns="" id="{108C77DB-529B-4AF4-93EA-CCF222F5BF57}"/>
              </a:ext>
            </a:extLst>
          </p:cNvPr>
          <p:cNvSpPr/>
          <p:nvPr/>
        </p:nvSpPr>
        <p:spPr>
          <a:xfrm>
            <a:off x="2908044" y="3968025"/>
            <a:ext cx="2022493" cy="685800"/>
          </a:xfrm>
          <a:prstGeom prst="roundRect">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en-GB" sz="2100" b="1" dirty="0">
                <a:solidFill>
                  <a:schemeClr val="tx1"/>
                </a:solidFill>
              </a:rPr>
              <a:t>NỘI TÂM</a:t>
            </a:r>
          </a:p>
        </p:txBody>
      </p:sp>
      <p:sp>
        <p:nvSpPr>
          <p:cNvPr id="19" name="Thought Bubble: Cloud 18">
            <a:extLst>
              <a:ext uri="{FF2B5EF4-FFF2-40B4-BE49-F238E27FC236}">
                <a16:creationId xmlns:a16="http://schemas.microsoft.com/office/drawing/2014/main" xmlns="" id="{19C04D48-5B7F-409C-931C-CC15C4D0F2AA}"/>
              </a:ext>
            </a:extLst>
          </p:cNvPr>
          <p:cNvSpPr/>
          <p:nvPr/>
        </p:nvSpPr>
        <p:spPr>
          <a:xfrm>
            <a:off x="5506961" y="4444614"/>
            <a:ext cx="1168185" cy="698886"/>
          </a:xfrm>
          <a:prstGeom prst="cloudCallout">
            <a:avLst>
              <a:gd name="adj1" fmla="val -88638"/>
              <a:gd name="adj2" fmla="val -57340"/>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GB" dirty="0" err="1"/>
              <a:t>Cảm</a:t>
            </a:r>
            <a:r>
              <a:rPr lang="en-GB" dirty="0"/>
              <a:t> </a:t>
            </a:r>
            <a:r>
              <a:rPr lang="en-GB" dirty="0" err="1"/>
              <a:t>xúc</a:t>
            </a:r>
            <a:endParaRPr lang="en-GB" dirty="0"/>
          </a:p>
        </p:txBody>
      </p:sp>
      <p:sp>
        <p:nvSpPr>
          <p:cNvPr id="22" name="Thought Bubble: Cloud 21">
            <a:extLst>
              <a:ext uri="{FF2B5EF4-FFF2-40B4-BE49-F238E27FC236}">
                <a16:creationId xmlns:a16="http://schemas.microsoft.com/office/drawing/2014/main" xmlns="" id="{C74D04BA-3303-4EF6-9F1D-A4A61FD31561}"/>
              </a:ext>
            </a:extLst>
          </p:cNvPr>
          <p:cNvSpPr/>
          <p:nvPr/>
        </p:nvSpPr>
        <p:spPr>
          <a:xfrm>
            <a:off x="5341027" y="3726041"/>
            <a:ext cx="1245328" cy="698886"/>
          </a:xfrm>
          <a:prstGeom prst="cloudCallout">
            <a:avLst>
              <a:gd name="adj1" fmla="val -86280"/>
              <a:gd name="adj2" fmla="val 6841"/>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GB" dirty="0" err="1"/>
              <a:t>Tình</a:t>
            </a:r>
            <a:r>
              <a:rPr lang="en-GB" dirty="0"/>
              <a:t> </a:t>
            </a:r>
            <a:r>
              <a:rPr lang="en-GB" dirty="0" err="1"/>
              <a:t>cảm</a:t>
            </a:r>
            <a:endParaRPr lang="en-GB" dirty="0"/>
          </a:p>
        </p:txBody>
      </p:sp>
      <p:sp>
        <p:nvSpPr>
          <p:cNvPr id="23" name="Thought Bubble: Cloud 22">
            <a:extLst>
              <a:ext uri="{FF2B5EF4-FFF2-40B4-BE49-F238E27FC236}">
                <a16:creationId xmlns:a16="http://schemas.microsoft.com/office/drawing/2014/main" xmlns="" id="{FED9E547-F331-4D71-9E8B-726BDCF90190}"/>
              </a:ext>
            </a:extLst>
          </p:cNvPr>
          <p:cNvSpPr/>
          <p:nvPr/>
        </p:nvSpPr>
        <p:spPr>
          <a:xfrm>
            <a:off x="6758413" y="3973866"/>
            <a:ext cx="1168185" cy="698886"/>
          </a:xfrm>
          <a:prstGeom prst="cloudCallout">
            <a:avLst>
              <a:gd name="adj1" fmla="val -100051"/>
              <a:gd name="adj2" fmla="val 4023"/>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GB" dirty="0" err="1"/>
              <a:t>Suy</a:t>
            </a:r>
            <a:r>
              <a:rPr lang="en-GB" dirty="0"/>
              <a:t> </a:t>
            </a:r>
            <a:r>
              <a:rPr lang="en-GB" dirty="0" err="1"/>
              <a:t>nghi</a:t>
            </a:r>
            <a:r>
              <a:rPr lang="en-GB" dirty="0"/>
              <a:t>̃</a:t>
            </a:r>
          </a:p>
        </p:txBody>
      </p:sp>
      <p:sp>
        <p:nvSpPr>
          <p:cNvPr id="20" name="Rectangle: Rounded Corners 19">
            <a:extLst>
              <a:ext uri="{FF2B5EF4-FFF2-40B4-BE49-F238E27FC236}">
                <a16:creationId xmlns:a16="http://schemas.microsoft.com/office/drawing/2014/main" xmlns="" id="{FBBB037A-10C6-46C3-AFAE-C00D62B11E41}"/>
              </a:ext>
            </a:extLst>
          </p:cNvPr>
          <p:cNvSpPr/>
          <p:nvPr/>
        </p:nvSpPr>
        <p:spPr>
          <a:xfrm>
            <a:off x="2870249" y="1885400"/>
            <a:ext cx="2098083" cy="685800"/>
          </a:xfrm>
          <a:prstGeom prst="roundRect">
            <a:avLst/>
          </a:prstGeom>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GB" sz="2100" b="1" dirty="0">
                <a:solidFill>
                  <a:schemeClr val="tx1"/>
                </a:solidFill>
              </a:rPr>
              <a:t>NGÔN NGỮ</a:t>
            </a:r>
          </a:p>
        </p:txBody>
      </p:sp>
      <p:sp>
        <p:nvSpPr>
          <p:cNvPr id="21" name="Rectangle: Rounded Corners 20">
            <a:extLst>
              <a:ext uri="{FF2B5EF4-FFF2-40B4-BE49-F238E27FC236}">
                <a16:creationId xmlns:a16="http://schemas.microsoft.com/office/drawing/2014/main" xmlns="" id="{8EE0CFEB-D0CB-48F9-99E6-E44C64E557E9}"/>
              </a:ext>
            </a:extLst>
          </p:cNvPr>
          <p:cNvSpPr/>
          <p:nvPr/>
        </p:nvSpPr>
        <p:spPr>
          <a:xfrm>
            <a:off x="2870251" y="2942379"/>
            <a:ext cx="2098082" cy="685800"/>
          </a:xfrm>
          <a:prstGeom prst="round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r>
              <a:rPr lang="en-GB" sz="2100" b="1" dirty="0">
                <a:solidFill>
                  <a:schemeClr val="tx1"/>
                </a:solidFill>
              </a:rPr>
              <a:t>HÀNH ĐỘNG</a:t>
            </a:r>
          </a:p>
        </p:txBody>
      </p:sp>
      <p:sp>
        <p:nvSpPr>
          <p:cNvPr id="26" name="Speech Bubble: Rectangle with Corners Rounded 5">
            <a:extLst>
              <a:ext uri="{FF2B5EF4-FFF2-40B4-BE49-F238E27FC236}">
                <a16:creationId xmlns:a16="http://schemas.microsoft.com/office/drawing/2014/main" xmlns="" id="{7A3C989B-7701-4036-B5B9-47182F5D045E}"/>
              </a:ext>
            </a:extLst>
          </p:cNvPr>
          <p:cNvSpPr/>
          <p:nvPr/>
        </p:nvSpPr>
        <p:spPr>
          <a:xfrm>
            <a:off x="7191123" y="1063511"/>
            <a:ext cx="877774" cy="375039"/>
          </a:xfrm>
          <a:prstGeom prst="wedgeRoundRectCallout">
            <a:avLst>
              <a:gd name="adj1" fmla="val -342616"/>
              <a:gd name="adj2" fmla="val -22375"/>
              <a:gd name="adj3" fmla="val 16667"/>
            </a:avLst>
          </a:prstGeom>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r>
              <a:rPr lang="en-GB" dirty="0" err="1"/>
              <a:t>Mái</a:t>
            </a:r>
            <a:r>
              <a:rPr lang="en-GB" dirty="0"/>
              <a:t> </a:t>
            </a:r>
            <a:r>
              <a:rPr lang="en-GB" dirty="0" err="1"/>
              <a:t>tóc</a:t>
            </a:r>
            <a:endParaRPr lang="en-GB" dirty="0"/>
          </a:p>
        </p:txBody>
      </p:sp>
      <p:sp>
        <p:nvSpPr>
          <p:cNvPr id="28" name="Speech Bubble: Rectangle with Corners Rounded 15">
            <a:extLst>
              <a:ext uri="{FF2B5EF4-FFF2-40B4-BE49-F238E27FC236}">
                <a16:creationId xmlns:a16="http://schemas.microsoft.com/office/drawing/2014/main" xmlns="" id="{7284D095-44E4-4DF8-8426-8A25650E53B9}"/>
              </a:ext>
            </a:extLst>
          </p:cNvPr>
          <p:cNvSpPr/>
          <p:nvPr/>
        </p:nvSpPr>
        <p:spPr>
          <a:xfrm>
            <a:off x="6091053" y="686900"/>
            <a:ext cx="877774" cy="552450"/>
          </a:xfrm>
          <a:prstGeom prst="wedgeRoundRectCallout">
            <a:avLst>
              <a:gd name="adj1" fmla="val -213176"/>
              <a:gd name="adj2" fmla="val 39321"/>
              <a:gd name="adj3" fmla="val 16667"/>
            </a:avLst>
          </a:prstGeom>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r>
              <a:rPr lang="en-GB" dirty="0" err="1"/>
              <a:t>Thân</a:t>
            </a:r>
            <a:r>
              <a:rPr lang="en-GB" dirty="0"/>
              <a:t> </a:t>
            </a:r>
            <a:r>
              <a:rPr lang="en-GB" dirty="0" err="1"/>
              <a:t>hình</a:t>
            </a:r>
            <a:endParaRPr lang="en-GB" dirty="0"/>
          </a:p>
        </p:txBody>
      </p:sp>
      <p:sp>
        <p:nvSpPr>
          <p:cNvPr id="29" name="Speech Bubble: Rectangle with Corners Rounded 12">
            <a:extLst>
              <a:ext uri="{FF2B5EF4-FFF2-40B4-BE49-F238E27FC236}">
                <a16:creationId xmlns:a16="http://schemas.microsoft.com/office/drawing/2014/main" xmlns="" id="{DF0DBDB8-BB2C-4B24-99D7-C2D9A9078F79}"/>
              </a:ext>
            </a:extLst>
          </p:cNvPr>
          <p:cNvSpPr/>
          <p:nvPr/>
        </p:nvSpPr>
        <p:spPr>
          <a:xfrm>
            <a:off x="6053405" y="67607"/>
            <a:ext cx="877774" cy="552450"/>
          </a:xfrm>
          <a:prstGeom prst="wedgeRoundRectCallout">
            <a:avLst>
              <a:gd name="adj1" fmla="val -213176"/>
              <a:gd name="adj2" fmla="val 150490"/>
              <a:gd name="adj3" fmla="val 16667"/>
            </a:avLst>
          </a:prstGeom>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r>
              <a:rPr lang="en-GB" dirty="0"/>
              <a:t>Trang </a:t>
            </a:r>
            <a:r>
              <a:rPr lang="en-GB" dirty="0" err="1"/>
              <a:t>phục</a:t>
            </a:r>
            <a:endParaRPr lang="en-GB" dirty="0"/>
          </a:p>
        </p:txBody>
      </p:sp>
      <p:sp>
        <p:nvSpPr>
          <p:cNvPr id="30" name="Speech Bubble: Oval 6">
            <a:extLst>
              <a:ext uri="{FF2B5EF4-FFF2-40B4-BE49-F238E27FC236}">
                <a16:creationId xmlns:a16="http://schemas.microsoft.com/office/drawing/2014/main" xmlns="" id="{930C6A3F-3A29-4978-B6C4-999B477EFE64}"/>
              </a:ext>
            </a:extLst>
          </p:cNvPr>
          <p:cNvSpPr/>
          <p:nvPr/>
        </p:nvSpPr>
        <p:spPr>
          <a:xfrm>
            <a:off x="5725050" y="1952075"/>
            <a:ext cx="1219613" cy="552450"/>
          </a:xfrm>
          <a:prstGeom prst="wedgeEllipseCallout">
            <a:avLst>
              <a:gd name="adj1" fmla="val -133101"/>
              <a:gd name="adj2" fmla="val -8575"/>
            </a:avLst>
          </a:prstGeom>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GB" dirty="0" err="1"/>
              <a:t>Đối</a:t>
            </a:r>
            <a:r>
              <a:rPr lang="en-GB" dirty="0"/>
              <a:t> </a:t>
            </a:r>
            <a:r>
              <a:rPr lang="en-GB" dirty="0" err="1"/>
              <a:t>thoại</a:t>
            </a:r>
            <a:endParaRPr lang="en-GB" dirty="0"/>
          </a:p>
        </p:txBody>
      </p:sp>
      <p:pic>
        <p:nvPicPr>
          <p:cNvPr id="25" name="Hình ảnh 4" descr="Ảnh có chứa người, trong nhà&#10;&#10;Mô tả được tạo tự động">
            <a:extLst>
              <a:ext uri="{FF2B5EF4-FFF2-40B4-BE49-F238E27FC236}">
                <a16:creationId xmlns:a16="http://schemas.microsoft.com/office/drawing/2014/main" xmlns="" id="{7B96CE26-E896-4019-AEE8-C0F7A5D5A173}"/>
              </a:ext>
            </a:extLst>
          </p:cNvPr>
          <p:cNvPicPr>
            <a:picLocks noChangeAspect="1"/>
          </p:cNvPicPr>
          <p:nvPr/>
        </p:nvPicPr>
        <p:blipFill rotWithShape="1">
          <a:blip r:embed="rId2">
            <a:extLst>
              <a:ext uri="{28A0092B-C50C-407E-A947-70E740481C1C}">
                <a14:useLocalDpi xmlns:a14="http://schemas.microsoft.com/office/drawing/2010/main" val="0"/>
              </a:ext>
            </a:extLst>
          </a:blip>
          <a:srcRect l="4477" r="5049" b="5457"/>
          <a:stretch/>
        </p:blipFill>
        <p:spPr>
          <a:xfrm>
            <a:off x="122831" y="660310"/>
            <a:ext cx="2384946" cy="4012442"/>
          </a:xfrm>
          <a:prstGeom prst="rect">
            <a:avLst/>
          </a:prstGeom>
          <a:ln>
            <a:noFill/>
          </a:ln>
          <a:effectLst>
            <a:softEdge rad="112500"/>
          </a:effectLst>
        </p:spPr>
      </p:pic>
      <p:sp>
        <p:nvSpPr>
          <p:cNvPr id="32" name="Plaque 31">
            <a:extLst>
              <a:ext uri="{FF2B5EF4-FFF2-40B4-BE49-F238E27FC236}">
                <a16:creationId xmlns:a16="http://schemas.microsoft.com/office/drawing/2014/main" xmlns="" id="{5DA94D14-5BFB-4D93-96F8-233B59E59158}"/>
              </a:ext>
            </a:extLst>
          </p:cNvPr>
          <p:cNvSpPr/>
          <p:nvPr/>
        </p:nvSpPr>
        <p:spPr>
          <a:xfrm>
            <a:off x="3412" y="52354"/>
            <a:ext cx="4488362" cy="68573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lang="en-US" sz="2100" b="1" dirty="0" err="1">
                <a:solidFill>
                  <a:srgbClr val="FF0000"/>
                </a:solidFill>
                <a:latin typeface="Arial" panose="020B0604020202020204" pitchFamily="34" charset="0"/>
                <a:cs typeface="Arial" panose="020B0604020202020204" pitchFamily="34" charset="0"/>
              </a:rPr>
              <a:t>Miêu</a:t>
            </a:r>
            <a:r>
              <a:rPr lang="en-US" sz="2100" b="1" dirty="0">
                <a:solidFill>
                  <a:srgbClr val="FF0000"/>
                </a:solidFill>
                <a:latin typeface="Arial" panose="020B0604020202020204" pitchFamily="34" charset="0"/>
                <a:cs typeface="Arial" panose="020B0604020202020204" pitchFamily="34" charset="0"/>
              </a:rPr>
              <a:t> tả </a:t>
            </a:r>
            <a:r>
              <a:rPr lang="en-US" sz="2100" b="1" dirty="0" err="1">
                <a:solidFill>
                  <a:srgbClr val="FF0000"/>
                </a:solidFill>
                <a:latin typeface="Arial" panose="020B0604020202020204" pitchFamily="34" charset="0"/>
                <a:cs typeface="Arial" panose="020B0604020202020204" pitchFamily="34" charset="0"/>
              </a:rPr>
              <a:t>nhân</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vật</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trong</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truyện</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kể</a:t>
            </a:r>
            <a:r>
              <a:rPr lang="en-US" sz="2100" dirty="0">
                <a:solidFill>
                  <a:srgbClr val="FF0000"/>
                </a:solidFill>
                <a:latin typeface="Arial" panose="020B0604020202020204" pitchFamily="34" charset="0"/>
                <a:cs typeface="Arial" panose="020B0604020202020204" pitchFamily="34" charset="0"/>
              </a:rPr>
              <a:t> </a:t>
            </a:r>
          </a:p>
        </p:txBody>
      </p:sp>
      <p:sp>
        <p:nvSpPr>
          <p:cNvPr id="33" name="Speech Bubble: Rectangle 26">
            <a:extLst>
              <a:ext uri="{FF2B5EF4-FFF2-40B4-BE49-F238E27FC236}">
                <a16:creationId xmlns:a16="http://schemas.microsoft.com/office/drawing/2014/main" xmlns="" id="{B4ECC233-6AFF-42C0-9BFB-74D9BF9ABF56}"/>
              </a:ext>
            </a:extLst>
          </p:cNvPr>
          <p:cNvSpPr/>
          <p:nvPr/>
        </p:nvSpPr>
        <p:spPr>
          <a:xfrm>
            <a:off x="6434264" y="3143667"/>
            <a:ext cx="993829" cy="552450"/>
          </a:xfrm>
          <a:prstGeom prst="wedgeRectCallout">
            <a:avLst>
              <a:gd name="adj1" fmla="val -235502"/>
              <a:gd name="adj2" fmla="val -1610"/>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r>
              <a:rPr lang="en-GB" dirty="0" err="1"/>
              <a:t>Việc</a:t>
            </a:r>
            <a:r>
              <a:rPr lang="en-GB" dirty="0"/>
              <a:t> </a:t>
            </a:r>
            <a:r>
              <a:rPr lang="en-GB" dirty="0" err="1"/>
              <a:t>làm</a:t>
            </a:r>
            <a:endParaRPr lang="en-GB" dirty="0"/>
          </a:p>
        </p:txBody>
      </p:sp>
      <p:sp>
        <p:nvSpPr>
          <p:cNvPr id="34" name="Speech Bubble: Rectangle 23">
            <a:extLst>
              <a:ext uri="{FF2B5EF4-FFF2-40B4-BE49-F238E27FC236}">
                <a16:creationId xmlns:a16="http://schemas.microsoft.com/office/drawing/2014/main" xmlns="" id="{D125275F-753D-4911-B9F7-0CF9AAD4C9D7}"/>
              </a:ext>
            </a:extLst>
          </p:cNvPr>
          <p:cNvSpPr/>
          <p:nvPr/>
        </p:nvSpPr>
        <p:spPr>
          <a:xfrm>
            <a:off x="5341027" y="3009054"/>
            <a:ext cx="993829" cy="552450"/>
          </a:xfrm>
          <a:prstGeom prst="wedgeRectCallout">
            <a:avLst>
              <a:gd name="adj1" fmla="val -106619"/>
              <a:gd name="adj2" fmla="val -22085"/>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r>
              <a:rPr lang="en-GB" dirty="0" err="1"/>
              <a:t>Cư</a:t>
            </a:r>
            <a:r>
              <a:rPr lang="en-GB" dirty="0"/>
              <a:t>̉ chỉ</a:t>
            </a:r>
          </a:p>
        </p:txBody>
      </p:sp>
    </p:spTree>
    <p:extLst>
      <p:ext uri="{BB962C8B-B14F-4D97-AF65-F5344CB8AC3E}">
        <p14:creationId xmlns:p14="http://schemas.microsoft.com/office/powerpoint/2010/main" val="252383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fill="hold"/>
                                        <p:tgtEl>
                                          <p:spTgt spid="30"/>
                                        </p:tgtEl>
                                        <p:attrNameLst>
                                          <p:attrName>ppt_x</p:attrName>
                                        </p:attrNameLst>
                                      </p:cBhvr>
                                      <p:tavLst>
                                        <p:tav tm="0">
                                          <p:val>
                                            <p:strVal val="#ppt_x"/>
                                          </p:val>
                                        </p:tav>
                                        <p:tav tm="100000">
                                          <p:val>
                                            <p:strVal val="#ppt_x"/>
                                          </p:val>
                                        </p:tav>
                                      </p:tavLst>
                                    </p:anim>
                                    <p:anim calcmode="lin" valueType="num">
                                      <p:cBhvr additive="base">
                                        <p:cTn id="6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additive="base">
                                        <p:cTn id="78" dur="500" fill="hold"/>
                                        <p:tgtEl>
                                          <p:spTgt spid="34"/>
                                        </p:tgtEl>
                                        <p:attrNameLst>
                                          <p:attrName>ppt_x</p:attrName>
                                        </p:attrNameLst>
                                      </p:cBhvr>
                                      <p:tavLst>
                                        <p:tav tm="0">
                                          <p:val>
                                            <p:strVal val="#ppt_x"/>
                                          </p:val>
                                        </p:tav>
                                        <p:tav tm="100000">
                                          <p:val>
                                            <p:strVal val="#ppt_x"/>
                                          </p:val>
                                        </p:tav>
                                      </p:tavLst>
                                    </p:anim>
                                    <p:anim calcmode="lin" valueType="num">
                                      <p:cBhvr additive="base">
                                        <p:cTn id="7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 calcmode="lin" valueType="num">
                                      <p:cBhvr additive="base">
                                        <p:cTn id="84" dur="500" fill="hold"/>
                                        <p:tgtEl>
                                          <p:spTgt spid="33"/>
                                        </p:tgtEl>
                                        <p:attrNameLst>
                                          <p:attrName>ppt_x</p:attrName>
                                        </p:attrNameLst>
                                      </p:cBhvr>
                                      <p:tavLst>
                                        <p:tav tm="0">
                                          <p:val>
                                            <p:strVal val="#ppt_x"/>
                                          </p:val>
                                        </p:tav>
                                        <p:tav tm="100000">
                                          <p:val>
                                            <p:strVal val="#ppt_x"/>
                                          </p:val>
                                        </p:tav>
                                      </p:tavLst>
                                    </p:anim>
                                    <p:anim calcmode="lin" valueType="num">
                                      <p:cBhvr additive="base">
                                        <p:cTn id="8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500" fill="hold"/>
                                        <p:tgtEl>
                                          <p:spTgt spid="22"/>
                                        </p:tgtEl>
                                        <p:attrNameLst>
                                          <p:attrName>ppt_x</p:attrName>
                                        </p:attrNameLst>
                                      </p:cBhvr>
                                      <p:tavLst>
                                        <p:tav tm="0">
                                          <p:val>
                                            <p:strVal val="#ppt_x"/>
                                          </p:val>
                                        </p:tav>
                                        <p:tav tm="100000">
                                          <p:val>
                                            <p:strVal val="#ppt_x"/>
                                          </p:val>
                                        </p:tav>
                                      </p:tavLst>
                                    </p:anim>
                                    <p:anim calcmode="lin" valueType="num">
                                      <p:cBhvr additive="base">
                                        <p:cTn id="9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additive="base">
                                        <p:cTn id="96" dur="500" fill="hold"/>
                                        <p:tgtEl>
                                          <p:spTgt spid="19"/>
                                        </p:tgtEl>
                                        <p:attrNameLst>
                                          <p:attrName>ppt_x</p:attrName>
                                        </p:attrNameLst>
                                      </p:cBhvr>
                                      <p:tavLst>
                                        <p:tav tm="0">
                                          <p:val>
                                            <p:strVal val="#ppt_x"/>
                                          </p:val>
                                        </p:tav>
                                        <p:tav tm="100000">
                                          <p:val>
                                            <p:strVal val="#ppt_x"/>
                                          </p:val>
                                        </p:tav>
                                      </p:tavLst>
                                    </p:anim>
                                    <p:anim calcmode="lin" valueType="num">
                                      <p:cBhvr additive="base">
                                        <p:cTn id="9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500" fill="hold"/>
                                        <p:tgtEl>
                                          <p:spTgt spid="23"/>
                                        </p:tgtEl>
                                        <p:attrNameLst>
                                          <p:attrName>ppt_x</p:attrName>
                                        </p:attrNameLst>
                                      </p:cBhvr>
                                      <p:tavLst>
                                        <p:tav tm="0">
                                          <p:val>
                                            <p:strVal val="#ppt_x"/>
                                          </p:val>
                                        </p:tav>
                                        <p:tav tm="100000">
                                          <p:val>
                                            <p:strVal val="#ppt_x"/>
                                          </p:val>
                                        </p:tav>
                                      </p:tavLst>
                                    </p:anim>
                                    <p:anim calcmode="lin" valueType="num">
                                      <p:cBhvr additive="base">
                                        <p:cTn id="10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8" grpId="0" animBg="1"/>
      <p:bldP spid="17" grpId="0" animBg="1"/>
      <p:bldP spid="19" grpId="0" animBg="1"/>
      <p:bldP spid="22" grpId="0" animBg="1"/>
      <p:bldP spid="23" grpId="0" animBg="1"/>
      <p:bldP spid="20" grpId="0" animBg="1"/>
      <p:bldP spid="21" grpId="0" animBg="1"/>
      <p:bldP spid="26" grpId="0" animBg="1"/>
      <p:bldP spid="28" grpId="0" animBg="1"/>
      <p:bldP spid="29" grpId="0" animBg="1"/>
      <p:bldP spid="30" grpId="0" animBg="1"/>
      <p:bldP spid="32" grpId="0" animBg="1"/>
      <p:bldP spid="33"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E5670A80-BC13-4DD9-B5BE-8ACBE9C7DF68}"/>
              </a:ext>
            </a:extLst>
          </p:cNvPr>
          <p:cNvSpPr/>
          <p:nvPr/>
        </p:nvSpPr>
        <p:spPr>
          <a:xfrm>
            <a:off x="268939" y="52261"/>
            <a:ext cx="2632775" cy="1156562"/>
          </a:xfrm>
          <a:prstGeom prst="cloudCallout">
            <a:avLst>
              <a:gd name="adj1" fmla="val -44696"/>
              <a:gd name="adj2" fmla="val 56296"/>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just">
              <a:lnSpc>
                <a:spcPct val="107000"/>
              </a:lnSpc>
              <a:spcAft>
                <a:spcPts val="600"/>
              </a:spcAft>
            </a:pPr>
            <a:r>
              <a:rPr lang="en-GB" b="1"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b="1" dirty="0" err="1">
                <a:solidFill>
                  <a:srgbClr val="FF0000"/>
                </a:solidFill>
                <a:latin typeface="Arial" panose="020B0604020202020204" pitchFamily="34" charset="0"/>
                <a:ea typeface="Calibri" panose="020F0502020204030204" pitchFamily="34" charset="0"/>
                <a:cs typeface="Arial" panose="020B0604020202020204" pitchFamily="34" charset="0"/>
              </a:rPr>
              <a:t>Cốt</a:t>
            </a:r>
            <a:r>
              <a:rPr lang="en-GB"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b="1" dirty="0" err="1">
                <a:solidFill>
                  <a:srgbClr val="FF0000"/>
                </a:solidFill>
                <a:latin typeface="Arial" panose="020B0604020202020204" pitchFamily="34" charset="0"/>
                <a:ea typeface="Calibri" panose="020F0502020204030204" pitchFamily="34" charset="0"/>
                <a:cs typeface="Arial" panose="020B0604020202020204" pitchFamily="34" charset="0"/>
              </a:rPr>
              <a:t>truyện</a:t>
            </a:r>
            <a:endParaRPr lang="en-GB"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3855A22A-4B98-41B2-A614-8007F3ECEED2}"/>
              </a:ext>
            </a:extLst>
          </p:cNvPr>
          <p:cNvPicPr>
            <a:picLocks noChangeAspect="1"/>
          </p:cNvPicPr>
          <p:nvPr/>
        </p:nvPicPr>
        <p:blipFill>
          <a:blip r:embed="rId2"/>
          <a:stretch>
            <a:fillRect/>
          </a:stretch>
        </p:blipFill>
        <p:spPr>
          <a:xfrm>
            <a:off x="839004" y="1343096"/>
            <a:ext cx="746322" cy="482915"/>
          </a:xfrm>
          <a:prstGeom prst="rect">
            <a:avLst/>
          </a:prstGeom>
        </p:spPr>
      </p:pic>
      <p:cxnSp>
        <p:nvCxnSpPr>
          <p:cNvPr id="12" name="Straight Connector 11">
            <a:extLst>
              <a:ext uri="{FF2B5EF4-FFF2-40B4-BE49-F238E27FC236}">
                <a16:creationId xmlns:a16="http://schemas.microsoft.com/office/drawing/2014/main" xmlns="" id="{A32BE379-8958-4CF0-AF68-AD8DC214498D}"/>
              </a:ext>
            </a:extLst>
          </p:cNvPr>
          <p:cNvCxnSpPr>
            <a:cxnSpLocks/>
          </p:cNvCxnSpPr>
          <p:nvPr/>
        </p:nvCxnSpPr>
        <p:spPr>
          <a:xfrm flipV="1">
            <a:off x="1147148" y="1626499"/>
            <a:ext cx="0" cy="91882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5E16E7D6-3A24-4795-9258-2BFFEB3AC0FA}"/>
              </a:ext>
            </a:extLst>
          </p:cNvPr>
          <p:cNvGrpSpPr/>
          <p:nvPr/>
        </p:nvGrpSpPr>
        <p:grpSpPr>
          <a:xfrm>
            <a:off x="455979" y="2631668"/>
            <a:ext cx="1384154" cy="2065758"/>
            <a:chOff x="607972" y="3508890"/>
            <a:chExt cx="1845538" cy="2754344"/>
          </a:xfrm>
        </p:grpSpPr>
        <p:sp>
          <p:nvSpPr>
            <p:cNvPr id="17" name="Rectangle 16">
              <a:extLst>
                <a:ext uri="{FF2B5EF4-FFF2-40B4-BE49-F238E27FC236}">
                  <a16:creationId xmlns:a16="http://schemas.microsoft.com/office/drawing/2014/main" xmlns="" id="{9383FB33-A251-4E16-854C-061DCE1801CD}"/>
                </a:ext>
              </a:extLst>
            </p:cNvPr>
            <p:cNvSpPr/>
            <p:nvPr/>
          </p:nvSpPr>
          <p:spPr>
            <a:xfrm>
              <a:off x="607972" y="3520679"/>
              <a:ext cx="1845538" cy="2742555"/>
            </a:xfrm>
            <a:prstGeom prst="rect">
              <a:avLst/>
            </a:prstGeom>
            <a:solidFill>
              <a:schemeClr val="bg1"/>
            </a:solidFill>
            <a:ln>
              <a:noFill/>
            </a:ln>
            <a:effectLst>
              <a:outerShdw blurRad="254000" dist="38100" dir="33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8" name="Freeform 124">
              <a:extLst>
                <a:ext uri="{FF2B5EF4-FFF2-40B4-BE49-F238E27FC236}">
                  <a16:creationId xmlns:a16="http://schemas.microsoft.com/office/drawing/2014/main" xmlns="" id="{2418B4C9-28AE-4F91-8E1C-7E1CFC56F991}"/>
                </a:ext>
              </a:extLst>
            </p:cNvPr>
            <p:cNvSpPr>
              <a:spLocks noEditPoints="1"/>
            </p:cNvSpPr>
            <p:nvPr/>
          </p:nvSpPr>
          <p:spPr bwMode="auto">
            <a:xfrm>
              <a:off x="1262318" y="3508890"/>
              <a:ext cx="536847" cy="462596"/>
            </a:xfrm>
            <a:custGeom>
              <a:avLst/>
              <a:gdLst>
                <a:gd name="T0" fmla="*/ 1495 w 3650"/>
                <a:gd name="T1" fmla="*/ 3047 h 3224"/>
                <a:gd name="T2" fmla="*/ 1498 w 3650"/>
                <a:gd name="T3" fmla="*/ 3044 h 3224"/>
                <a:gd name="T4" fmla="*/ 198 w 3650"/>
                <a:gd name="T5" fmla="*/ 981 h 3224"/>
                <a:gd name="T6" fmla="*/ 179 w 3650"/>
                <a:gd name="T7" fmla="*/ 1543 h 3224"/>
                <a:gd name="T8" fmla="*/ 342 w 3650"/>
                <a:gd name="T9" fmla="*/ 1579 h 3224"/>
                <a:gd name="T10" fmla="*/ 3250 w 3650"/>
                <a:gd name="T11" fmla="*/ 1591 h 3224"/>
                <a:gd name="T12" fmla="*/ 3423 w 3650"/>
                <a:gd name="T13" fmla="*/ 1451 h 3224"/>
                <a:gd name="T14" fmla="*/ 3470 w 3650"/>
                <a:gd name="T15" fmla="*/ 1227 h 3224"/>
                <a:gd name="T16" fmla="*/ 3366 w 3650"/>
                <a:gd name="T17" fmla="*/ 1029 h 3224"/>
                <a:gd name="T18" fmla="*/ 617 w 3650"/>
                <a:gd name="T19" fmla="*/ 728 h 3224"/>
                <a:gd name="T20" fmla="*/ 529 w 3650"/>
                <a:gd name="T21" fmla="*/ 784 h 3224"/>
                <a:gd name="T22" fmla="*/ 521 w 3650"/>
                <a:gd name="T23" fmla="*/ 1746 h 3224"/>
                <a:gd name="T24" fmla="*/ 585 w 3650"/>
                <a:gd name="T25" fmla="*/ 1816 h 3224"/>
                <a:gd name="T26" fmla="*/ 627 w 3650"/>
                <a:gd name="T27" fmla="*/ 1821 h 3224"/>
                <a:gd name="T28" fmla="*/ 761 w 3650"/>
                <a:gd name="T29" fmla="*/ 1822 h 3224"/>
                <a:gd name="T30" fmla="*/ 949 w 3650"/>
                <a:gd name="T31" fmla="*/ 1822 h 3224"/>
                <a:gd name="T32" fmla="*/ 1083 w 3650"/>
                <a:gd name="T33" fmla="*/ 1822 h 3224"/>
                <a:gd name="T34" fmla="*/ 3024 w 3650"/>
                <a:gd name="T35" fmla="*/ 175 h 3224"/>
                <a:gd name="T36" fmla="*/ 2568 w 3650"/>
                <a:gd name="T37" fmla="*/ 398 h 3224"/>
                <a:gd name="T38" fmla="*/ 1772 w 3650"/>
                <a:gd name="T39" fmla="*/ 645 h 3224"/>
                <a:gd name="T40" fmla="*/ 1441 w 3650"/>
                <a:gd name="T41" fmla="*/ 1850 h 3224"/>
                <a:gd name="T42" fmla="*/ 2255 w 3650"/>
                <a:gd name="T43" fmla="*/ 2034 h 3224"/>
                <a:gd name="T44" fmla="*/ 3022 w 3650"/>
                <a:gd name="T45" fmla="*/ 2373 h 3224"/>
                <a:gd name="T46" fmla="*/ 3028 w 3650"/>
                <a:gd name="T47" fmla="*/ 2371 h 3224"/>
                <a:gd name="T48" fmla="*/ 3026 w 3650"/>
                <a:gd name="T49" fmla="*/ 177 h 3224"/>
                <a:gd name="T50" fmla="*/ 3116 w 3650"/>
                <a:gd name="T51" fmla="*/ 24 h 3224"/>
                <a:gd name="T52" fmla="*/ 3202 w 3650"/>
                <a:gd name="T53" fmla="*/ 148 h 3224"/>
                <a:gd name="T54" fmla="*/ 3368 w 3650"/>
                <a:gd name="T55" fmla="*/ 817 h 3224"/>
                <a:gd name="T56" fmla="*/ 3571 w 3650"/>
                <a:gd name="T57" fmla="*/ 1003 h 3224"/>
                <a:gd name="T58" fmla="*/ 3650 w 3650"/>
                <a:gd name="T59" fmla="*/ 1274 h 3224"/>
                <a:gd name="T60" fmla="*/ 3571 w 3650"/>
                <a:gd name="T61" fmla="*/ 1546 h 3224"/>
                <a:gd name="T62" fmla="*/ 3368 w 3650"/>
                <a:gd name="T63" fmla="*/ 1732 h 3224"/>
                <a:gd name="T64" fmla="*/ 3202 w 3650"/>
                <a:gd name="T65" fmla="*/ 2402 h 3224"/>
                <a:gd name="T66" fmla="*/ 3116 w 3650"/>
                <a:gd name="T67" fmla="*/ 2525 h 3224"/>
                <a:gd name="T68" fmla="*/ 2964 w 3650"/>
                <a:gd name="T69" fmla="*/ 2540 h 3224"/>
                <a:gd name="T70" fmla="*/ 2369 w 3650"/>
                <a:gd name="T71" fmla="*/ 2262 h 3224"/>
                <a:gd name="T72" fmla="*/ 1621 w 3650"/>
                <a:gd name="T73" fmla="*/ 2055 h 3224"/>
                <a:gd name="T74" fmla="*/ 1675 w 3650"/>
                <a:gd name="T75" fmla="*/ 3040 h 3224"/>
                <a:gd name="T76" fmla="*/ 1624 w 3650"/>
                <a:gd name="T77" fmla="*/ 3170 h 3224"/>
                <a:gd name="T78" fmla="*/ 1495 w 3650"/>
                <a:gd name="T79" fmla="*/ 3224 h 3224"/>
                <a:gd name="T80" fmla="*/ 969 w 3650"/>
                <a:gd name="T81" fmla="*/ 3182 h 3224"/>
                <a:gd name="T82" fmla="*/ 470 w 3650"/>
                <a:gd name="T83" fmla="*/ 1956 h 3224"/>
                <a:gd name="T84" fmla="*/ 352 w 3650"/>
                <a:gd name="T85" fmla="*/ 1797 h 3224"/>
                <a:gd name="T86" fmla="*/ 124 w 3650"/>
                <a:gd name="T87" fmla="*/ 1729 h 3224"/>
                <a:gd name="T88" fmla="*/ 12 w 3650"/>
                <a:gd name="T89" fmla="*/ 1598 h 3224"/>
                <a:gd name="T90" fmla="*/ 12 w 3650"/>
                <a:gd name="T91" fmla="*/ 951 h 3224"/>
                <a:gd name="T92" fmla="*/ 124 w 3650"/>
                <a:gd name="T93" fmla="*/ 821 h 3224"/>
                <a:gd name="T94" fmla="*/ 352 w 3650"/>
                <a:gd name="T95" fmla="*/ 755 h 3224"/>
                <a:gd name="T96" fmla="*/ 465 w 3650"/>
                <a:gd name="T97" fmla="*/ 598 h 3224"/>
                <a:gd name="T98" fmla="*/ 622 w 3650"/>
                <a:gd name="T99" fmla="*/ 552 h 3224"/>
                <a:gd name="T100" fmla="*/ 739 w 3650"/>
                <a:gd name="T101" fmla="*/ 552 h 3224"/>
                <a:gd name="T102" fmla="*/ 940 w 3650"/>
                <a:gd name="T103" fmla="*/ 551 h 3224"/>
                <a:gd name="T104" fmla="*/ 1123 w 3650"/>
                <a:gd name="T105" fmla="*/ 549 h 3224"/>
                <a:gd name="T106" fmla="*/ 1352 w 3650"/>
                <a:gd name="T107" fmla="*/ 533 h 3224"/>
                <a:gd name="T108" fmla="*/ 2169 w 3650"/>
                <a:gd name="T109" fmla="*/ 357 h 3224"/>
                <a:gd name="T110" fmla="*/ 2935 w 3650"/>
                <a:gd name="T111" fmla="*/ 23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50" h="3224">
                  <a:moveTo>
                    <a:pt x="702" y="1998"/>
                  </a:moveTo>
                  <a:lnTo>
                    <a:pt x="1082" y="3046"/>
                  </a:lnTo>
                  <a:lnTo>
                    <a:pt x="1083" y="3047"/>
                  </a:lnTo>
                  <a:lnTo>
                    <a:pt x="1084" y="3047"/>
                  </a:lnTo>
                  <a:lnTo>
                    <a:pt x="1495" y="3047"/>
                  </a:lnTo>
                  <a:lnTo>
                    <a:pt x="1497" y="3047"/>
                  </a:lnTo>
                  <a:lnTo>
                    <a:pt x="1498" y="3046"/>
                  </a:lnTo>
                  <a:lnTo>
                    <a:pt x="1498" y="3046"/>
                  </a:lnTo>
                  <a:lnTo>
                    <a:pt x="1498" y="3045"/>
                  </a:lnTo>
                  <a:lnTo>
                    <a:pt x="1498" y="3044"/>
                  </a:lnTo>
                  <a:lnTo>
                    <a:pt x="1118" y="1998"/>
                  </a:lnTo>
                  <a:lnTo>
                    <a:pt x="702" y="1998"/>
                  </a:lnTo>
                  <a:close/>
                  <a:moveTo>
                    <a:pt x="229" y="971"/>
                  </a:moveTo>
                  <a:lnTo>
                    <a:pt x="212" y="974"/>
                  </a:lnTo>
                  <a:lnTo>
                    <a:pt x="198" y="981"/>
                  </a:lnTo>
                  <a:lnTo>
                    <a:pt x="187" y="993"/>
                  </a:lnTo>
                  <a:lnTo>
                    <a:pt x="179" y="1008"/>
                  </a:lnTo>
                  <a:lnTo>
                    <a:pt x="176" y="1023"/>
                  </a:lnTo>
                  <a:lnTo>
                    <a:pt x="176" y="1527"/>
                  </a:lnTo>
                  <a:lnTo>
                    <a:pt x="179" y="1543"/>
                  </a:lnTo>
                  <a:lnTo>
                    <a:pt x="187" y="1558"/>
                  </a:lnTo>
                  <a:lnTo>
                    <a:pt x="198" y="1569"/>
                  </a:lnTo>
                  <a:lnTo>
                    <a:pt x="212" y="1576"/>
                  </a:lnTo>
                  <a:lnTo>
                    <a:pt x="229" y="1579"/>
                  </a:lnTo>
                  <a:lnTo>
                    <a:pt x="342" y="1579"/>
                  </a:lnTo>
                  <a:lnTo>
                    <a:pt x="342" y="971"/>
                  </a:lnTo>
                  <a:lnTo>
                    <a:pt x="229" y="971"/>
                  </a:lnTo>
                  <a:close/>
                  <a:moveTo>
                    <a:pt x="3204" y="946"/>
                  </a:moveTo>
                  <a:lnTo>
                    <a:pt x="3204" y="1604"/>
                  </a:lnTo>
                  <a:lnTo>
                    <a:pt x="3250" y="1591"/>
                  </a:lnTo>
                  <a:lnTo>
                    <a:pt x="3292" y="1573"/>
                  </a:lnTo>
                  <a:lnTo>
                    <a:pt x="3330" y="1550"/>
                  </a:lnTo>
                  <a:lnTo>
                    <a:pt x="3366" y="1521"/>
                  </a:lnTo>
                  <a:lnTo>
                    <a:pt x="3397" y="1489"/>
                  </a:lnTo>
                  <a:lnTo>
                    <a:pt x="3423" y="1451"/>
                  </a:lnTo>
                  <a:lnTo>
                    <a:pt x="3444" y="1411"/>
                  </a:lnTo>
                  <a:lnTo>
                    <a:pt x="3461" y="1368"/>
                  </a:lnTo>
                  <a:lnTo>
                    <a:pt x="3470" y="1323"/>
                  </a:lnTo>
                  <a:lnTo>
                    <a:pt x="3474" y="1274"/>
                  </a:lnTo>
                  <a:lnTo>
                    <a:pt x="3470" y="1227"/>
                  </a:lnTo>
                  <a:lnTo>
                    <a:pt x="3461" y="1181"/>
                  </a:lnTo>
                  <a:lnTo>
                    <a:pt x="3444" y="1138"/>
                  </a:lnTo>
                  <a:lnTo>
                    <a:pt x="3423" y="1098"/>
                  </a:lnTo>
                  <a:lnTo>
                    <a:pt x="3397" y="1061"/>
                  </a:lnTo>
                  <a:lnTo>
                    <a:pt x="3366" y="1029"/>
                  </a:lnTo>
                  <a:lnTo>
                    <a:pt x="3330" y="1000"/>
                  </a:lnTo>
                  <a:lnTo>
                    <a:pt x="3292" y="977"/>
                  </a:lnTo>
                  <a:lnTo>
                    <a:pt x="3250" y="958"/>
                  </a:lnTo>
                  <a:lnTo>
                    <a:pt x="3204" y="946"/>
                  </a:lnTo>
                  <a:close/>
                  <a:moveTo>
                    <a:pt x="617" y="728"/>
                  </a:moveTo>
                  <a:lnTo>
                    <a:pt x="595" y="731"/>
                  </a:lnTo>
                  <a:lnTo>
                    <a:pt x="574" y="739"/>
                  </a:lnTo>
                  <a:lnTo>
                    <a:pt x="555" y="750"/>
                  </a:lnTo>
                  <a:lnTo>
                    <a:pt x="540" y="765"/>
                  </a:lnTo>
                  <a:lnTo>
                    <a:pt x="529" y="784"/>
                  </a:lnTo>
                  <a:lnTo>
                    <a:pt x="521" y="805"/>
                  </a:lnTo>
                  <a:lnTo>
                    <a:pt x="518" y="827"/>
                  </a:lnTo>
                  <a:lnTo>
                    <a:pt x="518" y="827"/>
                  </a:lnTo>
                  <a:lnTo>
                    <a:pt x="518" y="1722"/>
                  </a:lnTo>
                  <a:lnTo>
                    <a:pt x="521" y="1746"/>
                  </a:lnTo>
                  <a:lnTo>
                    <a:pt x="529" y="1768"/>
                  </a:lnTo>
                  <a:lnTo>
                    <a:pt x="541" y="1785"/>
                  </a:lnTo>
                  <a:lnTo>
                    <a:pt x="557" y="1801"/>
                  </a:lnTo>
                  <a:lnTo>
                    <a:pt x="577" y="1813"/>
                  </a:lnTo>
                  <a:lnTo>
                    <a:pt x="585" y="1816"/>
                  </a:lnTo>
                  <a:lnTo>
                    <a:pt x="592" y="1819"/>
                  </a:lnTo>
                  <a:lnTo>
                    <a:pt x="601" y="1820"/>
                  </a:lnTo>
                  <a:lnTo>
                    <a:pt x="611" y="1821"/>
                  </a:lnTo>
                  <a:lnTo>
                    <a:pt x="615" y="1821"/>
                  </a:lnTo>
                  <a:lnTo>
                    <a:pt x="627" y="1821"/>
                  </a:lnTo>
                  <a:lnTo>
                    <a:pt x="645" y="1821"/>
                  </a:lnTo>
                  <a:lnTo>
                    <a:pt x="667" y="1821"/>
                  </a:lnTo>
                  <a:lnTo>
                    <a:pt x="696" y="1822"/>
                  </a:lnTo>
                  <a:lnTo>
                    <a:pt x="727" y="1822"/>
                  </a:lnTo>
                  <a:lnTo>
                    <a:pt x="761" y="1822"/>
                  </a:lnTo>
                  <a:lnTo>
                    <a:pt x="797" y="1822"/>
                  </a:lnTo>
                  <a:lnTo>
                    <a:pt x="836" y="1822"/>
                  </a:lnTo>
                  <a:lnTo>
                    <a:pt x="874" y="1822"/>
                  </a:lnTo>
                  <a:lnTo>
                    <a:pt x="911" y="1822"/>
                  </a:lnTo>
                  <a:lnTo>
                    <a:pt x="949" y="1822"/>
                  </a:lnTo>
                  <a:lnTo>
                    <a:pt x="983" y="1822"/>
                  </a:lnTo>
                  <a:lnTo>
                    <a:pt x="1014" y="1822"/>
                  </a:lnTo>
                  <a:lnTo>
                    <a:pt x="1042" y="1822"/>
                  </a:lnTo>
                  <a:lnTo>
                    <a:pt x="1065" y="1822"/>
                  </a:lnTo>
                  <a:lnTo>
                    <a:pt x="1083" y="1822"/>
                  </a:lnTo>
                  <a:lnTo>
                    <a:pt x="1094" y="1822"/>
                  </a:lnTo>
                  <a:lnTo>
                    <a:pt x="1097" y="1822"/>
                  </a:lnTo>
                  <a:lnTo>
                    <a:pt x="1097" y="728"/>
                  </a:lnTo>
                  <a:lnTo>
                    <a:pt x="617" y="728"/>
                  </a:lnTo>
                  <a:close/>
                  <a:moveTo>
                    <a:pt x="3024" y="175"/>
                  </a:moveTo>
                  <a:lnTo>
                    <a:pt x="3023" y="175"/>
                  </a:lnTo>
                  <a:lnTo>
                    <a:pt x="3022" y="177"/>
                  </a:lnTo>
                  <a:lnTo>
                    <a:pt x="2872" y="256"/>
                  </a:lnTo>
                  <a:lnTo>
                    <a:pt x="2722" y="330"/>
                  </a:lnTo>
                  <a:lnTo>
                    <a:pt x="2568" y="398"/>
                  </a:lnTo>
                  <a:lnTo>
                    <a:pt x="2413" y="459"/>
                  </a:lnTo>
                  <a:lnTo>
                    <a:pt x="2255" y="514"/>
                  </a:lnTo>
                  <a:lnTo>
                    <a:pt x="2096" y="564"/>
                  </a:lnTo>
                  <a:lnTo>
                    <a:pt x="1936" y="607"/>
                  </a:lnTo>
                  <a:lnTo>
                    <a:pt x="1772" y="645"/>
                  </a:lnTo>
                  <a:lnTo>
                    <a:pt x="1608" y="676"/>
                  </a:lnTo>
                  <a:lnTo>
                    <a:pt x="1441" y="700"/>
                  </a:lnTo>
                  <a:lnTo>
                    <a:pt x="1274" y="719"/>
                  </a:lnTo>
                  <a:lnTo>
                    <a:pt x="1274" y="1831"/>
                  </a:lnTo>
                  <a:lnTo>
                    <a:pt x="1441" y="1850"/>
                  </a:lnTo>
                  <a:lnTo>
                    <a:pt x="1608" y="1874"/>
                  </a:lnTo>
                  <a:lnTo>
                    <a:pt x="1772" y="1905"/>
                  </a:lnTo>
                  <a:lnTo>
                    <a:pt x="1936" y="1943"/>
                  </a:lnTo>
                  <a:lnTo>
                    <a:pt x="2096" y="1986"/>
                  </a:lnTo>
                  <a:lnTo>
                    <a:pt x="2255" y="2034"/>
                  </a:lnTo>
                  <a:lnTo>
                    <a:pt x="2412" y="2091"/>
                  </a:lnTo>
                  <a:lnTo>
                    <a:pt x="2568" y="2152"/>
                  </a:lnTo>
                  <a:lnTo>
                    <a:pt x="2722" y="2219"/>
                  </a:lnTo>
                  <a:lnTo>
                    <a:pt x="2872" y="2293"/>
                  </a:lnTo>
                  <a:lnTo>
                    <a:pt x="3022" y="2373"/>
                  </a:lnTo>
                  <a:lnTo>
                    <a:pt x="3023" y="2373"/>
                  </a:lnTo>
                  <a:lnTo>
                    <a:pt x="3024" y="2374"/>
                  </a:lnTo>
                  <a:lnTo>
                    <a:pt x="3026" y="2373"/>
                  </a:lnTo>
                  <a:lnTo>
                    <a:pt x="3027" y="2372"/>
                  </a:lnTo>
                  <a:lnTo>
                    <a:pt x="3028" y="2371"/>
                  </a:lnTo>
                  <a:lnTo>
                    <a:pt x="3028" y="2370"/>
                  </a:lnTo>
                  <a:lnTo>
                    <a:pt x="3028" y="180"/>
                  </a:lnTo>
                  <a:lnTo>
                    <a:pt x="3028" y="179"/>
                  </a:lnTo>
                  <a:lnTo>
                    <a:pt x="3027" y="178"/>
                  </a:lnTo>
                  <a:lnTo>
                    <a:pt x="3026" y="177"/>
                  </a:lnTo>
                  <a:lnTo>
                    <a:pt x="3024" y="175"/>
                  </a:lnTo>
                  <a:close/>
                  <a:moveTo>
                    <a:pt x="3026" y="0"/>
                  </a:moveTo>
                  <a:lnTo>
                    <a:pt x="3056" y="2"/>
                  </a:lnTo>
                  <a:lnTo>
                    <a:pt x="3087" y="11"/>
                  </a:lnTo>
                  <a:lnTo>
                    <a:pt x="3116" y="24"/>
                  </a:lnTo>
                  <a:lnTo>
                    <a:pt x="3141" y="43"/>
                  </a:lnTo>
                  <a:lnTo>
                    <a:pt x="3163" y="65"/>
                  </a:lnTo>
                  <a:lnTo>
                    <a:pt x="3181" y="90"/>
                  </a:lnTo>
                  <a:lnTo>
                    <a:pt x="3194" y="118"/>
                  </a:lnTo>
                  <a:lnTo>
                    <a:pt x="3202" y="148"/>
                  </a:lnTo>
                  <a:lnTo>
                    <a:pt x="3204" y="180"/>
                  </a:lnTo>
                  <a:lnTo>
                    <a:pt x="3204" y="767"/>
                  </a:lnTo>
                  <a:lnTo>
                    <a:pt x="3262" y="779"/>
                  </a:lnTo>
                  <a:lnTo>
                    <a:pt x="3316" y="795"/>
                  </a:lnTo>
                  <a:lnTo>
                    <a:pt x="3368" y="817"/>
                  </a:lnTo>
                  <a:lnTo>
                    <a:pt x="3417" y="845"/>
                  </a:lnTo>
                  <a:lnTo>
                    <a:pt x="3461" y="878"/>
                  </a:lnTo>
                  <a:lnTo>
                    <a:pt x="3503" y="916"/>
                  </a:lnTo>
                  <a:lnTo>
                    <a:pt x="3539" y="957"/>
                  </a:lnTo>
                  <a:lnTo>
                    <a:pt x="3571" y="1003"/>
                  </a:lnTo>
                  <a:lnTo>
                    <a:pt x="3599" y="1052"/>
                  </a:lnTo>
                  <a:lnTo>
                    <a:pt x="3620" y="1104"/>
                  </a:lnTo>
                  <a:lnTo>
                    <a:pt x="3637" y="1158"/>
                  </a:lnTo>
                  <a:lnTo>
                    <a:pt x="3647" y="1216"/>
                  </a:lnTo>
                  <a:lnTo>
                    <a:pt x="3650" y="1274"/>
                  </a:lnTo>
                  <a:lnTo>
                    <a:pt x="3647" y="1334"/>
                  </a:lnTo>
                  <a:lnTo>
                    <a:pt x="3637" y="1390"/>
                  </a:lnTo>
                  <a:lnTo>
                    <a:pt x="3620" y="1446"/>
                  </a:lnTo>
                  <a:lnTo>
                    <a:pt x="3599" y="1498"/>
                  </a:lnTo>
                  <a:lnTo>
                    <a:pt x="3571" y="1546"/>
                  </a:lnTo>
                  <a:lnTo>
                    <a:pt x="3539" y="1592"/>
                  </a:lnTo>
                  <a:lnTo>
                    <a:pt x="3503" y="1634"/>
                  </a:lnTo>
                  <a:lnTo>
                    <a:pt x="3461" y="1672"/>
                  </a:lnTo>
                  <a:lnTo>
                    <a:pt x="3417" y="1705"/>
                  </a:lnTo>
                  <a:lnTo>
                    <a:pt x="3368" y="1732"/>
                  </a:lnTo>
                  <a:lnTo>
                    <a:pt x="3316" y="1755"/>
                  </a:lnTo>
                  <a:lnTo>
                    <a:pt x="3262" y="1771"/>
                  </a:lnTo>
                  <a:lnTo>
                    <a:pt x="3204" y="1782"/>
                  </a:lnTo>
                  <a:lnTo>
                    <a:pt x="3204" y="2370"/>
                  </a:lnTo>
                  <a:lnTo>
                    <a:pt x="3202" y="2402"/>
                  </a:lnTo>
                  <a:lnTo>
                    <a:pt x="3194" y="2432"/>
                  </a:lnTo>
                  <a:lnTo>
                    <a:pt x="3181" y="2459"/>
                  </a:lnTo>
                  <a:lnTo>
                    <a:pt x="3163" y="2485"/>
                  </a:lnTo>
                  <a:lnTo>
                    <a:pt x="3141" y="2507"/>
                  </a:lnTo>
                  <a:lnTo>
                    <a:pt x="3116" y="2525"/>
                  </a:lnTo>
                  <a:lnTo>
                    <a:pt x="3086" y="2539"/>
                  </a:lnTo>
                  <a:lnTo>
                    <a:pt x="3055" y="2548"/>
                  </a:lnTo>
                  <a:lnTo>
                    <a:pt x="3024" y="2550"/>
                  </a:lnTo>
                  <a:lnTo>
                    <a:pt x="2994" y="2548"/>
                  </a:lnTo>
                  <a:lnTo>
                    <a:pt x="2964" y="2540"/>
                  </a:lnTo>
                  <a:lnTo>
                    <a:pt x="2935" y="2527"/>
                  </a:lnTo>
                  <a:lnTo>
                    <a:pt x="2797" y="2453"/>
                  </a:lnTo>
                  <a:lnTo>
                    <a:pt x="2657" y="2384"/>
                  </a:lnTo>
                  <a:lnTo>
                    <a:pt x="2514" y="2320"/>
                  </a:lnTo>
                  <a:lnTo>
                    <a:pt x="2369" y="2262"/>
                  </a:lnTo>
                  <a:lnTo>
                    <a:pt x="2223" y="2210"/>
                  </a:lnTo>
                  <a:lnTo>
                    <a:pt x="2075" y="2163"/>
                  </a:lnTo>
                  <a:lnTo>
                    <a:pt x="1926" y="2122"/>
                  </a:lnTo>
                  <a:lnTo>
                    <a:pt x="1774" y="2086"/>
                  </a:lnTo>
                  <a:lnTo>
                    <a:pt x="1621" y="2055"/>
                  </a:lnTo>
                  <a:lnTo>
                    <a:pt x="1467" y="2031"/>
                  </a:lnTo>
                  <a:lnTo>
                    <a:pt x="1312" y="2012"/>
                  </a:lnTo>
                  <a:lnTo>
                    <a:pt x="1664" y="2984"/>
                  </a:lnTo>
                  <a:lnTo>
                    <a:pt x="1671" y="3012"/>
                  </a:lnTo>
                  <a:lnTo>
                    <a:pt x="1675" y="3040"/>
                  </a:lnTo>
                  <a:lnTo>
                    <a:pt x="1672" y="3068"/>
                  </a:lnTo>
                  <a:lnTo>
                    <a:pt x="1667" y="3096"/>
                  </a:lnTo>
                  <a:lnTo>
                    <a:pt x="1657" y="3122"/>
                  </a:lnTo>
                  <a:lnTo>
                    <a:pt x="1641" y="3148"/>
                  </a:lnTo>
                  <a:lnTo>
                    <a:pt x="1624" y="3170"/>
                  </a:lnTo>
                  <a:lnTo>
                    <a:pt x="1602" y="3189"/>
                  </a:lnTo>
                  <a:lnTo>
                    <a:pt x="1578" y="3204"/>
                  </a:lnTo>
                  <a:lnTo>
                    <a:pt x="1552" y="3215"/>
                  </a:lnTo>
                  <a:lnTo>
                    <a:pt x="1524" y="3222"/>
                  </a:lnTo>
                  <a:lnTo>
                    <a:pt x="1495" y="3224"/>
                  </a:lnTo>
                  <a:lnTo>
                    <a:pt x="1084" y="3224"/>
                  </a:lnTo>
                  <a:lnTo>
                    <a:pt x="1053" y="3221"/>
                  </a:lnTo>
                  <a:lnTo>
                    <a:pt x="1022" y="3213"/>
                  </a:lnTo>
                  <a:lnTo>
                    <a:pt x="994" y="3200"/>
                  </a:lnTo>
                  <a:lnTo>
                    <a:pt x="969" y="3182"/>
                  </a:lnTo>
                  <a:lnTo>
                    <a:pt x="948" y="3160"/>
                  </a:lnTo>
                  <a:lnTo>
                    <a:pt x="929" y="3134"/>
                  </a:lnTo>
                  <a:lnTo>
                    <a:pt x="916" y="3106"/>
                  </a:lnTo>
                  <a:lnTo>
                    <a:pt x="507" y="1975"/>
                  </a:lnTo>
                  <a:lnTo>
                    <a:pt x="470" y="1956"/>
                  </a:lnTo>
                  <a:lnTo>
                    <a:pt x="438" y="1932"/>
                  </a:lnTo>
                  <a:lnTo>
                    <a:pt x="409" y="1903"/>
                  </a:lnTo>
                  <a:lnTo>
                    <a:pt x="385" y="1871"/>
                  </a:lnTo>
                  <a:lnTo>
                    <a:pt x="366" y="1835"/>
                  </a:lnTo>
                  <a:lnTo>
                    <a:pt x="352" y="1797"/>
                  </a:lnTo>
                  <a:lnTo>
                    <a:pt x="344" y="1755"/>
                  </a:lnTo>
                  <a:lnTo>
                    <a:pt x="229" y="1755"/>
                  </a:lnTo>
                  <a:lnTo>
                    <a:pt x="191" y="1752"/>
                  </a:lnTo>
                  <a:lnTo>
                    <a:pt x="156" y="1743"/>
                  </a:lnTo>
                  <a:lnTo>
                    <a:pt x="124" y="1729"/>
                  </a:lnTo>
                  <a:lnTo>
                    <a:pt x="94" y="1710"/>
                  </a:lnTo>
                  <a:lnTo>
                    <a:pt x="67" y="1688"/>
                  </a:lnTo>
                  <a:lnTo>
                    <a:pt x="44" y="1662"/>
                  </a:lnTo>
                  <a:lnTo>
                    <a:pt x="25" y="1632"/>
                  </a:lnTo>
                  <a:lnTo>
                    <a:pt x="12" y="1598"/>
                  </a:lnTo>
                  <a:lnTo>
                    <a:pt x="3" y="1563"/>
                  </a:lnTo>
                  <a:lnTo>
                    <a:pt x="0" y="1527"/>
                  </a:lnTo>
                  <a:lnTo>
                    <a:pt x="0" y="1023"/>
                  </a:lnTo>
                  <a:lnTo>
                    <a:pt x="3" y="987"/>
                  </a:lnTo>
                  <a:lnTo>
                    <a:pt x="12" y="951"/>
                  </a:lnTo>
                  <a:lnTo>
                    <a:pt x="25" y="919"/>
                  </a:lnTo>
                  <a:lnTo>
                    <a:pt x="44" y="888"/>
                  </a:lnTo>
                  <a:lnTo>
                    <a:pt x="67" y="862"/>
                  </a:lnTo>
                  <a:lnTo>
                    <a:pt x="94" y="839"/>
                  </a:lnTo>
                  <a:lnTo>
                    <a:pt x="124" y="821"/>
                  </a:lnTo>
                  <a:lnTo>
                    <a:pt x="156" y="806"/>
                  </a:lnTo>
                  <a:lnTo>
                    <a:pt x="191" y="797"/>
                  </a:lnTo>
                  <a:lnTo>
                    <a:pt x="229" y="795"/>
                  </a:lnTo>
                  <a:lnTo>
                    <a:pt x="344" y="795"/>
                  </a:lnTo>
                  <a:lnTo>
                    <a:pt x="352" y="755"/>
                  </a:lnTo>
                  <a:lnTo>
                    <a:pt x="365" y="717"/>
                  </a:lnTo>
                  <a:lnTo>
                    <a:pt x="384" y="682"/>
                  </a:lnTo>
                  <a:lnTo>
                    <a:pt x="406" y="650"/>
                  </a:lnTo>
                  <a:lnTo>
                    <a:pt x="434" y="623"/>
                  </a:lnTo>
                  <a:lnTo>
                    <a:pt x="465" y="598"/>
                  </a:lnTo>
                  <a:lnTo>
                    <a:pt x="499" y="578"/>
                  </a:lnTo>
                  <a:lnTo>
                    <a:pt x="536" y="564"/>
                  </a:lnTo>
                  <a:lnTo>
                    <a:pt x="576" y="555"/>
                  </a:lnTo>
                  <a:lnTo>
                    <a:pt x="617" y="552"/>
                  </a:lnTo>
                  <a:lnTo>
                    <a:pt x="622" y="552"/>
                  </a:lnTo>
                  <a:lnTo>
                    <a:pt x="633" y="552"/>
                  </a:lnTo>
                  <a:lnTo>
                    <a:pt x="651" y="552"/>
                  </a:lnTo>
                  <a:lnTo>
                    <a:pt x="676" y="552"/>
                  </a:lnTo>
                  <a:lnTo>
                    <a:pt x="705" y="552"/>
                  </a:lnTo>
                  <a:lnTo>
                    <a:pt x="739" y="552"/>
                  </a:lnTo>
                  <a:lnTo>
                    <a:pt x="775" y="551"/>
                  </a:lnTo>
                  <a:lnTo>
                    <a:pt x="815" y="551"/>
                  </a:lnTo>
                  <a:lnTo>
                    <a:pt x="856" y="551"/>
                  </a:lnTo>
                  <a:lnTo>
                    <a:pt x="898" y="551"/>
                  </a:lnTo>
                  <a:lnTo>
                    <a:pt x="940" y="551"/>
                  </a:lnTo>
                  <a:lnTo>
                    <a:pt x="982" y="551"/>
                  </a:lnTo>
                  <a:lnTo>
                    <a:pt x="1022" y="549"/>
                  </a:lnTo>
                  <a:lnTo>
                    <a:pt x="1059" y="549"/>
                  </a:lnTo>
                  <a:lnTo>
                    <a:pt x="1093" y="549"/>
                  </a:lnTo>
                  <a:lnTo>
                    <a:pt x="1123" y="549"/>
                  </a:lnTo>
                  <a:lnTo>
                    <a:pt x="1147" y="549"/>
                  </a:lnTo>
                  <a:lnTo>
                    <a:pt x="1166" y="549"/>
                  </a:lnTo>
                  <a:lnTo>
                    <a:pt x="1178" y="549"/>
                  </a:lnTo>
                  <a:lnTo>
                    <a:pt x="1183" y="548"/>
                  </a:lnTo>
                  <a:lnTo>
                    <a:pt x="1352" y="533"/>
                  </a:lnTo>
                  <a:lnTo>
                    <a:pt x="1519" y="511"/>
                  </a:lnTo>
                  <a:lnTo>
                    <a:pt x="1683" y="482"/>
                  </a:lnTo>
                  <a:lnTo>
                    <a:pt x="1847" y="447"/>
                  </a:lnTo>
                  <a:lnTo>
                    <a:pt x="2009" y="406"/>
                  </a:lnTo>
                  <a:lnTo>
                    <a:pt x="2169" y="357"/>
                  </a:lnTo>
                  <a:lnTo>
                    <a:pt x="2326" y="303"/>
                  </a:lnTo>
                  <a:lnTo>
                    <a:pt x="2482" y="242"/>
                  </a:lnTo>
                  <a:lnTo>
                    <a:pt x="2636" y="175"/>
                  </a:lnTo>
                  <a:lnTo>
                    <a:pt x="2786" y="102"/>
                  </a:lnTo>
                  <a:lnTo>
                    <a:pt x="2935" y="23"/>
                  </a:lnTo>
                  <a:lnTo>
                    <a:pt x="2964" y="9"/>
                  </a:lnTo>
                  <a:lnTo>
                    <a:pt x="2995" y="2"/>
                  </a:lnTo>
                  <a:lnTo>
                    <a:pt x="3026"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00"/>
            </a:p>
          </p:txBody>
        </p:sp>
        <p:sp>
          <p:nvSpPr>
            <p:cNvPr id="19" name="Rectangle 18">
              <a:extLst>
                <a:ext uri="{FF2B5EF4-FFF2-40B4-BE49-F238E27FC236}">
                  <a16:creationId xmlns:a16="http://schemas.microsoft.com/office/drawing/2014/main" xmlns="" id="{37CEC2E9-2699-425B-A01F-61E0B21B0096}"/>
                </a:ext>
              </a:extLst>
            </p:cNvPr>
            <p:cNvSpPr/>
            <p:nvPr/>
          </p:nvSpPr>
          <p:spPr>
            <a:xfrm>
              <a:off x="789358" y="4211173"/>
              <a:ext cx="1482766" cy="342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0" name="Inhaltsplatzhalter 4">
              <a:extLst>
                <a:ext uri="{FF2B5EF4-FFF2-40B4-BE49-F238E27FC236}">
                  <a16:creationId xmlns:a16="http://schemas.microsoft.com/office/drawing/2014/main" xmlns="" id="{2C4592E8-C23C-4CBB-BDBA-E4B8B0580B0A}"/>
                </a:ext>
              </a:extLst>
            </p:cNvPr>
            <p:cNvSpPr txBox="1">
              <a:spLocks/>
            </p:cNvSpPr>
            <p:nvPr/>
          </p:nvSpPr>
          <p:spPr>
            <a:xfrm>
              <a:off x="757311" y="4507574"/>
              <a:ext cx="1546862" cy="147732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675"/>
                </a:spcAft>
                <a:buNone/>
              </a:pP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Mùa</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đông</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đột</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nhiên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đến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trời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đổi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gió</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bấc</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Con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người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và</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vạn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vật</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đều</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cảm</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thấy</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rét</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1200" b="1" dirty="0">
                <a:solidFill>
                  <a:schemeClr val="tx1"/>
                </a:solidFill>
                <a:latin typeface="+mn-lt"/>
              </a:endParaRPr>
            </a:p>
          </p:txBody>
        </p:sp>
      </p:grpSp>
      <p:pic>
        <p:nvPicPr>
          <p:cNvPr id="21" name="Picture 20">
            <a:extLst>
              <a:ext uri="{FF2B5EF4-FFF2-40B4-BE49-F238E27FC236}">
                <a16:creationId xmlns:a16="http://schemas.microsoft.com/office/drawing/2014/main" xmlns="" id="{49013CBB-9265-4C09-BF1C-A4DC325BE8C2}"/>
              </a:ext>
            </a:extLst>
          </p:cNvPr>
          <p:cNvPicPr>
            <a:picLocks noChangeAspect="1"/>
          </p:cNvPicPr>
          <p:nvPr/>
        </p:nvPicPr>
        <p:blipFill>
          <a:blip r:embed="rId3"/>
          <a:stretch>
            <a:fillRect/>
          </a:stretch>
        </p:blipFill>
        <p:spPr>
          <a:xfrm>
            <a:off x="2431304" y="958383"/>
            <a:ext cx="950119" cy="550069"/>
          </a:xfrm>
          <a:prstGeom prst="rect">
            <a:avLst/>
          </a:prstGeom>
        </p:spPr>
      </p:pic>
      <p:cxnSp>
        <p:nvCxnSpPr>
          <p:cNvPr id="22" name="Straight Connector 21">
            <a:extLst>
              <a:ext uri="{FF2B5EF4-FFF2-40B4-BE49-F238E27FC236}">
                <a16:creationId xmlns:a16="http://schemas.microsoft.com/office/drawing/2014/main" xmlns="" id="{C0224E4B-EDF2-40A8-99D6-7D46403D3964}"/>
              </a:ext>
            </a:extLst>
          </p:cNvPr>
          <p:cNvCxnSpPr>
            <a:cxnSpLocks/>
          </p:cNvCxnSpPr>
          <p:nvPr/>
        </p:nvCxnSpPr>
        <p:spPr>
          <a:xfrm flipV="1">
            <a:off x="2912223" y="1366598"/>
            <a:ext cx="0" cy="91882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1DD66CF3-108D-4E3B-BDA6-9C4C02C2801D}"/>
              </a:ext>
            </a:extLst>
          </p:cNvPr>
          <p:cNvGrpSpPr/>
          <p:nvPr/>
        </p:nvGrpSpPr>
        <p:grpSpPr>
          <a:xfrm>
            <a:off x="2080050" y="2094481"/>
            <a:ext cx="1445943" cy="2226665"/>
            <a:chOff x="2773400" y="2792642"/>
            <a:chExt cx="1927924" cy="2968886"/>
          </a:xfrm>
        </p:grpSpPr>
        <p:sp>
          <p:nvSpPr>
            <p:cNvPr id="24" name="Rectangle 23">
              <a:extLst>
                <a:ext uri="{FF2B5EF4-FFF2-40B4-BE49-F238E27FC236}">
                  <a16:creationId xmlns:a16="http://schemas.microsoft.com/office/drawing/2014/main" xmlns="" id="{7D76A2AC-4948-4E2E-8FF0-E78DD33778B7}"/>
                </a:ext>
              </a:extLst>
            </p:cNvPr>
            <p:cNvSpPr/>
            <p:nvPr/>
          </p:nvSpPr>
          <p:spPr>
            <a:xfrm>
              <a:off x="2773400" y="2792921"/>
              <a:ext cx="1927924" cy="2968607"/>
            </a:xfrm>
            <a:prstGeom prst="rect">
              <a:avLst/>
            </a:prstGeom>
            <a:solidFill>
              <a:schemeClr val="bg1"/>
            </a:solidFill>
            <a:ln>
              <a:noFill/>
            </a:ln>
            <a:effectLst>
              <a:outerShdw blurRad="254000" dist="38100" dir="33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Freeform 164">
              <a:extLst>
                <a:ext uri="{FF2B5EF4-FFF2-40B4-BE49-F238E27FC236}">
                  <a16:creationId xmlns:a16="http://schemas.microsoft.com/office/drawing/2014/main" xmlns="" id="{8BA79BDF-DA6F-4FAD-A523-4510853B6496}"/>
                </a:ext>
              </a:extLst>
            </p:cNvPr>
            <p:cNvSpPr>
              <a:spLocks noEditPoints="1"/>
            </p:cNvSpPr>
            <p:nvPr/>
          </p:nvSpPr>
          <p:spPr bwMode="auto">
            <a:xfrm>
              <a:off x="3422161" y="2792642"/>
              <a:ext cx="548015" cy="476619"/>
            </a:xfrm>
            <a:custGeom>
              <a:avLst/>
              <a:gdLst>
                <a:gd name="T0" fmla="*/ 171 w 3653"/>
                <a:gd name="T1" fmla="*/ 2242 h 3248"/>
                <a:gd name="T2" fmla="*/ 171 w 3653"/>
                <a:gd name="T3" fmla="*/ 2273 h 3248"/>
                <a:gd name="T4" fmla="*/ 1756 w 3653"/>
                <a:gd name="T5" fmla="*/ 3070 h 3248"/>
                <a:gd name="T6" fmla="*/ 1897 w 3653"/>
                <a:gd name="T7" fmla="*/ 3070 h 3248"/>
                <a:gd name="T8" fmla="*/ 3481 w 3653"/>
                <a:gd name="T9" fmla="*/ 2273 h 3248"/>
                <a:gd name="T10" fmla="*/ 3481 w 3653"/>
                <a:gd name="T11" fmla="*/ 2242 h 3248"/>
                <a:gd name="T12" fmla="*/ 2005 w 3653"/>
                <a:gd name="T13" fmla="*/ 2572 h 3248"/>
                <a:gd name="T14" fmla="*/ 1827 w 3653"/>
                <a:gd name="T15" fmla="*/ 2614 h 3248"/>
                <a:gd name="T16" fmla="*/ 1647 w 3653"/>
                <a:gd name="T17" fmla="*/ 2572 h 3248"/>
                <a:gd name="T18" fmla="*/ 1962 w 3653"/>
                <a:gd name="T19" fmla="*/ 1956 h 3248"/>
                <a:gd name="T20" fmla="*/ 1780 w 3653"/>
                <a:gd name="T21" fmla="*/ 1977 h 3248"/>
                <a:gd name="T22" fmla="*/ 571 w 3653"/>
                <a:gd name="T23" fmla="*/ 1401 h 3248"/>
                <a:gd name="T24" fmla="*/ 169 w 3653"/>
                <a:gd name="T25" fmla="*/ 1617 h 3248"/>
                <a:gd name="T26" fmla="*/ 177 w 3653"/>
                <a:gd name="T27" fmla="*/ 1648 h 3248"/>
                <a:gd name="T28" fmla="*/ 1791 w 3653"/>
                <a:gd name="T29" fmla="*/ 2444 h 3248"/>
                <a:gd name="T30" fmla="*/ 1931 w 3653"/>
                <a:gd name="T31" fmla="*/ 2421 h 3248"/>
                <a:gd name="T32" fmla="*/ 3485 w 3653"/>
                <a:gd name="T33" fmla="*/ 1631 h 3248"/>
                <a:gd name="T34" fmla="*/ 3476 w 3653"/>
                <a:gd name="T35" fmla="*/ 1600 h 3248"/>
                <a:gd name="T36" fmla="*/ 1791 w 3653"/>
                <a:gd name="T37" fmla="*/ 171 h 3248"/>
                <a:gd name="T38" fmla="*/ 177 w 3653"/>
                <a:gd name="T39" fmla="*/ 966 h 3248"/>
                <a:gd name="T40" fmla="*/ 169 w 3653"/>
                <a:gd name="T41" fmla="*/ 997 h 3248"/>
                <a:gd name="T42" fmla="*/ 1722 w 3653"/>
                <a:gd name="T43" fmla="*/ 1788 h 3248"/>
                <a:gd name="T44" fmla="*/ 1862 w 3653"/>
                <a:gd name="T45" fmla="*/ 1810 h 3248"/>
                <a:gd name="T46" fmla="*/ 3476 w 3653"/>
                <a:gd name="T47" fmla="*/ 1014 h 3248"/>
                <a:gd name="T48" fmla="*/ 3485 w 3653"/>
                <a:gd name="T49" fmla="*/ 983 h 3248"/>
                <a:gd name="T50" fmla="*/ 1930 w 3653"/>
                <a:gd name="T51" fmla="*/ 192 h 3248"/>
                <a:gd name="T52" fmla="*/ 1827 w 3653"/>
                <a:gd name="T53" fmla="*/ 0 h 3248"/>
                <a:gd name="T54" fmla="*/ 2005 w 3653"/>
                <a:gd name="T55" fmla="*/ 42 h 3248"/>
                <a:gd name="T56" fmla="*/ 3613 w 3653"/>
                <a:gd name="T57" fmla="*/ 870 h 3248"/>
                <a:gd name="T58" fmla="*/ 3653 w 3653"/>
                <a:gd name="T59" fmla="*/ 990 h 3248"/>
                <a:gd name="T60" fmla="*/ 3615 w 3653"/>
                <a:gd name="T61" fmla="*/ 1109 h 3248"/>
                <a:gd name="T62" fmla="*/ 3541 w 3653"/>
                <a:gd name="T63" fmla="*/ 1171 h 3248"/>
                <a:gd name="T64" fmla="*/ 3593 w 3653"/>
                <a:gd name="T65" fmla="*/ 1481 h 3248"/>
                <a:gd name="T66" fmla="*/ 3650 w 3653"/>
                <a:gd name="T67" fmla="*/ 1591 h 3248"/>
                <a:gd name="T68" fmla="*/ 3630 w 3653"/>
                <a:gd name="T69" fmla="*/ 1717 h 3248"/>
                <a:gd name="T70" fmla="*/ 3541 w 3653"/>
                <a:gd name="T71" fmla="*/ 1805 h 3248"/>
                <a:gd name="T72" fmla="*/ 3593 w 3653"/>
                <a:gd name="T73" fmla="*/ 2114 h 3248"/>
                <a:gd name="T74" fmla="*/ 3650 w 3653"/>
                <a:gd name="T75" fmla="*/ 2225 h 3248"/>
                <a:gd name="T76" fmla="*/ 3630 w 3653"/>
                <a:gd name="T77" fmla="*/ 2350 h 3248"/>
                <a:gd name="T78" fmla="*/ 3541 w 3653"/>
                <a:gd name="T79" fmla="*/ 2439 h 3248"/>
                <a:gd name="T80" fmla="*/ 1872 w 3653"/>
                <a:gd name="T81" fmla="*/ 3245 h 3248"/>
                <a:gd name="T82" fmla="*/ 1690 w 3653"/>
                <a:gd name="T83" fmla="*/ 3224 h 3248"/>
                <a:gd name="T84" fmla="*/ 60 w 3653"/>
                <a:gd name="T85" fmla="*/ 2401 h 3248"/>
                <a:gd name="T86" fmla="*/ 2 w 3653"/>
                <a:gd name="T87" fmla="*/ 2290 h 3248"/>
                <a:gd name="T88" fmla="*/ 22 w 3653"/>
                <a:gd name="T89" fmla="*/ 2164 h 3248"/>
                <a:gd name="T90" fmla="*/ 112 w 3653"/>
                <a:gd name="T91" fmla="*/ 2077 h 3248"/>
                <a:gd name="T92" fmla="*/ 60 w 3653"/>
                <a:gd name="T93" fmla="*/ 1768 h 3248"/>
                <a:gd name="T94" fmla="*/ 2 w 3653"/>
                <a:gd name="T95" fmla="*/ 1657 h 3248"/>
                <a:gd name="T96" fmla="*/ 22 w 3653"/>
                <a:gd name="T97" fmla="*/ 1532 h 3248"/>
                <a:gd name="T98" fmla="*/ 112 w 3653"/>
                <a:gd name="T99" fmla="*/ 1443 h 3248"/>
                <a:gd name="T100" fmla="*/ 60 w 3653"/>
                <a:gd name="T101" fmla="*/ 1134 h 3248"/>
                <a:gd name="T102" fmla="*/ 2 w 3653"/>
                <a:gd name="T103" fmla="*/ 1023 h 3248"/>
                <a:gd name="T104" fmla="*/ 22 w 3653"/>
                <a:gd name="T105" fmla="*/ 898 h 3248"/>
                <a:gd name="T106" fmla="*/ 112 w 3653"/>
                <a:gd name="T107" fmla="*/ 809 h 3248"/>
                <a:gd name="T108" fmla="*/ 1780 w 3653"/>
                <a:gd name="T109" fmla="*/ 2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3" h="3248">
                  <a:moveTo>
                    <a:pt x="571" y="2035"/>
                  </a:moveTo>
                  <a:lnTo>
                    <a:pt x="187" y="2226"/>
                  </a:lnTo>
                  <a:lnTo>
                    <a:pt x="177" y="2234"/>
                  </a:lnTo>
                  <a:lnTo>
                    <a:pt x="171" y="2242"/>
                  </a:lnTo>
                  <a:lnTo>
                    <a:pt x="169" y="2251"/>
                  </a:lnTo>
                  <a:lnTo>
                    <a:pt x="167" y="2257"/>
                  </a:lnTo>
                  <a:lnTo>
                    <a:pt x="169" y="2265"/>
                  </a:lnTo>
                  <a:lnTo>
                    <a:pt x="171" y="2273"/>
                  </a:lnTo>
                  <a:lnTo>
                    <a:pt x="177" y="2282"/>
                  </a:lnTo>
                  <a:lnTo>
                    <a:pt x="187" y="2288"/>
                  </a:lnTo>
                  <a:lnTo>
                    <a:pt x="1722" y="3055"/>
                  </a:lnTo>
                  <a:lnTo>
                    <a:pt x="1756" y="3070"/>
                  </a:lnTo>
                  <a:lnTo>
                    <a:pt x="1791" y="3077"/>
                  </a:lnTo>
                  <a:lnTo>
                    <a:pt x="1827" y="3080"/>
                  </a:lnTo>
                  <a:lnTo>
                    <a:pt x="1862" y="3077"/>
                  </a:lnTo>
                  <a:lnTo>
                    <a:pt x="1897" y="3070"/>
                  </a:lnTo>
                  <a:lnTo>
                    <a:pt x="1931" y="3055"/>
                  </a:lnTo>
                  <a:lnTo>
                    <a:pt x="3466" y="2288"/>
                  </a:lnTo>
                  <a:lnTo>
                    <a:pt x="3476" y="2282"/>
                  </a:lnTo>
                  <a:lnTo>
                    <a:pt x="3481" y="2273"/>
                  </a:lnTo>
                  <a:lnTo>
                    <a:pt x="3485" y="2265"/>
                  </a:lnTo>
                  <a:lnTo>
                    <a:pt x="3485" y="2257"/>
                  </a:lnTo>
                  <a:lnTo>
                    <a:pt x="3485" y="2251"/>
                  </a:lnTo>
                  <a:lnTo>
                    <a:pt x="3481" y="2242"/>
                  </a:lnTo>
                  <a:lnTo>
                    <a:pt x="3476" y="2234"/>
                  </a:lnTo>
                  <a:lnTo>
                    <a:pt x="3466" y="2226"/>
                  </a:lnTo>
                  <a:lnTo>
                    <a:pt x="3081" y="2035"/>
                  </a:lnTo>
                  <a:lnTo>
                    <a:pt x="2005" y="2572"/>
                  </a:lnTo>
                  <a:lnTo>
                    <a:pt x="1962" y="2590"/>
                  </a:lnTo>
                  <a:lnTo>
                    <a:pt x="1918" y="2603"/>
                  </a:lnTo>
                  <a:lnTo>
                    <a:pt x="1872" y="2611"/>
                  </a:lnTo>
                  <a:lnTo>
                    <a:pt x="1827" y="2614"/>
                  </a:lnTo>
                  <a:lnTo>
                    <a:pt x="1780" y="2611"/>
                  </a:lnTo>
                  <a:lnTo>
                    <a:pt x="1735" y="2603"/>
                  </a:lnTo>
                  <a:lnTo>
                    <a:pt x="1690" y="2590"/>
                  </a:lnTo>
                  <a:lnTo>
                    <a:pt x="1647" y="2572"/>
                  </a:lnTo>
                  <a:lnTo>
                    <a:pt x="571" y="2035"/>
                  </a:lnTo>
                  <a:close/>
                  <a:moveTo>
                    <a:pt x="3081" y="1401"/>
                  </a:moveTo>
                  <a:lnTo>
                    <a:pt x="2005" y="1938"/>
                  </a:lnTo>
                  <a:lnTo>
                    <a:pt x="1962" y="1956"/>
                  </a:lnTo>
                  <a:lnTo>
                    <a:pt x="1918" y="1969"/>
                  </a:lnTo>
                  <a:lnTo>
                    <a:pt x="1872" y="1977"/>
                  </a:lnTo>
                  <a:lnTo>
                    <a:pt x="1827" y="1980"/>
                  </a:lnTo>
                  <a:lnTo>
                    <a:pt x="1780" y="1977"/>
                  </a:lnTo>
                  <a:lnTo>
                    <a:pt x="1735" y="1969"/>
                  </a:lnTo>
                  <a:lnTo>
                    <a:pt x="1690" y="1956"/>
                  </a:lnTo>
                  <a:lnTo>
                    <a:pt x="1647" y="1938"/>
                  </a:lnTo>
                  <a:lnTo>
                    <a:pt x="571" y="1401"/>
                  </a:lnTo>
                  <a:lnTo>
                    <a:pt x="187" y="1593"/>
                  </a:lnTo>
                  <a:lnTo>
                    <a:pt x="177" y="1600"/>
                  </a:lnTo>
                  <a:lnTo>
                    <a:pt x="171" y="1608"/>
                  </a:lnTo>
                  <a:lnTo>
                    <a:pt x="169" y="1617"/>
                  </a:lnTo>
                  <a:lnTo>
                    <a:pt x="167" y="1624"/>
                  </a:lnTo>
                  <a:lnTo>
                    <a:pt x="169" y="1631"/>
                  </a:lnTo>
                  <a:lnTo>
                    <a:pt x="171" y="1639"/>
                  </a:lnTo>
                  <a:lnTo>
                    <a:pt x="177" y="1648"/>
                  </a:lnTo>
                  <a:lnTo>
                    <a:pt x="187" y="1655"/>
                  </a:lnTo>
                  <a:lnTo>
                    <a:pt x="1722" y="2421"/>
                  </a:lnTo>
                  <a:lnTo>
                    <a:pt x="1756" y="2436"/>
                  </a:lnTo>
                  <a:lnTo>
                    <a:pt x="1791" y="2444"/>
                  </a:lnTo>
                  <a:lnTo>
                    <a:pt x="1827" y="2446"/>
                  </a:lnTo>
                  <a:lnTo>
                    <a:pt x="1862" y="2444"/>
                  </a:lnTo>
                  <a:lnTo>
                    <a:pt x="1897" y="2436"/>
                  </a:lnTo>
                  <a:lnTo>
                    <a:pt x="1931" y="2421"/>
                  </a:lnTo>
                  <a:lnTo>
                    <a:pt x="3466" y="1655"/>
                  </a:lnTo>
                  <a:lnTo>
                    <a:pt x="3476" y="1648"/>
                  </a:lnTo>
                  <a:lnTo>
                    <a:pt x="3481" y="1639"/>
                  </a:lnTo>
                  <a:lnTo>
                    <a:pt x="3485" y="1631"/>
                  </a:lnTo>
                  <a:lnTo>
                    <a:pt x="3485" y="1624"/>
                  </a:lnTo>
                  <a:lnTo>
                    <a:pt x="3485" y="1617"/>
                  </a:lnTo>
                  <a:lnTo>
                    <a:pt x="3481" y="1608"/>
                  </a:lnTo>
                  <a:lnTo>
                    <a:pt x="3476" y="1600"/>
                  </a:lnTo>
                  <a:lnTo>
                    <a:pt x="3466" y="1593"/>
                  </a:lnTo>
                  <a:lnTo>
                    <a:pt x="3081" y="1401"/>
                  </a:lnTo>
                  <a:close/>
                  <a:moveTo>
                    <a:pt x="1827" y="168"/>
                  </a:moveTo>
                  <a:lnTo>
                    <a:pt x="1791" y="171"/>
                  </a:lnTo>
                  <a:lnTo>
                    <a:pt x="1756" y="179"/>
                  </a:lnTo>
                  <a:lnTo>
                    <a:pt x="1722" y="192"/>
                  </a:lnTo>
                  <a:lnTo>
                    <a:pt x="187" y="959"/>
                  </a:lnTo>
                  <a:lnTo>
                    <a:pt x="177" y="966"/>
                  </a:lnTo>
                  <a:lnTo>
                    <a:pt x="171" y="974"/>
                  </a:lnTo>
                  <a:lnTo>
                    <a:pt x="169" y="983"/>
                  </a:lnTo>
                  <a:lnTo>
                    <a:pt x="167" y="990"/>
                  </a:lnTo>
                  <a:lnTo>
                    <a:pt x="169" y="997"/>
                  </a:lnTo>
                  <a:lnTo>
                    <a:pt x="171" y="1005"/>
                  </a:lnTo>
                  <a:lnTo>
                    <a:pt x="177" y="1014"/>
                  </a:lnTo>
                  <a:lnTo>
                    <a:pt x="187" y="1021"/>
                  </a:lnTo>
                  <a:lnTo>
                    <a:pt x="1722" y="1788"/>
                  </a:lnTo>
                  <a:lnTo>
                    <a:pt x="1756" y="1802"/>
                  </a:lnTo>
                  <a:lnTo>
                    <a:pt x="1791" y="1810"/>
                  </a:lnTo>
                  <a:lnTo>
                    <a:pt x="1827" y="1812"/>
                  </a:lnTo>
                  <a:lnTo>
                    <a:pt x="1862" y="1810"/>
                  </a:lnTo>
                  <a:lnTo>
                    <a:pt x="1897" y="1802"/>
                  </a:lnTo>
                  <a:lnTo>
                    <a:pt x="1931" y="1788"/>
                  </a:lnTo>
                  <a:lnTo>
                    <a:pt x="3466" y="1021"/>
                  </a:lnTo>
                  <a:lnTo>
                    <a:pt x="3476" y="1014"/>
                  </a:lnTo>
                  <a:lnTo>
                    <a:pt x="3481" y="1005"/>
                  </a:lnTo>
                  <a:lnTo>
                    <a:pt x="3485" y="997"/>
                  </a:lnTo>
                  <a:lnTo>
                    <a:pt x="3485" y="990"/>
                  </a:lnTo>
                  <a:lnTo>
                    <a:pt x="3485" y="983"/>
                  </a:lnTo>
                  <a:lnTo>
                    <a:pt x="3481" y="974"/>
                  </a:lnTo>
                  <a:lnTo>
                    <a:pt x="3476" y="966"/>
                  </a:lnTo>
                  <a:lnTo>
                    <a:pt x="3466" y="959"/>
                  </a:lnTo>
                  <a:lnTo>
                    <a:pt x="1930" y="192"/>
                  </a:lnTo>
                  <a:lnTo>
                    <a:pt x="1897" y="179"/>
                  </a:lnTo>
                  <a:lnTo>
                    <a:pt x="1862" y="171"/>
                  </a:lnTo>
                  <a:lnTo>
                    <a:pt x="1827" y="168"/>
                  </a:lnTo>
                  <a:close/>
                  <a:moveTo>
                    <a:pt x="1827" y="0"/>
                  </a:moveTo>
                  <a:lnTo>
                    <a:pt x="1872" y="2"/>
                  </a:lnTo>
                  <a:lnTo>
                    <a:pt x="1918" y="10"/>
                  </a:lnTo>
                  <a:lnTo>
                    <a:pt x="1962" y="23"/>
                  </a:lnTo>
                  <a:lnTo>
                    <a:pt x="2005" y="42"/>
                  </a:lnTo>
                  <a:lnTo>
                    <a:pt x="3541" y="809"/>
                  </a:lnTo>
                  <a:lnTo>
                    <a:pt x="3569" y="826"/>
                  </a:lnTo>
                  <a:lnTo>
                    <a:pt x="3593" y="847"/>
                  </a:lnTo>
                  <a:lnTo>
                    <a:pt x="3613" y="870"/>
                  </a:lnTo>
                  <a:lnTo>
                    <a:pt x="3630" y="898"/>
                  </a:lnTo>
                  <a:lnTo>
                    <a:pt x="3642" y="927"/>
                  </a:lnTo>
                  <a:lnTo>
                    <a:pt x="3650" y="958"/>
                  </a:lnTo>
                  <a:lnTo>
                    <a:pt x="3653" y="990"/>
                  </a:lnTo>
                  <a:lnTo>
                    <a:pt x="3650" y="1023"/>
                  </a:lnTo>
                  <a:lnTo>
                    <a:pt x="3642" y="1054"/>
                  </a:lnTo>
                  <a:lnTo>
                    <a:pt x="3630" y="1083"/>
                  </a:lnTo>
                  <a:lnTo>
                    <a:pt x="3615" y="1109"/>
                  </a:lnTo>
                  <a:lnTo>
                    <a:pt x="3593" y="1134"/>
                  </a:lnTo>
                  <a:lnTo>
                    <a:pt x="3569" y="1154"/>
                  </a:lnTo>
                  <a:lnTo>
                    <a:pt x="3541" y="1171"/>
                  </a:lnTo>
                  <a:lnTo>
                    <a:pt x="3541" y="1171"/>
                  </a:lnTo>
                  <a:lnTo>
                    <a:pt x="3268" y="1307"/>
                  </a:lnTo>
                  <a:lnTo>
                    <a:pt x="3541" y="1443"/>
                  </a:lnTo>
                  <a:lnTo>
                    <a:pt x="3569" y="1460"/>
                  </a:lnTo>
                  <a:lnTo>
                    <a:pt x="3593" y="1481"/>
                  </a:lnTo>
                  <a:lnTo>
                    <a:pt x="3613" y="1504"/>
                  </a:lnTo>
                  <a:lnTo>
                    <a:pt x="3630" y="1532"/>
                  </a:lnTo>
                  <a:lnTo>
                    <a:pt x="3642" y="1560"/>
                  </a:lnTo>
                  <a:lnTo>
                    <a:pt x="3650" y="1591"/>
                  </a:lnTo>
                  <a:lnTo>
                    <a:pt x="3653" y="1624"/>
                  </a:lnTo>
                  <a:lnTo>
                    <a:pt x="3650" y="1657"/>
                  </a:lnTo>
                  <a:lnTo>
                    <a:pt x="3642" y="1688"/>
                  </a:lnTo>
                  <a:lnTo>
                    <a:pt x="3630" y="1717"/>
                  </a:lnTo>
                  <a:lnTo>
                    <a:pt x="3613" y="1743"/>
                  </a:lnTo>
                  <a:lnTo>
                    <a:pt x="3593" y="1768"/>
                  </a:lnTo>
                  <a:lnTo>
                    <a:pt x="3569" y="1788"/>
                  </a:lnTo>
                  <a:lnTo>
                    <a:pt x="3541" y="1805"/>
                  </a:lnTo>
                  <a:lnTo>
                    <a:pt x="3268" y="1940"/>
                  </a:lnTo>
                  <a:lnTo>
                    <a:pt x="3541" y="2077"/>
                  </a:lnTo>
                  <a:lnTo>
                    <a:pt x="3569" y="2093"/>
                  </a:lnTo>
                  <a:lnTo>
                    <a:pt x="3593" y="2114"/>
                  </a:lnTo>
                  <a:lnTo>
                    <a:pt x="3613" y="2138"/>
                  </a:lnTo>
                  <a:lnTo>
                    <a:pt x="3630" y="2164"/>
                  </a:lnTo>
                  <a:lnTo>
                    <a:pt x="3642" y="2194"/>
                  </a:lnTo>
                  <a:lnTo>
                    <a:pt x="3650" y="2225"/>
                  </a:lnTo>
                  <a:lnTo>
                    <a:pt x="3653" y="2257"/>
                  </a:lnTo>
                  <a:lnTo>
                    <a:pt x="3650" y="2290"/>
                  </a:lnTo>
                  <a:lnTo>
                    <a:pt x="3642" y="2322"/>
                  </a:lnTo>
                  <a:lnTo>
                    <a:pt x="3630" y="2350"/>
                  </a:lnTo>
                  <a:lnTo>
                    <a:pt x="3615" y="2377"/>
                  </a:lnTo>
                  <a:lnTo>
                    <a:pt x="3593" y="2401"/>
                  </a:lnTo>
                  <a:lnTo>
                    <a:pt x="3569" y="2421"/>
                  </a:lnTo>
                  <a:lnTo>
                    <a:pt x="3541" y="2439"/>
                  </a:lnTo>
                  <a:lnTo>
                    <a:pt x="2005" y="3206"/>
                  </a:lnTo>
                  <a:lnTo>
                    <a:pt x="1962" y="3224"/>
                  </a:lnTo>
                  <a:lnTo>
                    <a:pt x="1918" y="3237"/>
                  </a:lnTo>
                  <a:lnTo>
                    <a:pt x="1872" y="3245"/>
                  </a:lnTo>
                  <a:lnTo>
                    <a:pt x="1827" y="3248"/>
                  </a:lnTo>
                  <a:lnTo>
                    <a:pt x="1780" y="3245"/>
                  </a:lnTo>
                  <a:lnTo>
                    <a:pt x="1735" y="3237"/>
                  </a:lnTo>
                  <a:lnTo>
                    <a:pt x="1690" y="3224"/>
                  </a:lnTo>
                  <a:lnTo>
                    <a:pt x="1647" y="3206"/>
                  </a:lnTo>
                  <a:lnTo>
                    <a:pt x="112" y="2439"/>
                  </a:lnTo>
                  <a:lnTo>
                    <a:pt x="84" y="2421"/>
                  </a:lnTo>
                  <a:lnTo>
                    <a:pt x="60" y="2401"/>
                  </a:lnTo>
                  <a:lnTo>
                    <a:pt x="39" y="2377"/>
                  </a:lnTo>
                  <a:lnTo>
                    <a:pt x="22" y="2350"/>
                  </a:lnTo>
                  <a:lnTo>
                    <a:pt x="10" y="2322"/>
                  </a:lnTo>
                  <a:lnTo>
                    <a:pt x="2" y="2290"/>
                  </a:lnTo>
                  <a:lnTo>
                    <a:pt x="0" y="2257"/>
                  </a:lnTo>
                  <a:lnTo>
                    <a:pt x="2" y="2225"/>
                  </a:lnTo>
                  <a:lnTo>
                    <a:pt x="10" y="2194"/>
                  </a:lnTo>
                  <a:lnTo>
                    <a:pt x="22" y="2164"/>
                  </a:lnTo>
                  <a:lnTo>
                    <a:pt x="39" y="2138"/>
                  </a:lnTo>
                  <a:lnTo>
                    <a:pt x="60" y="2114"/>
                  </a:lnTo>
                  <a:lnTo>
                    <a:pt x="84" y="2093"/>
                  </a:lnTo>
                  <a:lnTo>
                    <a:pt x="112" y="2077"/>
                  </a:lnTo>
                  <a:lnTo>
                    <a:pt x="384" y="1940"/>
                  </a:lnTo>
                  <a:lnTo>
                    <a:pt x="112" y="1805"/>
                  </a:lnTo>
                  <a:lnTo>
                    <a:pt x="84" y="1788"/>
                  </a:lnTo>
                  <a:lnTo>
                    <a:pt x="60" y="1768"/>
                  </a:lnTo>
                  <a:lnTo>
                    <a:pt x="39" y="1743"/>
                  </a:lnTo>
                  <a:lnTo>
                    <a:pt x="22" y="1717"/>
                  </a:lnTo>
                  <a:lnTo>
                    <a:pt x="10" y="1688"/>
                  </a:lnTo>
                  <a:lnTo>
                    <a:pt x="2" y="1657"/>
                  </a:lnTo>
                  <a:lnTo>
                    <a:pt x="0" y="1624"/>
                  </a:lnTo>
                  <a:lnTo>
                    <a:pt x="2" y="1591"/>
                  </a:lnTo>
                  <a:lnTo>
                    <a:pt x="10" y="1560"/>
                  </a:lnTo>
                  <a:lnTo>
                    <a:pt x="22" y="1532"/>
                  </a:lnTo>
                  <a:lnTo>
                    <a:pt x="39" y="1504"/>
                  </a:lnTo>
                  <a:lnTo>
                    <a:pt x="60" y="1481"/>
                  </a:lnTo>
                  <a:lnTo>
                    <a:pt x="84" y="1460"/>
                  </a:lnTo>
                  <a:lnTo>
                    <a:pt x="112" y="1443"/>
                  </a:lnTo>
                  <a:lnTo>
                    <a:pt x="384" y="1307"/>
                  </a:lnTo>
                  <a:lnTo>
                    <a:pt x="112" y="1171"/>
                  </a:lnTo>
                  <a:lnTo>
                    <a:pt x="84" y="1154"/>
                  </a:lnTo>
                  <a:lnTo>
                    <a:pt x="60" y="1134"/>
                  </a:lnTo>
                  <a:lnTo>
                    <a:pt x="39" y="1109"/>
                  </a:lnTo>
                  <a:lnTo>
                    <a:pt x="22" y="1083"/>
                  </a:lnTo>
                  <a:lnTo>
                    <a:pt x="10" y="1054"/>
                  </a:lnTo>
                  <a:lnTo>
                    <a:pt x="2" y="1023"/>
                  </a:lnTo>
                  <a:lnTo>
                    <a:pt x="0" y="990"/>
                  </a:lnTo>
                  <a:lnTo>
                    <a:pt x="2" y="958"/>
                  </a:lnTo>
                  <a:lnTo>
                    <a:pt x="10" y="927"/>
                  </a:lnTo>
                  <a:lnTo>
                    <a:pt x="22" y="898"/>
                  </a:lnTo>
                  <a:lnTo>
                    <a:pt x="39" y="870"/>
                  </a:lnTo>
                  <a:lnTo>
                    <a:pt x="60" y="847"/>
                  </a:lnTo>
                  <a:lnTo>
                    <a:pt x="84" y="826"/>
                  </a:lnTo>
                  <a:lnTo>
                    <a:pt x="112" y="809"/>
                  </a:lnTo>
                  <a:lnTo>
                    <a:pt x="1647" y="42"/>
                  </a:lnTo>
                  <a:lnTo>
                    <a:pt x="1690" y="23"/>
                  </a:lnTo>
                  <a:lnTo>
                    <a:pt x="1735" y="10"/>
                  </a:lnTo>
                  <a:lnTo>
                    <a:pt x="1780" y="2"/>
                  </a:lnTo>
                  <a:lnTo>
                    <a:pt x="1827"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00"/>
            </a:p>
          </p:txBody>
        </p:sp>
        <p:sp>
          <p:nvSpPr>
            <p:cNvPr id="26" name="Rectangle 25">
              <a:extLst>
                <a:ext uri="{FF2B5EF4-FFF2-40B4-BE49-F238E27FC236}">
                  <a16:creationId xmlns:a16="http://schemas.microsoft.com/office/drawing/2014/main" xmlns="" id="{7C38516F-F0AE-4776-8BC1-521D97C9C2D0}"/>
                </a:ext>
              </a:extLst>
            </p:cNvPr>
            <p:cNvSpPr/>
            <p:nvPr/>
          </p:nvSpPr>
          <p:spPr>
            <a:xfrm>
              <a:off x="2954786" y="3460903"/>
              <a:ext cx="1482766" cy="34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27" name="Inhaltsplatzhalter 4">
            <a:extLst>
              <a:ext uri="{FF2B5EF4-FFF2-40B4-BE49-F238E27FC236}">
                <a16:creationId xmlns:a16="http://schemas.microsoft.com/office/drawing/2014/main" xmlns="" id="{CE785942-9CF2-4F8A-9396-23FC26265447}"/>
              </a:ext>
            </a:extLst>
          </p:cNvPr>
          <p:cNvSpPr txBox="1">
            <a:spLocks/>
          </p:cNvSpPr>
          <p:nvPr/>
        </p:nvSpPr>
        <p:spPr>
          <a:xfrm>
            <a:off x="2144897" y="2669264"/>
            <a:ext cx="1316249" cy="225959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675"/>
              </a:spcAft>
              <a:buNone/>
            </a:pP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Mẹ</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Sơn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bảo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chị</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Lan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lấy</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thúng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quần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ra</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mặc</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Sơn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Thấy</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chiếc</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cũ</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Duyên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thúng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ai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cũng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thương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vì</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mất</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sớm</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a:t>
            </a:r>
          </a:p>
          <a:p>
            <a:pPr marL="0" indent="0" algn="just">
              <a:lnSpc>
                <a:spcPct val="100000"/>
              </a:lnSpc>
              <a:spcAft>
                <a:spcPts val="675"/>
              </a:spcAft>
              <a:buNone/>
            </a:pPr>
            <a:r>
              <a:rPr lang="en-US" sz="1100" b="1" dirty="0">
                <a:solidFill>
                  <a:srgbClr val="FF0000"/>
                </a:solidFill>
                <a:latin typeface="+mj-lt"/>
              </a:rPr>
              <a:t/>
            </a:r>
            <a:br>
              <a:rPr lang="en-US" sz="1100" b="1" dirty="0">
                <a:solidFill>
                  <a:srgbClr val="FF0000"/>
                </a:solidFill>
                <a:latin typeface="+mj-lt"/>
              </a:rPr>
            </a:br>
            <a:r>
              <a:rPr lang="en-US" sz="1100" b="1" dirty="0">
                <a:solidFill>
                  <a:srgbClr val="FF0000"/>
                </a:solidFill>
                <a:latin typeface="+mj-lt"/>
              </a:rPr>
              <a:t/>
            </a:r>
            <a:br>
              <a:rPr lang="en-US" sz="1100" b="1" dirty="0">
                <a:solidFill>
                  <a:srgbClr val="FF0000"/>
                </a:solidFill>
                <a:latin typeface="+mj-lt"/>
              </a:rPr>
            </a:br>
            <a:endParaRPr lang="en-US" sz="1100" b="1" dirty="0">
              <a:solidFill>
                <a:srgbClr val="FF0000"/>
              </a:solidFill>
              <a:latin typeface="+mn-lt"/>
            </a:endParaRPr>
          </a:p>
        </p:txBody>
      </p:sp>
      <p:pic>
        <p:nvPicPr>
          <p:cNvPr id="28" name="Picture 27">
            <a:extLst>
              <a:ext uri="{FF2B5EF4-FFF2-40B4-BE49-F238E27FC236}">
                <a16:creationId xmlns:a16="http://schemas.microsoft.com/office/drawing/2014/main" xmlns="" id="{722416F7-E7DF-4BFE-BB0B-D3031EDBC3D4}"/>
              </a:ext>
            </a:extLst>
          </p:cNvPr>
          <p:cNvPicPr>
            <a:picLocks noChangeAspect="1"/>
          </p:cNvPicPr>
          <p:nvPr/>
        </p:nvPicPr>
        <p:blipFill>
          <a:blip r:embed="rId4"/>
          <a:stretch>
            <a:fillRect/>
          </a:stretch>
        </p:blipFill>
        <p:spPr>
          <a:xfrm>
            <a:off x="4260886" y="329690"/>
            <a:ext cx="590729" cy="770688"/>
          </a:xfrm>
          <a:prstGeom prst="rect">
            <a:avLst/>
          </a:prstGeom>
        </p:spPr>
      </p:pic>
      <p:grpSp>
        <p:nvGrpSpPr>
          <p:cNvPr id="30" name="Group 29">
            <a:extLst>
              <a:ext uri="{FF2B5EF4-FFF2-40B4-BE49-F238E27FC236}">
                <a16:creationId xmlns:a16="http://schemas.microsoft.com/office/drawing/2014/main" xmlns="" id="{C992CF5A-A571-49E4-9343-996F817C2FD5}"/>
              </a:ext>
            </a:extLst>
          </p:cNvPr>
          <p:cNvGrpSpPr/>
          <p:nvPr/>
        </p:nvGrpSpPr>
        <p:grpSpPr>
          <a:xfrm>
            <a:off x="3701527" y="1209933"/>
            <a:ext cx="1397672" cy="3836327"/>
            <a:chOff x="762982" y="-897163"/>
            <a:chExt cx="2641600" cy="6772190"/>
          </a:xfrm>
        </p:grpSpPr>
        <p:sp>
          <p:nvSpPr>
            <p:cNvPr id="32" name="Rectangle 31">
              <a:extLst>
                <a:ext uri="{FF2B5EF4-FFF2-40B4-BE49-F238E27FC236}">
                  <a16:creationId xmlns:a16="http://schemas.microsoft.com/office/drawing/2014/main" xmlns="" id="{50D92C54-2A8B-4BCF-ADCE-E80522709175}"/>
                </a:ext>
              </a:extLst>
            </p:cNvPr>
            <p:cNvSpPr/>
            <p:nvPr/>
          </p:nvSpPr>
          <p:spPr>
            <a:xfrm>
              <a:off x="762982" y="2028743"/>
              <a:ext cx="2641600" cy="3846284"/>
            </a:xfrm>
            <a:prstGeom prst="rect">
              <a:avLst/>
            </a:prstGeom>
            <a:solidFill>
              <a:schemeClr val="bg1"/>
            </a:solidFill>
            <a:ln>
              <a:noFill/>
            </a:ln>
            <a:effectLst>
              <a:outerShdw blurRad="254000" dist="38100" dir="33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nvGrpSpPr>
            <p:cNvPr id="33" name="Group 32">
              <a:extLst>
                <a:ext uri="{FF2B5EF4-FFF2-40B4-BE49-F238E27FC236}">
                  <a16:creationId xmlns:a16="http://schemas.microsoft.com/office/drawing/2014/main" xmlns="" id="{D61B488A-24A8-4F64-9D16-90A66E3BE21A}"/>
                </a:ext>
              </a:extLst>
            </p:cNvPr>
            <p:cNvGrpSpPr/>
            <p:nvPr/>
          </p:nvGrpSpPr>
          <p:grpSpPr>
            <a:xfrm>
              <a:off x="1975757" y="-897163"/>
              <a:ext cx="261471" cy="3052763"/>
              <a:chOff x="5664200" y="-884238"/>
              <a:chExt cx="547688" cy="6394451"/>
            </a:xfrm>
          </p:grpSpPr>
          <p:sp>
            <p:nvSpPr>
              <p:cNvPr id="34" name="Freeform 29">
                <a:extLst>
                  <a:ext uri="{FF2B5EF4-FFF2-40B4-BE49-F238E27FC236}">
                    <a16:creationId xmlns:a16="http://schemas.microsoft.com/office/drawing/2014/main" xmlns="" id="{6060CEAD-B613-4F60-84A6-586F7702C575}"/>
                  </a:ext>
                </a:extLst>
              </p:cNvPr>
              <p:cNvSpPr>
                <a:spLocks/>
              </p:cNvSpPr>
              <p:nvPr/>
            </p:nvSpPr>
            <p:spPr bwMode="auto">
              <a:xfrm>
                <a:off x="5664200" y="5210175"/>
                <a:ext cx="547688" cy="300038"/>
              </a:xfrm>
              <a:custGeom>
                <a:avLst/>
                <a:gdLst>
                  <a:gd name="T0" fmla="*/ 143 w 143"/>
                  <a:gd name="T1" fmla="*/ 4 h 80"/>
                  <a:gd name="T2" fmla="*/ 138 w 143"/>
                  <a:gd name="T3" fmla="*/ 0 h 80"/>
                  <a:gd name="T4" fmla="*/ 5 w 143"/>
                  <a:gd name="T5" fmla="*/ 0 h 80"/>
                  <a:gd name="T6" fmla="*/ 0 w 143"/>
                  <a:gd name="T7" fmla="*/ 4 h 80"/>
                  <a:gd name="T8" fmla="*/ 0 w 143"/>
                  <a:gd name="T9" fmla="*/ 75 h 80"/>
                  <a:gd name="T10" fmla="*/ 5 w 143"/>
                  <a:gd name="T11" fmla="*/ 80 h 80"/>
                  <a:gd name="T12" fmla="*/ 24 w 143"/>
                  <a:gd name="T13" fmla="*/ 80 h 80"/>
                  <a:gd name="T14" fmla="*/ 24 w 143"/>
                  <a:gd name="T15" fmla="*/ 79 h 80"/>
                  <a:gd name="T16" fmla="*/ 35 w 143"/>
                  <a:gd name="T17" fmla="*/ 68 h 80"/>
                  <a:gd name="T18" fmla="*/ 46 w 143"/>
                  <a:gd name="T19" fmla="*/ 79 h 80"/>
                  <a:gd name="T20" fmla="*/ 46 w 143"/>
                  <a:gd name="T21" fmla="*/ 80 h 80"/>
                  <a:gd name="T22" fmla="*/ 99 w 143"/>
                  <a:gd name="T23" fmla="*/ 80 h 80"/>
                  <a:gd name="T24" fmla="*/ 99 w 143"/>
                  <a:gd name="T25" fmla="*/ 79 h 80"/>
                  <a:gd name="T26" fmla="*/ 110 w 143"/>
                  <a:gd name="T27" fmla="*/ 68 h 80"/>
                  <a:gd name="T28" fmla="*/ 121 w 143"/>
                  <a:gd name="T29" fmla="*/ 79 h 80"/>
                  <a:gd name="T30" fmla="*/ 121 w 143"/>
                  <a:gd name="T31" fmla="*/ 80 h 80"/>
                  <a:gd name="T32" fmla="*/ 138 w 143"/>
                  <a:gd name="T33" fmla="*/ 80 h 80"/>
                  <a:gd name="T34" fmla="*/ 143 w 143"/>
                  <a:gd name="T35" fmla="*/ 75 h 80"/>
                  <a:gd name="T36" fmla="*/ 143 w 143"/>
                  <a:gd name="T3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80">
                    <a:moveTo>
                      <a:pt x="143" y="4"/>
                    </a:moveTo>
                    <a:cubicBezTo>
                      <a:pt x="143" y="2"/>
                      <a:pt x="140" y="0"/>
                      <a:pt x="138" y="0"/>
                    </a:cubicBezTo>
                    <a:cubicBezTo>
                      <a:pt x="5" y="0"/>
                      <a:pt x="5" y="0"/>
                      <a:pt x="5" y="0"/>
                    </a:cubicBezTo>
                    <a:cubicBezTo>
                      <a:pt x="2" y="0"/>
                      <a:pt x="0" y="2"/>
                      <a:pt x="0" y="4"/>
                    </a:cubicBezTo>
                    <a:cubicBezTo>
                      <a:pt x="0" y="75"/>
                      <a:pt x="0" y="75"/>
                      <a:pt x="0" y="75"/>
                    </a:cubicBezTo>
                    <a:cubicBezTo>
                      <a:pt x="0" y="78"/>
                      <a:pt x="2" y="80"/>
                      <a:pt x="5" y="80"/>
                    </a:cubicBezTo>
                    <a:cubicBezTo>
                      <a:pt x="24" y="80"/>
                      <a:pt x="24" y="80"/>
                      <a:pt x="24" y="80"/>
                    </a:cubicBezTo>
                    <a:cubicBezTo>
                      <a:pt x="24" y="79"/>
                      <a:pt x="24" y="79"/>
                      <a:pt x="24" y="79"/>
                    </a:cubicBezTo>
                    <a:cubicBezTo>
                      <a:pt x="24" y="73"/>
                      <a:pt x="29" y="68"/>
                      <a:pt x="35" y="68"/>
                    </a:cubicBezTo>
                    <a:cubicBezTo>
                      <a:pt x="41" y="68"/>
                      <a:pt x="46" y="73"/>
                      <a:pt x="46" y="79"/>
                    </a:cubicBezTo>
                    <a:cubicBezTo>
                      <a:pt x="46" y="79"/>
                      <a:pt x="46" y="79"/>
                      <a:pt x="46" y="80"/>
                    </a:cubicBezTo>
                    <a:cubicBezTo>
                      <a:pt x="99" y="80"/>
                      <a:pt x="99" y="80"/>
                      <a:pt x="99" y="80"/>
                    </a:cubicBezTo>
                    <a:cubicBezTo>
                      <a:pt x="99" y="79"/>
                      <a:pt x="99" y="79"/>
                      <a:pt x="99" y="79"/>
                    </a:cubicBezTo>
                    <a:cubicBezTo>
                      <a:pt x="99" y="73"/>
                      <a:pt x="104" y="68"/>
                      <a:pt x="110" y="68"/>
                    </a:cubicBezTo>
                    <a:cubicBezTo>
                      <a:pt x="116" y="68"/>
                      <a:pt x="121" y="73"/>
                      <a:pt x="121" y="79"/>
                    </a:cubicBezTo>
                    <a:cubicBezTo>
                      <a:pt x="121" y="79"/>
                      <a:pt x="121" y="79"/>
                      <a:pt x="121" y="80"/>
                    </a:cubicBezTo>
                    <a:cubicBezTo>
                      <a:pt x="138" y="80"/>
                      <a:pt x="138" y="80"/>
                      <a:pt x="138" y="80"/>
                    </a:cubicBezTo>
                    <a:cubicBezTo>
                      <a:pt x="140" y="80"/>
                      <a:pt x="143" y="78"/>
                      <a:pt x="143" y="75"/>
                    </a:cubicBezTo>
                    <a:lnTo>
                      <a:pt x="143" y="4"/>
                    </a:lnTo>
                    <a:close/>
                  </a:path>
                </a:pathLst>
              </a:custGeom>
              <a:solidFill>
                <a:srgbClr val="41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35" name="Freeform 30">
                <a:extLst>
                  <a:ext uri="{FF2B5EF4-FFF2-40B4-BE49-F238E27FC236}">
                    <a16:creationId xmlns:a16="http://schemas.microsoft.com/office/drawing/2014/main" xmlns="" id="{27EA864C-50C2-4A90-A892-46E04CFB7FD3}"/>
                  </a:ext>
                </a:extLst>
              </p:cNvPr>
              <p:cNvSpPr>
                <a:spLocks/>
              </p:cNvSpPr>
              <p:nvPr/>
            </p:nvSpPr>
            <p:spPr bwMode="auto">
              <a:xfrm>
                <a:off x="6005513" y="5210175"/>
                <a:ext cx="79375" cy="258763"/>
              </a:xfrm>
              <a:custGeom>
                <a:avLst/>
                <a:gdLst>
                  <a:gd name="T0" fmla="*/ 2 w 21"/>
                  <a:gd name="T1" fmla="*/ 0 h 69"/>
                  <a:gd name="T2" fmla="*/ 0 w 21"/>
                  <a:gd name="T3" fmla="*/ 9 h 69"/>
                  <a:gd name="T4" fmla="*/ 16 w 21"/>
                  <a:gd name="T5" fmla="*/ 69 h 69"/>
                  <a:gd name="T6" fmla="*/ 21 w 21"/>
                  <a:gd name="T7" fmla="*/ 68 h 69"/>
                  <a:gd name="T8" fmla="*/ 21 w 21"/>
                  <a:gd name="T9" fmla="*/ 68 h 69"/>
                  <a:gd name="T10" fmla="*/ 6 w 21"/>
                  <a:gd name="T11" fmla="*/ 8 h 69"/>
                  <a:gd name="T12" fmla="*/ 8 w 21"/>
                  <a:gd name="T13" fmla="*/ 0 h 69"/>
                  <a:gd name="T14" fmla="*/ 2 w 21"/>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9">
                    <a:moveTo>
                      <a:pt x="2" y="0"/>
                    </a:moveTo>
                    <a:cubicBezTo>
                      <a:pt x="0" y="3"/>
                      <a:pt x="0" y="6"/>
                      <a:pt x="0" y="9"/>
                    </a:cubicBezTo>
                    <a:cubicBezTo>
                      <a:pt x="16" y="69"/>
                      <a:pt x="16" y="69"/>
                      <a:pt x="16" y="69"/>
                    </a:cubicBezTo>
                    <a:cubicBezTo>
                      <a:pt x="17" y="68"/>
                      <a:pt x="19" y="68"/>
                      <a:pt x="21" y="68"/>
                    </a:cubicBezTo>
                    <a:cubicBezTo>
                      <a:pt x="21" y="68"/>
                      <a:pt x="21" y="68"/>
                      <a:pt x="21" y="68"/>
                    </a:cubicBezTo>
                    <a:cubicBezTo>
                      <a:pt x="6" y="8"/>
                      <a:pt x="6" y="8"/>
                      <a:pt x="6" y="8"/>
                    </a:cubicBezTo>
                    <a:cubicBezTo>
                      <a:pt x="6" y="5"/>
                      <a:pt x="6" y="2"/>
                      <a:pt x="8" y="0"/>
                    </a:cubicBezTo>
                    <a:lnTo>
                      <a:pt x="2"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36" name="Freeform 31">
                <a:extLst>
                  <a:ext uri="{FF2B5EF4-FFF2-40B4-BE49-F238E27FC236}">
                    <a16:creationId xmlns:a16="http://schemas.microsoft.com/office/drawing/2014/main" xmlns="" id="{CB040657-CCFB-4662-9907-CC01E7C1DDFD}"/>
                  </a:ext>
                </a:extLst>
              </p:cNvPr>
              <p:cNvSpPr>
                <a:spLocks/>
              </p:cNvSpPr>
              <p:nvPr/>
            </p:nvSpPr>
            <p:spPr bwMode="auto">
              <a:xfrm>
                <a:off x="5786438" y="5210175"/>
                <a:ext cx="84138" cy="255588"/>
              </a:xfrm>
              <a:custGeom>
                <a:avLst/>
                <a:gdLst>
                  <a:gd name="T0" fmla="*/ 0 w 22"/>
                  <a:gd name="T1" fmla="*/ 68 h 68"/>
                  <a:gd name="T2" fmla="*/ 3 w 22"/>
                  <a:gd name="T3" fmla="*/ 68 h 68"/>
                  <a:gd name="T4" fmla="*/ 6 w 22"/>
                  <a:gd name="T5" fmla="*/ 68 h 68"/>
                  <a:gd name="T6" fmla="*/ 22 w 22"/>
                  <a:gd name="T7" fmla="*/ 9 h 68"/>
                  <a:gd name="T8" fmla="*/ 22 w 22"/>
                  <a:gd name="T9" fmla="*/ 8 h 68"/>
                  <a:gd name="T10" fmla="*/ 20 w 22"/>
                  <a:gd name="T11" fmla="*/ 0 h 68"/>
                  <a:gd name="T12" fmla="*/ 14 w 22"/>
                  <a:gd name="T13" fmla="*/ 0 h 68"/>
                  <a:gd name="T14" fmla="*/ 14 w 22"/>
                  <a:gd name="T15" fmla="*/ 0 h 68"/>
                  <a:gd name="T16" fmla="*/ 16 w 22"/>
                  <a:gd name="T17" fmla="*/ 8 h 68"/>
                  <a:gd name="T18" fmla="*/ 0 w 22"/>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8">
                    <a:moveTo>
                      <a:pt x="0" y="68"/>
                    </a:moveTo>
                    <a:cubicBezTo>
                      <a:pt x="1" y="68"/>
                      <a:pt x="2" y="68"/>
                      <a:pt x="3" y="68"/>
                    </a:cubicBezTo>
                    <a:cubicBezTo>
                      <a:pt x="4" y="68"/>
                      <a:pt x="5" y="68"/>
                      <a:pt x="6" y="68"/>
                    </a:cubicBezTo>
                    <a:cubicBezTo>
                      <a:pt x="22" y="9"/>
                      <a:pt x="22" y="9"/>
                      <a:pt x="22" y="9"/>
                    </a:cubicBezTo>
                    <a:cubicBezTo>
                      <a:pt x="22" y="8"/>
                      <a:pt x="22" y="8"/>
                      <a:pt x="22" y="8"/>
                    </a:cubicBezTo>
                    <a:cubicBezTo>
                      <a:pt x="22" y="6"/>
                      <a:pt x="22" y="3"/>
                      <a:pt x="20" y="0"/>
                    </a:cubicBezTo>
                    <a:cubicBezTo>
                      <a:pt x="14" y="0"/>
                      <a:pt x="14" y="0"/>
                      <a:pt x="14" y="0"/>
                    </a:cubicBezTo>
                    <a:cubicBezTo>
                      <a:pt x="14" y="0"/>
                      <a:pt x="14" y="0"/>
                      <a:pt x="14" y="0"/>
                    </a:cubicBezTo>
                    <a:cubicBezTo>
                      <a:pt x="16" y="2"/>
                      <a:pt x="16" y="5"/>
                      <a:pt x="16" y="8"/>
                    </a:cubicBezTo>
                    <a:lnTo>
                      <a:pt x="0" y="6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37" name="Freeform 32">
                <a:extLst>
                  <a:ext uri="{FF2B5EF4-FFF2-40B4-BE49-F238E27FC236}">
                    <a16:creationId xmlns:a16="http://schemas.microsoft.com/office/drawing/2014/main" xmlns="" id="{4128E139-4756-4BF0-948F-185CE48ECB40}"/>
                  </a:ext>
                </a:extLst>
              </p:cNvPr>
              <p:cNvSpPr>
                <a:spLocks/>
              </p:cNvSpPr>
              <p:nvPr/>
            </p:nvSpPr>
            <p:spPr bwMode="auto">
              <a:xfrm>
                <a:off x="5783252" y="-884238"/>
                <a:ext cx="309562" cy="6383340"/>
              </a:xfrm>
              <a:custGeom>
                <a:avLst/>
                <a:gdLst>
                  <a:gd name="T0" fmla="*/ 64 w 81"/>
                  <a:gd name="T1" fmla="*/ 1601 h 1699"/>
                  <a:gd name="T2" fmla="*/ 66 w 81"/>
                  <a:gd name="T3" fmla="*/ 1589 h 1699"/>
                  <a:gd name="T4" fmla="*/ 71 w 81"/>
                  <a:gd name="T5" fmla="*/ 1580 h 1699"/>
                  <a:gd name="T6" fmla="*/ 63 w 81"/>
                  <a:gd name="T7" fmla="*/ 1555 h 1699"/>
                  <a:gd name="T8" fmla="*/ 44 w 81"/>
                  <a:gd name="T9" fmla="*/ 1550 h 1699"/>
                  <a:gd name="T10" fmla="*/ 44 w 81"/>
                  <a:gd name="T11" fmla="*/ 0 h 1699"/>
                  <a:gd name="T12" fmla="*/ 37 w 81"/>
                  <a:gd name="T13" fmla="*/ 0 h 1699"/>
                  <a:gd name="T14" fmla="*/ 37 w 81"/>
                  <a:gd name="T15" fmla="*/ 1550 h 1699"/>
                  <a:gd name="T16" fmla="*/ 18 w 81"/>
                  <a:gd name="T17" fmla="*/ 1555 h 1699"/>
                  <a:gd name="T18" fmla="*/ 10 w 81"/>
                  <a:gd name="T19" fmla="*/ 1580 h 1699"/>
                  <a:gd name="T20" fmla="*/ 15 w 81"/>
                  <a:gd name="T21" fmla="*/ 1589 h 1699"/>
                  <a:gd name="T22" fmla="*/ 17 w 81"/>
                  <a:gd name="T23" fmla="*/ 1601 h 1699"/>
                  <a:gd name="T24" fmla="*/ 0 w 81"/>
                  <a:gd name="T25" fmla="*/ 1695 h 1699"/>
                  <a:gd name="T26" fmla="*/ 2 w 81"/>
                  <a:gd name="T27" fmla="*/ 1698 h 1699"/>
                  <a:gd name="T28" fmla="*/ 6 w 81"/>
                  <a:gd name="T29" fmla="*/ 1696 h 1699"/>
                  <a:gd name="T30" fmla="*/ 23 w 81"/>
                  <a:gd name="T31" fmla="*/ 1602 h 1699"/>
                  <a:gd name="T32" fmla="*/ 23 w 81"/>
                  <a:gd name="T33" fmla="*/ 1602 h 1699"/>
                  <a:gd name="T34" fmla="*/ 20 w 81"/>
                  <a:gd name="T35" fmla="*/ 1587 h 1699"/>
                  <a:gd name="T36" fmla="*/ 15 w 81"/>
                  <a:gd name="T37" fmla="*/ 1577 h 1699"/>
                  <a:gd name="T38" fmla="*/ 21 w 81"/>
                  <a:gd name="T39" fmla="*/ 1561 h 1699"/>
                  <a:gd name="T40" fmla="*/ 37 w 81"/>
                  <a:gd name="T41" fmla="*/ 1556 h 1699"/>
                  <a:gd name="T42" fmla="*/ 37 w 81"/>
                  <a:gd name="T43" fmla="*/ 1561 h 1699"/>
                  <a:gd name="T44" fmla="*/ 40 w 81"/>
                  <a:gd name="T45" fmla="*/ 1564 h 1699"/>
                  <a:gd name="T46" fmla="*/ 44 w 81"/>
                  <a:gd name="T47" fmla="*/ 1561 h 1699"/>
                  <a:gd name="T48" fmla="*/ 44 w 81"/>
                  <a:gd name="T49" fmla="*/ 1556 h 1699"/>
                  <a:gd name="T50" fmla="*/ 60 w 81"/>
                  <a:gd name="T51" fmla="*/ 1561 h 1699"/>
                  <a:gd name="T52" fmla="*/ 66 w 81"/>
                  <a:gd name="T53" fmla="*/ 1577 h 1699"/>
                  <a:gd name="T54" fmla="*/ 61 w 81"/>
                  <a:gd name="T55" fmla="*/ 1586 h 1699"/>
                  <a:gd name="T56" fmla="*/ 58 w 81"/>
                  <a:gd name="T57" fmla="*/ 1602 h 1699"/>
                  <a:gd name="T58" fmla="*/ 75 w 81"/>
                  <a:gd name="T59" fmla="*/ 1696 h 1699"/>
                  <a:gd name="T60" fmla="*/ 78 w 81"/>
                  <a:gd name="T61" fmla="*/ 1699 h 1699"/>
                  <a:gd name="T62" fmla="*/ 79 w 81"/>
                  <a:gd name="T63" fmla="*/ 1698 h 1699"/>
                  <a:gd name="T64" fmla="*/ 81 w 81"/>
                  <a:gd name="T65" fmla="*/ 1695 h 1699"/>
                  <a:gd name="T66" fmla="*/ 64 w 81"/>
                  <a:gd name="T67" fmla="*/ 1601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699">
                    <a:moveTo>
                      <a:pt x="64" y="1601"/>
                    </a:moveTo>
                    <a:cubicBezTo>
                      <a:pt x="64" y="1597"/>
                      <a:pt x="64" y="1593"/>
                      <a:pt x="66" y="1589"/>
                    </a:cubicBezTo>
                    <a:cubicBezTo>
                      <a:pt x="71" y="1580"/>
                      <a:pt x="71" y="1580"/>
                      <a:pt x="71" y="1580"/>
                    </a:cubicBezTo>
                    <a:cubicBezTo>
                      <a:pt x="76" y="1571"/>
                      <a:pt x="72" y="1560"/>
                      <a:pt x="63" y="1555"/>
                    </a:cubicBezTo>
                    <a:cubicBezTo>
                      <a:pt x="57" y="1552"/>
                      <a:pt x="51" y="1550"/>
                      <a:pt x="44" y="1550"/>
                    </a:cubicBezTo>
                    <a:cubicBezTo>
                      <a:pt x="44" y="0"/>
                      <a:pt x="44" y="0"/>
                      <a:pt x="44" y="0"/>
                    </a:cubicBezTo>
                    <a:cubicBezTo>
                      <a:pt x="37" y="0"/>
                      <a:pt x="37" y="0"/>
                      <a:pt x="37" y="0"/>
                    </a:cubicBezTo>
                    <a:cubicBezTo>
                      <a:pt x="37" y="1550"/>
                      <a:pt x="37" y="1550"/>
                      <a:pt x="37" y="1550"/>
                    </a:cubicBezTo>
                    <a:cubicBezTo>
                      <a:pt x="30" y="1551"/>
                      <a:pt x="24" y="1552"/>
                      <a:pt x="18" y="1555"/>
                    </a:cubicBezTo>
                    <a:cubicBezTo>
                      <a:pt x="9" y="1560"/>
                      <a:pt x="5" y="1571"/>
                      <a:pt x="10" y="1580"/>
                    </a:cubicBezTo>
                    <a:cubicBezTo>
                      <a:pt x="15" y="1589"/>
                      <a:pt x="15" y="1589"/>
                      <a:pt x="15" y="1589"/>
                    </a:cubicBezTo>
                    <a:cubicBezTo>
                      <a:pt x="17" y="1593"/>
                      <a:pt x="17" y="1597"/>
                      <a:pt x="17" y="1601"/>
                    </a:cubicBezTo>
                    <a:cubicBezTo>
                      <a:pt x="0" y="1695"/>
                      <a:pt x="0" y="1695"/>
                      <a:pt x="0" y="1695"/>
                    </a:cubicBezTo>
                    <a:cubicBezTo>
                      <a:pt x="0" y="1696"/>
                      <a:pt x="1" y="1698"/>
                      <a:pt x="2" y="1698"/>
                    </a:cubicBezTo>
                    <a:cubicBezTo>
                      <a:pt x="4" y="1698"/>
                      <a:pt x="5" y="1697"/>
                      <a:pt x="6" y="1696"/>
                    </a:cubicBezTo>
                    <a:cubicBezTo>
                      <a:pt x="23" y="1602"/>
                      <a:pt x="23" y="1602"/>
                      <a:pt x="23" y="1602"/>
                    </a:cubicBezTo>
                    <a:cubicBezTo>
                      <a:pt x="23" y="1602"/>
                      <a:pt x="23" y="1602"/>
                      <a:pt x="23" y="1602"/>
                    </a:cubicBezTo>
                    <a:cubicBezTo>
                      <a:pt x="24" y="1596"/>
                      <a:pt x="23" y="1591"/>
                      <a:pt x="20" y="1587"/>
                    </a:cubicBezTo>
                    <a:cubicBezTo>
                      <a:pt x="15" y="1577"/>
                      <a:pt x="15" y="1577"/>
                      <a:pt x="15" y="1577"/>
                    </a:cubicBezTo>
                    <a:cubicBezTo>
                      <a:pt x="12" y="1571"/>
                      <a:pt x="15" y="1564"/>
                      <a:pt x="21" y="1561"/>
                    </a:cubicBezTo>
                    <a:cubicBezTo>
                      <a:pt x="26" y="1558"/>
                      <a:pt x="31" y="1557"/>
                      <a:pt x="37" y="1556"/>
                    </a:cubicBezTo>
                    <a:cubicBezTo>
                      <a:pt x="37" y="1561"/>
                      <a:pt x="37" y="1561"/>
                      <a:pt x="37" y="1561"/>
                    </a:cubicBezTo>
                    <a:cubicBezTo>
                      <a:pt x="37" y="1562"/>
                      <a:pt x="39" y="1564"/>
                      <a:pt x="40" y="1564"/>
                    </a:cubicBezTo>
                    <a:cubicBezTo>
                      <a:pt x="42" y="1564"/>
                      <a:pt x="44" y="1562"/>
                      <a:pt x="44" y="1561"/>
                    </a:cubicBezTo>
                    <a:cubicBezTo>
                      <a:pt x="44" y="1556"/>
                      <a:pt x="44" y="1556"/>
                      <a:pt x="44" y="1556"/>
                    </a:cubicBezTo>
                    <a:cubicBezTo>
                      <a:pt x="50" y="1556"/>
                      <a:pt x="55" y="1558"/>
                      <a:pt x="60" y="1561"/>
                    </a:cubicBezTo>
                    <a:cubicBezTo>
                      <a:pt x="66" y="1564"/>
                      <a:pt x="69" y="1571"/>
                      <a:pt x="66" y="1577"/>
                    </a:cubicBezTo>
                    <a:cubicBezTo>
                      <a:pt x="61" y="1586"/>
                      <a:pt x="61" y="1586"/>
                      <a:pt x="61" y="1586"/>
                    </a:cubicBezTo>
                    <a:cubicBezTo>
                      <a:pt x="58" y="1591"/>
                      <a:pt x="58" y="1597"/>
                      <a:pt x="58" y="1602"/>
                    </a:cubicBezTo>
                    <a:cubicBezTo>
                      <a:pt x="75" y="1696"/>
                      <a:pt x="75" y="1696"/>
                      <a:pt x="75" y="1696"/>
                    </a:cubicBezTo>
                    <a:cubicBezTo>
                      <a:pt x="75" y="1697"/>
                      <a:pt x="77" y="1699"/>
                      <a:pt x="78" y="1699"/>
                    </a:cubicBezTo>
                    <a:cubicBezTo>
                      <a:pt x="78" y="1699"/>
                      <a:pt x="78" y="1698"/>
                      <a:pt x="79" y="1698"/>
                    </a:cubicBezTo>
                    <a:cubicBezTo>
                      <a:pt x="80" y="1698"/>
                      <a:pt x="81" y="1697"/>
                      <a:pt x="81" y="1695"/>
                    </a:cubicBezTo>
                    <a:lnTo>
                      <a:pt x="64" y="160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grpSp>
      </p:grpSp>
      <p:cxnSp>
        <p:nvCxnSpPr>
          <p:cNvPr id="31" name="Straight Connector 30">
            <a:extLst>
              <a:ext uri="{FF2B5EF4-FFF2-40B4-BE49-F238E27FC236}">
                <a16:creationId xmlns:a16="http://schemas.microsoft.com/office/drawing/2014/main" xmlns="" id="{EE09DFCB-A225-49FB-82BA-505D7F7D3FAF}"/>
              </a:ext>
            </a:extLst>
          </p:cNvPr>
          <p:cNvCxnSpPr>
            <a:cxnSpLocks/>
          </p:cNvCxnSpPr>
          <p:nvPr/>
        </p:nvCxnSpPr>
        <p:spPr>
          <a:xfrm flipV="1">
            <a:off x="4400363" y="1069649"/>
            <a:ext cx="0" cy="159961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nhaltsplatzhalter 4">
            <a:extLst>
              <a:ext uri="{FF2B5EF4-FFF2-40B4-BE49-F238E27FC236}">
                <a16:creationId xmlns:a16="http://schemas.microsoft.com/office/drawing/2014/main" xmlns="" id="{259CB941-17CC-4262-BACD-964960B8F054}"/>
              </a:ext>
            </a:extLst>
          </p:cNvPr>
          <p:cNvSpPr txBox="1">
            <a:spLocks/>
          </p:cNvSpPr>
          <p:nvPr/>
        </p:nvSpPr>
        <p:spPr>
          <a:xfrm>
            <a:off x="3820254" y="2885860"/>
            <a:ext cx="1160147" cy="203132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675"/>
              </a:spcAft>
              <a:buNone/>
            </a:pP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Mặc</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xong</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vi-VN" sz="1200" b="1" dirty="0">
                <a:solidFill>
                  <a:schemeClr val="tx1"/>
                </a:solidFill>
                <a:latin typeface="Arial" panose="020B0604020202020204" pitchFamily="34" charset="0"/>
                <a:ea typeface="Calibri" panose="020F0502020204030204" pitchFamily="34" charset="0"/>
                <a:cs typeface="Arial" panose="020B0604020202020204" pitchFamily="34" charset="0"/>
              </a:rPr>
              <a:t>Sơn và Lan ra ngoài chơi với các bạn nhỏ</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Thấy</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bé</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Hiên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chỉ</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mặc</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manh</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rách</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tả</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tơi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Lan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và</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Sơn</a:t>
            </a:r>
            <a:r>
              <a:rPr lang="vi-VN" sz="1200" b="1" dirty="0">
                <a:solidFill>
                  <a:schemeClr val="tx1"/>
                </a:solidFill>
                <a:latin typeface="Arial" panose="020B0604020202020204" pitchFamily="34" charset="0"/>
                <a:ea typeface="Calibri" panose="020F0502020204030204" pitchFamily="34" charset="0"/>
                <a:cs typeface="Arial" panose="020B0604020202020204" pitchFamily="34" charset="0"/>
              </a:rPr>
              <a:t> quyết định cho bé Hiên chiếc áo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bông</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cũ</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1200" b="1" dirty="0">
              <a:solidFill>
                <a:schemeClr val="tx1"/>
              </a:solidFill>
              <a:latin typeface="+mn-lt"/>
            </a:endParaRPr>
          </a:p>
        </p:txBody>
      </p:sp>
      <p:pic>
        <p:nvPicPr>
          <p:cNvPr id="41" name="Picture 40">
            <a:extLst>
              <a:ext uri="{FF2B5EF4-FFF2-40B4-BE49-F238E27FC236}">
                <a16:creationId xmlns:a16="http://schemas.microsoft.com/office/drawing/2014/main" xmlns="" id="{D972D9BB-A9C4-49C8-B717-1131ADA70EFB}"/>
              </a:ext>
            </a:extLst>
          </p:cNvPr>
          <p:cNvPicPr>
            <a:picLocks noChangeAspect="1"/>
          </p:cNvPicPr>
          <p:nvPr/>
        </p:nvPicPr>
        <p:blipFill>
          <a:blip r:embed="rId5"/>
          <a:stretch>
            <a:fillRect/>
          </a:stretch>
        </p:blipFill>
        <p:spPr>
          <a:xfrm>
            <a:off x="5770393" y="122845"/>
            <a:ext cx="714503" cy="923358"/>
          </a:xfrm>
          <a:prstGeom prst="rect">
            <a:avLst/>
          </a:prstGeom>
        </p:spPr>
      </p:pic>
      <p:sp>
        <p:nvSpPr>
          <p:cNvPr id="43" name="Rectangle 42">
            <a:extLst>
              <a:ext uri="{FF2B5EF4-FFF2-40B4-BE49-F238E27FC236}">
                <a16:creationId xmlns:a16="http://schemas.microsoft.com/office/drawing/2014/main" xmlns="" id="{FC5BD454-4E49-4DF4-AED9-985315180EE1}"/>
              </a:ext>
            </a:extLst>
          </p:cNvPr>
          <p:cNvSpPr/>
          <p:nvPr/>
        </p:nvSpPr>
        <p:spPr>
          <a:xfrm>
            <a:off x="5430764" y="1932968"/>
            <a:ext cx="1384154" cy="1968555"/>
          </a:xfrm>
          <a:prstGeom prst="rect">
            <a:avLst/>
          </a:prstGeom>
          <a:solidFill>
            <a:schemeClr val="bg1"/>
          </a:solidFill>
          <a:ln>
            <a:noFill/>
          </a:ln>
          <a:effectLst>
            <a:outerShdw blurRad="254000" dist="38100" dir="33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000"/>
          </a:p>
        </p:txBody>
      </p:sp>
      <p:grpSp>
        <p:nvGrpSpPr>
          <p:cNvPr id="44" name="Group 43">
            <a:extLst>
              <a:ext uri="{FF2B5EF4-FFF2-40B4-BE49-F238E27FC236}">
                <a16:creationId xmlns:a16="http://schemas.microsoft.com/office/drawing/2014/main" xmlns="" id="{D8054BDC-A388-4379-9AD4-FCD28EDBDF44}"/>
              </a:ext>
            </a:extLst>
          </p:cNvPr>
          <p:cNvGrpSpPr/>
          <p:nvPr/>
        </p:nvGrpSpPr>
        <p:grpSpPr>
          <a:xfrm>
            <a:off x="6054338" y="904284"/>
            <a:ext cx="248909" cy="1077085"/>
            <a:chOff x="5664200" y="-884238"/>
            <a:chExt cx="547688" cy="6394451"/>
          </a:xfrm>
        </p:grpSpPr>
        <p:sp>
          <p:nvSpPr>
            <p:cNvPr id="45" name="Freeform 36">
              <a:extLst>
                <a:ext uri="{FF2B5EF4-FFF2-40B4-BE49-F238E27FC236}">
                  <a16:creationId xmlns:a16="http://schemas.microsoft.com/office/drawing/2014/main" xmlns="" id="{5D54C8A0-4E40-42C0-9874-867968AAD549}"/>
                </a:ext>
              </a:extLst>
            </p:cNvPr>
            <p:cNvSpPr>
              <a:spLocks/>
            </p:cNvSpPr>
            <p:nvPr/>
          </p:nvSpPr>
          <p:spPr bwMode="auto">
            <a:xfrm>
              <a:off x="5664200" y="5210175"/>
              <a:ext cx="547688" cy="300038"/>
            </a:xfrm>
            <a:custGeom>
              <a:avLst/>
              <a:gdLst>
                <a:gd name="T0" fmla="*/ 143 w 143"/>
                <a:gd name="T1" fmla="*/ 4 h 80"/>
                <a:gd name="T2" fmla="*/ 138 w 143"/>
                <a:gd name="T3" fmla="*/ 0 h 80"/>
                <a:gd name="T4" fmla="*/ 5 w 143"/>
                <a:gd name="T5" fmla="*/ 0 h 80"/>
                <a:gd name="T6" fmla="*/ 0 w 143"/>
                <a:gd name="T7" fmla="*/ 4 h 80"/>
                <a:gd name="T8" fmla="*/ 0 w 143"/>
                <a:gd name="T9" fmla="*/ 75 h 80"/>
                <a:gd name="T10" fmla="*/ 5 w 143"/>
                <a:gd name="T11" fmla="*/ 80 h 80"/>
                <a:gd name="T12" fmla="*/ 24 w 143"/>
                <a:gd name="T13" fmla="*/ 80 h 80"/>
                <a:gd name="T14" fmla="*/ 24 w 143"/>
                <a:gd name="T15" fmla="*/ 79 h 80"/>
                <a:gd name="T16" fmla="*/ 35 w 143"/>
                <a:gd name="T17" fmla="*/ 68 h 80"/>
                <a:gd name="T18" fmla="*/ 46 w 143"/>
                <a:gd name="T19" fmla="*/ 79 h 80"/>
                <a:gd name="T20" fmla="*/ 46 w 143"/>
                <a:gd name="T21" fmla="*/ 80 h 80"/>
                <a:gd name="T22" fmla="*/ 99 w 143"/>
                <a:gd name="T23" fmla="*/ 80 h 80"/>
                <a:gd name="T24" fmla="*/ 99 w 143"/>
                <a:gd name="T25" fmla="*/ 79 h 80"/>
                <a:gd name="T26" fmla="*/ 110 w 143"/>
                <a:gd name="T27" fmla="*/ 68 h 80"/>
                <a:gd name="T28" fmla="*/ 121 w 143"/>
                <a:gd name="T29" fmla="*/ 79 h 80"/>
                <a:gd name="T30" fmla="*/ 121 w 143"/>
                <a:gd name="T31" fmla="*/ 80 h 80"/>
                <a:gd name="T32" fmla="*/ 138 w 143"/>
                <a:gd name="T33" fmla="*/ 80 h 80"/>
                <a:gd name="T34" fmla="*/ 143 w 143"/>
                <a:gd name="T35" fmla="*/ 75 h 80"/>
                <a:gd name="T36" fmla="*/ 143 w 143"/>
                <a:gd name="T3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80">
                  <a:moveTo>
                    <a:pt x="143" y="4"/>
                  </a:moveTo>
                  <a:cubicBezTo>
                    <a:pt x="143" y="2"/>
                    <a:pt x="140" y="0"/>
                    <a:pt x="138" y="0"/>
                  </a:cubicBezTo>
                  <a:cubicBezTo>
                    <a:pt x="5" y="0"/>
                    <a:pt x="5" y="0"/>
                    <a:pt x="5" y="0"/>
                  </a:cubicBezTo>
                  <a:cubicBezTo>
                    <a:pt x="2" y="0"/>
                    <a:pt x="0" y="2"/>
                    <a:pt x="0" y="4"/>
                  </a:cubicBezTo>
                  <a:cubicBezTo>
                    <a:pt x="0" y="75"/>
                    <a:pt x="0" y="75"/>
                    <a:pt x="0" y="75"/>
                  </a:cubicBezTo>
                  <a:cubicBezTo>
                    <a:pt x="0" y="78"/>
                    <a:pt x="2" y="80"/>
                    <a:pt x="5" y="80"/>
                  </a:cubicBezTo>
                  <a:cubicBezTo>
                    <a:pt x="24" y="80"/>
                    <a:pt x="24" y="80"/>
                    <a:pt x="24" y="80"/>
                  </a:cubicBezTo>
                  <a:cubicBezTo>
                    <a:pt x="24" y="79"/>
                    <a:pt x="24" y="79"/>
                    <a:pt x="24" y="79"/>
                  </a:cubicBezTo>
                  <a:cubicBezTo>
                    <a:pt x="24" y="73"/>
                    <a:pt x="29" y="68"/>
                    <a:pt x="35" y="68"/>
                  </a:cubicBezTo>
                  <a:cubicBezTo>
                    <a:pt x="41" y="68"/>
                    <a:pt x="46" y="73"/>
                    <a:pt x="46" y="79"/>
                  </a:cubicBezTo>
                  <a:cubicBezTo>
                    <a:pt x="46" y="79"/>
                    <a:pt x="46" y="79"/>
                    <a:pt x="46" y="80"/>
                  </a:cubicBezTo>
                  <a:cubicBezTo>
                    <a:pt x="99" y="80"/>
                    <a:pt x="99" y="80"/>
                    <a:pt x="99" y="80"/>
                  </a:cubicBezTo>
                  <a:cubicBezTo>
                    <a:pt x="99" y="79"/>
                    <a:pt x="99" y="79"/>
                    <a:pt x="99" y="79"/>
                  </a:cubicBezTo>
                  <a:cubicBezTo>
                    <a:pt x="99" y="73"/>
                    <a:pt x="104" y="68"/>
                    <a:pt x="110" y="68"/>
                  </a:cubicBezTo>
                  <a:cubicBezTo>
                    <a:pt x="116" y="68"/>
                    <a:pt x="121" y="73"/>
                    <a:pt x="121" y="79"/>
                  </a:cubicBezTo>
                  <a:cubicBezTo>
                    <a:pt x="121" y="79"/>
                    <a:pt x="121" y="79"/>
                    <a:pt x="121" y="80"/>
                  </a:cubicBezTo>
                  <a:cubicBezTo>
                    <a:pt x="138" y="80"/>
                    <a:pt x="138" y="80"/>
                    <a:pt x="138" y="80"/>
                  </a:cubicBezTo>
                  <a:cubicBezTo>
                    <a:pt x="140" y="80"/>
                    <a:pt x="143" y="78"/>
                    <a:pt x="143" y="75"/>
                  </a:cubicBezTo>
                  <a:lnTo>
                    <a:pt x="143" y="4"/>
                  </a:lnTo>
                  <a:close/>
                </a:path>
              </a:pathLst>
            </a:custGeom>
            <a:solidFill>
              <a:srgbClr val="41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46" name="Freeform 37">
              <a:extLst>
                <a:ext uri="{FF2B5EF4-FFF2-40B4-BE49-F238E27FC236}">
                  <a16:creationId xmlns:a16="http://schemas.microsoft.com/office/drawing/2014/main" xmlns="" id="{F567230C-0D71-4587-A348-041A0617C4E4}"/>
                </a:ext>
              </a:extLst>
            </p:cNvPr>
            <p:cNvSpPr>
              <a:spLocks/>
            </p:cNvSpPr>
            <p:nvPr/>
          </p:nvSpPr>
          <p:spPr bwMode="auto">
            <a:xfrm>
              <a:off x="6005513" y="5210175"/>
              <a:ext cx="79375" cy="258763"/>
            </a:xfrm>
            <a:custGeom>
              <a:avLst/>
              <a:gdLst>
                <a:gd name="T0" fmla="*/ 2 w 21"/>
                <a:gd name="T1" fmla="*/ 0 h 69"/>
                <a:gd name="T2" fmla="*/ 0 w 21"/>
                <a:gd name="T3" fmla="*/ 9 h 69"/>
                <a:gd name="T4" fmla="*/ 16 w 21"/>
                <a:gd name="T5" fmla="*/ 69 h 69"/>
                <a:gd name="T6" fmla="*/ 21 w 21"/>
                <a:gd name="T7" fmla="*/ 68 h 69"/>
                <a:gd name="T8" fmla="*/ 21 w 21"/>
                <a:gd name="T9" fmla="*/ 68 h 69"/>
                <a:gd name="T10" fmla="*/ 6 w 21"/>
                <a:gd name="T11" fmla="*/ 8 h 69"/>
                <a:gd name="T12" fmla="*/ 8 w 21"/>
                <a:gd name="T13" fmla="*/ 0 h 69"/>
                <a:gd name="T14" fmla="*/ 2 w 21"/>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9">
                  <a:moveTo>
                    <a:pt x="2" y="0"/>
                  </a:moveTo>
                  <a:cubicBezTo>
                    <a:pt x="0" y="3"/>
                    <a:pt x="0" y="6"/>
                    <a:pt x="0" y="9"/>
                  </a:cubicBezTo>
                  <a:cubicBezTo>
                    <a:pt x="16" y="69"/>
                    <a:pt x="16" y="69"/>
                    <a:pt x="16" y="69"/>
                  </a:cubicBezTo>
                  <a:cubicBezTo>
                    <a:pt x="17" y="68"/>
                    <a:pt x="19" y="68"/>
                    <a:pt x="21" y="68"/>
                  </a:cubicBezTo>
                  <a:cubicBezTo>
                    <a:pt x="21" y="68"/>
                    <a:pt x="21" y="68"/>
                    <a:pt x="21" y="68"/>
                  </a:cubicBezTo>
                  <a:cubicBezTo>
                    <a:pt x="6" y="8"/>
                    <a:pt x="6" y="8"/>
                    <a:pt x="6" y="8"/>
                  </a:cubicBezTo>
                  <a:cubicBezTo>
                    <a:pt x="6" y="5"/>
                    <a:pt x="6" y="2"/>
                    <a:pt x="8" y="0"/>
                  </a:cubicBezTo>
                  <a:lnTo>
                    <a:pt x="2"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47" name="Freeform 38">
              <a:extLst>
                <a:ext uri="{FF2B5EF4-FFF2-40B4-BE49-F238E27FC236}">
                  <a16:creationId xmlns:a16="http://schemas.microsoft.com/office/drawing/2014/main" xmlns="" id="{F9BA2F28-C74C-49E5-BE37-9F6AB7DCB69A}"/>
                </a:ext>
              </a:extLst>
            </p:cNvPr>
            <p:cNvSpPr>
              <a:spLocks/>
            </p:cNvSpPr>
            <p:nvPr/>
          </p:nvSpPr>
          <p:spPr bwMode="auto">
            <a:xfrm>
              <a:off x="5786438" y="5210175"/>
              <a:ext cx="84138" cy="255588"/>
            </a:xfrm>
            <a:custGeom>
              <a:avLst/>
              <a:gdLst>
                <a:gd name="T0" fmla="*/ 0 w 22"/>
                <a:gd name="T1" fmla="*/ 68 h 68"/>
                <a:gd name="T2" fmla="*/ 3 w 22"/>
                <a:gd name="T3" fmla="*/ 68 h 68"/>
                <a:gd name="T4" fmla="*/ 6 w 22"/>
                <a:gd name="T5" fmla="*/ 68 h 68"/>
                <a:gd name="T6" fmla="*/ 22 w 22"/>
                <a:gd name="T7" fmla="*/ 9 h 68"/>
                <a:gd name="T8" fmla="*/ 22 w 22"/>
                <a:gd name="T9" fmla="*/ 8 h 68"/>
                <a:gd name="T10" fmla="*/ 20 w 22"/>
                <a:gd name="T11" fmla="*/ 0 h 68"/>
                <a:gd name="T12" fmla="*/ 14 w 22"/>
                <a:gd name="T13" fmla="*/ 0 h 68"/>
                <a:gd name="T14" fmla="*/ 14 w 22"/>
                <a:gd name="T15" fmla="*/ 0 h 68"/>
                <a:gd name="T16" fmla="*/ 16 w 22"/>
                <a:gd name="T17" fmla="*/ 8 h 68"/>
                <a:gd name="T18" fmla="*/ 0 w 22"/>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8">
                  <a:moveTo>
                    <a:pt x="0" y="68"/>
                  </a:moveTo>
                  <a:cubicBezTo>
                    <a:pt x="1" y="68"/>
                    <a:pt x="2" y="68"/>
                    <a:pt x="3" y="68"/>
                  </a:cubicBezTo>
                  <a:cubicBezTo>
                    <a:pt x="4" y="68"/>
                    <a:pt x="5" y="68"/>
                    <a:pt x="6" y="68"/>
                  </a:cubicBezTo>
                  <a:cubicBezTo>
                    <a:pt x="22" y="9"/>
                    <a:pt x="22" y="9"/>
                    <a:pt x="22" y="9"/>
                  </a:cubicBezTo>
                  <a:cubicBezTo>
                    <a:pt x="22" y="8"/>
                    <a:pt x="22" y="8"/>
                    <a:pt x="22" y="8"/>
                  </a:cubicBezTo>
                  <a:cubicBezTo>
                    <a:pt x="22" y="6"/>
                    <a:pt x="22" y="3"/>
                    <a:pt x="20" y="0"/>
                  </a:cubicBezTo>
                  <a:cubicBezTo>
                    <a:pt x="14" y="0"/>
                    <a:pt x="14" y="0"/>
                    <a:pt x="14" y="0"/>
                  </a:cubicBezTo>
                  <a:cubicBezTo>
                    <a:pt x="14" y="0"/>
                    <a:pt x="14" y="0"/>
                    <a:pt x="14" y="0"/>
                  </a:cubicBezTo>
                  <a:cubicBezTo>
                    <a:pt x="16" y="2"/>
                    <a:pt x="16" y="5"/>
                    <a:pt x="16" y="8"/>
                  </a:cubicBezTo>
                  <a:lnTo>
                    <a:pt x="0" y="6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48" name="Freeform 39">
              <a:extLst>
                <a:ext uri="{FF2B5EF4-FFF2-40B4-BE49-F238E27FC236}">
                  <a16:creationId xmlns:a16="http://schemas.microsoft.com/office/drawing/2014/main" xmlns="" id="{75C2F0C2-4710-4B9A-8C55-D6236B9889EF}"/>
                </a:ext>
              </a:extLst>
            </p:cNvPr>
            <p:cNvSpPr>
              <a:spLocks/>
            </p:cNvSpPr>
            <p:nvPr/>
          </p:nvSpPr>
          <p:spPr bwMode="auto">
            <a:xfrm>
              <a:off x="5783263" y="-884238"/>
              <a:ext cx="309563" cy="6383338"/>
            </a:xfrm>
            <a:custGeom>
              <a:avLst/>
              <a:gdLst>
                <a:gd name="T0" fmla="*/ 64 w 81"/>
                <a:gd name="T1" fmla="*/ 1601 h 1699"/>
                <a:gd name="T2" fmla="*/ 66 w 81"/>
                <a:gd name="T3" fmla="*/ 1589 h 1699"/>
                <a:gd name="T4" fmla="*/ 71 w 81"/>
                <a:gd name="T5" fmla="*/ 1580 h 1699"/>
                <a:gd name="T6" fmla="*/ 63 w 81"/>
                <a:gd name="T7" fmla="*/ 1555 h 1699"/>
                <a:gd name="T8" fmla="*/ 44 w 81"/>
                <a:gd name="T9" fmla="*/ 1550 h 1699"/>
                <a:gd name="T10" fmla="*/ 44 w 81"/>
                <a:gd name="T11" fmla="*/ 0 h 1699"/>
                <a:gd name="T12" fmla="*/ 37 w 81"/>
                <a:gd name="T13" fmla="*/ 0 h 1699"/>
                <a:gd name="T14" fmla="*/ 37 w 81"/>
                <a:gd name="T15" fmla="*/ 1550 h 1699"/>
                <a:gd name="T16" fmla="*/ 18 w 81"/>
                <a:gd name="T17" fmla="*/ 1555 h 1699"/>
                <a:gd name="T18" fmla="*/ 10 w 81"/>
                <a:gd name="T19" fmla="*/ 1580 h 1699"/>
                <a:gd name="T20" fmla="*/ 15 w 81"/>
                <a:gd name="T21" fmla="*/ 1589 h 1699"/>
                <a:gd name="T22" fmla="*/ 17 w 81"/>
                <a:gd name="T23" fmla="*/ 1601 h 1699"/>
                <a:gd name="T24" fmla="*/ 0 w 81"/>
                <a:gd name="T25" fmla="*/ 1695 h 1699"/>
                <a:gd name="T26" fmla="*/ 2 w 81"/>
                <a:gd name="T27" fmla="*/ 1698 h 1699"/>
                <a:gd name="T28" fmla="*/ 6 w 81"/>
                <a:gd name="T29" fmla="*/ 1696 h 1699"/>
                <a:gd name="T30" fmla="*/ 23 w 81"/>
                <a:gd name="T31" fmla="*/ 1602 h 1699"/>
                <a:gd name="T32" fmla="*/ 23 w 81"/>
                <a:gd name="T33" fmla="*/ 1602 h 1699"/>
                <a:gd name="T34" fmla="*/ 20 w 81"/>
                <a:gd name="T35" fmla="*/ 1587 h 1699"/>
                <a:gd name="T36" fmla="*/ 15 w 81"/>
                <a:gd name="T37" fmla="*/ 1577 h 1699"/>
                <a:gd name="T38" fmla="*/ 21 w 81"/>
                <a:gd name="T39" fmla="*/ 1561 h 1699"/>
                <a:gd name="T40" fmla="*/ 37 w 81"/>
                <a:gd name="T41" fmla="*/ 1556 h 1699"/>
                <a:gd name="T42" fmla="*/ 37 w 81"/>
                <a:gd name="T43" fmla="*/ 1561 h 1699"/>
                <a:gd name="T44" fmla="*/ 40 w 81"/>
                <a:gd name="T45" fmla="*/ 1564 h 1699"/>
                <a:gd name="T46" fmla="*/ 44 w 81"/>
                <a:gd name="T47" fmla="*/ 1561 h 1699"/>
                <a:gd name="T48" fmla="*/ 44 w 81"/>
                <a:gd name="T49" fmla="*/ 1556 h 1699"/>
                <a:gd name="T50" fmla="*/ 60 w 81"/>
                <a:gd name="T51" fmla="*/ 1561 h 1699"/>
                <a:gd name="T52" fmla="*/ 66 w 81"/>
                <a:gd name="T53" fmla="*/ 1577 h 1699"/>
                <a:gd name="T54" fmla="*/ 61 w 81"/>
                <a:gd name="T55" fmla="*/ 1586 h 1699"/>
                <a:gd name="T56" fmla="*/ 58 w 81"/>
                <a:gd name="T57" fmla="*/ 1602 h 1699"/>
                <a:gd name="T58" fmla="*/ 75 w 81"/>
                <a:gd name="T59" fmla="*/ 1696 h 1699"/>
                <a:gd name="T60" fmla="*/ 78 w 81"/>
                <a:gd name="T61" fmla="*/ 1699 h 1699"/>
                <a:gd name="T62" fmla="*/ 79 w 81"/>
                <a:gd name="T63" fmla="*/ 1698 h 1699"/>
                <a:gd name="T64" fmla="*/ 81 w 81"/>
                <a:gd name="T65" fmla="*/ 1695 h 1699"/>
                <a:gd name="T66" fmla="*/ 64 w 81"/>
                <a:gd name="T67" fmla="*/ 1601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699">
                  <a:moveTo>
                    <a:pt x="64" y="1601"/>
                  </a:moveTo>
                  <a:cubicBezTo>
                    <a:pt x="64" y="1597"/>
                    <a:pt x="64" y="1593"/>
                    <a:pt x="66" y="1589"/>
                  </a:cubicBezTo>
                  <a:cubicBezTo>
                    <a:pt x="71" y="1580"/>
                    <a:pt x="71" y="1580"/>
                    <a:pt x="71" y="1580"/>
                  </a:cubicBezTo>
                  <a:cubicBezTo>
                    <a:pt x="76" y="1571"/>
                    <a:pt x="72" y="1560"/>
                    <a:pt x="63" y="1555"/>
                  </a:cubicBezTo>
                  <a:cubicBezTo>
                    <a:pt x="57" y="1552"/>
                    <a:pt x="51" y="1550"/>
                    <a:pt x="44" y="1550"/>
                  </a:cubicBezTo>
                  <a:cubicBezTo>
                    <a:pt x="44" y="0"/>
                    <a:pt x="44" y="0"/>
                    <a:pt x="44" y="0"/>
                  </a:cubicBezTo>
                  <a:cubicBezTo>
                    <a:pt x="37" y="0"/>
                    <a:pt x="37" y="0"/>
                    <a:pt x="37" y="0"/>
                  </a:cubicBezTo>
                  <a:cubicBezTo>
                    <a:pt x="37" y="1550"/>
                    <a:pt x="37" y="1550"/>
                    <a:pt x="37" y="1550"/>
                  </a:cubicBezTo>
                  <a:cubicBezTo>
                    <a:pt x="30" y="1551"/>
                    <a:pt x="24" y="1552"/>
                    <a:pt x="18" y="1555"/>
                  </a:cubicBezTo>
                  <a:cubicBezTo>
                    <a:pt x="9" y="1560"/>
                    <a:pt x="5" y="1571"/>
                    <a:pt x="10" y="1580"/>
                  </a:cubicBezTo>
                  <a:cubicBezTo>
                    <a:pt x="15" y="1589"/>
                    <a:pt x="15" y="1589"/>
                    <a:pt x="15" y="1589"/>
                  </a:cubicBezTo>
                  <a:cubicBezTo>
                    <a:pt x="17" y="1593"/>
                    <a:pt x="17" y="1597"/>
                    <a:pt x="17" y="1601"/>
                  </a:cubicBezTo>
                  <a:cubicBezTo>
                    <a:pt x="0" y="1695"/>
                    <a:pt x="0" y="1695"/>
                    <a:pt x="0" y="1695"/>
                  </a:cubicBezTo>
                  <a:cubicBezTo>
                    <a:pt x="0" y="1696"/>
                    <a:pt x="1" y="1698"/>
                    <a:pt x="2" y="1698"/>
                  </a:cubicBezTo>
                  <a:cubicBezTo>
                    <a:pt x="4" y="1698"/>
                    <a:pt x="5" y="1697"/>
                    <a:pt x="6" y="1696"/>
                  </a:cubicBezTo>
                  <a:cubicBezTo>
                    <a:pt x="23" y="1602"/>
                    <a:pt x="23" y="1602"/>
                    <a:pt x="23" y="1602"/>
                  </a:cubicBezTo>
                  <a:cubicBezTo>
                    <a:pt x="23" y="1602"/>
                    <a:pt x="23" y="1602"/>
                    <a:pt x="23" y="1602"/>
                  </a:cubicBezTo>
                  <a:cubicBezTo>
                    <a:pt x="24" y="1596"/>
                    <a:pt x="23" y="1591"/>
                    <a:pt x="20" y="1587"/>
                  </a:cubicBezTo>
                  <a:cubicBezTo>
                    <a:pt x="15" y="1577"/>
                    <a:pt x="15" y="1577"/>
                    <a:pt x="15" y="1577"/>
                  </a:cubicBezTo>
                  <a:cubicBezTo>
                    <a:pt x="12" y="1571"/>
                    <a:pt x="15" y="1564"/>
                    <a:pt x="21" y="1561"/>
                  </a:cubicBezTo>
                  <a:cubicBezTo>
                    <a:pt x="26" y="1558"/>
                    <a:pt x="31" y="1557"/>
                    <a:pt x="37" y="1556"/>
                  </a:cubicBezTo>
                  <a:cubicBezTo>
                    <a:pt x="37" y="1561"/>
                    <a:pt x="37" y="1561"/>
                    <a:pt x="37" y="1561"/>
                  </a:cubicBezTo>
                  <a:cubicBezTo>
                    <a:pt x="37" y="1562"/>
                    <a:pt x="39" y="1564"/>
                    <a:pt x="40" y="1564"/>
                  </a:cubicBezTo>
                  <a:cubicBezTo>
                    <a:pt x="42" y="1564"/>
                    <a:pt x="44" y="1562"/>
                    <a:pt x="44" y="1561"/>
                  </a:cubicBezTo>
                  <a:cubicBezTo>
                    <a:pt x="44" y="1556"/>
                    <a:pt x="44" y="1556"/>
                    <a:pt x="44" y="1556"/>
                  </a:cubicBezTo>
                  <a:cubicBezTo>
                    <a:pt x="50" y="1556"/>
                    <a:pt x="55" y="1558"/>
                    <a:pt x="60" y="1561"/>
                  </a:cubicBezTo>
                  <a:cubicBezTo>
                    <a:pt x="66" y="1564"/>
                    <a:pt x="69" y="1571"/>
                    <a:pt x="66" y="1577"/>
                  </a:cubicBezTo>
                  <a:cubicBezTo>
                    <a:pt x="61" y="1586"/>
                    <a:pt x="61" y="1586"/>
                    <a:pt x="61" y="1586"/>
                  </a:cubicBezTo>
                  <a:cubicBezTo>
                    <a:pt x="58" y="1591"/>
                    <a:pt x="58" y="1597"/>
                    <a:pt x="58" y="1602"/>
                  </a:cubicBezTo>
                  <a:cubicBezTo>
                    <a:pt x="75" y="1696"/>
                    <a:pt x="75" y="1696"/>
                    <a:pt x="75" y="1696"/>
                  </a:cubicBezTo>
                  <a:cubicBezTo>
                    <a:pt x="75" y="1697"/>
                    <a:pt x="77" y="1699"/>
                    <a:pt x="78" y="1699"/>
                  </a:cubicBezTo>
                  <a:cubicBezTo>
                    <a:pt x="78" y="1699"/>
                    <a:pt x="78" y="1698"/>
                    <a:pt x="79" y="1698"/>
                  </a:cubicBezTo>
                  <a:cubicBezTo>
                    <a:pt x="80" y="1698"/>
                    <a:pt x="81" y="1697"/>
                    <a:pt x="81" y="1695"/>
                  </a:cubicBezTo>
                  <a:lnTo>
                    <a:pt x="64" y="160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grpSp>
      <p:sp>
        <p:nvSpPr>
          <p:cNvPr id="49" name="Inhaltsplatzhalter 4">
            <a:extLst>
              <a:ext uri="{FF2B5EF4-FFF2-40B4-BE49-F238E27FC236}">
                <a16:creationId xmlns:a16="http://schemas.microsoft.com/office/drawing/2014/main" xmlns="" id="{13EC8682-DCA5-4726-83A9-3F0811989479}"/>
              </a:ext>
            </a:extLst>
          </p:cNvPr>
          <p:cNvSpPr txBox="1">
            <a:spLocks/>
          </p:cNvSpPr>
          <p:nvPr/>
        </p:nvSpPr>
        <p:spPr>
          <a:xfrm>
            <a:off x="5500180" y="2147196"/>
            <a:ext cx="1234991" cy="129266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675"/>
              </a:spcAft>
              <a:buNone/>
            </a:pP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Vú</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già</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biết</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chuyện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bảo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Sơn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Lan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đi</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đòi</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Hai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chị</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sang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nhà</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Hiên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để</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đòi</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lại</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nhưng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không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gặp</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Hiên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1200" b="1" dirty="0">
              <a:solidFill>
                <a:srgbClr val="FF0000"/>
              </a:solidFill>
              <a:latin typeface="+mn-lt"/>
            </a:endParaRPr>
          </a:p>
        </p:txBody>
      </p:sp>
      <p:pic>
        <p:nvPicPr>
          <p:cNvPr id="50" name="Picture 49">
            <a:extLst>
              <a:ext uri="{FF2B5EF4-FFF2-40B4-BE49-F238E27FC236}">
                <a16:creationId xmlns:a16="http://schemas.microsoft.com/office/drawing/2014/main" xmlns="" id="{6D9A909A-2026-4267-811F-F349BA437493}"/>
              </a:ext>
            </a:extLst>
          </p:cNvPr>
          <p:cNvPicPr>
            <a:picLocks noChangeAspect="1"/>
          </p:cNvPicPr>
          <p:nvPr/>
        </p:nvPicPr>
        <p:blipFill>
          <a:blip r:embed="rId6"/>
          <a:stretch>
            <a:fillRect/>
          </a:stretch>
        </p:blipFill>
        <p:spPr>
          <a:xfrm>
            <a:off x="7117328" y="234480"/>
            <a:ext cx="1200150" cy="700088"/>
          </a:xfrm>
          <a:prstGeom prst="rect">
            <a:avLst/>
          </a:prstGeom>
        </p:spPr>
      </p:pic>
      <p:sp>
        <p:nvSpPr>
          <p:cNvPr id="52" name="Rectangle 51">
            <a:extLst>
              <a:ext uri="{FF2B5EF4-FFF2-40B4-BE49-F238E27FC236}">
                <a16:creationId xmlns:a16="http://schemas.microsoft.com/office/drawing/2014/main" xmlns="" id="{8ED2CF44-CD43-418B-9B0B-5FB3030BE138}"/>
              </a:ext>
            </a:extLst>
          </p:cNvPr>
          <p:cNvSpPr/>
          <p:nvPr/>
        </p:nvSpPr>
        <p:spPr>
          <a:xfrm>
            <a:off x="7149147" y="2117216"/>
            <a:ext cx="1384154" cy="2255741"/>
          </a:xfrm>
          <a:prstGeom prst="rect">
            <a:avLst/>
          </a:prstGeom>
          <a:solidFill>
            <a:schemeClr val="bg1"/>
          </a:solidFill>
          <a:ln>
            <a:noFill/>
          </a:ln>
          <a:effectLst>
            <a:outerShdw blurRad="254000" dist="38100" dir="33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Quay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về</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nhà</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Sơn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và</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Lan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thấy</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mẹ</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con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Hiên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mang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đến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trả</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cho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mẹ</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Sơn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Mẹ</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không</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mắng</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hai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chị</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em</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còn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cho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mẹ</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Hiên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mượn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tiền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mua</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mới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cho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Hiên</a:t>
            </a:r>
            <a:r>
              <a:rPr lang="en-GB" sz="11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1000" dirty="0">
              <a:solidFill>
                <a:schemeClr val="tx1"/>
              </a:solidFill>
            </a:endParaRPr>
          </a:p>
        </p:txBody>
      </p:sp>
      <p:grpSp>
        <p:nvGrpSpPr>
          <p:cNvPr id="53" name="Group 52">
            <a:extLst>
              <a:ext uri="{FF2B5EF4-FFF2-40B4-BE49-F238E27FC236}">
                <a16:creationId xmlns:a16="http://schemas.microsoft.com/office/drawing/2014/main" xmlns="" id="{35267B6D-1BFB-4D1D-A182-ED4912FBBDEB}"/>
              </a:ext>
            </a:extLst>
          </p:cNvPr>
          <p:cNvGrpSpPr/>
          <p:nvPr/>
        </p:nvGrpSpPr>
        <p:grpSpPr>
          <a:xfrm>
            <a:off x="7772722" y="871621"/>
            <a:ext cx="140687" cy="1301058"/>
            <a:chOff x="5664200" y="-884238"/>
            <a:chExt cx="547688" cy="6394451"/>
          </a:xfrm>
        </p:grpSpPr>
        <p:sp>
          <p:nvSpPr>
            <p:cNvPr id="54" name="Freeform 22">
              <a:extLst>
                <a:ext uri="{FF2B5EF4-FFF2-40B4-BE49-F238E27FC236}">
                  <a16:creationId xmlns:a16="http://schemas.microsoft.com/office/drawing/2014/main" xmlns="" id="{55F87E64-E28D-4D7B-AD91-0AAADC7E5344}"/>
                </a:ext>
              </a:extLst>
            </p:cNvPr>
            <p:cNvSpPr>
              <a:spLocks/>
            </p:cNvSpPr>
            <p:nvPr/>
          </p:nvSpPr>
          <p:spPr bwMode="auto">
            <a:xfrm>
              <a:off x="5664200" y="5210175"/>
              <a:ext cx="547688" cy="300038"/>
            </a:xfrm>
            <a:custGeom>
              <a:avLst/>
              <a:gdLst>
                <a:gd name="T0" fmla="*/ 143 w 143"/>
                <a:gd name="T1" fmla="*/ 4 h 80"/>
                <a:gd name="T2" fmla="*/ 138 w 143"/>
                <a:gd name="T3" fmla="*/ 0 h 80"/>
                <a:gd name="T4" fmla="*/ 5 w 143"/>
                <a:gd name="T5" fmla="*/ 0 h 80"/>
                <a:gd name="T6" fmla="*/ 0 w 143"/>
                <a:gd name="T7" fmla="*/ 4 h 80"/>
                <a:gd name="T8" fmla="*/ 0 w 143"/>
                <a:gd name="T9" fmla="*/ 75 h 80"/>
                <a:gd name="T10" fmla="*/ 5 w 143"/>
                <a:gd name="T11" fmla="*/ 80 h 80"/>
                <a:gd name="T12" fmla="*/ 24 w 143"/>
                <a:gd name="T13" fmla="*/ 80 h 80"/>
                <a:gd name="T14" fmla="*/ 24 w 143"/>
                <a:gd name="T15" fmla="*/ 79 h 80"/>
                <a:gd name="T16" fmla="*/ 35 w 143"/>
                <a:gd name="T17" fmla="*/ 68 h 80"/>
                <a:gd name="T18" fmla="*/ 46 w 143"/>
                <a:gd name="T19" fmla="*/ 79 h 80"/>
                <a:gd name="T20" fmla="*/ 46 w 143"/>
                <a:gd name="T21" fmla="*/ 80 h 80"/>
                <a:gd name="T22" fmla="*/ 99 w 143"/>
                <a:gd name="T23" fmla="*/ 80 h 80"/>
                <a:gd name="T24" fmla="*/ 99 w 143"/>
                <a:gd name="T25" fmla="*/ 79 h 80"/>
                <a:gd name="T26" fmla="*/ 110 w 143"/>
                <a:gd name="T27" fmla="*/ 68 h 80"/>
                <a:gd name="T28" fmla="*/ 121 w 143"/>
                <a:gd name="T29" fmla="*/ 79 h 80"/>
                <a:gd name="T30" fmla="*/ 121 w 143"/>
                <a:gd name="T31" fmla="*/ 80 h 80"/>
                <a:gd name="T32" fmla="*/ 138 w 143"/>
                <a:gd name="T33" fmla="*/ 80 h 80"/>
                <a:gd name="T34" fmla="*/ 143 w 143"/>
                <a:gd name="T35" fmla="*/ 75 h 80"/>
                <a:gd name="T36" fmla="*/ 143 w 143"/>
                <a:gd name="T3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80">
                  <a:moveTo>
                    <a:pt x="143" y="4"/>
                  </a:moveTo>
                  <a:cubicBezTo>
                    <a:pt x="143" y="2"/>
                    <a:pt x="140" y="0"/>
                    <a:pt x="138" y="0"/>
                  </a:cubicBezTo>
                  <a:cubicBezTo>
                    <a:pt x="5" y="0"/>
                    <a:pt x="5" y="0"/>
                    <a:pt x="5" y="0"/>
                  </a:cubicBezTo>
                  <a:cubicBezTo>
                    <a:pt x="2" y="0"/>
                    <a:pt x="0" y="2"/>
                    <a:pt x="0" y="4"/>
                  </a:cubicBezTo>
                  <a:cubicBezTo>
                    <a:pt x="0" y="75"/>
                    <a:pt x="0" y="75"/>
                    <a:pt x="0" y="75"/>
                  </a:cubicBezTo>
                  <a:cubicBezTo>
                    <a:pt x="0" y="78"/>
                    <a:pt x="2" y="80"/>
                    <a:pt x="5" y="80"/>
                  </a:cubicBezTo>
                  <a:cubicBezTo>
                    <a:pt x="24" y="80"/>
                    <a:pt x="24" y="80"/>
                    <a:pt x="24" y="80"/>
                  </a:cubicBezTo>
                  <a:cubicBezTo>
                    <a:pt x="24" y="79"/>
                    <a:pt x="24" y="79"/>
                    <a:pt x="24" y="79"/>
                  </a:cubicBezTo>
                  <a:cubicBezTo>
                    <a:pt x="24" y="73"/>
                    <a:pt x="29" y="68"/>
                    <a:pt x="35" y="68"/>
                  </a:cubicBezTo>
                  <a:cubicBezTo>
                    <a:pt x="41" y="68"/>
                    <a:pt x="46" y="73"/>
                    <a:pt x="46" y="79"/>
                  </a:cubicBezTo>
                  <a:cubicBezTo>
                    <a:pt x="46" y="79"/>
                    <a:pt x="46" y="79"/>
                    <a:pt x="46" y="80"/>
                  </a:cubicBezTo>
                  <a:cubicBezTo>
                    <a:pt x="99" y="80"/>
                    <a:pt x="99" y="80"/>
                    <a:pt x="99" y="80"/>
                  </a:cubicBezTo>
                  <a:cubicBezTo>
                    <a:pt x="99" y="79"/>
                    <a:pt x="99" y="79"/>
                    <a:pt x="99" y="79"/>
                  </a:cubicBezTo>
                  <a:cubicBezTo>
                    <a:pt x="99" y="73"/>
                    <a:pt x="104" y="68"/>
                    <a:pt x="110" y="68"/>
                  </a:cubicBezTo>
                  <a:cubicBezTo>
                    <a:pt x="116" y="68"/>
                    <a:pt x="121" y="73"/>
                    <a:pt x="121" y="79"/>
                  </a:cubicBezTo>
                  <a:cubicBezTo>
                    <a:pt x="121" y="79"/>
                    <a:pt x="121" y="79"/>
                    <a:pt x="121" y="80"/>
                  </a:cubicBezTo>
                  <a:cubicBezTo>
                    <a:pt x="138" y="80"/>
                    <a:pt x="138" y="80"/>
                    <a:pt x="138" y="80"/>
                  </a:cubicBezTo>
                  <a:cubicBezTo>
                    <a:pt x="140" y="80"/>
                    <a:pt x="143" y="78"/>
                    <a:pt x="143" y="75"/>
                  </a:cubicBezTo>
                  <a:lnTo>
                    <a:pt x="143" y="4"/>
                  </a:lnTo>
                  <a:close/>
                </a:path>
              </a:pathLst>
            </a:custGeom>
            <a:solidFill>
              <a:srgbClr val="41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55" name="Freeform 23">
              <a:extLst>
                <a:ext uri="{FF2B5EF4-FFF2-40B4-BE49-F238E27FC236}">
                  <a16:creationId xmlns:a16="http://schemas.microsoft.com/office/drawing/2014/main" xmlns="" id="{A1DF46E3-12D2-460A-8171-0DBEBD623299}"/>
                </a:ext>
              </a:extLst>
            </p:cNvPr>
            <p:cNvSpPr>
              <a:spLocks/>
            </p:cNvSpPr>
            <p:nvPr/>
          </p:nvSpPr>
          <p:spPr bwMode="auto">
            <a:xfrm>
              <a:off x="6005513" y="5210175"/>
              <a:ext cx="79375" cy="258763"/>
            </a:xfrm>
            <a:custGeom>
              <a:avLst/>
              <a:gdLst>
                <a:gd name="T0" fmla="*/ 2 w 21"/>
                <a:gd name="T1" fmla="*/ 0 h 69"/>
                <a:gd name="T2" fmla="*/ 0 w 21"/>
                <a:gd name="T3" fmla="*/ 9 h 69"/>
                <a:gd name="T4" fmla="*/ 16 w 21"/>
                <a:gd name="T5" fmla="*/ 69 h 69"/>
                <a:gd name="T6" fmla="*/ 21 w 21"/>
                <a:gd name="T7" fmla="*/ 68 h 69"/>
                <a:gd name="T8" fmla="*/ 21 w 21"/>
                <a:gd name="T9" fmla="*/ 68 h 69"/>
                <a:gd name="T10" fmla="*/ 6 w 21"/>
                <a:gd name="T11" fmla="*/ 8 h 69"/>
                <a:gd name="T12" fmla="*/ 8 w 21"/>
                <a:gd name="T13" fmla="*/ 0 h 69"/>
                <a:gd name="T14" fmla="*/ 2 w 21"/>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9">
                  <a:moveTo>
                    <a:pt x="2" y="0"/>
                  </a:moveTo>
                  <a:cubicBezTo>
                    <a:pt x="0" y="3"/>
                    <a:pt x="0" y="6"/>
                    <a:pt x="0" y="9"/>
                  </a:cubicBezTo>
                  <a:cubicBezTo>
                    <a:pt x="16" y="69"/>
                    <a:pt x="16" y="69"/>
                    <a:pt x="16" y="69"/>
                  </a:cubicBezTo>
                  <a:cubicBezTo>
                    <a:pt x="17" y="68"/>
                    <a:pt x="19" y="68"/>
                    <a:pt x="21" y="68"/>
                  </a:cubicBezTo>
                  <a:cubicBezTo>
                    <a:pt x="21" y="68"/>
                    <a:pt x="21" y="68"/>
                    <a:pt x="21" y="68"/>
                  </a:cubicBezTo>
                  <a:cubicBezTo>
                    <a:pt x="6" y="8"/>
                    <a:pt x="6" y="8"/>
                    <a:pt x="6" y="8"/>
                  </a:cubicBezTo>
                  <a:cubicBezTo>
                    <a:pt x="6" y="5"/>
                    <a:pt x="6" y="2"/>
                    <a:pt x="8" y="0"/>
                  </a:cubicBezTo>
                  <a:lnTo>
                    <a:pt x="2"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56" name="Freeform 24">
              <a:extLst>
                <a:ext uri="{FF2B5EF4-FFF2-40B4-BE49-F238E27FC236}">
                  <a16:creationId xmlns:a16="http://schemas.microsoft.com/office/drawing/2014/main" xmlns="" id="{0270E28C-C3F7-4AA6-819C-58E4C8CCC466}"/>
                </a:ext>
              </a:extLst>
            </p:cNvPr>
            <p:cNvSpPr>
              <a:spLocks/>
            </p:cNvSpPr>
            <p:nvPr/>
          </p:nvSpPr>
          <p:spPr bwMode="auto">
            <a:xfrm>
              <a:off x="5786438" y="5210175"/>
              <a:ext cx="84138" cy="255588"/>
            </a:xfrm>
            <a:custGeom>
              <a:avLst/>
              <a:gdLst>
                <a:gd name="T0" fmla="*/ 0 w 22"/>
                <a:gd name="T1" fmla="*/ 68 h 68"/>
                <a:gd name="T2" fmla="*/ 3 w 22"/>
                <a:gd name="T3" fmla="*/ 68 h 68"/>
                <a:gd name="T4" fmla="*/ 6 w 22"/>
                <a:gd name="T5" fmla="*/ 68 h 68"/>
                <a:gd name="T6" fmla="*/ 22 w 22"/>
                <a:gd name="T7" fmla="*/ 9 h 68"/>
                <a:gd name="T8" fmla="*/ 22 w 22"/>
                <a:gd name="T9" fmla="*/ 8 h 68"/>
                <a:gd name="T10" fmla="*/ 20 w 22"/>
                <a:gd name="T11" fmla="*/ 0 h 68"/>
                <a:gd name="T12" fmla="*/ 14 w 22"/>
                <a:gd name="T13" fmla="*/ 0 h 68"/>
                <a:gd name="T14" fmla="*/ 14 w 22"/>
                <a:gd name="T15" fmla="*/ 0 h 68"/>
                <a:gd name="T16" fmla="*/ 16 w 22"/>
                <a:gd name="T17" fmla="*/ 8 h 68"/>
                <a:gd name="T18" fmla="*/ 0 w 22"/>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8">
                  <a:moveTo>
                    <a:pt x="0" y="68"/>
                  </a:moveTo>
                  <a:cubicBezTo>
                    <a:pt x="1" y="68"/>
                    <a:pt x="2" y="68"/>
                    <a:pt x="3" y="68"/>
                  </a:cubicBezTo>
                  <a:cubicBezTo>
                    <a:pt x="4" y="68"/>
                    <a:pt x="5" y="68"/>
                    <a:pt x="6" y="68"/>
                  </a:cubicBezTo>
                  <a:cubicBezTo>
                    <a:pt x="22" y="9"/>
                    <a:pt x="22" y="9"/>
                    <a:pt x="22" y="9"/>
                  </a:cubicBezTo>
                  <a:cubicBezTo>
                    <a:pt x="22" y="8"/>
                    <a:pt x="22" y="8"/>
                    <a:pt x="22" y="8"/>
                  </a:cubicBezTo>
                  <a:cubicBezTo>
                    <a:pt x="22" y="6"/>
                    <a:pt x="22" y="3"/>
                    <a:pt x="20" y="0"/>
                  </a:cubicBezTo>
                  <a:cubicBezTo>
                    <a:pt x="14" y="0"/>
                    <a:pt x="14" y="0"/>
                    <a:pt x="14" y="0"/>
                  </a:cubicBezTo>
                  <a:cubicBezTo>
                    <a:pt x="14" y="0"/>
                    <a:pt x="14" y="0"/>
                    <a:pt x="14" y="0"/>
                  </a:cubicBezTo>
                  <a:cubicBezTo>
                    <a:pt x="16" y="2"/>
                    <a:pt x="16" y="5"/>
                    <a:pt x="16" y="8"/>
                  </a:cubicBezTo>
                  <a:lnTo>
                    <a:pt x="0" y="6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57" name="Freeform 25">
              <a:extLst>
                <a:ext uri="{FF2B5EF4-FFF2-40B4-BE49-F238E27FC236}">
                  <a16:creationId xmlns:a16="http://schemas.microsoft.com/office/drawing/2014/main" xmlns="" id="{109F6DF1-3CD8-4E83-AD81-81E7C50ED775}"/>
                </a:ext>
              </a:extLst>
            </p:cNvPr>
            <p:cNvSpPr>
              <a:spLocks/>
            </p:cNvSpPr>
            <p:nvPr/>
          </p:nvSpPr>
          <p:spPr bwMode="auto">
            <a:xfrm>
              <a:off x="5783263" y="-884238"/>
              <a:ext cx="309563" cy="6383338"/>
            </a:xfrm>
            <a:custGeom>
              <a:avLst/>
              <a:gdLst>
                <a:gd name="T0" fmla="*/ 64 w 81"/>
                <a:gd name="T1" fmla="*/ 1601 h 1699"/>
                <a:gd name="T2" fmla="*/ 66 w 81"/>
                <a:gd name="T3" fmla="*/ 1589 h 1699"/>
                <a:gd name="T4" fmla="*/ 71 w 81"/>
                <a:gd name="T5" fmla="*/ 1580 h 1699"/>
                <a:gd name="T6" fmla="*/ 63 w 81"/>
                <a:gd name="T7" fmla="*/ 1555 h 1699"/>
                <a:gd name="T8" fmla="*/ 44 w 81"/>
                <a:gd name="T9" fmla="*/ 1550 h 1699"/>
                <a:gd name="T10" fmla="*/ 44 w 81"/>
                <a:gd name="T11" fmla="*/ 0 h 1699"/>
                <a:gd name="T12" fmla="*/ 37 w 81"/>
                <a:gd name="T13" fmla="*/ 0 h 1699"/>
                <a:gd name="T14" fmla="*/ 37 w 81"/>
                <a:gd name="T15" fmla="*/ 1550 h 1699"/>
                <a:gd name="T16" fmla="*/ 18 w 81"/>
                <a:gd name="T17" fmla="*/ 1555 h 1699"/>
                <a:gd name="T18" fmla="*/ 10 w 81"/>
                <a:gd name="T19" fmla="*/ 1580 h 1699"/>
                <a:gd name="T20" fmla="*/ 15 w 81"/>
                <a:gd name="T21" fmla="*/ 1589 h 1699"/>
                <a:gd name="T22" fmla="*/ 17 w 81"/>
                <a:gd name="T23" fmla="*/ 1601 h 1699"/>
                <a:gd name="T24" fmla="*/ 0 w 81"/>
                <a:gd name="T25" fmla="*/ 1695 h 1699"/>
                <a:gd name="T26" fmla="*/ 2 w 81"/>
                <a:gd name="T27" fmla="*/ 1698 h 1699"/>
                <a:gd name="T28" fmla="*/ 6 w 81"/>
                <a:gd name="T29" fmla="*/ 1696 h 1699"/>
                <a:gd name="T30" fmla="*/ 23 w 81"/>
                <a:gd name="T31" fmla="*/ 1602 h 1699"/>
                <a:gd name="T32" fmla="*/ 23 w 81"/>
                <a:gd name="T33" fmla="*/ 1602 h 1699"/>
                <a:gd name="T34" fmla="*/ 20 w 81"/>
                <a:gd name="T35" fmla="*/ 1587 h 1699"/>
                <a:gd name="T36" fmla="*/ 15 w 81"/>
                <a:gd name="T37" fmla="*/ 1577 h 1699"/>
                <a:gd name="T38" fmla="*/ 21 w 81"/>
                <a:gd name="T39" fmla="*/ 1561 h 1699"/>
                <a:gd name="T40" fmla="*/ 37 w 81"/>
                <a:gd name="T41" fmla="*/ 1556 h 1699"/>
                <a:gd name="T42" fmla="*/ 37 w 81"/>
                <a:gd name="T43" fmla="*/ 1561 h 1699"/>
                <a:gd name="T44" fmla="*/ 40 w 81"/>
                <a:gd name="T45" fmla="*/ 1564 h 1699"/>
                <a:gd name="T46" fmla="*/ 44 w 81"/>
                <a:gd name="T47" fmla="*/ 1561 h 1699"/>
                <a:gd name="T48" fmla="*/ 44 w 81"/>
                <a:gd name="T49" fmla="*/ 1556 h 1699"/>
                <a:gd name="T50" fmla="*/ 60 w 81"/>
                <a:gd name="T51" fmla="*/ 1561 h 1699"/>
                <a:gd name="T52" fmla="*/ 66 w 81"/>
                <a:gd name="T53" fmla="*/ 1577 h 1699"/>
                <a:gd name="T54" fmla="*/ 61 w 81"/>
                <a:gd name="T55" fmla="*/ 1586 h 1699"/>
                <a:gd name="T56" fmla="*/ 58 w 81"/>
                <a:gd name="T57" fmla="*/ 1602 h 1699"/>
                <a:gd name="T58" fmla="*/ 75 w 81"/>
                <a:gd name="T59" fmla="*/ 1696 h 1699"/>
                <a:gd name="T60" fmla="*/ 78 w 81"/>
                <a:gd name="T61" fmla="*/ 1699 h 1699"/>
                <a:gd name="T62" fmla="*/ 79 w 81"/>
                <a:gd name="T63" fmla="*/ 1698 h 1699"/>
                <a:gd name="T64" fmla="*/ 81 w 81"/>
                <a:gd name="T65" fmla="*/ 1695 h 1699"/>
                <a:gd name="T66" fmla="*/ 64 w 81"/>
                <a:gd name="T67" fmla="*/ 1601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699">
                  <a:moveTo>
                    <a:pt x="64" y="1601"/>
                  </a:moveTo>
                  <a:cubicBezTo>
                    <a:pt x="64" y="1597"/>
                    <a:pt x="64" y="1593"/>
                    <a:pt x="66" y="1589"/>
                  </a:cubicBezTo>
                  <a:cubicBezTo>
                    <a:pt x="71" y="1580"/>
                    <a:pt x="71" y="1580"/>
                    <a:pt x="71" y="1580"/>
                  </a:cubicBezTo>
                  <a:cubicBezTo>
                    <a:pt x="76" y="1571"/>
                    <a:pt x="72" y="1560"/>
                    <a:pt x="63" y="1555"/>
                  </a:cubicBezTo>
                  <a:cubicBezTo>
                    <a:pt x="57" y="1552"/>
                    <a:pt x="51" y="1550"/>
                    <a:pt x="44" y="1550"/>
                  </a:cubicBezTo>
                  <a:cubicBezTo>
                    <a:pt x="44" y="0"/>
                    <a:pt x="44" y="0"/>
                    <a:pt x="44" y="0"/>
                  </a:cubicBezTo>
                  <a:cubicBezTo>
                    <a:pt x="37" y="0"/>
                    <a:pt x="37" y="0"/>
                    <a:pt x="37" y="0"/>
                  </a:cubicBezTo>
                  <a:cubicBezTo>
                    <a:pt x="37" y="1550"/>
                    <a:pt x="37" y="1550"/>
                    <a:pt x="37" y="1550"/>
                  </a:cubicBezTo>
                  <a:cubicBezTo>
                    <a:pt x="30" y="1551"/>
                    <a:pt x="24" y="1552"/>
                    <a:pt x="18" y="1555"/>
                  </a:cubicBezTo>
                  <a:cubicBezTo>
                    <a:pt x="9" y="1560"/>
                    <a:pt x="5" y="1571"/>
                    <a:pt x="10" y="1580"/>
                  </a:cubicBezTo>
                  <a:cubicBezTo>
                    <a:pt x="15" y="1589"/>
                    <a:pt x="15" y="1589"/>
                    <a:pt x="15" y="1589"/>
                  </a:cubicBezTo>
                  <a:cubicBezTo>
                    <a:pt x="17" y="1593"/>
                    <a:pt x="17" y="1597"/>
                    <a:pt x="17" y="1601"/>
                  </a:cubicBezTo>
                  <a:cubicBezTo>
                    <a:pt x="0" y="1695"/>
                    <a:pt x="0" y="1695"/>
                    <a:pt x="0" y="1695"/>
                  </a:cubicBezTo>
                  <a:cubicBezTo>
                    <a:pt x="0" y="1696"/>
                    <a:pt x="1" y="1698"/>
                    <a:pt x="2" y="1698"/>
                  </a:cubicBezTo>
                  <a:cubicBezTo>
                    <a:pt x="4" y="1698"/>
                    <a:pt x="5" y="1697"/>
                    <a:pt x="6" y="1696"/>
                  </a:cubicBezTo>
                  <a:cubicBezTo>
                    <a:pt x="23" y="1602"/>
                    <a:pt x="23" y="1602"/>
                    <a:pt x="23" y="1602"/>
                  </a:cubicBezTo>
                  <a:cubicBezTo>
                    <a:pt x="23" y="1602"/>
                    <a:pt x="23" y="1602"/>
                    <a:pt x="23" y="1602"/>
                  </a:cubicBezTo>
                  <a:cubicBezTo>
                    <a:pt x="24" y="1596"/>
                    <a:pt x="23" y="1591"/>
                    <a:pt x="20" y="1587"/>
                  </a:cubicBezTo>
                  <a:cubicBezTo>
                    <a:pt x="15" y="1577"/>
                    <a:pt x="15" y="1577"/>
                    <a:pt x="15" y="1577"/>
                  </a:cubicBezTo>
                  <a:cubicBezTo>
                    <a:pt x="12" y="1571"/>
                    <a:pt x="15" y="1564"/>
                    <a:pt x="21" y="1561"/>
                  </a:cubicBezTo>
                  <a:cubicBezTo>
                    <a:pt x="26" y="1558"/>
                    <a:pt x="31" y="1557"/>
                    <a:pt x="37" y="1556"/>
                  </a:cubicBezTo>
                  <a:cubicBezTo>
                    <a:pt x="37" y="1561"/>
                    <a:pt x="37" y="1561"/>
                    <a:pt x="37" y="1561"/>
                  </a:cubicBezTo>
                  <a:cubicBezTo>
                    <a:pt x="37" y="1562"/>
                    <a:pt x="39" y="1564"/>
                    <a:pt x="40" y="1564"/>
                  </a:cubicBezTo>
                  <a:cubicBezTo>
                    <a:pt x="42" y="1564"/>
                    <a:pt x="44" y="1562"/>
                    <a:pt x="44" y="1561"/>
                  </a:cubicBezTo>
                  <a:cubicBezTo>
                    <a:pt x="44" y="1556"/>
                    <a:pt x="44" y="1556"/>
                    <a:pt x="44" y="1556"/>
                  </a:cubicBezTo>
                  <a:cubicBezTo>
                    <a:pt x="50" y="1556"/>
                    <a:pt x="55" y="1558"/>
                    <a:pt x="60" y="1561"/>
                  </a:cubicBezTo>
                  <a:cubicBezTo>
                    <a:pt x="66" y="1564"/>
                    <a:pt x="69" y="1571"/>
                    <a:pt x="66" y="1577"/>
                  </a:cubicBezTo>
                  <a:cubicBezTo>
                    <a:pt x="61" y="1586"/>
                    <a:pt x="61" y="1586"/>
                    <a:pt x="61" y="1586"/>
                  </a:cubicBezTo>
                  <a:cubicBezTo>
                    <a:pt x="58" y="1591"/>
                    <a:pt x="58" y="1597"/>
                    <a:pt x="58" y="1602"/>
                  </a:cubicBezTo>
                  <a:cubicBezTo>
                    <a:pt x="75" y="1696"/>
                    <a:pt x="75" y="1696"/>
                    <a:pt x="75" y="1696"/>
                  </a:cubicBezTo>
                  <a:cubicBezTo>
                    <a:pt x="75" y="1697"/>
                    <a:pt x="77" y="1699"/>
                    <a:pt x="78" y="1699"/>
                  </a:cubicBezTo>
                  <a:cubicBezTo>
                    <a:pt x="78" y="1699"/>
                    <a:pt x="78" y="1698"/>
                    <a:pt x="79" y="1698"/>
                  </a:cubicBezTo>
                  <a:cubicBezTo>
                    <a:pt x="80" y="1698"/>
                    <a:pt x="81" y="1697"/>
                    <a:pt x="81" y="1695"/>
                  </a:cubicBezTo>
                  <a:lnTo>
                    <a:pt x="64" y="160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grpSp>
    </p:spTree>
    <p:extLst>
      <p:ext uri="{BB962C8B-B14F-4D97-AF65-F5344CB8AC3E}">
        <p14:creationId xmlns:p14="http://schemas.microsoft.com/office/powerpoint/2010/main" val="160388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7357" y="1244248"/>
            <a:ext cx="5472608" cy="1200329"/>
          </a:xfrm>
          <a:prstGeom prst="rect">
            <a:avLst/>
          </a:prstGeom>
          <a:noFill/>
        </p:spPr>
        <p:txBody>
          <a:bodyPr wrap="square" rtlCol="0">
            <a:spAutoFit/>
          </a:bodyPr>
          <a:lstStyle/>
          <a:p>
            <a:r>
              <a:rPr lang="en-US" sz="3600" smtClean="0">
                <a:solidFill>
                  <a:srgbClr val="FF0000"/>
                </a:solidFill>
              </a:rPr>
              <a:t>IV, Luyện tập</a:t>
            </a:r>
          </a:p>
          <a:p>
            <a:r>
              <a:rPr lang="en-US" sz="3600" smtClean="0">
                <a:solidFill>
                  <a:srgbClr val="FF0000"/>
                </a:solidFill>
              </a:rPr>
              <a:t>Bài 1. Trò chơi ô số bí mật</a:t>
            </a:r>
            <a:endParaRPr lang="en-US" sz="3600">
              <a:solidFill>
                <a:srgbClr val="FF0000"/>
              </a:solidFill>
            </a:endParaRPr>
          </a:p>
        </p:txBody>
      </p:sp>
    </p:spTree>
    <p:extLst>
      <p:ext uri="{BB962C8B-B14F-4D97-AF65-F5344CB8AC3E}">
        <p14:creationId xmlns:p14="http://schemas.microsoft.com/office/powerpoint/2010/main" val="2627663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87824" y="2452510"/>
            <a:ext cx="3600400" cy="877163"/>
          </a:xfrm>
          <a:prstGeom prst="rect">
            <a:avLst/>
          </a:prstGeom>
          <a:noFill/>
        </p:spPr>
        <p:txBody>
          <a:bodyPr wrap="square" rtlCol="0">
            <a:prstTxWarp prst="textArchUp">
              <a:avLst/>
            </a:prstTxWarp>
            <a:spAutoFit/>
          </a:bodyPr>
          <a:lstStyle/>
          <a:p>
            <a:pPr algn="ctr"/>
            <a:r>
              <a:rPr lang="en-US" sz="5400" b="1" dirty="0" err="1" smtClean="0">
                <a:solidFill>
                  <a:srgbClr val="FF0000"/>
                </a:solidFill>
                <a:latin typeface="Arial" pitchFamily="34" charset="0"/>
                <a:cs typeface="Arial" pitchFamily="34" charset="0"/>
              </a:rPr>
              <a:t>Trò</a:t>
            </a:r>
            <a:r>
              <a:rPr lang="en-US" sz="5400" b="1" dirty="0" smtClean="0">
                <a:solidFill>
                  <a:srgbClr val="FF0000"/>
                </a:solidFill>
                <a:latin typeface="Arial" pitchFamily="34" charset="0"/>
                <a:cs typeface="Arial" pitchFamily="34" charset="0"/>
              </a:rPr>
              <a:t> </a:t>
            </a:r>
            <a:r>
              <a:rPr lang="en-US" sz="5400" b="1" dirty="0" err="1" smtClean="0">
                <a:solidFill>
                  <a:srgbClr val="FF0000"/>
                </a:solidFill>
                <a:latin typeface="Arial" pitchFamily="34" charset="0"/>
                <a:cs typeface="Arial" pitchFamily="34" charset="0"/>
              </a:rPr>
              <a:t>chơi</a:t>
            </a:r>
            <a:r>
              <a:rPr lang="en-US" sz="5400" b="1" dirty="0" smtClean="0">
                <a:solidFill>
                  <a:srgbClr val="FF0000"/>
                </a:solidFill>
                <a:latin typeface="Arial" pitchFamily="34" charset="0"/>
                <a:cs typeface="Arial" pitchFamily="34" charset="0"/>
              </a:rPr>
              <a:t> ô</a:t>
            </a:r>
          </a:p>
          <a:p>
            <a:pPr algn="ctr"/>
            <a:r>
              <a:rPr lang="en-US" sz="5400" b="1" dirty="0" err="1" smtClean="0">
                <a:solidFill>
                  <a:srgbClr val="FF0000"/>
                </a:solidFill>
                <a:latin typeface="Arial" pitchFamily="34" charset="0"/>
                <a:cs typeface="Arial" pitchFamily="34" charset="0"/>
              </a:rPr>
              <a:t>số</a:t>
            </a:r>
            <a:r>
              <a:rPr lang="en-US" sz="5400" b="1" dirty="0" smtClean="0">
                <a:solidFill>
                  <a:srgbClr val="FF0000"/>
                </a:solidFill>
                <a:latin typeface="Arial" pitchFamily="34" charset="0"/>
                <a:cs typeface="Arial" pitchFamily="34" charset="0"/>
              </a:rPr>
              <a:t> </a:t>
            </a:r>
            <a:r>
              <a:rPr lang="en-US" sz="5400" b="1" dirty="0" err="1" smtClean="0">
                <a:solidFill>
                  <a:srgbClr val="FF0000"/>
                </a:solidFill>
                <a:latin typeface="Arial" pitchFamily="34" charset="0"/>
                <a:cs typeface="Arial" pitchFamily="34" charset="0"/>
              </a:rPr>
              <a:t>bí</a:t>
            </a:r>
            <a:r>
              <a:rPr lang="en-US" sz="5400" b="1" dirty="0" smtClean="0">
                <a:solidFill>
                  <a:srgbClr val="FF0000"/>
                </a:solidFill>
                <a:latin typeface="Arial" pitchFamily="34" charset="0"/>
                <a:cs typeface="Arial" pitchFamily="34" charset="0"/>
              </a:rPr>
              <a:t> </a:t>
            </a:r>
            <a:r>
              <a:rPr lang="en-US" sz="5400" b="1" dirty="0" err="1" smtClean="0">
                <a:solidFill>
                  <a:srgbClr val="FF0000"/>
                </a:solidFill>
                <a:latin typeface="Arial" pitchFamily="34" charset="0"/>
                <a:cs typeface="Arial" pitchFamily="34" charset="0"/>
              </a:rPr>
              <a:t>mật</a:t>
            </a:r>
            <a:endParaRPr lang="en-US" sz="5400" b="1" dirty="0">
              <a:solidFill>
                <a:srgbClr val="FF0000"/>
              </a:solidFill>
              <a:latin typeface="Arial" pitchFamily="34" charset="0"/>
              <a:cs typeface="Arial" pitchFamily="34" charset="0"/>
            </a:endParaRPr>
          </a:p>
        </p:txBody>
      </p:sp>
      <p:pic>
        <p:nvPicPr>
          <p:cNvPr id="6" name="Picture 5" descr="C:\Users\ADMIN\Desktop\Tai nguyen thiet ke tro choi\Angry birds epic birds\1505573783630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3075765"/>
            <a:ext cx="1950654" cy="1187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247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iterate type="lt">
                                    <p:tmPct val="0"/>
                                  </p:iterate>
                                  <p:childTnLst>
                                    <p:animClr clrSpc="hsl" dir="ccw">
                                      <p:cBhvr override="childStyle">
                                        <p:cTn id="6" dur="2000" fill="hold"/>
                                        <p:tgtEl>
                                          <p:spTgt spid="4"/>
                                        </p:tgtEl>
                                        <p:attrNameLst>
                                          <p:attrName>style.color</p:attrName>
                                        </p:attrNameLst>
                                      </p:cBhvr>
                                      <p:to>
                                        <a:srgbClr val="FFFF00"/>
                                      </p:to>
                                    </p:animClr>
                                  </p:childTnLst>
                                </p:cTn>
                              </p:par>
                              <p:par>
                                <p:cTn id="7"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8" dur="500" accel="50000" decel="50000" autoRev="1" fill="hold">
                                          <p:stCondLst>
                                            <p:cond delay="0"/>
                                          </p:stCondLst>
                                        </p:cTn>
                                        <p:tgtEl>
                                          <p:spTgt spid="4"/>
                                        </p:tgtEl>
                                        <p:attrNameLst>
                                          <p:attrName>ppt_x</p:attrName>
                                          <p:attrName>ppt_y</p:attrName>
                                        </p:attrNameLst>
                                      </p:cBhvr>
                                    </p:animMotion>
                                    <p:animRot by="1500000">
                                      <p:cBhvr>
                                        <p:cTn id="9" dur="250" fill="hold">
                                          <p:stCondLst>
                                            <p:cond delay="0"/>
                                          </p:stCondLst>
                                        </p:cTn>
                                        <p:tgtEl>
                                          <p:spTgt spid="4"/>
                                        </p:tgtEl>
                                        <p:attrNameLst>
                                          <p:attrName>r</p:attrName>
                                        </p:attrNameLst>
                                      </p:cBhvr>
                                    </p:animRot>
                                    <p:animRot by="-1500000">
                                      <p:cBhvr>
                                        <p:cTn id="10" dur="250" fill="hold">
                                          <p:stCondLst>
                                            <p:cond delay="250"/>
                                          </p:stCondLst>
                                        </p:cTn>
                                        <p:tgtEl>
                                          <p:spTgt spid="4"/>
                                        </p:tgtEl>
                                        <p:attrNameLst>
                                          <p:attrName>r</p:attrName>
                                        </p:attrNameLst>
                                      </p:cBhvr>
                                    </p:animRot>
                                    <p:animRot by="-1500000">
                                      <p:cBhvr>
                                        <p:cTn id="11" dur="250" fill="hold">
                                          <p:stCondLst>
                                            <p:cond delay="500"/>
                                          </p:stCondLst>
                                        </p:cTn>
                                        <p:tgtEl>
                                          <p:spTgt spid="4"/>
                                        </p:tgtEl>
                                        <p:attrNameLst>
                                          <p:attrName>r</p:attrName>
                                        </p:attrNameLst>
                                      </p:cBhvr>
                                    </p:animRot>
                                    <p:animRot by="1500000">
                                      <p:cBhvr>
                                        <p:cTn id="12" dur="250" fill="hold">
                                          <p:stCondLst>
                                            <p:cond delay="750"/>
                                          </p:stCondLst>
                                        </p:cTn>
                                        <p:tgtEl>
                                          <p:spTgt spid="4"/>
                                        </p:tgtEl>
                                        <p:attrNameLst>
                                          <p:attrName>r</p:attrName>
                                        </p:attrNameLst>
                                      </p:cBhvr>
                                    </p:animRot>
                                  </p:childTnLst>
                                </p:cTn>
                              </p:par>
                            </p:childTnLst>
                          </p:cTn>
                        </p:par>
                        <p:par>
                          <p:cTn id="13" fill="hold">
                            <p:stCondLst>
                              <p:cond delay="24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86000"/>
          </a:schemeClr>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xmlns=""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649688" y="1264239"/>
            <a:ext cx="2456260" cy="3306366"/>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lIns="68580" tIns="34290" rIns="68580" bIns="34290"/>
          <a:lstStyle/>
          <a:p>
            <a:pPr defTabSz="685800">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4" name="Freeform 6">
            <a:extLst>
              <a:ext uri="{FF2B5EF4-FFF2-40B4-BE49-F238E27FC236}">
                <a16:creationId xmlns:a16="http://schemas.microsoft.com/office/drawing/2014/main" xmlns=""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564644" y="558352"/>
            <a:ext cx="2456751" cy="3306366"/>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txBody>
          <a:bodyPr lIns="68580" tIns="34290" rIns="68580" bIns="34290"/>
          <a:lstStyle/>
          <a:p>
            <a:pPr defTabSz="685800">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pic>
        <p:nvPicPr>
          <p:cNvPr id="5" name="Chỗ dành sẵn cho Nội dung 4">
            <a:extLst>
              <a:ext uri="{FF2B5EF4-FFF2-40B4-BE49-F238E27FC236}">
                <a16:creationId xmlns:a16="http://schemas.microsoft.com/office/drawing/2014/main" xmlns="" id="{3590970F-F1B5-4220-9E16-B43C54FC43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99" y="1314274"/>
            <a:ext cx="2450957" cy="2450957"/>
          </a:xfrm>
          <a:prstGeom prst="rect">
            <a:avLst/>
          </a:prstGeom>
        </p:spPr>
      </p:pic>
      <p:sp>
        <p:nvSpPr>
          <p:cNvPr id="6" name="Hình chữ nhật: Góc Tròn 5">
            <a:extLst>
              <a:ext uri="{FF2B5EF4-FFF2-40B4-BE49-F238E27FC236}">
                <a16:creationId xmlns:a16="http://schemas.microsoft.com/office/drawing/2014/main" xmlns="" id="{AD794A67-A935-49AE-9E3A-95BF3DD157D5}"/>
              </a:ext>
            </a:extLst>
          </p:cNvPr>
          <p:cNvSpPr/>
          <p:nvPr/>
        </p:nvSpPr>
        <p:spPr>
          <a:xfrm>
            <a:off x="1110130" y="3332650"/>
            <a:ext cx="2550987" cy="86516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BZ" sz="3300" b="1" dirty="0">
                <a:solidFill>
                  <a:prstClr val="white"/>
                </a:solidFill>
                <a:latin typeface="Arial" panose="020B0604020202020204" pitchFamily="34" charset="0"/>
                <a:cs typeface="Arial" panose="020B0604020202020204" pitchFamily="34" charset="0"/>
                <a:sym typeface="Arial" panose="020B0604020202020204" pitchFamily="34" charset="0"/>
              </a:rPr>
              <a:t>THỂ LỆ</a:t>
            </a:r>
          </a:p>
        </p:txBody>
      </p:sp>
      <p:pic>
        <p:nvPicPr>
          <p:cNvPr id="10" name="ShortGun-VA-AlbumMelodyOfDance_pvww">
            <a:hlinkClick r:id="" action="ppaction://media"/>
            <a:extLst>
              <a:ext uri="{FF2B5EF4-FFF2-40B4-BE49-F238E27FC236}">
                <a16:creationId xmlns:a16="http://schemas.microsoft.com/office/drawing/2014/main" xmlns="" id="{BBDE9004-E882-4C2A-BF3B-A0CF154435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75203" y="-228600"/>
            <a:ext cx="457200" cy="457200"/>
          </a:xfrm>
          <a:prstGeom prst="rect">
            <a:avLst/>
          </a:prstGeom>
        </p:spPr>
      </p:pic>
      <p:pic>
        <p:nvPicPr>
          <p:cNvPr id="8" name="Picture 7" descr="Trường THCS Tân Định">
            <a:extLst>
              <a:ext uri="{FF2B5EF4-FFF2-40B4-BE49-F238E27FC236}">
                <a16:creationId xmlns:a16="http://schemas.microsoft.com/office/drawing/2014/main" xmlns="" id="{D7561CA4-80B1-48C3-97F5-BC9185A45C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1326" y="119891"/>
            <a:ext cx="850870" cy="8508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11" name="Group 2"/>
          <p:cNvGrpSpPr/>
          <p:nvPr/>
        </p:nvGrpSpPr>
        <p:grpSpPr>
          <a:xfrm>
            <a:off x="4594263" y="532896"/>
            <a:ext cx="3841086" cy="4114800"/>
            <a:chOff x="0" y="0"/>
            <a:chExt cx="6937503" cy="10972800"/>
          </a:xfrm>
        </p:grpSpPr>
        <p:grpSp>
          <p:nvGrpSpPr>
            <p:cNvPr id="13" name="Group 3"/>
            <p:cNvGrpSpPr/>
            <p:nvPr/>
          </p:nvGrpSpPr>
          <p:grpSpPr>
            <a:xfrm rot="5400000">
              <a:off x="-1514128" y="2521169"/>
              <a:ext cx="10566400" cy="6336862"/>
              <a:chOff x="0" y="0"/>
              <a:chExt cx="6783283" cy="4068058"/>
            </a:xfrm>
          </p:grpSpPr>
          <p:sp>
            <p:nvSpPr>
              <p:cNvPr id="18" name="Freeform 4"/>
              <p:cNvSpPr/>
              <p:nvPr/>
            </p:nvSpPr>
            <p:spPr>
              <a:xfrm>
                <a:off x="31750" y="31750"/>
                <a:ext cx="6719783" cy="4004558"/>
              </a:xfrm>
              <a:custGeom>
                <a:avLst/>
                <a:gdLst/>
                <a:ahLst/>
                <a:cxnLst/>
                <a:rect l="l" t="t" r="r" b="b"/>
                <a:pathLst>
                  <a:path w="6719783" h="4004558">
                    <a:moveTo>
                      <a:pt x="6627073" y="4004558"/>
                    </a:moveTo>
                    <a:lnTo>
                      <a:pt x="92710" y="4004558"/>
                    </a:lnTo>
                    <a:cubicBezTo>
                      <a:pt x="41910" y="4004558"/>
                      <a:pt x="0" y="3962648"/>
                      <a:pt x="0" y="3911848"/>
                    </a:cubicBezTo>
                    <a:lnTo>
                      <a:pt x="0" y="92710"/>
                    </a:lnTo>
                    <a:cubicBezTo>
                      <a:pt x="0" y="41910"/>
                      <a:pt x="41910" y="0"/>
                      <a:pt x="92710" y="0"/>
                    </a:cubicBezTo>
                    <a:lnTo>
                      <a:pt x="6625803" y="0"/>
                    </a:lnTo>
                    <a:cubicBezTo>
                      <a:pt x="6676603" y="0"/>
                      <a:pt x="6718513" y="41910"/>
                      <a:pt x="6718513" y="92710"/>
                    </a:cubicBezTo>
                    <a:lnTo>
                      <a:pt x="6718513" y="3910578"/>
                    </a:lnTo>
                    <a:cubicBezTo>
                      <a:pt x="6719783" y="3962648"/>
                      <a:pt x="6677873" y="4004558"/>
                      <a:pt x="6627073" y="4004558"/>
                    </a:cubicBezTo>
                    <a:close/>
                  </a:path>
                </a:pathLst>
              </a:custGeom>
              <a:solidFill>
                <a:srgbClr val="000000"/>
              </a:solidFill>
            </p:spPr>
          </p:sp>
          <p:sp>
            <p:nvSpPr>
              <p:cNvPr id="19" name="Freeform 5"/>
              <p:cNvSpPr/>
              <p:nvPr/>
            </p:nvSpPr>
            <p:spPr>
              <a:xfrm>
                <a:off x="0" y="0"/>
                <a:ext cx="6783284" cy="4068058"/>
              </a:xfrm>
              <a:custGeom>
                <a:avLst/>
                <a:gdLst/>
                <a:ahLst/>
                <a:cxnLst/>
                <a:rect l="l" t="t" r="r" b="b"/>
                <a:pathLst>
                  <a:path w="6783284" h="4068058">
                    <a:moveTo>
                      <a:pt x="6658823" y="59690"/>
                    </a:moveTo>
                    <a:cubicBezTo>
                      <a:pt x="6694383" y="59690"/>
                      <a:pt x="6723593" y="88900"/>
                      <a:pt x="6723593" y="124460"/>
                    </a:cubicBezTo>
                    <a:lnTo>
                      <a:pt x="6723593" y="3943598"/>
                    </a:lnTo>
                    <a:cubicBezTo>
                      <a:pt x="6723593" y="3979158"/>
                      <a:pt x="6694383" y="4008368"/>
                      <a:pt x="6658823" y="4008368"/>
                    </a:cubicBezTo>
                    <a:lnTo>
                      <a:pt x="124460" y="4008368"/>
                    </a:lnTo>
                    <a:cubicBezTo>
                      <a:pt x="88900" y="4008368"/>
                      <a:pt x="59690" y="3979158"/>
                      <a:pt x="59690" y="394359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3943598"/>
                    </a:lnTo>
                    <a:cubicBezTo>
                      <a:pt x="0" y="4012178"/>
                      <a:pt x="55880" y="4068058"/>
                      <a:pt x="124460" y="4068058"/>
                    </a:cubicBezTo>
                    <a:lnTo>
                      <a:pt x="6658823" y="4068058"/>
                    </a:lnTo>
                    <a:cubicBezTo>
                      <a:pt x="6727403" y="4068058"/>
                      <a:pt x="6783284" y="4012178"/>
                      <a:pt x="6783284" y="3943598"/>
                    </a:cubicBezTo>
                    <a:lnTo>
                      <a:pt x="6783284" y="124460"/>
                    </a:lnTo>
                    <a:cubicBezTo>
                      <a:pt x="6783284" y="55880"/>
                      <a:pt x="6727403" y="0"/>
                      <a:pt x="6658823" y="0"/>
                    </a:cubicBezTo>
                    <a:close/>
                  </a:path>
                </a:pathLst>
              </a:custGeom>
              <a:solidFill>
                <a:srgbClr val="000000"/>
              </a:solidFill>
            </p:spPr>
          </p:sp>
        </p:grpSp>
        <p:grpSp>
          <p:nvGrpSpPr>
            <p:cNvPr id="15" name="Group 6"/>
            <p:cNvGrpSpPr/>
            <p:nvPr/>
          </p:nvGrpSpPr>
          <p:grpSpPr>
            <a:xfrm rot="5400000">
              <a:off x="-2002966" y="2002966"/>
              <a:ext cx="10603175" cy="6597244"/>
              <a:chOff x="0" y="0"/>
              <a:chExt cx="6806891" cy="4235215"/>
            </a:xfrm>
          </p:grpSpPr>
          <p:sp>
            <p:nvSpPr>
              <p:cNvPr id="16" name="Freeform 7"/>
              <p:cNvSpPr/>
              <p:nvPr/>
            </p:nvSpPr>
            <p:spPr>
              <a:xfrm>
                <a:off x="31750" y="31750"/>
                <a:ext cx="6743391" cy="4171715"/>
              </a:xfrm>
              <a:custGeom>
                <a:avLst/>
                <a:gdLst/>
                <a:ahLst/>
                <a:cxnLst/>
                <a:rect l="l" t="t" r="r" b="b"/>
                <a:pathLst>
                  <a:path w="6743391" h="4171715">
                    <a:moveTo>
                      <a:pt x="6650682" y="4171714"/>
                    </a:moveTo>
                    <a:lnTo>
                      <a:pt x="92710" y="4171714"/>
                    </a:lnTo>
                    <a:cubicBezTo>
                      <a:pt x="41910" y="4171714"/>
                      <a:pt x="0" y="4129805"/>
                      <a:pt x="0" y="4079005"/>
                    </a:cubicBezTo>
                    <a:lnTo>
                      <a:pt x="0" y="92710"/>
                    </a:lnTo>
                    <a:cubicBezTo>
                      <a:pt x="0" y="41910"/>
                      <a:pt x="41910" y="0"/>
                      <a:pt x="92710" y="0"/>
                    </a:cubicBezTo>
                    <a:lnTo>
                      <a:pt x="6649411" y="0"/>
                    </a:lnTo>
                    <a:cubicBezTo>
                      <a:pt x="6700211" y="0"/>
                      <a:pt x="6742122" y="41910"/>
                      <a:pt x="6742122" y="92710"/>
                    </a:cubicBezTo>
                    <a:lnTo>
                      <a:pt x="6742122" y="4077734"/>
                    </a:lnTo>
                    <a:cubicBezTo>
                      <a:pt x="6743391" y="4129805"/>
                      <a:pt x="6701482" y="4171715"/>
                      <a:pt x="6650682" y="4171715"/>
                    </a:cubicBezTo>
                    <a:close/>
                  </a:path>
                </a:pathLst>
              </a:custGeom>
              <a:solidFill>
                <a:srgbClr val="FFFFFF"/>
              </a:solidFill>
            </p:spPr>
          </p:sp>
          <p:sp>
            <p:nvSpPr>
              <p:cNvPr id="17" name="Freeform 8"/>
              <p:cNvSpPr/>
              <p:nvPr/>
            </p:nvSpPr>
            <p:spPr>
              <a:xfrm>
                <a:off x="0" y="0"/>
                <a:ext cx="6806891" cy="4235215"/>
              </a:xfrm>
              <a:custGeom>
                <a:avLst/>
                <a:gdLst/>
                <a:ahLst/>
                <a:cxnLst/>
                <a:rect l="l" t="t" r="r" b="b"/>
                <a:pathLst>
                  <a:path w="6806891" h="4235215">
                    <a:moveTo>
                      <a:pt x="6682432" y="59690"/>
                    </a:moveTo>
                    <a:cubicBezTo>
                      <a:pt x="6717991" y="59690"/>
                      <a:pt x="6747201" y="88900"/>
                      <a:pt x="6747201" y="124460"/>
                    </a:cubicBezTo>
                    <a:lnTo>
                      <a:pt x="6747201" y="4110755"/>
                    </a:lnTo>
                    <a:cubicBezTo>
                      <a:pt x="6747201" y="4146315"/>
                      <a:pt x="6717991" y="4175525"/>
                      <a:pt x="6682432" y="4175525"/>
                    </a:cubicBezTo>
                    <a:lnTo>
                      <a:pt x="124460" y="4175525"/>
                    </a:lnTo>
                    <a:cubicBezTo>
                      <a:pt x="88900" y="4175525"/>
                      <a:pt x="59690" y="4146315"/>
                      <a:pt x="59690" y="4110755"/>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4110755"/>
                    </a:lnTo>
                    <a:cubicBezTo>
                      <a:pt x="0" y="4179335"/>
                      <a:pt x="55880" y="4235215"/>
                      <a:pt x="124460" y="4235215"/>
                    </a:cubicBezTo>
                    <a:lnTo>
                      <a:pt x="6682432" y="4235215"/>
                    </a:lnTo>
                    <a:cubicBezTo>
                      <a:pt x="6751012" y="4235215"/>
                      <a:pt x="6806891" y="4179335"/>
                      <a:pt x="6806891" y="4110755"/>
                    </a:cubicBezTo>
                    <a:lnTo>
                      <a:pt x="6806891" y="124460"/>
                    </a:lnTo>
                    <a:cubicBezTo>
                      <a:pt x="6806891" y="55880"/>
                      <a:pt x="6751012" y="0"/>
                      <a:pt x="6682432" y="0"/>
                    </a:cubicBezTo>
                    <a:close/>
                  </a:path>
                </a:pathLst>
              </a:custGeom>
              <a:solidFill>
                <a:srgbClr val="000000"/>
              </a:solidFill>
            </p:spPr>
          </p:sp>
        </p:grpSp>
      </p:grpSp>
      <p:pic>
        <p:nvPicPr>
          <p:cNvPr id="2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781609" y="283916"/>
            <a:ext cx="1278002" cy="522819"/>
          </a:xfrm>
          <a:prstGeom prst="rect">
            <a:avLst/>
          </a:prstGeom>
        </p:spPr>
      </p:pic>
      <p:sp>
        <p:nvSpPr>
          <p:cNvPr id="21" name="Rectangle 20"/>
          <p:cNvSpPr/>
          <p:nvPr/>
        </p:nvSpPr>
        <p:spPr>
          <a:xfrm>
            <a:off x="4809558" y="1002396"/>
            <a:ext cx="3222104" cy="3416320"/>
          </a:xfrm>
          <a:prstGeom prst="rect">
            <a:avLst/>
          </a:prstGeom>
        </p:spPr>
        <p:txBody>
          <a:bodyPr wrap="square">
            <a:spAutoFit/>
          </a:bodyPr>
          <a:lstStyle/>
          <a:p>
            <a:pPr>
              <a:lnSpc>
                <a:spcPct val="200000"/>
              </a:lnSpc>
            </a:pP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Có</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4</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câu</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hỏi</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trắc</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nghiệm</a:t>
            </a:r>
            <a:endParaRPr lang="en-BZ" b="1" dirty="0">
              <a:solidFill>
                <a:srgbClr val="C00000"/>
              </a:solidFill>
              <a:latin typeface="Arial" panose="020B0604020202020204" pitchFamily="34" charset="0"/>
              <a:cs typeface="Arial" panose="020B0604020202020204" pitchFamily="34" charset="0"/>
              <a:sym typeface="Arial" panose="020B0604020202020204" pitchFamily="34" charset="0"/>
            </a:endParaRPr>
          </a:p>
          <a:p>
            <a:pPr algn="just">
              <a:lnSpc>
                <a:spcPct val="200000"/>
              </a:lnSpc>
            </a:pP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Mỗi</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câu</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hỏi</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có</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thời</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gian</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suy</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nghĩ</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là</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10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giây</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a:t>
            </a:r>
          </a:p>
          <a:p>
            <a:pPr algn="just">
              <a:lnSpc>
                <a:spcPct val="200000"/>
              </a:lnSpc>
            </a:pP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Trả</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lời</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chính</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xác</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để</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nhận</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a:solidFill>
                  <a:srgbClr val="C00000"/>
                </a:solidFill>
                <a:latin typeface="Arial" panose="020B0604020202020204" pitchFamily="34" charset="0"/>
                <a:cs typeface="Arial" panose="020B0604020202020204" pitchFamily="34" charset="0"/>
                <a:sym typeface="Arial" panose="020B0604020202020204" pitchFamily="34" charset="0"/>
              </a:rPr>
              <a:t>điểm</a:t>
            </a:r>
            <a:r>
              <a:rPr lang="en-BZ" b="1" dirty="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tốt</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và</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khám</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phá</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điều</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bí</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ẩn</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sau</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các</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mảnh</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 </a:t>
            </a:r>
            <a:r>
              <a:rPr lang="en-BZ" b="1" dirty="0" err="1" smtClean="0">
                <a:solidFill>
                  <a:srgbClr val="C00000"/>
                </a:solidFill>
                <a:latin typeface="Arial" panose="020B0604020202020204" pitchFamily="34" charset="0"/>
                <a:cs typeface="Arial" panose="020B0604020202020204" pitchFamily="34" charset="0"/>
                <a:sym typeface="Arial" panose="020B0604020202020204" pitchFamily="34" charset="0"/>
              </a:rPr>
              <a:t>ghép</a:t>
            </a:r>
            <a:r>
              <a:rPr lang="en-BZ" b="1" dirty="0" smtClean="0">
                <a:solidFill>
                  <a:srgbClr val="C00000"/>
                </a:solidFill>
                <a:latin typeface="Arial" panose="020B0604020202020204" pitchFamily="34" charset="0"/>
                <a:cs typeface="Arial" panose="020B0604020202020204" pitchFamily="34" charset="0"/>
                <a:sym typeface="Arial" panose="020B0604020202020204" pitchFamily="34" charset="0"/>
              </a:rPr>
              <a:t>.</a:t>
            </a:r>
            <a:endParaRPr lang="en-BZ" b="1"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274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216497"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barn(inVertical)">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Effect transition="in" filter="barn(inVertical)">
                                      <p:cBhvr>
                                        <p:cTn id="22" dur="500"/>
                                        <p:tgtEl>
                                          <p:spTgt spid="2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barn(inVertical)">
                                      <p:cBhvr>
                                        <p:cTn id="2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28" fill="hold" display="0">
                  <p:stCondLst>
                    <p:cond delay="indefinite"/>
                  </p:stCondLst>
                  <p:endCondLst>
                    <p:cond evt="onStopAudio" delay="0">
                      <p:tgtEl>
                        <p:sldTgt/>
                      </p:tgtEl>
                    </p:cond>
                  </p:endCondLst>
                </p:cTn>
                <p:tgtEl>
                  <p:spTgt spid="10"/>
                </p:tgtEl>
              </p:cMediaNode>
            </p:audio>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3" action="ppaction://hlinksldjump"/>
          </p:cNvPr>
          <p:cNvSpPr/>
          <p:nvPr/>
        </p:nvSpPr>
        <p:spPr>
          <a:xfrm>
            <a:off x="1979712" y="405453"/>
            <a:ext cx="2449122" cy="200155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dirty="0" smtClean="0">
                <a:latin typeface="Arial" pitchFamily="34" charset="0"/>
                <a:cs typeface="Arial" pitchFamily="34" charset="0"/>
              </a:rPr>
              <a:t>1</a:t>
            </a:r>
            <a:endParaRPr lang="en-US" sz="5400" dirty="0">
              <a:latin typeface="Arial" pitchFamily="34" charset="0"/>
              <a:cs typeface="Arial" pitchFamily="34" charset="0"/>
            </a:endParaRPr>
          </a:p>
        </p:txBody>
      </p:sp>
      <p:sp>
        <p:nvSpPr>
          <p:cNvPr id="7" name="Rectangle 6">
            <a:hlinkClick r:id="rId4" action="ppaction://hlinksldjump"/>
          </p:cNvPr>
          <p:cNvSpPr/>
          <p:nvPr/>
        </p:nvSpPr>
        <p:spPr>
          <a:xfrm>
            <a:off x="1979712" y="2398266"/>
            <a:ext cx="2449122" cy="200155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5400" dirty="0" smtClean="0">
                <a:latin typeface="Arial" pitchFamily="34" charset="0"/>
                <a:cs typeface="Arial" pitchFamily="34" charset="0"/>
              </a:rPr>
              <a:t>4</a:t>
            </a:r>
            <a:endParaRPr lang="en-US" sz="5400" dirty="0">
              <a:latin typeface="Arial" pitchFamily="34" charset="0"/>
              <a:cs typeface="Arial" pitchFamily="34" charset="0"/>
            </a:endParaRPr>
          </a:p>
        </p:txBody>
      </p:sp>
      <p:sp>
        <p:nvSpPr>
          <p:cNvPr id="8" name="Rectangle 7">
            <a:hlinkClick r:id="rId5" action="ppaction://hlinksldjump"/>
          </p:cNvPr>
          <p:cNvSpPr/>
          <p:nvPr/>
        </p:nvSpPr>
        <p:spPr>
          <a:xfrm>
            <a:off x="4428834" y="405453"/>
            <a:ext cx="2449122" cy="2001559"/>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5400" dirty="0" smtClean="0">
                <a:latin typeface="Arial" pitchFamily="34" charset="0"/>
                <a:cs typeface="Arial" pitchFamily="34" charset="0"/>
              </a:rPr>
              <a:t>2</a:t>
            </a:r>
            <a:endParaRPr lang="en-US" sz="5400" dirty="0">
              <a:latin typeface="Arial" pitchFamily="34" charset="0"/>
              <a:cs typeface="Arial" pitchFamily="34" charset="0"/>
            </a:endParaRPr>
          </a:p>
        </p:txBody>
      </p:sp>
      <p:sp>
        <p:nvSpPr>
          <p:cNvPr id="9" name="Rectangle 8">
            <a:hlinkClick r:id="rId6" action="ppaction://hlinksldjump"/>
          </p:cNvPr>
          <p:cNvSpPr/>
          <p:nvPr/>
        </p:nvSpPr>
        <p:spPr>
          <a:xfrm>
            <a:off x="4428834" y="2398266"/>
            <a:ext cx="2449122" cy="200155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smtClean="0">
                <a:latin typeface="Arial" pitchFamily="34" charset="0"/>
                <a:cs typeface="Arial" pitchFamily="34" charset="0"/>
              </a:rPr>
              <a:t>3</a:t>
            </a:r>
            <a:endParaRPr lang="en-US" sz="5400" dirty="0">
              <a:latin typeface="Arial" pitchFamily="34" charset="0"/>
              <a:cs typeface="Arial" pitchFamily="34" charset="0"/>
            </a:endParaRPr>
          </a:p>
        </p:txBody>
      </p:sp>
      <p:sp>
        <p:nvSpPr>
          <p:cNvPr id="2" name="Right Arrow 1">
            <a:hlinkClick r:id="rId7" action="ppaction://hlinksldjump"/>
          </p:cNvPr>
          <p:cNvSpPr/>
          <p:nvPr/>
        </p:nvSpPr>
        <p:spPr>
          <a:xfrm>
            <a:off x="8172400" y="4515966"/>
            <a:ext cx="648072" cy="432048"/>
          </a:xfrm>
          <a:prstGeom prst="rightArrow">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23528" y="3219822"/>
            <a:ext cx="981563" cy="1408635"/>
          </a:xfrm>
          <a:prstGeom prst="rect">
            <a:avLst/>
          </a:prstGeom>
        </p:spPr>
      </p:pic>
      <p:pic>
        <p:nvPicPr>
          <p:cNvPr id="12"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12115">
            <a:off x="1345381" y="61410"/>
            <a:ext cx="1397881" cy="952253"/>
          </a:xfrm>
          <a:prstGeom prst="rect">
            <a:avLst/>
          </a:prstGeom>
        </p:spPr>
      </p:pic>
      <p:pic>
        <p:nvPicPr>
          <p:cNvPr id="13"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487987">
            <a:off x="7567533" y="-61820"/>
            <a:ext cx="1209735" cy="1712623"/>
          </a:xfrm>
          <a:prstGeom prst="rect">
            <a:avLst/>
          </a:prstGeom>
        </p:spPr>
      </p:pic>
    </p:spTree>
    <p:extLst>
      <p:ext uri="{BB962C8B-B14F-4D97-AF65-F5344CB8AC3E}">
        <p14:creationId xmlns:p14="http://schemas.microsoft.com/office/powerpoint/2010/main" val="30626874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grpId="0" nodeType="clickEffect">
                                  <p:stCondLst>
                                    <p:cond delay="0"/>
                                  </p:stCondLst>
                                  <p:childTnLst>
                                    <p:animEffect transition="out" filter="fade">
                                      <p:cBhvr>
                                        <p:cTn id="21" dur="1000"/>
                                        <p:tgtEl>
                                          <p:spTgt spid="8"/>
                                        </p:tgtEl>
                                      </p:cBhvr>
                                    </p:animEffect>
                                    <p:anim calcmode="lin" valueType="num">
                                      <p:cBhvr>
                                        <p:cTn id="22" dur="1000"/>
                                        <p:tgtEl>
                                          <p:spTgt spid="8"/>
                                        </p:tgtEl>
                                        <p:attrNameLst>
                                          <p:attrName>ppt_x</p:attrName>
                                        </p:attrNameLst>
                                      </p:cBhvr>
                                      <p:tavLst>
                                        <p:tav tm="0">
                                          <p:val>
                                            <p:strVal val="ppt_x"/>
                                          </p:val>
                                        </p:tav>
                                        <p:tav tm="100000">
                                          <p:val>
                                            <p:strVal val="ppt_x"/>
                                          </p:val>
                                        </p:tav>
                                      </p:tavLst>
                                    </p:anim>
                                    <p:anim calcmode="lin" valueType="num">
                                      <p:cBhvr>
                                        <p:cTn id="23" dur="1000"/>
                                        <p:tgtEl>
                                          <p:spTgt spid="8"/>
                                        </p:tgtEl>
                                        <p:attrNameLst>
                                          <p:attrName>ppt_y</p:attrName>
                                        </p:attrNameLst>
                                      </p:cBhvr>
                                      <p:tavLst>
                                        <p:tav tm="0">
                                          <p:val>
                                            <p:strVal val="ppt_y"/>
                                          </p:val>
                                        </p:tav>
                                        <p:tav tm="100000">
                                          <p:val>
                                            <p:strVal val="ppt_y+.1"/>
                                          </p:val>
                                        </p:tav>
                                      </p:tavLst>
                                    </p:anim>
                                    <p:set>
                                      <p:cBhvr>
                                        <p:cTn id="2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31" presetClass="exit" presetSubtype="0" fill="hold" grpId="0" nodeType="clickEffect">
                                  <p:stCondLst>
                                    <p:cond delay="0"/>
                                  </p:stCondLst>
                                  <p:childTnLst>
                                    <p:anim calcmode="lin" valueType="num">
                                      <p:cBhvr>
                                        <p:cTn id="35" dur="1000"/>
                                        <p:tgtEl>
                                          <p:spTgt spid="9"/>
                                        </p:tgtEl>
                                        <p:attrNameLst>
                                          <p:attrName>ppt_w</p:attrName>
                                        </p:attrNameLst>
                                      </p:cBhvr>
                                      <p:tavLst>
                                        <p:tav tm="0">
                                          <p:val>
                                            <p:strVal val="ppt_w"/>
                                          </p:val>
                                        </p:tav>
                                        <p:tav tm="100000">
                                          <p:val>
                                            <p:fltVal val="0"/>
                                          </p:val>
                                        </p:tav>
                                      </p:tavLst>
                                    </p:anim>
                                    <p:anim calcmode="lin" valueType="num">
                                      <p:cBhvr>
                                        <p:cTn id="36" dur="1000"/>
                                        <p:tgtEl>
                                          <p:spTgt spid="9"/>
                                        </p:tgtEl>
                                        <p:attrNameLst>
                                          <p:attrName>ppt_h</p:attrName>
                                        </p:attrNameLst>
                                      </p:cBhvr>
                                      <p:tavLst>
                                        <p:tav tm="0">
                                          <p:val>
                                            <p:strVal val="ppt_h"/>
                                          </p:val>
                                        </p:tav>
                                        <p:tav tm="100000">
                                          <p:val>
                                            <p:fltVal val="0"/>
                                          </p:val>
                                        </p:tav>
                                      </p:tavLst>
                                    </p:anim>
                                    <p:anim calcmode="lin" valueType="num">
                                      <p:cBhvr>
                                        <p:cTn id="37" dur="1000"/>
                                        <p:tgtEl>
                                          <p:spTgt spid="9"/>
                                        </p:tgtEl>
                                        <p:attrNameLst>
                                          <p:attrName>style.rotation</p:attrName>
                                        </p:attrNameLst>
                                      </p:cBhvr>
                                      <p:tavLst>
                                        <p:tav tm="0">
                                          <p:val>
                                            <p:fltVal val="0"/>
                                          </p:val>
                                        </p:tav>
                                        <p:tav tm="100000">
                                          <p:val>
                                            <p:fltVal val="90"/>
                                          </p:val>
                                        </p:tav>
                                      </p:tavLst>
                                    </p:anim>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031940" y="51470"/>
            <a:ext cx="1080120"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000" b="1" dirty="0" err="1" smtClean="0">
                <a:latin typeface="Arial" pitchFamily="34" charset="0"/>
                <a:cs typeface="Arial" pitchFamily="34" charset="0"/>
              </a:rPr>
              <a:t>Câu</a:t>
            </a:r>
            <a:r>
              <a:rPr lang="en-US" sz="2000" b="1" dirty="0" smtClean="0">
                <a:latin typeface="Arial" pitchFamily="34" charset="0"/>
                <a:cs typeface="Arial" pitchFamily="34" charset="0"/>
              </a:rPr>
              <a:t> 1</a:t>
            </a:r>
            <a:endParaRPr lang="en-US" sz="2000" b="1" dirty="0">
              <a:latin typeface="Arial" pitchFamily="34" charset="0"/>
              <a:cs typeface="Arial" pitchFamily="34" charset="0"/>
            </a:endParaRPr>
          </a:p>
        </p:txBody>
      </p:sp>
      <p:sp>
        <p:nvSpPr>
          <p:cNvPr id="2" name="Left Arrow 1">
            <a:hlinkClick r:id="rId5" action="ppaction://hlinksldjump"/>
          </p:cNvPr>
          <p:cNvSpPr/>
          <p:nvPr/>
        </p:nvSpPr>
        <p:spPr>
          <a:xfrm>
            <a:off x="7731224" y="4659982"/>
            <a:ext cx="576064" cy="432048"/>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p:cNvSpPr/>
          <p:nvPr/>
        </p:nvSpPr>
        <p:spPr>
          <a:xfrm>
            <a:off x="739021" y="627534"/>
            <a:ext cx="7839744" cy="830997"/>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400" b="1" dirty="0" err="1" smtClean="0">
                <a:solidFill>
                  <a:schemeClr val="tx1"/>
                </a:solidFill>
                <a:latin typeface="Arial" pitchFamily="34" charset="0"/>
                <a:cs typeface="Arial" pitchFamily="34" charset="0"/>
              </a:rPr>
              <a:t>Điền</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từ</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phù</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hợp</a:t>
            </a:r>
            <a:r>
              <a:rPr lang="en-US" sz="2400" b="1" dirty="0" smtClean="0">
                <a:solidFill>
                  <a:schemeClr val="tx1"/>
                </a:solidFill>
                <a:latin typeface="Arial" pitchFamily="34" charset="0"/>
                <a:cs typeface="Arial" pitchFamily="34" charset="0"/>
              </a:rPr>
              <a:t>: </a:t>
            </a:r>
            <a:r>
              <a:rPr lang="en-US" sz="2400" b="1" i="1" dirty="0" smtClean="0">
                <a:solidFill>
                  <a:srgbClr val="FF0000"/>
                </a:solidFill>
                <a:latin typeface="Arial" pitchFamily="34" charset="0"/>
                <a:cs typeface="Arial" pitchFamily="34" charset="0"/>
              </a:rPr>
              <a:t>“</a:t>
            </a:r>
            <a:r>
              <a:rPr lang="en-US" sz="2400" b="1" i="1" dirty="0" err="1" smtClean="0">
                <a:solidFill>
                  <a:srgbClr val="FF0000"/>
                </a:solidFill>
                <a:latin typeface="Arial" pitchFamily="34" charset="0"/>
                <a:cs typeface="Arial" pitchFamily="34" charset="0"/>
              </a:rPr>
              <a:t>Văn</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chương</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Thạch</a:t>
            </a:r>
            <a:r>
              <a:rPr lang="en-US" sz="2400" b="1" i="1" dirty="0" smtClean="0">
                <a:solidFill>
                  <a:srgbClr val="FF0000"/>
                </a:solidFill>
                <a:latin typeface="Arial" pitchFamily="34" charset="0"/>
                <a:cs typeface="Arial" pitchFamily="34" charset="0"/>
              </a:rPr>
              <a:t> Lam </a:t>
            </a:r>
            <a:r>
              <a:rPr lang="en-US" sz="2400" b="1" i="1" dirty="0" err="1" smtClean="0">
                <a:solidFill>
                  <a:srgbClr val="FF0000"/>
                </a:solidFill>
                <a:latin typeface="Arial" pitchFamily="34" charset="0"/>
                <a:cs typeface="Arial" pitchFamily="34" charset="0"/>
              </a:rPr>
              <a:t>thể</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hiện</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niềm</a:t>
            </a:r>
            <a:r>
              <a:rPr lang="en-US" sz="2400" b="1" i="1" dirty="0" smtClean="0">
                <a:solidFill>
                  <a:srgbClr val="FF0000"/>
                </a:solidFill>
                <a:latin typeface="Arial" pitchFamily="34" charset="0"/>
                <a:cs typeface="Arial" pitchFamily="34" charset="0"/>
              </a:rPr>
              <a:t> …, </a:t>
            </a:r>
            <a:r>
              <a:rPr lang="en-US" sz="2400" b="1" i="1" dirty="0" err="1" smtClean="0">
                <a:solidFill>
                  <a:srgbClr val="FF0000"/>
                </a:solidFill>
                <a:latin typeface="Arial" pitchFamily="34" charset="0"/>
                <a:cs typeface="Arial" pitchFamily="34" charset="0"/>
              </a:rPr>
              <a:t>trân</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trọng</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với</a:t>
            </a:r>
            <a:r>
              <a:rPr lang="en-US" sz="2400" b="1" i="1" dirty="0" smtClean="0">
                <a:solidFill>
                  <a:srgbClr val="FF0000"/>
                </a:solidFill>
                <a:latin typeface="Arial" pitchFamily="34" charset="0"/>
                <a:cs typeface="Arial" pitchFamily="34" charset="0"/>
              </a:rPr>
              <a:t> con </a:t>
            </a:r>
            <a:r>
              <a:rPr lang="en-US" sz="2400" b="1" i="1" dirty="0" err="1" smtClean="0">
                <a:solidFill>
                  <a:srgbClr val="FF0000"/>
                </a:solidFill>
                <a:latin typeface="Arial" pitchFamily="34" charset="0"/>
                <a:cs typeface="Arial" pitchFamily="34" charset="0"/>
              </a:rPr>
              <a:t>người</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thiên</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nhiên</a:t>
            </a:r>
            <a:r>
              <a:rPr lang="en-US" sz="2400" b="1" i="1" dirty="0" smtClean="0">
                <a:solidFill>
                  <a:srgbClr val="FF0000"/>
                </a:solidFill>
                <a:latin typeface="Arial" pitchFamily="34" charset="0"/>
                <a:cs typeface="Arial" pitchFamily="34" charset="0"/>
              </a:rPr>
              <a:t>”.</a:t>
            </a:r>
            <a:endParaRPr lang="en-US" sz="2400" b="1" i="1" dirty="0">
              <a:solidFill>
                <a:srgbClr val="FF0000"/>
              </a:solidFill>
              <a:latin typeface="Arial" pitchFamily="34" charset="0"/>
              <a:cs typeface="Arial" pitchFamily="34" charset="0"/>
            </a:endParaRPr>
          </a:p>
        </p:txBody>
      </p:sp>
      <p:sp>
        <p:nvSpPr>
          <p:cNvPr id="6" name="Rounded Rectangle 5"/>
          <p:cNvSpPr/>
          <p:nvPr/>
        </p:nvSpPr>
        <p:spPr>
          <a:xfrm>
            <a:off x="2195736" y="1630513"/>
            <a:ext cx="4968552" cy="5760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400" b="1" dirty="0" smtClean="0">
                <a:solidFill>
                  <a:schemeClr val="tx1"/>
                </a:solidFill>
                <a:latin typeface="Arial" pitchFamily="34" charset="0"/>
                <a:cs typeface="Arial" pitchFamily="34" charset="0"/>
              </a:rPr>
              <a:t>A. </a:t>
            </a:r>
            <a:r>
              <a:rPr lang="en-US" sz="2400" b="1" dirty="0" err="1">
                <a:solidFill>
                  <a:schemeClr val="tx1"/>
                </a:solidFill>
                <a:latin typeface="Arial" pitchFamily="34" charset="0"/>
                <a:cs typeface="Arial" pitchFamily="34" charset="0"/>
              </a:rPr>
              <a:t>x</a:t>
            </a:r>
            <a:r>
              <a:rPr lang="en-US" sz="2400" b="1" dirty="0" err="1" smtClean="0">
                <a:solidFill>
                  <a:schemeClr val="tx1"/>
                </a:solidFill>
                <a:latin typeface="Arial" pitchFamily="34" charset="0"/>
                <a:cs typeface="Arial" pitchFamily="34" charset="0"/>
              </a:rPr>
              <a:t>ót</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xa</a:t>
            </a:r>
            <a:r>
              <a:rPr lang="en-US" sz="2400" b="1" dirty="0" smtClean="0">
                <a:solidFill>
                  <a:schemeClr val="tx1"/>
                </a:solidFill>
                <a:latin typeface="Arial" pitchFamily="34" charset="0"/>
                <a:cs typeface="Arial" pitchFamily="34" charset="0"/>
              </a:rPr>
              <a:t> </a:t>
            </a:r>
            <a:endParaRPr lang="en-US" sz="2400" b="1" dirty="0">
              <a:solidFill>
                <a:schemeClr val="tx1"/>
              </a:solidFill>
              <a:latin typeface="Arial" pitchFamily="34" charset="0"/>
              <a:cs typeface="Arial" pitchFamily="34" charset="0"/>
            </a:endParaRPr>
          </a:p>
        </p:txBody>
      </p:sp>
      <p:sp>
        <p:nvSpPr>
          <p:cNvPr id="7" name="Rounded Rectangle 6"/>
          <p:cNvSpPr/>
          <p:nvPr/>
        </p:nvSpPr>
        <p:spPr>
          <a:xfrm>
            <a:off x="2195736" y="2340324"/>
            <a:ext cx="4968552" cy="5760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400" b="1" dirty="0" smtClean="0">
                <a:solidFill>
                  <a:schemeClr val="tx1"/>
                </a:solidFill>
                <a:latin typeface="Arial" pitchFamily="34" charset="0"/>
                <a:cs typeface="Arial" pitchFamily="34" charset="0"/>
              </a:rPr>
              <a:t>B. </a:t>
            </a:r>
            <a:r>
              <a:rPr lang="en-US" sz="2400" b="1" dirty="0" err="1" smtClean="0">
                <a:solidFill>
                  <a:schemeClr val="tx1"/>
                </a:solidFill>
                <a:latin typeface="Arial" pitchFamily="34" charset="0"/>
                <a:cs typeface="Arial" pitchFamily="34" charset="0"/>
              </a:rPr>
              <a:t>hạnh</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phúc</a:t>
            </a:r>
            <a:endParaRPr lang="en-US" sz="2400" b="1" dirty="0">
              <a:solidFill>
                <a:schemeClr val="tx1"/>
              </a:solidFill>
              <a:latin typeface="Arial" pitchFamily="34" charset="0"/>
              <a:cs typeface="Arial" pitchFamily="34" charset="0"/>
            </a:endParaRPr>
          </a:p>
        </p:txBody>
      </p:sp>
      <p:sp>
        <p:nvSpPr>
          <p:cNvPr id="8" name="Rounded Rectangle 7"/>
          <p:cNvSpPr/>
          <p:nvPr/>
        </p:nvSpPr>
        <p:spPr>
          <a:xfrm>
            <a:off x="2195736" y="3057527"/>
            <a:ext cx="4968552" cy="6663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b="1" dirty="0" smtClean="0">
                <a:solidFill>
                  <a:schemeClr val="tx1"/>
                </a:solidFill>
                <a:latin typeface="Arial" pitchFamily="34" charset="0"/>
                <a:cs typeface="Arial" pitchFamily="34" charset="0"/>
              </a:rPr>
              <a:t>C. chia </a:t>
            </a:r>
            <a:r>
              <a:rPr lang="en-US" sz="2400" b="1" dirty="0" err="1" smtClean="0">
                <a:solidFill>
                  <a:schemeClr val="tx1"/>
                </a:solidFill>
                <a:latin typeface="Arial" pitchFamily="34" charset="0"/>
                <a:cs typeface="Arial" pitchFamily="34" charset="0"/>
              </a:rPr>
              <a:t>sẻ</a:t>
            </a:r>
            <a:endParaRPr lang="en-US" sz="2400" b="1" dirty="0">
              <a:solidFill>
                <a:schemeClr val="tx1"/>
              </a:solidFill>
              <a:latin typeface="Arial" pitchFamily="34" charset="0"/>
              <a:cs typeface="Arial" pitchFamily="34" charset="0"/>
            </a:endParaRPr>
          </a:p>
        </p:txBody>
      </p:sp>
      <p:sp>
        <p:nvSpPr>
          <p:cNvPr id="9" name="Rounded Rectangle 8"/>
          <p:cNvSpPr/>
          <p:nvPr/>
        </p:nvSpPr>
        <p:spPr>
          <a:xfrm>
            <a:off x="2174617" y="3867894"/>
            <a:ext cx="4968552" cy="6788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b="1" dirty="0" smtClean="0">
                <a:solidFill>
                  <a:schemeClr val="tx1"/>
                </a:solidFill>
                <a:latin typeface="Arial" pitchFamily="34" charset="0"/>
                <a:cs typeface="Arial" pitchFamily="34" charset="0"/>
              </a:rPr>
              <a:t>D. </a:t>
            </a:r>
            <a:r>
              <a:rPr lang="en-US" sz="2400" b="1" dirty="0" err="1">
                <a:solidFill>
                  <a:schemeClr val="tx1"/>
                </a:solidFill>
                <a:latin typeface="Arial" pitchFamily="34" charset="0"/>
                <a:cs typeface="Arial" pitchFamily="34" charset="0"/>
              </a:rPr>
              <a:t>y</a:t>
            </a:r>
            <a:r>
              <a:rPr lang="en-US" sz="2400" b="1" dirty="0" err="1" smtClean="0">
                <a:solidFill>
                  <a:schemeClr val="tx1"/>
                </a:solidFill>
                <a:latin typeface="Arial" pitchFamily="34" charset="0"/>
                <a:cs typeface="Arial" pitchFamily="34" charset="0"/>
              </a:rPr>
              <a:t>êu</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thương</a:t>
            </a:r>
            <a:endParaRPr lang="en-US" sz="2400" b="1" dirty="0">
              <a:solidFill>
                <a:schemeClr val="tx1"/>
              </a:solidFill>
              <a:latin typeface="Arial" pitchFamily="34" charset="0"/>
              <a:cs typeface="Arial" pitchFamily="34" charset="0"/>
            </a:endParaRPr>
          </a:p>
        </p:txBody>
      </p:sp>
      <p:pic>
        <p:nvPicPr>
          <p:cNvPr id="3"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812626"/>
            <a:ext cx="609600" cy="609600"/>
          </a:xfrm>
          <a:prstGeom prst="rect">
            <a:avLst/>
          </a:prstGeom>
        </p:spPr>
      </p:pic>
    </p:spTree>
    <p:extLst>
      <p:ext uri="{BB962C8B-B14F-4D97-AF65-F5344CB8AC3E}">
        <p14:creationId xmlns:p14="http://schemas.microsoft.com/office/powerpoint/2010/main" val="266463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par>
                                <p:cTn id="30" presetID="9" presetClass="emph" presetSubtype="0" grpId="1" nodeType="withEffect">
                                  <p:stCondLst>
                                    <p:cond delay="0"/>
                                  </p:stCondLst>
                                  <p:childTnLst>
                                    <p:set>
                                      <p:cBhvr rctx="PPT">
                                        <p:cTn id="31" dur="indefinite"/>
                                        <p:tgtEl>
                                          <p:spTgt spid="6"/>
                                        </p:tgtEl>
                                        <p:attrNameLst>
                                          <p:attrName>style.opacity</p:attrName>
                                        </p:attrNameLst>
                                      </p:cBhvr>
                                      <p:to>
                                        <p:strVal val="0.5"/>
                                      </p:to>
                                    </p:set>
                                    <p:animEffect filter="image" prLst="opacity: 0.5">
                                      <p:cBhvr rctx="IE">
                                        <p:cTn id="32" dur="indefinite"/>
                                        <p:tgtEl>
                                          <p:spTgt spid="6"/>
                                        </p:tgtEl>
                                      </p:cBhvr>
                                    </p:animEffect>
                                  </p:childTnLst>
                                </p:cTn>
                              </p:par>
                              <p:par>
                                <p:cTn id="33" presetID="9" presetClass="emph" presetSubtype="0" grpId="1" nodeType="withEffect">
                                  <p:stCondLst>
                                    <p:cond delay="0"/>
                                  </p:stCondLst>
                                  <p:childTnLst>
                                    <p:set>
                                      <p:cBhvr rctx="PPT">
                                        <p:cTn id="34" dur="indefinite"/>
                                        <p:tgtEl>
                                          <p:spTgt spid="7"/>
                                        </p:tgtEl>
                                        <p:attrNameLst>
                                          <p:attrName>style.opacity</p:attrName>
                                        </p:attrNameLst>
                                      </p:cBhvr>
                                      <p:to>
                                        <p:strVal val="0.5"/>
                                      </p:to>
                                    </p:set>
                                    <p:animEffect filter="image" prLst="opacity: 0.5">
                                      <p:cBhvr rctx="IE">
                                        <p:cTn id="35" dur="indefinite"/>
                                        <p:tgtEl>
                                          <p:spTgt spid="7"/>
                                        </p:tgtEl>
                                      </p:cBhvr>
                                    </p:animEffect>
                                  </p:childTnLst>
                                </p:cTn>
                              </p:par>
                              <p:par>
                                <p:cTn id="36" presetID="9" presetClass="emph" presetSubtype="0" grpId="1" nodeType="withEffect">
                                  <p:stCondLst>
                                    <p:cond delay="0"/>
                                  </p:stCondLst>
                                  <p:childTnLst>
                                    <p:set>
                                      <p:cBhvr rctx="PPT">
                                        <p:cTn id="37" dur="indefinite"/>
                                        <p:tgtEl>
                                          <p:spTgt spid="8"/>
                                        </p:tgtEl>
                                        <p:attrNameLst>
                                          <p:attrName>style.opacity</p:attrName>
                                        </p:attrNameLst>
                                      </p:cBhvr>
                                      <p:to>
                                        <p:strVal val="0.5"/>
                                      </p:to>
                                    </p:set>
                                    <p:animEffect filter="image" prLst="opacity: 0.5">
                                      <p:cBhvr rctx="IE">
                                        <p:cTn id="38" dur="indefinite"/>
                                        <p:tgtEl>
                                          <p:spTgt spid="8"/>
                                        </p:tgtEl>
                                      </p:cBhvr>
                                    </p:animEffect>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2000" fill="hold"/>
                                        <p:tgtEl>
                                          <p:spTgt spid="9"/>
                                        </p:tgtEl>
                                        <p:attrNameLst>
                                          <p:attrName>fillcolor</p:attrName>
                                        </p:attrNameLst>
                                      </p:cBhvr>
                                      <p:to>
                                        <a:srgbClr val="0000FF"/>
                                      </p:to>
                                    </p:animClr>
                                    <p:set>
                                      <p:cBhvr>
                                        <p:cTn id="42" dur="2000" fill="hold"/>
                                        <p:tgtEl>
                                          <p:spTgt spid="9"/>
                                        </p:tgtEl>
                                        <p:attrNameLst>
                                          <p:attrName>fill.type</p:attrName>
                                        </p:attrNameLst>
                                      </p:cBhvr>
                                      <p:to>
                                        <p:strVal val="solid"/>
                                      </p:to>
                                    </p:set>
                                    <p:set>
                                      <p:cBhvr>
                                        <p:cTn id="43" dur="2000" fill="hold"/>
                                        <p:tgtEl>
                                          <p:spTgt spid="9"/>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119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55576" y="987574"/>
            <a:ext cx="7704856" cy="830997"/>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2400" b="1" dirty="0" err="1" smtClean="0">
                <a:latin typeface="Arial" pitchFamily="34" charset="0"/>
                <a:cs typeface="Arial" pitchFamily="34" charset="0"/>
              </a:rPr>
              <a:t>Câu</a:t>
            </a:r>
            <a:r>
              <a:rPr lang="en-US" sz="2400" b="1" dirty="0" smtClean="0">
                <a:latin typeface="Arial" pitchFamily="34" charset="0"/>
                <a:cs typeface="Arial" pitchFamily="34" charset="0"/>
              </a:rPr>
              <a:t> 2: </a:t>
            </a:r>
            <a:r>
              <a:rPr lang="en-US" sz="2400" b="1" dirty="0" err="1" smtClean="0">
                <a:solidFill>
                  <a:srgbClr val="FF0000"/>
                </a:solidFill>
                <a:latin typeface="Arial" pitchFamily="34" charset="0"/>
                <a:cs typeface="Arial" pitchFamily="34" charset="0"/>
              </a:rPr>
              <a:t>Tác</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phẩm</a:t>
            </a:r>
            <a:r>
              <a:rPr lang="en-US" sz="2400" b="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Gió</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lạnh</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đầu</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mùa</a:t>
            </a:r>
            <a:r>
              <a:rPr lang="en-US" sz="2400" b="1" i="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thuộc</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thể</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loại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nào</a:t>
            </a:r>
            <a:r>
              <a:rPr lang="en-US" sz="2400" b="1" dirty="0" smtClean="0">
                <a:solidFill>
                  <a:srgbClr val="FF0000"/>
                </a:solidFill>
                <a:latin typeface="Arial" pitchFamily="34" charset="0"/>
                <a:cs typeface="Arial" pitchFamily="34" charset="0"/>
              </a:rPr>
              <a:t>?</a:t>
            </a:r>
            <a:endParaRPr lang="en-US" sz="2400" b="1" dirty="0">
              <a:solidFill>
                <a:srgbClr val="FF0000"/>
              </a:solidFill>
              <a:latin typeface="Arial" pitchFamily="34" charset="0"/>
              <a:cs typeface="Arial" pitchFamily="34" charset="0"/>
            </a:endParaRPr>
          </a:p>
        </p:txBody>
      </p:sp>
      <p:sp>
        <p:nvSpPr>
          <p:cNvPr id="4" name="Left Arrow 3">
            <a:hlinkClick r:id="rId4" action="ppaction://hlinksldjump"/>
          </p:cNvPr>
          <p:cNvSpPr/>
          <p:nvPr/>
        </p:nvSpPr>
        <p:spPr>
          <a:xfrm>
            <a:off x="7731224" y="4664050"/>
            <a:ext cx="576064" cy="432048"/>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Rounded Rectangle 5"/>
          <p:cNvSpPr/>
          <p:nvPr/>
        </p:nvSpPr>
        <p:spPr>
          <a:xfrm>
            <a:off x="1187624" y="2211710"/>
            <a:ext cx="3276364" cy="8600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smtClean="0">
                <a:solidFill>
                  <a:schemeClr val="tx1"/>
                </a:solidFill>
                <a:latin typeface="Arial" pitchFamily="34" charset="0"/>
                <a:cs typeface="Arial" pitchFamily="34" charset="0"/>
              </a:rPr>
              <a:t>A. </a:t>
            </a:r>
            <a:r>
              <a:rPr lang="en-US" sz="2400" b="1" dirty="0" err="1" smtClean="0">
                <a:solidFill>
                  <a:schemeClr val="tx1"/>
                </a:solidFill>
                <a:latin typeface="Arial" pitchFamily="34" charset="0"/>
                <a:cs typeface="Arial" pitchFamily="34" charset="0"/>
              </a:rPr>
              <a:t>truyện</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ngắn</a:t>
            </a:r>
            <a:endParaRPr lang="en-US" sz="2400" b="1" dirty="0">
              <a:solidFill>
                <a:schemeClr val="tx1"/>
              </a:solidFill>
              <a:latin typeface="Arial" pitchFamily="34" charset="0"/>
              <a:cs typeface="Arial" pitchFamily="34" charset="0"/>
            </a:endParaRPr>
          </a:p>
        </p:txBody>
      </p:sp>
      <p:sp>
        <p:nvSpPr>
          <p:cNvPr id="7" name="Rounded Rectangle 6"/>
          <p:cNvSpPr/>
          <p:nvPr/>
        </p:nvSpPr>
        <p:spPr>
          <a:xfrm>
            <a:off x="1187624" y="3363837"/>
            <a:ext cx="3276364" cy="8600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smtClean="0">
                <a:solidFill>
                  <a:schemeClr val="tx1"/>
                </a:solidFill>
                <a:latin typeface="Arial" pitchFamily="34" charset="0"/>
                <a:cs typeface="Arial" pitchFamily="34" charset="0"/>
              </a:rPr>
              <a:t>B. </a:t>
            </a:r>
            <a:r>
              <a:rPr lang="en-US" sz="2400" b="1" dirty="0" err="1" smtClean="0">
                <a:solidFill>
                  <a:schemeClr val="tx1"/>
                </a:solidFill>
                <a:latin typeface="Arial" pitchFamily="34" charset="0"/>
                <a:cs typeface="Arial" pitchFamily="34" charset="0"/>
              </a:rPr>
              <a:t>Thơ</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năm</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chữ</a:t>
            </a:r>
            <a:r>
              <a:rPr lang="en-US" sz="2400" b="1" dirty="0" smtClean="0">
                <a:solidFill>
                  <a:schemeClr val="tx1"/>
                </a:solidFill>
                <a:latin typeface="Arial" pitchFamily="34" charset="0"/>
                <a:cs typeface="Arial" pitchFamily="34" charset="0"/>
              </a:rPr>
              <a:t> </a:t>
            </a:r>
            <a:endParaRPr lang="en-US" sz="2400" b="1" dirty="0">
              <a:solidFill>
                <a:schemeClr val="tx1"/>
              </a:solidFill>
              <a:latin typeface="Arial" pitchFamily="34" charset="0"/>
              <a:cs typeface="Arial" pitchFamily="34" charset="0"/>
            </a:endParaRPr>
          </a:p>
        </p:txBody>
      </p:sp>
      <p:sp>
        <p:nvSpPr>
          <p:cNvPr id="8" name="Rounded Rectangle 7"/>
          <p:cNvSpPr/>
          <p:nvPr/>
        </p:nvSpPr>
        <p:spPr>
          <a:xfrm>
            <a:off x="4860032" y="2211710"/>
            <a:ext cx="3600400" cy="8600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smtClean="0">
                <a:solidFill>
                  <a:schemeClr val="tx1"/>
                </a:solidFill>
                <a:latin typeface="Arial" pitchFamily="34" charset="0"/>
                <a:cs typeface="Arial" pitchFamily="34" charset="0"/>
              </a:rPr>
              <a:t>C. </a:t>
            </a:r>
            <a:r>
              <a:rPr lang="en-US" sz="2400" b="1" dirty="0" err="1" smtClean="0">
                <a:solidFill>
                  <a:schemeClr val="tx1"/>
                </a:solidFill>
                <a:latin typeface="Arial" pitchFamily="34" charset="0"/>
                <a:cs typeface="Arial" pitchFamily="34" charset="0"/>
              </a:rPr>
              <a:t>truyện</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đồng</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thoại</a:t>
            </a:r>
            <a:endParaRPr lang="en-US" sz="2400" b="1" dirty="0">
              <a:solidFill>
                <a:schemeClr val="tx1"/>
              </a:solidFill>
              <a:latin typeface="Arial" pitchFamily="34" charset="0"/>
              <a:cs typeface="Arial" pitchFamily="34" charset="0"/>
            </a:endParaRPr>
          </a:p>
        </p:txBody>
      </p:sp>
      <p:sp>
        <p:nvSpPr>
          <p:cNvPr id="9" name="Rounded Rectangle 8"/>
          <p:cNvSpPr/>
          <p:nvPr/>
        </p:nvSpPr>
        <p:spPr>
          <a:xfrm>
            <a:off x="4863840" y="3363837"/>
            <a:ext cx="3596591" cy="8600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smtClean="0">
                <a:solidFill>
                  <a:schemeClr val="tx1"/>
                </a:solidFill>
                <a:latin typeface="Arial" pitchFamily="34" charset="0"/>
                <a:cs typeface="Arial" pitchFamily="34" charset="0"/>
              </a:rPr>
              <a:t>D. </a:t>
            </a:r>
            <a:r>
              <a:rPr lang="en-US" sz="2400" b="1" dirty="0" err="1" smtClean="0">
                <a:solidFill>
                  <a:schemeClr val="tx1"/>
                </a:solidFill>
                <a:latin typeface="Arial" pitchFamily="34" charset="0"/>
                <a:cs typeface="Arial" pitchFamily="34" charset="0"/>
              </a:rPr>
              <a:t>Thơ</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văn</a:t>
            </a:r>
            <a:r>
              <a:rPr lang="en-US" sz="2400" b="1" dirty="0" smtClean="0">
                <a:solidFill>
                  <a:schemeClr val="tx1"/>
                </a:solidFill>
                <a:latin typeface="Arial" pitchFamily="34" charset="0"/>
                <a:cs typeface="Arial" pitchFamily="34" charset="0"/>
              </a:rPr>
              <a:t> </a:t>
            </a:r>
            <a:r>
              <a:rPr lang="en-US" sz="2400" b="1" dirty="0" err="1" smtClean="0">
                <a:solidFill>
                  <a:schemeClr val="tx1"/>
                </a:solidFill>
                <a:latin typeface="Arial" pitchFamily="34" charset="0"/>
                <a:cs typeface="Arial" pitchFamily="34" charset="0"/>
              </a:rPr>
              <a:t>xuôi</a:t>
            </a:r>
            <a:endParaRPr lang="en-US" sz="24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7243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par>
                                <p:cTn id="31" presetID="26" presetClass="emph" presetSubtype="0" fill="hold" grpId="1" nodeType="with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par>
                                <p:cTn id="34" presetID="26" presetClass="emph" presetSubtype="0" fill="hold" grpId="1" nodeType="withEffect">
                                  <p:stCondLst>
                                    <p:cond delay="0"/>
                                  </p:stCondLst>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par>
                                <p:cTn id="37" presetID="26" presetClass="emph" presetSubtype="0" fill="hold" grpId="1" nodeType="withEffect">
                                  <p:stCondLst>
                                    <p:cond delay="0"/>
                                  </p:stCondLst>
                                  <p:childTnLst>
                                    <p:animEffect transition="out" filter="fade">
                                      <p:cBhvr>
                                        <p:cTn id="38" dur="500" tmFilter="0, 0; .2, .5; .8, .5; 1, 0"/>
                                        <p:tgtEl>
                                          <p:spTgt spid="9"/>
                                        </p:tgtEl>
                                      </p:cBhvr>
                                    </p:animEffect>
                                    <p:animScale>
                                      <p:cBhvr>
                                        <p:cTn id="39" dur="250" autoRev="1" fill="hold"/>
                                        <p:tgtEl>
                                          <p:spTgt spid="9"/>
                                        </p:tgtEl>
                                      </p:cBhvr>
                                      <p:by x="105000" y="105000"/>
                                    </p:animScale>
                                  </p:childTnLst>
                                </p:cTn>
                              </p:par>
                            </p:childTnLst>
                          </p:cTn>
                        </p:par>
                        <p:par>
                          <p:cTn id="40" fill="hold">
                            <p:stCondLst>
                              <p:cond delay="500"/>
                            </p:stCondLst>
                            <p:childTnLst>
                              <p:par>
                                <p:cTn id="41" presetID="1" presetClass="emph" presetSubtype="2" fill="hold" nodeType="afterEffect">
                                  <p:stCondLst>
                                    <p:cond delay="0"/>
                                  </p:stCondLst>
                                  <p:childTnLst>
                                    <p:animClr clrSpc="rgb" dir="cw">
                                      <p:cBhvr>
                                        <p:cTn id="42" dur="2000" fill="hold"/>
                                        <p:tgtEl>
                                          <p:spTgt spid="6"/>
                                        </p:tgtEl>
                                        <p:attrNameLst>
                                          <p:attrName>fillcolor</p:attrName>
                                        </p:attrNameLst>
                                      </p:cBhvr>
                                      <p:to>
                                        <a:srgbClr val="34E4FB"/>
                                      </p:to>
                                    </p:animClr>
                                    <p:set>
                                      <p:cBhvr>
                                        <p:cTn id="43" dur="2000" fill="hold"/>
                                        <p:tgtEl>
                                          <p:spTgt spid="6"/>
                                        </p:tgtEl>
                                        <p:attrNameLst>
                                          <p:attrName>fill.type</p:attrName>
                                        </p:attrNameLst>
                                      </p:cBhvr>
                                      <p:to>
                                        <p:strVal val="solid"/>
                                      </p:to>
                                    </p:set>
                                    <p:set>
                                      <p:cBhvr>
                                        <p:cTn id="44" dur="2000" fill="hold"/>
                                        <p:tgtEl>
                                          <p:spTgt spid="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úc mừng ta 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Left Arrow 1">
            <a:hlinkClick r:id="rId4" action="ppaction://hlinksldjump"/>
          </p:cNvPr>
          <p:cNvSpPr/>
          <p:nvPr/>
        </p:nvSpPr>
        <p:spPr>
          <a:xfrm>
            <a:off x="7797204" y="4638650"/>
            <a:ext cx="504056" cy="432048"/>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3851920" y="801486"/>
            <a:ext cx="1728192"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err="1" smtClean="0">
                <a:solidFill>
                  <a:schemeClr val="tx1"/>
                </a:solidFill>
                <a:latin typeface="Arial" pitchFamily="34" charset="0"/>
                <a:cs typeface="Arial" pitchFamily="34" charset="0"/>
              </a:rPr>
              <a:t>Câu</a:t>
            </a:r>
            <a:r>
              <a:rPr lang="en-US" sz="2400" b="1" dirty="0" smtClean="0">
                <a:solidFill>
                  <a:schemeClr val="tx1"/>
                </a:solidFill>
                <a:latin typeface="Arial" pitchFamily="34" charset="0"/>
                <a:cs typeface="Arial" pitchFamily="34" charset="0"/>
              </a:rPr>
              <a:t> 3</a:t>
            </a:r>
            <a:endParaRPr lang="en-US" sz="2400" b="1" dirty="0">
              <a:solidFill>
                <a:schemeClr val="tx1"/>
              </a:solidFill>
              <a:latin typeface="Arial" pitchFamily="34" charset="0"/>
              <a:cs typeface="Arial" pitchFamily="34" charset="0"/>
            </a:endParaRPr>
          </a:p>
        </p:txBody>
      </p:sp>
      <p:sp>
        <p:nvSpPr>
          <p:cNvPr id="9" name="Rectangle 8"/>
          <p:cNvSpPr/>
          <p:nvPr/>
        </p:nvSpPr>
        <p:spPr>
          <a:xfrm>
            <a:off x="971600" y="1436826"/>
            <a:ext cx="7488832" cy="461665"/>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400" b="1" i="1" dirty="0" err="1" smtClean="0">
                <a:solidFill>
                  <a:srgbClr val="FF0000"/>
                </a:solidFill>
                <a:latin typeface="Arial" pitchFamily="34" charset="0"/>
                <a:cs typeface="Arial" pitchFamily="34" charset="0"/>
              </a:rPr>
              <a:t>Gió</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lạnh</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đầu</a:t>
            </a:r>
            <a:r>
              <a:rPr lang="en-US" sz="2400" b="1" i="1" dirty="0" smtClean="0">
                <a:solidFill>
                  <a:srgbClr val="FF0000"/>
                </a:solidFill>
                <a:latin typeface="Arial" pitchFamily="34" charset="0"/>
                <a:cs typeface="Arial" pitchFamily="34" charset="0"/>
              </a:rPr>
              <a:t> </a:t>
            </a:r>
            <a:r>
              <a:rPr lang="en-US" sz="2400" b="1" i="1" dirty="0" err="1" smtClean="0">
                <a:solidFill>
                  <a:srgbClr val="FF0000"/>
                </a:solidFill>
                <a:latin typeface="Arial" pitchFamily="34" charset="0"/>
                <a:cs typeface="Arial" pitchFamily="34" charset="0"/>
              </a:rPr>
              <a:t>mùa</a:t>
            </a:r>
            <a:r>
              <a:rPr lang="en-US" sz="2400" b="1" i="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được</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kể</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theo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ngôi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thứ</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mấy</a:t>
            </a:r>
            <a:r>
              <a:rPr lang="en-US" sz="2400" b="1" dirty="0" smtClean="0">
                <a:solidFill>
                  <a:srgbClr val="FF0000"/>
                </a:solidFill>
                <a:latin typeface="Arial" pitchFamily="34" charset="0"/>
                <a:cs typeface="Arial" pitchFamily="34" charset="0"/>
              </a:rPr>
              <a:t>?</a:t>
            </a:r>
            <a:endParaRPr lang="en-US" sz="2400" b="1" dirty="0">
              <a:solidFill>
                <a:srgbClr val="FF0000"/>
              </a:solidFill>
              <a:latin typeface="Arial" pitchFamily="34" charset="0"/>
              <a:cs typeface="Arial" pitchFamily="34" charset="0"/>
            </a:endParaRPr>
          </a:p>
        </p:txBody>
      </p:sp>
      <p:sp>
        <p:nvSpPr>
          <p:cNvPr id="10" name="Rounded Rectangle 9"/>
          <p:cNvSpPr/>
          <p:nvPr/>
        </p:nvSpPr>
        <p:spPr>
          <a:xfrm>
            <a:off x="1691680" y="2429021"/>
            <a:ext cx="2849658" cy="10347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smtClean="0">
                <a:solidFill>
                  <a:schemeClr val="tx1"/>
                </a:solidFill>
                <a:latin typeface="Arial" pitchFamily="34" charset="0"/>
                <a:cs typeface="Arial" pitchFamily="34" charset="0"/>
              </a:rPr>
              <a:t>A. </a:t>
            </a:r>
            <a:r>
              <a:rPr lang="en-US" sz="2800" b="1" dirty="0" err="1" smtClean="0">
                <a:solidFill>
                  <a:schemeClr val="tx1"/>
                </a:solidFill>
                <a:latin typeface="Arial" pitchFamily="34" charset="0"/>
                <a:cs typeface="Arial" pitchFamily="34" charset="0"/>
              </a:rPr>
              <a:t>Ngôi</a:t>
            </a:r>
            <a:r>
              <a:rPr lang="en-US" sz="2800" b="1" dirty="0" smtClean="0">
                <a:solidFill>
                  <a:schemeClr val="tx1"/>
                </a:solidFill>
                <a:latin typeface="Arial" pitchFamily="34" charset="0"/>
                <a:cs typeface="Arial" pitchFamily="34" charset="0"/>
              </a:rPr>
              <a:t> </a:t>
            </a:r>
            <a:r>
              <a:rPr lang="en-US" sz="2800" b="1" dirty="0" err="1" smtClean="0">
                <a:solidFill>
                  <a:schemeClr val="tx1"/>
                </a:solidFill>
                <a:latin typeface="Arial" pitchFamily="34" charset="0"/>
                <a:cs typeface="Arial" pitchFamily="34" charset="0"/>
              </a:rPr>
              <a:t>thứ</a:t>
            </a:r>
            <a:r>
              <a:rPr lang="en-US" sz="2800" b="1" dirty="0" smtClean="0">
                <a:solidFill>
                  <a:schemeClr val="tx1"/>
                </a:solidFill>
                <a:latin typeface="Arial" pitchFamily="34" charset="0"/>
                <a:cs typeface="Arial" pitchFamily="34" charset="0"/>
              </a:rPr>
              <a:t> 1</a:t>
            </a:r>
            <a:endParaRPr lang="en-US" sz="2800" b="1" dirty="0">
              <a:solidFill>
                <a:schemeClr val="tx1"/>
              </a:solidFill>
              <a:latin typeface="Arial" pitchFamily="34" charset="0"/>
              <a:cs typeface="Arial" pitchFamily="34" charset="0"/>
            </a:endParaRPr>
          </a:p>
        </p:txBody>
      </p:sp>
      <p:sp>
        <p:nvSpPr>
          <p:cNvPr id="11" name="Rounded Rectangle 10"/>
          <p:cNvSpPr/>
          <p:nvPr/>
        </p:nvSpPr>
        <p:spPr>
          <a:xfrm>
            <a:off x="4947546" y="2427734"/>
            <a:ext cx="2849658" cy="10347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smtClean="0">
                <a:solidFill>
                  <a:schemeClr val="tx1"/>
                </a:solidFill>
                <a:latin typeface="Arial" pitchFamily="34" charset="0"/>
                <a:cs typeface="Arial" pitchFamily="34" charset="0"/>
              </a:rPr>
              <a:t>B. </a:t>
            </a:r>
            <a:r>
              <a:rPr lang="en-US" sz="2800" b="1" dirty="0" err="1" smtClean="0">
                <a:solidFill>
                  <a:schemeClr val="tx1"/>
                </a:solidFill>
                <a:latin typeface="Arial" pitchFamily="34" charset="0"/>
                <a:cs typeface="Arial" pitchFamily="34" charset="0"/>
              </a:rPr>
              <a:t>Ngôi</a:t>
            </a:r>
            <a:r>
              <a:rPr lang="en-US" sz="2800" b="1" dirty="0" smtClean="0">
                <a:solidFill>
                  <a:schemeClr val="tx1"/>
                </a:solidFill>
                <a:latin typeface="Arial" pitchFamily="34" charset="0"/>
                <a:cs typeface="Arial" pitchFamily="34" charset="0"/>
              </a:rPr>
              <a:t> </a:t>
            </a:r>
            <a:r>
              <a:rPr lang="en-US" sz="2800" b="1" dirty="0" err="1" smtClean="0">
                <a:solidFill>
                  <a:schemeClr val="tx1"/>
                </a:solidFill>
                <a:latin typeface="Arial" pitchFamily="34" charset="0"/>
                <a:cs typeface="Arial" pitchFamily="34" charset="0"/>
              </a:rPr>
              <a:t>thứ</a:t>
            </a:r>
            <a:r>
              <a:rPr lang="en-US" sz="2800" b="1" dirty="0" smtClean="0">
                <a:solidFill>
                  <a:schemeClr val="tx1"/>
                </a:solidFill>
                <a:latin typeface="Arial" pitchFamily="34" charset="0"/>
                <a:cs typeface="Arial" pitchFamily="34" charset="0"/>
              </a:rPr>
              <a:t> 3</a:t>
            </a:r>
            <a:endParaRPr lang="en-US" sz="28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3464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10"/>
                                        </p:tgtEl>
                                      </p:cBhvr>
                                    </p:animEffect>
                                    <p:animScale>
                                      <p:cBhvr>
                                        <p:cTn id="21" dur="250" autoRev="1" fill="hold"/>
                                        <p:tgtEl>
                                          <p:spTgt spid="10"/>
                                        </p:tgtEl>
                                      </p:cBhvr>
                                      <p:by x="105000" y="105000"/>
                                    </p:animScale>
                                  </p:childTnLst>
                                </p:cTn>
                              </p:par>
                              <p:par>
                                <p:cTn id="22" presetID="26" presetClass="emph" presetSubtype="0" fill="hold" grpId="1" nodeType="withEffect">
                                  <p:stCondLst>
                                    <p:cond delay="0"/>
                                  </p:stCondLst>
                                  <p:childTnLst>
                                    <p:animEffect transition="out" filter="fade">
                                      <p:cBhvr>
                                        <p:cTn id="23" dur="500" tmFilter="0, 0; .2, .5; .8, .5; 1, 0"/>
                                        <p:tgtEl>
                                          <p:spTgt spid="11"/>
                                        </p:tgtEl>
                                      </p:cBhvr>
                                    </p:animEffect>
                                    <p:animScale>
                                      <p:cBhvr>
                                        <p:cTn id="24" dur="250" autoRev="1" fill="hold"/>
                                        <p:tgtEl>
                                          <p:spTgt spid="11"/>
                                        </p:tgtEl>
                                      </p:cBhvr>
                                      <p:by x="105000" y="105000"/>
                                    </p:animScale>
                                  </p:childTnLst>
                                </p:cTn>
                              </p:par>
                            </p:childTnLst>
                          </p:cTn>
                        </p:par>
                        <p:par>
                          <p:cTn id="25" fill="hold">
                            <p:stCondLst>
                              <p:cond delay="500"/>
                            </p:stCondLst>
                            <p:childTnLst>
                              <p:par>
                                <p:cTn id="26" presetID="1" presetClass="emph" presetSubtype="2" fill="hold" nodeType="afterEffect">
                                  <p:stCondLst>
                                    <p:cond delay="0"/>
                                  </p:stCondLst>
                                  <p:childTnLst>
                                    <p:animClr clrSpc="rgb" dir="cw">
                                      <p:cBhvr>
                                        <p:cTn id="27" dur="2000" fill="hold"/>
                                        <p:tgtEl>
                                          <p:spTgt spid="11"/>
                                        </p:tgtEl>
                                        <p:attrNameLst>
                                          <p:attrName>fillcolor</p:attrName>
                                        </p:attrNameLst>
                                      </p:cBhvr>
                                      <p:to>
                                        <a:srgbClr val="34E4FB"/>
                                      </p:to>
                                    </p:animClr>
                                    <p:set>
                                      <p:cBhvr>
                                        <p:cTn id="28" dur="2000" fill="hold"/>
                                        <p:tgtEl>
                                          <p:spTgt spid="11"/>
                                        </p:tgtEl>
                                        <p:attrNameLst>
                                          <p:attrName>fill.type</p:attrName>
                                        </p:attrNameLst>
                                      </p:cBhvr>
                                      <p:to>
                                        <p:strVal val="solid"/>
                                      </p:to>
                                    </p:set>
                                    <p:set>
                                      <p:cBhvr>
                                        <p:cTn id="29" dur="2000" fill="hold"/>
                                        <p:tgtEl>
                                          <p:spTgt spid="11"/>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húc mừng ta 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Users\Administrator\Desktop\5385f09707721.png"/>
          <p:cNvPicPr>
            <a:picLocks noChangeAspect="1" noChangeArrowheads="1"/>
          </p:cNvPicPr>
          <p:nvPr/>
        </p:nvPicPr>
        <p:blipFill>
          <a:blip r:embed="rId3" cstate="print"/>
          <a:srcRect/>
          <a:stretch>
            <a:fillRect/>
          </a:stretch>
        </p:blipFill>
        <p:spPr bwMode="auto">
          <a:xfrm>
            <a:off x="-1" y="1"/>
            <a:ext cx="9144001" cy="5143499"/>
          </a:xfrm>
          <a:prstGeom prst="rect">
            <a:avLst/>
          </a:prstGeom>
          <a:blipFill>
            <a:blip r:embed="rId4"/>
            <a:tile tx="0" ty="0" sx="100000" sy="100000" flip="none" algn="tl"/>
          </a:blipFill>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l="10494"/>
          <a:stretch/>
        </p:blipFill>
        <p:spPr>
          <a:xfrm>
            <a:off x="802718" y="833765"/>
            <a:ext cx="8055096" cy="3475970"/>
          </a:xfrm>
          <a:prstGeom prst="rect">
            <a:avLst/>
          </a:prstGeom>
        </p:spPr>
      </p:pic>
      <p:sp>
        <p:nvSpPr>
          <p:cNvPr id="35" name="文本框 61"/>
          <p:cNvSpPr txBox="1"/>
          <p:nvPr/>
        </p:nvSpPr>
        <p:spPr>
          <a:xfrm>
            <a:off x="2528111" y="323110"/>
            <a:ext cx="4087775" cy="438582"/>
          </a:xfrm>
          <a:prstGeom prst="rect">
            <a:avLst/>
          </a:prstGeom>
        </p:spPr>
        <p:style>
          <a:lnRef idx="1">
            <a:schemeClr val="dk1"/>
          </a:lnRef>
          <a:fillRef idx="2">
            <a:schemeClr val="dk1"/>
          </a:fillRef>
          <a:effectRef idx="1">
            <a:schemeClr val="dk1"/>
          </a:effectRef>
          <a:fontRef idx="minor">
            <a:schemeClr val="dk1"/>
          </a:fontRef>
        </p:style>
        <p:txBody>
          <a:bodyPr wrap="square" lIns="68580" tIns="34290" rIns="68580" bIns="34290" rtlCol="0">
            <a:spAutoFit/>
          </a:bodyPr>
          <a:lstStyle/>
          <a:p>
            <a:pPr algn="ctr"/>
            <a:r>
              <a:rPr lang="en-US" altLang="zh-CN" sz="2400" b="1" smtClean="0">
                <a:solidFill>
                  <a:srgbClr val="FF0000"/>
                </a:solidFill>
                <a:latin typeface="Times New Roman" pitchFamily="18" charset="0"/>
                <a:ea typeface="微软雅黑" panose="020B0503020204020204" pitchFamily="34" charset="-122"/>
                <a:cs typeface="Times New Roman" pitchFamily="18" charset="0"/>
              </a:rPr>
              <a:t>PHẦN MỞ ĐẦU  </a:t>
            </a:r>
            <a:endParaRPr lang="zh-CN" altLang="en-US" sz="24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49" name="TextBox 48"/>
          <p:cNvSpPr txBox="1"/>
          <p:nvPr/>
        </p:nvSpPr>
        <p:spPr>
          <a:xfrm>
            <a:off x="1403648" y="1275606"/>
            <a:ext cx="6768752" cy="3200874"/>
          </a:xfrm>
          <a:prstGeom prst="rect">
            <a:avLst/>
          </a:prstGeom>
          <a:noFill/>
          <a:effectLst>
            <a:innerShdw blurRad="25400" dist="25400" dir="13500000">
              <a:prstClr val="black">
                <a:alpha val="50000"/>
              </a:prstClr>
            </a:innerShdw>
          </a:effectLst>
        </p:spPr>
        <p:txBody>
          <a:bodyPr wrap="square" lIns="91438" tIns="45719" rIns="91438" bIns="45719" rtlCol="0">
            <a:spAutoFit/>
          </a:bodyPr>
          <a:lstStyle/>
          <a:p>
            <a:pPr fontAlgn="base">
              <a:lnSpc>
                <a:spcPct val="150000"/>
              </a:lnSpc>
              <a:spcBef>
                <a:spcPct val="0"/>
              </a:spcBef>
              <a:spcAft>
                <a:spcPct val="0"/>
              </a:spcAft>
            </a:pPr>
            <a:r>
              <a:rPr lang="en-GB" sz="1600" b="1"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3200" b="1" smtClean="0">
                <a:solidFill>
                  <a:srgbClr val="0000FF"/>
                </a:solidFill>
                <a:latin typeface="Arial" panose="020B0604020202020204" pitchFamily="34" charset="0"/>
                <a:ea typeface="Calibri" panose="020F0502020204030204" pitchFamily="34" charset="0"/>
                <a:cs typeface="Arial" panose="020B0604020202020204" pitchFamily="34" charset="0"/>
              </a:rPr>
              <a:t>Nhìn tranh và đoán xem :</a:t>
            </a:r>
          </a:p>
          <a:p>
            <a:pPr fontAlgn="base">
              <a:lnSpc>
                <a:spcPct val="150000"/>
              </a:lnSpc>
              <a:spcBef>
                <a:spcPct val="0"/>
              </a:spcBef>
              <a:spcAft>
                <a:spcPct val="0"/>
              </a:spcAft>
            </a:pPr>
            <a:r>
              <a:rPr lang="en-US" b="1" smtClean="0">
                <a:solidFill>
                  <a:srgbClr val="FF0000"/>
                </a:solidFill>
                <a:latin typeface="Times New Roman" pitchFamily="18" charset="0"/>
                <a:cs typeface="Times New Roman" pitchFamily="18" charset="0"/>
              </a:rPr>
              <a:t>                                                </a:t>
            </a:r>
            <a:r>
              <a:rPr lang="en-US" sz="4000" b="1" smtClean="0">
                <a:solidFill>
                  <a:srgbClr val="FF0000"/>
                </a:solidFill>
                <a:latin typeface="Times New Roman" pitchFamily="18" charset="0"/>
                <a:cs typeface="Times New Roman" pitchFamily="18" charset="0"/>
              </a:rPr>
              <a:t>ĐÂY LÀ AI ?</a:t>
            </a:r>
          </a:p>
          <a:p>
            <a:pPr marL="285750" indent="-285750" fontAlgn="base">
              <a:lnSpc>
                <a:spcPct val="150000"/>
              </a:lnSpc>
              <a:spcBef>
                <a:spcPct val="0"/>
              </a:spcBef>
              <a:spcAft>
                <a:spcPct val="0"/>
              </a:spcAft>
              <a:buFontTx/>
              <a:buChar char="-"/>
            </a:pPr>
            <a:endParaRPr lang="en-US" b="1" smtClean="0">
              <a:solidFill>
                <a:srgbClr val="FF0000"/>
              </a:solidFill>
              <a:latin typeface="Times New Roman" pitchFamily="18" charset="0"/>
              <a:cs typeface="Times New Roman" pitchFamily="18" charset="0"/>
            </a:endParaRPr>
          </a:p>
          <a:p>
            <a:pPr marL="285750" lvl="0" indent="-285750" fontAlgn="base">
              <a:lnSpc>
                <a:spcPct val="150000"/>
              </a:lnSpc>
              <a:spcBef>
                <a:spcPct val="0"/>
              </a:spcBef>
              <a:spcAft>
                <a:spcPct val="0"/>
              </a:spcAft>
              <a:buFontTx/>
              <a:buChar char="-"/>
            </a:pPr>
            <a:endParaRPr lang="vi-VN" b="1">
              <a:solidFill>
                <a:srgbClr val="FF0000"/>
              </a:solidFill>
            </a:endParaRPr>
          </a:p>
          <a:p>
            <a:pPr fontAlgn="base">
              <a:lnSpc>
                <a:spcPct val="150000"/>
              </a:lnSpc>
              <a:spcBef>
                <a:spcPct val="0"/>
              </a:spcBef>
              <a:spcAft>
                <a:spcPct val="0"/>
              </a:spcAft>
            </a:pPr>
            <a:endParaRPr lang="en-GB" sz="1600" b="1">
              <a:solidFill>
                <a:srgbClr val="FF0000"/>
              </a:solidFill>
              <a:latin typeface="Arial" panose="020B0604020202020204" pitchFamily="34" charset="0"/>
              <a:ea typeface="Calibri" panose="020F0502020204030204" pitchFamily="34" charset="0"/>
              <a:cs typeface="Arial" panose="020B0604020202020204" pitchFamily="34" charset="0"/>
            </a:endParaRPr>
          </a:p>
          <a:p>
            <a:pPr fontAlgn="base">
              <a:spcBef>
                <a:spcPct val="0"/>
              </a:spcBef>
              <a:spcAft>
                <a:spcPct val="0"/>
              </a:spcAft>
            </a:pPr>
            <a:r>
              <a:rPr lang="en-US" altLang="zh-CN" sz="1600" b="1" smtClean="0">
                <a:solidFill>
                  <a:schemeClr val="tx1"/>
                </a:solidFill>
                <a:latin typeface="Times New Roman" pitchFamily="18" charset="0"/>
                <a:ea typeface="微软雅黑" pitchFamily="34" charset="-122"/>
                <a:cs typeface="Times New Roman" pitchFamily="18" charset="0"/>
              </a:rPr>
              <a:t> </a:t>
            </a:r>
            <a:endParaRPr lang="zh-CN" altLang="en-US" sz="1600" b="1" dirty="0">
              <a:solidFill>
                <a:schemeClr val="tx1"/>
              </a:solidFill>
              <a:latin typeface="Times New Roman" pitchFamily="18" charset="0"/>
              <a:ea typeface="微软雅黑" pitchFamily="34" charset="-122"/>
              <a:cs typeface="Times New Roman" pitchFamily="18" charset="0"/>
            </a:endParaRPr>
          </a:p>
        </p:txBody>
      </p:sp>
      <p:sp>
        <p:nvSpPr>
          <p:cNvPr id="54" name="矩形 53"/>
          <p:cNvSpPr/>
          <p:nvPr/>
        </p:nvSpPr>
        <p:spPr>
          <a:xfrm>
            <a:off x="1948969" y="2753281"/>
            <a:ext cx="184731" cy="461665"/>
          </a:xfrm>
          <a:prstGeom prst="rect">
            <a:avLst/>
          </a:prstGeom>
        </p:spPr>
        <p:txBody>
          <a:bodyPr wrap="none">
            <a:spAutoFit/>
          </a:bodyPr>
          <a:lstStyle/>
          <a:p>
            <a:pPr>
              <a:defRPr/>
            </a:pPr>
            <a:endParaRPr lang="zh-CN" altLang="en-US" sz="2400" kern="0" dirty="0">
              <a:solidFill>
                <a:sysClr val="window" lastClr="FFFFFF"/>
              </a:solidFill>
              <a:latin typeface="Impact" pitchFamily="34" charset="0"/>
              <a:ea typeface="微软雅黑" pitchFamily="34" charset="-122"/>
            </a:endParaRPr>
          </a:p>
        </p:txBody>
      </p:sp>
    </p:spTree>
    <p:extLst>
      <p:ext uri="{BB962C8B-B14F-4D97-AF65-F5344CB8AC3E}">
        <p14:creationId xmlns:p14="http://schemas.microsoft.com/office/powerpoint/2010/main" val="2077235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300" fill="hold"/>
                                        <p:tgtEl>
                                          <p:spTgt spid="49"/>
                                        </p:tgtEl>
                                        <p:attrNameLst>
                                          <p:attrName>ppt_x</p:attrName>
                                        </p:attrNameLst>
                                      </p:cBhvr>
                                      <p:tavLst>
                                        <p:tav tm="0">
                                          <p:val>
                                            <p:strVal val="1+#ppt_w/2"/>
                                          </p:val>
                                        </p:tav>
                                        <p:tav tm="100000">
                                          <p:val>
                                            <p:strVal val="#ppt_x"/>
                                          </p:val>
                                        </p:tav>
                                      </p:tavLst>
                                    </p:anim>
                                    <p:anim calcmode="lin" valueType="num">
                                      <p:cBhvr additive="base">
                                        <p:cTn id="16" dur="3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Left Arrow 1">
            <a:hlinkClick r:id="rId4" action="ppaction://hlinksldjump"/>
          </p:cNvPr>
          <p:cNvSpPr/>
          <p:nvPr/>
        </p:nvSpPr>
        <p:spPr>
          <a:xfrm>
            <a:off x="7742088" y="4638650"/>
            <a:ext cx="576064" cy="432048"/>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TextBox 2"/>
          <p:cNvSpPr txBox="1"/>
          <p:nvPr/>
        </p:nvSpPr>
        <p:spPr>
          <a:xfrm>
            <a:off x="899592" y="794322"/>
            <a:ext cx="7418560" cy="830997"/>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2400" b="1" dirty="0" err="1" smtClean="0">
                <a:latin typeface="Arial" pitchFamily="34" charset="0"/>
                <a:cs typeface="Arial" pitchFamily="34" charset="0"/>
              </a:rPr>
              <a:t>Câu</a:t>
            </a:r>
            <a:r>
              <a:rPr lang="en-US" sz="2400" b="1" dirty="0" smtClean="0">
                <a:latin typeface="Arial" pitchFamily="34" charset="0"/>
                <a:cs typeface="Arial" pitchFamily="34" charset="0"/>
              </a:rPr>
              <a:t> 4: </a:t>
            </a:r>
            <a:r>
              <a:rPr lang="en-US" sz="2400" b="1" dirty="0" err="1" smtClean="0">
                <a:solidFill>
                  <a:srgbClr val="FF0000"/>
                </a:solidFill>
                <a:latin typeface="Arial" pitchFamily="34" charset="0"/>
                <a:cs typeface="Arial" pitchFamily="34" charset="0"/>
              </a:rPr>
              <a:t>Cảm</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giác</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thấy</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ấm</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áp</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vui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vui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xuất</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hiện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trong</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Sơn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khi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nào</a:t>
            </a:r>
            <a:r>
              <a:rPr lang="en-US" sz="2400" b="1" dirty="0" smtClean="0">
                <a:solidFill>
                  <a:srgbClr val="FF0000"/>
                </a:solidFill>
                <a:latin typeface="Arial" pitchFamily="34" charset="0"/>
                <a:cs typeface="Arial" pitchFamily="34" charset="0"/>
              </a:rPr>
              <a:t>?</a:t>
            </a:r>
            <a:endParaRPr lang="en-US" sz="2400" b="1" dirty="0">
              <a:solidFill>
                <a:srgbClr val="FF0000"/>
              </a:solidFill>
              <a:latin typeface="Arial" pitchFamily="34" charset="0"/>
              <a:cs typeface="Arial" pitchFamily="34" charset="0"/>
            </a:endParaRPr>
          </a:p>
        </p:txBody>
      </p:sp>
      <p:sp>
        <p:nvSpPr>
          <p:cNvPr id="9" name="Rounded Rectangle 8"/>
          <p:cNvSpPr/>
          <p:nvPr/>
        </p:nvSpPr>
        <p:spPr>
          <a:xfrm>
            <a:off x="1763688" y="1923678"/>
            <a:ext cx="2736304" cy="10018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smtClean="0">
                <a:solidFill>
                  <a:schemeClr val="tx1"/>
                </a:solidFill>
                <a:latin typeface="Arial" pitchFamily="34" charset="0"/>
                <a:cs typeface="Arial" pitchFamily="34" charset="0"/>
              </a:rPr>
              <a:t>A. </a:t>
            </a:r>
            <a:r>
              <a:rPr lang="en-US" sz="2800" dirty="0" err="1" smtClean="0">
                <a:solidFill>
                  <a:schemeClr val="tx1"/>
                </a:solidFill>
                <a:latin typeface="Arial" pitchFamily="34" charset="0"/>
                <a:cs typeface="Arial" pitchFamily="34" charset="0"/>
              </a:rPr>
              <a:t>Khi</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trao</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áo</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cho</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Hiên</a:t>
            </a:r>
            <a:endParaRPr lang="en-US" sz="2800" dirty="0">
              <a:solidFill>
                <a:schemeClr val="tx1"/>
              </a:solidFill>
              <a:latin typeface="Arial" pitchFamily="34" charset="0"/>
              <a:cs typeface="Arial" pitchFamily="34" charset="0"/>
            </a:endParaRPr>
          </a:p>
        </p:txBody>
      </p:sp>
      <p:sp>
        <p:nvSpPr>
          <p:cNvPr id="10" name="Rounded Rectangle 9"/>
          <p:cNvSpPr/>
          <p:nvPr/>
        </p:nvSpPr>
        <p:spPr>
          <a:xfrm>
            <a:off x="4860032" y="1923677"/>
            <a:ext cx="2736304" cy="10018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smtClean="0">
                <a:solidFill>
                  <a:schemeClr val="tx1"/>
                </a:solidFill>
                <a:latin typeface="Arial" pitchFamily="34" charset="0"/>
                <a:cs typeface="Arial" pitchFamily="34" charset="0"/>
              </a:rPr>
              <a:t>B. </a:t>
            </a:r>
            <a:r>
              <a:rPr lang="en-US" sz="2800" dirty="0" err="1" smtClean="0">
                <a:solidFill>
                  <a:schemeClr val="tx1"/>
                </a:solidFill>
                <a:latin typeface="Arial" pitchFamily="34" charset="0"/>
                <a:cs typeface="Arial" pitchFamily="34" charset="0"/>
              </a:rPr>
              <a:t>Khi</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đợi</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chị</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Lan</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về</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lấy</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áo</a:t>
            </a:r>
            <a:endParaRPr lang="en-US" sz="2800" dirty="0">
              <a:solidFill>
                <a:schemeClr val="tx1"/>
              </a:solidFill>
              <a:latin typeface="Arial" pitchFamily="34" charset="0"/>
              <a:cs typeface="Arial" pitchFamily="34" charset="0"/>
            </a:endParaRPr>
          </a:p>
        </p:txBody>
      </p:sp>
      <p:sp>
        <p:nvSpPr>
          <p:cNvPr id="11" name="Rounded Rectangle 10"/>
          <p:cNvSpPr/>
          <p:nvPr/>
        </p:nvSpPr>
        <p:spPr>
          <a:xfrm>
            <a:off x="1775385" y="3189453"/>
            <a:ext cx="2736304" cy="10018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smtClean="0">
                <a:solidFill>
                  <a:schemeClr val="tx1"/>
                </a:solidFill>
                <a:latin typeface="Arial" pitchFamily="34" charset="0"/>
                <a:cs typeface="Arial" pitchFamily="34" charset="0"/>
              </a:rPr>
              <a:t>C. </a:t>
            </a:r>
            <a:r>
              <a:rPr lang="en-US" sz="2800" dirty="0" err="1" smtClean="0">
                <a:solidFill>
                  <a:schemeClr val="tx1"/>
                </a:solidFill>
                <a:latin typeface="Arial" pitchFamily="34" charset="0"/>
                <a:cs typeface="Arial" pitchFamily="34" charset="0"/>
              </a:rPr>
              <a:t>Khi</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thấy</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Hiên</a:t>
            </a:r>
            <a:endParaRPr lang="en-US" sz="2800" dirty="0">
              <a:solidFill>
                <a:schemeClr val="tx1"/>
              </a:solidFill>
              <a:latin typeface="Arial" pitchFamily="34" charset="0"/>
              <a:cs typeface="Arial" pitchFamily="34" charset="0"/>
            </a:endParaRPr>
          </a:p>
        </p:txBody>
      </p:sp>
      <p:sp>
        <p:nvSpPr>
          <p:cNvPr id="12" name="Rounded Rectangle 11"/>
          <p:cNvSpPr/>
          <p:nvPr/>
        </p:nvSpPr>
        <p:spPr>
          <a:xfrm>
            <a:off x="4860032" y="3189453"/>
            <a:ext cx="2736304" cy="97209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smtClean="0">
                <a:solidFill>
                  <a:schemeClr val="tx1"/>
                </a:solidFill>
                <a:latin typeface="Arial" pitchFamily="34" charset="0"/>
                <a:cs typeface="Arial" pitchFamily="34" charset="0"/>
              </a:rPr>
              <a:t>D. </a:t>
            </a:r>
            <a:r>
              <a:rPr lang="en-US" sz="2800" dirty="0" err="1" smtClean="0">
                <a:solidFill>
                  <a:schemeClr val="tx1"/>
                </a:solidFill>
                <a:latin typeface="Arial" pitchFamily="34" charset="0"/>
                <a:cs typeface="Arial" pitchFamily="34" charset="0"/>
              </a:rPr>
              <a:t>Khi</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thấy</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đám</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trẻ</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nhỏ</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83533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par>
                                <p:cTn id="31" presetID="26" presetClass="emph" presetSubtype="0" fill="hold" grpId="1" nodeType="withEffect">
                                  <p:stCondLst>
                                    <p:cond delay="0"/>
                                  </p:stCondLst>
                                  <p:childTnLst>
                                    <p:animEffect transition="out" filter="fade">
                                      <p:cBhvr>
                                        <p:cTn id="32" dur="500" tmFilter="0, 0; .2, .5; .8, .5; 1, 0"/>
                                        <p:tgtEl>
                                          <p:spTgt spid="10"/>
                                        </p:tgtEl>
                                      </p:cBhvr>
                                    </p:animEffect>
                                    <p:animScale>
                                      <p:cBhvr>
                                        <p:cTn id="33" dur="250" autoRev="1" fill="hold"/>
                                        <p:tgtEl>
                                          <p:spTgt spid="10"/>
                                        </p:tgtEl>
                                      </p:cBhvr>
                                      <p:by x="105000" y="105000"/>
                                    </p:animScale>
                                  </p:childTnLst>
                                </p:cTn>
                              </p:par>
                              <p:par>
                                <p:cTn id="34" presetID="26" presetClass="emph" presetSubtype="0" fill="hold" grpId="1" nodeType="withEffect">
                                  <p:stCondLst>
                                    <p:cond delay="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par>
                                <p:cTn id="37" presetID="26" presetClass="emph" presetSubtype="0" fill="hold" grpId="1" nodeType="withEffect">
                                  <p:stCondLst>
                                    <p:cond delay="0"/>
                                  </p:stCondLst>
                                  <p:childTnLst>
                                    <p:animEffect transition="out" filter="fade">
                                      <p:cBhvr>
                                        <p:cTn id="38" dur="500" tmFilter="0, 0; .2, .5; .8, .5; 1, 0"/>
                                        <p:tgtEl>
                                          <p:spTgt spid="12"/>
                                        </p:tgtEl>
                                      </p:cBhvr>
                                    </p:animEffect>
                                    <p:animScale>
                                      <p:cBhvr>
                                        <p:cTn id="39" dur="250" autoRev="1" fill="hold"/>
                                        <p:tgtEl>
                                          <p:spTgt spid="12"/>
                                        </p:tgtEl>
                                      </p:cBhvr>
                                      <p:by x="105000" y="105000"/>
                                    </p:animScale>
                                  </p:childTnLst>
                                </p:cTn>
                              </p:par>
                            </p:childTnLst>
                          </p:cTn>
                        </p:par>
                        <p:par>
                          <p:cTn id="40" fill="hold">
                            <p:stCondLst>
                              <p:cond delay="500"/>
                            </p:stCondLst>
                            <p:childTnLst>
                              <p:par>
                                <p:cTn id="41" presetID="1" presetClass="emph" presetSubtype="2" fill="hold" nodeType="afterEffect">
                                  <p:stCondLst>
                                    <p:cond delay="0"/>
                                  </p:stCondLst>
                                  <p:childTnLst>
                                    <p:animClr clrSpc="rgb" dir="cw">
                                      <p:cBhvr>
                                        <p:cTn id="42" dur="2000" fill="hold"/>
                                        <p:tgtEl>
                                          <p:spTgt spid="10"/>
                                        </p:tgtEl>
                                        <p:attrNameLst>
                                          <p:attrName>fillcolor</p:attrName>
                                        </p:attrNameLst>
                                      </p:cBhvr>
                                      <p:to>
                                        <a:srgbClr val="34E4FB"/>
                                      </p:to>
                                    </p:animClr>
                                    <p:set>
                                      <p:cBhvr>
                                        <p:cTn id="43" dur="2000" fill="hold"/>
                                        <p:tgtEl>
                                          <p:spTgt spid="10"/>
                                        </p:tgtEl>
                                        <p:attrNameLst>
                                          <p:attrName>fill.type</p:attrName>
                                        </p:attrNameLst>
                                      </p:cBhvr>
                                      <p:to>
                                        <p:strVal val="solid"/>
                                      </p:to>
                                    </p:set>
                                    <p:set>
                                      <p:cBhvr>
                                        <p:cTn id="44" dur="2000" fill="hold"/>
                                        <p:tgtEl>
                                          <p:spTgt spid="1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úc mừng ta 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1203599"/>
            <a:ext cx="7200800" cy="2308324"/>
          </a:xfrm>
          <a:prstGeom prst="rect">
            <a:avLst/>
          </a:prstGeom>
        </p:spPr>
        <p:txBody>
          <a:bodyPr wrap="square">
            <a:spAutoFit/>
          </a:bodyPr>
          <a:lstStyle/>
          <a:p>
            <a:pPr algn="ctr"/>
            <a:r>
              <a:rPr lang="en-US" sz="3600" i="1" smtClean="0">
                <a:solidFill>
                  <a:srgbClr val="FF0000"/>
                </a:solidFill>
                <a:latin typeface="Times New Roman" pitchFamily="18" charset="0"/>
                <a:cs typeface="Times New Roman" pitchFamily="18" charset="0"/>
              </a:rPr>
              <a:t>    </a:t>
            </a:r>
            <a:r>
              <a:rPr lang="en-US" sz="3600" b="1" i="1" smtClean="0">
                <a:solidFill>
                  <a:srgbClr val="0000FF"/>
                </a:solidFill>
                <a:latin typeface="Times New Roman" pitchFamily="18" charset="0"/>
                <a:cs typeface="Times New Roman" pitchFamily="18" charset="0"/>
              </a:rPr>
              <a:t>Bài 2 – PHIẾU HS SỐ 3</a:t>
            </a:r>
          </a:p>
          <a:p>
            <a:r>
              <a:rPr lang="en-US" sz="3600" b="1">
                <a:solidFill>
                  <a:srgbClr val="FF0000"/>
                </a:solidFill>
                <a:latin typeface="Times New Roman" pitchFamily="18" charset="0"/>
                <a:cs typeface="Times New Roman" pitchFamily="18" charset="0"/>
              </a:rPr>
              <a:t>Tìm những câu ca dao, tục </a:t>
            </a:r>
            <a:r>
              <a:rPr lang="en-US" sz="3600" b="1" smtClean="0">
                <a:solidFill>
                  <a:srgbClr val="FF0000"/>
                </a:solidFill>
                <a:latin typeface="Times New Roman" pitchFamily="18" charset="0"/>
                <a:cs typeface="Times New Roman" pitchFamily="18" charset="0"/>
              </a:rPr>
              <a:t>ngữ VN nói </a:t>
            </a:r>
            <a:r>
              <a:rPr lang="en-US" sz="3600" b="1">
                <a:solidFill>
                  <a:srgbClr val="FF0000"/>
                </a:solidFill>
                <a:latin typeface="Times New Roman" pitchFamily="18" charset="0"/>
                <a:cs typeface="Times New Roman" pitchFamily="18" charset="0"/>
              </a:rPr>
              <a:t>về tình yêu thương con người.</a:t>
            </a:r>
          </a:p>
          <a:p>
            <a:endParaRPr lang="en-US" sz="3600" i="1"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0022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915566"/>
            <a:ext cx="7272808" cy="4154984"/>
          </a:xfrm>
          <a:prstGeom prst="rect">
            <a:avLst/>
          </a:prstGeom>
          <a:noFill/>
        </p:spPr>
        <p:txBody>
          <a:bodyPr wrap="square" rtlCol="0">
            <a:spAutoFit/>
          </a:bodyPr>
          <a:lstStyle/>
          <a:p>
            <a:pPr algn="ctr"/>
            <a:r>
              <a:rPr lang="en-US" sz="2400" b="1" smtClean="0">
                <a:solidFill>
                  <a:srgbClr val="0000FF"/>
                </a:solidFill>
                <a:latin typeface="Times New Roman" pitchFamily="18" charset="0"/>
                <a:cs typeface="Times New Roman" pitchFamily="18" charset="0"/>
              </a:rPr>
              <a:t>Tục ngữ - ca dao nói về yêu thương con người</a:t>
            </a:r>
          </a:p>
          <a:p>
            <a:r>
              <a:rPr lang="en-US" sz="2400">
                <a:solidFill>
                  <a:srgbClr val="FF0000"/>
                </a:solidFill>
              </a:rPr>
              <a:t>1.Thương người như thể thương thân. </a:t>
            </a:r>
          </a:p>
          <a:p>
            <a:r>
              <a:rPr lang="en-US" sz="2400">
                <a:solidFill>
                  <a:srgbClr val="FF0000"/>
                </a:solidFill>
              </a:rPr>
              <a:t>2.Một miếng khi đói bằng một gói khi no. </a:t>
            </a:r>
          </a:p>
          <a:p>
            <a:r>
              <a:rPr lang="en-US" sz="2400">
                <a:solidFill>
                  <a:srgbClr val="FF0000"/>
                </a:solidFill>
              </a:rPr>
              <a:t>3.Một giọt máu đào hơn ao nước lã .</a:t>
            </a:r>
          </a:p>
          <a:p>
            <a:r>
              <a:rPr lang="en-US" sz="2400">
                <a:solidFill>
                  <a:srgbClr val="FF0000"/>
                </a:solidFill>
              </a:rPr>
              <a:t>4.Lá lành đùm lá rách.</a:t>
            </a:r>
          </a:p>
          <a:p>
            <a:r>
              <a:rPr lang="en-US" sz="2400">
                <a:solidFill>
                  <a:srgbClr val="FF0000"/>
                </a:solidFill>
              </a:rPr>
              <a:t>5.Một con ngựa đau, cả tàu bỏ cỏ. </a:t>
            </a:r>
          </a:p>
          <a:p>
            <a:r>
              <a:rPr lang="en-US" sz="2400">
                <a:solidFill>
                  <a:srgbClr val="FF0000"/>
                </a:solidFill>
              </a:rPr>
              <a:t> </a:t>
            </a:r>
            <a:r>
              <a:rPr lang="en-US" sz="2400" smtClean="0">
                <a:solidFill>
                  <a:srgbClr val="FF0000"/>
                </a:solidFill>
              </a:rPr>
              <a:t>6.Chị </a:t>
            </a:r>
            <a:r>
              <a:rPr lang="en-US" sz="2400">
                <a:solidFill>
                  <a:srgbClr val="FF0000"/>
                </a:solidFill>
              </a:rPr>
              <a:t>ngã, em nâng. </a:t>
            </a:r>
          </a:p>
          <a:p>
            <a:r>
              <a:rPr lang="en-US" sz="2400">
                <a:solidFill>
                  <a:srgbClr val="FF0000"/>
                </a:solidFill>
              </a:rPr>
              <a:t>7.Nhường cơm, sẻ áo. </a:t>
            </a:r>
          </a:p>
          <a:p>
            <a:r>
              <a:rPr lang="en-US" sz="2400" smtClean="0">
                <a:solidFill>
                  <a:srgbClr val="FF0000"/>
                </a:solidFill>
              </a:rPr>
              <a:t> </a:t>
            </a:r>
            <a:r>
              <a:rPr lang="en-US" sz="2400">
                <a:solidFill>
                  <a:srgbClr val="FF0000"/>
                </a:solidFill>
              </a:rPr>
              <a:t>8.Yêu nhau chín bỏ làm mười.</a:t>
            </a:r>
          </a:p>
          <a:p>
            <a:pPr algn="ctr"/>
            <a:endParaRPr lang="en-US" sz="2400" b="1" smtClean="0">
              <a:solidFill>
                <a:srgbClr val="FF0000"/>
              </a:solidFill>
              <a:latin typeface="Times New Roman" pitchFamily="18" charset="0"/>
              <a:cs typeface="Times New Roman" pitchFamily="18" charset="0"/>
            </a:endParaRPr>
          </a:p>
          <a:p>
            <a:pPr algn="ctr"/>
            <a:endParaRPr lang="en-US" sz="24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02123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624" y="863590"/>
            <a:ext cx="6912768" cy="3693319"/>
          </a:xfrm>
          <a:prstGeom prst="rect">
            <a:avLst/>
          </a:prstGeom>
        </p:spPr>
        <p:txBody>
          <a:bodyPr wrap="square">
            <a:spAutoFit/>
          </a:bodyPr>
          <a:lstStyle/>
          <a:p>
            <a:pPr algn="ctr"/>
            <a:r>
              <a:rPr lang="en-US" b="1">
                <a:solidFill>
                  <a:srgbClr val="0000FF"/>
                </a:solidFill>
                <a:latin typeface="Times New Roman" pitchFamily="18" charset="0"/>
                <a:cs typeface="Times New Roman" pitchFamily="18" charset="0"/>
              </a:rPr>
              <a:t>Tục ngữ - ca dao nói về yêu thương con người</a:t>
            </a:r>
          </a:p>
          <a:p>
            <a:pPr algn="ctr"/>
            <a:r>
              <a:rPr lang="en-US" smtClean="0">
                <a:solidFill>
                  <a:srgbClr val="FF0000"/>
                </a:solidFill>
                <a:latin typeface="Times New Roman" pitchFamily="18" charset="0"/>
                <a:cs typeface="Times New Roman" pitchFamily="18" charset="0"/>
              </a:rPr>
              <a:t>1</a:t>
            </a:r>
            <a:r>
              <a:rPr lang="en-US">
                <a:solidFill>
                  <a:srgbClr val="FF0000"/>
                </a:solidFill>
                <a:latin typeface="Times New Roman" pitchFamily="18" charset="0"/>
                <a:cs typeface="Times New Roman" pitchFamily="18" charset="0"/>
              </a:rPr>
              <a:t>. Nhiễu điều phủ lấy giá gương,</a:t>
            </a:r>
          </a:p>
          <a:p>
            <a:pPr algn="ctr"/>
            <a:r>
              <a:rPr lang="en-US" smtClean="0">
                <a:solidFill>
                  <a:srgbClr val="FF0000"/>
                </a:solidFill>
                <a:latin typeface="Times New Roman" pitchFamily="18" charset="0"/>
                <a:cs typeface="Times New Roman" pitchFamily="18" charset="0"/>
              </a:rPr>
              <a:t>              Người </a:t>
            </a:r>
            <a:r>
              <a:rPr lang="en-US">
                <a:solidFill>
                  <a:srgbClr val="FF0000"/>
                </a:solidFill>
                <a:latin typeface="Times New Roman" pitchFamily="18" charset="0"/>
                <a:cs typeface="Times New Roman" pitchFamily="18" charset="0"/>
              </a:rPr>
              <a:t>trong một nước phải thương nhau cùng.</a:t>
            </a:r>
          </a:p>
          <a:p>
            <a:pPr algn="ctr"/>
            <a:r>
              <a:rPr lang="en-US">
                <a:solidFill>
                  <a:srgbClr val="FF0000"/>
                </a:solidFill>
                <a:latin typeface="Times New Roman" pitchFamily="18" charset="0"/>
                <a:cs typeface="Times New Roman" pitchFamily="18" charset="0"/>
              </a:rPr>
              <a:t>2. Đôi ta cùng bạn chăn trâu</a:t>
            </a:r>
          </a:p>
          <a:p>
            <a:pPr algn="ctr"/>
            <a:r>
              <a:rPr lang="en-US">
                <a:solidFill>
                  <a:srgbClr val="FF0000"/>
                </a:solidFill>
                <a:latin typeface="Times New Roman" pitchFamily="18" charset="0"/>
                <a:cs typeface="Times New Roman" pitchFamily="18" charset="0"/>
              </a:rPr>
              <a:t>Cùng mặc áo vá nhuộm nâu một làng</a:t>
            </a:r>
          </a:p>
          <a:p>
            <a:pPr algn="ctr"/>
            <a:r>
              <a:rPr lang="en-US">
                <a:solidFill>
                  <a:srgbClr val="FF0000"/>
                </a:solidFill>
                <a:latin typeface="Times New Roman" pitchFamily="18" charset="0"/>
                <a:cs typeface="Times New Roman" pitchFamily="18" charset="0"/>
              </a:rPr>
              <a:t>3. Anh em như thể tay chân</a:t>
            </a:r>
          </a:p>
          <a:p>
            <a:pPr algn="ctr"/>
            <a:r>
              <a:rPr lang="en-US">
                <a:solidFill>
                  <a:srgbClr val="FF0000"/>
                </a:solidFill>
                <a:latin typeface="Times New Roman" pitchFamily="18" charset="0"/>
                <a:cs typeface="Times New Roman" pitchFamily="18" charset="0"/>
              </a:rPr>
              <a:t>Rách lành đùm bọc, dở hay đỡ đần</a:t>
            </a:r>
          </a:p>
          <a:p>
            <a:pPr algn="ctr"/>
            <a:r>
              <a:rPr lang="en-US">
                <a:solidFill>
                  <a:srgbClr val="FF0000"/>
                </a:solidFill>
                <a:latin typeface="Times New Roman" pitchFamily="18" charset="0"/>
                <a:cs typeface="Times New Roman" pitchFamily="18" charset="0"/>
              </a:rPr>
              <a:t>4. Bầu ơi thương lấy bí cùng</a:t>
            </a:r>
          </a:p>
          <a:p>
            <a:pPr algn="ctr"/>
            <a:r>
              <a:rPr lang="en-US" smtClean="0">
                <a:solidFill>
                  <a:srgbClr val="FF0000"/>
                </a:solidFill>
                <a:latin typeface="Times New Roman" pitchFamily="18" charset="0"/>
                <a:cs typeface="Times New Roman" pitchFamily="18" charset="0"/>
              </a:rPr>
              <a:t>           Tuy </a:t>
            </a:r>
            <a:r>
              <a:rPr lang="en-US">
                <a:solidFill>
                  <a:srgbClr val="FF0000"/>
                </a:solidFill>
                <a:latin typeface="Times New Roman" pitchFamily="18" charset="0"/>
                <a:cs typeface="Times New Roman" pitchFamily="18" charset="0"/>
              </a:rPr>
              <a:t>rằng khác giống nhưng chung một giàn</a:t>
            </a:r>
          </a:p>
          <a:p>
            <a:pPr algn="ctr"/>
            <a:r>
              <a:rPr lang="en-US">
                <a:solidFill>
                  <a:srgbClr val="FF0000"/>
                </a:solidFill>
                <a:latin typeface="Times New Roman" pitchFamily="18" charset="0"/>
                <a:cs typeface="Times New Roman" pitchFamily="18" charset="0"/>
              </a:rPr>
              <a:t>5. Rủ nhau xuống bể mò cua</a:t>
            </a:r>
          </a:p>
          <a:p>
            <a:pPr algn="ctr"/>
            <a:r>
              <a:rPr lang="en-US" smtClean="0">
                <a:solidFill>
                  <a:srgbClr val="FF0000"/>
                </a:solidFill>
                <a:latin typeface="Times New Roman" pitchFamily="18" charset="0"/>
                <a:cs typeface="Times New Roman" pitchFamily="18" charset="0"/>
              </a:rPr>
              <a:t>   Đem </a:t>
            </a:r>
            <a:r>
              <a:rPr lang="en-US">
                <a:solidFill>
                  <a:srgbClr val="FF0000"/>
                </a:solidFill>
                <a:latin typeface="Times New Roman" pitchFamily="18" charset="0"/>
                <a:cs typeface="Times New Roman" pitchFamily="18" charset="0"/>
              </a:rPr>
              <a:t>về nấu quả mơ chua trên rừng</a:t>
            </a:r>
          </a:p>
          <a:p>
            <a:pPr algn="ctr"/>
            <a:r>
              <a:rPr lang="en-US">
                <a:solidFill>
                  <a:srgbClr val="FF0000"/>
                </a:solidFill>
                <a:latin typeface="Times New Roman" pitchFamily="18" charset="0"/>
                <a:cs typeface="Times New Roman" pitchFamily="18" charset="0"/>
              </a:rPr>
              <a:t>    Em ơi chua ngọt đã từng </a:t>
            </a:r>
          </a:p>
          <a:p>
            <a:pPr algn="ctr"/>
            <a:r>
              <a:rPr lang="en-US" smtClean="0">
                <a:solidFill>
                  <a:srgbClr val="FF0000"/>
                </a:solidFill>
                <a:latin typeface="Times New Roman" pitchFamily="18" charset="0"/>
                <a:cs typeface="Times New Roman" pitchFamily="18" charset="0"/>
              </a:rPr>
              <a:t>        Non </a:t>
            </a:r>
            <a:r>
              <a:rPr lang="en-US">
                <a:solidFill>
                  <a:srgbClr val="FF0000"/>
                </a:solidFill>
                <a:latin typeface="Times New Roman" pitchFamily="18" charset="0"/>
                <a:cs typeface="Times New Roman" pitchFamily="18" charset="0"/>
              </a:rPr>
              <a:t>xanh nước bạc ta đừng quên nhau.</a:t>
            </a:r>
          </a:p>
        </p:txBody>
      </p:sp>
    </p:spTree>
    <p:extLst>
      <p:ext uri="{BB962C8B-B14F-4D97-AF65-F5344CB8AC3E}">
        <p14:creationId xmlns:p14="http://schemas.microsoft.com/office/powerpoint/2010/main" val="3539551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1203598"/>
            <a:ext cx="7848872" cy="2431435"/>
          </a:xfrm>
          <a:prstGeom prst="rect">
            <a:avLst/>
          </a:prstGeom>
          <a:noFill/>
        </p:spPr>
        <p:txBody>
          <a:bodyPr wrap="square" rtlCol="0">
            <a:spAutoFit/>
          </a:bodyPr>
          <a:lstStyle/>
          <a:p>
            <a:pPr algn="ctr"/>
            <a:r>
              <a:rPr lang="en-US" sz="3200" dirty="0" err="1" smtClean="0">
                <a:solidFill>
                  <a:srgbClr val="0000FF"/>
                </a:solidFill>
                <a:latin typeface="Times New Roman" pitchFamily="18" charset="0"/>
                <a:cs typeface="Times New Roman" pitchFamily="18" charset="0"/>
              </a:rPr>
              <a:t>Vận</a:t>
            </a:r>
            <a:r>
              <a:rPr lang="en-US" sz="3200" dirty="0" smtClean="0">
                <a:solidFill>
                  <a:srgbClr val="0000FF"/>
                </a:solidFill>
                <a:latin typeface="Times New Roman" pitchFamily="18" charset="0"/>
                <a:cs typeface="Times New Roman" pitchFamily="18" charset="0"/>
              </a:rPr>
              <a:t> </a:t>
            </a:r>
            <a:r>
              <a:rPr lang="en-US" sz="3200" dirty="0" err="1" smtClean="0">
                <a:solidFill>
                  <a:srgbClr val="0000FF"/>
                </a:solidFill>
                <a:latin typeface="Times New Roman" pitchFamily="18" charset="0"/>
                <a:cs typeface="Times New Roman" pitchFamily="18" charset="0"/>
              </a:rPr>
              <a:t>dụng</a:t>
            </a:r>
            <a:r>
              <a:rPr lang="en-US" sz="3200" dirty="0" smtClean="0">
                <a:solidFill>
                  <a:srgbClr val="0000FF"/>
                </a:solidFill>
                <a:latin typeface="Times New Roman" pitchFamily="18" charset="0"/>
                <a:cs typeface="Times New Roman" pitchFamily="18" charset="0"/>
              </a:rPr>
              <a:t> </a:t>
            </a:r>
          </a:p>
          <a:p>
            <a:pPr lvl="0" algn="ctr"/>
            <a:r>
              <a:rPr lang="en-US" sz="2000" b="1" dirty="0" smtClean="0">
                <a:solidFill>
                  <a:srgbClr val="C00000"/>
                </a:solidFill>
              </a:rPr>
              <a:t>- </a:t>
            </a:r>
            <a:r>
              <a:rPr lang="en-US" sz="2000" b="1" dirty="0" err="1" smtClean="0">
                <a:solidFill>
                  <a:srgbClr val="C00000"/>
                </a:solidFill>
              </a:rPr>
              <a:t>Em</a:t>
            </a:r>
            <a:r>
              <a:rPr lang="en-US" sz="2000" b="1" dirty="0" smtClean="0">
                <a:solidFill>
                  <a:srgbClr val="C00000"/>
                </a:solidFill>
              </a:rPr>
              <a:t> </a:t>
            </a:r>
            <a:r>
              <a:rPr lang="en-US" sz="2000" b="1" dirty="0" err="1">
                <a:solidFill>
                  <a:srgbClr val="C00000"/>
                </a:solidFill>
              </a:rPr>
              <a:t>hãy</a:t>
            </a:r>
            <a:r>
              <a:rPr lang="en-US" sz="2000" b="1" dirty="0">
                <a:solidFill>
                  <a:srgbClr val="C00000"/>
                </a:solidFill>
              </a:rPr>
              <a:t> chia </a:t>
            </a:r>
            <a:r>
              <a:rPr lang="en-US" sz="2000" b="1" dirty="0" err="1">
                <a:solidFill>
                  <a:srgbClr val="C00000"/>
                </a:solidFill>
              </a:rPr>
              <a:t>sẻ</a:t>
            </a:r>
            <a:r>
              <a:rPr lang="en-US" sz="2000" b="1" dirty="0">
                <a:solidFill>
                  <a:srgbClr val="C00000"/>
                </a:solidFill>
              </a:rPr>
              <a:t> </a:t>
            </a:r>
            <a:r>
              <a:rPr lang="en-US" sz="2000" b="1" dirty="0" err="1">
                <a:solidFill>
                  <a:srgbClr val="C00000"/>
                </a:solidFill>
              </a:rPr>
              <a:t>những</a:t>
            </a:r>
            <a:r>
              <a:rPr lang="en-US" sz="2000" b="1" dirty="0">
                <a:solidFill>
                  <a:srgbClr val="C00000"/>
                </a:solidFill>
              </a:rPr>
              <a:t> </a:t>
            </a:r>
            <a:r>
              <a:rPr lang="en-US" sz="2000" b="1" dirty="0" err="1">
                <a:solidFill>
                  <a:srgbClr val="C00000"/>
                </a:solidFill>
              </a:rPr>
              <a:t>việc</a:t>
            </a:r>
            <a:r>
              <a:rPr lang="en-US" sz="2000" b="1" dirty="0">
                <a:solidFill>
                  <a:srgbClr val="C00000"/>
                </a:solidFill>
              </a:rPr>
              <a:t> </a:t>
            </a:r>
            <a:r>
              <a:rPr lang="en-US" sz="2000" b="1" dirty="0" err="1">
                <a:solidFill>
                  <a:srgbClr val="C00000"/>
                </a:solidFill>
              </a:rPr>
              <a:t>làm</a:t>
            </a:r>
            <a:r>
              <a:rPr lang="en-US" sz="2000" b="1" dirty="0">
                <a:solidFill>
                  <a:srgbClr val="C00000"/>
                </a:solidFill>
              </a:rPr>
              <a:t> </a:t>
            </a:r>
            <a:r>
              <a:rPr lang="en-US" sz="2000" b="1" dirty="0" err="1">
                <a:solidFill>
                  <a:srgbClr val="C00000"/>
                </a:solidFill>
              </a:rPr>
              <a:t>yêu</a:t>
            </a:r>
            <a:r>
              <a:rPr lang="en-US" sz="2000" b="1" dirty="0">
                <a:solidFill>
                  <a:srgbClr val="C00000"/>
                </a:solidFill>
              </a:rPr>
              <a:t> </a:t>
            </a:r>
            <a:r>
              <a:rPr lang="en-US" sz="2000" b="1" dirty="0" err="1">
                <a:solidFill>
                  <a:srgbClr val="C00000"/>
                </a:solidFill>
              </a:rPr>
              <a:t>thương</a:t>
            </a:r>
            <a:r>
              <a:rPr lang="en-US" sz="2000" b="1" dirty="0">
                <a:solidFill>
                  <a:srgbClr val="C00000"/>
                </a:solidFill>
              </a:rPr>
              <a:t> </a:t>
            </a:r>
            <a:r>
              <a:rPr lang="en-US" sz="2000" b="1" dirty="0" err="1">
                <a:solidFill>
                  <a:srgbClr val="C00000"/>
                </a:solidFill>
              </a:rPr>
              <a:t>của</a:t>
            </a:r>
            <a:r>
              <a:rPr lang="en-US" sz="2000" b="1" dirty="0">
                <a:solidFill>
                  <a:srgbClr val="C00000"/>
                </a:solidFill>
              </a:rPr>
              <a:t> </a:t>
            </a:r>
            <a:r>
              <a:rPr lang="en-US" sz="2000" b="1" dirty="0" smtClean="0">
                <a:solidFill>
                  <a:srgbClr val="C00000"/>
                </a:solidFill>
              </a:rPr>
              <a:t> </a:t>
            </a:r>
            <a:r>
              <a:rPr lang="en-US" sz="2000" b="1" dirty="0" err="1">
                <a:solidFill>
                  <a:srgbClr val="C00000"/>
                </a:solidFill>
              </a:rPr>
              <a:t>em</a:t>
            </a:r>
            <a:r>
              <a:rPr lang="en-US" sz="2000" b="1" dirty="0">
                <a:solidFill>
                  <a:srgbClr val="C00000"/>
                </a:solidFill>
              </a:rPr>
              <a:t> </a:t>
            </a:r>
            <a:r>
              <a:rPr lang="en-US" sz="2000" b="1" dirty="0" err="1">
                <a:solidFill>
                  <a:srgbClr val="C00000"/>
                </a:solidFill>
              </a:rPr>
              <a:t>với</a:t>
            </a:r>
            <a:r>
              <a:rPr lang="en-US" sz="2000" b="1" dirty="0">
                <a:solidFill>
                  <a:srgbClr val="C00000"/>
                </a:solidFill>
              </a:rPr>
              <a:t> </a:t>
            </a:r>
            <a:r>
              <a:rPr lang="en-US" sz="2000" b="1" dirty="0" err="1">
                <a:solidFill>
                  <a:srgbClr val="C00000"/>
                </a:solidFill>
              </a:rPr>
              <a:t>người</a:t>
            </a:r>
            <a:r>
              <a:rPr lang="en-US" sz="2000" b="1" dirty="0">
                <a:solidFill>
                  <a:srgbClr val="C00000"/>
                </a:solidFill>
              </a:rPr>
              <a:t> </a:t>
            </a:r>
            <a:r>
              <a:rPr lang="en-US" sz="2000" b="1" dirty="0" err="1">
                <a:solidFill>
                  <a:srgbClr val="C00000"/>
                </a:solidFill>
              </a:rPr>
              <a:t>thân</a:t>
            </a:r>
            <a:r>
              <a:rPr lang="en-US" sz="2000" b="1" dirty="0">
                <a:solidFill>
                  <a:srgbClr val="C00000"/>
                </a:solidFill>
              </a:rPr>
              <a:t>, </a:t>
            </a:r>
            <a:r>
              <a:rPr lang="en-US" sz="2000" b="1" dirty="0" err="1">
                <a:solidFill>
                  <a:srgbClr val="C00000"/>
                </a:solidFill>
              </a:rPr>
              <a:t>gia</a:t>
            </a:r>
            <a:r>
              <a:rPr lang="en-US" sz="2000" b="1" dirty="0">
                <a:solidFill>
                  <a:srgbClr val="C00000"/>
                </a:solidFill>
              </a:rPr>
              <a:t> </a:t>
            </a:r>
            <a:r>
              <a:rPr lang="en-US" sz="2000" b="1" dirty="0" err="1">
                <a:solidFill>
                  <a:srgbClr val="C00000"/>
                </a:solidFill>
              </a:rPr>
              <a:t>đình</a:t>
            </a:r>
            <a:r>
              <a:rPr lang="en-US" sz="2000" b="1" dirty="0">
                <a:solidFill>
                  <a:srgbClr val="C00000"/>
                </a:solidFill>
              </a:rPr>
              <a:t> </a:t>
            </a:r>
            <a:r>
              <a:rPr lang="en-US" sz="2000" b="1" dirty="0" err="1">
                <a:solidFill>
                  <a:srgbClr val="C00000"/>
                </a:solidFill>
              </a:rPr>
              <a:t>trong</a:t>
            </a:r>
            <a:r>
              <a:rPr lang="en-US" sz="2000" b="1" dirty="0">
                <a:solidFill>
                  <a:srgbClr val="C00000"/>
                </a:solidFill>
              </a:rPr>
              <a:t> </a:t>
            </a:r>
            <a:r>
              <a:rPr lang="en-US" sz="2000" b="1" dirty="0" err="1">
                <a:solidFill>
                  <a:srgbClr val="C00000"/>
                </a:solidFill>
              </a:rPr>
              <a:t>thời</a:t>
            </a:r>
            <a:r>
              <a:rPr lang="en-US" sz="2000" b="1" dirty="0">
                <a:solidFill>
                  <a:srgbClr val="C00000"/>
                </a:solidFill>
              </a:rPr>
              <a:t> </a:t>
            </a:r>
            <a:r>
              <a:rPr lang="en-US" sz="2000" b="1" dirty="0" err="1">
                <a:solidFill>
                  <a:srgbClr val="C00000"/>
                </a:solidFill>
              </a:rPr>
              <a:t>gian</a:t>
            </a:r>
            <a:r>
              <a:rPr lang="en-US" sz="2000" b="1" dirty="0">
                <a:solidFill>
                  <a:srgbClr val="C00000"/>
                </a:solidFill>
              </a:rPr>
              <a:t> </a:t>
            </a:r>
            <a:r>
              <a:rPr lang="en-US" sz="2000" b="1" dirty="0" err="1">
                <a:solidFill>
                  <a:srgbClr val="C00000"/>
                </a:solidFill>
              </a:rPr>
              <a:t>nghỉ</a:t>
            </a:r>
            <a:r>
              <a:rPr lang="en-US" sz="2000" b="1" dirty="0">
                <a:solidFill>
                  <a:srgbClr val="C00000"/>
                </a:solidFill>
              </a:rPr>
              <a:t> </a:t>
            </a:r>
            <a:r>
              <a:rPr lang="en-US" sz="2000" b="1" dirty="0" err="1">
                <a:solidFill>
                  <a:srgbClr val="C00000"/>
                </a:solidFill>
              </a:rPr>
              <a:t>dịch</a:t>
            </a:r>
            <a:r>
              <a:rPr lang="en-US" sz="2000" b="1" dirty="0">
                <a:solidFill>
                  <a:srgbClr val="C00000"/>
                </a:solidFill>
              </a:rPr>
              <a:t> Covid19 </a:t>
            </a:r>
            <a:r>
              <a:rPr lang="en-US" sz="2000" b="1" dirty="0" err="1">
                <a:solidFill>
                  <a:srgbClr val="C00000"/>
                </a:solidFill>
              </a:rPr>
              <a:t>vừa</a:t>
            </a:r>
            <a:r>
              <a:rPr lang="en-US" sz="2000" b="1" dirty="0">
                <a:solidFill>
                  <a:srgbClr val="C00000"/>
                </a:solidFill>
              </a:rPr>
              <a:t> qua ? </a:t>
            </a:r>
            <a:endParaRPr lang="en-US" sz="2000" dirty="0" smtClean="0">
              <a:solidFill>
                <a:srgbClr val="C00000"/>
              </a:solidFill>
              <a:latin typeface="Times New Roman" pitchFamily="18" charset="0"/>
              <a:cs typeface="Times New Roman" pitchFamily="18" charset="0"/>
            </a:endParaRPr>
          </a:p>
          <a:p>
            <a:pPr marL="285750" indent="-285750">
              <a:buFontTx/>
              <a:buChar char="-"/>
            </a:pPr>
            <a:r>
              <a:rPr lang="vi-VN" sz="2000" b="1" dirty="0" smtClean="0">
                <a:solidFill>
                  <a:srgbClr val="C00000"/>
                </a:solidFill>
                <a:latin typeface="Times New Roman" pitchFamily="18" charset="0"/>
                <a:cs typeface="Times New Roman" pitchFamily="18" charset="0"/>
              </a:rPr>
              <a:t>Sưu </a:t>
            </a:r>
            <a:r>
              <a:rPr lang="vi-VN" sz="2000" b="1" dirty="0">
                <a:solidFill>
                  <a:srgbClr val="C00000"/>
                </a:solidFill>
                <a:latin typeface="Times New Roman" pitchFamily="18" charset="0"/>
                <a:cs typeface="Times New Roman" pitchFamily="18" charset="0"/>
              </a:rPr>
              <a:t>tầm các bài báo, bức ảnh, </a:t>
            </a:r>
            <a:r>
              <a:rPr lang="vi-VN" sz="2000" b="1" dirty="0" smtClean="0">
                <a:solidFill>
                  <a:srgbClr val="C00000"/>
                </a:solidFill>
                <a:latin typeface="Times New Roman" pitchFamily="18" charset="0"/>
                <a:cs typeface="Times New Roman" pitchFamily="18" charset="0"/>
              </a:rPr>
              <a:t>video </a:t>
            </a:r>
            <a:r>
              <a:rPr lang="vi-VN" sz="2000" b="1" dirty="0">
                <a:solidFill>
                  <a:srgbClr val="C00000"/>
                </a:solidFill>
                <a:latin typeface="Times New Roman" pitchFamily="18" charset="0"/>
                <a:cs typeface="Times New Roman" pitchFamily="18" charset="0"/>
              </a:rPr>
              <a:t>clip đặc sắc, ý nghĩa về tình yêu thương và sự sẻ chia giữa người với người trong đại dịch Covid-19.</a:t>
            </a:r>
            <a:endParaRPr lang="en-US" sz="2000" dirty="0">
              <a:solidFill>
                <a:srgbClr val="C00000"/>
              </a:solidFill>
              <a:latin typeface="Times New Roman" pitchFamily="18" charset="0"/>
              <a:cs typeface="Times New Roman" pitchFamily="18" charset="0"/>
            </a:endParaRPr>
          </a:p>
          <a:p>
            <a:pPr marL="285750" indent="-285750">
              <a:buFontTx/>
              <a:buChar char="-"/>
            </a:pPr>
            <a:endParaRPr lang="en-US" sz="2000" dirty="0">
              <a:solidFill>
                <a:srgbClr val="C00000"/>
              </a:solidFill>
            </a:endParaRPr>
          </a:p>
        </p:txBody>
      </p:sp>
    </p:spTree>
    <p:extLst>
      <p:ext uri="{BB962C8B-B14F-4D97-AF65-F5344CB8AC3E}">
        <p14:creationId xmlns:p14="http://schemas.microsoft.com/office/powerpoint/2010/main" val="851650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1203598"/>
            <a:ext cx="6408712" cy="1815882"/>
          </a:xfrm>
          <a:prstGeom prst="rect">
            <a:avLst/>
          </a:prstGeom>
          <a:noFill/>
        </p:spPr>
        <p:txBody>
          <a:bodyPr wrap="square" rtlCol="0">
            <a:spAutoFit/>
          </a:bodyPr>
          <a:lstStyle/>
          <a:p>
            <a:pPr lvl="0"/>
            <a:r>
              <a:rPr lang="en-US" sz="2800" b="1" smtClean="0">
                <a:solidFill>
                  <a:srgbClr val="DF0040"/>
                </a:solidFill>
              </a:rPr>
              <a:t>Em hãy chia sẻ những việc làm yêu thương của bản thân  </a:t>
            </a:r>
            <a:r>
              <a:rPr lang="en-US" sz="2800" b="1">
                <a:solidFill>
                  <a:srgbClr val="DF0040"/>
                </a:solidFill>
              </a:rPr>
              <a:t>em với người thân, gia đình trong thời gian nghỉ dịch Covid19 vừa qua </a:t>
            </a:r>
            <a:r>
              <a:rPr lang="en-US" sz="2800" b="1" smtClean="0">
                <a:solidFill>
                  <a:srgbClr val="DF0040"/>
                </a:solidFill>
              </a:rPr>
              <a:t>? </a:t>
            </a:r>
            <a:endParaRPr lang="en-US" sz="2800">
              <a:solidFill>
                <a:srgbClr val="DF0040"/>
              </a:solidFill>
            </a:endParaRPr>
          </a:p>
        </p:txBody>
      </p:sp>
    </p:spTree>
    <p:extLst>
      <p:ext uri="{BB962C8B-B14F-4D97-AF65-F5344CB8AC3E}">
        <p14:creationId xmlns:p14="http://schemas.microsoft.com/office/powerpoint/2010/main" val="2254680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656" y="1521246"/>
            <a:ext cx="6336704" cy="1569660"/>
          </a:xfrm>
          <a:prstGeom prst="rect">
            <a:avLst/>
          </a:prstGeom>
          <a:noFill/>
        </p:spPr>
        <p:txBody>
          <a:bodyPr wrap="square" rtlCol="0">
            <a:spAutoFit/>
          </a:bodyPr>
          <a:lstStyle/>
          <a:p>
            <a:pPr marL="285750" indent="-285750">
              <a:buFontTx/>
              <a:buChar char="-"/>
            </a:pPr>
            <a:r>
              <a:rPr lang="vi-VN" sz="2400" b="1">
                <a:solidFill>
                  <a:srgbClr val="C00000"/>
                </a:solidFill>
                <a:latin typeface="Times New Roman" pitchFamily="18" charset="0"/>
                <a:cs typeface="Times New Roman" pitchFamily="18" charset="0"/>
              </a:rPr>
              <a:t>Sưu tầm các bài báo, bức ảnh, </a:t>
            </a:r>
            <a:r>
              <a:rPr lang="en-US" sz="2400" b="1" smtClean="0">
                <a:solidFill>
                  <a:srgbClr val="C00000"/>
                </a:solidFill>
                <a:latin typeface="Times New Roman" pitchFamily="18" charset="0"/>
                <a:cs typeface="Times New Roman" pitchFamily="18" charset="0"/>
              </a:rPr>
              <a:t>vẽ, </a:t>
            </a:r>
            <a:r>
              <a:rPr lang="vi-VN" sz="2400" b="1">
                <a:solidFill>
                  <a:srgbClr val="C00000"/>
                </a:solidFill>
                <a:latin typeface="Times New Roman" pitchFamily="18" charset="0"/>
                <a:cs typeface="Times New Roman" pitchFamily="18" charset="0"/>
              </a:rPr>
              <a:t>video clip đặc sắc, ý nghĩa về tình yêu thương và sự sẻ chia giữa người với người trong đại dịch Covid-19.</a:t>
            </a:r>
            <a:endParaRPr lang="en-US" sz="24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86316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64DF992-9A51-42E8-995E-992354A9285A}"/>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SG" dirty="0"/>
          </a:p>
        </p:txBody>
      </p:sp>
      <p:sp>
        <p:nvSpPr>
          <p:cNvPr id="7" name="Rectangle 1">
            <a:extLst>
              <a:ext uri="{FF2B5EF4-FFF2-40B4-BE49-F238E27FC236}">
                <a16:creationId xmlns:a16="http://schemas.microsoft.com/office/drawing/2014/main" xmlns="" id="{809C4FEC-A58E-4684-A251-B298BB6795A9}"/>
              </a:ext>
            </a:extLst>
          </p:cNvPr>
          <p:cNvSpPr>
            <a:spLocks noChangeArrowheads="1"/>
          </p:cNvSpPr>
          <p:nvPr/>
        </p:nvSpPr>
        <p:spPr bwMode="auto">
          <a:xfrm>
            <a:off x="463924" y="1500305"/>
            <a:ext cx="8213351" cy="117724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altLang="zh-CN" sz="2400" smtClean="0">
                <a:latin typeface="Times New Roman" pitchFamily="18" charset="0"/>
                <a:ea typeface="SimSun" pitchFamily="2" charset="-122"/>
                <a:cs typeface="Times New Roman" pitchFamily="18" charset="0"/>
              </a:rPr>
              <a:t>Hình ảnh  cá nhân, tập thể, tổ chức xã hội có những hành </a:t>
            </a:r>
            <a:r>
              <a:rPr lang="en-US" altLang="zh-CN" sz="2400" err="1">
                <a:latin typeface="Times New Roman" pitchFamily="18" charset="0"/>
                <a:ea typeface="SimSun" pitchFamily="2" charset="-122"/>
                <a:cs typeface="Times New Roman" pitchFamily="18" charset="0"/>
              </a:rPr>
              <a:t>động</a:t>
            </a:r>
            <a:r>
              <a:rPr lang="en-US" altLang="zh-CN" sz="2400">
                <a:latin typeface="Times New Roman" pitchFamily="18" charset="0"/>
                <a:ea typeface="SimSun" pitchFamily="2" charset="-122"/>
                <a:cs typeface="Times New Roman" pitchFamily="18" charset="0"/>
              </a:rPr>
              <a:t> </a:t>
            </a:r>
            <a:r>
              <a:rPr lang="en-US" altLang="zh-CN" sz="2400" smtClean="0">
                <a:latin typeface="Times New Roman" pitchFamily="18" charset="0"/>
                <a:ea typeface="SimSun" pitchFamily="2" charset="-122"/>
                <a:cs typeface="Times New Roman" pitchFamily="18" charset="0"/>
              </a:rPr>
              <a:t>tốt đẹp, đem yêu thương tới các em nhỏ, gia đình, vùng miền gặp khó khăn trên mọi miền đất nước.</a:t>
            </a:r>
            <a:endParaRPr lang="en-US" altLang="zh-CN" sz="3000" dirty="0">
              <a:latin typeface="Arial" pitchFamily="34" charset="0"/>
              <a:cs typeface="Arial" pitchFamily="34" charset="0"/>
            </a:endParaRPr>
          </a:p>
        </p:txBody>
      </p:sp>
      <p:pic>
        <p:nvPicPr>
          <p:cNvPr id="8" name="Picture 2" descr="Káº¿t quáº£ hÃ¬nh áº£nh cho buá»i thiá»n nguyá»n giÃºp cÃ¡c hoÃ n cáº£nh khÃ³ khÄn">
            <a:extLst>
              <a:ext uri="{FF2B5EF4-FFF2-40B4-BE49-F238E27FC236}">
                <a16:creationId xmlns:a16="http://schemas.microsoft.com/office/drawing/2014/main" xmlns="" id="{26E06E2A-08EE-4E09-A165-C5DA9FC3362F}"/>
              </a:ext>
            </a:extLst>
          </p:cNvPr>
          <p:cNvPicPr>
            <a:picLocks noChangeAspect="1" noChangeArrowheads="1"/>
          </p:cNvPicPr>
          <p:nvPr/>
        </p:nvPicPr>
        <p:blipFill>
          <a:blip r:embed="rId3"/>
          <a:srcRect/>
          <a:stretch>
            <a:fillRect/>
          </a:stretch>
        </p:blipFill>
        <p:spPr bwMode="auto">
          <a:xfrm>
            <a:off x="145256" y="3109048"/>
            <a:ext cx="2397919" cy="1798439"/>
          </a:xfrm>
          <a:prstGeom prst="rect">
            <a:avLst/>
          </a:prstGeom>
          <a:noFill/>
        </p:spPr>
      </p:pic>
      <p:pic>
        <p:nvPicPr>
          <p:cNvPr id="9" name="Picture 4" descr="Káº¿t quáº£ hÃ¬nh áº£nh cho buá»i thiá»n nguyá»n giÃºp cÃ¡c hoÃ n cáº£nh khÃ³ khÄn">
            <a:extLst>
              <a:ext uri="{FF2B5EF4-FFF2-40B4-BE49-F238E27FC236}">
                <a16:creationId xmlns:a16="http://schemas.microsoft.com/office/drawing/2014/main" xmlns="" id="{812C3836-E6A6-43C3-B898-B5EEE61E3614}"/>
              </a:ext>
            </a:extLst>
          </p:cNvPr>
          <p:cNvPicPr>
            <a:picLocks noChangeAspect="1" noChangeArrowheads="1"/>
          </p:cNvPicPr>
          <p:nvPr/>
        </p:nvPicPr>
        <p:blipFill>
          <a:blip r:embed="rId4"/>
          <a:srcRect/>
          <a:stretch>
            <a:fillRect/>
          </a:stretch>
        </p:blipFill>
        <p:spPr bwMode="auto">
          <a:xfrm>
            <a:off x="2774155" y="3099472"/>
            <a:ext cx="3058569" cy="1798439"/>
          </a:xfrm>
          <a:prstGeom prst="rect">
            <a:avLst/>
          </a:prstGeom>
          <a:noFill/>
        </p:spPr>
      </p:pic>
      <p:sp>
        <p:nvSpPr>
          <p:cNvPr id="10" name="AutoShape 6" descr="Káº¿t quáº£ hÃ¬nh áº£nh cho buá»i thiá»n nguyá»n giÃºp cÃ¡c hoÃ n cáº£nh khÃ³ khÄn">
            <a:extLst>
              <a:ext uri="{FF2B5EF4-FFF2-40B4-BE49-F238E27FC236}">
                <a16:creationId xmlns:a16="http://schemas.microsoft.com/office/drawing/2014/main" xmlns="" id="{E154A7A9-23C7-46A4-926D-712CCDB40F0B}"/>
              </a:ext>
            </a:extLst>
          </p:cNvPr>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a:p>
        </p:txBody>
      </p:sp>
      <p:pic>
        <p:nvPicPr>
          <p:cNvPr id="11" name="Picture 8" descr="Káº¿t quáº£ hÃ¬nh áº£nh cho buá»i thiá»n nguyá»n giÃºp cÃ¡c hoÃ n cáº£nh khÃ³ khÄn">
            <a:extLst>
              <a:ext uri="{FF2B5EF4-FFF2-40B4-BE49-F238E27FC236}">
                <a16:creationId xmlns:a16="http://schemas.microsoft.com/office/drawing/2014/main" xmlns="" id="{E97BF2ED-B865-4977-A010-F2D96C50107E}"/>
              </a:ext>
            </a:extLst>
          </p:cNvPr>
          <p:cNvPicPr>
            <a:picLocks noChangeAspect="1" noChangeArrowheads="1"/>
          </p:cNvPicPr>
          <p:nvPr/>
        </p:nvPicPr>
        <p:blipFill>
          <a:blip r:embed="rId5"/>
          <a:srcRect/>
          <a:stretch>
            <a:fillRect/>
          </a:stretch>
        </p:blipFill>
        <p:spPr bwMode="auto">
          <a:xfrm>
            <a:off x="6063704" y="3099472"/>
            <a:ext cx="2927896" cy="1809572"/>
          </a:xfrm>
          <a:prstGeom prst="rect">
            <a:avLst/>
          </a:prstGeom>
          <a:noFill/>
        </p:spPr>
      </p:pic>
      <p:grpSp>
        <p:nvGrpSpPr>
          <p:cNvPr id="12" name="Google Shape;461;p41">
            <a:extLst>
              <a:ext uri="{FF2B5EF4-FFF2-40B4-BE49-F238E27FC236}">
                <a16:creationId xmlns:a16="http://schemas.microsoft.com/office/drawing/2014/main" xmlns="" id="{9625B57E-90D8-466D-9478-BA5414D2122F}"/>
              </a:ext>
            </a:extLst>
          </p:cNvPr>
          <p:cNvGrpSpPr/>
          <p:nvPr/>
        </p:nvGrpSpPr>
        <p:grpSpPr>
          <a:xfrm>
            <a:off x="3152775" y="338524"/>
            <a:ext cx="3027134" cy="738556"/>
            <a:chOff x="2891850" y="702066"/>
            <a:chExt cx="3360312" cy="1123908"/>
          </a:xfrm>
        </p:grpSpPr>
        <p:sp>
          <p:nvSpPr>
            <p:cNvPr id="13" name="Google Shape;463;p41">
              <a:extLst>
                <a:ext uri="{FF2B5EF4-FFF2-40B4-BE49-F238E27FC236}">
                  <a16:creationId xmlns:a16="http://schemas.microsoft.com/office/drawing/2014/main" xmlns="" id="{8680C09F-B20A-4D80-9C29-A518709BBDC0}"/>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14" name="Google Shape;464;p41">
              <a:extLst>
                <a:ext uri="{FF2B5EF4-FFF2-40B4-BE49-F238E27FC236}">
                  <a16:creationId xmlns:a16="http://schemas.microsoft.com/office/drawing/2014/main" xmlns="" id="{5C1AD9EB-D926-47DB-9F36-9127E9B0EE6F}"/>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sp>
        <p:nvSpPr>
          <p:cNvPr id="15" name="Google Shape;467;p41">
            <a:extLst>
              <a:ext uri="{FF2B5EF4-FFF2-40B4-BE49-F238E27FC236}">
                <a16:creationId xmlns:a16="http://schemas.microsoft.com/office/drawing/2014/main" xmlns="" id="{3DCBD489-65F0-474F-A7E7-50D6EE86E926}"/>
              </a:ext>
            </a:extLst>
          </p:cNvPr>
          <p:cNvSpPr txBox="1">
            <a:spLocks noGrp="1"/>
          </p:cNvSpPr>
          <p:nvPr/>
        </p:nvSpPr>
        <p:spPr>
          <a:xfrm>
            <a:off x="3343411" y="502382"/>
            <a:ext cx="2644635" cy="4295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r>
              <a:rPr lang="en-SG" sz="2700" b="1" dirty="0">
                <a:solidFill>
                  <a:srgbClr val="FF0000"/>
                </a:solidFill>
                <a:latin typeface="Times New Roman" pitchFamily="18" charset="0"/>
                <a:cs typeface="Times New Roman" pitchFamily="18" charset="0"/>
              </a:rPr>
              <a:t>GÓC CHIA SẺ</a:t>
            </a:r>
            <a:endParaRPr sz="27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18758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4)">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amond(in)">
                                      <p:cBhvr>
                                        <p:cTn id="20" dur="2000"/>
                                        <p:tgtEl>
                                          <p:spTgt spid="11"/>
                                        </p:tgtEl>
                                      </p:cBhvr>
                                    </p:animEffect>
                                  </p:childTnLst>
                                </p:cTn>
                              </p:par>
                              <p:par>
                                <p:cTn id="21" presetID="8"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2000"/>
                                        <p:tgtEl>
                                          <p:spTgt spid="8"/>
                                        </p:tgtEl>
                                      </p:cBhvr>
                                    </p:animEffect>
                                  </p:childTnLst>
                                </p:cTn>
                              </p:par>
                              <p:par>
                                <p:cTn id="24" presetID="8"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amond(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052512"/>
            <a:ext cx="4705350" cy="3729038"/>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4438650" y="1051323"/>
            <a:ext cx="4705350" cy="3731419"/>
          </a:xfrm>
          <a:prstGeom prst="rect">
            <a:avLst/>
          </a:prstGeom>
          <a:noFill/>
          <a:ln w="9525">
            <a:noFill/>
            <a:miter lim="800000"/>
            <a:headEnd/>
            <a:tailEnd/>
          </a:ln>
        </p:spPr>
      </p:pic>
      <p:sp>
        <p:nvSpPr>
          <p:cNvPr id="11" name="TextBox 10"/>
          <p:cNvSpPr txBox="1">
            <a:spLocks noChangeArrowheads="1"/>
          </p:cNvSpPr>
          <p:nvPr/>
        </p:nvSpPr>
        <p:spPr bwMode="auto">
          <a:xfrm>
            <a:off x="1913335" y="4444604"/>
            <a:ext cx="541734" cy="484584"/>
          </a:xfrm>
          <a:prstGeom prst="rect">
            <a:avLst/>
          </a:prstGeom>
          <a:noFill/>
          <a:ln w="9525">
            <a:noFill/>
            <a:miter lim="800000"/>
            <a:headEnd/>
            <a:tailEnd/>
          </a:ln>
        </p:spPr>
        <p:txBody>
          <a:bodyPr wrap="none" lIns="68580" tIns="34290" rIns="68580" bIns="34290">
            <a:spAutoFit/>
          </a:bodyPr>
          <a:lstStyle/>
          <a:p>
            <a:r>
              <a:rPr lang="en-US" sz="2700">
                <a:solidFill>
                  <a:srgbClr val="000000"/>
                </a:solidFill>
                <a:latin typeface="Times New Roman" pitchFamily="18" charset="0"/>
                <a:cs typeface="Times New Roman" pitchFamily="18" charset="0"/>
              </a:rPr>
              <a:t>(1)</a:t>
            </a:r>
          </a:p>
        </p:txBody>
      </p:sp>
      <p:sp>
        <p:nvSpPr>
          <p:cNvPr id="12" name="TextBox 11"/>
          <p:cNvSpPr txBox="1">
            <a:spLocks noChangeArrowheads="1"/>
          </p:cNvSpPr>
          <p:nvPr/>
        </p:nvSpPr>
        <p:spPr bwMode="auto">
          <a:xfrm>
            <a:off x="6618685" y="4367213"/>
            <a:ext cx="541734" cy="485775"/>
          </a:xfrm>
          <a:prstGeom prst="rect">
            <a:avLst/>
          </a:prstGeom>
          <a:noFill/>
          <a:ln w="9525">
            <a:noFill/>
            <a:miter lim="800000"/>
            <a:headEnd/>
            <a:tailEnd/>
          </a:ln>
        </p:spPr>
        <p:txBody>
          <a:bodyPr wrap="none" lIns="68580" tIns="34290" rIns="68580" bIns="34290">
            <a:spAutoFit/>
          </a:bodyPr>
          <a:lstStyle/>
          <a:p>
            <a:r>
              <a:rPr lang="en-US" sz="2700" dirty="0">
                <a:solidFill>
                  <a:srgbClr val="000000"/>
                </a:solidFill>
                <a:latin typeface="Times New Roman" pitchFamily="18" charset="0"/>
                <a:cs typeface="Times New Roman" pitchFamily="18" charset="0"/>
              </a:rPr>
              <a:t>(2)</a:t>
            </a:r>
          </a:p>
        </p:txBody>
      </p:sp>
      <p:sp>
        <p:nvSpPr>
          <p:cNvPr id="10" name="Down Arrow Callout 9"/>
          <p:cNvSpPr/>
          <p:nvPr/>
        </p:nvSpPr>
        <p:spPr>
          <a:xfrm>
            <a:off x="2604373" y="574358"/>
            <a:ext cx="3922872" cy="908447"/>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b="1">
                <a:solidFill>
                  <a:srgbClr val="FFFFFF"/>
                </a:solidFill>
                <a:latin typeface="Times New Roman" pitchFamily="18" charset="0"/>
                <a:cs typeface="Times New Roman" pitchFamily="18" charset="0"/>
              </a:rPr>
              <a:t>MỘT SỐ HÌNH ẢNH </a:t>
            </a:r>
          </a:p>
        </p:txBody>
      </p:sp>
      <p:pic>
        <p:nvPicPr>
          <p:cNvPr id="53254" name="Picture 9"/>
          <p:cNvPicPr>
            <a:picLocks noChangeAspect="1" noChangeArrowheads="1"/>
          </p:cNvPicPr>
          <p:nvPr/>
        </p:nvPicPr>
        <p:blipFill>
          <a:blip r:embed="rId4"/>
          <a:srcRect l="-2858" t="-4982" r="-4576" b="-4982"/>
          <a:stretch>
            <a:fillRect/>
          </a:stretch>
        </p:blipFill>
        <p:spPr bwMode="auto">
          <a:xfrm>
            <a:off x="528638" y="1572817"/>
            <a:ext cx="3708797" cy="2736056"/>
          </a:xfrm>
          <a:prstGeom prst="rect">
            <a:avLst/>
          </a:prstGeom>
          <a:noFill/>
          <a:ln w="9525">
            <a:noFill/>
            <a:miter lim="800000"/>
            <a:headEnd/>
            <a:tailEnd/>
          </a:ln>
        </p:spPr>
      </p:pic>
      <p:pic>
        <p:nvPicPr>
          <p:cNvPr id="53255" name="Picture 10"/>
          <p:cNvPicPr>
            <a:picLocks noChangeAspect="1" noChangeArrowheads="1"/>
          </p:cNvPicPr>
          <p:nvPr/>
        </p:nvPicPr>
        <p:blipFill>
          <a:blip r:embed="rId5"/>
          <a:srcRect/>
          <a:stretch>
            <a:fillRect/>
          </a:stretch>
        </p:blipFill>
        <p:spPr bwMode="auto">
          <a:xfrm>
            <a:off x="5069444" y="1630442"/>
            <a:ext cx="3463528" cy="2571750"/>
          </a:xfrm>
          <a:prstGeom prst="rect">
            <a:avLst/>
          </a:prstGeom>
          <a:noFill/>
          <a:ln w="9525">
            <a:noFill/>
            <a:miter lim="800000"/>
            <a:headEnd/>
            <a:tailEnd/>
          </a:ln>
        </p:spPr>
      </p:pic>
    </p:spTree>
    <p:extLst>
      <p:ext uri="{BB962C8B-B14F-4D97-AF65-F5344CB8AC3E}">
        <p14:creationId xmlns:p14="http://schemas.microsoft.com/office/powerpoint/2010/main" val="134471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fade">
                                      <p:cBhvr>
                                        <p:cTn id="17" dur="1000"/>
                                        <p:tgtEl>
                                          <p:spTgt spid="53254"/>
                                        </p:tgtEl>
                                      </p:cBhvr>
                                    </p:animEffect>
                                    <p:anim calcmode="lin" valueType="num">
                                      <p:cBhvr>
                                        <p:cTn id="18" dur="1000" fill="hold"/>
                                        <p:tgtEl>
                                          <p:spTgt spid="53254"/>
                                        </p:tgtEl>
                                        <p:attrNameLst>
                                          <p:attrName>ppt_x</p:attrName>
                                        </p:attrNameLst>
                                      </p:cBhvr>
                                      <p:tavLst>
                                        <p:tav tm="0">
                                          <p:val>
                                            <p:strVal val="#ppt_x"/>
                                          </p:val>
                                        </p:tav>
                                        <p:tav tm="100000">
                                          <p:val>
                                            <p:strVal val="#ppt_x"/>
                                          </p:val>
                                        </p:tav>
                                      </p:tavLst>
                                    </p:anim>
                                    <p:anim calcmode="lin" valueType="num">
                                      <p:cBhvr>
                                        <p:cTn id="19"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fade">
                                      <p:cBhvr>
                                        <p:cTn id="24" dur="1000"/>
                                        <p:tgtEl>
                                          <p:spTgt spid="53255"/>
                                        </p:tgtEl>
                                      </p:cBhvr>
                                    </p:animEffect>
                                    <p:anim calcmode="lin" valueType="num">
                                      <p:cBhvr>
                                        <p:cTn id="25" dur="1000" fill="hold"/>
                                        <p:tgtEl>
                                          <p:spTgt spid="53255"/>
                                        </p:tgtEl>
                                        <p:attrNameLst>
                                          <p:attrName>ppt_x</p:attrName>
                                        </p:attrNameLst>
                                      </p:cBhvr>
                                      <p:tavLst>
                                        <p:tav tm="0">
                                          <p:val>
                                            <p:strVal val="#ppt_x"/>
                                          </p:val>
                                        </p:tav>
                                        <p:tav tm="100000">
                                          <p:val>
                                            <p:strVal val="#ppt_x"/>
                                          </p:val>
                                        </p:tav>
                                      </p:tavLst>
                                    </p:anim>
                                    <p:anim calcmode="lin" valueType="num">
                                      <p:cBhvr>
                                        <p:cTn id="26" dur="1000" fill="hold"/>
                                        <p:tgtEl>
                                          <p:spTgt spid="5325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SG" dirty="0"/>
          </a:p>
        </p:txBody>
      </p:sp>
      <p:pic>
        <p:nvPicPr>
          <p:cNvPr id="10" name="Picture 4" descr="Tre-lang-thang6">
            <a:extLst>
              <a:ext uri="{FF2B5EF4-FFF2-40B4-BE49-F238E27FC236}">
                <a16:creationId xmlns:a16="http://schemas.microsoft.com/office/drawing/2014/main" xmlns="" id="{FC446BB5-C025-4BD5-93A5-6E3FBF99F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575" y="153266"/>
            <a:ext cx="3658271" cy="24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186CEE00-1427-448C-8A11-4383604C6490}"/>
              </a:ext>
            </a:extLst>
          </p:cNvPr>
          <p:cNvSpPr txBox="1"/>
          <p:nvPr/>
        </p:nvSpPr>
        <p:spPr>
          <a:xfrm>
            <a:off x="438681" y="534375"/>
            <a:ext cx="3870950" cy="1562966"/>
          </a:xfrm>
          <a:prstGeom prst="rect">
            <a:avLst/>
          </a:prstGeom>
          <a:solidFill>
            <a:schemeClr val="bg1">
              <a:lumMod val="85000"/>
            </a:schemeClr>
          </a:solidFill>
        </p:spPr>
        <p:txBody>
          <a:bodyPr lIns="68580" tIns="34290" rIns="68580" bIns="34290" anchor="ctr">
            <a:noAutofit/>
          </a:bodyPr>
          <a:lstStyle/>
          <a:p>
            <a:pPr algn="ctr">
              <a:defRPr/>
            </a:pPr>
            <a:r>
              <a:rPr lang="en-US" sz="2700" smtClean="0">
                <a:latin typeface="Times New Roman" pitchFamily="18" charset="0"/>
              </a:rPr>
              <a:t> Trẻ mồ côi, bất hạnh </a:t>
            </a:r>
            <a:endParaRPr lang="en-US" sz="2700" b="1" dirty="0"/>
          </a:p>
        </p:txBody>
      </p:sp>
      <p:pic>
        <p:nvPicPr>
          <p:cNvPr id="14" name="Media Placeholder 5" descr="8_thanhnien1347_400.jpg">
            <a:extLst>
              <a:ext uri="{FF2B5EF4-FFF2-40B4-BE49-F238E27FC236}">
                <a16:creationId xmlns:a16="http://schemas.microsoft.com/office/drawing/2014/main" xmlns="" id="{00D4E370-CB42-472B-B683-C6E149AB05BE}"/>
              </a:ext>
            </a:extLst>
          </p:cNvPr>
          <p:cNvPicPr>
            <a:picLocks noChangeAspect="1"/>
          </p:cNvPicPr>
          <p:nvPr/>
        </p:nvPicPr>
        <p:blipFill>
          <a:blip r:embed="rId4" cstate="print"/>
          <a:stretch>
            <a:fillRect/>
          </a:stretch>
        </p:blipFill>
        <p:spPr>
          <a:xfrm>
            <a:off x="572171" y="2631716"/>
            <a:ext cx="3486150" cy="2249200"/>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15" name="TextBox 14">
            <a:extLst>
              <a:ext uri="{FF2B5EF4-FFF2-40B4-BE49-F238E27FC236}">
                <a16:creationId xmlns:a16="http://schemas.microsoft.com/office/drawing/2014/main" xmlns="" id="{375BD061-B515-4406-AE7F-3B8973E9F37B}"/>
              </a:ext>
            </a:extLst>
          </p:cNvPr>
          <p:cNvSpPr txBox="1"/>
          <p:nvPr/>
        </p:nvSpPr>
        <p:spPr>
          <a:xfrm>
            <a:off x="4434323" y="3091935"/>
            <a:ext cx="4431554" cy="1562966"/>
          </a:xfrm>
          <a:prstGeom prst="rect">
            <a:avLst/>
          </a:prstGeom>
          <a:solidFill>
            <a:schemeClr val="bg1">
              <a:lumMod val="85000"/>
            </a:schemeClr>
          </a:solidFill>
        </p:spPr>
        <p:txBody>
          <a:bodyPr lIns="68580" tIns="34290" rIns="68580" bIns="34290" anchor="ctr">
            <a:noAutofit/>
          </a:bodyPr>
          <a:lstStyle/>
          <a:p>
            <a:pPr algn="ctr">
              <a:defRPr/>
            </a:pPr>
            <a:r>
              <a:rPr lang="en-US" altLang="en-US" sz="2700" dirty="0" err="1">
                <a:latin typeface="Times New Roman" pitchFamily="18" charset="0"/>
                <a:cs typeface="Times New Roman" pitchFamily="18" charset="0"/>
              </a:rPr>
              <a:t>Chúng</a:t>
            </a:r>
            <a:r>
              <a:rPr lang="en-US" altLang="en-US" sz="2700" dirty="0">
                <a:latin typeface="Times New Roman" pitchFamily="18" charset="0"/>
                <a:cs typeface="Times New Roman" pitchFamily="18" charset="0"/>
              </a:rPr>
              <a:t> ta </a:t>
            </a:r>
            <a:r>
              <a:rPr lang="en-US" altLang="en-US" sz="2700" dirty="0" err="1">
                <a:latin typeface="Times New Roman" pitchFamily="18" charset="0"/>
                <a:cs typeface="Times New Roman" pitchFamily="18" charset="0"/>
              </a:rPr>
              <a:t>cần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phải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bảo</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vệ</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che</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chở</a:t>
            </a:r>
            <a:r>
              <a:rPr lang="en-US" altLang="en-US" sz="2700" dirty="0">
                <a:latin typeface="Times New Roman" pitchFamily="18" charset="0"/>
                <a:cs typeface="Times New Roman" pitchFamily="18" charset="0"/>
              </a:rPr>
              <a:t>, chia </a:t>
            </a:r>
            <a:r>
              <a:rPr lang="en-US" altLang="en-US" sz="2700" dirty="0" err="1">
                <a:latin typeface="Times New Roman" pitchFamily="18" charset="0"/>
                <a:cs typeface="Times New Roman" pitchFamily="18" charset="0"/>
              </a:rPr>
              <a:t>sẻ</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và</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đùm</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bọc</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những</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đứa</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bé</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mồ</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côi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bất</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hạnh</a:t>
            </a:r>
            <a:r>
              <a:rPr lang="en-US" altLang="en-US" sz="2700" dirty="0">
                <a:latin typeface="Times New Roman" pitchFamily="18" charset="0"/>
                <a:cs typeface="Times New Roman" pitchFamily="18" charset="0"/>
              </a:rPr>
              <a:t>.</a:t>
            </a:r>
            <a:endParaRPr lang="en-US" sz="2700" b="1" dirty="0"/>
          </a:p>
        </p:txBody>
      </p:sp>
    </p:spTree>
    <p:extLst>
      <p:ext uri="{BB962C8B-B14F-4D97-AF65-F5344CB8AC3E}">
        <p14:creationId xmlns:p14="http://schemas.microsoft.com/office/powerpoint/2010/main" val="541819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0" y="0"/>
            <a:ext cx="9463564" cy="5625148"/>
          </a:xfrm>
          <a:prstGeom prst="rect">
            <a:avLst/>
          </a:prstGeom>
        </p:spPr>
      </p:pic>
      <p:sp>
        <p:nvSpPr>
          <p:cNvPr id="5" name="Cloud Callout 4"/>
          <p:cNvSpPr/>
          <p:nvPr/>
        </p:nvSpPr>
        <p:spPr>
          <a:xfrm>
            <a:off x="83820" y="164028"/>
            <a:ext cx="1905000" cy="1279565"/>
          </a:xfrm>
          <a:prstGeom prst="cloudCallout">
            <a:avLst>
              <a:gd name="adj1" fmla="val 54664"/>
              <a:gd name="adj2" fmla="val 78215"/>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err="1">
                <a:solidFill>
                  <a:schemeClr val="tx1"/>
                </a:solidFill>
              </a:rPr>
              <a:t>Đây</a:t>
            </a:r>
            <a:r>
              <a:rPr lang="en-US" b="1" dirty="0">
                <a:solidFill>
                  <a:schemeClr val="tx1"/>
                </a:solidFill>
              </a:rPr>
              <a:t> </a:t>
            </a:r>
            <a:r>
              <a:rPr lang="en-US" b="1" dirty="0" err="1">
                <a:solidFill>
                  <a:schemeClr val="tx1"/>
                </a:solidFill>
              </a:rPr>
              <a:t>là</a:t>
            </a:r>
            <a:r>
              <a:rPr lang="en-US" b="1" dirty="0">
                <a:solidFill>
                  <a:schemeClr val="tx1"/>
                </a:solidFill>
              </a:rPr>
              <a:t> </a:t>
            </a:r>
            <a:r>
              <a:rPr lang="en-US" b="1" dirty="0" err="1">
                <a:solidFill>
                  <a:schemeClr val="tx1"/>
                </a:solidFill>
              </a:rPr>
              <a:t>nhân</a:t>
            </a:r>
            <a:r>
              <a:rPr lang="en-US" b="1" dirty="0">
                <a:solidFill>
                  <a:schemeClr val="tx1"/>
                </a:solidFill>
              </a:rPr>
              <a:t> </a:t>
            </a:r>
            <a:r>
              <a:rPr lang="en-US" b="1" dirty="0" err="1">
                <a:solidFill>
                  <a:schemeClr val="tx1"/>
                </a:solidFill>
              </a:rPr>
              <a:t>vật</a:t>
            </a:r>
            <a:r>
              <a:rPr lang="en-US" b="1" dirty="0">
                <a:solidFill>
                  <a:schemeClr val="tx1"/>
                </a:solidFill>
              </a:rPr>
              <a:t> </a:t>
            </a:r>
            <a:r>
              <a:rPr lang="en-US" b="1" dirty="0" err="1">
                <a:solidFill>
                  <a:schemeClr val="tx1"/>
                </a:solidFill>
              </a:rPr>
              <a:t>nào</a:t>
            </a:r>
            <a:r>
              <a:rPr lang="en-US" b="1" dirty="0">
                <a:solidFill>
                  <a:schemeClr val="tx1"/>
                </a:solidFill>
              </a:rPr>
              <a:t> ?</a:t>
            </a:r>
            <a:endParaRPr lang="vi-VN" b="1" dirty="0">
              <a:solidFill>
                <a:schemeClr val="tx1"/>
              </a:solidFill>
            </a:endParaRPr>
          </a:p>
        </p:txBody>
      </p:sp>
      <p:sp>
        <p:nvSpPr>
          <p:cNvPr id="6" name="Cloud Callout 5"/>
          <p:cNvSpPr/>
          <p:nvPr/>
        </p:nvSpPr>
        <p:spPr>
          <a:xfrm>
            <a:off x="83820" y="178356"/>
            <a:ext cx="1905000" cy="1242377"/>
          </a:xfrm>
          <a:prstGeom prst="cloudCallout">
            <a:avLst>
              <a:gd name="adj1" fmla="val 57068"/>
              <a:gd name="adj2" fmla="val 81786"/>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err="1">
                <a:solidFill>
                  <a:schemeClr val="tx1"/>
                </a:solidFill>
              </a:rPr>
              <a:t>Sơn</a:t>
            </a:r>
            <a:endParaRPr lang="vi-VN" sz="2700" b="1" dirty="0">
              <a:solidFill>
                <a:schemeClr val="tx1"/>
              </a:solidFill>
            </a:endParaRPr>
          </a:p>
        </p:txBody>
      </p:sp>
      <p:sp>
        <p:nvSpPr>
          <p:cNvPr id="7" name="Cloud Callout 6"/>
          <p:cNvSpPr/>
          <p:nvPr/>
        </p:nvSpPr>
        <p:spPr>
          <a:xfrm>
            <a:off x="7056120" y="0"/>
            <a:ext cx="2308860" cy="11049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err="1">
                <a:solidFill>
                  <a:schemeClr val="tx1"/>
                </a:solidFill>
              </a:rPr>
              <a:t>Đây</a:t>
            </a:r>
            <a:r>
              <a:rPr lang="en-US" sz="2100" b="1" dirty="0">
                <a:solidFill>
                  <a:schemeClr val="tx1"/>
                </a:solidFill>
              </a:rPr>
              <a:t> </a:t>
            </a:r>
            <a:r>
              <a:rPr lang="en-US" sz="2100" b="1" dirty="0" err="1">
                <a:solidFill>
                  <a:schemeClr val="tx1"/>
                </a:solidFill>
              </a:rPr>
              <a:t>là</a:t>
            </a:r>
            <a:r>
              <a:rPr lang="en-US" sz="2100" b="1" dirty="0">
                <a:solidFill>
                  <a:schemeClr val="tx1"/>
                </a:solidFill>
              </a:rPr>
              <a:t> </a:t>
            </a:r>
            <a:r>
              <a:rPr lang="en-US" sz="2100" b="1" dirty="0" err="1">
                <a:solidFill>
                  <a:schemeClr val="tx1"/>
                </a:solidFill>
              </a:rPr>
              <a:t>nhân</a:t>
            </a:r>
            <a:r>
              <a:rPr lang="en-US" sz="2100" b="1" dirty="0">
                <a:solidFill>
                  <a:schemeClr val="tx1"/>
                </a:solidFill>
              </a:rPr>
              <a:t> </a:t>
            </a:r>
            <a:r>
              <a:rPr lang="en-US" sz="2100" b="1" dirty="0" err="1">
                <a:solidFill>
                  <a:schemeClr val="tx1"/>
                </a:solidFill>
              </a:rPr>
              <a:t>vật</a:t>
            </a:r>
            <a:r>
              <a:rPr lang="en-US" sz="2100" b="1" dirty="0">
                <a:solidFill>
                  <a:schemeClr val="tx1"/>
                </a:solidFill>
              </a:rPr>
              <a:t> </a:t>
            </a:r>
            <a:r>
              <a:rPr lang="en-US" sz="2100" b="1" dirty="0" err="1">
                <a:solidFill>
                  <a:schemeClr val="tx1"/>
                </a:solidFill>
              </a:rPr>
              <a:t>nào</a:t>
            </a:r>
            <a:r>
              <a:rPr lang="en-US" sz="2100" b="1" dirty="0">
                <a:solidFill>
                  <a:schemeClr val="tx1"/>
                </a:solidFill>
              </a:rPr>
              <a:t>?</a:t>
            </a:r>
            <a:endParaRPr lang="vi-VN" sz="2100" b="1" dirty="0">
              <a:solidFill>
                <a:schemeClr val="tx1"/>
              </a:solidFill>
            </a:endParaRPr>
          </a:p>
        </p:txBody>
      </p:sp>
      <p:sp>
        <p:nvSpPr>
          <p:cNvPr id="8" name="Cloud Callout 7"/>
          <p:cNvSpPr/>
          <p:nvPr/>
        </p:nvSpPr>
        <p:spPr>
          <a:xfrm>
            <a:off x="7056120" y="0"/>
            <a:ext cx="2308860" cy="11049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chemeClr val="tx1"/>
                </a:solidFill>
              </a:rPr>
              <a:t>Lan</a:t>
            </a:r>
            <a:endParaRPr lang="vi-VN" sz="3000" b="1" dirty="0">
              <a:solidFill>
                <a:schemeClr val="tx1"/>
              </a:solidFill>
            </a:endParaRPr>
          </a:p>
        </p:txBody>
      </p:sp>
      <p:sp>
        <p:nvSpPr>
          <p:cNvPr id="9" name="Oval 8"/>
          <p:cNvSpPr/>
          <p:nvPr/>
        </p:nvSpPr>
        <p:spPr>
          <a:xfrm>
            <a:off x="1634490" y="4179293"/>
            <a:ext cx="6080760" cy="1005840"/>
          </a:xfrm>
          <a:prstGeom prst="ellips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solidFill>
                  <a:schemeClr val="tx1"/>
                </a:solidFill>
              </a:rPr>
              <a:t>Hai </a:t>
            </a:r>
            <a:r>
              <a:rPr lang="en-US" b="1" dirty="0" err="1">
                <a:solidFill>
                  <a:schemeClr val="tx1"/>
                </a:solidFill>
              </a:rPr>
              <a:t>nhân</a:t>
            </a:r>
            <a:r>
              <a:rPr lang="en-US" b="1" dirty="0">
                <a:solidFill>
                  <a:schemeClr val="tx1"/>
                </a:solidFill>
              </a:rPr>
              <a:t> </a:t>
            </a:r>
            <a:r>
              <a:rPr lang="en-US" b="1" dirty="0" err="1">
                <a:solidFill>
                  <a:schemeClr val="tx1"/>
                </a:solidFill>
              </a:rPr>
              <a:t>vật</a:t>
            </a:r>
            <a:r>
              <a:rPr lang="en-US" b="1" dirty="0">
                <a:solidFill>
                  <a:schemeClr val="tx1"/>
                </a:solidFill>
              </a:rPr>
              <a:t> </a:t>
            </a:r>
            <a:r>
              <a:rPr lang="en-US" b="1" dirty="0" err="1">
                <a:solidFill>
                  <a:schemeClr val="tx1"/>
                </a:solidFill>
              </a:rPr>
              <a:t>này</a:t>
            </a:r>
            <a:r>
              <a:rPr lang="en-US" b="1" dirty="0">
                <a:solidFill>
                  <a:schemeClr val="tx1"/>
                </a:solidFill>
              </a:rPr>
              <a:t> </a:t>
            </a:r>
            <a:r>
              <a:rPr lang="en-US" b="1" dirty="0" err="1">
                <a:solidFill>
                  <a:schemeClr val="tx1"/>
                </a:solidFill>
              </a:rPr>
              <a:t>đã</a:t>
            </a:r>
            <a:r>
              <a:rPr lang="en-US" b="1" dirty="0">
                <a:solidFill>
                  <a:schemeClr val="tx1"/>
                </a:solidFill>
              </a:rPr>
              <a:t> </a:t>
            </a:r>
            <a:r>
              <a:rPr lang="en-US" b="1" dirty="0" err="1">
                <a:solidFill>
                  <a:schemeClr val="tx1"/>
                </a:solidFill>
              </a:rPr>
              <a:t>để</a:t>
            </a:r>
            <a:r>
              <a:rPr lang="en-US" b="1" dirty="0">
                <a:solidFill>
                  <a:schemeClr val="tx1"/>
                </a:solidFill>
              </a:rPr>
              <a:t> </a:t>
            </a:r>
            <a:r>
              <a:rPr lang="en-US" b="1" dirty="0" err="1">
                <a:solidFill>
                  <a:schemeClr val="tx1"/>
                </a:solidFill>
              </a:rPr>
              <a:t>lại</a:t>
            </a:r>
            <a:r>
              <a:rPr lang="en-US" b="1" dirty="0">
                <a:solidFill>
                  <a:schemeClr val="tx1"/>
                </a:solidFill>
              </a:rPr>
              <a:t> </a:t>
            </a:r>
            <a:r>
              <a:rPr lang="en-US" b="1" dirty="0" err="1">
                <a:solidFill>
                  <a:schemeClr val="tx1"/>
                </a:solidFill>
              </a:rPr>
              <a:t>cho</a:t>
            </a:r>
            <a:r>
              <a:rPr lang="en-US" b="1" dirty="0">
                <a:solidFill>
                  <a:schemeClr val="tx1"/>
                </a:solidFill>
              </a:rPr>
              <a:t> </a:t>
            </a:r>
            <a:r>
              <a:rPr lang="en-US" b="1" dirty="0" err="1">
                <a:solidFill>
                  <a:schemeClr val="tx1"/>
                </a:solidFill>
              </a:rPr>
              <a:t>em</a:t>
            </a:r>
            <a:r>
              <a:rPr lang="en-US" b="1" dirty="0">
                <a:solidFill>
                  <a:schemeClr val="tx1"/>
                </a:solidFill>
              </a:rPr>
              <a:t> </a:t>
            </a:r>
            <a:r>
              <a:rPr lang="en-US" b="1" dirty="0" err="1">
                <a:solidFill>
                  <a:schemeClr val="tx1"/>
                </a:solidFill>
              </a:rPr>
              <a:t>ấn</a:t>
            </a:r>
            <a:r>
              <a:rPr lang="en-US" b="1" dirty="0">
                <a:solidFill>
                  <a:schemeClr val="tx1"/>
                </a:solidFill>
              </a:rPr>
              <a:t> </a:t>
            </a:r>
            <a:r>
              <a:rPr lang="en-US" b="1" dirty="0" err="1">
                <a:solidFill>
                  <a:schemeClr val="tx1"/>
                </a:solidFill>
              </a:rPr>
              <a:t>tượng</a:t>
            </a:r>
            <a:r>
              <a:rPr lang="en-US" b="1" dirty="0">
                <a:solidFill>
                  <a:schemeClr val="tx1"/>
                </a:solidFill>
              </a:rPr>
              <a:t> </a:t>
            </a:r>
            <a:r>
              <a:rPr lang="en-US" b="1" dirty="0" err="1">
                <a:solidFill>
                  <a:schemeClr val="tx1"/>
                </a:solidFill>
              </a:rPr>
              <a:t>tốt</a:t>
            </a:r>
            <a:r>
              <a:rPr lang="en-US" b="1" dirty="0">
                <a:solidFill>
                  <a:schemeClr val="tx1"/>
                </a:solidFill>
              </a:rPr>
              <a:t> </a:t>
            </a:r>
            <a:r>
              <a:rPr lang="en-US" b="1" dirty="0" err="1">
                <a:solidFill>
                  <a:schemeClr val="tx1"/>
                </a:solidFill>
              </a:rPr>
              <a:t>đẹp</a:t>
            </a:r>
            <a:r>
              <a:rPr lang="en-US" b="1" dirty="0">
                <a:solidFill>
                  <a:schemeClr val="tx1"/>
                </a:solidFill>
              </a:rPr>
              <a:t> </a:t>
            </a:r>
            <a:r>
              <a:rPr lang="en-US" b="1" dirty="0" err="1">
                <a:solidFill>
                  <a:schemeClr val="tx1"/>
                </a:solidFill>
              </a:rPr>
              <a:t>gì</a:t>
            </a:r>
            <a:r>
              <a:rPr lang="en-US" b="1" dirty="0">
                <a:solidFill>
                  <a:schemeClr val="tx1"/>
                </a:solidFill>
              </a:rPr>
              <a:t> ?</a:t>
            </a:r>
            <a:endParaRPr lang="vi-VN" b="1" dirty="0">
              <a:solidFill>
                <a:schemeClr val="tx1"/>
              </a:solidFill>
            </a:endParaRPr>
          </a:p>
        </p:txBody>
      </p:sp>
    </p:spTree>
    <p:extLst>
      <p:ext uri="{BB962C8B-B14F-4D97-AF65-F5344CB8AC3E}">
        <p14:creationId xmlns:p14="http://schemas.microsoft.com/office/powerpoint/2010/main" val="253167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SG" dirty="0"/>
          </a:p>
        </p:txBody>
      </p:sp>
      <p:sp>
        <p:nvSpPr>
          <p:cNvPr id="3" name="Title 1">
            <a:extLst>
              <a:ext uri="{FF2B5EF4-FFF2-40B4-BE49-F238E27FC236}">
                <a16:creationId xmlns:a16="http://schemas.microsoft.com/office/drawing/2014/main" xmlns="" id="{FC124CAC-4078-4143-B175-A9F52BDCA9F7}"/>
              </a:ext>
            </a:extLst>
          </p:cNvPr>
          <p:cNvSpPr txBox="1">
            <a:spLocks/>
          </p:cNvSpPr>
          <p:nvPr/>
        </p:nvSpPr>
        <p:spPr>
          <a:xfrm>
            <a:off x="353292" y="245383"/>
            <a:ext cx="7866153" cy="342900"/>
          </a:xfrm>
        </p:spPr>
        <p:txBody>
          <a:bodyPr lIns="68580" tIns="34290" rIns="68580" bIns="3429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SG" sz="2700" b="1" dirty="0">
                <a:solidFill>
                  <a:srgbClr val="FF0000"/>
                </a:solidFill>
              </a:rPr>
              <a:t>     </a:t>
            </a:r>
            <a:r>
              <a:rPr lang="en-SG" sz="2700" b="1" dirty="0" err="1">
                <a:solidFill>
                  <a:srgbClr val="FF0000"/>
                </a:solidFill>
                <a:latin typeface="Times New Roman" pitchFamily="18" charset="0"/>
                <a:cs typeface="Times New Roman" pitchFamily="18" charset="0"/>
              </a:rPr>
              <a:t>Một</a:t>
            </a:r>
            <a:r>
              <a:rPr lang="en-SG" sz="2700" b="1" dirty="0">
                <a:solidFill>
                  <a:srgbClr val="FF0000"/>
                </a:solidFill>
                <a:latin typeface="Times New Roman" pitchFamily="18" charset="0"/>
                <a:cs typeface="Times New Roman" pitchFamily="18" charset="0"/>
              </a:rPr>
              <a:t> </a:t>
            </a:r>
            <a:r>
              <a:rPr lang="en-SG" sz="2700" b="1" dirty="0" err="1">
                <a:solidFill>
                  <a:srgbClr val="FF0000"/>
                </a:solidFill>
                <a:latin typeface="Times New Roman" pitchFamily="18" charset="0"/>
                <a:cs typeface="Times New Roman" pitchFamily="18" charset="0"/>
              </a:rPr>
              <a:t>số</a:t>
            </a:r>
            <a:r>
              <a:rPr lang="en-SG" sz="2700" b="1" dirty="0">
                <a:solidFill>
                  <a:srgbClr val="FF0000"/>
                </a:solidFill>
                <a:latin typeface="Times New Roman" pitchFamily="18" charset="0"/>
                <a:cs typeface="Times New Roman" pitchFamily="18" charset="0"/>
              </a:rPr>
              <a:t> </a:t>
            </a:r>
            <a:r>
              <a:rPr lang="en-SG" sz="2700" b="1" dirty="0" err="1">
                <a:solidFill>
                  <a:srgbClr val="FF0000"/>
                </a:solidFill>
                <a:latin typeface="Times New Roman" pitchFamily="18" charset="0"/>
                <a:cs typeface="Times New Roman" pitchFamily="18" charset="0"/>
              </a:rPr>
              <a:t>hình</a:t>
            </a:r>
            <a:r>
              <a:rPr lang="en-SG" sz="2700" b="1" dirty="0">
                <a:solidFill>
                  <a:srgbClr val="FF0000"/>
                </a:solidFill>
                <a:latin typeface="Times New Roman" pitchFamily="18" charset="0"/>
                <a:cs typeface="Times New Roman" pitchFamily="18" charset="0"/>
              </a:rPr>
              <a:t> </a:t>
            </a:r>
            <a:r>
              <a:rPr lang="en-SG" sz="2700" b="1" dirty="0" err="1">
                <a:solidFill>
                  <a:srgbClr val="FF0000"/>
                </a:solidFill>
                <a:latin typeface="Times New Roman" pitchFamily="18" charset="0"/>
                <a:cs typeface="Times New Roman" pitchFamily="18" charset="0"/>
              </a:rPr>
              <a:t>ảnh</a:t>
            </a:r>
            <a:r>
              <a:rPr lang="en-SG" sz="2700" b="1" dirty="0">
                <a:solidFill>
                  <a:srgbClr val="FF0000"/>
                </a:solidFill>
                <a:latin typeface="Times New Roman" pitchFamily="18" charset="0"/>
                <a:cs typeface="Times New Roman" pitchFamily="18" charset="0"/>
              </a:rPr>
              <a:t> </a:t>
            </a:r>
            <a:r>
              <a:rPr lang="en-SG" sz="2700" b="1" dirty="0" err="1">
                <a:solidFill>
                  <a:srgbClr val="FF0000"/>
                </a:solidFill>
                <a:latin typeface="Times New Roman" pitchFamily="18" charset="0"/>
                <a:cs typeface="Times New Roman" pitchFamily="18" charset="0"/>
              </a:rPr>
              <a:t>về</a:t>
            </a:r>
            <a:r>
              <a:rPr lang="en-SG" sz="2700" b="1" dirty="0">
                <a:solidFill>
                  <a:srgbClr val="FF0000"/>
                </a:solidFill>
                <a:latin typeface="Times New Roman" pitchFamily="18" charset="0"/>
                <a:cs typeface="Times New Roman" pitchFamily="18" charset="0"/>
              </a:rPr>
              <a:t> </a:t>
            </a:r>
            <a:r>
              <a:rPr lang="en-SG" sz="2700" b="1" dirty="0" err="1">
                <a:solidFill>
                  <a:srgbClr val="FF0000"/>
                </a:solidFill>
                <a:latin typeface="Times New Roman" pitchFamily="18" charset="0"/>
                <a:cs typeface="Times New Roman" pitchFamily="18" charset="0"/>
              </a:rPr>
              <a:t>trẻ</a:t>
            </a:r>
            <a:r>
              <a:rPr lang="en-SG" sz="2700" b="1" dirty="0">
                <a:solidFill>
                  <a:srgbClr val="FF0000"/>
                </a:solidFill>
                <a:latin typeface="Times New Roman" pitchFamily="18" charset="0"/>
                <a:cs typeface="Times New Roman" pitchFamily="18" charset="0"/>
              </a:rPr>
              <a:t> </a:t>
            </a:r>
            <a:r>
              <a:rPr lang="en-SG" sz="2700" b="1" dirty="0" err="1">
                <a:solidFill>
                  <a:srgbClr val="FF0000"/>
                </a:solidFill>
                <a:latin typeface="Times New Roman" pitchFamily="18" charset="0"/>
                <a:cs typeface="Times New Roman" pitchFamily="18" charset="0"/>
              </a:rPr>
              <a:t>em</a:t>
            </a:r>
            <a:r>
              <a:rPr lang="en-SG" sz="2700" b="1" dirty="0">
                <a:solidFill>
                  <a:srgbClr val="FF0000"/>
                </a:solidFill>
                <a:latin typeface="Times New Roman" pitchFamily="18" charset="0"/>
                <a:cs typeface="Times New Roman" pitchFamily="18" charset="0"/>
              </a:rPr>
              <a:t> </a:t>
            </a:r>
            <a:r>
              <a:rPr lang="en-SG" sz="2700" b="1" dirty="0" err="1">
                <a:solidFill>
                  <a:srgbClr val="FF0000"/>
                </a:solidFill>
                <a:latin typeface="Times New Roman" pitchFamily="18" charset="0"/>
                <a:cs typeface="Times New Roman" pitchFamily="18" charset="0"/>
              </a:rPr>
              <a:t>lang</a:t>
            </a:r>
            <a:r>
              <a:rPr lang="en-SG" sz="2700" b="1" dirty="0">
                <a:solidFill>
                  <a:srgbClr val="FF0000"/>
                </a:solidFill>
                <a:latin typeface="Times New Roman" pitchFamily="18" charset="0"/>
                <a:cs typeface="Times New Roman" pitchFamily="18" charset="0"/>
              </a:rPr>
              <a:t> thang ở </a:t>
            </a:r>
            <a:r>
              <a:rPr lang="en-SG" sz="2700" b="1" dirty="0" err="1">
                <a:solidFill>
                  <a:srgbClr val="FF0000"/>
                </a:solidFill>
                <a:latin typeface="Times New Roman" pitchFamily="18" charset="0"/>
                <a:cs typeface="Times New Roman" pitchFamily="18" charset="0"/>
              </a:rPr>
              <a:t>Việt</a:t>
            </a:r>
            <a:r>
              <a:rPr lang="en-SG" sz="2700" b="1" dirty="0">
                <a:solidFill>
                  <a:srgbClr val="FF0000"/>
                </a:solidFill>
                <a:latin typeface="Times New Roman" pitchFamily="18" charset="0"/>
                <a:cs typeface="Times New Roman" pitchFamily="18" charset="0"/>
              </a:rPr>
              <a:t> Nam</a:t>
            </a:r>
            <a:endParaRPr lang="en-SG" sz="2700" b="1" dirty="0">
              <a:solidFill>
                <a:srgbClr val="FF0000"/>
              </a:solidFill>
            </a:endParaRPr>
          </a:p>
        </p:txBody>
      </p:sp>
      <p:pic>
        <p:nvPicPr>
          <p:cNvPr id="4" name="Picture 2" descr="C:\Users\Khaikv\Pictures\image001.jpg">
            <a:extLst>
              <a:ext uri="{FF2B5EF4-FFF2-40B4-BE49-F238E27FC236}">
                <a16:creationId xmlns:a16="http://schemas.microsoft.com/office/drawing/2014/main" xmlns="" id="{2D189C6F-FC5F-43EB-8427-912E228DF889}"/>
              </a:ext>
            </a:extLst>
          </p:cNvPr>
          <p:cNvPicPr>
            <a:picLocks noChangeAspect="1" noChangeArrowheads="1"/>
          </p:cNvPicPr>
          <p:nvPr/>
        </p:nvPicPr>
        <p:blipFill>
          <a:blip r:embed="rId3" cstate="print"/>
          <a:srcRect/>
          <a:stretch>
            <a:fillRect/>
          </a:stretch>
        </p:blipFill>
        <p:spPr bwMode="auto">
          <a:xfrm>
            <a:off x="682571" y="945034"/>
            <a:ext cx="1499736" cy="1976924"/>
          </a:xfrm>
          <a:prstGeom prst="rect">
            <a:avLst/>
          </a:prstGeom>
          <a:ln w="88900" cap="sq" cmpd="thickThin">
            <a:solidFill>
              <a:srgbClr val="000000"/>
            </a:solidFill>
            <a:prstDash val="solid"/>
            <a:miter lim="800000"/>
          </a:ln>
          <a:effectLst>
            <a:innerShdw blurRad="76200">
              <a:srgbClr val="000000"/>
            </a:innerShdw>
          </a:effectLst>
        </p:spPr>
      </p:pic>
      <p:pic>
        <p:nvPicPr>
          <p:cNvPr id="5" name="Picture 5" descr="trẻ em nghèo">
            <a:extLst>
              <a:ext uri="{FF2B5EF4-FFF2-40B4-BE49-F238E27FC236}">
                <a16:creationId xmlns:a16="http://schemas.microsoft.com/office/drawing/2014/main" xmlns="" id="{33E5536C-502F-4B50-8968-10E62239BFB5}"/>
              </a:ext>
            </a:extLst>
          </p:cNvPr>
          <p:cNvPicPr>
            <a:picLocks noChangeAspect="1" noChangeArrowheads="1"/>
          </p:cNvPicPr>
          <p:nvPr/>
        </p:nvPicPr>
        <p:blipFill>
          <a:blip r:embed="rId4" cstate="print"/>
          <a:srcRect/>
          <a:stretch>
            <a:fillRect/>
          </a:stretch>
        </p:blipFill>
        <p:spPr bwMode="auto">
          <a:xfrm>
            <a:off x="2875051" y="945034"/>
            <a:ext cx="1431566" cy="1976924"/>
          </a:xfrm>
          <a:prstGeom prst="rect">
            <a:avLst/>
          </a:prstGeom>
          <a:ln w="88900" cap="sq" cmpd="thickThin">
            <a:solidFill>
              <a:srgbClr val="000000"/>
            </a:solidFill>
            <a:prstDash val="solid"/>
            <a:miter lim="800000"/>
          </a:ln>
          <a:effectLst>
            <a:innerShdw blurRad="76200">
              <a:srgbClr val="000000"/>
            </a:innerShdw>
          </a:effectLst>
        </p:spPr>
      </p:pic>
      <p:pic>
        <p:nvPicPr>
          <p:cNvPr id="6" name="Picture 6" descr="trẻ em 6">
            <a:extLst>
              <a:ext uri="{FF2B5EF4-FFF2-40B4-BE49-F238E27FC236}">
                <a16:creationId xmlns:a16="http://schemas.microsoft.com/office/drawing/2014/main" xmlns="" id="{6A30A6ED-998A-46EE-81E0-98FCB135D4C9}"/>
              </a:ext>
            </a:extLst>
          </p:cNvPr>
          <p:cNvPicPr>
            <a:picLocks noChangeAspect="1" noChangeArrowheads="1"/>
          </p:cNvPicPr>
          <p:nvPr/>
        </p:nvPicPr>
        <p:blipFill>
          <a:blip r:embed="rId5" cstate="print"/>
          <a:srcRect/>
          <a:stretch>
            <a:fillRect/>
          </a:stretch>
        </p:blipFill>
        <p:spPr bwMode="auto">
          <a:xfrm>
            <a:off x="4985998" y="945033"/>
            <a:ext cx="1499736" cy="197692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7" descr="trẻ em nghèo">
            <a:extLst>
              <a:ext uri="{FF2B5EF4-FFF2-40B4-BE49-F238E27FC236}">
                <a16:creationId xmlns:a16="http://schemas.microsoft.com/office/drawing/2014/main" xmlns="" id="{BE582406-D937-40D2-84B5-46A398FAFD4A}"/>
              </a:ext>
            </a:extLst>
          </p:cNvPr>
          <p:cNvPicPr>
            <a:picLocks noChangeAspect="1" noChangeArrowheads="1"/>
          </p:cNvPicPr>
          <p:nvPr/>
        </p:nvPicPr>
        <p:blipFill>
          <a:blip r:embed="rId6" cstate="print"/>
          <a:srcRect/>
          <a:stretch>
            <a:fillRect/>
          </a:stretch>
        </p:blipFill>
        <p:spPr bwMode="auto">
          <a:xfrm>
            <a:off x="7168639" y="915511"/>
            <a:ext cx="1431566" cy="1976924"/>
          </a:xfrm>
          <a:prstGeom prst="rect">
            <a:avLst/>
          </a:prstGeom>
          <a:ln w="88900" cap="sq" cmpd="thickThin">
            <a:solidFill>
              <a:srgbClr val="000000"/>
            </a:solidFill>
            <a:prstDash val="solid"/>
            <a:miter lim="800000"/>
          </a:ln>
          <a:effectLst>
            <a:innerShdw blurRad="76200">
              <a:srgbClr val="000000"/>
            </a:innerShdw>
          </a:effectLst>
        </p:spPr>
      </p:pic>
      <p:pic>
        <p:nvPicPr>
          <p:cNvPr id="8" name="Picture 8" descr="C:\Users\Khaikv\Pictures\Untitled-1.jpg">
            <a:extLst>
              <a:ext uri="{FF2B5EF4-FFF2-40B4-BE49-F238E27FC236}">
                <a16:creationId xmlns:a16="http://schemas.microsoft.com/office/drawing/2014/main" xmlns="" id="{571A6819-A427-49C4-BDC7-7EA925F0A236}"/>
              </a:ext>
            </a:extLst>
          </p:cNvPr>
          <p:cNvPicPr>
            <a:picLocks noChangeAspect="1" noChangeArrowheads="1"/>
          </p:cNvPicPr>
          <p:nvPr/>
        </p:nvPicPr>
        <p:blipFill>
          <a:blip r:embed="rId7" cstate="print"/>
          <a:srcRect/>
          <a:stretch>
            <a:fillRect/>
          </a:stretch>
        </p:blipFill>
        <p:spPr bwMode="auto">
          <a:xfrm>
            <a:off x="1146465" y="3296625"/>
            <a:ext cx="2912917" cy="154305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2" descr="C:\Users\Khaikv\Pictures\T7-tre-em-ve-so-dao.jpg">
            <a:extLst>
              <a:ext uri="{FF2B5EF4-FFF2-40B4-BE49-F238E27FC236}">
                <a16:creationId xmlns:a16="http://schemas.microsoft.com/office/drawing/2014/main" xmlns="" id="{B62C525D-2419-462B-8234-353830CBFA08}"/>
              </a:ext>
            </a:extLst>
          </p:cNvPr>
          <p:cNvPicPr>
            <a:picLocks noChangeAspect="1" noChangeArrowheads="1"/>
          </p:cNvPicPr>
          <p:nvPr/>
        </p:nvPicPr>
        <p:blipFill>
          <a:blip r:embed="rId8" cstate="print"/>
          <a:srcRect/>
          <a:stretch>
            <a:fillRect/>
          </a:stretch>
        </p:blipFill>
        <p:spPr bwMode="auto">
          <a:xfrm>
            <a:off x="5257801" y="3251161"/>
            <a:ext cx="2836718" cy="15430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19059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92" y="0"/>
            <a:ext cx="7132321" cy="51435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577" y="3409950"/>
            <a:ext cx="263842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7" y="-1"/>
            <a:ext cx="2638425" cy="1878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 y="0"/>
            <a:ext cx="2822970" cy="1878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76625"/>
            <a:ext cx="2743200" cy="1666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3810000" y="2113995"/>
            <a:ext cx="1728192" cy="1177245"/>
          </a:xfrm>
          <a:prstGeom prst="rect">
            <a:avLst/>
          </a:prstGeom>
          <a:noFill/>
        </p:spPr>
        <p:txBody>
          <a:bodyPr wrap="square" lIns="68580" tIns="34290" rIns="68580" bIns="34290"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Thương người như thể thương thân</a:t>
            </a:r>
            <a:endParaRPr lang="vi-VN" b="1" dirty="0">
              <a:solidFill>
                <a:schemeClr val="bg1"/>
              </a:solidFill>
              <a:latin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11245728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357188" y="218193"/>
            <a:ext cx="2427685" cy="438581"/>
          </a:xfrm>
          <a:prstGeom prst="rect">
            <a:avLst/>
          </a:prstGeom>
          <a:noFill/>
          <a:ln w="9525">
            <a:noFill/>
            <a:miter lim="800000"/>
            <a:headEnd/>
            <a:tailEnd/>
          </a:ln>
          <a:effectLst/>
        </p:spPr>
        <p:txBody>
          <a:bodyPr lIns="68580" tIns="34290" rIns="68580" bIns="34290">
            <a:spAutoFit/>
          </a:bodyPr>
          <a:lstStyle/>
          <a:p>
            <a:pPr defTabSz="685800" fontAlgn="base">
              <a:spcBef>
                <a:spcPct val="50000"/>
              </a:spcBef>
              <a:spcAft>
                <a:spcPct val="0"/>
              </a:spcAft>
              <a:defRPr/>
            </a:pPr>
            <a:r>
              <a:rPr lang="en-US" sz="2400" b="1" smtClean="0">
                <a:solidFill>
                  <a:srgbClr val="FF0000"/>
                </a:solidFill>
                <a:latin typeface="Times New Roman" panose="02020603050405020304" pitchFamily="18" charset="0"/>
                <a:cs typeface="Times New Roman" panose="02020603050405020304" pitchFamily="18" charset="0"/>
              </a:rPr>
              <a:t>Viết </a:t>
            </a:r>
            <a:r>
              <a:rPr lang="en-US" sz="2400" b="1" dirty="0" err="1">
                <a:solidFill>
                  <a:srgbClr val="FF0000"/>
                </a:solidFill>
                <a:latin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nối</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09572" name="Picture 2"/>
          <p:cNvPicPr>
            <a:picLocks noChangeAspect="1"/>
          </p:cNvPicPr>
          <p:nvPr/>
        </p:nvPicPr>
        <p:blipFill>
          <a:blip r:embed="rId2"/>
          <a:srcRect/>
          <a:stretch>
            <a:fillRect/>
          </a:stretch>
        </p:blipFill>
        <p:spPr bwMode="auto">
          <a:xfrm>
            <a:off x="357188" y="763191"/>
            <a:ext cx="8420100" cy="3880247"/>
          </a:xfrm>
          <a:prstGeom prst="rect">
            <a:avLst/>
          </a:prstGeom>
          <a:noFill/>
          <a:ln w="9525">
            <a:noFill/>
            <a:miter lim="800000"/>
            <a:headEnd/>
            <a:tailEnd/>
          </a:ln>
        </p:spPr>
      </p:pic>
      <p:sp>
        <p:nvSpPr>
          <p:cNvPr id="109573" name="Rectangle 5"/>
          <p:cNvSpPr>
            <a:spLocks noChangeArrowheads="1"/>
          </p:cNvSpPr>
          <p:nvPr/>
        </p:nvSpPr>
        <p:spPr bwMode="auto">
          <a:xfrm>
            <a:off x="975000" y="1272153"/>
            <a:ext cx="3068857" cy="2608406"/>
          </a:xfrm>
          <a:prstGeom prst="rect">
            <a:avLst/>
          </a:prstGeom>
          <a:noFill/>
          <a:ln w="9525">
            <a:noFill/>
            <a:miter lim="800000"/>
            <a:headEnd/>
            <a:tailEnd/>
          </a:ln>
          <a:effectLst/>
        </p:spPr>
        <p:txBody>
          <a:bodyPr wrap="square" lIns="68580" tIns="34290" rIns="68580" bIns="34290">
            <a:spAutoFit/>
          </a:bodyPr>
          <a:lstStyle/>
          <a:p>
            <a:pPr marL="342900" indent="-342900" defTabSz="685800" fontAlgn="base">
              <a:spcBef>
                <a:spcPct val="0"/>
              </a:spcBef>
              <a:spcAft>
                <a:spcPct val="0"/>
              </a:spcAft>
              <a:buFont typeface="Wingdings" panose="05000000000000000000" pitchFamily="2" charset="2"/>
              <a:buChar char="v"/>
              <a:defRPr/>
            </a:pPr>
            <a:r>
              <a:rPr lang="en-US" sz="2100" dirty="0" err="1">
                <a:solidFill>
                  <a:srgbClr val="0000FF"/>
                </a:solidFill>
                <a:latin typeface="Times New Roman" panose="02020603050405020304" pitchFamily="18" charset="0"/>
                <a:cs typeface="Times New Roman" panose="02020603050405020304" pitchFamily="18" charset="0"/>
              </a:rPr>
              <a:t>Viết</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một</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đoạn</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văn</a:t>
            </a:r>
            <a:r>
              <a:rPr lang="en-US" sz="2100" dirty="0">
                <a:solidFill>
                  <a:srgbClr val="0000FF"/>
                </a:solidFill>
                <a:latin typeface="Times New Roman" panose="02020603050405020304" pitchFamily="18" charset="0"/>
                <a:cs typeface="Times New Roman" panose="02020603050405020304" pitchFamily="18" charset="0"/>
              </a:rPr>
              <a:t> 5 </a:t>
            </a:r>
            <a:r>
              <a:rPr lang="en-US" sz="2100" dirty="0" err="1">
                <a:solidFill>
                  <a:srgbClr val="0000FF"/>
                </a:solidFill>
                <a:latin typeface="Times New Roman" panose="02020603050405020304" pitchFamily="18" charset="0"/>
                <a:cs typeface="Times New Roman" panose="02020603050405020304" pitchFamily="18" charset="0"/>
              </a:rPr>
              <a:t>đến</a:t>
            </a:r>
            <a:r>
              <a:rPr lang="en-US" sz="2100" dirty="0">
                <a:solidFill>
                  <a:srgbClr val="0000FF"/>
                </a:solidFill>
                <a:latin typeface="Times New Roman" panose="02020603050405020304" pitchFamily="18" charset="0"/>
                <a:cs typeface="Times New Roman" panose="02020603050405020304" pitchFamily="18" charset="0"/>
              </a:rPr>
              <a:t> 7 </a:t>
            </a:r>
            <a:r>
              <a:rPr lang="en-US" sz="2100" dirty="0" err="1">
                <a:solidFill>
                  <a:srgbClr val="0000FF"/>
                </a:solidFill>
                <a:latin typeface="Times New Roman" panose="02020603050405020304" pitchFamily="18" charset="0"/>
                <a:cs typeface="Times New Roman" panose="02020603050405020304" pitchFamily="18" charset="0"/>
              </a:rPr>
              <a:t>câu</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nêu</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cảm</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nhận</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của</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em</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về</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một</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nhân</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vật</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là</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trẻ</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em</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mà</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em</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thấy</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thú</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vị</a:t>
            </a:r>
            <a:r>
              <a:rPr lang="en-US" sz="2100" dirty="0">
                <a:solidFill>
                  <a:srgbClr val="0000FF"/>
                </a:solidFill>
                <a:latin typeface="Times New Roman" panose="02020603050405020304" pitchFamily="18" charset="0"/>
                <a:cs typeface="Times New Roman" panose="02020603050405020304" pitchFamily="18" charset="0"/>
              </a:rPr>
              <a:t> </a:t>
            </a:r>
            <a:r>
              <a:rPr lang="en-US" sz="2100" dirty="0" err="1">
                <a:solidFill>
                  <a:srgbClr val="0000FF"/>
                </a:solidFill>
                <a:latin typeface="Times New Roman" panose="02020603050405020304" pitchFamily="18" charset="0"/>
                <a:cs typeface="Times New Roman" panose="02020603050405020304" pitchFamily="18" charset="0"/>
              </a:rPr>
              <a:t>trong</a:t>
            </a:r>
            <a:r>
              <a:rPr lang="en-US" sz="2100" dirty="0">
                <a:solidFill>
                  <a:srgbClr val="0000FF"/>
                </a:solidFill>
                <a:latin typeface="Times New Roman" panose="02020603050405020304" pitchFamily="18" charset="0"/>
                <a:cs typeface="Times New Roman" panose="02020603050405020304" pitchFamily="18" charset="0"/>
              </a:rPr>
              <a:t> </a:t>
            </a:r>
            <a:r>
              <a:rPr lang="en-US" sz="2100" err="1">
                <a:solidFill>
                  <a:srgbClr val="0000FF"/>
                </a:solidFill>
                <a:latin typeface="Times New Roman" panose="02020603050405020304" pitchFamily="18" charset="0"/>
                <a:cs typeface="Times New Roman" panose="02020603050405020304" pitchFamily="18" charset="0"/>
              </a:rPr>
              <a:t>truyện</a:t>
            </a:r>
            <a:r>
              <a:rPr lang="en-US" sz="2100">
                <a:solidFill>
                  <a:srgbClr val="0000FF"/>
                </a:solidFill>
                <a:latin typeface="Times New Roman" panose="02020603050405020304" pitchFamily="18" charset="0"/>
                <a:cs typeface="Times New Roman" panose="02020603050405020304" pitchFamily="18" charset="0"/>
              </a:rPr>
              <a:t> </a:t>
            </a:r>
            <a:r>
              <a:rPr lang="en-US" sz="2100" smtClean="0">
                <a:solidFill>
                  <a:srgbClr val="0000FF"/>
                </a:solidFill>
                <a:latin typeface="Times New Roman" panose="02020603050405020304" pitchFamily="18" charset="0"/>
                <a:cs typeface="Times New Roman" panose="02020603050405020304" pitchFamily="18" charset="0"/>
              </a:rPr>
              <a:t>“Gió </a:t>
            </a:r>
            <a:r>
              <a:rPr lang="en-US" sz="2100" dirty="0" err="1">
                <a:solidFill>
                  <a:srgbClr val="0000FF"/>
                </a:solidFill>
                <a:latin typeface="Times New Roman" panose="02020603050405020304" pitchFamily="18" charset="0"/>
                <a:cs typeface="Times New Roman" panose="02020603050405020304" pitchFamily="18" charset="0"/>
              </a:rPr>
              <a:t>lạnh</a:t>
            </a:r>
            <a:r>
              <a:rPr lang="en-US" sz="2100" dirty="0">
                <a:solidFill>
                  <a:srgbClr val="0000FF"/>
                </a:solidFill>
                <a:latin typeface="Times New Roman" panose="02020603050405020304" pitchFamily="18" charset="0"/>
                <a:cs typeface="Times New Roman" panose="02020603050405020304" pitchFamily="18" charset="0"/>
              </a:rPr>
              <a:t> </a:t>
            </a:r>
            <a:r>
              <a:rPr lang="en-US" sz="2100" err="1">
                <a:solidFill>
                  <a:srgbClr val="0000FF"/>
                </a:solidFill>
                <a:latin typeface="Times New Roman" panose="02020603050405020304" pitchFamily="18" charset="0"/>
                <a:cs typeface="Times New Roman" panose="02020603050405020304" pitchFamily="18" charset="0"/>
              </a:rPr>
              <a:t>đầu</a:t>
            </a:r>
            <a:r>
              <a:rPr lang="en-US" sz="2100">
                <a:solidFill>
                  <a:srgbClr val="0000FF"/>
                </a:solidFill>
                <a:latin typeface="Times New Roman" panose="02020603050405020304" pitchFamily="18" charset="0"/>
                <a:cs typeface="Times New Roman" panose="02020603050405020304" pitchFamily="18" charset="0"/>
              </a:rPr>
              <a:t> </a:t>
            </a:r>
            <a:r>
              <a:rPr lang="en-US" sz="2100" smtClean="0">
                <a:solidFill>
                  <a:srgbClr val="0000FF"/>
                </a:solidFill>
                <a:latin typeface="Times New Roman" panose="02020603050405020304" pitchFamily="18" charset="0"/>
                <a:cs typeface="Times New Roman" panose="02020603050405020304" pitchFamily="18" charset="0"/>
              </a:rPr>
              <a:t>mùa”</a:t>
            </a:r>
            <a:endParaRPr lang="en-US" sz="2100" dirty="0">
              <a:solidFill>
                <a:srgbClr val="0000FF"/>
              </a:solidFill>
              <a:latin typeface="Times New Roman" panose="02020603050405020304" pitchFamily="18" charset="0"/>
              <a:cs typeface="Times New Roman" panose="02020603050405020304" pitchFamily="18" charset="0"/>
            </a:endParaRPr>
          </a:p>
          <a:p>
            <a:pPr defTabSz="685800" fontAlgn="base">
              <a:spcBef>
                <a:spcPct val="0"/>
              </a:spcBef>
              <a:spcAft>
                <a:spcPct val="0"/>
              </a:spcAft>
              <a:defRPr/>
            </a:pPr>
            <a:endParaRPr lang="en-US" dirty="0">
              <a:solidFill>
                <a:srgbClr val="385723"/>
              </a:solidFill>
              <a:latin typeface="Arial" charset="0"/>
              <a:cs typeface="Arial" charset="0"/>
            </a:endParaRPr>
          </a:p>
        </p:txBody>
      </p:sp>
      <p:sp>
        <p:nvSpPr>
          <p:cNvPr id="109574" name="Rectangle 6"/>
          <p:cNvSpPr>
            <a:spLocks noChangeArrowheads="1"/>
          </p:cNvSpPr>
          <p:nvPr/>
        </p:nvSpPr>
        <p:spPr bwMode="auto">
          <a:xfrm>
            <a:off x="4883370" y="1272153"/>
            <a:ext cx="3582713" cy="2946961"/>
          </a:xfrm>
          <a:prstGeom prst="rect">
            <a:avLst/>
          </a:prstGeom>
          <a:noFill/>
          <a:ln w="9525">
            <a:noFill/>
            <a:miter lim="800000"/>
            <a:headEnd/>
            <a:tailEnd/>
          </a:ln>
          <a:effectLst/>
        </p:spPr>
        <p:txBody>
          <a:bodyPr wrap="square" lIns="68580" tIns="34290" rIns="68580" bIns="34290">
            <a:spAutoFit/>
          </a:bodyPr>
          <a:lstStyle/>
          <a:p>
            <a:pPr marL="257175" indent="-257175" defTabSz="685800" fontAlgn="base">
              <a:spcBef>
                <a:spcPct val="0"/>
              </a:spcBef>
              <a:spcAft>
                <a:spcPct val="0"/>
              </a:spcAft>
              <a:buFont typeface="Wingdings" panose="05000000000000000000" pitchFamily="2" charset="2"/>
              <a:buChar char="v"/>
              <a:defRPr/>
            </a:pPr>
            <a:r>
              <a:rPr lang="en-US" sz="1700" b="1" dirty="0" err="1">
                <a:solidFill>
                  <a:srgbClr val="0000FF"/>
                </a:solidFill>
                <a:latin typeface="Times New Roman" panose="02020603050405020304" pitchFamily="18" charset="0"/>
                <a:cs typeface="Times New Roman" panose="02020603050405020304" pitchFamily="18" charset="0"/>
              </a:rPr>
              <a:t>Hình</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thức</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đoạn</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văn</a:t>
            </a:r>
            <a:r>
              <a:rPr lang="en-US" sz="1700" b="1" dirty="0">
                <a:solidFill>
                  <a:srgbClr val="0000FF"/>
                </a:solidFill>
                <a:latin typeface="Times New Roman" panose="02020603050405020304" pitchFamily="18" charset="0"/>
                <a:cs typeface="Times New Roman" panose="02020603050405020304" pitchFamily="18" charset="0"/>
              </a:rPr>
              <a:t>: 5- 7 </a:t>
            </a:r>
            <a:r>
              <a:rPr lang="en-US" sz="1700" b="1" dirty="0" err="1">
                <a:solidFill>
                  <a:srgbClr val="0000FF"/>
                </a:solidFill>
                <a:latin typeface="Times New Roman" panose="02020603050405020304" pitchFamily="18" charset="0"/>
                <a:cs typeface="Times New Roman" panose="02020603050405020304" pitchFamily="18" charset="0"/>
              </a:rPr>
              <a:t>câu</a:t>
            </a:r>
            <a:r>
              <a:rPr lang="en-US" sz="1700" b="1" dirty="0">
                <a:solidFill>
                  <a:srgbClr val="0000FF"/>
                </a:solidFill>
                <a:latin typeface="Times New Roman" panose="02020603050405020304" pitchFamily="18" charset="0"/>
                <a:cs typeface="Times New Roman" panose="02020603050405020304" pitchFamily="18" charset="0"/>
              </a:rPr>
              <a:t>.</a:t>
            </a:r>
          </a:p>
          <a:p>
            <a:pPr marL="257175" indent="-257175" defTabSz="685800" fontAlgn="base">
              <a:spcBef>
                <a:spcPct val="0"/>
              </a:spcBef>
              <a:spcAft>
                <a:spcPct val="0"/>
              </a:spcAft>
              <a:buFont typeface="Wingdings" panose="05000000000000000000" pitchFamily="2" charset="2"/>
              <a:buChar char="v"/>
              <a:defRPr/>
            </a:pPr>
            <a:r>
              <a:rPr lang="en-US" sz="1700" b="1" dirty="0" err="1">
                <a:solidFill>
                  <a:srgbClr val="0000FF"/>
                </a:solidFill>
                <a:latin typeface="Times New Roman" panose="02020603050405020304" pitchFamily="18" charset="0"/>
                <a:cs typeface="Times New Roman" panose="02020603050405020304" pitchFamily="18" charset="0"/>
              </a:rPr>
              <a:t>Nội</a:t>
            </a:r>
            <a:r>
              <a:rPr lang="en-US" sz="1700" b="1" dirty="0">
                <a:solidFill>
                  <a:srgbClr val="0000FF"/>
                </a:solidFill>
                <a:latin typeface="Times New Roman" panose="02020603050405020304" pitchFamily="18" charset="0"/>
                <a:cs typeface="Times New Roman" panose="02020603050405020304" pitchFamily="18" charset="0"/>
              </a:rPr>
              <a:t> dung </a:t>
            </a:r>
            <a:r>
              <a:rPr lang="en-US" sz="1700" b="1" dirty="0" err="1">
                <a:solidFill>
                  <a:srgbClr val="0000FF"/>
                </a:solidFill>
                <a:latin typeface="Times New Roman" panose="02020603050405020304" pitchFamily="18" charset="0"/>
                <a:cs typeface="Times New Roman" panose="02020603050405020304" pitchFamily="18" charset="0"/>
              </a:rPr>
              <a:t>đoạn</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văn</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Cảm</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nhận</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về</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một</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nhân</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vật</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Sơn</a:t>
            </a:r>
            <a:r>
              <a:rPr lang="en-US" sz="1700" b="1" dirty="0">
                <a:solidFill>
                  <a:srgbClr val="0000FF"/>
                </a:solidFill>
                <a:latin typeface="Times New Roman" panose="02020603050405020304" pitchFamily="18" charset="0"/>
                <a:cs typeface="Times New Roman" panose="02020603050405020304" pitchFamily="18" charset="0"/>
              </a:rPr>
              <a:t>, </a:t>
            </a:r>
            <a:r>
              <a:rPr lang="en-US" sz="1700" b="1" dirty="0" err="1">
                <a:solidFill>
                  <a:srgbClr val="0000FF"/>
                </a:solidFill>
                <a:latin typeface="Times New Roman" panose="02020603050405020304" pitchFamily="18" charset="0"/>
                <a:cs typeface="Times New Roman" panose="02020603050405020304" pitchFamily="18" charset="0"/>
              </a:rPr>
              <a:t>chị</a:t>
            </a:r>
            <a:r>
              <a:rPr lang="en-US" sz="1700" b="1" dirty="0">
                <a:solidFill>
                  <a:srgbClr val="0000FF"/>
                </a:solidFill>
                <a:latin typeface="Times New Roman" panose="02020603050405020304" pitchFamily="18" charset="0"/>
                <a:cs typeface="Times New Roman" panose="02020603050405020304" pitchFamily="18" charset="0"/>
              </a:rPr>
              <a:t> Lan…) </a:t>
            </a:r>
          </a:p>
          <a:p>
            <a:pPr defTabSz="685800" fontAlgn="base">
              <a:spcBef>
                <a:spcPct val="0"/>
              </a:spcBef>
              <a:spcAft>
                <a:spcPct val="0"/>
              </a:spcAft>
              <a:defRPr/>
            </a:pP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Câu</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mở</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đoạn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Cần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giới</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thiệu</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tên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nhân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vật</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tên</a:t>
            </a:r>
            <a:r>
              <a:rPr lang="en-US" sz="1700" dirty="0">
                <a:solidFill>
                  <a:srgbClr val="0000FF"/>
                </a:solidFill>
                <a:latin typeface="Times New Roman" panose="02020603050405020304" pitchFamily="18" charset="0"/>
                <a:cs typeface="Times New Roman" panose="02020603050405020304" pitchFamily="18" charset="0"/>
              </a:rPr>
              <a:t> </a:t>
            </a:r>
            <a:r>
              <a:rPr lang="en-US" sz="1700" err="1">
                <a:solidFill>
                  <a:srgbClr val="0000FF"/>
                </a:solidFill>
                <a:latin typeface="Times New Roman" panose="02020603050405020304" pitchFamily="18" charset="0"/>
                <a:cs typeface="Times New Roman" panose="02020603050405020304" pitchFamily="18" charset="0"/>
              </a:rPr>
              <a:t>truyện</a:t>
            </a:r>
            <a:r>
              <a:rPr lang="en-US" sz="1700" smtClean="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tác</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giả</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cảm</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xúc</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chung</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về</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nhân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vật</a:t>
            </a:r>
            <a:r>
              <a:rPr lang="en-US" sz="1700" dirty="0">
                <a:solidFill>
                  <a:srgbClr val="0000FF"/>
                </a:solidFill>
                <a:latin typeface="Times New Roman" panose="02020603050405020304" pitchFamily="18" charset="0"/>
                <a:cs typeface="Times New Roman" panose="02020603050405020304" pitchFamily="18" charset="0"/>
              </a:rPr>
              <a:t>. </a:t>
            </a:r>
          </a:p>
          <a:p>
            <a:pPr defTabSz="685800" fontAlgn="base">
              <a:spcBef>
                <a:spcPct val="0"/>
              </a:spcBef>
              <a:spcAft>
                <a:spcPct val="0"/>
              </a:spcAft>
              <a:buFontTx/>
              <a:buChar char="-"/>
              <a:defRPr/>
            </a:pP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Các</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câu</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tiếp</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theo</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cần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thể</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cảm</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xúc</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về</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điểm</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nổi</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bật</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của</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nhân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vật</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Lí</a:t>
            </a:r>
            <a:r>
              <a:rPr lang="en-US" sz="1700" dirty="0">
                <a:solidFill>
                  <a:srgbClr val="0000FF"/>
                </a:solidFill>
                <a:latin typeface="Times New Roman" panose="02020603050405020304" pitchFamily="18" charset="0"/>
                <a:cs typeface="Times New Roman" panose="02020603050405020304" pitchFamily="18" charset="0"/>
              </a:rPr>
              <a:t> do </a:t>
            </a:r>
            <a:r>
              <a:rPr lang="en-US" sz="1700" dirty="0" err="1">
                <a:solidFill>
                  <a:srgbClr val="0000FF"/>
                </a:solidFill>
                <a:latin typeface="Times New Roman" panose="02020603050405020304" pitchFamily="18" charset="0"/>
                <a:cs typeface="Times New Roman" panose="02020603050405020304" pitchFamily="18" charset="0"/>
              </a:rPr>
              <a:t>em</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yêu</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thích</a:t>
            </a:r>
            <a:r>
              <a:rPr lang="en-US" sz="1700" dirty="0">
                <a:solidFill>
                  <a:srgbClr val="0000FF"/>
                </a:solidFill>
                <a:latin typeface="Times New Roman" panose="02020603050405020304" pitchFamily="18" charset="0"/>
                <a:cs typeface="Times New Roman" panose="02020603050405020304" pitchFamily="18" charset="0"/>
              </a:rPr>
              <a:t>. </a:t>
            </a:r>
          </a:p>
          <a:p>
            <a:pPr defTabSz="685800" fontAlgn="base">
              <a:spcBef>
                <a:spcPct val="0"/>
              </a:spcBef>
              <a:spcAft>
                <a:spcPct val="0"/>
              </a:spcAft>
              <a:buFontTx/>
              <a:buChar char="-"/>
              <a:defRPr/>
            </a:pP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Câu</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kết</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đoạn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cần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khái</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quát</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nội</a:t>
            </a:r>
            <a:r>
              <a:rPr lang="en-US" sz="1700" dirty="0">
                <a:solidFill>
                  <a:srgbClr val="0000FF"/>
                </a:solidFill>
                <a:latin typeface="Times New Roman" panose="02020603050405020304" pitchFamily="18" charset="0"/>
                <a:cs typeface="Times New Roman" panose="02020603050405020304" pitchFamily="18" charset="0"/>
              </a:rPr>
              <a:t> dung </a:t>
            </a:r>
            <a:r>
              <a:rPr lang="en-US" sz="1700" dirty="0" err="1">
                <a:solidFill>
                  <a:srgbClr val="0000FF"/>
                </a:solidFill>
                <a:latin typeface="Times New Roman" panose="02020603050405020304" pitchFamily="18" charset="0"/>
                <a:cs typeface="Times New Roman" panose="02020603050405020304" pitchFamily="18" charset="0"/>
              </a:rPr>
              <a:t>chính</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của</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truyện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và</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đặc</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điểm</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nhân</a:t>
            </a:r>
            <a:r>
              <a:rPr lang="en-US" sz="1700" dirty="0">
                <a:solidFill>
                  <a:srgbClr val="0000FF"/>
                </a:solidFill>
                <a:latin typeface="Times New Roman" panose="02020603050405020304" pitchFamily="18" charset="0"/>
                <a:cs typeface="Times New Roman" panose="02020603050405020304" pitchFamily="18" charset="0"/>
              </a:rPr>
              <a:t> </a:t>
            </a:r>
            <a:r>
              <a:rPr lang="en-US" sz="1700" dirty="0" err="1">
                <a:solidFill>
                  <a:srgbClr val="0000FF"/>
                </a:solidFill>
                <a:latin typeface="Times New Roman" panose="02020603050405020304" pitchFamily="18" charset="0"/>
                <a:cs typeface="Times New Roman" panose="02020603050405020304" pitchFamily="18" charset="0"/>
              </a:rPr>
              <a:t>vật</a:t>
            </a:r>
            <a:r>
              <a:rPr lang="en-US" sz="17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44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animEffect transition="in" filter="fade">
                                      <p:cBhvr>
                                        <p:cTn id="7" dur="1000"/>
                                        <p:tgtEl>
                                          <p:spTgt spid="109574">
                                            <p:txEl>
                                              <p:pRg st="0" end="0"/>
                                            </p:txEl>
                                          </p:spTgt>
                                        </p:tgtEl>
                                      </p:cBhvr>
                                    </p:animEffect>
                                    <p:anim calcmode="lin" valueType="num">
                                      <p:cBhvr>
                                        <p:cTn id="8" dur="1000" fill="hold"/>
                                        <p:tgtEl>
                                          <p:spTgt spid="10957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95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9574">
                                            <p:txEl>
                                              <p:pRg st="1" end="1"/>
                                            </p:txEl>
                                          </p:spTgt>
                                        </p:tgtEl>
                                        <p:attrNameLst>
                                          <p:attrName>style.visibility</p:attrName>
                                        </p:attrNameLst>
                                      </p:cBhvr>
                                      <p:to>
                                        <p:strVal val="visible"/>
                                      </p:to>
                                    </p:set>
                                    <p:animEffect transition="in" filter="fade">
                                      <p:cBhvr>
                                        <p:cTn id="14" dur="1000"/>
                                        <p:tgtEl>
                                          <p:spTgt spid="109574">
                                            <p:txEl>
                                              <p:pRg st="1" end="1"/>
                                            </p:txEl>
                                          </p:spTgt>
                                        </p:tgtEl>
                                      </p:cBhvr>
                                    </p:animEffect>
                                    <p:anim calcmode="lin" valueType="num">
                                      <p:cBhvr>
                                        <p:cTn id="15" dur="1000" fill="hold"/>
                                        <p:tgtEl>
                                          <p:spTgt spid="10957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957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9574">
                                            <p:txEl>
                                              <p:pRg st="2" end="2"/>
                                            </p:txEl>
                                          </p:spTgt>
                                        </p:tgtEl>
                                        <p:attrNameLst>
                                          <p:attrName>style.visibility</p:attrName>
                                        </p:attrNameLst>
                                      </p:cBhvr>
                                      <p:to>
                                        <p:strVal val="visible"/>
                                      </p:to>
                                    </p:set>
                                    <p:animEffect transition="in" filter="fade">
                                      <p:cBhvr>
                                        <p:cTn id="21" dur="1000"/>
                                        <p:tgtEl>
                                          <p:spTgt spid="109574">
                                            <p:txEl>
                                              <p:pRg st="2" end="2"/>
                                            </p:txEl>
                                          </p:spTgt>
                                        </p:tgtEl>
                                      </p:cBhvr>
                                    </p:animEffect>
                                    <p:anim calcmode="lin" valueType="num">
                                      <p:cBhvr>
                                        <p:cTn id="22" dur="1000" fill="hold"/>
                                        <p:tgtEl>
                                          <p:spTgt spid="10957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957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9574">
                                            <p:txEl>
                                              <p:pRg st="3" end="3"/>
                                            </p:txEl>
                                          </p:spTgt>
                                        </p:tgtEl>
                                        <p:attrNameLst>
                                          <p:attrName>style.visibility</p:attrName>
                                        </p:attrNameLst>
                                      </p:cBhvr>
                                      <p:to>
                                        <p:strVal val="visible"/>
                                      </p:to>
                                    </p:set>
                                    <p:animEffect transition="in" filter="fade">
                                      <p:cBhvr>
                                        <p:cTn id="28" dur="1000"/>
                                        <p:tgtEl>
                                          <p:spTgt spid="109574">
                                            <p:txEl>
                                              <p:pRg st="3" end="3"/>
                                            </p:txEl>
                                          </p:spTgt>
                                        </p:tgtEl>
                                      </p:cBhvr>
                                    </p:animEffect>
                                    <p:anim calcmode="lin" valueType="num">
                                      <p:cBhvr>
                                        <p:cTn id="29" dur="1000" fill="hold"/>
                                        <p:tgtEl>
                                          <p:spTgt spid="10957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957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9574">
                                            <p:txEl>
                                              <p:pRg st="4" end="4"/>
                                            </p:txEl>
                                          </p:spTgt>
                                        </p:tgtEl>
                                        <p:attrNameLst>
                                          <p:attrName>style.visibility</p:attrName>
                                        </p:attrNameLst>
                                      </p:cBhvr>
                                      <p:to>
                                        <p:strVal val="visible"/>
                                      </p:to>
                                    </p:set>
                                    <p:animEffect transition="in" filter="fade">
                                      <p:cBhvr>
                                        <p:cTn id="35" dur="1000"/>
                                        <p:tgtEl>
                                          <p:spTgt spid="109574">
                                            <p:txEl>
                                              <p:pRg st="4" end="4"/>
                                            </p:txEl>
                                          </p:spTgt>
                                        </p:tgtEl>
                                      </p:cBhvr>
                                    </p:animEffect>
                                    <p:anim calcmode="lin" valueType="num">
                                      <p:cBhvr>
                                        <p:cTn id="36" dur="1000" fill="hold"/>
                                        <p:tgtEl>
                                          <p:spTgt spid="10957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957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8082836" y="486048"/>
            <a:ext cx="357188" cy="642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en-US" sz="1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3" name="Rectangle 62"/>
          <p:cNvSpPr/>
          <p:nvPr/>
        </p:nvSpPr>
        <p:spPr>
          <a:xfrm>
            <a:off x="689185" y="478788"/>
            <a:ext cx="357188" cy="642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en-US" sz="1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 name="Rectangle 10"/>
          <p:cNvSpPr/>
          <p:nvPr/>
        </p:nvSpPr>
        <p:spPr>
          <a:xfrm>
            <a:off x="550387" y="228560"/>
            <a:ext cx="138797" cy="242317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en-US" sz="1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 name="Rectangle 11"/>
          <p:cNvSpPr/>
          <p:nvPr/>
        </p:nvSpPr>
        <p:spPr>
          <a:xfrm>
            <a:off x="8440024" y="228560"/>
            <a:ext cx="135731" cy="243013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en-US" sz="1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3" name="Trapezoid 12"/>
          <p:cNvSpPr/>
          <p:nvPr/>
        </p:nvSpPr>
        <p:spPr>
          <a:xfrm rot="10800000">
            <a:off x="392719" y="531"/>
            <a:ext cx="457200" cy="264319"/>
          </a:xfrm>
          <a:prstGeom prst="trapezoi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en-US" sz="1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 name="Trapezoid 13"/>
          <p:cNvSpPr/>
          <p:nvPr/>
        </p:nvSpPr>
        <p:spPr>
          <a:xfrm rot="10800000">
            <a:off x="8257988" y="531"/>
            <a:ext cx="457200" cy="264319"/>
          </a:xfrm>
          <a:prstGeom prst="trapezoi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en-US" sz="1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8" name="Freeform 29"/>
          <p:cNvSpPr>
            <a:spLocks/>
          </p:cNvSpPr>
          <p:nvPr/>
        </p:nvSpPr>
        <p:spPr bwMode="auto">
          <a:xfrm>
            <a:off x="1076222" y="307455"/>
            <a:ext cx="6970388" cy="178594"/>
          </a:xfrm>
          <a:custGeom>
            <a:avLst/>
            <a:gdLst>
              <a:gd name="T0" fmla="*/ 0 w 2348"/>
              <a:gd name="T1" fmla="*/ 0 h 73"/>
              <a:gd name="T2" fmla="*/ 540 w 2348"/>
              <a:gd name="T3" fmla="*/ 62 h 73"/>
              <a:gd name="T4" fmla="*/ 886 w 2348"/>
              <a:gd name="T5" fmla="*/ 73 h 73"/>
              <a:gd name="T6" fmla="*/ 1681 w 2348"/>
              <a:gd name="T7" fmla="*/ 73 h 73"/>
              <a:gd name="T8" fmla="*/ 2348 w 2348"/>
              <a:gd name="T9" fmla="*/ 0 h 73"/>
            </a:gdLst>
            <a:ahLst/>
            <a:cxnLst>
              <a:cxn ang="0">
                <a:pos x="T0" y="T1"/>
              </a:cxn>
              <a:cxn ang="0">
                <a:pos x="T2" y="T3"/>
              </a:cxn>
              <a:cxn ang="0">
                <a:pos x="T4" y="T5"/>
              </a:cxn>
              <a:cxn ang="0">
                <a:pos x="T6" y="T7"/>
              </a:cxn>
              <a:cxn ang="0">
                <a:pos x="T8" y="T9"/>
              </a:cxn>
            </a:cxnLst>
            <a:rect l="0" t="0" r="r" b="b"/>
            <a:pathLst>
              <a:path w="2348" h="73">
                <a:moveTo>
                  <a:pt x="0" y="0"/>
                </a:moveTo>
                <a:cubicBezTo>
                  <a:pt x="0" y="0"/>
                  <a:pt x="456" y="58"/>
                  <a:pt x="540" y="62"/>
                </a:cubicBezTo>
                <a:cubicBezTo>
                  <a:pt x="623" y="66"/>
                  <a:pt x="853" y="73"/>
                  <a:pt x="886" y="73"/>
                </a:cubicBezTo>
                <a:cubicBezTo>
                  <a:pt x="919" y="73"/>
                  <a:pt x="1681" y="73"/>
                  <a:pt x="1681" y="73"/>
                </a:cubicBezTo>
                <a:cubicBezTo>
                  <a:pt x="1681" y="73"/>
                  <a:pt x="2179" y="32"/>
                  <a:pt x="2348" y="0"/>
                </a:cubicBezTo>
              </a:path>
            </a:pathLst>
          </a:custGeom>
          <a:noFill/>
          <a:ln w="39688"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9" tIns="34289" rIns="68579" bIns="34289"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39" name="Freeform 30"/>
          <p:cNvSpPr>
            <a:spLocks/>
          </p:cNvSpPr>
          <p:nvPr/>
        </p:nvSpPr>
        <p:spPr bwMode="auto">
          <a:xfrm>
            <a:off x="1044211" y="594997"/>
            <a:ext cx="7048952" cy="103223"/>
          </a:xfrm>
          <a:custGeom>
            <a:avLst/>
            <a:gdLst>
              <a:gd name="T0" fmla="*/ 0 w 2358"/>
              <a:gd name="T1" fmla="*/ 37 h 48"/>
              <a:gd name="T2" fmla="*/ 615 w 2358"/>
              <a:gd name="T3" fmla="*/ 17 h 48"/>
              <a:gd name="T4" fmla="*/ 1131 w 2358"/>
              <a:gd name="T5" fmla="*/ 39 h 48"/>
              <a:gd name="T6" fmla="*/ 1534 w 2358"/>
              <a:gd name="T7" fmla="*/ 17 h 48"/>
              <a:gd name="T8" fmla="*/ 2043 w 2358"/>
              <a:gd name="T9" fmla="*/ 39 h 48"/>
              <a:gd name="T10" fmla="*/ 2358 w 2358"/>
              <a:gd name="T11" fmla="*/ 39 h 48"/>
            </a:gdLst>
            <a:ahLst/>
            <a:cxnLst>
              <a:cxn ang="0">
                <a:pos x="T0" y="T1"/>
              </a:cxn>
              <a:cxn ang="0">
                <a:pos x="T2" y="T3"/>
              </a:cxn>
              <a:cxn ang="0">
                <a:pos x="T4" y="T5"/>
              </a:cxn>
              <a:cxn ang="0">
                <a:pos x="T6" y="T7"/>
              </a:cxn>
              <a:cxn ang="0">
                <a:pos x="T8" y="T9"/>
              </a:cxn>
              <a:cxn ang="0">
                <a:pos x="T10" y="T11"/>
              </a:cxn>
            </a:cxnLst>
            <a:rect l="0" t="0" r="r" b="b"/>
            <a:pathLst>
              <a:path w="2358" h="48">
                <a:moveTo>
                  <a:pt x="0" y="37"/>
                </a:moveTo>
                <a:cubicBezTo>
                  <a:pt x="0" y="37"/>
                  <a:pt x="443" y="0"/>
                  <a:pt x="615" y="17"/>
                </a:cubicBezTo>
                <a:cubicBezTo>
                  <a:pt x="787" y="34"/>
                  <a:pt x="1045" y="41"/>
                  <a:pt x="1131" y="39"/>
                </a:cubicBezTo>
                <a:cubicBezTo>
                  <a:pt x="1217" y="36"/>
                  <a:pt x="1394" y="17"/>
                  <a:pt x="1534" y="17"/>
                </a:cubicBezTo>
                <a:cubicBezTo>
                  <a:pt x="1675" y="17"/>
                  <a:pt x="1981" y="30"/>
                  <a:pt x="2043" y="39"/>
                </a:cubicBezTo>
                <a:cubicBezTo>
                  <a:pt x="2105" y="48"/>
                  <a:pt x="2358" y="39"/>
                  <a:pt x="2358" y="39"/>
                </a:cubicBezTo>
              </a:path>
            </a:pathLst>
          </a:custGeom>
          <a:noFill/>
          <a:ln w="39688"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9" tIns="34289" rIns="68579" bIns="34289"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nvGrpSpPr>
          <p:cNvPr id="52" name="Group 51"/>
          <p:cNvGrpSpPr/>
          <p:nvPr/>
        </p:nvGrpSpPr>
        <p:grpSpPr>
          <a:xfrm rot="900000">
            <a:off x="891981" y="306171"/>
            <a:ext cx="368485" cy="373532"/>
            <a:chOff x="2574925" y="4070350"/>
            <a:chExt cx="927100" cy="939800"/>
          </a:xfrm>
        </p:grpSpPr>
        <p:sp>
          <p:nvSpPr>
            <p:cNvPr id="43" name="Oval 34"/>
            <p:cNvSpPr>
              <a:spLocks noChangeArrowheads="1"/>
            </p:cNvSpPr>
            <p:nvPr/>
          </p:nvSpPr>
          <p:spPr bwMode="auto">
            <a:xfrm>
              <a:off x="2878138" y="4376738"/>
              <a:ext cx="323850" cy="32702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44" name="Oval 35"/>
            <p:cNvSpPr>
              <a:spLocks noChangeArrowheads="1"/>
            </p:cNvSpPr>
            <p:nvPr/>
          </p:nvSpPr>
          <p:spPr bwMode="auto">
            <a:xfrm>
              <a:off x="2973388" y="4475163"/>
              <a:ext cx="133350" cy="1333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45" name="Oval 36"/>
            <p:cNvSpPr>
              <a:spLocks noChangeArrowheads="1"/>
            </p:cNvSpPr>
            <p:nvPr/>
          </p:nvSpPr>
          <p:spPr bwMode="auto">
            <a:xfrm>
              <a:off x="2979738" y="4156075"/>
              <a:ext cx="119063"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46" name="Oval 37"/>
            <p:cNvSpPr>
              <a:spLocks noChangeArrowheads="1"/>
            </p:cNvSpPr>
            <p:nvPr/>
          </p:nvSpPr>
          <p:spPr bwMode="auto">
            <a:xfrm>
              <a:off x="2979738" y="4821238"/>
              <a:ext cx="119063" cy="1206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47" name="Oval 38"/>
            <p:cNvSpPr>
              <a:spLocks noChangeArrowheads="1"/>
            </p:cNvSpPr>
            <p:nvPr/>
          </p:nvSpPr>
          <p:spPr bwMode="auto">
            <a:xfrm>
              <a:off x="3311525"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48" name="Oval 39"/>
            <p:cNvSpPr>
              <a:spLocks noChangeArrowheads="1"/>
            </p:cNvSpPr>
            <p:nvPr/>
          </p:nvSpPr>
          <p:spPr bwMode="auto">
            <a:xfrm>
              <a:off x="2652713"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49" name="Line 40"/>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50" name="Line 41"/>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51" name="Oval 42"/>
            <p:cNvSpPr>
              <a:spLocks noChangeArrowheads="1"/>
            </p:cNvSpPr>
            <p:nvPr/>
          </p:nvSpPr>
          <p:spPr bwMode="auto">
            <a:xfrm>
              <a:off x="2574925" y="4070350"/>
              <a:ext cx="927100" cy="939800"/>
            </a:xfrm>
            <a:prstGeom prst="ellipse">
              <a:avLst/>
            </a:pr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3" name="Group 52"/>
          <p:cNvGrpSpPr/>
          <p:nvPr/>
        </p:nvGrpSpPr>
        <p:grpSpPr>
          <a:xfrm rot="900000">
            <a:off x="7876019" y="306171"/>
            <a:ext cx="368485" cy="373532"/>
            <a:chOff x="2574925" y="4070350"/>
            <a:chExt cx="927100" cy="939800"/>
          </a:xfrm>
        </p:grpSpPr>
        <p:sp>
          <p:nvSpPr>
            <p:cNvPr id="54" name="Oval 34"/>
            <p:cNvSpPr>
              <a:spLocks noChangeArrowheads="1"/>
            </p:cNvSpPr>
            <p:nvPr/>
          </p:nvSpPr>
          <p:spPr bwMode="auto">
            <a:xfrm>
              <a:off x="2878138" y="4376738"/>
              <a:ext cx="323850" cy="32702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55" name="Oval 35"/>
            <p:cNvSpPr>
              <a:spLocks noChangeArrowheads="1"/>
            </p:cNvSpPr>
            <p:nvPr/>
          </p:nvSpPr>
          <p:spPr bwMode="auto">
            <a:xfrm>
              <a:off x="2973388" y="4475163"/>
              <a:ext cx="133350" cy="1333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56" name="Oval 36"/>
            <p:cNvSpPr>
              <a:spLocks noChangeArrowheads="1"/>
            </p:cNvSpPr>
            <p:nvPr/>
          </p:nvSpPr>
          <p:spPr bwMode="auto">
            <a:xfrm>
              <a:off x="2979738" y="4156075"/>
              <a:ext cx="119063"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57" name="Oval 37"/>
            <p:cNvSpPr>
              <a:spLocks noChangeArrowheads="1"/>
            </p:cNvSpPr>
            <p:nvPr/>
          </p:nvSpPr>
          <p:spPr bwMode="auto">
            <a:xfrm>
              <a:off x="2979738" y="4821238"/>
              <a:ext cx="119063" cy="1206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58" name="Oval 38"/>
            <p:cNvSpPr>
              <a:spLocks noChangeArrowheads="1"/>
            </p:cNvSpPr>
            <p:nvPr/>
          </p:nvSpPr>
          <p:spPr bwMode="auto">
            <a:xfrm>
              <a:off x="3311525"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59" name="Oval 39"/>
            <p:cNvSpPr>
              <a:spLocks noChangeArrowheads="1"/>
            </p:cNvSpPr>
            <p:nvPr/>
          </p:nvSpPr>
          <p:spPr bwMode="auto">
            <a:xfrm>
              <a:off x="2652713"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60" name="Line 40"/>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61" name="Line 41"/>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62" name="Oval 42"/>
            <p:cNvSpPr>
              <a:spLocks noChangeArrowheads="1"/>
            </p:cNvSpPr>
            <p:nvPr/>
          </p:nvSpPr>
          <p:spPr bwMode="auto">
            <a:xfrm>
              <a:off x="2574925" y="4070350"/>
              <a:ext cx="927100" cy="939800"/>
            </a:xfrm>
            <a:prstGeom prst="ellipse">
              <a:avLst/>
            </a:pr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sp>
        <p:nvSpPr>
          <p:cNvPr id="66" name="Rectangle 65"/>
          <p:cNvSpPr/>
          <p:nvPr/>
        </p:nvSpPr>
        <p:spPr>
          <a:xfrm>
            <a:off x="0" y="2664523"/>
            <a:ext cx="9144000" cy="24789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en-US" sz="1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67" name="Group 66"/>
          <p:cNvGrpSpPr/>
          <p:nvPr/>
        </p:nvGrpSpPr>
        <p:grpSpPr>
          <a:xfrm rot="413452">
            <a:off x="1868738" y="540015"/>
            <a:ext cx="48237" cy="168079"/>
            <a:chOff x="1960563" y="709613"/>
            <a:chExt cx="1071562" cy="3733801"/>
          </a:xfrm>
          <a:solidFill>
            <a:schemeClr val="accent6">
              <a:lumMod val="40000"/>
              <a:lumOff val="60000"/>
            </a:schemeClr>
          </a:solidFill>
          <a:effectLst/>
        </p:grpSpPr>
        <p:sp>
          <p:nvSpPr>
            <p:cNvPr id="68"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69"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70"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71" name="Group 70"/>
          <p:cNvGrpSpPr/>
          <p:nvPr/>
        </p:nvGrpSpPr>
        <p:grpSpPr>
          <a:xfrm rot="20975776">
            <a:off x="2041974" y="312357"/>
            <a:ext cx="48237" cy="168079"/>
            <a:chOff x="1960563" y="709613"/>
            <a:chExt cx="1071562" cy="3733801"/>
          </a:xfrm>
          <a:solidFill>
            <a:schemeClr val="accent6">
              <a:lumMod val="40000"/>
              <a:lumOff val="60000"/>
            </a:schemeClr>
          </a:solidFill>
          <a:effectLst/>
        </p:grpSpPr>
        <p:sp>
          <p:nvSpPr>
            <p:cNvPr id="72"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73"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74"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75" name="Group 74"/>
          <p:cNvGrpSpPr/>
          <p:nvPr/>
        </p:nvGrpSpPr>
        <p:grpSpPr>
          <a:xfrm rot="20975776">
            <a:off x="2367014" y="532266"/>
            <a:ext cx="48237" cy="168079"/>
            <a:chOff x="1960563" y="709613"/>
            <a:chExt cx="1071562" cy="3733801"/>
          </a:xfrm>
          <a:solidFill>
            <a:schemeClr val="accent6">
              <a:lumMod val="40000"/>
              <a:lumOff val="60000"/>
            </a:schemeClr>
          </a:solidFill>
          <a:effectLst/>
        </p:grpSpPr>
        <p:sp>
          <p:nvSpPr>
            <p:cNvPr id="76"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77"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78"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79" name="Group 78"/>
          <p:cNvGrpSpPr/>
          <p:nvPr/>
        </p:nvGrpSpPr>
        <p:grpSpPr>
          <a:xfrm rot="413452">
            <a:off x="2852894" y="361096"/>
            <a:ext cx="48237" cy="168079"/>
            <a:chOff x="1960563" y="709613"/>
            <a:chExt cx="1071562" cy="3733801"/>
          </a:xfrm>
          <a:solidFill>
            <a:schemeClr val="accent6">
              <a:lumMod val="40000"/>
              <a:lumOff val="60000"/>
            </a:schemeClr>
          </a:solidFill>
          <a:effectLst/>
        </p:grpSpPr>
        <p:sp>
          <p:nvSpPr>
            <p:cNvPr id="80"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81"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82"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83" name="Group 82"/>
          <p:cNvGrpSpPr/>
          <p:nvPr/>
        </p:nvGrpSpPr>
        <p:grpSpPr>
          <a:xfrm>
            <a:off x="3343923" y="569299"/>
            <a:ext cx="48237" cy="168079"/>
            <a:chOff x="1960563" y="709613"/>
            <a:chExt cx="1071562" cy="3733801"/>
          </a:xfrm>
          <a:solidFill>
            <a:schemeClr val="accent6">
              <a:lumMod val="40000"/>
              <a:lumOff val="60000"/>
            </a:schemeClr>
          </a:solidFill>
          <a:effectLst/>
        </p:grpSpPr>
        <p:sp>
          <p:nvSpPr>
            <p:cNvPr id="84"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85"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86"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87" name="Group 86"/>
          <p:cNvGrpSpPr/>
          <p:nvPr/>
        </p:nvGrpSpPr>
        <p:grpSpPr>
          <a:xfrm rot="21154179">
            <a:off x="4024941" y="392005"/>
            <a:ext cx="48237" cy="168079"/>
            <a:chOff x="1960563" y="709613"/>
            <a:chExt cx="1071562" cy="3733801"/>
          </a:xfrm>
          <a:solidFill>
            <a:schemeClr val="accent6">
              <a:lumMod val="40000"/>
              <a:lumOff val="60000"/>
            </a:schemeClr>
          </a:solidFill>
          <a:effectLst/>
        </p:grpSpPr>
        <p:sp>
          <p:nvSpPr>
            <p:cNvPr id="88"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89"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90"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91" name="Group 90"/>
          <p:cNvGrpSpPr/>
          <p:nvPr/>
        </p:nvGrpSpPr>
        <p:grpSpPr>
          <a:xfrm rot="246023">
            <a:off x="4337430" y="598954"/>
            <a:ext cx="48237" cy="168079"/>
            <a:chOff x="1960563" y="709613"/>
            <a:chExt cx="1071562" cy="3733801"/>
          </a:xfrm>
          <a:solidFill>
            <a:schemeClr val="accent6">
              <a:lumMod val="40000"/>
              <a:lumOff val="60000"/>
            </a:schemeClr>
          </a:solidFill>
          <a:effectLst/>
        </p:grpSpPr>
        <p:sp>
          <p:nvSpPr>
            <p:cNvPr id="92"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93"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94"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95" name="Group 94"/>
          <p:cNvGrpSpPr/>
          <p:nvPr/>
        </p:nvGrpSpPr>
        <p:grpSpPr>
          <a:xfrm rot="21325881">
            <a:off x="4895316" y="409671"/>
            <a:ext cx="48237" cy="168079"/>
            <a:chOff x="1960563" y="709613"/>
            <a:chExt cx="1071562" cy="3733801"/>
          </a:xfrm>
          <a:solidFill>
            <a:schemeClr val="accent6">
              <a:lumMod val="40000"/>
              <a:lumOff val="60000"/>
            </a:schemeClr>
          </a:solidFill>
          <a:effectLst/>
        </p:grpSpPr>
        <p:sp>
          <p:nvSpPr>
            <p:cNvPr id="96"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97"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98"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99" name="Group 98"/>
          <p:cNvGrpSpPr/>
          <p:nvPr/>
        </p:nvGrpSpPr>
        <p:grpSpPr>
          <a:xfrm rot="329744">
            <a:off x="5351882" y="544737"/>
            <a:ext cx="48237" cy="168079"/>
            <a:chOff x="1960563" y="709613"/>
            <a:chExt cx="1071562" cy="3733801"/>
          </a:xfrm>
          <a:solidFill>
            <a:schemeClr val="accent6">
              <a:lumMod val="40000"/>
              <a:lumOff val="60000"/>
            </a:schemeClr>
          </a:solidFill>
          <a:effectLst/>
        </p:grpSpPr>
        <p:sp>
          <p:nvSpPr>
            <p:cNvPr id="100"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01"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02"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03" name="Group 102"/>
          <p:cNvGrpSpPr/>
          <p:nvPr/>
        </p:nvGrpSpPr>
        <p:grpSpPr>
          <a:xfrm rot="329744">
            <a:off x="5802536" y="385839"/>
            <a:ext cx="48237" cy="168079"/>
            <a:chOff x="1960563" y="709613"/>
            <a:chExt cx="1071562" cy="3733801"/>
          </a:xfrm>
          <a:solidFill>
            <a:schemeClr val="accent6">
              <a:lumMod val="40000"/>
              <a:lumOff val="60000"/>
            </a:schemeClr>
          </a:solidFill>
          <a:effectLst/>
        </p:grpSpPr>
        <p:sp>
          <p:nvSpPr>
            <p:cNvPr id="104"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05"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06"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07" name="Group 106"/>
          <p:cNvGrpSpPr/>
          <p:nvPr/>
        </p:nvGrpSpPr>
        <p:grpSpPr>
          <a:xfrm rot="20652634">
            <a:off x="6578699" y="552267"/>
            <a:ext cx="48237" cy="168079"/>
            <a:chOff x="1960563" y="709613"/>
            <a:chExt cx="1071562" cy="3733801"/>
          </a:xfrm>
          <a:solidFill>
            <a:schemeClr val="accent6">
              <a:lumMod val="40000"/>
              <a:lumOff val="60000"/>
            </a:schemeClr>
          </a:solidFill>
          <a:effectLst/>
        </p:grpSpPr>
        <p:sp>
          <p:nvSpPr>
            <p:cNvPr id="108"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09"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10"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11" name="Group 110"/>
          <p:cNvGrpSpPr/>
          <p:nvPr/>
        </p:nvGrpSpPr>
        <p:grpSpPr>
          <a:xfrm rot="247359">
            <a:off x="7485314" y="265734"/>
            <a:ext cx="48237" cy="168079"/>
            <a:chOff x="1960563" y="709613"/>
            <a:chExt cx="1071562" cy="3733801"/>
          </a:xfrm>
          <a:solidFill>
            <a:schemeClr val="accent6">
              <a:lumMod val="40000"/>
              <a:lumOff val="60000"/>
            </a:schemeClr>
          </a:solidFill>
          <a:effectLst/>
        </p:grpSpPr>
        <p:sp>
          <p:nvSpPr>
            <p:cNvPr id="112"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13"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14"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defTabSz="685783">
                <a:defRPr/>
              </a:pPr>
              <a:endParaRPr lang="en-US" sz="1400">
                <a:solidFill>
                  <a:prstClr val="black"/>
                </a:solidFill>
                <a:latin typeface="Arial" panose="020B0604020202020204" pitchFamily="34" charset="0"/>
                <a:cs typeface="Arial" panose="020B0604020202020204" pitchFamily="34" charset="0"/>
                <a:sym typeface="Arial" panose="020B0604020202020204" pitchFamily="34" charset="0"/>
              </a:endParaRPr>
            </a:p>
          </p:txBody>
        </p:sp>
      </p:grpSp>
      <p:sp>
        <p:nvSpPr>
          <p:cNvPr id="116" name="Rectangle 115"/>
          <p:cNvSpPr/>
          <p:nvPr/>
        </p:nvSpPr>
        <p:spPr>
          <a:xfrm>
            <a:off x="867779" y="435150"/>
            <a:ext cx="7233423" cy="3993401"/>
          </a:xfrm>
          <a:prstGeom prst="rect">
            <a:avLst/>
          </a:prstGeom>
        </p:spPr>
        <p:style>
          <a:lnRef idx="2">
            <a:schemeClr val="accent4"/>
          </a:lnRef>
          <a:fillRef idx="1">
            <a:schemeClr val="lt1"/>
          </a:fillRef>
          <a:effectRef idx="0">
            <a:schemeClr val="accent4"/>
          </a:effectRef>
          <a:fontRef idx="minor">
            <a:schemeClr val="dk1"/>
          </a:fontRef>
        </p:style>
        <p:txBody>
          <a:bodyPr wrap="square" lIns="68580" tIns="34290" rIns="68580" bIns="34290">
            <a:spAutoFit/>
          </a:bodyPr>
          <a:lstStyle/>
          <a:p>
            <a:pPr lvl="0" algn="ctr" fontAlgn="base">
              <a:spcBef>
                <a:spcPct val="0"/>
              </a:spcBef>
              <a:spcAft>
                <a:spcPct val="0"/>
              </a:spcAft>
              <a:defRPr/>
            </a:pPr>
            <a:r>
              <a:rPr lang="pt-BR" sz="2100" b="1" smtClean="0">
                <a:solidFill>
                  <a:srgbClr val="0000FF"/>
                </a:solidFill>
                <a:latin typeface="Arial" panose="020B0604020202020204" pitchFamily="34" charset="0"/>
                <a:cs typeface="Arial" panose="020B0604020202020204" pitchFamily="34" charset="0"/>
              </a:rPr>
              <a:t>Hướng dẫn về nhà :</a:t>
            </a:r>
          </a:p>
          <a:p>
            <a:pPr lvl="0" fontAlgn="base">
              <a:spcBef>
                <a:spcPct val="0"/>
              </a:spcBef>
              <a:spcAft>
                <a:spcPct val="0"/>
              </a:spcAft>
              <a:defRPr/>
            </a:pPr>
            <a:r>
              <a:rPr lang="pt-BR" b="1" smtClean="0">
                <a:solidFill>
                  <a:srgbClr val="0000FF"/>
                </a:solidFill>
                <a:latin typeface="Arial" panose="020B0604020202020204" pitchFamily="34" charset="0"/>
                <a:cs typeface="Arial" panose="020B0604020202020204" pitchFamily="34" charset="0"/>
              </a:rPr>
              <a:t>HS làm bài tập sau :</a:t>
            </a:r>
          </a:p>
          <a:p>
            <a:r>
              <a:rPr lang="vi-VN" b="1" i="1" smtClean="0">
                <a:solidFill>
                  <a:srgbClr val="FF0000"/>
                </a:solidFill>
              </a:rPr>
              <a:t>Chiếc </a:t>
            </a:r>
            <a:r>
              <a:rPr lang="vi-VN" b="1" i="1">
                <a:solidFill>
                  <a:srgbClr val="FF0000"/>
                </a:solidFill>
              </a:rPr>
              <a:t>áo bông cũ là một chi tiết đặc sắc của truyện. Đó là kỉ vật của người em gái đã mất của Sơn, cũng là món quà Sơn dành cho người bạn nghèo. </a:t>
            </a:r>
            <a:endParaRPr lang="en-US" b="1">
              <a:solidFill>
                <a:srgbClr val="FF0000"/>
              </a:solidFill>
            </a:endParaRPr>
          </a:p>
          <a:p>
            <a:r>
              <a:rPr lang="vi-VN" b="1" i="1">
                <a:solidFill>
                  <a:srgbClr val="0000FF"/>
                </a:solidFill>
              </a:rPr>
              <a:t>Theo em, việc giữ áo trong nhà làm kỉ niệm hay chia sẻ cho người nghèo khổ dùng, cách nào khiến chiếc áo giá trị hơn?</a:t>
            </a:r>
            <a:endParaRPr lang="en-US" b="1">
              <a:solidFill>
                <a:srgbClr val="0000FF"/>
              </a:solidFill>
            </a:endParaRPr>
          </a:p>
          <a:p>
            <a:r>
              <a:rPr lang="en-US" b="1" i="1">
                <a:solidFill>
                  <a:srgbClr val="0000FF"/>
                </a:solidFill>
              </a:rPr>
              <a:t>Em chọn quan điểm nào sau đây . Vì sao?</a:t>
            </a:r>
            <a:endParaRPr lang="en-US" b="1">
              <a:solidFill>
                <a:srgbClr val="0000FF"/>
              </a:solidFill>
            </a:endParaRPr>
          </a:p>
          <a:p>
            <a:r>
              <a:rPr lang="en-US" b="1" i="1">
                <a:solidFill>
                  <a:srgbClr val="FF0000"/>
                </a:solidFill>
              </a:rPr>
              <a:t>Quan điểm 1: </a:t>
            </a:r>
            <a:r>
              <a:rPr lang="vi-VN" b="1" i="1">
                <a:solidFill>
                  <a:srgbClr val="FF0000"/>
                </a:solidFill>
              </a:rPr>
              <a:t>giữ áo trong nhà làm kỉ niệm khiến chiếc áo giá trị hơn?</a:t>
            </a:r>
            <a:endParaRPr lang="en-US" b="1">
              <a:solidFill>
                <a:srgbClr val="FF0000"/>
              </a:solidFill>
            </a:endParaRPr>
          </a:p>
          <a:p>
            <a:r>
              <a:rPr lang="en-US" b="1" i="1">
                <a:solidFill>
                  <a:srgbClr val="FF0000"/>
                </a:solidFill>
              </a:rPr>
              <a:t>Quan điểm 2 : </a:t>
            </a:r>
            <a:r>
              <a:rPr lang="vi-VN" b="1" i="1">
                <a:solidFill>
                  <a:srgbClr val="FF0000"/>
                </a:solidFill>
              </a:rPr>
              <a:t>chia sẻ </a:t>
            </a:r>
            <a:r>
              <a:rPr lang="en-US" b="1" i="1">
                <a:solidFill>
                  <a:srgbClr val="FF0000"/>
                </a:solidFill>
              </a:rPr>
              <a:t>áo </a:t>
            </a:r>
            <a:r>
              <a:rPr lang="vi-VN" b="1" i="1">
                <a:solidFill>
                  <a:srgbClr val="FF0000"/>
                </a:solidFill>
              </a:rPr>
              <a:t>cho người nghèo khổ dùng khiến chiếc áo giá trị hơn</a:t>
            </a:r>
            <a:r>
              <a:rPr lang="en-US" b="1" i="1" smtClean="0">
                <a:solidFill>
                  <a:srgbClr val="FF0000"/>
                </a:solidFill>
              </a:rPr>
              <a:t>.</a:t>
            </a:r>
            <a:endParaRPr lang="pt-BR" b="1" dirty="0">
              <a:solidFill>
                <a:srgbClr val="FF0000"/>
              </a:solidFill>
              <a:latin typeface="Arial" panose="020B0604020202020204" pitchFamily="34" charset="0"/>
              <a:cs typeface="Arial" panose="020B0604020202020204" pitchFamily="34" charset="0"/>
            </a:endParaRPr>
          </a:p>
          <a:p>
            <a:pPr lvl="0" fontAlgn="base">
              <a:spcBef>
                <a:spcPct val="0"/>
              </a:spcBef>
              <a:spcAft>
                <a:spcPct val="0"/>
              </a:spcAft>
              <a:defRPr/>
            </a:pPr>
            <a:r>
              <a:rPr lang="pt-BR" b="1" smtClean="0">
                <a:solidFill>
                  <a:srgbClr val="0000FF"/>
                </a:solidFill>
                <a:latin typeface="Arial" panose="020B0604020202020204" pitchFamily="34" charset="0"/>
                <a:cs typeface="Arial" panose="020B0604020202020204" pitchFamily="34" charset="0"/>
              </a:rPr>
              <a:t>  -  Soạn bài :</a:t>
            </a:r>
          </a:p>
          <a:p>
            <a:pPr lvl="0" fontAlgn="base">
              <a:spcBef>
                <a:spcPct val="0"/>
              </a:spcBef>
              <a:spcAft>
                <a:spcPct val="0"/>
              </a:spcAft>
              <a:defRPr/>
            </a:pPr>
            <a:r>
              <a:rPr lang="pt-BR" b="1" smtClean="0">
                <a:solidFill>
                  <a:srgbClr val="FF0000"/>
                </a:solidFill>
                <a:latin typeface="Arial" panose="020B0604020202020204" pitchFamily="34" charset="0"/>
                <a:cs typeface="Arial" panose="020B0604020202020204" pitchFamily="34" charset="0"/>
              </a:rPr>
              <a:t> Thực hành Tiếng Việt : cụm động từ và cụm tính từ </a:t>
            </a:r>
            <a:endParaRPr lang="pt-BR"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917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 calcmode="lin" valueType="num">
                                      <p:cBhvr additive="base">
                                        <p:cTn id="7" dur="500" fill="hold"/>
                                        <p:tgtEl>
                                          <p:spTgt spid="1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6">
                                            <p:txEl>
                                              <p:pRg st="1" end="1"/>
                                            </p:txEl>
                                          </p:spTgt>
                                        </p:tgtEl>
                                        <p:attrNameLst>
                                          <p:attrName>style.visibility</p:attrName>
                                        </p:attrNameLst>
                                      </p:cBhvr>
                                      <p:to>
                                        <p:strVal val="visible"/>
                                      </p:to>
                                    </p:set>
                                    <p:anim calcmode="lin" valueType="num">
                                      <p:cBhvr additive="base">
                                        <p:cTn id="13" dur="500" fill="hold"/>
                                        <p:tgtEl>
                                          <p:spTgt spid="1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6">
                                            <p:txEl>
                                              <p:pRg st="2" end="2"/>
                                            </p:txEl>
                                          </p:spTgt>
                                        </p:tgtEl>
                                        <p:attrNameLst>
                                          <p:attrName>style.visibility</p:attrName>
                                        </p:attrNameLst>
                                      </p:cBhvr>
                                      <p:to>
                                        <p:strVal val="visible"/>
                                      </p:to>
                                    </p:set>
                                    <p:anim calcmode="lin" valueType="num">
                                      <p:cBhvr additive="base">
                                        <p:cTn id="19" dur="500" fill="hold"/>
                                        <p:tgtEl>
                                          <p:spTgt spid="1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6">
                                            <p:txEl>
                                              <p:pRg st="3" end="3"/>
                                            </p:txEl>
                                          </p:spTgt>
                                        </p:tgtEl>
                                        <p:attrNameLst>
                                          <p:attrName>style.visibility</p:attrName>
                                        </p:attrNameLst>
                                      </p:cBhvr>
                                      <p:to>
                                        <p:strVal val="visible"/>
                                      </p:to>
                                    </p:set>
                                    <p:anim calcmode="lin" valueType="num">
                                      <p:cBhvr additive="base">
                                        <p:cTn id="25" dur="500" fill="hold"/>
                                        <p:tgtEl>
                                          <p:spTgt spid="1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6">
                                            <p:txEl>
                                              <p:pRg st="4" end="4"/>
                                            </p:txEl>
                                          </p:spTgt>
                                        </p:tgtEl>
                                        <p:attrNameLst>
                                          <p:attrName>style.visibility</p:attrName>
                                        </p:attrNameLst>
                                      </p:cBhvr>
                                      <p:to>
                                        <p:strVal val="visible"/>
                                      </p:to>
                                    </p:set>
                                    <p:anim calcmode="lin" valueType="num">
                                      <p:cBhvr additive="base">
                                        <p:cTn id="31" dur="500" fill="hold"/>
                                        <p:tgtEl>
                                          <p:spTgt spid="11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6">
                                            <p:txEl>
                                              <p:pRg st="5" end="5"/>
                                            </p:txEl>
                                          </p:spTgt>
                                        </p:tgtEl>
                                        <p:attrNameLst>
                                          <p:attrName>style.visibility</p:attrName>
                                        </p:attrNameLst>
                                      </p:cBhvr>
                                      <p:to>
                                        <p:strVal val="visible"/>
                                      </p:to>
                                    </p:set>
                                    <p:anim calcmode="lin" valueType="num">
                                      <p:cBhvr additive="base">
                                        <p:cTn id="37" dur="500" fill="hold"/>
                                        <p:tgtEl>
                                          <p:spTgt spid="11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6">
                                            <p:txEl>
                                              <p:pRg st="6" end="6"/>
                                            </p:txEl>
                                          </p:spTgt>
                                        </p:tgtEl>
                                        <p:attrNameLst>
                                          <p:attrName>style.visibility</p:attrName>
                                        </p:attrNameLst>
                                      </p:cBhvr>
                                      <p:to>
                                        <p:strVal val="visible"/>
                                      </p:to>
                                    </p:set>
                                    <p:anim calcmode="lin" valueType="num">
                                      <p:cBhvr additive="base">
                                        <p:cTn id="43" dur="500" fill="hold"/>
                                        <p:tgtEl>
                                          <p:spTgt spid="11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6">
                                            <p:txEl>
                                              <p:pRg st="7" end="7"/>
                                            </p:txEl>
                                          </p:spTgt>
                                        </p:tgtEl>
                                        <p:attrNameLst>
                                          <p:attrName>style.visibility</p:attrName>
                                        </p:attrNameLst>
                                      </p:cBhvr>
                                      <p:to>
                                        <p:strVal val="visible"/>
                                      </p:to>
                                    </p:set>
                                    <p:animEffect transition="in" filter="barn(inVertical)">
                                      <p:cBhvr>
                                        <p:cTn id="49" dur="500"/>
                                        <p:tgtEl>
                                          <p:spTgt spid="116">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6">
                                            <p:txEl>
                                              <p:pRg st="8" end="8"/>
                                            </p:txEl>
                                          </p:spTgt>
                                        </p:tgtEl>
                                        <p:attrNameLst>
                                          <p:attrName>style.visibility</p:attrName>
                                        </p:attrNameLst>
                                      </p:cBhvr>
                                      <p:to>
                                        <p:strVal val="visible"/>
                                      </p:to>
                                    </p:set>
                                    <p:animEffect transition="in" filter="barn(inVertical)">
                                      <p:cBhvr>
                                        <p:cTn id="54" dur="500"/>
                                        <p:tgtEl>
                                          <p:spTgt spid="1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
            <a:ext cx="9144000" cy="5143499"/>
          </a:xfrm>
        </p:spPr>
      </p:pic>
      <p:sp>
        <p:nvSpPr>
          <p:cNvPr id="6" name="Rectangle 5"/>
          <p:cNvSpPr/>
          <p:nvPr/>
        </p:nvSpPr>
        <p:spPr>
          <a:xfrm>
            <a:off x="4355977" y="77195"/>
            <a:ext cx="4644008" cy="3393237"/>
          </a:xfrm>
          <a:prstGeom prst="rect">
            <a:avLst/>
          </a:prstGeom>
        </p:spPr>
        <p:txBody>
          <a:bodyPr wrap="square" lIns="68580" tIns="34290" rIns="68580" bIns="34290">
            <a:spAutoFit/>
          </a:bodyPr>
          <a:lstStyle/>
          <a:p>
            <a:pPr algn="just"/>
            <a:r>
              <a:rPr lang="en-US" sz="2400" dirty="0">
                <a:solidFill>
                  <a:srgbClr val="002060"/>
                </a:solidFill>
                <a:latin typeface="Times New Roman" panose="02020603050405020304" pitchFamily="18" charset="0"/>
                <a:cs typeface="Times New Roman" panose="02020603050405020304" pitchFamily="18" charset="0"/>
              </a:rPr>
              <a:t>Như cỏ cây cần ánh nắng, con người cần tình yêu thương để nuôi dưỡng, sưởi ấm tâm hồn. Điều kì diệu nhất của yêu thương là càng chia sẻ lại càng </a:t>
            </a:r>
            <a:r>
              <a:rPr lang="en-US" sz="2400" dirty="0">
                <a:solidFill>
                  <a:srgbClr val="FF0000"/>
                </a:solidFill>
                <a:latin typeface="Times New Roman" panose="02020603050405020304" pitchFamily="18" charset="0"/>
                <a:cs typeface="Times New Roman" panose="02020603050405020304" pitchFamily="18" charset="0"/>
              </a:rPr>
              <a:t>giàu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là cùng lúc mang đến niềm vui, hạnh phúc cho cả người được đón nhận và người trao </a:t>
            </a:r>
            <a:r>
              <a:rPr lang="en-US" sz="2400">
                <a:solidFill>
                  <a:srgbClr val="002060"/>
                </a:solidFill>
                <a:latin typeface="Times New Roman" panose="02020603050405020304" pitchFamily="18" charset="0"/>
                <a:cs typeface="Times New Roman" panose="02020603050405020304" pitchFamily="18" charset="0"/>
              </a:rPr>
              <a:t>tặng</a:t>
            </a:r>
            <a:r>
              <a:rPr lang="en-US" sz="2400" smtClean="0">
                <a:solidFill>
                  <a:srgbClr val="002060"/>
                </a:solidFill>
                <a:latin typeface="Times New Roman" panose="02020603050405020304" pitchFamily="18" charset="0"/>
                <a:cs typeface="Times New Roman" panose="02020603050405020304" pitchFamily="18" charset="0"/>
              </a:rPr>
              <a:t>.</a:t>
            </a:r>
          </a:p>
          <a:p>
            <a:pPr algn="just"/>
            <a:r>
              <a:rPr lang="en-US" sz="2400" smtClean="0">
                <a:solidFill>
                  <a:srgbClr val="002060"/>
                </a:solidFill>
                <a:latin typeface="Times New Roman" panose="02020603050405020304" pitchFamily="18" charset="0"/>
                <a:cs typeface="Times New Roman" panose="02020603050405020304" pitchFamily="18" charset="0"/>
              </a:rPr>
              <a:t>Xin lan tỏa yêu thương tới các thầy cô giáo và các em HS thân yêu</a:t>
            </a:r>
            <a:endParaRPr lang="vi-VN"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9770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Users\Administrator\Desktop\5385f09707721.png"/>
          <p:cNvPicPr>
            <a:picLocks noChangeAspect="1" noChangeArrowheads="1"/>
          </p:cNvPicPr>
          <p:nvPr/>
        </p:nvPicPr>
        <p:blipFill>
          <a:blip r:embed="rId3" cstate="print"/>
          <a:srcRect/>
          <a:stretch>
            <a:fillRect/>
          </a:stretch>
        </p:blipFill>
        <p:spPr bwMode="auto">
          <a:xfrm>
            <a:off x="-1" y="1"/>
            <a:ext cx="9144001" cy="5143499"/>
          </a:xfrm>
          <a:prstGeom prst="rect">
            <a:avLst/>
          </a:prstGeom>
          <a:blipFill>
            <a:blip r:embed="rId4"/>
            <a:tile tx="0" ty="0" sx="100000" sy="100000" flip="none" algn="tl"/>
          </a:blipFill>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l="10494"/>
          <a:stretch/>
        </p:blipFill>
        <p:spPr>
          <a:xfrm>
            <a:off x="802718" y="833765"/>
            <a:ext cx="8055096" cy="3475970"/>
          </a:xfrm>
          <a:prstGeom prst="rect">
            <a:avLst/>
          </a:prstGeom>
        </p:spPr>
      </p:pic>
      <p:sp>
        <p:nvSpPr>
          <p:cNvPr id="35" name="文本框 61"/>
          <p:cNvSpPr txBox="1"/>
          <p:nvPr/>
        </p:nvSpPr>
        <p:spPr>
          <a:xfrm>
            <a:off x="2528111" y="323110"/>
            <a:ext cx="4087775" cy="807913"/>
          </a:xfrm>
          <a:prstGeom prst="rect">
            <a:avLst/>
          </a:prstGeom>
        </p:spPr>
        <p:style>
          <a:lnRef idx="1">
            <a:schemeClr val="dk1"/>
          </a:lnRef>
          <a:fillRef idx="2">
            <a:schemeClr val="dk1"/>
          </a:fillRef>
          <a:effectRef idx="1">
            <a:schemeClr val="dk1"/>
          </a:effectRef>
          <a:fontRef idx="minor">
            <a:schemeClr val="dk1"/>
          </a:fontRef>
        </p:style>
        <p:txBody>
          <a:bodyPr wrap="square" lIns="68580" tIns="34290" rIns="68580" bIns="34290" rtlCol="0">
            <a:spAutoFit/>
          </a:bodyPr>
          <a:lstStyle/>
          <a:p>
            <a:pPr algn="ctr"/>
            <a:r>
              <a:rPr lang="en-US" altLang="zh-CN" sz="2400" b="1" smtClean="0">
                <a:solidFill>
                  <a:srgbClr val="FF0000"/>
                </a:solidFill>
                <a:latin typeface="Times New Roman" pitchFamily="18" charset="0"/>
                <a:ea typeface="微软雅黑" panose="020B0503020204020204" pitchFamily="34" charset="-122"/>
                <a:cs typeface="Times New Roman" pitchFamily="18" charset="0"/>
              </a:rPr>
              <a:t>ẤN TƯỢNG ĐẸP VỀ NHÂN VẬT SƠN VÀ LAN </a:t>
            </a:r>
            <a:endParaRPr lang="zh-CN" altLang="en-US" sz="24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49" name="TextBox 48"/>
          <p:cNvSpPr txBox="1"/>
          <p:nvPr/>
        </p:nvSpPr>
        <p:spPr>
          <a:xfrm>
            <a:off x="1691680" y="2019314"/>
            <a:ext cx="6480720" cy="2785376"/>
          </a:xfrm>
          <a:prstGeom prst="rect">
            <a:avLst/>
          </a:prstGeom>
          <a:noFill/>
          <a:effectLst>
            <a:innerShdw blurRad="25400" dist="25400" dir="13500000">
              <a:prstClr val="black">
                <a:alpha val="50000"/>
              </a:prstClr>
            </a:innerShdw>
          </a:effectLst>
        </p:spPr>
        <p:txBody>
          <a:bodyPr wrap="square" lIns="91438" tIns="45719" rIns="91438" bIns="45719" rtlCol="0">
            <a:spAutoFit/>
          </a:bodyPr>
          <a:lstStyle/>
          <a:p>
            <a:pPr fontAlgn="base">
              <a:lnSpc>
                <a:spcPct val="150000"/>
              </a:lnSpc>
              <a:spcBef>
                <a:spcPct val="0"/>
              </a:spcBef>
              <a:spcAft>
                <a:spcPct val="0"/>
              </a:spcAft>
            </a:pPr>
            <a:r>
              <a:rPr lang="en-GB" sz="1600" b="1"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b="1" smtClean="0">
                <a:solidFill>
                  <a:srgbClr val="FF0000"/>
                </a:solidFill>
                <a:latin typeface="Times New Roman" pitchFamily="18" charset="0"/>
                <a:ea typeface="Calibri" panose="020F0502020204030204" pitchFamily="34" charset="0"/>
                <a:cs typeface="Times New Roman" pitchFamily="18" charset="0"/>
              </a:rPr>
              <a:t>Gia </a:t>
            </a:r>
            <a:r>
              <a:rPr lang="en-GB" b="1">
                <a:solidFill>
                  <a:srgbClr val="FF0000"/>
                </a:solidFill>
                <a:latin typeface="Times New Roman" pitchFamily="18" charset="0"/>
                <a:ea typeface="Calibri" panose="020F0502020204030204" pitchFamily="34" charset="0"/>
                <a:cs typeface="Times New Roman" pitchFamily="18" charset="0"/>
              </a:rPr>
              <a:t>đình trung lưu, cuộc sống sung </a:t>
            </a:r>
            <a:r>
              <a:rPr lang="en-GB" b="1" smtClean="0">
                <a:solidFill>
                  <a:srgbClr val="FF0000"/>
                </a:solidFill>
                <a:latin typeface="Times New Roman" pitchFamily="18" charset="0"/>
                <a:ea typeface="Calibri" panose="020F0502020204030204" pitchFamily="34" charset="0"/>
                <a:cs typeface="Times New Roman" pitchFamily="18" charset="0"/>
              </a:rPr>
              <a:t>túc</a:t>
            </a:r>
          </a:p>
          <a:p>
            <a:pPr marL="285750" indent="-285750" fontAlgn="base">
              <a:lnSpc>
                <a:spcPct val="150000"/>
              </a:lnSpc>
              <a:spcBef>
                <a:spcPct val="0"/>
              </a:spcBef>
              <a:spcAft>
                <a:spcPct val="0"/>
              </a:spcAft>
              <a:buFontTx/>
              <a:buChar char="-"/>
            </a:pPr>
            <a:r>
              <a:rPr lang="en-US" b="1" smtClean="0">
                <a:solidFill>
                  <a:srgbClr val="FF0000"/>
                </a:solidFill>
                <a:latin typeface="Times New Roman" pitchFamily="18" charset="0"/>
                <a:cs typeface="Times New Roman" pitchFamily="18" charset="0"/>
              </a:rPr>
              <a:t>Hồn nhiên, nhân hậu</a:t>
            </a:r>
          </a:p>
          <a:p>
            <a:pPr marL="285750" indent="-285750" fontAlgn="base">
              <a:lnSpc>
                <a:spcPct val="150000"/>
              </a:lnSpc>
              <a:spcBef>
                <a:spcPct val="0"/>
              </a:spcBef>
              <a:spcAft>
                <a:spcPct val="0"/>
              </a:spcAft>
              <a:buFontTx/>
              <a:buChar char="-"/>
            </a:pPr>
            <a:r>
              <a:rPr lang="en-US" b="1" smtClean="0">
                <a:solidFill>
                  <a:srgbClr val="FF0000"/>
                </a:solidFill>
                <a:latin typeface="Times New Roman" pitchFamily="18" charset="0"/>
                <a:cs typeface="Times New Roman" pitchFamily="18" charset="0"/>
              </a:rPr>
              <a:t>Thân thiện, chan chứa tình yêu thương</a:t>
            </a:r>
          </a:p>
          <a:p>
            <a:pPr marL="285750" indent="-285750" fontAlgn="base">
              <a:lnSpc>
                <a:spcPct val="150000"/>
              </a:lnSpc>
              <a:spcBef>
                <a:spcPct val="0"/>
              </a:spcBef>
              <a:spcAft>
                <a:spcPct val="0"/>
              </a:spcAft>
              <a:buFontTx/>
              <a:buChar char="-"/>
            </a:pPr>
            <a:endParaRPr lang="en-US" b="1" smtClean="0">
              <a:solidFill>
                <a:srgbClr val="FF0000"/>
              </a:solidFill>
              <a:latin typeface="Times New Roman" pitchFamily="18" charset="0"/>
              <a:cs typeface="Times New Roman" pitchFamily="18" charset="0"/>
            </a:endParaRPr>
          </a:p>
          <a:p>
            <a:pPr marL="285750" lvl="0" indent="-285750" fontAlgn="base">
              <a:lnSpc>
                <a:spcPct val="150000"/>
              </a:lnSpc>
              <a:spcBef>
                <a:spcPct val="0"/>
              </a:spcBef>
              <a:spcAft>
                <a:spcPct val="0"/>
              </a:spcAft>
              <a:buFontTx/>
              <a:buChar char="-"/>
            </a:pPr>
            <a:endParaRPr lang="vi-VN" b="1">
              <a:solidFill>
                <a:srgbClr val="FF0000"/>
              </a:solidFill>
            </a:endParaRPr>
          </a:p>
          <a:p>
            <a:pPr fontAlgn="base">
              <a:lnSpc>
                <a:spcPct val="150000"/>
              </a:lnSpc>
              <a:spcBef>
                <a:spcPct val="0"/>
              </a:spcBef>
              <a:spcAft>
                <a:spcPct val="0"/>
              </a:spcAft>
            </a:pPr>
            <a:endParaRPr lang="en-GB" sz="1600" b="1">
              <a:solidFill>
                <a:srgbClr val="FF0000"/>
              </a:solidFill>
              <a:latin typeface="Arial" panose="020B0604020202020204" pitchFamily="34" charset="0"/>
              <a:ea typeface="Calibri" panose="020F0502020204030204" pitchFamily="34" charset="0"/>
              <a:cs typeface="Arial" panose="020B0604020202020204" pitchFamily="34" charset="0"/>
            </a:endParaRPr>
          </a:p>
          <a:p>
            <a:pPr fontAlgn="base">
              <a:spcBef>
                <a:spcPct val="0"/>
              </a:spcBef>
              <a:spcAft>
                <a:spcPct val="0"/>
              </a:spcAft>
            </a:pPr>
            <a:r>
              <a:rPr lang="en-US" altLang="zh-CN" sz="1600" b="1" smtClean="0">
                <a:solidFill>
                  <a:schemeClr val="tx1"/>
                </a:solidFill>
                <a:latin typeface="Times New Roman" pitchFamily="18" charset="0"/>
                <a:ea typeface="微软雅黑" pitchFamily="34" charset="-122"/>
                <a:cs typeface="Times New Roman" pitchFamily="18" charset="0"/>
              </a:rPr>
              <a:t> </a:t>
            </a:r>
            <a:endParaRPr lang="zh-CN" altLang="en-US" sz="1600" b="1" dirty="0">
              <a:solidFill>
                <a:schemeClr val="tx1"/>
              </a:solidFill>
              <a:latin typeface="Times New Roman" pitchFamily="18" charset="0"/>
              <a:ea typeface="微软雅黑" pitchFamily="34" charset="-122"/>
              <a:cs typeface="Times New Roman" pitchFamily="18" charset="0"/>
            </a:endParaRPr>
          </a:p>
        </p:txBody>
      </p:sp>
      <p:sp>
        <p:nvSpPr>
          <p:cNvPr id="54" name="矩形 53"/>
          <p:cNvSpPr/>
          <p:nvPr/>
        </p:nvSpPr>
        <p:spPr>
          <a:xfrm>
            <a:off x="1948969" y="2753281"/>
            <a:ext cx="184731" cy="461665"/>
          </a:xfrm>
          <a:prstGeom prst="rect">
            <a:avLst/>
          </a:prstGeom>
        </p:spPr>
        <p:txBody>
          <a:bodyPr wrap="none">
            <a:spAutoFit/>
          </a:bodyPr>
          <a:lstStyle/>
          <a:p>
            <a:pPr>
              <a:defRPr/>
            </a:pPr>
            <a:endParaRPr lang="zh-CN" altLang="en-US" sz="2400" kern="0" dirty="0">
              <a:solidFill>
                <a:sysClr val="window" lastClr="FFFFFF"/>
              </a:solidFill>
              <a:latin typeface="Impact" pitchFamily="34" charset="0"/>
              <a:ea typeface="微软雅黑" pitchFamily="34" charset="-122"/>
            </a:endParaRPr>
          </a:p>
        </p:txBody>
      </p:sp>
    </p:spTree>
    <p:extLst>
      <p:ext uri="{BB962C8B-B14F-4D97-AF65-F5344CB8AC3E}">
        <p14:creationId xmlns:p14="http://schemas.microsoft.com/office/powerpoint/2010/main" val="3307884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300" fill="hold"/>
                                        <p:tgtEl>
                                          <p:spTgt spid="49"/>
                                        </p:tgtEl>
                                        <p:attrNameLst>
                                          <p:attrName>ppt_x</p:attrName>
                                        </p:attrNameLst>
                                      </p:cBhvr>
                                      <p:tavLst>
                                        <p:tav tm="0">
                                          <p:val>
                                            <p:strVal val="1+#ppt_w/2"/>
                                          </p:val>
                                        </p:tav>
                                        <p:tav tm="100000">
                                          <p:val>
                                            <p:strVal val="#ppt_x"/>
                                          </p:val>
                                        </p:tav>
                                      </p:tavLst>
                                    </p:anim>
                                    <p:anim calcmode="lin" valueType="num">
                                      <p:cBhvr additive="base">
                                        <p:cTn id="16" dur="3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64770" y="0"/>
            <a:ext cx="9014460" cy="5204460"/>
          </a:xfrm>
          <a:prstGeom prst="rect">
            <a:avLst/>
          </a:prstGeom>
        </p:spPr>
      </p:pic>
      <p:sp>
        <p:nvSpPr>
          <p:cNvPr id="5" name="Rounded Rectangular Callout 4"/>
          <p:cNvSpPr/>
          <p:nvPr/>
        </p:nvSpPr>
        <p:spPr>
          <a:xfrm>
            <a:off x="628650" y="2381250"/>
            <a:ext cx="1066800" cy="441960"/>
          </a:xfrm>
          <a:prstGeom prst="wedgeRoundRectCallout">
            <a:avLst>
              <a:gd name="adj1" fmla="val 69167"/>
              <a:gd name="adj2" fmla="val -9784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dirty="0" err="1">
                <a:solidFill>
                  <a:schemeClr val="tx1"/>
                </a:solidFill>
              </a:rPr>
              <a:t>Mẹ</a:t>
            </a:r>
            <a:r>
              <a:rPr lang="en-US" sz="2100" dirty="0">
                <a:solidFill>
                  <a:schemeClr val="tx1"/>
                </a:solidFill>
              </a:rPr>
              <a:t> </a:t>
            </a:r>
            <a:r>
              <a:rPr lang="en-US" sz="2100" dirty="0" err="1">
                <a:solidFill>
                  <a:schemeClr val="tx1"/>
                </a:solidFill>
              </a:rPr>
              <a:t>Sơn</a:t>
            </a:r>
            <a:endParaRPr lang="vi-VN" sz="2100" dirty="0">
              <a:solidFill>
                <a:schemeClr val="tx1"/>
              </a:solidFill>
            </a:endParaRPr>
          </a:p>
        </p:txBody>
      </p:sp>
      <p:sp>
        <p:nvSpPr>
          <p:cNvPr id="6" name="Rounded Rectangular Callout 5"/>
          <p:cNvSpPr/>
          <p:nvPr/>
        </p:nvSpPr>
        <p:spPr>
          <a:xfrm>
            <a:off x="6877050" y="1369219"/>
            <a:ext cx="1066800" cy="441960"/>
          </a:xfrm>
          <a:prstGeom prst="wedgeRoundRectCallout">
            <a:avLst>
              <a:gd name="adj1" fmla="val -77976"/>
              <a:gd name="adj2" fmla="val -75431"/>
              <a:gd name="adj3" fmla="val 16667"/>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err="1">
                <a:solidFill>
                  <a:schemeClr val="tx1"/>
                </a:solidFill>
              </a:rPr>
              <a:t>Mẹ</a:t>
            </a:r>
            <a:r>
              <a:rPr lang="en-US" dirty="0">
                <a:solidFill>
                  <a:schemeClr val="tx1"/>
                </a:solidFill>
              </a:rPr>
              <a:t> </a:t>
            </a:r>
            <a:r>
              <a:rPr lang="en-US" dirty="0" err="1">
                <a:solidFill>
                  <a:schemeClr val="tx1"/>
                </a:solidFill>
              </a:rPr>
              <a:t>Hiên</a:t>
            </a:r>
            <a:endParaRPr lang="vi-VN" dirty="0">
              <a:solidFill>
                <a:schemeClr val="tx1"/>
              </a:solidFill>
            </a:endParaRPr>
          </a:p>
        </p:txBody>
      </p:sp>
    </p:spTree>
    <p:extLst>
      <p:ext uri="{BB962C8B-B14F-4D97-AF65-F5344CB8AC3E}">
        <p14:creationId xmlns:p14="http://schemas.microsoft.com/office/powerpoint/2010/main" val="25507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E5670A80-BC13-4DD9-B5BE-8ACBE9C7DF68}"/>
              </a:ext>
            </a:extLst>
          </p:cNvPr>
          <p:cNvSpPr/>
          <p:nvPr/>
        </p:nvSpPr>
        <p:spPr>
          <a:xfrm>
            <a:off x="268939" y="52261"/>
            <a:ext cx="2632775" cy="1156562"/>
          </a:xfrm>
          <a:prstGeom prst="cloudCallout">
            <a:avLst>
              <a:gd name="adj1" fmla="val -44696"/>
              <a:gd name="adj2" fmla="val 56296"/>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just">
              <a:lnSpc>
                <a:spcPct val="107000"/>
              </a:lnSpc>
              <a:spcAft>
                <a:spcPts val="600"/>
              </a:spcAft>
            </a:pPr>
            <a:r>
              <a:rPr lang="en-GB" b="1"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b="1" dirty="0" err="1">
                <a:solidFill>
                  <a:srgbClr val="FF0000"/>
                </a:solidFill>
                <a:latin typeface="Arial" panose="020B0604020202020204" pitchFamily="34" charset="0"/>
                <a:ea typeface="Calibri" panose="020F0502020204030204" pitchFamily="34" charset="0"/>
                <a:cs typeface="Arial" panose="020B0604020202020204" pitchFamily="34" charset="0"/>
              </a:rPr>
              <a:t>Cốt</a:t>
            </a:r>
            <a:r>
              <a:rPr lang="en-GB"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b="1" dirty="0" err="1">
                <a:solidFill>
                  <a:srgbClr val="FF0000"/>
                </a:solidFill>
                <a:latin typeface="Arial" panose="020B0604020202020204" pitchFamily="34" charset="0"/>
                <a:ea typeface="Calibri" panose="020F0502020204030204" pitchFamily="34" charset="0"/>
                <a:cs typeface="Arial" panose="020B0604020202020204" pitchFamily="34" charset="0"/>
              </a:rPr>
              <a:t>truyện</a:t>
            </a:r>
            <a:endParaRPr lang="en-GB"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3855A22A-4B98-41B2-A614-8007F3ECEED2}"/>
              </a:ext>
            </a:extLst>
          </p:cNvPr>
          <p:cNvPicPr>
            <a:picLocks noChangeAspect="1"/>
          </p:cNvPicPr>
          <p:nvPr/>
        </p:nvPicPr>
        <p:blipFill>
          <a:blip r:embed="rId2"/>
          <a:stretch>
            <a:fillRect/>
          </a:stretch>
        </p:blipFill>
        <p:spPr>
          <a:xfrm>
            <a:off x="839004" y="1343096"/>
            <a:ext cx="746322" cy="482915"/>
          </a:xfrm>
          <a:prstGeom prst="rect">
            <a:avLst/>
          </a:prstGeom>
        </p:spPr>
      </p:pic>
      <p:cxnSp>
        <p:nvCxnSpPr>
          <p:cNvPr id="12" name="Straight Connector 11">
            <a:extLst>
              <a:ext uri="{FF2B5EF4-FFF2-40B4-BE49-F238E27FC236}">
                <a16:creationId xmlns:a16="http://schemas.microsoft.com/office/drawing/2014/main" xmlns="" id="{A32BE379-8958-4CF0-AF68-AD8DC214498D}"/>
              </a:ext>
            </a:extLst>
          </p:cNvPr>
          <p:cNvCxnSpPr>
            <a:cxnSpLocks/>
          </p:cNvCxnSpPr>
          <p:nvPr/>
        </p:nvCxnSpPr>
        <p:spPr>
          <a:xfrm flipV="1">
            <a:off x="1147148" y="1626499"/>
            <a:ext cx="0" cy="91882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5E16E7D6-3A24-4795-9258-2BFFEB3AC0FA}"/>
              </a:ext>
            </a:extLst>
          </p:cNvPr>
          <p:cNvGrpSpPr/>
          <p:nvPr/>
        </p:nvGrpSpPr>
        <p:grpSpPr>
          <a:xfrm>
            <a:off x="455979" y="2631668"/>
            <a:ext cx="1384154" cy="2065758"/>
            <a:chOff x="607972" y="3508890"/>
            <a:chExt cx="1845538" cy="2754344"/>
          </a:xfrm>
        </p:grpSpPr>
        <p:sp>
          <p:nvSpPr>
            <p:cNvPr id="17" name="Rectangle 16">
              <a:extLst>
                <a:ext uri="{FF2B5EF4-FFF2-40B4-BE49-F238E27FC236}">
                  <a16:creationId xmlns:a16="http://schemas.microsoft.com/office/drawing/2014/main" xmlns="" id="{9383FB33-A251-4E16-854C-061DCE1801CD}"/>
                </a:ext>
              </a:extLst>
            </p:cNvPr>
            <p:cNvSpPr/>
            <p:nvPr/>
          </p:nvSpPr>
          <p:spPr>
            <a:xfrm>
              <a:off x="607972" y="3520679"/>
              <a:ext cx="1845538" cy="2742555"/>
            </a:xfrm>
            <a:prstGeom prst="rect">
              <a:avLst/>
            </a:prstGeom>
            <a:solidFill>
              <a:schemeClr val="bg1"/>
            </a:solidFill>
            <a:ln>
              <a:noFill/>
            </a:ln>
            <a:effectLst>
              <a:outerShdw blurRad="254000" dist="38100" dir="33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8" name="Freeform 124">
              <a:extLst>
                <a:ext uri="{FF2B5EF4-FFF2-40B4-BE49-F238E27FC236}">
                  <a16:creationId xmlns:a16="http://schemas.microsoft.com/office/drawing/2014/main" xmlns="" id="{2418B4C9-28AE-4F91-8E1C-7E1CFC56F991}"/>
                </a:ext>
              </a:extLst>
            </p:cNvPr>
            <p:cNvSpPr>
              <a:spLocks noEditPoints="1"/>
            </p:cNvSpPr>
            <p:nvPr/>
          </p:nvSpPr>
          <p:spPr bwMode="auto">
            <a:xfrm>
              <a:off x="1262318" y="3508890"/>
              <a:ext cx="536847" cy="462596"/>
            </a:xfrm>
            <a:custGeom>
              <a:avLst/>
              <a:gdLst>
                <a:gd name="T0" fmla="*/ 1495 w 3650"/>
                <a:gd name="T1" fmla="*/ 3047 h 3224"/>
                <a:gd name="T2" fmla="*/ 1498 w 3650"/>
                <a:gd name="T3" fmla="*/ 3044 h 3224"/>
                <a:gd name="T4" fmla="*/ 198 w 3650"/>
                <a:gd name="T5" fmla="*/ 981 h 3224"/>
                <a:gd name="T6" fmla="*/ 179 w 3650"/>
                <a:gd name="T7" fmla="*/ 1543 h 3224"/>
                <a:gd name="T8" fmla="*/ 342 w 3650"/>
                <a:gd name="T9" fmla="*/ 1579 h 3224"/>
                <a:gd name="T10" fmla="*/ 3250 w 3650"/>
                <a:gd name="T11" fmla="*/ 1591 h 3224"/>
                <a:gd name="T12" fmla="*/ 3423 w 3650"/>
                <a:gd name="T13" fmla="*/ 1451 h 3224"/>
                <a:gd name="T14" fmla="*/ 3470 w 3650"/>
                <a:gd name="T15" fmla="*/ 1227 h 3224"/>
                <a:gd name="T16" fmla="*/ 3366 w 3650"/>
                <a:gd name="T17" fmla="*/ 1029 h 3224"/>
                <a:gd name="T18" fmla="*/ 617 w 3650"/>
                <a:gd name="T19" fmla="*/ 728 h 3224"/>
                <a:gd name="T20" fmla="*/ 529 w 3650"/>
                <a:gd name="T21" fmla="*/ 784 h 3224"/>
                <a:gd name="T22" fmla="*/ 521 w 3650"/>
                <a:gd name="T23" fmla="*/ 1746 h 3224"/>
                <a:gd name="T24" fmla="*/ 585 w 3650"/>
                <a:gd name="T25" fmla="*/ 1816 h 3224"/>
                <a:gd name="T26" fmla="*/ 627 w 3650"/>
                <a:gd name="T27" fmla="*/ 1821 h 3224"/>
                <a:gd name="T28" fmla="*/ 761 w 3650"/>
                <a:gd name="T29" fmla="*/ 1822 h 3224"/>
                <a:gd name="T30" fmla="*/ 949 w 3650"/>
                <a:gd name="T31" fmla="*/ 1822 h 3224"/>
                <a:gd name="T32" fmla="*/ 1083 w 3650"/>
                <a:gd name="T33" fmla="*/ 1822 h 3224"/>
                <a:gd name="T34" fmla="*/ 3024 w 3650"/>
                <a:gd name="T35" fmla="*/ 175 h 3224"/>
                <a:gd name="T36" fmla="*/ 2568 w 3650"/>
                <a:gd name="T37" fmla="*/ 398 h 3224"/>
                <a:gd name="T38" fmla="*/ 1772 w 3650"/>
                <a:gd name="T39" fmla="*/ 645 h 3224"/>
                <a:gd name="T40" fmla="*/ 1441 w 3650"/>
                <a:gd name="T41" fmla="*/ 1850 h 3224"/>
                <a:gd name="T42" fmla="*/ 2255 w 3650"/>
                <a:gd name="T43" fmla="*/ 2034 h 3224"/>
                <a:gd name="T44" fmla="*/ 3022 w 3650"/>
                <a:gd name="T45" fmla="*/ 2373 h 3224"/>
                <a:gd name="T46" fmla="*/ 3028 w 3650"/>
                <a:gd name="T47" fmla="*/ 2371 h 3224"/>
                <a:gd name="T48" fmla="*/ 3026 w 3650"/>
                <a:gd name="T49" fmla="*/ 177 h 3224"/>
                <a:gd name="T50" fmla="*/ 3116 w 3650"/>
                <a:gd name="T51" fmla="*/ 24 h 3224"/>
                <a:gd name="T52" fmla="*/ 3202 w 3650"/>
                <a:gd name="T53" fmla="*/ 148 h 3224"/>
                <a:gd name="T54" fmla="*/ 3368 w 3650"/>
                <a:gd name="T55" fmla="*/ 817 h 3224"/>
                <a:gd name="T56" fmla="*/ 3571 w 3650"/>
                <a:gd name="T57" fmla="*/ 1003 h 3224"/>
                <a:gd name="T58" fmla="*/ 3650 w 3650"/>
                <a:gd name="T59" fmla="*/ 1274 h 3224"/>
                <a:gd name="T60" fmla="*/ 3571 w 3650"/>
                <a:gd name="T61" fmla="*/ 1546 h 3224"/>
                <a:gd name="T62" fmla="*/ 3368 w 3650"/>
                <a:gd name="T63" fmla="*/ 1732 h 3224"/>
                <a:gd name="T64" fmla="*/ 3202 w 3650"/>
                <a:gd name="T65" fmla="*/ 2402 h 3224"/>
                <a:gd name="T66" fmla="*/ 3116 w 3650"/>
                <a:gd name="T67" fmla="*/ 2525 h 3224"/>
                <a:gd name="T68" fmla="*/ 2964 w 3650"/>
                <a:gd name="T69" fmla="*/ 2540 h 3224"/>
                <a:gd name="T70" fmla="*/ 2369 w 3650"/>
                <a:gd name="T71" fmla="*/ 2262 h 3224"/>
                <a:gd name="T72" fmla="*/ 1621 w 3650"/>
                <a:gd name="T73" fmla="*/ 2055 h 3224"/>
                <a:gd name="T74" fmla="*/ 1675 w 3650"/>
                <a:gd name="T75" fmla="*/ 3040 h 3224"/>
                <a:gd name="T76" fmla="*/ 1624 w 3650"/>
                <a:gd name="T77" fmla="*/ 3170 h 3224"/>
                <a:gd name="T78" fmla="*/ 1495 w 3650"/>
                <a:gd name="T79" fmla="*/ 3224 h 3224"/>
                <a:gd name="T80" fmla="*/ 969 w 3650"/>
                <a:gd name="T81" fmla="*/ 3182 h 3224"/>
                <a:gd name="T82" fmla="*/ 470 w 3650"/>
                <a:gd name="T83" fmla="*/ 1956 h 3224"/>
                <a:gd name="T84" fmla="*/ 352 w 3650"/>
                <a:gd name="T85" fmla="*/ 1797 h 3224"/>
                <a:gd name="T86" fmla="*/ 124 w 3650"/>
                <a:gd name="T87" fmla="*/ 1729 h 3224"/>
                <a:gd name="T88" fmla="*/ 12 w 3650"/>
                <a:gd name="T89" fmla="*/ 1598 h 3224"/>
                <a:gd name="T90" fmla="*/ 12 w 3650"/>
                <a:gd name="T91" fmla="*/ 951 h 3224"/>
                <a:gd name="T92" fmla="*/ 124 w 3650"/>
                <a:gd name="T93" fmla="*/ 821 h 3224"/>
                <a:gd name="T94" fmla="*/ 352 w 3650"/>
                <a:gd name="T95" fmla="*/ 755 h 3224"/>
                <a:gd name="T96" fmla="*/ 465 w 3650"/>
                <a:gd name="T97" fmla="*/ 598 h 3224"/>
                <a:gd name="T98" fmla="*/ 622 w 3650"/>
                <a:gd name="T99" fmla="*/ 552 h 3224"/>
                <a:gd name="T100" fmla="*/ 739 w 3650"/>
                <a:gd name="T101" fmla="*/ 552 h 3224"/>
                <a:gd name="T102" fmla="*/ 940 w 3650"/>
                <a:gd name="T103" fmla="*/ 551 h 3224"/>
                <a:gd name="T104" fmla="*/ 1123 w 3650"/>
                <a:gd name="T105" fmla="*/ 549 h 3224"/>
                <a:gd name="T106" fmla="*/ 1352 w 3650"/>
                <a:gd name="T107" fmla="*/ 533 h 3224"/>
                <a:gd name="T108" fmla="*/ 2169 w 3650"/>
                <a:gd name="T109" fmla="*/ 357 h 3224"/>
                <a:gd name="T110" fmla="*/ 2935 w 3650"/>
                <a:gd name="T111" fmla="*/ 23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50" h="3224">
                  <a:moveTo>
                    <a:pt x="702" y="1998"/>
                  </a:moveTo>
                  <a:lnTo>
                    <a:pt x="1082" y="3046"/>
                  </a:lnTo>
                  <a:lnTo>
                    <a:pt x="1083" y="3047"/>
                  </a:lnTo>
                  <a:lnTo>
                    <a:pt x="1084" y="3047"/>
                  </a:lnTo>
                  <a:lnTo>
                    <a:pt x="1495" y="3047"/>
                  </a:lnTo>
                  <a:lnTo>
                    <a:pt x="1497" y="3047"/>
                  </a:lnTo>
                  <a:lnTo>
                    <a:pt x="1498" y="3046"/>
                  </a:lnTo>
                  <a:lnTo>
                    <a:pt x="1498" y="3046"/>
                  </a:lnTo>
                  <a:lnTo>
                    <a:pt x="1498" y="3045"/>
                  </a:lnTo>
                  <a:lnTo>
                    <a:pt x="1498" y="3044"/>
                  </a:lnTo>
                  <a:lnTo>
                    <a:pt x="1118" y="1998"/>
                  </a:lnTo>
                  <a:lnTo>
                    <a:pt x="702" y="1998"/>
                  </a:lnTo>
                  <a:close/>
                  <a:moveTo>
                    <a:pt x="229" y="971"/>
                  </a:moveTo>
                  <a:lnTo>
                    <a:pt x="212" y="974"/>
                  </a:lnTo>
                  <a:lnTo>
                    <a:pt x="198" y="981"/>
                  </a:lnTo>
                  <a:lnTo>
                    <a:pt x="187" y="993"/>
                  </a:lnTo>
                  <a:lnTo>
                    <a:pt x="179" y="1008"/>
                  </a:lnTo>
                  <a:lnTo>
                    <a:pt x="176" y="1023"/>
                  </a:lnTo>
                  <a:lnTo>
                    <a:pt x="176" y="1527"/>
                  </a:lnTo>
                  <a:lnTo>
                    <a:pt x="179" y="1543"/>
                  </a:lnTo>
                  <a:lnTo>
                    <a:pt x="187" y="1558"/>
                  </a:lnTo>
                  <a:lnTo>
                    <a:pt x="198" y="1569"/>
                  </a:lnTo>
                  <a:lnTo>
                    <a:pt x="212" y="1576"/>
                  </a:lnTo>
                  <a:lnTo>
                    <a:pt x="229" y="1579"/>
                  </a:lnTo>
                  <a:lnTo>
                    <a:pt x="342" y="1579"/>
                  </a:lnTo>
                  <a:lnTo>
                    <a:pt x="342" y="971"/>
                  </a:lnTo>
                  <a:lnTo>
                    <a:pt x="229" y="971"/>
                  </a:lnTo>
                  <a:close/>
                  <a:moveTo>
                    <a:pt x="3204" y="946"/>
                  </a:moveTo>
                  <a:lnTo>
                    <a:pt x="3204" y="1604"/>
                  </a:lnTo>
                  <a:lnTo>
                    <a:pt x="3250" y="1591"/>
                  </a:lnTo>
                  <a:lnTo>
                    <a:pt x="3292" y="1573"/>
                  </a:lnTo>
                  <a:lnTo>
                    <a:pt x="3330" y="1550"/>
                  </a:lnTo>
                  <a:lnTo>
                    <a:pt x="3366" y="1521"/>
                  </a:lnTo>
                  <a:lnTo>
                    <a:pt x="3397" y="1489"/>
                  </a:lnTo>
                  <a:lnTo>
                    <a:pt x="3423" y="1451"/>
                  </a:lnTo>
                  <a:lnTo>
                    <a:pt x="3444" y="1411"/>
                  </a:lnTo>
                  <a:lnTo>
                    <a:pt x="3461" y="1368"/>
                  </a:lnTo>
                  <a:lnTo>
                    <a:pt x="3470" y="1323"/>
                  </a:lnTo>
                  <a:lnTo>
                    <a:pt x="3474" y="1274"/>
                  </a:lnTo>
                  <a:lnTo>
                    <a:pt x="3470" y="1227"/>
                  </a:lnTo>
                  <a:lnTo>
                    <a:pt x="3461" y="1181"/>
                  </a:lnTo>
                  <a:lnTo>
                    <a:pt x="3444" y="1138"/>
                  </a:lnTo>
                  <a:lnTo>
                    <a:pt x="3423" y="1098"/>
                  </a:lnTo>
                  <a:lnTo>
                    <a:pt x="3397" y="1061"/>
                  </a:lnTo>
                  <a:lnTo>
                    <a:pt x="3366" y="1029"/>
                  </a:lnTo>
                  <a:lnTo>
                    <a:pt x="3330" y="1000"/>
                  </a:lnTo>
                  <a:lnTo>
                    <a:pt x="3292" y="977"/>
                  </a:lnTo>
                  <a:lnTo>
                    <a:pt x="3250" y="958"/>
                  </a:lnTo>
                  <a:lnTo>
                    <a:pt x="3204" y="946"/>
                  </a:lnTo>
                  <a:close/>
                  <a:moveTo>
                    <a:pt x="617" y="728"/>
                  </a:moveTo>
                  <a:lnTo>
                    <a:pt x="595" y="731"/>
                  </a:lnTo>
                  <a:lnTo>
                    <a:pt x="574" y="739"/>
                  </a:lnTo>
                  <a:lnTo>
                    <a:pt x="555" y="750"/>
                  </a:lnTo>
                  <a:lnTo>
                    <a:pt x="540" y="765"/>
                  </a:lnTo>
                  <a:lnTo>
                    <a:pt x="529" y="784"/>
                  </a:lnTo>
                  <a:lnTo>
                    <a:pt x="521" y="805"/>
                  </a:lnTo>
                  <a:lnTo>
                    <a:pt x="518" y="827"/>
                  </a:lnTo>
                  <a:lnTo>
                    <a:pt x="518" y="827"/>
                  </a:lnTo>
                  <a:lnTo>
                    <a:pt x="518" y="1722"/>
                  </a:lnTo>
                  <a:lnTo>
                    <a:pt x="521" y="1746"/>
                  </a:lnTo>
                  <a:lnTo>
                    <a:pt x="529" y="1768"/>
                  </a:lnTo>
                  <a:lnTo>
                    <a:pt x="541" y="1785"/>
                  </a:lnTo>
                  <a:lnTo>
                    <a:pt x="557" y="1801"/>
                  </a:lnTo>
                  <a:lnTo>
                    <a:pt x="577" y="1813"/>
                  </a:lnTo>
                  <a:lnTo>
                    <a:pt x="585" y="1816"/>
                  </a:lnTo>
                  <a:lnTo>
                    <a:pt x="592" y="1819"/>
                  </a:lnTo>
                  <a:lnTo>
                    <a:pt x="601" y="1820"/>
                  </a:lnTo>
                  <a:lnTo>
                    <a:pt x="611" y="1821"/>
                  </a:lnTo>
                  <a:lnTo>
                    <a:pt x="615" y="1821"/>
                  </a:lnTo>
                  <a:lnTo>
                    <a:pt x="627" y="1821"/>
                  </a:lnTo>
                  <a:lnTo>
                    <a:pt x="645" y="1821"/>
                  </a:lnTo>
                  <a:lnTo>
                    <a:pt x="667" y="1821"/>
                  </a:lnTo>
                  <a:lnTo>
                    <a:pt x="696" y="1822"/>
                  </a:lnTo>
                  <a:lnTo>
                    <a:pt x="727" y="1822"/>
                  </a:lnTo>
                  <a:lnTo>
                    <a:pt x="761" y="1822"/>
                  </a:lnTo>
                  <a:lnTo>
                    <a:pt x="797" y="1822"/>
                  </a:lnTo>
                  <a:lnTo>
                    <a:pt x="836" y="1822"/>
                  </a:lnTo>
                  <a:lnTo>
                    <a:pt x="874" y="1822"/>
                  </a:lnTo>
                  <a:lnTo>
                    <a:pt x="911" y="1822"/>
                  </a:lnTo>
                  <a:lnTo>
                    <a:pt x="949" y="1822"/>
                  </a:lnTo>
                  <a:lnTo>
                    <a:pt x="983" y="1822"/>
                  </a:lnTo>
                  <a:lnTo>
                    <a:pt x="1014" y="1822"/>
                  </a:lnTo>
                  <a:lnTo>
                    <a:pt x="1042" y="1822"/>
                  </a:lnTo>
                  <a:lnTo>
                    <a:pt x="1065" y="1822"/>
                  </a:lnTo>
                  <a:lnTo>
                    <a:pt x="1083" y="1822"/>
                  </a:lnTo>
                  <a:lnTo>
                    <a:pt x="1094" y="1822"/>
                  </a:lnTo>
                  <a:lnTo>
                    <a:pt x="1097" y="1822"/>
                  </a:lnTo>
                  <a:lnTo>
                    <a:pt x="1097" y="728"/>
                  </a:lnTo>
                  <a:lnTo>
                    <a:pt x="617" y="728"/>
                  </a:lnTo>
                  <a:close/>
                  <a:moveTo>
                    <a:pt x="3024" y="175"/>
                  </a:moveTo>
                  <a:lnTo>
                    <a:pt x="3023" y="175"/>
                  </a:lnTo>
                  <a:lnTo>
                    <a:pt x="3022" y="177"/>
                  </a:lnTo>
                  <a:lnTo>
                    <a:pt x="2872" y="256"/>
                  </a:lnTo>
                  <a:lnTo>
                    <a:pt x="2722" y="330"/>
                  </a:lnTo>
                  <a:lnTo>
                    <a:pt x="2568" y="398"/>
                  </a:lnTo>
                  <a:lnTo>
                    <a:pt x="2413" y="459"/>
                  </a:lnTo>
                  <a:lnTo>
                    <a:pt x="2255" y="514"/>
                  </a:lnTo>
                  <a:lnTo>
                    <a:pt x="2096" y="564"/>
                  </a:lnTo>
                  <a:lnTo>
                    <a:pt x="1936" y="607"/>
                  </a:lnTo>
                  <a:lnTo>
                    <a:pt x="1772" y="645"/>
                  </a:lnTo>
                  <a:lnTo>
                    <a:pt x="1608" y="676"/>
                  </a:lnTo>
                  <a:lnTo>
                    <a:pt x="1441" y="700"/>
                  </a:lnTo>
                  <a:lnTo>
                    <a:pt x="1274" y="719"/>
                  </a:lnTo>
                  <a:lnTo>
                    <a:pt x="1274" y="1831"/>
                  </a:lnTo>
                  <a:lnTo>
                    <a:pt x="1441" y="1850"/>
                  </a:lnTo>
                  <a:lnTo>
                    <a:pt x="1608" y="1874"/>
                  </a:lnTo>
                  <a:lnTo>
                    <a:pt x="1772" y="1905"/>
                  </a:lnTo>
                  <a:lnTo>
                    <a:pt x="1936" y="1943"/>
                  </a:lnTo>
                  <a:lnTo>
                    <a:pt x="2096" y="1986"/>
                  </a:lnTo>
                  <a:lnTo>
                    <a:pt x="2255" y="2034"/>
                  </a:lnTo>
                  <a:lnTo>
                    <a:pt x="2412" y="2091"/>
                  </a:lnTo>
                  <a:lnTo>
                    <a:pt x="2568" y="2152"/>
                  </a:lnTo>
                  <a:lnTo>
                    <a:pt x="2722" y="2219"/>
                  </a:lnTo>
                  <a:lnTo>
                    <a:pt x="2872" y="2293"/>
                  </a:lnTo>
                  <a:lnTo>
                    <a:pt x="3022" y="2373"/>
                  </a:lnTo>
                  <a:lnTo>
                    <a:pt x="3023" y="2373"/>
                  </a:lnTo>
                  <a:lnTo>
                    <a:pt x="3024" y="2374"/>
                  </a:lnTo>
                  <a:lnTo>
                    <a:pt x="3026" y="2373"/>
                  </a:lnTo>
                  <a:lnTo>
                    <a:pt x="3027" y="2372"/>
                  </a:lnTo>
                  <a:lnTo>
                    <a:pt x="3028" y="2371"/>
                  </a:lnTo>
                  <a:lnTo>
                    <a:pt x="3028" y="2370"/>
                  </a:lnTo>
                  <a:lnTo>
                    <a:pt x="3028" y="180"/>
                  </a:lnTo>
                  <a:lnTo>
                    <a:pt x="3028" y="179"/>
                  </a:lnTo>
                  <a:lnTo>
                    <a:pt x="3027" y="178"/>
                  </a:lnTo>
                  <a:lnTo>
                    <a:pt x="3026" y="177"/>
                  </a:lnTo>
                  <a:lnTo>
                    <a:pt x="3024" y="175"/>
                  </a:lnTo>
                  <a:close/>
                  <a:moveTo>
                    <a:pt x="3026" y="0"/>
                  </a:moveTo>
                  <a:lnTo>
                    <a:pt x="3056" y="2"/>
                  </a:lnTo>
                  <a:lnTo>
                    <a:pt x="3087" y="11"/>
                  </a:lnTo>
                  <a:lnTo>
                    <a:pt x="3116" y="24"/>
                  </a:lnTo>
                  <a:lnTo>
                    <a:pt x="3141" y="43"/>
                  </a:lnTo>
                  <a:lnTo>
                    <a:pt x="3163" y="65"/>
                  </a:lnTo>
                  <a:lnTo>
                    <a:pt x="3181" y="90"/>
                  </a:lnTo>
                  <a:lnTo>
                    <a:pt x="3194" y="118"/>
                  </a:lnTo>
                  <a:lnTo>
                    <a:pt x="3202" y="148"/>
                  </a:lnTo>
                  <a:lnTo>
                    <a:pt x="3204" y="180"/>
                  </a:lnTo>
                  <a:lnTo>
                    <a:pt x="3204" y="767"/>
                  </a:lnTo>
                  <a:lnTo>
                    <a:pt x="3262" y="779"/>
                  </a:lnTo>
                  <a:lnTo>
                    <a:pt x="3316" y="795"/>
                  </a:lnTo>
                  <a:lnTo>
                    <a:pt x="3368" y="817"/>
                  </a:lnTo>
                  <a:lnTo>
                    <a:pt x="3417" y="845"/>
                  </a:lnTo>
                  <a:lnTo>
                    <a:pt x="3461" y="878"/>
                  </a:lnTo>
                  <a:lnTo>
                    <a:pt x="3503" y="916"/>
                  </a:lnTo>
                  <a:lnTo>
                    <a:pt x="3539" y="957"/>
                  </a:lnTo>
                  <a:lnTo>
                    <a:pt x="3571" y="1003"/>
                  </a:lnTo>
                  <a:lnTo>
                    <a:pt x="3599" y="1052"/>
                  </a:lnTo>
                  <a:lnTo>
                    <a:pt x="3620" y="1104"/>
                  </a:lnTo>
                  <a:lnTo>
                    <a:pt x="3637" y="1158"/>
                  </a:lnTo>
                  <a:lnTo>
                    <a:pt x="3647" y="1216"/>
                  </a:lnTo>
                  <a:lnTo>
                    <a:pt x="3650" y="1274"/>
                  </a:lnTo>
                  <a:lnTo>
                    <a:pt x="3647" y="1334"/>
                  </a:lnTo>
                  <a:lnTo>
                    <a:pt x="3637" y="1390"/>
                  </a:lnTo>
                  <a:lnTo>
                    <a:pt x="3620" y="1446"/>
                  </a:lnTo>
                  <a:lnTo>
                    <a:pt x="3599" y="1498"/>
                  </a:lnTo>
                  <a:lnTo>
                    <a:pt x="3571" y="1546"/>
                  </a:lnTo>
                  <a:lnTo>
                    <a:pt x="3539" y="1592"/>
                  </a:lnTo>
                  <a:lnTo>
                    <a:pt x="3503" y="1634"/>
                  </a:lnTo>
                  <a:lnTo>
                    <a:pt x="3461" y="1672"/>
                  </a:lnTo>
                  <a:lnTo>
                    <a:pt x="3417" y="1705"/>
                  </a:lnTo>
                  <a:lnTo>
                    <a:pt x="3368" y="1732"/>
                  </a:lnTo>
                  <a:lnTo>
                    <a:pt x="3316" y="1755"/>
                  </a:lnTo>
                  <a:lnTo>
                    <a:pt x="3262" y="1771"/>
                  </a:lnTo>
                  <a:lnTo>
                    <a:pt x="3204" y="1782"/>
                  </a:lnTo>
                  <a:lnTo>
                    <a:pt x="3204" y="2370"/>
                  </a:lnTo>
                  <a:lnTo>
                    <a:pt x="3202" y="2402"/>
                  </a:lnTo>
                  <a:lnTo>
                    <a:pt x="3194" y="2432"/>
                  </a:lnTo>
                  <a:lnTo>
                    <a:pt x="3181" y="2459"/>
                  </a:lnTo>
                  <a:lnTo>
                    <a:pt x="3163" y="2485"/>
                  </a:lnTo>
                  <a:lnTo>
                    <a:pt x="3141" y="2507"/>
                  </a:lnTo>
                  <a:lnTo>
                    <a:pt x="3116" y="2525"/>
                  </a:lnTo>
                  <a:lnTo>
                    <a:pt x="3086" y="2539"/>
                  </a:lnTo>
                  <a:lnTo>
                    <a:pt x="3055" y="2548"/>
                  </a:lnTo>
                  <a:lnTo>
                    <a:pt x="3024" y="2550"/>
                  </a:lnTo>
                  <a:lnTo>
                    <a:pt x="2994" y="2548"/>
                  </a:lnTo>
                  <a:lnTo>
                    <a:pt x="2964" y="2540"/>
                  </a:lnTo>
                  <a:lnTo>
                    <a:pt x="2935" y="2527"/>
                  </a:lnTo>
                  <a:lnTo>
                    <a:pt x="2797" y="2453"/>
                  </a:lnTo>
                  <a:lnTo>
                    <a:pt x="2657" y="2384"/>
                  </a:lnTo>
                  <a:lnTo>
                    <a:pt x="2514" y="2320"/>
                  </a:lnTo>
                  <a:lnTo>
                    <a:pt x="2369" y="2262"/>
                  </a:lnTo>
                  <a:lnTo>
                    <a:pt x="2223" y="2210"/>
                  </a:lnTo>
                  <a:lnTo>
                    <a:pt x="2075" y="2163"/>
                  </a:lnTo>
                  <a:lnTo>
                    <a:pt x="1926" y="2122"/>
                  </a:lnTo>
                  <a:lnTo>
                    <a:pt x="1774" y="2086"/>
                  </a:lnTo>
                  <a:lnTo>
                    <a:pt x="1621" y="2055"/>
                  </a:lnTo>
                  <a:lnTo>
                    <a:pt x="1467" y="2031"/>
                  </a:lnTo>
                  <a:lnTo>
                    <a:pt x="1312" y="2012"/>
                  </a:lnTo>
                  <a:lnTo>
                    <a:pt x="1664" y="2984"/>
                  </a:lnTo>
                  <a:lnTo>
                    <a:pt x="1671" y="3012"/>
                  </a:lnTo>
                  <a:lnTo>
                    <a:pt x="1675" y="3040"/>
                  </a:lnTo>
                  <a:lnTo>
                    <a:pt x="1672" y="3068"/>
                  </a:lnTo>
                  <a:lnTo>
                    <a:pt x="1667" y="3096"/>
                  </a:lnTo>
                  <a:lnTo>
                    <a:pt x="1657" y="3122"/>
                  </a:lnTo>
                  <a:lnTo>
                    <a:pt x="1641" y="3148"/>
                  </a:lnTo>
                  <a:lnTo>
                    <a:pt x="1624" y="3170"/>
                  </a:lnTo>
                  <a:lnTo>
                    <a:pt x="1602" y="3189"/>
                  </a:lnTo>
                  <a:lnTo>
                    <a:pt x="1578" y="3204"/>
                  </a:lnTo>
                  <a:lnTo>
                    <a:pt x="1552" y="3215"/>
                  </a:lnTo>
                  <a:lnTo>
                    <a:pt x="1524" y="3222"/>
                  </a:lnTo>
                  <a:lnTo>
                    <a:pt x="1495" y="3224"/>
                  </a:lnTo>
                  <a:lnTo>
                    <a:pt x="1084" y="3224"/>
                  </a:lnTo>
                  <a:lnTo>
                    <a:pt x="1053" y="3221"/>
                  </a:lnTo>
                  <a:lnTo>
                    <a:pt x="1022" y="3213"/>
                  </a:lnTo>
                  <a:lnTo>
                    <a:pt x="994" y="3200"/>
                  </a:lnTo>
                  <a:lnTo>
                    <a:pt x="969" y="3182"/>
                  </a:lnTo>
                  <a:lnTo>
                    <a:pt x="948" y="3160"/>
                  </a:lnTo>
                  <a:lnTo>
                    <a:pt x="929" y="3134"/>
                  </a:lnTo>
                  <a:lnTo>
                    <a:pt x="916" y="3106"/>
                  </a:lnTo>
                  <a:lnTo>
                    <a:pt x="507" y="1975"/>
                  </a:lnTo>
                  <a:lnTo>
                    <a:pt x="470" y="1956"/>
                  </a:lnTo>
                  <a:lnTo>
                    <a:pt x="438" y="1932"/>
                  </a:lnTo>
                  <a:lnTo>
                    <a:pt x="409" y="1903"/>
                  </a:lnTo>
                  <a:lnTo>
                    <a:pt x="385" y="1871"/>
                  </a:lnTo>
                  <a:lnTo>
                    <a:pt x="366" y="1835"/>
                  </a:lnTo>
                  <a:lnTo>
                    <a:pt x="352" y="1797"/>
                  </a:lnTo>
                  <a:lnTo>
                    <a:pt x="344" y="1755"/>
                  </a:lnTo>
                  <a:lnTo>
                    <a:pt x="229" y="1755"/>
                  </a:lnTo>
                  <a:lnTo>
                    <a:pt x="191" y="1752"/>
                  </a:lnTo>
                  <a:lnTo>
                    <a:pt x="156" y="1743"/>
                  </a:lnTo>
                  <a:lnTo>
                    <a:pt x="124" y="1729"/>
                  </a:lnTo>
                  <a:lnTo>
                    <a:pt x="94" y="1710"/>
                  </a:lnTo>
                  <a:lnTo>
                    <a:pt x="67" y="1688"/>
                  </a:lnTo>
                  <a:lnTo>
                    <a:pt x="44" y="1662"/>
                  </a:lnTo>
                  <a:lnTo>
                    <a:pt x="25" y="1632"/>
                  </a:lnTo>
                  <a:lnTo>
                    <a:pt x="12" y="1598"/>
                  </a:lnTo>
                  <a:lnTo>
                    <a:pt x="3" y="1563"/>
                  </a:lnTo>
                  <a:lnTo>
                    <a:pt x="0" y="1527"/>
                  </a:lnTo>
                  <a:lnTo>
                    <a:pt x="0" y="1023"/>
                  </a:lnTo>
                  <a:lnTo>
                    <a:pt x="3" y="987"/>
                  </a:lnTo>
                  <a:lnTo>
                    <a:pt x="12" y="951"/>
                  </a:lnTo>
                  <a:lnTo>
                    <a:pt x="25" y="919"/>
                  </a:lnTo>
                  <a:lnTo>
                    <a:pt x="44" y="888"/>
                  </a:lnTo>
                  <a:lnTo>
                    <a:pt x="67" y="862"/>
                  </a:lnTo>
                  <a:lnTo>
                    <a:pt x="94" y="839"/>
                  </a:lnTo>
                  <a:lnTo>
                    <a:pt x="124" y="821"/>
                  </a:lnTo>
                  <a:lnTo>
                    <a:pt x="156" y="806"/>
                  </a:lnTo>
                  <a:lnTo>
                    <a:pt x="191" y="797"/>
                  </a:lnTo>
                  <a:lnTo>
                    <a:pt x="229" y="795"/>
                  </a:lnTo>
                  <a:lnTo>
                    <a:pt x="344" y="795"/>
                  </a:lnTo>
                  <a:lnTo>
                    <a:pt x="352" y="755"/>
                  </a:lnTo>
                  <a:lnTo>
                    <a:pt x="365" y="717"/>
                  </a:lnTo>
                  <a:lnTo>
                    <a:pt x="384" y="682"/>
                  </a:lnTo>
                  <a:lnTo>
                    <a:pt x="406" y="650"/>
                  </a:lnTo>
                  <a:lnTo>
                    <a:pt x="434" y="623"/>
                  </a:lnTo>
                  <a:lnTo>
                    <a:pt x="465" y="598"/>
                  </a:lnTo>
                  <a:lnTo>
                    <a:pt x="499" y="578"/>
                  </a:lnTo>
                  <a:lnTo>
                    <a:pt x="536" y="564"/>
                  </a:lnTo>
                  <a:lnTo>
                    <a:pt x="576" y="555"/>
                  </a:lnTo>
                  <a:lnTo>
                    <a:pt x="617" y="552"/>
                  </a:lnTo>
                  <a:lnTo>
                    <a:pt x="622" y="552"/>
                  </a:lnTo>
                  <a:lnTo>
                    <a:pt x="633" y="552"/>
                  </a:lnTo>
                  <a:lnTo>
                    <a:pt x="651" y="552"/>
                  </a:lnTo>
                  <a:lnTo>
                    <a:pt x="676" y="552"/>
                  </a:lnTo>
                  <a:lnTo>
                    <a:pt x="705" y="552"/>
                  </a:lnTo>
                  <a:lnTo>
                    <a:pt x="739" y="552"/>
                  </a:lnTo>
                  <a:lnTo>
                    <a:pt x="775" y="551"/>
                  </a:lnTo>
                  <a:lnTo>
                    <a:pt x="815" y="551"/>
                  </a:lnTo>
                  <a:lnTo>
                    <a:pt x="856" y="551"/>
                  </a:lnTo>
                  <a:lnTo>
                    <a:pt x="898" y="551"/>
                  </a:lnTo>
                  <a:lnTo>
                    <a:pt x="940" y="551"/>
                  </a:lnTo>
                  <a:lnTo>
                    <a:pt x="982" y="551"/>
                  </a:lnTo>
                  <a:lnTo>
                    <a:pt x="1022" y="549"/>
                  </a:lnTo>
                  <a:lnTo>
                    <a:pt x="1059" y="549"/>
                  </a:lnTo>
                  <a:lnTo>
                    <a:pt x="1093" y="549"/>
                  </a:lnTo>
                  <a:lnTo>
                    <a:pt x="1123" y="549"/>
                  </a:lnTo>
                  <a:lnTo>
                    <a:pt x="1147" y="549"/>
                  </a:lnTo>
                  <a:lnTo>
                    <a:pt x="1166" y="549"/>
                  </a:lnTo>
                  <a:lnTo>
                    <a:pt x="1178" y="549"/>
                  </a:lnTo>
                  <a:lnTo>
                    <a:pt x="1183" y="548"/>
                  </a:lnTo>
                  <a:lnTo>
                    <a:pt x="1352" y="533"/>
                  </a:lnTo>
                  <a:lnTo>
                    <a:pt x="1519" y="511"/>
                  </a:lnTo>
                  <a:lnTo>
                    <a:pt x="1683" y="482"/>
                  </a:lnTo>
                  <a:lnTo>
                    <a:pt x="1847" y="447"/>
                  </a:lnTo>
                  <a:lnTo>
                    <a:pt x="2009" y="406"/>
                  </a:lnTo>
                  <a:lnTo>
                    <a:pt x="2169" y="357"/>
                  </a:lnTo>
                  <a:lnTo>
                    <a:pt x="2326" y="303"/>
                  </a:lnTo>
                  <a:lnTo>
                    <a:pt x="2482" y="242"/>
                  </a:lnTo>
                  <a:lnTo>
                    <a:pt x="2636" y="175"/>
                  </a:lnTo>
                  <a:lnTo>
                    <a:pt x="2786" y="102"/>
                  </a:lnTo>
                  <a:lnTo>
                    <a:pt x="2935" y="23"/>
                  </a:lnTo>
                  <a:lnTo>
                    <a:pt x="2964" y="9"/>
                  </a:lnTo>
                  <a:lnTo>
                    <a:pt x="2995" y="2"/>
                  </a:lnTo>
                  <a:lnTo>
                    <a:pt x="3026"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00"/>
            </a:p>
          </p:txBody>
        </p:sp>
        <p:sp>
          <p:nvSpPr>
            <p:cNvPr id="19" name="Rectangle 18">
              <a:extLst>
                <a:ext uri="{FF2B5EF4-FFF2-40B4-BE49-F238E27FC236}">
                  <a16:creationId xmlns:a16="http://schemas.microsoft.com/office/drawing/2014/main" xmlns="" id="{37CEC2E9-2699-425B-A01F-61E0B21B0096}"/>
                </a:ext>
              </a:extLst>
            </p:cNvPr>
            <p:cNvSpPr/>
            <p:nvPr/>
          </p:nvSpPr>
          <p:spPr>
            <a:xfrm>
              <a:off x="789358" y="4211173"/>
              <a:ext cx="1482766" cy="342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0" name="Inhaltsplatzhalter 4">
              <a:extLst>
                <a:ext uri="{FF2B5EF4-FFF2-40B4-BE49-F238E27FC236}">
                  <a16:creationId xmlns:a16="http://schemas.microsoft.com/office/drawing/2014/main" xmlns="" id="{2C4592E8-C23C-4CBB-BDBA-E4B8B0580B0A}"/>
                </a:ext>
              </a:extLst>
            </p:cNvPr>
            <p:cNvSpPr txBox="1">
              <a:spLocks/>
            </p:cNvSpPr>
            <p:nvPr/>
          </p:nvSpPr>
          <p:spPr>
            <a:xfrm>
              <a:off x="757311" y="4507574"/>
              <a:ext cx="1546862" cy="147732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675"/>
                </a:spcAft>
                <a:buNone/>
              </a:pP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Mùa</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đông</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đột</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nhiên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đến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trời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đổi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gió</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bấc</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Con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người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và</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vạn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vật</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đều</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cảm</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thấy</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rét</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1200" b="1" dirty="0">
                <a:solidFill>
                  <a:schemeClr val="tx1"/>
                </a:solidFill>
                <a:latin typeface="+mn-lt"/>
              </a:endParaRPr>
            </a:p>
          </p:txBody>
        </p:sp>
      </p:grpSp>
      <p:pic>
        <p:nvPicPr>
          <p:cNvPr id="21" name="Picture 20">
            <a:extLst>
              <a:ext uri="{FF2B5EF4-FFF2-40B4-BE49-F238E27FC236}">
                <a16:creationId xmlns:a16="http://schemas.microsoft.com/office/drawing/2014/main" xmlns="" id="{49013CBB-9265-4C09-BF1C-A4DC325BE8C2}"/>
              </a:ext>
            </a:extLst>
          </p:cNvPr>
          <p:cNvPicPr>
            <a:picLocks noChangeAspect="1"/>
          </p:cNvPicPr>
          <p:nvPr/>
        </p:nvPicPr>
        <p:blipFill>
          <a:blip r:embed="rId3"/>
          <a:stretch>
            <a:fillRect/>
          </a:stretch>
        </p:blipFill>
        <p:spPr>
          <a:xfrm>
            <a:off x="2431304" y="958383"/>
            <a:ext cx="950119" cy="550069"/>
          </a:xfrm>
          <a:prstGeom prst="rect">
            <a:avLst/>
          </a:prstGeom>
        </p:spPr>
      </p:pic>
      <p:cxnSp>
        <p:nvCxnSpPr>
          <p:cNvPr id="22" name="Straight Connector 21">
            <a:extLst>
              <a:ext uri="{FF2B5EF4-FFF2-40B4-BE49-F238E27FC236}">
                <a16:creationId xmlns:a16="http://schemas.microsoft.com/office/drawing/2014/main" xmlns="" id="{C0224E4B-EDF2-40A8-99D6-7D46403D3964}"/>
              </a:ext>
            </a:extLst>
          </p:cNvPr>
          <p:cNvCxnSpPr>
            <a:cxnSpLocks/>
          </p:cNvCxnSpPr>
          <p:nvPr/>
        </p:nvCxnSpPr>
        <p:spPr>
          <a:xfrm flipV="1">
            <a:off x="2912223" y="1366598"/>
            <a:ext cx="0" cy="91882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1DD66CF3-108D-4E3B-BDA6-9C4C02C2801D}"/>
              </a:ext>
            </a:extLst>
          </p:cNvPr>
          <p:cNvGrpSpPr/>
          <p:nvPr/>
        </p:nvGrpSpPr>
        <p:grpSpPr>
          <a:xfrm>
            <a:off x="2080050" y="2094481"/>
            <a:ext cx="1445943" cy="2226665"/>
            <a:chOff x="2773400" y="2792642"/>
            <a:chExt cx="1927924" cy="2968886"/>
          </a:xfrm>
        </p:grpSpPr>
        <p:sp>
          <p:nvSpPr>
            <p:cNvPr id="24" name="Rectangle 23">
              <a:extLst>
                <a:ext uri="{FF2B5EF4-FFF2-40B4-BE49-F238E27FC236}">
                  <a16:creationId xmlns:a16="http://schemas.microsoft.com/office/drawing/2014/main" xmlns="" id="{7D76A2AC-4948-4E2E-8FF0-E78DD33778B7}"/>
                </a:ext>
              </a:extLst>
            </p:cNvPr>
            <p:cNvSpPr/>
            <p:nvPr/>
          </p:nvSpPr>
          <p:spPr>
            <a:xfrm>
              <a:off x="2773400" y="2792921"/>
              <a:ext cx="1927924" cy="2968607"/>
            </a:xfrm>
            <a:prstGeom prst="rect">
              <a:avLst/>
            </a:prstGeom>
            <a:solidFill>
              <a:schemeClr val="bg1"/>
            </a:solidFill>
            <a:ln>
              <a:noFill/>
            </a:ln>
            <a:effectLst>
              <a:outerShdw blurRad="254000" dist="38100" dir="33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Freeform 164">
              <a:extLst>
                <a:ext uri="{FF2B5EF4-FFF2-40B4-BE49-F238E27FC236}">
                  <a16:creationId xmlns:a16="http://schemas.microsoft.com/office/drawing/2014/main" xmlns="" id="{8BA79BDF-DA6F-4FAD-A523-4510853B6496}"/>
                </a:ext>
              </a:extLst>
            </p:cNvPr>
            <p:cNvSpPr>
              <a:spLocks noEditPoints="1"/>
            </p:cNvSpPr>
            <p:nvPr/>
          </p:nvSpPr>
          <p:spPr bwMode="auto">
            <a:xfrm>
              <a:off x="3422161" y="2792642"/>
              <a:ext cx="548015" cy="476619"/>
            </a:xfrm>
            <a:custGeom>
              <a:avLst/>
              <a:gdLst>
                <a:gd name="T0" fmla="*/ 171 w 3653"/>
                <a:gd name="T1" fmla="*/ 2242 h 3248"/>
                <a:gd name="T2" fmla="*/ 171 w 3653"/>
                <a:gd name="T3" fmla="*/ 2273 h 3248"/>
                <a:gd name="T4" fmla="*/ 1756 w 3653"/>
                <a:gd name="T5" fmla="*/ 3070 h 3248"/>
                <a:gd name="T6" fmla="*/ 1897 w 3653"/>
                <a:gd name="T7" fmla="*/ 3070 h 3248"/>
                <a:gd name="T8" fmla="*/ 3481 w 3653"/>
                <a:gd name="T9" fmla="*/ 2273 h 3248"/>
                <a:gd name="T10" fmla="*/ 3481 w 3653"/>
                <a:gd name="T11" fmla="*/ 2242 h 3248"/>
                <a:gd name="T12" fmla="*/ 2005 w 3653"/>
                <a:gd name="T13" fmla="*/ 2572 h 3248"/>
                <a:gd name="T14" fmla="*/ 1827 w 3653"/>
                <a:gd name="T15" fmla="*/ 2614 h 3248"/>
                <a:gd name="T16" fmla="*/ 1647 w 3653"/>
                <a:gd name="T17" fmla="*/ 2572 h 3248"/>
                <a:gd name="T18" fmla="*/ 1962 w 3653"/>
                <a:gd name="T19" fmla="*/ 1956 h 3248"/>
                <a:gd name="T20" fmla="*/ 1780 w 3653"/>
                <a:gd name="T21" fmla="*/ 1977 h 3248"/>
                <a:gd name="T22" fmla="*/ 571 w 3653"/>
                <a:gd name="T23" fmla="*/ 1401 h 3248"/>
                <a:gd name="T24" fmla="*/ 169 w 3653"/>
                <a:gd name="T25" fmla="*/ 1617 h 3248"/>
                <a:gd name="T26" fmla="*/ 177 w 3653"/>
                <a:gd name="T27" fmla="*/ 1648 h 3248"/>
                <a:gd name="T28" fmla="*/ 1791 w 3653"/>
                <a:gd name="T29" fmla="*/ 2444 h 3248"/>
                <a:gd name="T30" fmla="*/ 1931 w 3653"/>
                <a:gd name="T31" fmla="*/ 2421 h 3248"/>
                <a:gd name="T32" fmla="*/ 3485 w 3653"/>
                <a:gd name="T33" fmla="*/ 1631 h 3248"/>
                <a:gd name="T34" fmla="*/ 3476 w 3653"/>
                <a:gd name="T35" fmla="*/ 1600 h 3248"/>
                <a:gd name="T36" fmla="*/ 1791 w 3653"/>
                <a:gd name="T37" fmla="*/ 171 h 3248"/>
                <a:gd name="T38" fmla="*/ 177 w 3653"/>
                <a:gd name="T39" fmla="*/ 966 h 3248"/>
                <a:gd name="T40" fmla="*/ 169 w 3653"/>
                <a:gd name="T41" fmla="*/ 997 h 3248"/>
                <a:gd name="T42" fmla="*/ 1722 w 3653"/>
                <a:gd name="T43" fmla="*/ 1788 h 3248"/>
                <a:gd name="T44" fmla="*/ 1862 w 3653"/>
                <a:gd name="T45" fmla="*/ 1810 h 3248"/>
                <a:gd name="T46" fmla="*/ 3476 w 3653"/>
                <a:gd name="T47" fmla="*/ 1014 h 3248"/>
                <a:gd name="T48" fmla="*/ 3485 w 3653"/>
                <a:gd name="T49" fmla="*/ 983 h 3248"/>
                <a:gd name="T50" fmla="*/ 1930 w 3653"/>
                <a:gd name="T51" fmla="*/ 192 h 3248"/>
                <a:gd name="T52" fmla="*/ 1827 w 3653"/>
                <a:gd name="T53" fmla="*/ 0 h 3248"/>
                <a:gd name="T54" fmla="*/ 2005 w 3653"/>
                <a:gd name="T55" fmla="*/ 42 h 3248"/>
                <a:gd name="T56" fmla="*/ 3613 w 3653"/>
                <a:gd name="T57" fmla="*/ 870 h 3248"/>
                <a:gd name="T58" fmla="*/ 3653 w 3653"/>
                <a:gd name="T59" fmla="*/ 990 h 3248"/>
                <a:gd name="T60" fmla="*/ 3615 w 3653"/>
                <a:gd name="T61" fmla="*/ 1109 h 3248"/>
                <a:gd name="T62" fmla="*/ 3541 w 3653"/>
                <a:gd name="T63" fmla="*/ 1171 h 3248"/>
                <a:gd name="T64" fmla="*/ 3593 w 3653"/>
                <a:gd name="T65" fmla="*/ 1481 h 3248"/>
                <a:gd name="T66" fmla="*/ 3650 w 3653"/>
                <a:gd name="T67" fmla="*/ 1591 h 3248"/>
                <a:gd name="T68" fmla="*/ 3630 w 3653"/>
                <a:gd name="T69" fmla="*/ 1717 h 3248"/>
                <a:gd name="T70" fmla="*/ 3541 w 3653"/>
                <a:gd name="T71" fmla="*/ 1805 h 3248"/>
                <a:gd name="T72" fmla="*/ 3593 w 3653"/>
                <a:gd name="T73" fmla="*/ 2114 h 3248"/>
                <a:gd name="T74" fmla="*/ 3650 w 3653"/>
                <a:gd name="T75" fmla="*/ 2225 h 3248"/>
                <a:gd name="T76" fmla="*/ 3630 w 3653"/>
                <a:gd name="T77" fmla="*/ 2350 h 3248"/>
                <a:gd name="T78" fmla="*/ 3541 w 3653"/>
                <a:gd name="T79" fmla="*/ 2439 h 3248"/>
                <a:gd name="T80" fmla="*/ 1872 w 3653"/>
                <a:gd name="T81" fmla="*/ 3245 h 3248"/>
                <a:gd name="T82" fmla="*/ 1690 w 3653"/>
                <a:gd name="T83" fmla="*/ 3224 h 3248"/>
                <a:gd name="T84" fmla="*/ 60 w 3653"/>
                <a:gd name="T85" fmla="*/ 2401 h 3248"/>
                <a:gd name="T86" fmla="*/ 2 w 3653"/>
                <a:gd name="T87" fmla="*/ 2290 h 3248"/>
                <a:gd name="T88" fmla="*/ 22 w 3653"/>
                <a:gd name="T89" fmla="*/ 2164 h 3248"/>
                <a:gd name="T90" fmla="*/ 112 w 3653"/>
                <a:gd name="T91" fmla="*/ 2077 h 3248"/>
                <a:gd name="T92" fmla="*/ 60 w 3653"/>
                <a:gd name="T93" fmla="*/ 1768 h 3248"/>
                <a:gd name="T94" fmla="*/ 2 w 3653"/>
                <a:gd name="T95" fmla="*/ 1657 h 3248"/>
                <a:gd name="T96" fmla="*/ 22 w 3653"/>
                <a:gd name="T97" fmla="*/ 1532 h 3248"/>
                <a:gd name="T98" fmla="*/ 112 w 3653"/>
                <a:gd name="T99" fmla="*/ 1443 h 3248"/>
                <a:gd name="T100" fmla="*/ 60 w 3653"/>
                <a:gd name="T101" fmla="*/ 1134 h 3248"/>
                <a:gd name="T102" fmla="*/ 2 w 3653"/>
                <a:gd name="T103" fmla="*/ 1023 h 3248"/>
                <a:gd name="T104" fmla="*/ 22 w 3653"/>
                <a:gd name="T105" fmla="*/ 898 h 3248"/>
                <a:gd name="T106" fmla="*/ 112 w 3653"/>
                <a:gd name="T107" fmla="*/ 809 h 3248"/>
                <a:gd name="T108" fmla="*/ 1780 w 3653"/>
                <a:gd name="T109" fmla="*/ 2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3" h="3248">
                  <a:moveTo>
                    <a:pt x="571" y="2035"/>
                  </a:moveTo>
                  <a:lnTo>
                    <a:pt x="187" y="2226"/>
                  </a:lnTo>
                  <a:lnTo>
                    <a:pt x="177" y="2234"/>
                  </a:lnTo>
                  <a:lnTo>
                    <a:pt x="171" y="2242"/>
                  </a:lnTo>
                  <a:lnTo>
                    <a:pt x="169" y="2251"/>
                  </a:lnTo>
                  <a:lnTo>
                    <a:pt x="167" y="2257"/>
                  </a:lnTo>
                  <a:lnTo>
                    <a:pt x="169" y="2265"/>
                  </a:lnTo>
                  <a:lnTo>
                    <a:pt x="171" y="2273"/>
                  </a:lnTo>
                  <a:lnTo>
                    <a:pt x="177" y="2282"/>
                  </a:lnTo>
                  <a:lnTo>
                    <a:pt x="187" y="2288"/>
                  </a:lnTo>
                  <a:lnTo>
                    <a:pt x="1722" y="3055"/>
                  </a:lnTo>
                  <a:lnTo>
                    <a:pt x="1756" y="3070"/>
                  </a:lnTo>
                  <a:lnTo>
                    <a:pt x="1791" y="3077"/>
                  </a:lnTo>
                  <a:lnTo>
                    <a:pt x="1827" y="3080"/>
                  </a:lnTo>
                  <a:lnTo>
                    <a:pt x="1862" y="3077"/>
                  </a:lnTo>
                  <a:lnTo>
                    <a:pt x="1897" y="3070"/>
                  </a:lnTo>
                  <a:lnTo>
                    <a:pt x="1931" y="3055"/>
                  </a:lnTo>
                  <a:lnTo>
                    <a:pt x="3466" y="2288"/>
                  </a:lnTo>
                  <a:lnTo>
                    <a:pt x="3476" y="2282"/>
                  </a:lnTo>
                  <a:lnTo>
                    <a:pt x="3481" y="2273"/>
                  </a:lnTo>
                  <a:lnTo>
                    <a:pt x="3485" y="2265"/>
                  </a:lnTo>
                  <a:lnTo>
                    <a:pt x="3485" y="2257"/>
                  </a:lnTo>
                  <a:lnTo>
                    <a:pt x="3485" y="2251"/>
                  </a:lnTo>
                  <a:lnTo>
                    <a:pt x="3481" y="2242"/>
                  </a:lnTo>
                  <a:lnTo>
                    <a:pt x="3476" y="2234"/>
                  </a:lnTo>
                  <a:lnTo>
                    <a:pt x="3466" y="2226"/>
                  </a:lnTo>
                  <a:lnTo>
                    <a:pt x="3081" y="2035"/>
                  </a:lnTo>
                  <a:lnTo>
                    <a:pt x="2005" y="2572"/>
                  </a:lnTo>
                  <a:lnTo>
                    <a:pt x="1962" y="2590"/>
                  </a:lnTo>
                  <a:lnTo>
                    <a:pt x="1918" y="2603"/>
                  </a:lnTo>
                  <a:lnTo>
                    <a:pt x="1872" y="2611"/>
                  </a:lnTo>
                  <a:lnTo>
                    <a:pt x="1827" y="2614"/>
                  </a:lnTo>
                  <a:lnTo>
                    <a:pt x="1780" y="2611"/>
                  </a:lnTo>
                  <a:lnTo>
                    <a:pt x="1735" y="2603"/>
                  </a:lnTo>
                  <a:lnTo>
                    <a:pt x="1690" y="2590"/>
                  </a:lnTo>
                  <a:lnTo>
                    <a:pt x="1647" y="2572"/>
                  </a:lnTo>
                  <a:lnTo>
                    <a:pt x="571" y="2035"/>
                  </a:lnTo>
                  <a:close/>
                  <a:moveTo>
                    <a:pt x="3081" y="1401"/>
                  </a:moveTo>
                  <a:lnTo>
                    <a:pt x="2005" y="1938"/>
                  </a:lnTo>
                  <a:lnTo>
                    <a:pt x="1962" y="1956"/>
                  </a:lnTo>
                  <a:lnTo>
                    <a:pt x="1918" y="1969"/>
                  </a:lnTo>
                  <a:lnTo>
                    <a:pt x="1872" y="1977"/>
                  </a:lnTo>
                  <a:lnTo>
                    <a:pt x="1827" y="1980"/>
                  </a:lnTo>
                  <a:lnTo>
                    <a:pt x="1780" y="1977"/>
                  </a:lnTo>
                  <a:lnTo>
                    <a:pt x="1735" y="1969"/>
                  </a:lnTo>
                  <a:lnTo>
                    <a:pt x="1690" y="1956"/>
                  </a:lnTo>
                  <a:lnTo>
                    <a:pt x="1647" y="1938"/>
                  </a:lnTo>
                  <a:lnTo>
                    <a:pt x="571" y="1401"/>
                  </a:lnTo>
                  <a:lnTo>
                    <a:pt x="187" y="1593"/>
                  </a:lnTo>
                  <a:lnTo>
                    <a:pt x="177" y="1600"/>
                  </a:lnTo>
                  <a:lnTo>
                    <a:pt x="171" y="1608"/>
                  </a:lnTo>
                  <a:lnTo>
                    <a:pt x="169" y="1617"/>
                  </a:lnTo>
                  <a:lnTo>
                    <a:pt x="167" y="1624"/>
                  </a:lnTo>
                  <a:lnTo>
                    <a:pt x="169" y="1631"/>
                  </a:lnTo>
                  <a:lnTo>
                    <a:pt x="171" y="1639"/>
                  </a:lnTo>
                  <a:lnTo>
                    <a:pt x="177" y="1648"/>
                  </a:lnTo>
                  <a:lnTo>
                    <a:pt x="187" y="1655"/>
                  </a:lnTo>
                  <a:lnTo>
                    <a:pt x="1722" y="2421"/>
                  </a:lnTo>
                  <a:lnTo>
                    <a:pt x="1756" y="2436"/>
                  </a:lnTo>
                  <a:lnTo>
                    <a:pt x="1791" y="2444"/>
                  </a:lnTo>
                  <a:lnTo>
                    <a:pt x="1827" y="2446"/>
                  </a:lnTo>
                  <a:lnTo>
                    <a:pt x="1862" y="2444"/>
                  </a:lnTo>
                  <a:lnTo>
                    <a:pt x="1897" y="2436"/>
                  </a:lnTo>
                  <a:lnTo>
                    <a:pt x="1931" y="2421"/>
                  </a:lnTo>
                  <a:lnTo>
                    <a:pt x="3466" y="1655"/>
                  </a:lnTo>
                  <a:lnTo>
                    <a:pt x="3476" y="1648"/>
                  </a:lnTo>
                  <a:lnTo>
                    <a:pt x="3481" y="1639"/>
                  </a:lnTo>
                  <a:lnTo>
                    <a:pt x="3485" y="1631"/>
                  </a:lnTo>
                  <a:lnTo>
                    <a:pt x="3485" y="1624"/>
                  </a:lnTo>
                  <a:lnTo>
                    <a:pt x="3485" y="1617"/>
                  </a:lnTo>
                  <a:lnTo>
                    <a:pt x="3481" y="1608"/>
                  </a:lnTo>
                  <a:lnTo>
                    <a:pt x="3476" y="1600"/>
                  </a:lnTo>
                  <a:lnTo>
                    <a:pt x="3466" y="1593"/>
                  </a:lnTo>
                  <a:lnTo>
                    <a:pt x="3081" y="1401"/>
                  </a:lnTo>
                  <a:close/>
                  <a:moveTo>
                    <a:pt x="1827" y="168"/>
                  </a:moveTo>
                  <a:lnTo>
                    <a:pt x="1791" y="171"/>
                  </a:lnTo>
                  <a:lnTo>
                    <a:pt x="1756" y="179"/>
                  </a:lnTo>
                  <a:lnTo>
                    <a:pt x="1722" y="192"/>
                  </a:lnTo>
                  <a:lnTo>
                    <a:pt x="187" y="959"/>
                  </a:lnTo>
                  <a:lnTo>
                    <a:pt x="177" y="966"/>
                  </a:lnTo>
                  <a:lnTo>
                    <a:pt x="171" y="974"/>
                  </a:lnTo>
                  <a:lnTo>
                    <a:pt x="169" y="983"/>
                  </a:lnTo>
                  <a:lnTo>
                    <a:pt x="167" y="990"/>
                  </a:lnTo>
                  <a:lnTo>
                    <a:pt x="169" y="997"/>
                  </a:lnTo>
                  <a:lnTo>
                    <a:pt x="171" y="1005"/>
                  </a:lnTo>
                  <a:lnTo>
                    <a:pt x="177" y="1014"/>
                  </a:lnTo>
                  <a:lnTo>
                    <a:pt x="187" y="1021"/>
                  </a:lnTo>
                  <a:lnTo>
                    <a:pt x="1722" y="1788"/>
                  </a:lnTo>
                  <a:lnTo>
                    <a:pt x="1756" y="1802"/>
                  </a:lnTo>
                  <a:lnTo>
                    <a:pt x="1791" y="1810"/>
                  </a:lnTo>
                  <a:lnTo>
                    <a:pt x="1827" y="1812"/>
                  </a:lnTo>
                  <a:lnTo>
                    <a:pt x="1862" y="1810"/>
                  </a:lnTo>
                  <a:lnTo>
                    <a:pt x="1897" y="1802"/>
                  </a:lnTo>
                  <a:lnTo>
                    <a:pt x="1931" y="1788"/>
                  </a:lnTo>
                  <a:lnTo>
                    <a:pt x="3466" y="1021"/>
                  </a:lnTo>
                  <a:lnTo>
                    <a:pt x="3476" y="1014"/>
                  </a:lnTo>
                  <a:lnTo>
                    <a:pt x="3481" y="1005"/>
                  </a:lnTo>
                  <a:lnTo>
                    <a:pt x="3485" y="997"/>
                  </a:lnTo>
                  <a:lnTo>
                    <a:pt x="3485" y="990"/>
                  </a:lnTo>
                  <a:lnTo>
                    <a:pt x="3485" y="983"/>
                  </a:lnTo>
                  <a:lnTo>
                    <a:pt x="3481" y="974"/>
                  </a:lnTo>
                  <a:lnTo>
                    <a:pt x="3476" y="966"/>
                  </a:lnTo>
                  <a:lnTo>
                    <a:pt x="3466" y="959"/>
                  </a:lnTo>
                  <a:lnTo>
                    <a:pt x="1930" y="192"/>
                  </a:lnTo>
                  <a:lnTo>
                    <a:pt x="1897" y="179"/>
                  </a:lnTo>
                  <a:lnTo>
                    <a:pt x="1862" y="171"/>
                  </a:lnTo>
                  <a:lnTo>
                    <a:pt x="1827" y="168"/>
                  </a:lnTo>
                  <a:close/>
                  <a:moveTo>
                    <a:pt x="1827" y="0"/>
                  </a:moveTo>
                  <a:lnTo>
                    <a:pt x="1872" y="2"/>
                  </a:lnTo>
                  <a:lnTo>
                    <a:pt x="1918" y="10"/>
                  </a:lnTo>
                  <a:lnTo>
                    <a:pt x="1962" y="23"/>
                  </a:lnTo>
                  <a:lnTo>
                    <a:pt x="2005" y="42"/>
                  </a:lnTo>
                  <a:lnTo>
                    <a:pt x="3541" y="809"/>
                  </a:lnTo>
                  <a:lnTo>
                    <a:pt x="3569" y="826"/>
                  </a:lnTo>
                  <a:lnTo>
                    <a:pt x="3593" y="847"/>
                  </a:lnTo>
                  <a:lnTo>
                    <a:pt x="3613" y="870"/>
                  </a:lnTo>
                  <a:lnTo>
                    <a:pt x="3630" y="898"/>
                  </a:lnTo>
                  <a:lnTo>
                    <a:pt x="3642" y="927"/>
                  </a:lnTo>
                  <a:lnTo>
                    <a:pt x="3650" y="958"/>
                  </a:lnTo>
                  <a:lnTo>
                    <a:pt x="3653" y="990"/>
                  </a:lnTo>
                  <a:lnTo>
                    <a:pt x="3650" y="1023"/>
                  </a:lnTo>
                  <a:lnTo>
                    <a:pt x="3642" y="1054"/>
                  </a:lnTo>
                  <a:lnTo>
                    <a:pt x="3630" y="1083"/>
                  </a:lnTo>
                  <a:lnTo>
                    <a:pt x="3615" y="1109"/>
                  </a:lnTo>
                  <a:lnTo>
                    <a:pt x="3593" y="1134"/>
                  </a:lnTo>
                  <a:lnTo>
                    <a:pt x="3569" y="1154"/>
                  </a:lnTo>
                  <a:lnTo>
                    <a:pt x="3541" y="1171"/>
                  </a:lnTo>
                  <a:lnTo>
                    <a:pt x="3541" y="1171"/>
                  </a:lnTo>
                  <a:lnTo>
                    <a:pt x="3268" y="1307"/>
                  </a:lnTo>
                  <a:lnTo>
                    <a:pt x="3541" y="1443"/>
                  </a:lnTo>
                  <a:lnTo>
                    <a:pt x="3569" y="1460"/>
                  </a:lnTo>
                  <a:lnTo>
                    <a:pt x="3593" y="1481"/>
                  </a:lnTo>
                  <a:lnTo>
                    <a:pt x="3613" y="1504"/>
                  </a:lnTo>
                  <a:lnTo>
                    <a:pt x="3630" y="1532"/>
                  </a:lnTo>
                  <a:lnTo>
                    <a:pt x="3642" y="1560"/>
                  </a:lnTo>
                  <a:lnTo>
                    <a:pt x="3650" y="1591"/>
                  </a:lnTo>
                  <a:lnTo>
                    <a:pt x="3653" y="1624"/>
                  </a:lnTo>
                  <a:lnTo>
                    <a:pt x="3650" y="1657"/>
                  </a:lnTo>
                  <a:lnTo>
                    <a:pt x="3642" y="1688"/>
                  </a:lnTo>
                  <a:lnTo>
                    <a:pt x="3630" y="1717"/>
                  </a:lnTo>
                  <a:lnTo>
                    <a:pt x="3613" y="1743"/>
                  </a:lnTo>
                  <a:lnTo>
                    <a:pt x="3593" y="1768"/>
                  </a:lnTo>
                  <a:lnTo>
                    <a:pt x="3569" y="1788"/>
                  </a:lnTo>
                  <a:lnTo>
                    <a:pt x="3541" y="1805"/>
                  </a:lnTo>
                  <a:lnTo>
                    <a:pt x="3268" y="1940"/>
                  </a:lnTo>
                  <a:lnTo>
                    <a:pt x="3541" y="2077"/>
                  </a:lnTo>
                  <a:lnTo>
                    <a:pt x="3569" y="2093"/>
                  </a:lnTo>
                  <a:lnTo>
                    <a:pt x="3593" y="2114"/>
                  </a:lnTo>
                  <a:lnTo>
                    <a:pt x="3613" y="2138"/>
                  </a:lnTo>
                  <a:lnTo>
                    <a:pt x="3630" y="2164"/>
                  </a:lnTo>
                  <a:lnTo>
                    <a:pt x="3642" y="2194"/>
                  </a:lnTo>
                  <a:lnTo>
                    <a:pt x="3650" y="2225"/>
                  </a:lnTo>
                  <a:lnTo>
                    <a:pt x="3653" y="2257"/>
                  </a:lnTo>
                  <a:lnTo>
                    <a:pt x="3650" y="2290"/>
                  </a:lnTo>
                  <a:lnTo>
                    <a:pt x="3642" y="2322"/>
                  </a:lnTo>
                  <a:lnTo>
                    <a:pt x="3630" y="2350"/>
                  </a:lnTo>
                  <a:lnTo>
                    <a:pt x="3615" y="2377"/>
                  </a:lnTo>
                  <a:lnTo>
                    <a:pt x="3593" y="2401"/>
                  </a:lnTo>
                  <a:lnTo>
                    <a:pt x="3569" y="2421"/>
                  </a:lnTo>
                  <a:lnTo>
                    <a:pt x="3541" y="2439"/>
                  </a:lnTo>
                  <a:lnTo>
                    <a:pt x="2005" y="3206"/>
                  </a:lnTo>
                  <a:lnTo>
                    <a:pt x="1962" y="3224"/>
                  </a:lnTo>
                  <a:lnTo>
                    <a:pt x="1918" y="3237"/>
                  </a:lnTo>
                  <a:lnTo>
                    <a:pt x="1872" y="3245"/>
                  </a:lnTo>
                  <a:lnTo>
                    <a:pt x="1827" y="3248"/>
                  </a:lnTo>
                  <a:lnTo>
                    <a:pt x="1780" y="3245"/>
                  </a:lnTo>
                  <a:lnTo>
                    <a:pt x="1735" y="3237"/>
                  </a:lnTo>
                  <a:lnTo>
                    <a:pt x="1690" y="3224"/>
                  </a:lnTo>
                  <a:lnTo>
                    <a:pt x="1647" y="3206"/>
                  </a:lnTo>
                  <a:lnTo>
                    <a:pt x="112" y="2439"/>
                  </a:lnTo>
                  <a:lnTo>
                    <a:pt x="84" y="2421"/>
                  </a:lnTo>
                  <a:lnTo>
                    <a:pt x="60" y="2401"/>
                  </a:lnTo>
                  <a:lnTo>
                    <a:pt x="39" y="2377"/>
                  </a:lnTo>
                  <a:lnTo>
                    <a:pt x="22" y="2350"/>
                  </a:lnTo>
                  <a:lnTo>
                    <a:pt x="10" y="2322"/>
                  </a:lnTo>
                  <a:lnTo>
                    <a:pt x="2" y="2290"/>
                  </a:lnTo>
                  <a:lnTo>
                    <a:pt x="0" y="2257"/>
                  </a:lnTo>
                  <a:lnTo>
                    <a:pt x="2" y="2225"/>
                  </a:lnTo>
                  <a:lnTo>
                    <a:pt x="10" y="2194"/>
                  </a:lnTo>
                  <a:lnTo>
                    <a:pt x="22" y="2164"/>
                  </a:lnTo>
                  <a:lnTo>
                    <a:pt x="39" y="2138"/>
                  </a:lnTo>
                  <a:lnTo>
                    <a:pt x="60" y="2114"/>
                  </a:lnTo>
                  <a:lnTo>
                    <a:pt x="84" y="2093"/>
                  </a:lnTo>
                  <a:lnTo>
                    <a:pt x="112" y="2077"/>
                  </a:lnTo>
                  <a:lnTo>
                    <a:pt x="384" y="1940"/>
                  </a:lnTo>
                  <a:lnTo>
                    <a:pt x="112" y="1805"/>
                  </a:lnTo>
                  <a:lnTo>
                    <a:pt x="84" y="1788"/>
                  </a:lnTo>
                  <a:lnTo>
                    <a:pt x="60" y="1768"/>
                  </a:lnTo>
                  <a:lnTo>
                    <a:pt x="39" y="1743"/>
                  </a:lnTo>
                  <a:lnTo>
                    <a:pt x="22" y="1717"/>
                  </a:lnTo>
                  <a:lnTo>
                    <a:pt x="10" y="1688"/>
                  </a:lnTo>
                  <a:lnTo>
                    <a:pt x="2" y="1657"/>
                  </a:lnTo>
                  <a:lnTo>
                    <a:pt x="0" y="1624"/>
                  </a:lnTo>
                  <a:lnTo>
                    <a:pt x="2" y="1591"/>
                  </a:lnTo>
                  <a:lnTo>
                    <a:pt x="10" y="1560"/>
                  </a:lnTo>
                  <a:lnTo>
                    <a:pt x="22" y="1532"/>
                  </a:lnTo>
                  <a:lnTo>
                    <a:pt x="39" y="1504"/>
                  </a:lnTo>
                  <a:lnTo>
                    <a:pt x="60" y="1481"/>
                  </a:lnTo>
                  <a:lnTo>
                    <a:pt x="84" y="1460"/>
                  </a:lnTo>
                  <a:lnTo>
                    <a:pt x="112" y="1443"/>
                  </a:lnTo>
                  <a:lnTo>
                    <a:pt x="384" y="1307"/>
                  </a:lnTo>
                  <a:lnTo>
                    <a:pt x="112" y="1171"/>
                  </a:lnTo>
                  <a:lnTo>
                    <a:pt x="84" y="1154"/>
                  </a:lnTo>
                  <a:lnTo>
                    <a:pt x="60" y="1134"/>
                  </a:lnTo>
                  <a:lnTo>
                    <a:pt x="39" y="1109"/>
                  </a:lnTo>
                  <a:lnTo>
                    <a:pt x="22" y="1083"/>
                  </a:lnTo>
                  <a:lnTo>
                    <a:pt x="10" y="1054"/>
                  </a:lnTo>
                  <a:lnTo>
                    <a:pt x="2" y="1023"/>
                  </a:lnTo>
                  <a:lnTo>
                    <a:pt x="0" y="990"/>
                  </a:lnTo>
                  <a:lnTo>
                    <a:pt x="2" y="958"/>
                  </a:lnTo>
                  <a:lnTo>
                    <a:pt x="10" y="927"/>
                  </a:lnTo>
                  <a:lnTo>
                    <a:pt x="22" y="898"/>
                  </a:lnTo>
                  <a:lnTo>
                    <a:pt x="39" y="870"/>
                  </a:lnTo>
                  <a:lnTo>
                    <a:pt x="60" y="847"/>
                  </a:lnTo>
                  <a:lnTo>
                    <a:pt x="84" y="826"/>
                  </a:lnTo>
                  <a:lnTo>
                    <a:pt x="112" y="809"/>
                  </a:lnTo>
                  <a:lnTo>
                    <a:pt x="1647" y="42"/>
                  </a:lnTo>
                  <a:lnTo>
                    <a:pt x="1690" y="23"/>
                  </a:lnTo>
                  <a:lnTo>
                    <a:pt x="1735" y="10"/>
                  </a:lnTo>
                  <a:lnTo>
                    <a:pt x="1780" y="2"/>
                  </a:lnTo>
                  <a:lnTo>
                    <a:pt x="1827"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00"/>
            </a:p>
          </p:txBody>
        </p:sp>
        <p:sp>
          <p:nvSpPr>
            <p:cNvPr id="26" name="Rectangle 25">
              <a:extLst>
                <a:ext uri="{FF2B5EF4-FFF2-40B4-BE49-F238E27FC236}">
                  <a16:creationId xmlns:a16="http://schemas.microsoft.com/office/drawing/2014/main" xmlns="" id="{7C38516F-F0AE-4776-8BC1-521D97C9C2D0}"/>
                </a:ext>
              </a:extLst>
            </p:cNvPr>
            <p:cNvSpPr/>
            <p:nvPr/>
          </p:nvSpPr>
          <p:spPr>
            <a:xfrm>
              <a:off x="2954786" y="3460903"/>
              <a:ext cx="1482766" cy="34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27" name="Inhaltsplatzhalter 4">
            <a:extLst>
              <a:ext uri="{FF2B5EF4-FFF2-40B4-BE49-F238E27FC236}">
                <a16:creationId xmlns:a16="http://schemas.microsoft.com/office/drawing/2014/main" xmlns="" id="{CE785942-9CF2-4F8A-9396-23FC26265447}"/>
              </a:ext>
            </a:extLst>
          </p:cNvPr>
          <p:cNvSpPr txBox="1">
            <a:spLocks/>
          </p:cNvSpPr>
          <p:nvPr/>
        </p:nvSpPr>
        <p:spPr>
          <a:xfrm>
            <a:off x="2144897" y="2669264"/>
            <a:ext cx="1316249" cy="225959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675"/>
              </a:spcAft>
              <a:buNone/>
            </a:pP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Mẹ</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Sơn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bảo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chị</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Lan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lấy</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thúng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quần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ra</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mặc</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Sơn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Thấy</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chiếc</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cũ</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Duyên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thúng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ai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cũng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thương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vì</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mất</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sớm</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a:t>
            </a:r>
          </a:p>
          <a:p>
            <a:pPr marL="0" indent="0" algn="just">
              <a:lnSpc>
                <a:spcPct val="100000"/>
              </a:lnSpc>
              <a:spcAft>
                <a:spcPts val="675"/>
              </a:spcAft>
              <a:buNone/>
            </a:pPr>
            <a:r>
              <a:rPr lang="en-US" sz="1100" b="1" dirty="0">
                <a:solidFill>
                  <a:srgbClr val="FF0000"/>
                </a:solidFill>
                <a:latin typeface="+mj-lt"/>
              </a:rPr>
              <a:t/>
            </a:r>
            <a:br>
              <a:rPr lang="en-US" sz="1100" b="1" dirty="0">
                <a:solidFill>
                  <a:srgbClr val="FF0000"/>
                </a:solidFill>
                <a:latin typeface="+mj-lt"/>
              </a:rPr>
            </a:br>
            <a:r>
              <a:rPr lang="en-US" sz="1100" b="1" dirty="0">
                <a:solidFill>
                  <a:srgbClr val="FF0000"/>
                </a:solidFill>
                <a:latin typeface="+mj-lt"/>
              </a:rPr>
              <a:t/>
            </a:r>
            <a:br>
              <a:rPr lang="en-US" sz="1100" b="1" dirty="0">
                <a:solidFill>
                  <a:srgbClr val="FF0000"/>
                </a:solidFill>
                <a:latin typeface="+mj-lt"/>
              </a:rPr>
            </a:br>
            <a:endParaRPr lang="en-US" sz="1100" b="1" dirty="0">
              <a:solidFill>
                <a:srgbClr val="FF0000"/>
              </a:solidFill>
              <a:latin typeface="+mn-lt"/>
            </a:endParaRPr>
          </a:p>
        </p:txBody>
      </p:sp>
      <p:pic>
        <p:nvPicPr>
          <p:cNvPr id="28" name="Picture 27">
            <a:extLst>
              <a:ext uri="{FF2B5EF4-FFF2-40B4-BE49-F238E27FC236}">
                <a16:creationId xmlns:a16="http://schemas.microsoft.com/office/drawing/2014/main" xmlns="" id="{722416F7-E7DF-4BFE-BB0B-D3031EDBC3D4}"/>
              </a:ext>
            </a:extLst>
          </p:cNvPr>
          <p:cNvPicPr>
            <a:picLocks noChangeAspect="1"/>
          </p:cNvPicPr>
          <p:nvPr/>
        </p:nvPicPr>
        <p:blipFill>
          <a:blip r:embed="rId4"/>
          <a:stretch>
            <a:fillRect/>
          </a:stretch>
        </p:blipFill>
        <p:spPr>
          <a:xfrm>
            <a:off x="4260886" y="329690"/>
            <a:ext cx="590729" cy="770688"/>
          </a:xfrm>
          <a:prstGeom prst="rect">
            <a:avLst/>
          </a:prstGeom>
        </p:spPr>
      </p:pic>
      <p:grpSp>
        <p:nvGrpSpPr>
          <p:cNvPr id="30" name="Group 29">
            <a:extLst>
              <a:ext uri="{FF2B5EF4-FFF2-40B4-BE49-F238E27FC236}">
                <a16:creationId xmlns:a16="http://schemas.microsoft.com/office/drawing/2014/main" xmlns="" id="{C992CF5A-A571-49E4-9343-996F817C2FD5}"/>
              </a:ext>
            </a:extLst>
          </p:cNvPr>
          <p:cNvGrpSpPr/>
          <p:nvPr/>
        </p:nvGrpSpPr>
        <p:grpSpPr>
          <a:xfrm>
            <a:off x="3701527" y="1209933"/>
            <a:ext cx="1397672" cy="3836327"/>
            <a:chOff x="762982" y="-897163"/>
            <a:chExt cx="2641600" cy="6772190"/>
          </a:xfrm>
        </p:grpSpPr>
        <p:sp>
          <p:nvSpPr>
            <p:cNvPr id="32" name="Rectangle 31">
              <a:extLst>
                <a:ext uri="{FF2B5EF4-FFF2-40B4-BE49-F238E27FC236}">
                  <a16:creationId xmlns:a16="http://schemas.microsoft.com/office/drawing/2014/main" xmlns="" id="{50D92C54-2A8B-4BCF-ADCE-E80522709175}"/>
                </a:ext>
              </a:extLst>
            </p:cNvPr>
            <p:cNvSpPr/>
            <p:nvPr/>
          </p:nvSpPr>
          <p:spPr>
            <a:xfrm>
              <a:off x="762982" y="2028743"/>
              <a:ext cx="2641600" cy="3846284"/>
            </a:xfrm>
            <a:prstGeom prst="rect">
              <a:avLst/>
            </a:prstGeom>
            <a:solidFill>
              <a:schemeClr val="bg1"/>
            </a:solidFill>
            <a:ln>
              <a:noFill/>
            </a:ln>
            <a:effectLst>
              <a:outerShdw blurRad="254000" dist="38100" dir="33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nvGrpSpPr>
            <p:cNvPr id="33" name="Group 32">
              <a:extLst>
                <a:ext uri="{FF2B5EF4-FFF2-40B4-BE49-F238E27FC236}">
                  <a16:creationId xmlns:a16="http://schemas.microsoft.com/office/drawing/2014/main" xmlns="" id="{D61B488A-24A8-4F64-9D16-90A66E3BE21A}"/>
                </a:ext>
              </a:extLst>
            </p:cNvPr>
            <p:cNvGrpSpPr/>
            <p:nvPr/>
          </p:nvGrpSpPr>
          <p:grpSpPr>
            <a:xfrm>
              <a:off x="1975757" y="-897163"/>
              <a:ext cx="261471" cy="3052763"/>
              <a:chOff x="5664200" y="-884238"/>
              <a:chExt cx="547688" cy="6394451"/>
            </a:xfrm>
          </p:grpSpPr>
          <p:sp>
            <p:nvSpPr>
              <p:cNvPr id="34" name="Freeform 29">
                <a:extLst>
                  <a:ext uri="{FF2B5EF4-FFF2-40B4-BE49-F238E27FC236}">
                    <a16:creationId xmlns:a16="http://schemas.microsoft.com/office/drawing/2014/main" xmlns="" id="{6060CEAD-B613-4F60-84A6-586F7702C575}"/>
                  </a:ext>
                </a:extLst>
              </p:cNvPr>
              <p:cNvSpPr>
                <a:spLocks/>
              </p:cNvSpPr>
              <p:nvPr/>
            </p:nvSpPr>
            <p:spPr bwMode="auto">
              <a:xfrm>
                <a:off x="5664200" y="5210175"/>
                <a:ext cx="547688" cy="300038"/>
              </a:xfrm>
              <a:custGeom>
                <a:avLst/>
                <a:gdLst>
                  <a:gd name="T0" fmla="*/ 143 w 143"/>
                  <a:gd name="T1" fmla="*/ 4 h 80"/>
                  <a:gd name="T2" fmla="*/ 138 w 143"/>
                  <a:gd name="T3" fmla="*/ 0 h 80"/>
                  <a:gd name="T4" fmla="*/ 5 w 143"/>
                  <a:gd name="T5" fmla="*/ 0 h 80"/>
                  <a:gd name="T6" fmla="*/ 0 w 143"/>
                  <a:gd name="T7" fmla="*/ 4 h 80"/>
                  <a:gd name="T8" fmla="*/ 0 w 143"/>
                  <a:gd name="T9" fmla="*/ 75 h 80"/>
                  <a:gd name="T10" fmla="*/ 5 w 143"/>
                  <a:gd name="T11" fmla="*/ 80 h 80"/>
                  <a:gd name="T12" fmla="*/ 24 w 143"/>
                  <a:gd name="T13" fmla="*/ 80 h 80"/>
                  <a:gd name="T14" fmla="*/ 24 w 143"/>
                  <a:gd name="T15" fmla="*/ 79 h 80"/>
                  <a:gd name="T16" fmla="*/ 35 w 143"/>
                  <a:gd name="T17" fmla="*/ 68 h 80"/>
                  <a:gd name="T18" fmla="*/ 46 w 143"/>
                  <a:gd name="T19" fmla="*/ 79 h 80"/>
                  <a:gd name="T20" fmla="*/ 46 w 143"/>
                  <a:gd name="T21" fmla="*/ 80 h 80"/>
                  <a:gd name="T22" fmla="*/ 99 w 143"/>
                  <a:gd name="T23" fmla="*/ 80 h 80"/>
                  <a:gd name="T24" fmla="*/ 99 w 143"/>
                  <a:gd name="T25" fmla="*/ 79 h 80"/>
                  <a:gd name="T26" fmla="*/ 110 w 143"/>
                  <a:gd name="T27" fmla="*/ 68 h 80"/>
                  <a:gd name="T28" fmla="*/ 121 w 143"/>
                  <a:gd name="T29" fmla="*/ 79 h 80"/>
                  <a:gd name="T30" fmla="*/ 121 w 143"/>
                  <a:gd name="T31" fmla="*/ 80 h 80"/>
                  <a:gd name="T32" fmla="*/ 138 w 143"/>
                  <a:gd name="T33" fmla="*/ 80 h 80"/>
                  <a:gd name="T34" fmla="*/ 143 w 143"/>
                  <a:gd name="T35" fmla="*/ 75 h 80"/>
                  <a:gd name="T36" fmla="*/ 143 w 143"/>
                  <a:gd name="T3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80">
                    <a:moveTo>
                      <a:pt x="143" y="4"/>
                    </a:moveTo>
                    <a:cubicBezTo>
                      <a:pt x="143" y="2"/>
                      <a:pt x="140" y="0"/>
                      <a:pt x="138" y="0"/>
                    </a:cubicBezTo>
                    <a:cubicBezTo>
                      <a:pt x="5" y="0"/>
                      <a:pt x="5" y="0"/>
                      <a:pt x="5" y="0"/>
                    </a:cubicBezTo>
                    <a:cubicBezTo>
                      <a:pt x="2" y="0"/>
                      <a:pt x="0" y="2"/>
                      <a:pt x="0" y="4"/>
                    </a:cubicBezTo>
                    <a:cubicBezTo>
                      <a:pt x="0" y="75"/>
                      <a:pt x="0" y="75"/>
                      <a:pt x="0" y="75"/>
                    </a:cubicBezTo>
                    <a:cubicBezTo>
                      <a:pt x="0" y="78"/>
                      <a:pt x="2" y="80"/>
                      <a:pt x="5" y="80"/>
                    </a:cubicBezTo>
                    <a:cubicBezTo>
                      <a:pt x="24" y="80"/>
                      <a:pt x="24" y="80"/>
                      <a:pt x="24" y="80"/>
                    </a:cubicBezTo>
                    <a:cubicBezTo>
                      <a:pt x="24" y="79"/>
                      <a:pt x="24" y="79"/>
                      <a:pt x="24" y="79"/>
                    </a:cubicBezTo>
                    <a:cubicBezTo>
                      <a:pt x="24" y="73"/>
                      <a:pt x="29" y="68"/>
                      <a:pt x="35" y="68"/>
                    </a:cubicBezTo>
                    <a:cubicBezTo>
                      <a:pt x="41" y="68"/>
                      <a:pt x="46" y="73"/>
                      <a:pt x="46" y="79"/>
                    </a:cubicBezTo>
                    <a:cubicBezTo>
                      <a:pt x="46" y="79"/>
                      <a:pt x="46" y="79"/>
                      <a:pt x="46" y="80"/>
                    </a:cubicBezTo>
                    <a:cubicBezTo>
                      <a:pt x="99" y="80"/>
                      <a:pt x="99" y="80"/>
                      <a:pt x="99" y="80"/>
                    </a:cubicBezTo>
                    <a:cubicBezTo>
                      <a:pt x="99" y="79"/>
                      <a:pt x="99" y="79"/>
                      <a:pt x="99" y="79"/>
                    </a:cubicBezTo>
                    <a:cubicBezTo>
                      <a:pt x="99" y="73"/>
                      <a:pt x="104" y="68"/>
                      <a:pt x="110" y="68"/>
                    </a:cubicBezTo>
                    <a:cubicBezTo>
                      <a:pt x="116" y="68"/>
                      <a:pt x="121" y="73"/>
                      <a:pt x="121" y="79"/>
                    </a:cubicBezTo>
                    <a:cubicBezTo>
                      <a:pt x="121" y="79"/>
                      <a:pt x="121" y="79"/>
                      <a:pt x="121" y="80"/>
                    </a:cubicBezTo>
                    <a:cubicBezTo>
                      <a:pt x="138" y="80"/>
                      <a:pt x="138" y="80"/>
                      <a:pt x="138" y="80"/>
                    </a:cubicBezTo>
                    <a:cubicBezTo>
                      <a:pt x="140" y="80"/>
                      <a:pt x="143" y="78"/>
                      <a:pt x="143" y="75"/>
                    </a:cubicBezTo>
                    <a:lnTo>
                      <a:pt x="143" y="4"/>
                    </a:lnTo>
                    <a:close/>
                  </a:path>
                </a:pathLst>
              </a:custGeom>
              <a:solidFill>
                <a:srgbClr val="41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35" name="Freeform 30">
                <a:extLst>
                  <a:ext uri="{FF2B5EF4-FFF2-40B4-BE49-F238E27FC236}">
                    <a16:creationId xmlns:a16="http://schemas.microsoft.com/office/drawing/2014/main" xmlns="" id="{27EA864C-50C2-4A90-A892-46E04CFB7FD3}"/>
                  </a:ext>
                </a:extLst>
              </p:cNvPr>
              <p:cNvSpPr>
                <a:spLocks/>
              </p:cNvSpPr>
              <p:nvPr/>
            </p:nvSpPr>
            <p:spPr bwMode="auto">
              <a:xfrm>
                <a:off x="6005513" y="5210175"/>
                <a:ext cx="79375" cy="258763"/>
              </a:xfrm>
              <a:custGeom>
                <a:avLst/>
                <a:gdLst>
                  <a:gd name="T0" fmla="*/ 2 w 21"/>
                  <a:gd name="T1" fmla="*/ 0 h 69"/>
                  <a:gd name="T2" fmla="*/ 0 w 21"/>
                  <a:gd name="T3" fmla="*/ 9 h 69"/>
                  <a:gd name="T4" fmla="*/ 16 w 21"/>
                  <a:gd name="T5" fmla="*/ 69 h 69"/>
                  <a:gd name="T6" fmla="*/ 21 w 21"/>
                  <a:gd name="T7" fmla="*/ 68 h 69"/>
                  <a:gd name="T8" fmla="*/ 21 w 21"/>
                  <a:gd name="T9" fmla="*/ 68 h 69"/>
                  <a:gd name="T10" fmla="*/ 6 w 21"/>
                  <a:gd name="T11" fmla="*/ 8 h 69"/>
                  <a:gd name="T12" fmla="*/ 8 w 21"/>
                  <a:gd name="T13" fmla="*/ 0 h 69"/>
                  <a:gd name="T14" fmla="*/ 2 w 21"/>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9">
                    <a:moveTo>
                      <a:pt x="2" y="0"/>
                    </a:moveTo>
                    <a:cubicBezTo>
                      <a:pt x="0" y="3"/>
                      <a:pt x="0" y="6"/>
                      <a:pt x="0" y="9"/>
                    </a:cubicBezTo>
                    <a:cubicBezTo>
                      <a:pt x="16" y="69"/>
                      <a:pt x="16" y="69"/>
                      <a:pt x="16" y="69"/>
                    </a:cubicBezTo>
                    <a:cubicBezTo>
                      <a:pt x="17" y="68"/>
                      <a:pt x="19" y="68"/>
                      <a:pt x="21" y="68"/>
                    </a:cubicBezTo>
                    <a:cubicBezTo>
                      <a:pt x="21" y="68"/>
                      <a:pt x="21" y="68"/>
                      <a:pt x="21" y="68"/>
                    </a:cubicBezTo>
                    <a:cubicBezTo>
                      <a:pt x="6" y="8"/>
                      <a:pt x="6" y="8"/>
                      <a:pt x="6" y="8"/>
                    </a:cubicBezTo>
                    <a:cubicBezTo>
                      <a:pt x="6" y="5"/>
                      <a:pt x="6" y="2"/>
                      <a:pt x="8" y="0"/>
                    </a:cubicBezTo>
                    <a:lnTo>
                      <a:pt x="2"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36" name="Freeform 31">
                <a:extLst>
                  <a:ext uri="{FF2B5EF4-FFF2-40B4-BE49-F238E27FC236}">
                    <a16:creationId xmlns:a16="http://schemas.microsoft.com/office/drawing/2014/main" xmlns="" id="{CB040657-CCFB-4662-9907-CC01E7C1DDFD}"/>
                  </a:ext>
                </a:extLst>
              </p:cNvPr>
              <p:cNvSpPr>
                <a:spLocks/>
              </p:cNvSpPr>
              <p:nvPr/>
            </p:nvSpPr>
            <p:spPr bwMode="auto">
              <a:xfrm>
                <a:off x="5786438" y="5210175"/>
                <a:ext cx="84138" cy="255588"/>
              </a:xfrm>
              <a:custGeom>
                <a:avLst/>
                <a:gdLst>
                  <a:gd name="T0" fmla="*/ 0 w 22"/>
                  <a:gd name="T1" fmla="*/ 68 h 68"/>
                  <a:gd name="T2" fmla="*/ 3 w 22"/>
                  <a:gd name="T3" fmla="*/ 68 h 68"/>
                  <a:gd name="T4" fmla="*/ 6 w 22"/>
                  <a:gd name="T5" fmla="*/ 68 h 68"/>
                  <a:gd name="T6" fmla="*/ 22 w 22"/>
                  <a:gd name="T7" fmla="*/ 9 h 68"/>
                  <a:gd name="T8" fmla="*/ 22 w 22"/>
                  <a:gd name="T9" fmla="*/ 8 h 68"/>
                  <a:gd name="T10" fmla="*/ 20 w 22"/>
                  <a:gd name="T11" fmla="*/ 0 h 68"/>
                  <a:gd name="T12" fmla="*/ 14 w 22"/>
                  <a:gd name="T13" fmla="*/ 0 h 68"/>
                  <a:gd name="T14" fmla="*/ 14 w 22"/>
                  <a:gd name="T15" fmla="*/ 0 h 68"/>
                  <a:gd name="T16" fmla="*/ 16 w 22"/>
                  <a:gd name="T17" fmla="*/ 8 h 68"/>
                  <a:gd name="T18" fmla="*/ 0 w 22"/>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8">
                    <a:moveTo>
                      <a:pt x="0" y="68"/>
                    </a:moveTo>
                    <a:cubicBezTo>
                      <a:pt x="1" y="68"/>
                      <a:pt x="2" y="68"/>
                      <a:pt x="3" y="68"/>
                    </a:cubicBezTo>
                    <a:cubicBezTo>
                      <a:pt x="4" y="68"/>
                      <a:pt x="5" y="68"/>
                      <a:pt x="6" y="68"/>
                    </a:cubicBezTo>
                    <a:cubicBezTo>
                      <a:pt x="22" y="9"/>
                      <a:pt x="22" y="9"/>
                      <a:pt x="22" y="9"/>
                    </a:cubicBezTo>
                    <a:cubicBezTo>
                      <a:pt x="22" y="8"/>
                      <a:pt x="22" y="8"/>
                      <a:pt x="22" y="8"/>
                    </a:cubicBezTo>
                    <a:cubicBezTo>
                      <a:pt x="22" y="6"/>
                      <a:pt x="22" y="3"/>
                      <a:pt x="20" y="0"/>
                    </a:cubicBezTo>
                    <a:cubicBezTo>
                      <a:pt x="14" y="0"/>
                      <a:pt x="14" y="0"/>
                      <a:pt x="14" y="0"/>
                    </a:cubicBezTo>
                    <a:cubicBezTo>
                      <a:pt x="14" y="0"/>
                      <a:pt x="14" y="0"/>
                      <a:pt x="14" y="0"/>
                    </a:cubicBezTo>
                    <a:cubicBezTo>
                      <a:pt x="16" y="2"/>
                      <a:pt x="16" y="5"/>
                      <a:pt x="16" y="8"/>
                    </a:cubicBezTo>
                    <a:lnTo>
                      <a:pt x="0" y="6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37" name="Freeform 32">
                <a:extLst>
                  <a:ext uri="{FF2B5EF4-FFF2-40B4-BE49-F238E27FC236}">
                    <a16:creationId xmlns:a16="http://schemas.microsoft.com/office/drawing/2014/main" xmlns="" id="{4128E139-4756-4BF0-948F-185CE48ECB40}"/>
                  </a:ext>
                </a:extLst>
              </p:cNvPr>
              <p:cNvSpPr>
                <a:spLocks/>
              </p:cNvSpPr>
              <p:nvPr/>
            </p:nvSpPr>
            <p:spPr bwMode="auto">
              <a:xfrm>
                <a:off x="5783252" y="-884238"/>
                <a:ext cx="309562" cy="6383340"/>
              </a:xfrm>
              <a:custGeom>
                <a:avLst/>
                <a:gdLst>
                  <a:gd name="T0" fmla="*/ 64 w 81"/>
                  <a:gd name="T1" fmla="*/ 1601 h 1699"/>
                  <a:gd name="T2" fmla="*/ 66 w 81"/>
                  <a:gd name="T3" fmla="*/ 1589 h 1699"/>
                  <a:gd name="T4" fmla="*/ 71 w 81"/>
                  <a:gd name="T5" fmla="*/ 1580 h 1699"/>
                  <a:gd name="T6" fmla="*/ 63 w 81"/>
                  <a:gd name="T7" fmla="*/ 1555 h 1699"/>
                  <a:gd name="T8" fmla="*/ 44 w 81"/>
                  <a:gd name="T9" fmla="*/ 1550 h 1699"/>
                  <a:gd name="T10" fmla="*/ 44 w 81"/>
                  <a:gd name="T11" fmla="*/ 0 h 1699"/>
                  <a:gd name="T12" fmla="*/ 37 w 81"/>
                  <a:gd name="T13" fmla="*/ 0 h 1699"/>
                  <a:gd name="T14" fmla="*/ 37 w 81"/>
                  <a:gd name="T15" fmla="*/ 1550 h 1699"/>
                  <a:gd name="T16" fmla="*/ 18 w 81"/>
                  <a:gd name="T17" fmla="*/ 1555 h 1699"/>
                  <a:gd name="T18" fmla="*/ 10 w 81"/>
                  <a:gd name="T19" fmla="*/ 1580 h 1699"/>
                  <a:gd name="T20" fmla="*/ 15 w 81"/>
                  <a:gd name="T21" fmla="*/ 1589 h 1699"/>
                  <a:gd name="T22" fmla="*/ 17 w 81"/>
                  <a:gd name="T23" fmla="*/ 1601 h 1699"/>
                  <a:gd name="T24" fmla="*/ 0 w 81"/>
                  <a:gd name="T25" fmla="*/ 1695 h 1699"/>
                  <a:gd name="T26" fmla="*/ 2 w 81"/>
                  <a:gd name="T27" fmla="*/ 1698 h 1699"/>
                  <a:gd name="T28" fmla="*/ 6 w 81"/>
                  <a:gd name="T29" fmla="*/ 1696 h 1699"/>
                  <a:gd name="T30" fmla="*/ 23 w 81"/>
                  <a:gd name="T31" fmla="*/ 1602 h 1699"/>
                  <a:gd name="T32" fmla="*/ 23 w 81"/>
                  <a:gd name="T33" fmla="*/ 1602 h 1699"/>
                  <a:gd name="T34" fmla="*/ 20 w 81"/>
                  <a:gd name="T35" fmla="*/ 1587 h 1699"/>
                  <a:gd name="T36" fmla="*/ 15 w 81"/>
                  <a:gd name="T37" fmla="*/ 1577 h 1699"/>
                  <a:gd name="T38" fmla="*/ 21 w 81"/>
                  <a:gd name="T39" fmla="*/ 1561 h 1699"/>
                  <a:gd name="T40" fmla="*/ 37 w 81"/>
                  <a:gd name="T41" fmla="*/ 1556 h 1699"/>
                  <a:gd name="T42" fmla="*/ 37 w 81"/>
                  <a:gd name="T43" fmla="*/ 1561 h 1699"/>
                  <a:gd name="T44" fmla="*/ 40 w 81"/>
                  <a:gd name="T45" fmla="*/ 1564 h 1699"/>
                  <a:gd name="T46" fmla="*/ 44 w 81"/>
                  <a:gd name="T47" fmla="*/ 1561 h 1699"/>
                  <a:gd name="T48" fmla="*/ 44 w 81"/>
                  <a:gd name="T49" fmla="*/ 1556 h 1699"/>
                  <a:gd name="T50" fmla="*/ 60 w 81"/>
                  <a:gd name="T51" fmla="*/ 1561 h 1699"/>
                  <a:gd name="T52" fmla="*/ 66 w 81"/>
                  <a:gd name="T53" fmla="*/ 1577 h 1699"/>
                  <a:gd name="T54" fmla="*/ 61 w 81"/>
                  <a:gd name="T55" fmla="*/ 1586 h 1699"/>
                  <a:gd name="T56" fmla="*/ 58 w 81"/>
                  <a:gd name="T57" fmla="*/ 1602 h 1699"/>
                  <a:gd name="T58" fmla="*/ 75 w 81"/>
                  <a:gd name="T59" fmla="*/ 1696 h 1699"/>
                  <a:gd name="T60" fmla="*/ 78 w 81"/>
                  <a:gd name="T61" fmla="*/ 1699 h 1699"/>
                  <a:gd name="T62" fmla="*/ 79 w 81"/>
                  <a:gd name="T63" fmla="*/ 1698 h 1699"/>
                  <a:gd name="T64" fmla="*/ 81 w 81"/>
                  <a:gd name="T65" fmla="*/ 1695 h 1699"/>
                  <a:gd name="T66" fmla="*/ 64 w 81"/>
                  <a:gd name="T67" fmla="*/ 1601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699">
                    <a:moveTo>
                      <a:pt x="64" y="1601"/>
                    </a:moveTo>
                    <a:cubicBezTo>
                      <a:pt x="64" y="1597"/>
                      <a:pt x="64" y="1593"/>
                      <a:pt x="66" y="1589"/>
                    </a:cubicBezTo>
                    <a:cubicBezTo>
                      <a:pt x="71" y="1580"/>
                      <a:pt x="71" y="1580"/>
                      <a:pt x="71" y="1580"/>
                    </a:cubicBezTo>
                    <a:cubicBezTo>
                      <a:pt x="76" y="1571"/>
                      <a:pt x="72" y="1560"/>
                      <a:pt x="63" y="1555"/>
                    </a:cubicBezTo>
                    <a:cubicBezTo>
                      <a:pt x="57" y="1552"/>
                      <a:pt x="51" y="1550"/>
                      <a:pt x="44" y="1550"/>
                    </a:cubicBezTo>
                    <a:cubicBezTo>
                      <a:pt x="44" y="0"/>
                      <a:pt x="44" y="0"/>
                      <a:pt x="44" y="0"/>
                    </a:cubicBezTo>
                    <a:cubicBezTo>
                      <a:pt x="37" y="0"/>
                      <a:pt x="37" y="0"/>
                      <a:pt x="37" y="0"/>
                    </a:cubicBezTo>
                    <a:cubicBezTo>
                      <a:pt x="37" y="1550"/>
                      <a:pt x="37" y="1550"/>
                      <a:pt x="37" y="1550"/>
                    </a:cubicBezTo>
                    <a:cubicBezTo>
                      <a:pt x="30" y="1551"/>
                      <a:pt x="24" y="1552"/>
                      <a:pt x="18" y="1555"/>
                    </a:cubicBezTo>
                    <a:cubicBezTo>
                      <a:pt x="9" y="1560"/>
                      <a:pt x="5" y="1571"/>
                      <a:pt x="10" y="1580"/>
                    </a:cubicBezTo>
                    <a:cubicBezTo>
                      <a:pt x="15" y="1589"/>
                      <a:pt x="15" y="1589"/>
                      <a:pt x="15" y="1589"/>
                    </a:cubicBezTo>
                    <a:cubicBezTo>
                      <a:pt x="17" y="1593"/>
                      <a:pt x="17" y="1597"/>
                      <a:pt x="17" y="1601"/>
                    </a:cubicBezTo>
                    <a:cubicBezTo>
                      <a:pt x="0" y="1695"/>
                      <a:pt x="0" y="1695"/>
                      <a:pt x="0" y="1695"/>
                    </a:cubicBezTo>
                    <a:cubicBezTo>
                      <a:pt x="0" y="1696"/>
                      <a:pt x="1" y="1698"/>
                      <a:pt x="2" y="1698"/>
                    </a:cubicBezTo>
                    <a:cubicBezTo>
                      <a:pt x="4" y="1698"/>
                      <a:pt x="5" y="1697"/>
                      <a:pt x="6" y="1696"/>
                    </a:cubicBezTo>
                    <a:cubicBezTo>
                      <a:pt x="23" y="1602"/>
                      <a:pt x="23" y="1602"/>
                      <a:pt x="23" y="1602"/>
                    </a:cubicBezTo>
                    <a:cubicBezTo>
                      <a:pt x="23" y="1602"/>
                      <a:pt x="23" y="1602"/>
                      <a:pt x="23" y="1602"/>
                    </a:cubicBezTo>
                    <a:cubicBezTo>
                      <a:pt x="24" y="1596"/>
                      <a:pt x="23" y="1591"/>
                      <a:pt x="20" y="1587"/>
                    </a:cubicBezTo>
                    <a:cubicBezTo>
                      <a:pt x="15" y="1577"/>
                      <a:pt x="15" y="1577"/>
                      <a:pt x="15" y="1577"/>
                    </a:cubicBezTo>
                    <a:cubicBezTo>
                      <a:pt x="12" y="1571"/>
                      <a:pt x="15" y="1564"/>
                      <a:pt x="21" y="1561"/>
                    </a:cubicBezTo>
                    <a:cubicBezTo>
                      <a:pt x="26" y="1558"/>
                      <a:pt x="31" y="1557"/>
                      <a:pt x="37" y="1556"/>
                    </a:cubicBezTo>
                    <a:cubicBezTo>
                      <a:pt x="37" y="1561"/>
                      <a:pt x="37" y="1561"/>
                      <a:pt x="37" y="1561"/>
                    </a:cubicBezTo>
                    <a:cubicBezTo>
                      <a:pt x="37" y="1562"/>
                      <a:pt x="39" y="1564"/>
                      <a:pt x="40" y="1564"/>
                    </a:cubicBezTo>
                    <a:cubicBezTo>
                      <a:pt x="42" y="1564"/>
                      <a:pt x="44" y="1562"/>
                      <a:pt x="44" y="1561"/>
                    </a:cubicBezTo>
                    <a:cubicBezTo>
                      <a:pt x="44" y="1556"/>
                      <a:pt x="44" y="1556"/>
                      <a:pt x="44" y="1556"/>
                    </a:cubicBezTo>
                    <a:cubicBezTo>
                      <a:pt x="50" y="1556"/>
                      <a:pt x="55" y="1558"/>
                      <a:pt x="60" y="1561"/>
                    </a:cubicBezTo>
                    <a:cubicBezTo>
                      <a:pt x="66" y="1564"/>
                      <a:pt x="69" y="1571"/>
                      <a:pt x="66" y="1577"/>
                    </a:cubicBezTo>
                    <a:cubicBezTo>
                      <a:pt x="61" y="1586"/>
                      <a:pt x="61" y="1586"/>
                      <a:pt x="61" y="1586"/>
                    </a:cubicBezTo>
                    <a:cubicBezTo>
                      <a:pt x="58" y="1591"/>
                      <a:pt x="58" y="1597"/>
                      <a:pt x="58" y="1602"/>
                    </a:cubicBezTo>
                    <a:cubicBezTo>
                      <a:pt x="75" y="1696"/>
                      <a:pt x="75" y="1696"/>
                      <a:pt x="75" y="1696"/>
                    </a:cubicBezTo>
                    <a:cubicBezTo>
                      <a:pt x="75" y="1697"/>
                      <a:pt x="77" y="1699"/>
                      <a:pt x="78" y="1699"/>
                    </a:cubicBezTo>
                    <a:cubicBezTo>
                      <a:pt x="78" y="1699"/>
                      <a:pt x="78" y="1698"/>
                      <a:pt x="79" y="1698"/>
                    </a:cubicBezTo>
                    <a:cubicBezTo>
                      <a:pt x="80" y="1698"/>
                      <a:pt x="81" y="1697"/>
                      <a:pt x="81" y="1695"/>
                    </a:cubicBezTo>
                    <a:lnTo>
                      <a:pt x="64" y="160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grpSp>
      </p:grpSp>
      <p:cxnSp>
        <p:nvCxnSpPr>
          <p:cNvPr id="31" name="Straight Connector 30">
            <a:extLst>
              <a:ext uri="{FF2B5EF4-FFF2-40B4-BE49-F238E27FC236}">
                <a16:creationId xmlns:a16="http://schemas.microsoft.com/office/drawing/2014/main" xmlns="" id="{EE09DFCB-A225-49FB-82BA-505D7F7D3FAF}"/>
              </a:ext>
            </a:extLst>
          </p:cNvPr>
          <p:cNvCxnSpPr>
            <a:cxnSpLocks/>
          </p:cNvCxnSpPr>
          <p:nvPr/>
        </p:nvCxnSpPr>
        <p:spPr>
          <a:xfrm flipV="1">
            <a:off x="4400363" y="1069649"/>
            <a:ext cx="0" cy="159961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nhaltsplatzhalter 4">
            <a:extLst>
              <a:ext uri="{FF2B5EF4-FFF2-40B4-BE49-F238E27FC236}">
                <a16:creationId xmlns:a16="http://schemas.microsoft.com/office/drawing/2014/main" xmlns="" id="{259CB941-17CC-4262-BACD-964960B8F054}"/>
              </a:ext>
            </a:extLst>
          </p:cNvPr>
          <p:cNvSpPr txBox="1">
            <a:spLocks/>
          </p:cNvSpPr>
          <p:nvPr/>
        </p:nvSpPr>
        <p:spPr>
          <a:xfrm>
            <a:off x="3820254" y="2885860"/>
            <a:ext cx="1160147" cy="203132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675"/>
              </a:spcAft>
              <a:buNone/>
            </a:pP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Mặc</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xong</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vi-VN" sz="1200" b="1" dirty="0">
                <a:solidFill>
                  <a:schemeClr val="tx1"/>
                </a:solidFill>
                <a:latin typeface="Arial" panose="020B0604020202020204" pitchFamily="34" charset="0"/>
                <a:ea typeface="Calibri" panose="020F0502020204030204" pitchFamily="34" charset="0"/>
                <a:cs typeface="Arial" panose="020B0604020202020204" pitchFamily="34" charset="0"/>
              </a:rPr>
              <a:t>Sơn và Lan ra ngoài chơi với các bạn nhỏ</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Thấy</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bé</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Hiên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chỉ</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mặc</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manh</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rách</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tả</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tơi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Lan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và</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Sơn</a:t>
            </a:r>
            <a:r>
              <a:rPr lang="vi-VN" sz="1200" b="1" dirty="0">
                <a:solidFill>
                  <a:schemeClr val="tx1"/>
                </a:solidFill>
                <a:latin typeface="Arial" panose="020B0604020202020204" pitchFamily="34" charset="0"/>
                <a:ea typeface="Calibri" panose="020F0502020204030204" pitchFamily="34" charset="0"/>
                <a:cs typeface="Arial" panose="020B0604020202020204" pitchFamily="34" charset="0"/>
              </a:rPr>
              <a:t> quyết định cho bé Hiên chiếc áo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bông</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cũ</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1200" b="1" dirty="0">
              <a:solidFill>
                <a:schemeClr val="tx1"/>
              </a:solidFill>
              <a:latin typeface="+mn-lt"/>
            </a:endParaRPr>
          </a:p>
        </p:txBody>
      </p:sp>
      <p:pic>
        <p:nvPicPr>
          <p:cNvPr id="41" name="Picture 40">
            <a:extLst>
              <a:ext uri="{FF2B5EF4-FFF2-40B4-BE49-F238E27FC236}">
                <a16:creationId xmlns:a16="http://schemas.microsoft.com/office/drawing/2014/main" xmlns="" id="{D972D9BB-A9C4-49C8-B717-1131ADA70EFB}"/>
              </a:ext>
            </a:extLst>
          </p:cNvPr>
          <p:cNvPicPr>
            <a:picLocks noChangeAspect="1"/>
          </p:cNvPicPr>
          <p:nvPr/>
        </p:nvPicPr>
        <p:blipFill>
          <a:blip r:embed="rId5"/>
          <a:stretch>
            <a:fillRect/>
          </a:stretch>
        </p:blipFill>
        <p:spPr>
          <a:xfrm>
            <a:off x="5770393" y="122845"/>
            <a:ext cx="714503" cy="923358"/>
          </a:xfrm>
          <a:prstGeom prst="rect">
            <a:avLst/>
          </a:prstGeom>
        </p:spPr>
      </p:pic>
      <p:sp>
        <p:nvSpPr>
          <p:cNvPr id="43" name="Rectangle 42">
            <a:extLst>
              <a:ext uri="{FF2B5EF4-FFF2-40B4-BE49-F238E27FC236}">
                <a16:creationId xmlns:a16="http://schemas.microsoft.com/office/drawing/2014/main" xmlns="" id="{FC5BD454-4E49-4DF4-AED9-985315180EE1}"/>
              </a:ext>
            </a:extLst>
          </p:cNvPr>
          <p:cNvSpPr/>
          <p:nvPr/>
        </p:nvSpPr>
        <p:spPr>
          <a:xfrm>
            <a:off x="5430764" y="1932968"/>
            <a:ext cx="1384154" cy="1968555"/>
          </a:xfrm>
          <a:prstGeom prst="rect">
            <a:avLst/>
          </a:prstGeom>
          <a:solidFill>
            <a:schemeClr val="bg1"/>
          </a:solidFill>
          <a:ln>
            <a:noFill/>
          </a:ln>
          <a:effectLst>
            <a:outerShdw blurRad="254000" dist="38100" dir="33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000"/>
          </a:p>
        </p:txBody>
      </p:sp>
      <p:grpSp>
        <p:nvGrpSpPr>
          <p:cNvPr id="44" name="Group 43">
            <a:extLst>
              <a:ext uri="{FF2B5EF4-FFF2-40B4-BE49-F238E27FC236}">
                <a16:creationId xmlns:a16="http://schemas.microsoft.com/office/drawing/2014/main" xmlns="" id="{D8054BDC-A388-4379-9AD4-FCD28EDBDF44}"/>
              </a:ext>
            </a:extLst>
          </p:cNvPr>
          <p:cNvGrpSpPr/>
          <p:nvPr/>
        </p:nvGrpSpPr>
        <p:grpSpPr>
          <a:xfrm>
            <a:off x="6054338" y="904284"/>
            <a:ext cx="248909" cy="1077085"/>
            <a:chOff x="5664200" y="-884238"/>
            <a:chExt cx="547688" cy="6394451"/>
          </a:xfrm>
        </p:grpSpPr>
        <p:sp>
          <p:nvSpPr>
            <p:cNvPr id="45" name="Freeform 36">
              <a:extLst>
                <a:ext uri="{FF2B5EF4-FFF2-40B4-BE49-F238E27FC236}">
                  <a16:creationId xmlns:a16="http://schemas.microsoft.com/office/drawing/2014/main" xmlns="" id="{5D54C8A0-4E40-42C0-9874-867968AAD549}"/>
                </a:ext>
              </a:extLst>
            </p:cNvPr>
            <p:cNvSpPr>
              <a:spLocks/>
            </p:cNvSpPr>
            <p:nvPr/>
          </p:nvSpPr>
          <p:spPr bwMode="auto">
            <a:xfrm>
              <a:off x="5664200" y="5210175"/>
              <a:ext cx="547688" cy="300038"/>
            </a:xfrm>
            <a:custGeom>
              <a:avLst/>
              <a:gdLst>
                <a:gd name="T0" fmla="*/ 143 w 143"/>
                <a:gd name="T1" fmla="*/ 4 h 80"/>
                <a:gd name="T2" fmla="*/ 138 w 143"/>
                <a:gd name="T3" fmla="*/ 0 h 80"/>
                <a:gd name="T4" fmla="*/ 5 w 143"/>
                <a:gd name="T5" fmla="*/ 0 h 80"/>
                <a:gd name="T6" fmla="*/ 0 w 143"/>
                <a:gd name="T7" fmla="*/ 4 h 80"/>
                <a:gd name="T8" fmla="*/ 0 w 143"/>
                <a:gd name="T9" fmla="*/ 75 h 80"/>
                <a:gd name="T10" fmla="*/ 5 w 143"/>
                <a:gd name="T11" fmla="*/ 80 h 80"/>
                <a:gd name="T12" fmla="*/ 24 w 143"/>
                <a:gd name="T13" fmla="*/ 80 h 80"/>
                <a:gd name="T14" fmla="*/ 24 w 143"/>
                <a:gd name="T15" fmla="*/ 79 h 80"/>
                <a:gd name="T16" fmla="*/ 35 w 143"/>
                <a:gd name="T17" fmla="*/ 68 h 80"/>
                <a:gd name="T18" fmla="*/ 46 w 143"/>
                <a:gd name="T19" fmla="*/ 79 h 80"/>
                <a:gd name="T20" fmla="*/ 46 w 143"/>
                <a:gd name="T21" fmla="*/ 80 h 80"/>
                <a:gd name="T22" fmla="*/ 99 w 143"/>
                <a:gd name="T23" fmla="*/ 80 h 80"/>
                <a:gd name="T24" fmla="*/ 99 w 143"/>
                <a:gd name="T25" fmla="*/ 79 h 80"/>
                <a:gd name="T26" fmla="*/ 110 w 143"/>
                <a:gd name="T27" fmla="*/ 68 h 80"/>
                <a:gd name="T28" fmla="*/ 121 w 143"/>
                <a:gd name="T29" fmla="*/ 79 h 80"/>
                <a:gd name="T30" fmla="*/ 121 w 143"/>
                <a:gd name="T31" fmla="*/ 80 h 80"/>
                <a:gd name="T32" fmla="*/ 138 w 143"/>
                <a:gd name="T33" fmla="*/ 80 h 80"/>
                <a:gd name="T34" fmla="*/ 143 w 143"/>
                <a:gd name="T35" fmla="*/ 75 h 80"/>
                <a:gd name="T36" fmla="*/ 143 w 143"/>
                <a:gd name="T3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80">
                  <a:moveTo>
                    <a:pt x="143" y="4"/>
                  </a:moveTo>
                  <a:cubicBezTo>
                    <a:pt x="143" y="2"/>
                    <a:pt x="140" y="0"/>
                    <a:pt x="138" y="0"/>
                  </a:cubicBezTo>
                  <a:cubicBezTo>
                    <a:pt x="5" y="0"/>
                    <a:pt x="5" y="0"/>
                    <a:pt x="5" y="0"/>
                  </a:cubicBezTo>
                  <a:cubicBezTo>
                    <a:pt x="2" y="0"/>
                    <a:pt x="0" y="2"/>
                    <a:pt x="0" y="4"/>
                  </a:cubicBezTo>
                  <a:cubicBezTo>
                    <a:pt x="0" y="75"/>
                    <a:pt x="0" y="75"/>
                    <a:pt x="0" y="75"/>
                  </a:cubicBezTo>
                  <a:cubicBezTo>
                    <a:pt x="0" y="78"/>
                    <a:pt x="2" y="80"/>
                    <a:pt x="5" y="80"/>
                  </a:cubicBezTo>
                  <a:cubicBezTo>
                    <a:pt x="24" y="80"/>
                    <a:pt x="24" y="80"/>
                    <a:pt x="24" y="80"/>
                  </a:cubicBezTo>
                  <a:cubicBezTo>
                    <a:pt x="24" y="79"/>
                    <a:pt x="24" y="79"/>
                    <a:pt x="24" y="79"/>
                  </a:cubicBezTo>
                  <a:cubicBezTo>
                    <a:pt x="24" y="73"/>
                    <a:pt x="29" y="68"/>
                    <a:pt x="35" y="68"/>
                  </a:cubicBezTo>
                  <a:cubicBezTo>
                    <a:pt x="41" y="68"/>
                    <a:pt x="46" y="73"/>
                    <a:pt x="46" y="79"/>
                  </a:cubicBezTo>
                  <a:cubicBezTo>
                    <a:pt x="46" y="79"/>
                    <a:pt x="46" y="79"/>
                    <a:pt x="46" y="80"/>
                  </a:cubicBezTo>
                  <a:cubicBezTo>
                    <a:pt x="99" y="80"/>
                    <a:pt x="99" y="80"/>
                    <a:pt x="99" y="80"/>
                  </a:cubicBezTo>
                  <a:cubicBezTo>
                    <a:pt x="99" y="79"/>
                    <a:pt x="99" y="79"/>
                    <a:pt x="99" y="79"/>
                  </a:cubicBezTo>
                  <a:cubicBezTo>
                    <a:pt x="99" y="73"/>
                    <a:pt x="104" y="68"/>
                    <a:pt x="110" y="68"/>
                  </a:cubicBezTo>
                  <a:cubicBezTo>
                    <a:pt x="116" y="68"/>
                    <a:pt x="121" y="73"/>
                    <a:pt x="121" y="79"/>
                  </a:cubicBezTo>
                  <a:cubicBezTo>
                    <a:pt x="121" y="79"/>
                    <a:pt x="121" y="79"/>
                    <a:pt x="121" y="80"/>
                  </a:cubicBezTo>
                  <a:cubicBezTo>
                    <a:pt x="138" y="80"/>
                    <a:pt x="138" y="80"/>
                    <a:pt x="138" y="80"/>
                  </a:cubicBezTo>
                  <a:cubicBezTo>
                    <a:pt x="140" y="80"/>
                    <a:pt x="143" y="78"/>
                    <a:pt x="143" y="75"/>
                  </a:cubicBezTo>
                  <a:lnTo>
                    <a:pt x="143" y="4"/>
                  </a:lnTo>
                  <a:close/>
                </a:path>
              </a:pathLst>
            </a:custGeom>
            <a:solidFill>
              <a:srgbClr val="41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46" name="Freeform 37">
              <a:extLst>
                <a:ext uri="{FF2B5EF4-FFF2-40B4-BE49-F238E27FC236}">
                  <a16:creationId xmlns:a16="http://schemas.microsoft.com/office/drawing/2014/main" xmlns="" id="{F567230C-0D71-4587-A348-041A0617C4E4}"/>
                </a:ext>
              </a:extLst>
            </p:cNvPr>
            <p:cNvSpPr>
              <a:spLocks/>
            </p:cNvSpPr>
            <p:nvPr/>
          </p:nvSpPr>
          <p:spPr bwMode="auto">
            <a:xfrm>
              <a:off x="6005513" y="5210175"/>
              <a:ext cx="79375" cy="258763"/>
            </a:xfrm>
            <a:custGeom>
              <a:avLst/>
              <a:gdLst>
                <a:gd name="T0" fmla="*/ 2 w 21"/>
                <a:gd name="T1" fmla="*/ 0 h 69"/>
                <a:gd name="T2" fmla="*/ 0 w 21"/>
                <a:gd name="T3" fmla="*/ 9 h 69"/>
                <a:gd name="T4" fmla="*/ 16 w 21"/>
                <a:gd name="T5" fmla="*/ 69 h 69"/>
                <a:gd name="T6" fmla="*/ 21 w 21"/>
                <a:gd name="T7" fmla="*/ 68 h 69"/>
                <a:gd name="T8" fmla="*/ 21 w 21"/>
                <a:gd name="T9" fmla="*/ 68 h 69"/>
                <a:gd name="T10" fmla="*/ 6 w 21"/>
                <a:gd name="T11" fmla="*/ 8 h 69"/>
                <a:gd name="T12" fmla="*/ 8 w 21"/>
                <a:gd name="T13" fmla="*/ 0 h 69"/>
                <a:gd name="T14" fmla="*/ 2 w 21"/>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9">
                  <a:moveTo>
                    <a:pt x="2" y="0"/>
                  </a:moveTo>
                  <a:cubicBezTo>
                    <a:pt x="0" y="3"/>
                    <a:pt x="0" y="6"/>
                    <a:pt x="0" y="9"/>
                  </a:cubicBezTo>
                  <a:cubicBezTo>
                    <a:pt x="16" y="69"/>
                    <a:pt x="16" y="69"/>
                    <a:pt x="16" y="69"/>
                  </a:cubicBezTo>
                  <a:cubicBezTo>
                    <a:pt x="17" y="68"/>
                    <a:pt x="19" y="68"/>
                    <a:pt x="21" y="68"/>
                  </a:cubicBezTo>
                  <a:cubicBezTo>
                    <a:pt x="21" y="68"/>
                    <a:pt x="21" y="68"/>
                    <a:pt x="21" y="68"/>
                  </a:cubicBezTo>
                  <a:cubicBezTo>
                    <a:pt x="6" y="8"/>
                    <a:pt x="6" y="8"/>
                    <a:pt x="6" y="8"/>
                  </a:cubicBezTo>
                  <a:cubicBezTo>
                    <a:pt x="6" y="5"/>
                    <a:pt x="6" y="2"/>
                    <a:pt x="8" y="0"/>
                  </a:cubicBezTo>
                  <a:lnTo>
                    <a:pt x="2"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47" name="Freeform 38">
              <a:extLst>
                <a:ext uri="{FF2B5EF4-FFF2-40B4-BE49-F238E27FC236}">
                  <a16:creationId xmlns:a16="http://schemas.microsoft.com/office/drawing/2014/main" xmlns="" id="{F9BA2F28-C74C-49E5-BE37-9F6AB7DCB69A}"/>
                </a:ext>
              </a:extLst>
            </p:cNvPr>
            <p:cNvSpPr>
              <a:spLocks/>
            </p:cNvSpPr>
            <p:nvPr/>
          </p:nvSpPr>
          <p:spPr bwMode="auto">
            <a:xfrm>
              <a:off x="5786438" y="5210175"/>
              <a:ext cx="84138" cy="255588"/>
            </a:xfrm>
            <a:custGeom>
              <a:avLst/>
              <a:gdLst>
                <a:gd name="T0" fmla="*/ 0 w 22"/>
                <a:gd name="T1" fmla="*/ 68 h 68"/>
                <a:gd name="T2" fmla="*/ 3 w 22"/>
                <a:gd name="T3" fmla="*/ 68 h 68"/>
                <a:gd name="T4" fmla="*/ 6 w 22"/>
                <a:gd name="T5" fmla="*/ 68 h 68"/>
                <a:gd name="T6" fmla="*/ 22 w 22"/>
                <a:gd name="T7" fmla="*/ 9 h 68"/>
                <a:gd name="T8" fmla="*/ 22 w 22"/>
                <a:gd name="T9" fmla="*/ 8 h 68"/>
                <a:gd name="T10" fmla="*/ 20 w 22"/>
                <a:gd name="T11" fmla="*/ 0 h 68"/>
                <a:gd name="T12" fmla="*/ 14 w 22"/>
                <a:gd name="T13" fmla="*/ 0 h 68"/>
                <a:gd name="T14" fmla="*/ 14 w 22"/>
                <a:gd name="T15" fmla="*/ 0 h 68"/>
                <a:gd name="T16" fmla="*/ 16 w 22"/>
                <a:gd name="T17" fmla="*/ 8 h 68"/>
                <a:gd name="T18" fmla="*/ 0 w 22"/>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8">
                  <a:moveTo>
                    <a:pt x="0" y="68"/>
                  </a:moveTo>
                  <a:cubicBezTo>
                    <a:pt x="1" y="68"/>
                    <a:pt x="2" y="68"/>
                    <a:pt x="3" y="68"/>
                  </a:cubicBezTo>
                  <a:cubicBezTo>
                    <a:pt x="4" y="68"/>
                    <a:pt x="5" y="68"/>
                    <a:pt x="6" y="68"/>
                  </a:cubicBezTo>
                  <a:cubicBezTo>
                    <a:pt x="22" y="9"/>
                    <a:pt x="22" y="9"/>
                    <a:pt x="22" y="9"/>
                  </a:cubicBezTo>
                  <a:cubicBezTo>
                    <a:pt x="22" y="8"/>
                    <a:pt x="22" y="8"/>
                    <a:pt x="22" y="8"/>
                  </a:cubicBezTo>
                  <a:cubicBezTo>
                    <a:pt x="22" y="6"/>
                    <a:pt x="22" y="3"/>
                    <a:pt x="20" y="0"/>
                  </a:cubicBezTo>
                  <a:cubicBezTo>
                    <a:pt x="14" y="0"/>
                    <a:pt x="14" y="0"/>
                    <a:pt x="14" y="0"/>
                  </a:cubicBezTo>
                  <a:cubicBezTo>
                    <a:pt x="14" y="0"/>
                    <a:pt x="14" y="0"/>
                    <a:pt x="14" y="0"/>
                  </a:cubicBezTo>
                  <a:cubicBezTo>
                    <a:pt x="16" y="2"/>
                    <a:pt x="16" y="5"/>
                    <a:pt x="16" y="8"/>
                  </a:cubicBezTo>
                  <a:lnTo>
                    <a:pt x="0" y="6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48" name="Freeform 39">
              <a:extLst>
                <a:ext uri="{FF2B5EF4-FFF2-40B4-BE49-F238E27FC236}">
                  <a16:creationId xmlns:a16="http://schemas.microsoft.com/office/drawing/2014/main" xmlns="" id="{75C2F0C2-4710-4B9A-8C55-D6236B9889EF}"/>
                </a:ext>
              </a:extLst>
            </p:cNvPr>
            <p:cNvSpPr>
              <a:spLocks/>
            </p:cNvSpPr>
            <p:nvPr/>
          </p:nvSpPr>
          <p:spPr bwMode="auto">
            <a:xfrm>
              <a:off x="5783263" y="-884238"/>
              <a:ext cx="309563" cy="6383338"/>
            </a:xfrm>
            <a:custGeom>
              <a:avLst/>
              <a:gdLst>
                <a:gd name="T0" fmla="*/ 64 w 81"/>
                <a:gd name="T1" fmla="*/ 1601 h 1699"/>
                <a:gd name="T2" fmla="*/ 66 w 81"/>
                <a:gd name="T3" fmla="*/ 1589 h 1699"/>
                <a:gd name="T4" fmla="*/ 71 w 81"/>
                <a:gd name="T5" fmla="*/ 1580 h 1699"/>
                <a:gd name="T6" fmla="*/ 63 w 81"/>
                <a:gd name="T7" fmla="*/ 1555 h 1699"/>
                <a:gd name="T8" fmla="*/ 44 w 81"/>
                <a:gd name="T9" fmla="*/ 1550 h 1699"/>
                <a:gd name="T10" fmla="*/ 44 w 81"/>
                <a:gd name="T11" fmla="*/ 0 h 1699"/>
                <a:gd name="T12" fmla="*/ 37 w 81"/>
                <a:gd name="T13" fmla="*/ 0 h 1699"/>
                <a:gd name="T14" fmla="*/ 37 w 81"/>
                <a:gd name="T15" fmla="*/ 1550 h 1699"/>
                <a:gd name="T16" fmla="*/ 18 w 81"/>
                <a:gd name="T17" fmla="*/ 1555 h 1699"/>
                <a:gd name="T18" fmla="*/ 10 w 81"/>
                <a:gd name="T19" fmla="*/ 1580 h 1699"/>
                <a:gd name="T20" fmla="*/ 15 w 81"/>
                <a:gd name="T21" fmla="*/ 1589 h 1699"/>
                <a:gd name="T22" fmla="*/ 17 w 81"/>
                <a:gd name="T23" fmla="*/ 1601 h 1699"/>
                <a:gd name="T24" fmla="*/ 0 w 81"/>
                <a:gd name="T25" fmla="*/ 1695 h 1699"/>
                <a:gd name="T26" fmla="*/ 2 w 81"/>
                <a:gd name="T27" fmla="*/ 1698 h 1699"/>
                <a:gd name="T28" fmla="*/ 6 w 81"/>
                <a:gd name="T29" fmla="*/ 1696 h 1699"/>
                <a:gd name="T30" fmla="*/ 23 w 81"/>
                <a:gd name="T31" fmla="*/ 1602 h 1699"/>
                <a:gd name="T32" fmla="*/ 23 w 81"/>
                <a:gd name="T33" fmla="*/ 1602 h 1699"/>
                <a:gd name="T34" fmla="*/ 20 w 81"/>
                <a:gd name="T35" fmla="*/ 1587 h 1699"/>
                <a:gd name="T36" fmla="*/ 15 w 81"/>
                <a:gd name="T37" fmla="*/ 1577 h 1699"/>
                <a:gd name="T38" fmla="*/ 21 w 81"/>
                <a:gd name="T39" fmla="*/ 1561 h 1699"/>
                <a:gd name="T40" fmla="*/ 37 w 81"/>
                <a:gd name="T41" fmla="*/ 1556 h 1699"/>
                <a:gd name="T42" fmla="*/ 37 w 81"/>
                <a:gd name="T43" fmla="*/ 1561 h 1699"/>
                <a:gd name="T44" fmla="*/ 40 w 81"/>
                <a:gd name="T45" fmla="*/ 1564 h 1699"/>
                <a:gd name="T46" fmla="*/ 44 w 81"/>
                <a:gd name="T47" fmla="*/ 1561 h 1699"/>
                <a:gd name="T48" fmla="*/ 44 w 81"/>
                <a:gd name="T49" fmla="*/ 1556 h 1699"/>
                <a:gd name="T50" fmla="*/ 60 w 81"/>
                <a:gd name="T51" fmla="*/ 1561 h 1699"/>
                <a:gd name="T52" fmla="*/ 66 w 81"/>
                <a:gd name="T53" fmla="*/ 1577 h 1699"/>
                <a:gd name="T54" fmla="*/ 61 w 81"/>
                <a:gd name="T55" fmla="*/ 1586 h 1699"/>
                <a:gd name="T56" fmla="*/ 58 w 81"/>
                <a:gd name="T57" fmla="*/ 1602 h 1699"/>
                <a:gd name="T58" fmla="*/ 75 w 81"/>
                <a:gd name="T59" fmla="*/ 1696 h 1699"/>
                <a:gd name="T60" fmla="*/ 78 w 81"/>
                <a:gd name="T61" fmla="*/ 1699 h 1699"/>
                <a:gd name="T62" fmla="*/ 79 w 81"/>
                <a:gd name="T63" fmla="*/ 1698 h 1699"/>
                <a:gd name="T64" fmla="*/ 81 w 81"/>
                <a:gd name="T65" fmla="*/ 1695 h 1699"/>
                <a:gd name="T66" fmla="*/ 64 w 81"/>
                <a:gd name="T67" fmla="*/ 1601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699">
                  <a:moveTo>
                    <a:pt x="64" y="1601"/>
                  </a:moveTo>
                  <a:cubicBezTo>
                    <a:pt x="64" y="1597"/>
                    <a:pt x="64" y="1593"/>
                    <a:pt x="66" y="1589"/>
                  </a:cubicBezTo>
                  <a:cubicBezTo>
                    <a:pt x="71" y="1580"/>
                    <a:pt x="71" y="1580"/>
                    <a:pt x="71" y="1580"/>
                  </a:cubicBezTo>
                  <a:cubicBezTo>
                    <a:pt x="76" y="1571"/>
                    <a:pt x="72" y="1560"/>
                    <a:pt x="63" y="1555"/>
                  </a:cubicBezTo>
                  <a:cubicBezTo>
                    <a:pt x="57" y="1552"/>
                    <a:pt x="51" y="1550"/>
                    <a:pt x="44" y="1550"/>
                  </a:cubicBezTo>
                  <a:cubicBezTo>
                    <a:pt x="44" y="0"/>
                    <a:pt x="44" y="0"/>
                    <a:pt x="44" y="0"/>
                  </a:cubicBezTo>
                  <a:cubicBezTo>
                    <a:pt x="37" y="0"/>
                    <a:pt x="37" y="0"/>
                    <a:pt x="37" y="0"/>
                  </a:cubicBezTo>
                  <a:cubicBezTo>
                    <a:pt x="37" y="1550"/>
                    <a:pt x="37" y="1550"/>
                    <a:pt x="37" y="1550"/>
                  </a:cubicBezTo>
                  <a:cubicBezTo>
                    <a:pt x="30" y="1551"/>
                    <a:pt x="24" y="1552"/>
                    <a:pt x="18" y="1555"/>
                  </a:cubicBezTo>
                  <a:cubicBezTo>
                    <a:pt x="9" y="1560"/>
                    <a:pt x="5" y="1571"/>
                    <a:pt x="10" y="1580"/>
                  </a:cubicBezTo>
                  <a:cubicBezTo>
                    <a:pt x="15" y="1589"/>
                    <a:pt x="15" y="1589"/>
                    <a:pt x="15" y="1589"/>
                  </a:cubicBezTo>
                  <a:cubicBezTo>
                    <a:pt x="17" y="1593"/>
                    <a:pt x="17" y="1597"/>
                    <a:pt x="17" y="1601"/>
                  </a:cubicBezTo>
                  <a:cubicBezTo>
                    <a:pt x="0" y="1695"/>
                    <a:pt x="0" y="1695"/>
                    <a:pt x="0" y="1695"/>
                  </a:cubicBezTo>
                  <a:cubicBezTo>
                    <a:pt x="0" y="1696"/>
                    <a:pt x="1" y="1698"/>
                    <a:pt x="2" y="1698"/>
                  </a:cubicBezTo>
                  <a:cubicBezTo>
                    <a:pt x="4" y="1698"/>
                    <a:pt x="5" y="1697"/>
                    <a:pt x="6" y="1696"/>
                  </a:cubicBezTo>
                  <a:cubicBezTo>
                    <a:pt x="23" y="1602"/>
                    <a:pt x="23" y="1602"/>
                    <a:pt x="23" y="1602"/>
                  </a:cubicBezTo>
                  <a:cubicBezTo>
                    <a:pt x="23" y="1602"/>
                    <a:pt x="23" y="1602"/>
                    <a:pt x="23" y="1602"/>
                  </a:cubicBezTo>
                  <a:cubicBezTo>
                    <a:pt x="24" y="1596"/>
                    <a:pt x="23" y="1591"/>
                    <a:pt x="20" y="1587"/>
                  </a:cubicBezTo>
                  <a:cubicBezTo>
                    <a:pt x="15" y="1577"/>
                    <a:pt x="15" y="1577"/>
                    <a:pt x="15" y="1577"/>
                  </a:cubicBezTo>
                  <a:cubicBezTo>
                    <a:pt x="12" y="1571"/>
                    <a:pt x="15" y="1564"/>
                    <a:pt x="21" y="1561"/>
                  </a:cubicBezTo>
                  <a:cubicBezTo>
                    <a:pt x="26" y="1558"/>
                    <a:pt x="31" y="1557"/>
                    <a:pt x="37" y="1556"/>
                  </a:cubicBezTo>
                  <a:cubicBezTo>
                    <a:pt x="37" y="1561"/>
                    <a:pt x="37" y="1561"/>
                    <a:pt x="37" y="1561"/>
                  </a:cubicBezTo>
                  <a:cubicBezTo>
                    <a:pt x="37" y="1562"/>
                    <a:pt x="39" y="1564"/>
                    <a:pt x="40" y="1564"/>
                  </a:cubicBezTo>
                  <a:cubicBezTo>
                    <a:pt x="42" y="1564"/>
                    <a:pt x="44" y="1562"/>
                    <a:pt x="44" y="1561"/>
                  </a:cubicBezTo>
                  <a:cubicBezTo>
                    <a:pt x="44" y="1556"/>
                    <a:pt x="44" y="1556"/>
                    <a:pt x="44" y="1556"/>
                  </a:cubicBezTo>
                  <a:cubicBezTo>
                    <a:pt x="50" y="1556"/>
                    <a:pt x="55" y="1558"/>
                    <a:pt x="60" y="1561"/>
                  </a:cubicBezTo>
                  <a:cubicBezTo>
                    <a:pt x="66" y="1564"/>
                    <a:pt x="69" y="1571"/>
                    <a:pt x="66" y="1577"/>
                  </a:cubicBezTo>
                  <a:cubicBezTo>
                    <a:pt x="61" y="1586"/>
                    <a:pt x="61" y="1586"/>
                    <a:pt x="61" y="1586"/>
                  </a:cubicBezTo>
                  <a:cubicBezTo>
                    <a:pt x="58" y="1591"/>
                    <a:pt x="58" y="1597"/>
                    <a:pt x="58" y="1602"/>
                  </a:cubicBezTo>
                  <a:cubicBezTo>
                    <a:pt x="75" y="1696"/>
                    <a:pt x="75" y="1696"/>
                    <a:pt x="75" y="1696"/>
                  </a:cubicBezTo>
                  <a:cubicBezTo>
                    <a:pt x="75" y="1697"/>
                    <a:pt x="77" y="1699"/>
                    <a:pt x="78" y="1699"/>
                  </a:cubicBezTo>
                  <a:cubicBezTo>
                    <a:pt x="78" y="1699"/>
                    <a:pt x="78" y="1698"/>
                    <a:pt x="79" y="1698"/>
                  </a:cubicBezTo>
                  <a:cubicBezTo>
                    <a:pt x="80" y="1698"/>
                    <a:pt x="81" y="1697"/>
                    <a:pt x="81" y="1695"/>
                  </a:cubicBezTo>
                  <a:lnTo>
                    <a:pt x="64" y="160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grpSp>
      <p:sp>
        <p:nvSpPr>
          <p:cNvPr id="49" name="Inhaltsplatzhalter 4">
            <a:extLst>
              <a:ext uri="{FF2B5EF4-FFF2-40B4-BE49-F238E27FC236}">
                <a16:creationId xmlns:a16="http://schemas.microsoft.com/office/drawing/2014/main" xmlns="" id="{13EC8682-DCA5-4726-83A9-3F0811989479}"/>
              </a:ext>
            </a:extLst>
          </p:cNvPr>
          <p:cNvSpPr txBox="1">
            <a:spLocks/>
          </p:cNvSpPr>
          <p:nvPr/>
        </p:nvSpPr>
        <p:spPr>
          <a:xfrm>
            <a:off x="5500180" y="2147196"/>
            <a:ext cx="1234991" cy="129266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675"/>
              </a:spcAft>
              <a:buNone/>
            </a:pP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Vú</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già</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biết</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chuyện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bảo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Sơn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Lan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đi</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đòi</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Hai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chị</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sang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nhà</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Hiên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để</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đòi</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lại</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nhưng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không</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gặp</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rgbClr val="FF0000"/>
                </a:solidFill>
                <a:latin typeface="Arial" panose="020B0604020202020204" pitchFamily="34" charset="0"/>
                <a:ea typeface="Calibri" panose="020F0502020204030204" pitchFamily="34" charset="0"/>
                <a:cs typeface="Arial" panose="020B0604020202020204" pitchFamily="34" charset="0"/>
              </a:rPr>
              <a:t>Hiên</a:t>
            </a:r>
            <a:r>
              <a:rPr lang="en-GB" sz="12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1200" b="1" dirty="0">
              <a:solidFill>
                <a:srgbClr val="FF0000"/>
              </a:solidFill>
              <a:latin typeface="+mn-lt"/>
            </a:endParaRPr>
          </a:p>
        </p:txBody>
      </p:sp>
      <p:pic>
        <p:nvPicPr>
          <p:cNvPr id="50" name="Picture 49">
            <a:extLst>
              <a:ext uri="{FF2B5EF4-FFF2-40B4-BE49-F238E27FC236}">
                <a16:creationId xmlns:a16="http://schemas.microsoft.com/office/drawing/2014/main" xmlns="" id="{6D9A909A-2026-4267-811F-F349BA437493}"/>
              </a:ext>
            </a:extLst>
          </p:cNvPr>
          <p:cNvPicPr>
            <a:picLocks noChangeAspect="1"/>
          </p:cNvPicPr>
          <p:nvPr/>
        </p:nvPicPr>
        <p:blipFill>
          <a:blip r:embed="rId6"/>
          <a:stretch>
            <a:fillRect/>
          </a:stretch>
        </p:blipFill>
        <p:spPr>
          <a:xfrm>
            <a:off x="7117328" y="234480"/>
            <a:ext cx="1200150" cy="700088"/>
          </a:xfrm>
          <a:prstGeom prst="rect">
            <a:avLst/>
          </a:prstGeom>
        </p:spPr>
      </p:pic>
      <p:sp>
        <p:nvSpPr>
          <p:cNvPr id="52" name="Rectangle 51">
            <a:extLst>
              <a:ext uri="{FF2B5EF4-FFF2-40B4-BE49-F238E27FC236}">
                <a16:creationId xmlns:a16="http://schemas.microsoft.com/office/drawing/2014/main" xmlns="" id="{8ED2CF44-CD43-418B-9B0B-5FB3030BE138}"/>
              </a:ext>
            </a:extLst>
          </p:cNvPr>
          <p:cNvSpPr/>
          <p:nvPr/>
        </p:nvSpPr>
        <p:spPr>
          <a:xfrm>
            <a:off x="7149147" y="2117216"/>
            <a:ext cx="1384154" cy="2255741"/>
          </a:xfrm>
          <a:prstGeom prst="rect">
            <a:avLst/>
          </a:prstGeom>
          <a:solidFill>
            <a:schemeClr val="bg1"/>
          </a:solidFill>
          <a:ln>
            <a:noFill/>
          </a:ln>
          <a:effectLst>
            <a:outerShdw blurRad="254000" dist="38100" dir="33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Quay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về</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nhà</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Sơn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và</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Lan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thấy</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mẹ</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con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Hiên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mang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đến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trả</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cho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mẹ</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Sơn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Mẹ</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không</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mắng</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hai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chị</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em</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còn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cho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mẹ</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Hiên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mượn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tiền</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mua</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áo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mới</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cho</a:t>
            </a: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200" b="1" dirty="0" err="1">
                <a:solidFill>
                  <a:schemeClr val="tx1"/>
                </a:solidFill>
                <a:latin typeface="Arial" panose="020B0604020202020204" pitchFamily="34" charset="0"/>
                <a:ea typeface="Calibri" panose="020F0502020204030204" pitchFamily="34" charset="0"/>
                <a:cs typeface="Arial" panose="020B0604020202020204" pitchFamily="34" charset="0"/>
              </a:rPr>
              <a:t>Hiên</a:t>
            </a:r>
            <a:r>
              <a:rPr lang="en-GB" sz="11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1000" dirty="0">
              <a:solidFill>
                <a:schemeClr val="tx1"/>
              </a:solidFill>
            </a:endParaRPr>
          </a:p>
        </p:txBody>
      </p:sp>
      <p:grpSp>
        <p:nvGrpSpPr>
          <p:cNvPr id="53" name="Group 52">
            <a:extLst>
              <a:ext uri="{FF2B5EF4-FFF2-40B4-BE49-F238E27FC236}">
                <a16:creationId xmlns:a16="http://schemas.microsoft.com/office/drawing/2014/main" xmlns="" id="{35267B6D-1BFB-4D1D-A182-ED4912FBBDEB}"/>
              </a:ext>
            </a:extLst>
          </p:cNvPr>
          <p:cNvGrpSpPr/>
          <p:nvPr/>
        </p:nvGrpSpPr>
        <p:grpSpPr>
          <a:xfrm>
            <a:off x="7772722" y="871621"/>
            <a:ext cx="140687" cy="1301058"/>
            <a:chOff x="5664200" y="-884238"/>
            <a:chExt cx="547688" cy="6394451"/>
          </a:xfrm>
        </p:grpSpPr>
        <p:sp>
          <p:nvSpPr>
            <p:cNvPr id="54" name="Freeform 22">
              <a:extLst>
                <a:ext uri="{FF2B5EF4-FFF2-40B4-BE49-F238E27FC236}">
                  <a16:creationId xmlns:a16="http://schemas.microsoft.com/office/drawing/2014/main" xmlns="" id="{55F87E64-E28D-4D7B-AD91-0AAADC7E5344}"/>
                </a:ext>
              </a:extLst>
            </p:cNvPr>
            <p:cNvSpPr>
              <a:spLocks/>
            </p:cNvSpPr>
            <p:nvPr/>
          </p:nvSpPr>
          <p:spPr bwMode="auto">
            <a:xfrm>
              <a:off x="5664200" y="5210175"/>
              <a:ext cx="547688" cy="300038"/>
            </a:xfrm>
            <a:custGeom>
              <a:avLst/>
              <a:gdLst>
                <a:gd name="T0" fmla="*/ 143 w 143"/>
                <a:gd name="T1" fmla="*/ 4 h 80"/>
                <a:gd name="T2" fmla="*/ 138 w 143"/>
                <a:gd name="T3" fmla="*/ 0 h 80"/>
                <a:gd name="T4" fmla="*/ 5 w 143"/>
                <a:gd name="T5" fmla="*/ 0 h 80"/>
                <a:gd name="T6" fmla="*/ 0 w 143"/>
                <a:gd name="T7" fmla="*/ 4 h 80"/>
                <a:gd name="T8" fmla="*/ 0 w 143"/>
                <a:gd name="T9" fmla="*/ 75 h 80"/>
                <a:gd name="T10" fmla="*/ 5 w 143"/>
                <a:gd name="T11" fmla="*/ 80 h 80"/>
                <a:gd name="T12" fmla="*/ 24 w 143"/>
                <a:gd name="T13" fmla="*/ 80 h 80"/>
                <a:gd name="T14" fmla="*/ 24 w 143"/>
                <a:gd name="T15" fmla="*/ 79 h 80"/>
                <a:gd name="T16" fmla="*/ 35 w 143"/>
                <a:gd name="T17" fmla="*/ 68 h 80"/>
                <a:gd name="T18" fmla="*/ 46 w 143"/>
                <a:gd name="T19" fmla="*/ 79 h 80"/>
                <a:gd name="T20" fmla="*/ 46 w 143"/>
                <a:gd name="T21" fmla="*/ 80 h 80"/>
                <a:gd name="T22" fmla="*/ 99 w 143"/>
                <a:gd name="T23" fmla="*/ 80 h 80"/>
                <a:gd name="T24" fmla="*/ 99 w 143"/>
                <a:gd name="T25" fmla="*/ 79 h 80"/>
                <a:gd name="T26" fmla="*/ 110 w 143"/>
                <a:gd name="T27" fmla="*/ 68 h 80"/>
                <a:gd name="T28" fmla="*/ 121 w 143"/>
                <a:gd name="T29" fmla="*/ 79 h 80"/>
                <a:gd name="T30" fmla="*/ 121 w 143"/>
                <a:gd name="T31" fmla="*/ 80 h 80"/>
                <a:gd name="T32" fmla="*/ 138 w 143"/>
                <a:gd name="T33" fmla="*/ 80 h 80"/>
                <a:gd name="T34" fmla="*/ 143 w 143"/>
                <a:gd name="T35" fmla="*/ 75 h 80"/>
                <a:gd name="T36" fmla="*/ 143 w 143"/>
                <a:gd name="T3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80">
                  <a:moveTo>
                    <a:pt x="143" y="4"/>
                  </a:moveTo>
                  <a:cubicBezTo>
                    <a:pt x="143" y="2"/>
                    <a:pt x="140" y="0"/>
                    <a:pt x="138" y="0"/>
                  </a:cubicBezTo>
                  <a:cubicBezTo>
                    <a:pt x="5" y="0"/>
                    <a:pt x="5" y="0"/>
                    <a:pt x="5" y="0"/>
                  </a:cubicBezTo>
                  <a:cubicBezTo>
                    <a:pt x="2" y="0"/>
                    <a:pt x="0" y="2"/>
                    <a:pt x="0" y="4"/>
                  </a:cubicBezTo>
                  <a:cubicBezTo>
                    <a:pt x="0" y="75"/>
                    <a:pt x="0" y="75"/>
                    <a:pt x="0" y="75"/>
                  </a:cubicBezTo>
                  <a:cubicBezTo>
                    <a:pt x="0" y="78"/>
                    <a:pt x="2" y="80"/>
                    <a:pt x="5" y="80"/>
                  </a:cubicBezTo>
                  <a:cubicBezTo>
                    <a:pt x="24" y="80"/>
                    <a:pt x="24" y="80"/>
                    <a:pt x="24" y="80"/>
                  </a:cubicBezTo>
                  <a:cubicBezTo>
                    <a:pt x="24" y="79"/>
                    <a:pt x="24" y="79"/>
                    <a:pt x="24" y="79"/>
                  </a:cubicBezTo>
                  <a:cubicBezTo>
                    <a:pt x="24" y="73"/>
                    <a:pt x="29" y="68"/>
                    <a:pt x="35" y="68"/>
                  </a:cubicBezTo>
                  <a:cubicBezTo>
                    <a:pt x="41" y="68"/>
                    <a:pt x="46" y="73"/>
                    <a:pt x="46" y="79"/>
                  </a:cubicBezTo>
                  <a:cubicBezTo>
                    <a:pt x="46" y="79"/>
                    <a:pt x="46" y="79"/>
                    <a:pt x="46" y="80"/>
                  </a:cubicBezTo>
                  <a:cubicBezTo>
                    <a:pt x="99" y="80"/>
                    <a:pt x="99" y="80"/>
                    <a:pt x="99" y="80"/>
                  </a:cubicBezTo>
                  <a:cubicBezTo>
                    <a:pt x="99" y="79"/>
                    <a:pt x="99" y="79"/>
                    <a:pt x="99" y="79"/>
                  </a:cubicBezTo>
                  <a:cubicBezTo>
                    <a:pt x="99" y="73"/>
                    <a:pt x="104" y="68"/>
                    <a:pt x="110" y="68"/>
                  </a:cubicBezTo>
                  <a:cubicBezTo>
                    <a:pt x="116" y="68"/>
                    <a:pt x="121" y="73"/>
                    <a:pt x="121" y="79"/>
                  </a:cubicBezTo>
                  <a:cubicBezTo>
                    <a:pt x="121" y="79"/>
                    <a:pt x="121" y="79"/>
                    <a:pt x="121" y="80"/>
                  </a:cubicBezTo>
                  <a:cubicBezTo>
                    <a:pt x="138" y="80"/>
                    <a:pt x="138" y="80"/>
                    <a:pt x="138" y="80"/>
                  </a:cubicBezTo>
                  <a:cubicBezTo>
                    <a:pt x="140" y="80"/>
                    <a:pt x="143" y="78"/>
                    <a:pt x="143" y="75"/>
                  </a:cubicBezTo>
                  <a:lnTo>
                    <a:pt x="143" y="4"/>
                  </a:lnTo>
                  <a:close/>
                </a:path>
              </a:pathLst>
            </a:custGeom>
            <a:solidFill>
              <a:srgbClr val="41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55" name="Freeform 23">
              <a:extLst>
                <a:ext uri="{FF2B5EF4-FFF2-40B4-BE49-F238E27FC236}">
                  <a16:creationId xmlns:a16="http://schemas.microsoft.com/office/drawing/2014/main" xmlns="" id="{A1DF46E3-12D2-460A-8171-0DBEBD623299}"/>
                </a:ext>
              </a:extLst>
            </p:cNvPr>
            <p:cNvSpPr>
              <a:spLocks/>
            </p:cNvSpPr>
            <p:nvPr/>
          </p:nvSpPr>
          <p:spPr bwMode="auto">
            <a:xfrm>
              <a:off x="6005513" y="5210175"/>
              <a:ext cx="79375" cy="258763"/>
            </a:xfrm>
            <a:custGeom>
              <a:avLst/>
              <a:gdLst>
                <a:gd name="T0" fmla="*/ 2 w 21"/>
                <a:gd name="T1" fmla="*/ 0 h 69"/>
                <a:gd name="T2" fmla="*/ 0 w 21"/>
                <a:gd name="T3" fmla="*/ 9 h 69"/>
                <a:gd name="T4" fmla="*/ 16 w 21"/>
                <a:gd name="T5" fmla="*/ 69 h 69"/>
                <a:gd name="T6" fmla="*/ 21 w 21"/>
                <a:gd name="T7" fmla="*/ 68 h 69"/>
                <a:gd name="T8" fmla="*/ 21 w 21"/>
                <a:gd name="T9" fmla="*/ 68 h 69"/>
                <a:gd name="T10" fmla="*/ 6 w 21"/>
                <a:gd name="T11" fmla="*/ 8 h 69"/>
                <a:gd name="T12" fmla="*/ 8 w 21"/>
                <a:gd name="T13" fmla="*/ 0 h 69"/>
                <a:gd name="T14" fmla="*/ 2 w 21"/>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9">
                  <a:moveTo>
                    <a:pt x="2" y="0"/>
                  </a:moveTo>
                  <a:cubicBezTo>
                    <a:pt x="0" y="3"/>
                    <a:pt x="0" y="6"/>
                    <a:pt x="0" y="9"/>
                  </a:cubicBezTo>
                  <a:cubicBezTo>
                    <a:pt x="16" y="69"/>
                    <a:pt x="16" y="69"/>
                    <a:pt x="16" y="69"/>
                  </a:cubicBezTo>
                  <a:cubicBezTo>
                    <a:pt x="17" y="68"/>
                    <a:pt x="19" y="68"/>
                    <a:pt x="21" y="68"/>
                  </a:cubicBezTo>
                  <a:cubicBezTo>
                    <a:pt x="21" y="68"/>
                    <a:pt x="21" y="68"/>
                    <a:pt x="21" y="68"/>
                  </a:cubicBezTo>
                  <a:cubicBezTo>
                    <a:pt x="6" y="8"/>
                    <a:pt x="6" y="8"/>
                    <a:pt x="6" y="8"/>
                  </a:cubicBezTo>
                  <a:cubicBezTo>
                    <a:pt x="6" y="5"/>
                    <a:pt x="6" y="2"/>
                    <a:pt x="8" y="0"/>
                  </a:cubicBezTo>
                  <a:lnTo>
                    <a:pt x="2"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56" name="Freeform 24">
              <a:extLst>
                <a:ext uri="{FF2B5EF4-FFF2-40B4-BE49-F238E27FC236}">
                  <a16:creationId xmlns:a16="http://schemas.microsoft.com/office/drawing/2014/main" xmlns="" id="{0270E28C-C3F7-4AA6-819C-58E4C8CCC466}"/>
                </a:ext>
              </a:extLst>
            </p:cNvPr>
            <p:cNvSpPr>
              <a:spLocks/>
            </p:cNvSpPr>
            <p:nvPr/>
          </p:nvSpPr>
          <p:spPr bwMode="auto">
            <a:xfrm>
              <a:off x="5786438" y="5210175"/>
              <a:ext cx="84138" cy="255588"/>
            </a:xfrm>
            <a:custGeom>
              <a:avLst/>
              <a:gdLst>
                <a:gd name="T0" fmla="*/ 0 w 22"/>
                <a:gd name="T1" fmla="*/ 68 h 68"/>
                <a:gd name="T2" fmla="*/ 3 w 22"/>
                <a:gd name="T3" fmla="*/ 68 h 68"/>
                <a:gd name="T4" fmla="*/ 6 w 22"/>
                <a:gd name="T5" fmla="*/ 68 h 68"/>
                <a:gd name="T6" fmla="*/ 22 w 22"/>
                <a:gd name="T7" fmla="*/ 9 h 68"/>
                <a:gd name="T8" fmla="*/ 22 w 22"/>
                <a:gd name="T9" fmla="*/ 8 h 68"/>
                <a:gd name="T10" fmla="*/ 20 w 22"/>
                <a:gd name="T11" fmla="*/ 0 h 68"/>
                <a:gd name="T12" fmla="*/ 14 w 22"/>
                <a:gd name="T13" fmla="*/ 0 h 68"/>
                <a:gd name="T14" fmla="*/ 14 w 22"/>
                <a:gd name="T15" fmla="*/ 0 h 68"/>
                <a:gd name="T16" fmla="*/ 16 w 22"/>
                <a:gd name="T17" fmla="*/ 8 h 68"/>
                <a:gd name="T18" fmla="*/ 0 w 22"/>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8">
                  <a:moveTo>
                    <a:pt x="0" y="68"/>
                  </a:moveTo>
                  <a:cubicBezTo>
                    <a:pt x="1" y="68"/>
                    <a:pt x="2" y="68"/>
                    <a:pt x="3" y="68"/>
                  </a:cubicBezTo>
                  <a:cubicBezTo>
                    <a:pt x="4" y="68"/>
                    <a:pt x="5" y="68"/>
                    <a:pt x="6" y="68"/>
                  </a:cubicBezTo>
                  <a:cubicBezTo>
                    <a:pt x="22" y="9"/>
                    <a:pt x="22" y="9"/>
                    <a:pt x="22" y="9"/>
                  </a:cubicBezTo>
                  <a:cubicBezTo>
                    <a:pt x="22" y="8"/>
                    <a:pt x="22" y="8"/>
                    <a:pt x="22" y="8"/>
                  </a:cubicBezTo>
                  <a:cubicBezTo>
                    <a:pt x="22" y="6"/>
                    <a:pt x="22" y="3"/>
                    <a:pt x="20" y="0"/>
                  </a:cubicBezTo>
                  <a:cubicBezTo>
                    <a:pt x="14" y="0"/>
                    <a:pt x="14" y="0"/>
                    <a:pt x="14" y="0"/>
                  </a:cubicBezTo>
                  <a:cubicBezTo>
                    <a:pt x="14" y="0"/>
                    <a:pt x="14" y="0"/>
                    <a:pt x="14" y="0"/>
                  </a:cubicBezTo>
                  <a:cubicBezTo>
                    <a:pt x="16" y="2"/>
                    <a:pt x="16" y="5"/>
                    <a:pt x="16" y="8"/>
                  </a:cubicBezTo>
                  <a:lnTo>
                    <a:pt x="0" y="6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sp>
          <p:nvSpPr>
            <p:cNvPr id="57" name="Freeform 25">
              <a:extLst>
                <a:ext uri="{FF2B5EF4-FFF2-40B4-BE49-F238E27FC236}">
                  <a16:creationId xmlns:a16="http://schemas.microsoft.com/office/drawing/2014/main" xmlns="" id="{109F6DF1-3CD8-4E83-AD81-81E7C50ED775}"/>
                </a:ext>
              </a:extLst>
            </p:cNvPr>
            <p:cNvSpPr>
              <a:spLocks/>
            </p:cNvSpPr>
            <p:nvPr/>
          </p:nvSpPr>
          <p:spPr bwMode="auto">
            <a:xfrm>
              <a:off x="5783263" y="-884238"/>
              <a:ext cx="309563" cy="6383338"/>
            </a:xfrm>
            <a:custGeom>
              <a:avLst/>
              <a:gdLst>
                <a:gd name="T0" fmla="*/ 64 w 81"/>
                <a:gd name="T1" fmla="*/ 1601 h 1699"/>
                <a:gd name="T2" fmla="*/ 66 w 81"/>
                <a:gd name="T3" fmla="*/ 1589 h 1699"/>
                <a:gd name="T4" fmla="*/ 71 w 81"/>
                <a:gd name="T5" fmla="*/ 1580 h 1699"/>
                <a:gd name="T6" fmla="*/ 63 w 81"/>
                <a:gd name="T7" fmla="*/ 1555 h 1699"/>
                <a:gd name="T8" fmla="*/ 44 w 81"/>
                <a:gd name="T9" fmla="*/ 1550 h 1699"/>
                <a:gd name="T10" fmla="*/ 44 w 81"/>
                <a:gd name="T11" fmla="*/ 0 h 1699"/>
                <a:gd name="T12" fmla="*/ 37 w 81"/>
                <a:gd name="T13" fmla="*/ 0 h 1699"/>
                <a:gd name="T14" fmla="*/ 37 w 81"/>
                <a:gd name="T15" fmla="*/ 1550 h 1699"/>
                <a:gd name="T16" fmla="*/ 18 w 81"/>
                <a:gd name="T17" fmla="*/ 1555 h 1699"/>
                <a:gd name="T18" fmla="*/ 10 w 81"/>
                <a:gd name="T19" fmla="*/ 1580 h 1699"/>
                <a:gd name="T20" fmla="*/ 15 w 81"/>
                <a:gd name="T21" fmla="*/ 1589 h 1699"/>
                <a:gd name="T22" fmla="*/ 17 w 81"/>
                <a:gd name="T23" fmla="*/ 1601 h 1699"/>
                <a:gd name="T24" fmla="*/ 0 w 81"/>
                <a:gd name="T25" fmla="*/ 1695 h 1699"/>
                <a:gd name="T26" fmla="*/ 2 w 81"/>
                <a:gd name="T27" fmla="*/ 1698 h 1699"/>
                <a:gd name="T28" fmla="*/ 6 w 81"/>
                <a:gd name="T29" fmla="*/ 1696 h 1699"/>
                <a:gd name="T30" fmla="*/ 23 w 81"/>
                <a:gd name="T31" fmla="*/ 1602 h 1699"/>
                <a:gd name="T32" fmla="*/ 23 w 81"/>
                <a:gd name="T33" fmla="*/ 1602 h 1699"/>
                <a:gd name="T34" fmla="*/ 20 w 81"/>
                <a:gd name="T35" fmla="*/ 1587 h 1699"/>
                <a:gd name="T36" fmla="*/ 15 w 81"/>
                <a:gd name="T37" fmla="*/ 1577 h 1699"/>
                <a:gd name="T38" fmla="*/ 21 w 81"/>
                <a:gd name="T39" fmla="*/ 1561 h 1699"/>
                <a:gd name="T40" fmla="*/ 37 w 81"/>
                <a:gd name="T41" fmla="*/ 1556 h 1699"/>
                <a:gd name="T42" fmla="*/ 37 w 81"/>
                <a:gd name="T43" fmla="*/ 1561 h 1699"/>
                <a:gd name="T44" fmla="*/ 40 w 81"/>
                <a:gd name="T45" fmla="*/ 1564 h 1699"/>
                <a:gd name="T46" fmla="*/ 44 w 81"/>
                <a:gd name="T47" fmla="*/ 1561 h 1699"/>
                <a:gd name="T48" fmla="*/ 44 w 81"/>
                <a:gd name="T49" fmla="*/ 1556 h 1699"/>
                <a:gd name="T50" fmla="*/ 60 w 81"/>
                <a:gd name="T51" fmla="*/ 1561 h 1699"/>
                <a:gd name="T52" fmla="*/ 66 w 81"/>
                <a:gd name="T53" fmla="*/ 1577 h 1699"/>
                <a:gd name="T54" fmla="*/ 61 w 81"/>
                <a:gd name="T55" fmla="*/ 1586 h 1699"/>
                <a:gd name="T56" fmla="*/ 58 w 81"/>
                <a:gd name="T57" fmla="*/ 1602 h 1699"/>
                <a:gd name="T58" fmla="*/ 75 w 81"/>
                <a:gd name="T59" fmla="*/ 1696 h 1699"/>
                <a:gd name="T60" fmla="*/ 78 w 81"/>
                <a:gd name="T61" fmla="*/ 1699 h 1699"/>
                <a:gd name="T62" fmla="*/ 79 w 81"/>
                <a:gd name="T63" fmla="*/ 1698 h 1699"/>
                <a:gd name="T64" fmla="*/ 81 w 81"/>
                <a:gd name="T65" fmla="*/ 1695 h 1699"/>
                <a:gd name="T66" fmla="*/ 64 w 81"/>
                <a:gd name="T67" fmla="*/ 1601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699">
                  <a:moveTo>
                    <a:pt x="64" y="1601"/>
                  </a:moveTo>
                  <a:cubicBezTo>
                    <a:pt x="64" y="1597"/>
                    <a:pt x="64" y="1593"/>
                    <a:pt x="66" y="1589"/>
                  </a:cubicBezTo>
                  <a:cubicBezTo>
                    <a:pt x="71" y="1580"/>
                    <a:pt x="71" y="1580"/>
                    <a:pt x="71" y="1580"/>
                  </a:cubicBezTo>
                  <a:cubicBezTo>
                    <a:pt x="76" y="1571"/>
                    <a:pt x="72" y="1560"/>
                    <a:pt x="63" y="1555"/>
                  </a:cubicBezTo>
                  <a:cubicBezTo>
                    <a:pt x="57" y="1552"/>
                    <a:pt x="51" y="1550"/>
                    <a:pt x="44" y="1550"/>
                  </a:cubicBezTo>
                  <a:cubicBezTo>
                    <a:pt x="44" y="0"/>
                    <a:pt x="44" y="0"/>
                    <a:pt x="44" y="0"/>
                  </a:cubicBezTo>
                  <a:cubicBezTo>
                    <a:pt x="37" y="0"/>
                    <a:pt x="37" y="0"/>
                    <a:pt x="37" y="0"/>
                  </a:cubicBezTo>
                  <a:cubicBezTo>
                    <a:pt x="37" y="1550"/>
                    <a:pt x="37" y="1550"/>
                    <a:pt x="37" y="1550"/>
                  </a:cubicBezTo>
                  <a:cubicBezTo>
                    <a:pt x="30" y="1551"/>
                    <a:pt x="24" y="1552"/>
                    <a:pt x="18" y="1555"/>
                  </a:cubicBezTo>
                  <a:cubicBezTo>
                    <a:pt x="9" y="1560"/>
                    <a:pt x="5" y="1571"/>
                    <a:pt x="10" y="1580"/>
                  </a:cubicBezTo>
                  <a:cubicBezTo>
                    <a:pt x="15" y="1589"/>
                    <a:pt x="15" y="1589"/>
                    <a:pt x="15" y="1589"/>
                  </a:cubicBezTo>
                  <a:cubicBezTo>
                    <a:pt x="17" y="1593"/>
                    <a:pt x="17" y="1597"/>
                    <a:pt x="17" y="1601"/>
                  </a:cubicBezTo>
                  <a:cubicBezTo>
                    <a:pt x="0" y="1695"/>
                    <a:pt x="0" y="1695"/>
                    <a:pt x="0" y="1695"/>
                  </a:cubicBezTo>
                  <a:cubicBezTo>
                    <a:pt x="0" y="1696"/>
                    <a:pt x="1" y="1698"/>
                    <a:pt x="2" y="1698"/>
                  </a:cubicBezTo>
                  <a:cubicBezTo>
                    <a:pt x="4" y="1698"/>
                    <a:pt x="5" y="1697"/>
                    <a:pt x="6" y="1696"/>
                  </a:cubicBezTo>
                  <a:cubicBezTo>
                    <a:pt x="23" y="1602"/>
                    <a:pt x="23" y="1602"/>
                    <a:pt x="23" y="1602"/>
                  </a:cubicBezTo>
                  <a:cubicBezTo>
                    <a:pt x="23" y="1602"/>
                    <a:pt x="23" y="1602"/>
                    <a:pt x="23" y="1602"/>
                  </a:cubicBezTo>
                  <a:cubicBezTo>
                    <a:pt x="24" y="1596"/>
                    <a:pt x="23" y="1591"/>
                    <a:pt x="20" y="1587"/>
                  </a:cubicBezTo>
                  <a:cubicBezTo>
                    <a:pt x="15" y="1577"/>
                    <a:pt x="15" y="1577"/>
                    <a:pt x="15" y="1577"/>
                  </a:cubicBezTo>
                  <a:cubicBezTo>
                    <a:pt x="12" y="1571"/>
                    <a:pt x="15" y="1564"/>
                    <a:pt x="21" y="1561"/>
                  </a:cubicBezTo>
                  <a:cubicBezTo>
                    <a:pt x="26" y="1558"/>
                    <a:pt x="31" y="1557"/>
                    <a:pt x="37" y="1556"/>
                  </a:cubicBezTo>
                  <a:cubicBezTo>
                    <a:pt x="37" y="1561"/>
                    <a:pt x="37" y="1561"/>
                    <a:pt x="37" y="1561"/>
                  </a:cubicBezTo>
                  <a:cubicBezTo>
                    <a:pt x="37" y="1562"/>
                    <a:pt x="39" y="1564"/>
                    <a:pt x="40" y="1564"/>
                  </a:cubicBezTo>
                  <a:cubicBezTo>
                    <a:pt x="42" y="1564"/>
                    <a:pt x="44" y="1562"/>
                    <a:pt x="44" y="1561"/>
                  </a:cubicBezTo>
                  <a:cubicBezTo>
                    <a:pt x="44" y="1556"/>
                    <a:pt x="44" y="1556"/>
                    <a:pt x="44" y="1556"/>
                  </a:cubicBezTo>
                  <a:cubicBezTo>
                    <a:pt x="50" y="1556"/>
                    <a:pt x="55" y="1558"/>
                    <a:pt x="60" y="1561"/>
                  </a:cubicBezTo>
                  <a:cubicBezTo>
                    <a:pt x="66" y="1564"/>
                    <a:pt x="69" y="1571"/>
                    <a:pt x="66" y="1577"/>
                  </a:cubicBezTo>
                  <a:cubicBezTo>
                    <a:pt x="61" y="1586"/>
                    <a:pt x="61" y="1586"/>
                    <a:pt x="61" y="1586"/>
                  </a:cubicBezTo>
                  <a:cubicBezTo>
                    <a:pt x="58" y="1591"/>
                    <a:pt x="58" y="1597"/>
                    <a:pt x="58" y="1602"/>
                  </a:cubicBezTo>
                  <a:cubicBezTo>
                    <a:pt x="75" y="1696"/>
                    <a:pt x="75" y="1696"/>
                    <a:pt x="75" y="1696"/>
                  </a:cubicBezTo>
                  <a:cubicBezTo>
                    <a:pt x="75" y="1697"/>
                    <a:pt x="77" y="1699"/>
                    <a:pt x="78" y="1699"/>
                  </a:cubicBezTo>
                  <a:cubicBezTo>
                    <a:pt x="78" y="1699"/>
                    <a:pt x="78" y="1698"/>
                    <a:pt x="79" y="1698"/>
                  </a:cubicBezTo>
                  <a:cubicBezTo>
                    <a:pt x="80" y="1698"/>
                    <a:pt x="81" y="1697"/>
                    <a:pt x="81" y="1695"/>
                  </a:cubicBezTo>
                  <a:lnTo>
                    <a:pt x="64" y="160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00"/>
            </a:p>
          </p:txBody>
        </p:sp>
      </p:grpSp>
    </p:spTree>
    <p:extLst>
      <p:ext uri="{BB962C8B-B14F-4D97-AF65-F5344CB8AC3E}">
        <p14:creationId xmlns:p14="http://schemas.microsoft.com/office/powerpoint/2010/main" val="29057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Users\Administrator\Desktop\5385f09707721.png"/>
          <p:cNvPicPr>
            <a:picLocks noChangeAspect="1" noChangeArrowheads="1"/>
          </p:cNvPicPr>
          <p:nvPr/>
        </p:nvPicPr>
        <p:blipFill>
          <a:blip r:embed="rId3" cstate="print"/>
          <a:srcRect/>
          <a:stretch>
            <a:fillRect/>
          </a:stretch>
        </p:blipFill>
        <p:spPr bwMode="auto">
          <a:xfrm>
            <a:off x="-1" y="1"/>
            <a:ext cx="9144001" cy="5143499"/>
          </a:xfrm>
          <a:prstGeom prst="rect">
            <a:avLst/>
          </a:prstGeom>
          <a:blipFill>
            <a:blip r:embed="rId4"/>
            <a:tile tx="0" ty="0" sx="100000" sy="100000" flip="none" algn="tl"/>
          </a:blipFill>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l="10494"/>
          <a:stretch/>
        </p:blipFill>
        <p:spPr>
          <a:xfrm>
            <a:off x="802718" y="928506"/>
            <a:ext cx="8055096" cy="3475970"/>
          </a:xfrm>
          <a:prstGeom prst="rect">
            <a:avLst/>
          </a:prstGeom>
        </p:spPr>
      </p:pic>
      <p:sp>
        <p:nvSpPr>
          <p:cNvPr id="42" name="矩形 41"/>
          <p:cNvSpPr/>
          <p:nvPr/>
        </p:nvSpPr>
        <p:spPr>
          <a:xfrm>
            <a:off x="1948966" y="1139886"/>
            <a:ext cx="466794" cy="461523"/>
          </a:xfrm>
          <a:prstGeom prst="rect">
            <a:avLst/>
          </a:prstGeom>
        </p:spPr>
        <p:txBody>
          <a:bodyPr wrap="none">
            <a:spAutoFit/>
          </a:bodyPr>
          <a:lstStyle/>
          <a:p>
            <a:pPr>
              <a:defRPr/>
            </a:pPr>
            <a:r>
              <a:rPr lang="en-US" altLang="zh-CN" sz="2400" kern="0" dirty="0">
                <a:solidFill>
                  <a:sysClr val="window" lastClr="FFFFFF"/>
                </a:solidFill>
                <a:latin typeface="Impact" pitchFamily="34" charset="0"/>
                <a:ea typeface="微软雅黑" pitchFamily="34" charset="-122"/>
              </a:rPr>
              <a:t>01</a:t>
            </a:r>
            <a:endParaRPr lang="zh-CN" altLang="en-US" sz="2400" kern="0" dirty="0">
              <a:solidFill>
                <a:sysClr val="window" lastClr="FFFFFF"/>
              </a:solidFill>
              <a:latin typeface="Impact" pitchFamily="34" charset="0"/>
              <a:ea typeface="微软雅黑" pitchFamily="34" charset="-122"/>
            </a:endParaRPr>
          </a:p>
        </p:txBody>
      </p:sp>
      <p:sp>
        <p:nvSpPr>
          <p:cNvPr id="43" name="TextBox 42"/>
          <p:cNvSpPr txBox="1"/>
          <p:nvPr/>
        </p:nvSpPr>
        <p:spPr>
          <a:xfrm>
            <a:off x="1547664" y="1221187"/>
            <a:ext cx="6120679" cy="2400655"/>
          </a:xfrm>
          <a:prstGeom prst="rect">
            <a:avLst/>
          </a:prstGeom>
          <a:noFill/>
          <a:effectLst>
            <a:innerShdw blurRad="25400" dist="25400" dir="13500000">
              <a:prstClr val="black">
                <a:alpha val="50000"/>
              </a:prstClr>
            </a:innerShdw>
          </a:effectLst>
        </p:spPr>
        <p:txBody>
          <a:bodyPr wrap="square" lIns="91438" tIns="45719" rIns="91438" bIns="45719" rtlCol="0">
            <a:spAutoFit/>
          </a:bodyPr>
          <a:lstStyle/>
          <a:p>
            <a:pPr marL="400050" indent="-400050" fontAlgn="base">
              <a:lnSpc>
                <a:spcPct val="150000"/>
              </a:lnSpc>
              <a:spcBef>
                <a:spcPct val="0"/>
              </a:spcBef>
              <a:spcAft>
                <a:spcPct val="0"/>
              </a:spcAft>
              <a:buAutoNum type="romanUcPeriod"/>
            </a:pPr>
            <a:r>
              <a:rPr lang="en-US" altLang="zh-CN" sz="2000" b="1" smtClean="0">
                <a:solidFill>
                  <a:srgbClr val="C00000"/>
                </a:solidFill>
                <a:latin typeface="Times New Roman" pitchFamily="18" charset="0"/>
                <a:ea typeface="微软雅黑" pitchFamily="34" charset="-122"/>
                <a:cs typeface="Times New Roman" pitchFamily="18" charset="0"/>
              </a:rPr>
              <a:t>ĐỌC – TÌM HIỂU CHUNG</a:t>
            </a:r>
          </a:p>
          <a:p>
            <a:pPr marL="400050" indent="-400050" fontAlgn="base">
              <a:lnSpc>
                <a:spcPct val="150000"/>
              </a:lnSpc>
              <a:spcBef>
                <a:spcPct val="0"/>
              </a:spcBef>
              <a:spcAft>
                <a:spcPct val="0"/>
              </a:spcAft>
              <a:buAutoNum type="romanUcPeriod"/>
            </a:pPr>
            <a:r>
              <a:rPr lang="en-US" altLang="zh-CN" sz="2000" b="1" smtClean="0">
                <a:solidFill>
                  <a:srgbClr val="C00000"/>
                </a:solidFill>
                <a:latin typeface="Times New Roman" pitchFamily="18" charset="0"/>
                <a:ea typeface="微软雅黑" pitchFamily="34" charset="-122"/>
                <a:cs typeface="Times New Roman" pitchFamily="18" charset="0"/>
              </a:rPr>
              <a:t>KHÁM PHÁ VĂN BẢN</a:t>
            </a:r>
          </a:p>
          <a:p>
            <a:pPr marL="342900" indent="-342900" fontAlgn="base">
              <a:lnSpc>
                <a:spcPct val="150000"/>
              </a:lnSpc>
              <a:spcBef>
                <a:spcPct val="0"/>
              </a:spcBef>
              <a:spcAft>
                <a:spcPct val="0"/>
              </a:spcAft>
              <a:buAutoNum type="arabicPeriod"/>
            </a:pPr>
            <a:r>
              <a:rPr lang="en-US" sz="2000" b="1" smtClean="0">
                <a:solidFill>
                  <a:srgbClr val="C00000"/>
                </a:solidFill>
                <a:latin typeface="Arial" panose="020B0604020202020204" pitchFamily="34" charset="0"/>
                <a:cs typeface="Arial" panose="020B0604020202020204" pitchFamily="34" charset="0"/>
              </a:rPr>
              <a:t>Nhân vật Sơn và Lan</a:t>
            </a:r>
          </a:p>
          <a:p>
            <a:pPr marL="342900" indent="-342900" fontAlgn="base">
              <a:lnSpc>
                <a:spcPct val="150000"/>
              </a:lnSpc>
              <a:spcBef>
                <a:spcPct val="0"/>
              </a:spcBef>
              <a:spcAft>
                <a:spcPct val="0"/>
              </a:spcAft>
              <a:buAutoNum type="arabicPeriod"/>
            </a:pPr>
            <a:r>
              <a:rPr lang="en-US" sz="2000" b="1" smtClean="0">
                <a:solidFill>
                  <a:srgbClr val="C00000"/>
                </a:solidFill>
                <a:latin typeface="Arial" panose="020B0604020202020204" pitchFamily="34" charset="0"/>
                <a:cs typeface="Arial" panose="020B0604020202020204" pitchFamily="34" charset="0"/>
              </a:rPr>
              <a:t>Nhân vật Hiên và những đứa trẻ nghèo</a:t>
            </a:r>
            <a:endParaRPr lang="en-US" sz="2000" b="1">
              <a:solidFill>
                <a:srgbClr val="C00000"/>
              </a:solidFill>
              <a:latin typeface="Arial" panose="020B0604020202020204" pitchFamily="34" charset="0"/>
              <a:cs typeface="Arial" panose="020B0604020202020204" pitchFamily="34" charset="0"/>
            </a:endParaRPr>
          </a:p>
          <a:p>
            <a:pPr fontAlgn="base">
              <a:lnSpc>
                <a:spcPct val="150000"/>
              </a:lnSpc>
              <a:spcBef>
                <a:spcPct val="0"/>
              </a:spcBef>
              <a:spcAft>
                <a:spcPct val="0"/>
              </a:spcAft>
            </a:pPr>
            <a:endParaRPr lang="zh-CN" altLang="en-US" sz="2000" b="1" dirty="0">
              <a:solidFill>
                <a:srgbClr val="C00000"/>
              </a:solidFill>
              <a:latin typeface="Times New Roman" pitchFamily="18" charset="0"/>
              <a:ea typeface="微软雅黑" pitchFamily="34" charset="-122"/>
              <a:cs typeface="Times New Roman" pitchFamily="18" charset="0"/>
            </a:endParaRPr>
          </a:p>
        </p:txBody>
      </p:sp>
      <p:sp>
        <p:nvSpPr>
          <p:cNvPr id="48" name="矩形 47"/>
          <p:cNvSpPr/>
          <p:nvPr/>
        </p:nvSpPr>
        <p:spPr>
          <a:xfrm>
            <a:off x="1948969" y="1925877"/>
            <a:ext cx="184731" cy="461665"/>
          </a:xfrm>
          <a:prstGeom prst="rect">
            <a:avLst/>
          </a:prstGeom>
        </p:spPr>
        <p:txBody>
          <a:bodyPr wrap="none">
            <a:spAutoFit/>
          </a:bodyPr>
          <a:lstStyle/>
          <a:p>
            <a:pPr>
              <a:defRPr/>
            </a:pPr>
            <a:endParaRPr lang="zh-CN" altLang="en-US" sz="2400" kern="0" dirty="0">
              <a:solidFill>
                <a:sysClr val="window" lastClr="FFFFFF"/>
              </a:solidFill>
              <a:latin typeface="Impact" pitchFamily="34" charset="0"/>
              <a:ea typeface="微软雅黑" pitchFamily="34" charset="-122"/>
            </a:endParaRPr>
          </a:p>
        </p:txBody>
      </p:sp>
      <p:sp>
        <p:nvSpPr>
          <p:cNvPr id="54" name="矩形 53"/>
          <p:cNvSpPr/>
          <p:nvPr/>
        </p:nvSpPr>
        <p:spPr>
          <a:xfrm>
            <a:off x="1948969" y="2753281"/>
            <a:ext cx="184731" cy="461665"/>
          </a:xfrm>
          <a:prstGeom prst="rect">
            <a:avLst/>
          </a:prstGeom>
        </p:spPr>
        <p:txBody>
          <a:bodyPr wrap="none">
            <a:spAutoFit/>
          </a:bodyPr>
          <a:lstStyle/>
          <a:p>
            <a:pPr>
              <a:defRPr/>
            </a:pPr>
            <a:endParaRPr lang="zh-CN" altLang="en-US" sz="2400" kern="0" dirty="0">
              <a:solidFill>
                <a:sysClr val="window" lastClr="FFFFFF"/>
              </a:solidFill>
              <a:latin typeface="Impact" pitchFamily="34" charset="0"/>
              <a:ea typeface="微软雅黑" pitchFamily="34" charset="-122"/>
            </a:endParaRPr>
          </a:p>
        </p:txBody>
      </p:sp>
    </p:spTree>
    <p:extLst>
      <p:ext uri="{BB962C8B-B14F-4D97-AF65-F5344CB8AC3E}">
        <p14:creationId xmlns:p14="http://schemas.microsoft.com/office/powerpoint/2010/main" val="2009021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300" fill="hold"/>
                                        <p:tgtEl>
                                          <p:spTgt spid="43"/>
                                        </p:tgtEl>
                                        <p:attrNameLst>
                                          <p:attrName>ppt_x</p:attrName>
                                        </p:attrNameLst>
                                      </p:cBhvr>
                                      <p:tavLst>
                                        <p:tav tm="0">
                                          <p:val>
                                            <p:strVal val="1+#ppt_w/2"/>
                                          </p:val>
                                        </p:tav>
                                        <p:tav tm="100000">
                                          <p:val>
                                            <p:strVal val="#ppt_x"/>
                                          </p:val>
                                        </p:tav>
                                      </p:tavLst>
                                    </p:anim>
                                    <p:anim calcmode="lin" valueType="num">
                                      <p:cBhvr additive="base">
                                        <p:cTn id="11"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2586</TotalTime>
  <Words>2874</Words>
  <Application>Microsoft Office PowerPoint</Application>
  <PresentationFormat>On-screen Show (16:9)</PresentationFormat>
  <Paragraphs>328</Paragraphs>
  <Slides>54</Slides>
  <Notes>14</Notes>
  <HiddenSlides>0</HiddenSlides>
  <MMClips>3</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MTC</cp:lastModifiedBy>
  <cp:revision>170</cp:revision>
  <dcterms:created xsi:type="dcterms:W3CDTF">2021-07-10T02:07:02Z</dcterms:created>
  <dcterms:modified xsi:type="dcterms:W3CDTF">2021-11-14T16:32:24Z</dcterms:modified>
</cp:coreProperties>
</file>