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36" r:id="rId2"/>
    <p:sldId id="337" r:id="rId3"/>
    <p:sldId id="326" r:id="rId4"/>
    <p:sldId id="260" r:id="rId5"/>
    <p:sldId id="329" r:id="rId6"/>
    <p:sldId id="328" r:id="rId7"/>
    <p:sldId id="262" r:id="rId8"/>
    <p:sldId id="327" r:id="rId9"/>
    <p:sldId id="331" r:id="rId10"/>
    <p:sldId id="325" r:id="rId11"/>
    <p:sldId id="333" r:id="rId12"/>
    <p:sldId id="334" r:id="rId13"/>
    <p:sldId id="335" r:id="rId14"/>
    <p:sldId id="259"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AF7"/>
    <a:srgbClr val="71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p:restoredTop sz="94857"/>
  </p:normalViewPr>
  <p:slideViewPr>
    <p:cSldViewPr snapToGrid="0" snapToObjects="1">
      <p:cViewPr>
        <p:scale>
          <a:sx n="81" d="100"/>
          <a:sy n="81" d="100"/>
        </p:scale>
        <p:origin x="-9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9E867-92BD-5E42-8CAC-6A022AF22C1B}" type="datetimeFigureOut">
              <a:rPr lang="x-none" smtClean="0"/>
              <a:t>14/11/2021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A9080-EFE4-F543-9944-AB05CF8D07E1}" type="slidenum">
              <a:rPr lang="x-none" smtClean="0"/>
              <a:t>‹#›</a:t>
            </a:fld>
            <a:endParaRPr lang="x-none"/>
          </a:p>
        </p:txBody>
      </p:sp>
    </p:spTree>
    <p:extLst>
      <p:ext uri="{BB962C8B-B14F-4D97-AF65-F5344CB8AC3E}">
        <p14:creationId xmlns:p14="http://schemas.microsoft.com/office/powerpoint/2010/main" val="47099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37A9E-5701-284D-91D8-4F588D153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F0879076-464A-5D43-9EC2-0E805397C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C2401718-72D8-8049-9B1F-4226BED4A11C}"/>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5" name="Footer Placeholder 4">
            <a:extLst>
              <a:ext uri="{FF2B5EF4-FFF2-40B4-BE49-F238E27FC236}">
                <a16:creationId xmlns="" xmlns:a16="http://schemas.microsoft.com/office/drawing/2014/main" id="{E9077376-2132-EE4B-95CC-113C1BE80C6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C86C22F9-6B5C-1744-869C-66B097A0E508}"/>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73495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95DCA-1DDC-134E-8016-0CD3ADDEF8A2}"/>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2C4BD179-5E55-E741-8941-6F9ED756FE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0AE01879-5DFB-BB4D-9B77-58530C1826A0}"/>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5" name="Footer Placeholder 4">
            <a:extLst>
              <a:ext uri="{FF2B5EF4-FFF2-40B4-BE49-F238E27FC236}">
                <a16:creationId xmlns="" xmlns:a16="http://schemas.microsoft.com/office/drawing/2014/main" id="{B6C66EDC-FBFF-8543-833D-2C2D098617E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F48C6D91-68E0-2548-908A-46DBAC3B9D0A}"/>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7078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2343E19-87BF-1E4B-B509-39BE764486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BA8AEAA5-6DAC-8E4D-85EA-6DF4AAEC2B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7F375EA2-6B3C-D74C-9892-A49AAAA84786}"/>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5" name="Footer Placeholder 4">
            <a:extLst>
              <a:ext uri="{FF2B5EF4-FFF2-40B4-BE49-F238E27FC236}">
                <a16:creationId xmlns="" xmlns:a16="http://schemas.microsoft.com/office/drawing/2014/main" id="{7EBA12F0-857B-4E41-A0FC-82854771F96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85BC54BE-DFF3-6F47-AE62-489E92286708}"/>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23942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B378C4-C43A-8A48-8438-623772F6DED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D1B534F8-9E4A-E048-BE0D-E84C86254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A8C0266-1DAA-544E-AD56-753CD3E6CC06}"/>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5" name="Footer Placeholder 4">
            <a:extLst>
              <a:ext uri="{FF2B5EF4-FFF2-40B4-BE49-F238E27FC236}">
                <a16:creationId xmlns="" xmlns:a16="http://schemas.microsoft.com/office/drawing/2014/main" id="{B9544FFC-10D9-3745-855B-B7BDDC9C35B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CC88D939-0051-C84B-8A7C-82D5DEC0569C}"/>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34625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81AF05-8D38-4A42-A448-A6ECF419EC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8A8C466D-9673-F342-A270-4281AA7C5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F12C6EB-6E41-894F-A030-DB5C37A6F165}"/>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5" name="Footer Placeholder 4">
            <a:extLst>
              <a:ext uri="{FF2B5EF4-FFF2-40B4-BE49-F238E27FC236}">
                <a16:creationId xmlns="" xmlns:a16="http://schemas.microsoft.com/office/drawing/2014/main" id="{C79886A1-F90E-F34F-AF28-2C9DF67B546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3636DDC-70D3-054A-9625-3FC49813AB17}"/>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176085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4238A8-FBEE-074B-8EBB-3EBDC3EE1B7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661629E6-349F-B84F-B8DC-941B8AF44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52C8EFC7-61A1-1740-9D64-3F47421F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EE1D540E-28E4-8D4E-B704-C13FED2D1E41}"/>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6" name="Footer Placeholder 5">
            <a:extLst>
              <a:ext uri="{FF2B5EF4-FFF2-40B4-BE49-F238E27FC236}">
                <a16:creationId xmlns="" xmlns:a16="http://schemas.microsoft.com/office/drawing/2014/main" id="{F955AE29-1C74-6C44-AC7F-116B41EA0A0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D38A645-3569-5745-AA98-E665FB9A9AA1}"/>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229580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D08B14-0310-6C40-9F38-D954A53907F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F247E3D-1192-614C-8604-1382ADFB0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59D823C-8AC3-2C48-93A6-942FC535F1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C4B809A8-F9D5-BF4A-8925-CABC86B54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5C09F43-145A-EE47-98AF-EDD8EF99F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8703D2FA-3CBF-C44A-9723-2A03EE1C06DD}"/>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8" name="Footer Placeholder 7">
            <a:extLst>
              <a:ext uri="{FF2B5EF4-FFF2-40B4-BE49-F238E27FC236}">
                <a16:creationId xmlns="" xmlns:a16="http://schemas.microsoft.com/office/drawing/2014/main" id="{131F07CF-4E70-254C-9BD3-6A2300CAEB1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FC632437-18BF-A44E-A7EE-05990118D9BB}"/>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363705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4C4E0-49CD-5A47-82CE-493642DFAFA8}"/>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FAAFFEB4-A116-0248-BE26-E522469010B1}"/>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4" name="Footer Placeholder 3">
            <a:extLst>
              <a:ext uri="{FF2B5EF4-FFF2-40B4-BE49-F238E27FC236}">
                <a16:creationId xmlns="" xmlns:a16="http://schemas.microsoft.com/office/drawing/2014/main" id="{5E8B9065-41F6-4F4A-AF7E-ECA421419B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41863286-6B7E-A842-9522-179B9ABA0B51}"/>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11344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57C1B82-B289-B348-845B-D374423A370E}"/>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3" name="Footer Placeholder 2">
            <a:extLst>
              <a:ext uri="{FF2B5EF4-FFF2-40B4-BE49-F238E27FC236}">
                <a16:creationId xmlns="" xmlns:a16="http://schemas.microsoft.com/office/drawing/2014/main" id="{B4D4326E-CCAD-A54C-9ACB-293CC91F1C9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DD316326-ABD1-AD44-96A1-3C645118DDB3}"/>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66683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479959-8DC7-DF49-B61D-488B2B0FB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F9C11F8-B4C1-9041-963B-D642C081D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123DA13A-D951-D14C-839D-59BB00739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77C2B1-70B0-9D4D-80FE-18ACCB913714}"/>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6" name="Footer Placeholder 5">
            <a:extLst>
              <a:ext uri="{FF2B5EF4-FFF2-40B4-BE49-F238E27FC236}">
                <a16:creationId xmlns="" xmlns:a16="http://schemas.microsoft.com/office/drawing/2014/main" id="{450E9F1E-019F-5340-BEA8-58B9A70EE3A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40610314-11C4-FB48-BC8B-6488B1EC1C39}"/>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389969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E265CA-5AE4-C242-827B-72B84074B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F8C3BDD8-ECF5-CC45-A7F1-510D92B4D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851355AB-230F-EA40-AEE9-500C7AB87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887734C-AAC8-354A-A208-BFCA64ABC7CB}"/>
              </a:ext>
            </a:extLst>
          </p:cNvPr>
          <p:cNvSpPr>
            <a:spLocks noGrp="1"/>
          </p:cNvSpPr>
          <p:nvPr>
            <p:ph type="dt" sz="half" idx="10"/>
          </p:nvPr>
        </p:nvSpPr>
        <p:spPr/>
        <p:txBody>
          <a:bodyPr/>
          <a:lstStyle/>
          <a:p>
            <a:fld id="{68DB639A-06D5-B646-B9E3-CC99AB95D0BB}" type="datetimeFigureOut">
              <a:rPr lang="x-none" smtClean="0"/>
              <a:t>14/11/2021</a:t>
            </a:fld>
            <a:endParaRPr lang="x-none"/>
          </a:p>
        </p:txBody>
      </p:sp>
      <p:sp>
        <p:nvSpPr>
          <p:cNvPr id="6" name="Footer Placeholder 5">
            <a:extLst>
              <a:ext uri="{FF2B5EF4-FFF2-40B4-BE49-F238E27FC236}">
                <a16:creationId xmlns="" xmlns:a16="http://schemas.microsoft.com/office/drawing/2014/main" id="{7A90FADC-38F9-A844-ACB5-A522D07E540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CC8B09B2-E709-374F-98AD-2C6C66C28D42}"/>
              </a:ext>
            </a:extLst>
          </p:cNvPr>
          <p:cNvSpPr>
            <a:spLocks noGrp="1"/>
          </p:cNvSpPr>
          <p:nvPr>
            <p:ph type="sldNum" sz="quarter" idx="12"/>
          </p:nvPr>
        </p:nvSpPr>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208744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5F8BF9C-1A41-0C4E-A2D9-753B8B96F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D66A97E0-756E-8F46-BD14-E67C7D597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B42EA2A8-E502-AF46-8F08-A4A8A2D1E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B639A-06D5-B646-B9E3-CC99AB95D0BB}" type="datetimeFigureOut">
              <a:rPr lang="x-none" smtClean="0"/>
              <a:t>14/11/2021</a:t>
            </a:fld>
            <a:endParaRPr lang="x-none"/>
          </a:p>
        </p:txBody>
      </p:sp>
      <p:sp>
        <p:nvSpPr>
          <p:cNvPr id="5" name="Footer Placeholder 4">
            <a:extLst>
              <a:ext uri="{FF2B5EF4-FFF2-40B4-BE49-F238E27FC236}">
                <a16:creationId xmlns="" xmlns:a16="http://schemas.microsoft.com/office/drawing/2014/main" id="{50ED9015-BBEC-E744-951A-45B0C4080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5C4A9701-967D-9844-A7A3-BA03DF359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00D77-477B-034C-9915-E947590C6DA6}" type="slidenum">
              <a:rPr lang="x-none" smtClean="0"/>
              <a:t>‹#›</a:t>
            </a:fld>
            <a:endParaRPr lang="x-none"/>
          </a:p>
        </p:txBody>
      </p:sp>
    </p:spTree>
    <p:extLst>
      <p:ext uri="{BB962C8B-B14F-4D97-AF65-F5344CB8AC3E}">
        <p14:creationId xmlns:p14="http://schemas.microsoft.com/office/powerpoint/2010/main" val="76865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ền Màu Xanh đường Kẻ Thanh Hiển Thị Sọc, Màu, Bảng Thông Báo, Nền Hình nền  Vector để tải xuống miễn phí">
            <a:extLst>
              <a:ext uri="{FF2B5EF4-FFF2-40B4-BE49-F238E27FC236}">
                <a16:creationId xmlns:a16="http://schemas.microsoft.com/office/drawing/2014/main" xmlns="" id="{5DB7A0E4-F747-9E4C-B827-62697443D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7F4A314-6041-F140-8815-CA04A13D2C8E}"/>
              </a:ext>
            </a:extLst>
          </p:cNvPr>
          <p:cNvSpPr txBox="1"/>
          <p:nvPr/>
        </p:nvSpPr>
        <p:spPr>
          <a:xfrm>
            <a:off x="3475698" y="1133768"/>
            <a:ext cx="5526065" cy="646331"/>
          </a:xfrm>
          <a:prstGeom prst="rect">
            <a:avLst/>
          </a:prstGeom>
          <a:noFill/>
        </p:spPr>
        <p:txBody>
          <a:bodyPr wrap="none" rtlCol="0">
            <a:spAutoFit/>
          </a:bodyPr>
          <a:lstStyle/>
          <a:p>
            <a:r>
              <a:rPr lang="x-none" sz="3600" b="1" dirty="0">
                <a:solidFill>
                  <a:schemeClr val="accent1">
                    <a:lumMod val="50000"/>
                  </a:schemeClr>
                </a:solidFill>
              </a:rPr>
              <a:t>TRƯỜNG </a:t>
            </a:r>
            <a:r>
              <a:rPr lang="x-none" sz="3600" b="1">
                <a:solidFill>
                  <a:schemeClr val="accent1">
                    <a:lumMod val="50000"/>
                  </a:schemeClr>
                </a:solidFill>
              </a:rPr>
              <a:t>THCS </a:t>
            </a:r>
            <a:r>
              <a:rPr lang="en-US" sz="3600" b="1" dirty="0" smtClean="0">
                <a:solidFill>
                  <a:schemeClr val="accent1">
                    <a:lumMod val="50000"/>
                  </a:schemeClr>
                </a:solidFill>
              </a:rPr>
              <a:t>NGÔ GIA TỰ</a:t>
            </a:r>
            <a:endParaRPr lang="x-none" sz="3600" b="1" dirty="0">
              <a:solidFill>
                <a:schemeClr val="accent1">
                  <a:lumMod val="50000"/>
                </a:schemeClr>
              </a:solidFill>
            </a:endParaRPr>
          </a:p>
        </p:txBody>
      </p:sp>
      <p:sp>
        <p:nvSpPr>
          <p:cNvPr id="5" name="TextBox 4">
            <a:extLst>
              <a:ext uri="{FF2B5EF4-FFF2-40B4-BE49-F238E27FC236}">
                <a16:creationId xmlns:a16="http://schemas.microsoft.com/office/drawing/2014/main" xmlns="" id="{79BB1E90-C6C2-E54D-8D8B-1C9E3F0518D5}"/>
              </a:ext>
            </a:extLst>
          </p:cNvPr>
          <p:cNvSpPr txBox="1"/>
          <p:nvPr/>
        </p:nvSpPr>
        <p:spPr>
          <a:xfrm>
            <a:off x="30307" y="1804552"/>
            <a:ext cx="12161693" cy="3228576"/>
          </a:xfrm>
          <a:prstGeom prst="rect">
            <a:avLst/>
          </a:prstGeom>
          <a:noFill/>
        </p:spPr>
        <p:txBody>
          <a:bodyPr wrap="square" rtlCol="0">
            <a:spAutoFit/>
          </a:bodyPr>
          <a:lstStyle/>
          <a:p>
            <a:pPr algn="ctr">
              <a:lnSpc>
                <a:spcPct val="150000"/>
              </a:lnSpc>
            </a:pPr>
            <a:r>
              <a:rPr lang="en-US" sz="3600" b="1" dirty="0" smtClean="0">
                <a:solidFill>
                  <a:schemeClr val="accent2"/>
                </a:solidFill>
                <a:latin typeface="Times New Roman" pitchFamily="18" charset="0"/>
              </a:rPr>
              <a:t>TIẾT 3 - </a:t>
            </a:r>
            <a:r>
              <a:rPr lang="en-US" sz="3600" b="1" dirty="0">
                <a:solidFill>
                  <a:schemeClr val="accent2"/>
                </a:solidFill>
                <a:latin typeface="Times New Roman" pitchFamily="18" charset="0"/>
              </a:rPr>
              <a:t>BÀI 2</a:t>
            </a:r>
            <a:r>
              <a:rPr lang="en-US" sz="3600" b="1" dirty="0" smtClean="0">
                <a:solidFill>
                  <a:schemeClr val="accent2"/>
                </a:solidFill>
                <a:latin typeface="Times New Roman" pitchFamily="18" charset="0"/>
              </a:rPr>
              <a:t>:</a:t>
            </a:r>
            <a:endParaRPr lang="en-US" sz="3600" b="1" dirty="0">
              <a:solidFill>
                <a:schemeClr val="accent2"/>
              </a:solidFill>
              <a:latin typeface="Times New Roman" pitchFamily="18" charset="0"/>
            </a:endParaRPr>
          </a:p>
          <a:p>
            <a:pPr algn="ctr">
              <a:lnSpc>
                <a:spcPct val="150000"/>
              </a:lnSpc>
            </a:pPr>
            <a:r>
              <a:rPr lang="en-US" sz="3600" b="1" dirty="0">
                <a:solidFill>
                  <a:schemeClr val="accent2"/>
                </a:solidFill>
                <a:latin typeface="Times New Roman" pitchFamily="18" charset="0"/>
              </a:rPr>
              <a:t> </a:t>
            </a:r>
            <a:r>
              <a:rPr lang="en-US" sz="3600" b="1" dirty="0" smtClean="0">
                <a:solidFill>
                  <a:schemeClr val="accent2"/>
                </a:solidFill>
                <a:latin typeface="Times New Roman" pitchFamily="18" charset="0"/>
              </a:rPr>
              <a:t>THỜI GIAN TRONG </a:t>
            </a:r>
            <a:r>
              <a:rPr lang="en-US" sz="3600" b="1" dirty="0">
                <a:solidFill>
                  <a:schemeClr val="accent2"/>
                </a:solidFill>
                <a:latin typeface="Times New Roman" pitchFamily="18" charset="0"/>
              </a:rPr>
              <a:t>LỊCH SỬ</a:t>
            </a:r>
          </a:p>
          <a:p>
            <a:pPr algn="ctr">
              <a:lnSpc>
                <a:spcPct val="150000"/>
              </a:lnSpc>
            </a:pPr>
            <a:endParaRPr lang="en-US" sz="2800" dirty="0" smtClean="0">
              <a:latin typeface="Times New Roman" pitchFamily="18" charset="0"/>
              <a:cs typeface="Times New Roman" pitchFamily="18" charset="0"/>
            </a:endParaRPr>
          </a:p>
          <a:p>
            <a:pPr algn="ctr">
              <a:lnSpc>
                <a:spcPct val="150000"/>
              </a:lnSpc>
            </a:pPr>
            <a:endParaRPr lang="en-US" sz="4000" b="1" dirty="0" smtClean="0">
              <a:solidFill>
                <a:srgbClr val="C00000"/>
              </a:solidFill>
            </a:endParaRPr>
          </a:p>
        </p:txBody>
      </p:sp>
    </p:spTree>
    <p:extLst>
      <p:ext uri="{BB962C8B-B14F-4D97-AF65-F5344CB8AC3E}">
        <p14:creationId xmlns:p14="http://schemas.microsoft.com/office/powerpoint/2010/main" val="1720150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D4F7EE3A-F19F-714F-8B57-45475DD50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0"/>
            <a:ext cx="120700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DBCC8E6C-647F-CC4C-B3A4-88B5302D46ED}"/>
              </a:ext>
            </a:extLst>
          </p:cNvPr>
          <p:cNvPicPr/>
          <p:nvPr/>
        </p:nvPicPr>
        <p:blipFill>
          <a:blip r:embed="rId3">
            <a:extLst>
              <a:ext uri="{28A0092B-C50C-407E-A947-70E740481C1C}">
                <a14:useLocalDpi xmlns:a14="http://schemas.microsoft.com/office/drawing/2010/main" val="0"/>
              </a:ext>
            </a:extLst>
          </a:blip>
          <a:stretch>
            <a:fillRect/>
          </a:stretch>
        </p:blipFill>
        <p:spPr>
          <a:xfrm>
            <a:off x="1030779" y="968432"/>
            <a:ext cx="10773294" cy="4921135"/>
          </a:xfrm>
          <a:prstGeom prst="rect">
            <a:avLst/>
          </a:prstGeom>
        </p:spPr>
      </p:pic>
    </p:spTree>
    <p:extLst>
      <p:ext uri="{BB962C8B-B14F-4D97-AF65-F5344CB8AC3E}">
        <p14:creationId xmlns:p14="http://schemas.microsoft.com/office/powerpoint/2010/main" val="67750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472884-D1AE-9244-BAAC-F5BD168B3FB3}"/>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657C1364-B636-064A-AB52-2F5575B9EF20}"/>
              </a:ext>
            </a:extLst>
          </p:cNvPr>
          <p:cNvSpPr>
            <a:spLocks noGrp="1"/>
          </p:cNvSpPr>
          <p:nvPr>
            <p:ph idx="1"/>
          </p:nvPr>
        </p:nvSpPr>
        <p:spPr/>
        <p:txBody>
          <a:bodyPr/>
          <a:lstStyle/>
          <a:p>
            <a:endParaRPr lang="x-none"/>
          </a:p>
        </p:txBody>
      </p:sp>
      <p:pic>
        <p:nvPicPr>
          <p:cNvPr id="4" name="Picture 2" descr="Hình nền Powerpoint đơn giản đẹp">
            <a:extLst>
              <a:ext uri="{FF2B5EF4-FFF2-40B4-BE49-F238E27FC236}">
                <a16:creationId xmlns="" xmlns:a16="http://schemas.microsoft.com/office/drawing/2014/main" id="{C7359DCC-96CD-454D-9582-5F019A0BC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27"/>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4C062792-8624-2243-A51A-4D7511F9586E}"/>
              </a:ext>
            </a:extLst>
          </p:cNvPr>
          <p:cNvSpPr/>
          <p:nvPr/>
        </p:nvSpPr>
        <p:spPr>
          <a:xfrm>
            <a:off x="3664083" y="496371"/>
            <a:ext cx="4448285" cy="646331"/>
          </a:xfrm>
          <a:prstGeom prst="rect">
            <a:avLst/>
          </a:prstGeom>
        </p:spPr>
        <p:txBody>
          <a:bodyPr wrap="square">
            <a:spAutoFit/>
          </a:bodyPr>
          <a:lstStyle/>
          <a:p>
            <a:r>
              <a:rPr lang="en-US" sz="3600" b="1" dirty="0" smtClean="0">
                <a:solidFill>
                  <a:srgbClr val="1F2AF7"/>
                </a:solidFill>
                <a:latin typeface="Times New Roman" pitchFamily="18" charset="0"/>
                <a:cs typeface="Times New Roman" pitchFamily="18" charset="0"/>
              </a:rPr>
              <a:t>III/ </a:t>
            </a:r>
            <a:r>
              <a:rPr lang="x-none" sz="3600" b="1" smtClean="0">
                <a:solidFill>
                  <a:srgbClr val="1F2AF7"/>
                </a:solidFill>
                <a:latin typeface="Times New Roman" pitchFamily="18" charset="0"/>
                <a:cs typeface="Times New Roman" pitchFamily="18" charset="0"/>
              </a:rPr>
              <a:t>LUYỆN </a:t>
            </a:r>
            <a:r>
              <a:rPr lang="x-none" sz="3600" b="1" dirty="0">
                <a:solidFill>
                  <a:srgbClr val="1F2AF7"/>
                </a:solidFill>
                <a:latin typeface="Times New Roman" pitchFamily="18" charset="0"/>
                <a:cs typeface="Times New Roman" pitchFamily="18" charset="0"/>
              </a:rPr>
              <a:t>TẬP</a:t>
            </a:r>
          </a:p>
        </p:txBody>
      </p:sp>
      <p:pic>
        <p:nvPicPr>
          <p:cNvPr id="6" name="Picture 5">
            <a:extLst>
              <a:ext uri="{FF2B5EF4-FFF2-40B4-BE49-F238E27FC236}">
                <a16:creationId xmlns="" xmlns:a16="http://schemas.microsoft.com/office/drawing/2014/main" id="{7F9A00D1-BF1A-354A-A34A-24BD1AD16654}"/>
              </a:ext>
            </a:extLst>
          </p:cNvPr>
          <p:cNvPicPr/>
          <p:nvPr/>
        </p:nvPicPr>
        <p:blipFill>
          <a:blip r:embed="rId3">
            <a:extLst>
              <a:ext uri="{28A0092B-C50C-407E-A947-70E740481C1C}">
                <a14:useLocalDpi xmlns:a14="http://schemas.microsoft.com/office/drawing/2010/main" val="0"/>
              </a:ext>
            </a:extLst>
          </a:blip>
          <a:stretch>
            <a:fillRect/>
          </a:stretch>
        </p:blipFill>
        <p:spPr>
          <a:xfrm>
            <a:off x="838200" y="1273948"/>
            <a:ext cx="10515599" cy="3048670"/>
          </a:xfrm>
          <a:prstGeom prst="rect">
            <a:avLst/>
          </a:prstGeom>
        </p:spPr>
      </p:pic>
      <p:sp>
        <p:nvSpPr>
          <p:cNvPr id="7" name="Rectangle 6">
            <a:extLst>
              <a:ext uri="{FF2B5EF4-FFF2-40B4-BE49-F238E27FC236}">
                <a16:creationId xmlns="" xmlns:a16="http://schemas.microsoft.com/office/drawing/2014/main" id="{6165A2AE-8024-BF49-85EF-035D263A7D8D}"/>
              </a:ext>
            </a:extLst>
          </p:cNvPr>
          <p:cNvSpPr/>
          <p:nvPr/>
        </p:nvSpPr>
        <p:spPr>
          <a:xfrm>
            <a:off x="1782587" y="4419751"/>
            <a:ext cx="9742515" cy="1757212"/>
          </a:xfrm>
          <a:prstGeom prst="rect">
            <a:avLst/>
          </a:prstGeom>
        </p:spPr>
        <p:txBody>
          <a:bodyPr wrap="square">
            <a:spAutoFit/>
          </a:bodyPr>
          <a:lstStyle/>
          <a:p>
            <a:pPr algn="just">
              <a:lnSpc>
                <a:spcPct val="115000"/>
              </a:lnSpc>
            </a:pPr>
            <a:r>
              <a:rPr lang="vi-VN" sz="2400" dirty="0">
                <a:latin typeface="Times New Roman" panose="02020603050405020304" pitchFamily="18" charset="0"/>
                <a:ea typeface="Times New Roman" panose="02020603050405020304" pitchFamily="18" charset="0"/>
              </a:rPr>
              <a:t>Câu hỏi 1. Các sự kiện dưới đây cách ngày nay bao nhiêu năm</a:t>
            </a:r>
            <a:endParaRPr lang="x-none"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Khoảng thiên niên kỉ thứ III TCN, người Ai cập biết làm ra lịch</a:t>
            </a:r>
            <a:endParaRPr lang="x-none"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Cuộc khởi nghĩa Hai Bà Trưng Nổ ra năm 40</a:t>
            </a:r>
            <a:endParaRPr lang="x-none"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rPr>
              <a:t>Câu hỏi 2. Các năm ghi màu đỏ  trên  đây thuộc thế kỉ nào?</a:t>
            </a:r>
            <a:endParaRPr lang="x-none" sz="24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96420E3F-E3DD-434A-94CB-16AD9C8CA2AD}"/>
              </a:ext>
            </a:extLst>
          </p:cNvPr>
          <p:cNvSpPr/>
          <p:nvPr/>
        </p:nvSpPr>
        <p:spPr>
          <a:xfrm>
            <a:off x="1800151" y="3829779"/>
            <a:ext cx="10058400" cy="2677656"/>
          </a:xfrm>
          <a:prstGeom prst="rect">
            <a:avLst/>
          </a:prstGeom>
        </p:spPr>
        <p:txBody>
          <a:bodyPr wrap="square">
            <a:spAutoFit/>
          </a:bodyPr>
          <a:lstStyle/>
          <a:p>
            <a:pPr algn="just"/>
            <a:r>
              <a:rPr lang="x-none" sz="2400" b="1" dirty="0">
                <a:latin typeface="Times New Roman" panose="02020603050405020304" pitchFamily="18" charset="0"/>
                <a:ea typeface="Times New Roman" panose="02020603050405020304" pitchFamily="18" charset="0"/>
              </a:rPr>
              <a:t>Câu</a:t>
            </a:r>
            <a:r>
              <a:rPr lang="vi-VN" sz="2400" b="1" dirty="0">
                <a:latin typeface="Times New Roman" panose="02020603050405020304" pitchFamily="18" charset="0"/>
                <a:ea typeface="Times New Roman" panose="02020603050405020304" pitchFamily="18" charset="0"/>
              </a:rPr>
              <a:t> 1: </a:t>
            </a:r>
            <a:endParaRPr lang="x-none"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x-none" sz="2400" dirty="0">
                <a:latin typeface="Times New Roman" panose="02020603050405020304" pitchFamily="18" charset="0"/>
                <a:ea typeface="Times New Roman" panose="02020603050405020304" pitchFamily="18" charset="0"/>
                <a:cs typeface="Times New Roman" panose="02020603050405020304" pitchFamily="18" charset="0"/>
              </a:rPr>
              <a:t>Cách</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đây hơn 5000 năm người Ai cập đã nghĩ ra lịch (3000+ 2021 = 5021)</a:t>
            </a:r>
            <a:endParaRPr lang="x-none"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2021-40 = 1981</a:t>
            </a:r>
            <a:endParaRPr lang="x-none"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b="1" dirty="0">
                <a:solidFill>
                  <a:srgbClr val="000000"/>
                </a:solidFill>
                <a:latin typeface="Times New Roman" panose="02020603050405020304" pitchFamily="18" charset="0"/>
                <a:ea typeface="Times New Roman" panose="02020603050405020304" pitchFamily="18" charset="0"/>
              </a:rPr>
              <a:t>Câu 2:  </a:t>
            </a:r>
            <a:r>
              <a:rPr lang="vi-VN" sz="2400" dirty="0">
                <a:solidFill>
                  <a:srgbClr val="000000"/>
                </a:solidFill>
                <a:latin typeface="Times New Roman" panose="02020603050405020304" pitchFamily="18" charset="0"/>
                <a:ea typeface="Times New Roman" panose="02020603050405020304" pitchFamily="18" charset="0"/>
              </a:rPr>
              <a:t>năm 1792 TCN thuộc thế kỉ XVIII TCN</a:t>
            </a:r>
            <a:endParaRPr lang="x-none" sz="2400" dirty="0">
              <a:latin typeface="Times New Roman" panose="02020603050405020304" pitchFamily="18" charset="0"/>
              <a:ea typeface="Times New Roman" panose="02020603050405020304" pitchFamily="18" charset="0"/>
            </a:endParaRPr>
          </a:p>
          <a:p>
            <a:pPr algn="just"/>
            <a:r>
              <a:rPr lang="x-none" sz="2400" dirty="0">
                <a:solidFill>
                  <a:srgbClr val="000000"/>
                </a:solidFill>
                <a:latin typeface="Times New Roman" panose="02020603050405020304" pitchFamily="18" charset="0"/>
                <a:ea typeface="Times New Roman" panose="02020603050405020304" pitchFamily="18" charset="0"/>
              </a:rPr>
              <a:t>- Sự kiện năm 179 cách ngày nay: 179+ 2021=. 2200 (năm) (sự kiện diễn ra TCN)</a:t>
            </a:r>
            <a:endParaRPr lang="x-none" sz="2400" dirty="0">
              <a:latin typeface="Times New Roman" panose="02020603050405020304" pitchFamily="18" charset="0"/>
              <a:ea typeface="Times New Roman" panose="02020603050405020304" pitchFamily="18" charset="0"/>
            </a:endParaRPr>
          </a:p>
          <a:p>
            <a:pPr algn="just"/>
            <a:r>
              <a:rPr lang="x-none" sz="2400" dirty="0">
                <a:solidFill>
                  <a:srgbClr val="000000"/>
                </a:solidFill>
                <a:latin typeface="Times New Roman" panose="02020603050405020304" pitchFamily="18" charset="0"/>
                <a:ea typeface="Times New Roman" panose="02020603050405020304" pitchFamily="18" charset="0"/>
              </a:rPr>
              <a:t>- Sự kiện năm 179 nằm ở thế kỉ II TCN</a:t>
            </a:r>
            <a:endParaRPr lang="x-none"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18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B2897A6A-6639-644B-86C3-678DDD9FD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0"/>
            <a:ext cx="120700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ACB9E532-DAB8-0746-8140-0A55B751363B}"/>
              </a:ext>
            </a:extLst>
          </p:cNvPr>
          <p:cNvSpPr/>
          <p:nvPr/>
        </p:nvSpPr>
        <p:spPr>
          <a:xfrm>
            <a:off x="1064029" y="1742321"/>
            <a:ext cx="11006051" cy="4539191"/>
          </a:xfrm>
          <a:prstGeom prst="rect">
            <a:avLst/>
          </a:prstGeom>
        </p:spPr>
        <p:txBody>
          <a:bodyPr wrap="square">
            <a:spAutoFit/>
          </a:bodyPr>
          <a:lstStyle/>
          <a:p>
            <a:pPr marL="457200" indent="-457200">
              <a:lnSpc>
                <a:spcPct val="150000"/>
              </a:lnSpc>
              <a:buAutoNum type="arabicPeriod"/>
            </a:pPr>
            <a:r>
              <a:rPr lang="en-AU" sz="2800" dirty="0" err="1">
                <a:solidFill>
                  <a:srgbClr val="1F2AF7"/>
                </a:solidFill>
                <a:latin typeface="Times New Roman" pitchFamily="18" charset="0"/>
                <a:cs typeface="Times New Roman" pitchFamily="18" charset="0"/>
              </a:rPr>
              <a:t>Hãy</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chọn</a:t>
            </a:r>
            <a:r>
              <a:rPr lang="en-US" sz="2800" dirty="0">
                <a:solidFill>
                  <a:srgbClr val="1F2AF7"/>
                </a:solidFill>
                <a:latin typeface="Times New Roman" pitchFamily="18" charset="0"/>
                <a:cs typeface="Times New Roman" pitchFamily="18" charset="0"/>
              </a:rPr>
              <a:t> 10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kiện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đã</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xảy</a:t>
            </a:r>
            <a:r>
              <a:rPr lang="en-US" sz="2800" dirty="0">
                <a:solidFill>
                  <a:srgbClr val="1F2AF7"/>
                </a:solidFill>
                <a:latin typeface="Times New Roman" pitchFamily="18" charset="0"/>
                <a:cs typeface="Times New Roman" pitchFamily="18" charset="0"/>
              </a:rPr>
              <a:t> ra </a:t>
            </a:r>
            <a:r>
              <a:rPr lang="en-US" sz="2800" dirty="0" err="1">
                <a:solidFill>
                  <a:srgbClr val="1F2AF7"/>
                </a:solidFill>
                <a:latin typeface="Times New Roman" pitchFamily="18" charset="0"/>
                <a:cs typeface="Times New Roman" pitchFamily="18" charset="0"/>
              </a:rPr>
              <a:t>trong</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cuộc</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đời</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em</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có</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ghi</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rõ</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tên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kiện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và</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năm</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xảy</a:t>
            </a:r>
            <a:r>
              <a:rPr lang="en-US" sz="2800" dirty="0">
                <a:solidFill>
                  <a:srgbClr val="1F2AF7"/>
                </a:solidFill>
                <a:latin typeface="Times New Roman" pitchFamily="18" charset="0"/>
                <a:cs typeface="Times New Roman" pitchFamily="18" charset="0"/>
              </a:rPr>
              <a:t> ra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kiện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Ví</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dụ</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năm</a:t>
            </a:r>
            <a:r>
              <a:rPr lang="en-US" sz="2800" dirty="0">
                <a:solidFill>
                  <a:srgbClr val="1F2AF7"/>
                </a:solidFill>
                <a:latin typeface="Times New Roman" pitchFamily="18" charset="0"/>
                <a:cs typeface="Times New Roman" pitchFamily="18" charset="0"/>
              </a:rPr>
              <a:t> 2010, </a:t>
            </a:r>
            <a:r>
              <a:rPr lang="en-US" sz="2800" dirty="0" err="1">
                <a:solidFill>
                  <a:srgbClr val="1F2AF7"/>
                </a:solidFill>
                <a:latin typeface="Times New Roman" pitchFamily="18" charset="0"/>
                <a:cs typeface="Times New Roman" pitchFamily="18" charset="0"/>
              </a:rPr>
              <a:t>em</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được</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sinh</a:t>
            </a:r>
            <a:r>
              <a:rPr lang="en-US" sz="2800" dirty="0">
                <a:solidFill>
                  <a:srgbClr val="1F2AF7"/>
                </a:solidFill>
                <a:latin typeface="Times New Roman" pitchFamily="18" charset="0"/>
                <a:cs typeface="Times New Roman" pitchFamily="18" charset="0"/>
              </a:rPr>
              <a:t> ra)</a:t>
            </a:r>
          </a:p>
          <a:p>
            <a:pPr marL="457200" indent="-457200">
              <a:lnSpc>
                <a:spcPct val="150000"/>
              </a:lnSpc>
              <a:buAutoNum type="arabicPeriod"/>
            </a:pPr>
            <a:r>
              <a:rPr lang="en-US" sz="2800" dirty="0" err="1">
                <a:solidFill>
                  <a:srgbClr val="1F2AF7"/>
                </a:solidFill>
                <a:latin typeface="Times New Roman" pitchFamily="18" charset="0"/>
                <a:cs typeface="Times New Roman" pitchFamily="18" charset="0"/>
              </a:rPr>
              <a:t>Biểu</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diễn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các</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kiện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trên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trục</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thời</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gian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theo</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mẫu</a:t>
            </a:r>
            <a:r>
              <a:rPr lang="en-US" sz="2800" dirty="0">
                <a:solidFill>
                  <a:srgbClr val="1F2AF7"/>
                </a:solidFill>
                <a:latin typeface="Times New Roman" pitchFamily="18" charset="0"/>
                <a:cs typeface="Times New Roman" pitchFamily="18" charset="0"/>
              </a:rPr>
              <a:t>)</a:t>
            </a:r>
          </a:p>
          <a:p>
            <a:pPr marL="457200" indent="-457200">
              <a:lnSpc>
                <a:spcPct val="150000"/>
              </a:lnSpc>
              <a:buAutoNum type="arabicPeriod"/>
            </a:pPr>
            <a:r>
              <a:rPr lang="en-US" sz="2800" dirty="0" err="1">
                <a:solidFill>
                  <a:srgbClr val="1F2AF7"/>
                </a:solidFill>
                <a:latin typeface="Times New Roman" pitchFamily="18" charset="0"/>
                <a:cs typeface="Times New Roman" pitchFamily="18" charset="0"/>
              </a:rPr>
              <a:t>Hãy</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chọn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một</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kiện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mà</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em</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cho</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là</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quan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trọng</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nhất</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và</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viết</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khoảng</a:t>
            </a:r>
            <a:r>
              <a:rPr lang="en-US" sz="2800" dirty="0">
                <a:solidFill>
                  <a:srgbClr val="1F2AF7"/>
                </a:solidFill>
                <a:latin typeface="Times New Roman" pitchFamily="18" charset="0"/>
                <a:cs typeface="Times New Roman" pitchFamily="18" charset="0"/>
              </a:rPr>
              <a:t> 7 – 10 </a:t>
            </a:r>
            <a:r>
              <a:rPr lang="en-US" sz="2800" dirty="0" err="1">
                <a:solidFill>
                  <a:srgbClr val="1F2AF7"/>
                </a:solidFill>
                <a:latin typeface="Times New Roman" pitchFamily="18" charset="0"/>
                <a:cs typeface="Times New Roman" pitchFamily="18" charset="0"/>
              </a:rPr>
              <a:t>dòng</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về</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kiện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này</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sự</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kiên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đó</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là</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gì</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Nó</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xảy</a:t>
            </a:r>
            <a:r>
              <a:rPr lang="en-US" sz="2800" dirty="0">
                <a:solidFill>
                  <a:srgbClr val="1F2AF7"/>
                </a:solidFill>
                <a:latin typeface="Times New Roman" pitchFamily="18" charset="0"/>
                <a:cs typeface="Times New Roman" pitchFamily="18" charset="0"/>
              </a:rPr>
              <a:t> ra </a:t>
            </a:r>
            <a:r>
              <a:rPr lang="en-US" sz="2800" dirty="0" err="1">
                <a:solidFill>
                  <a:srgbClr val="1F2AF7"/>
                </a:solidFill>
                <a:latin typeface="Times New Roman" pitchFamily="18" charset="0"/>
                <a:cs typeface="Times New Roman" pitchFamily="18" charset="0"/>
              </a:rPr>
              <a:t>khi</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nào</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ở</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đâu</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Có</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liên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quan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đến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những</a:t>
            </a:r>
            <a:r>
              <a:rPr lang="en-US" sz="2800" dirty="0">
                <a:solidFill>
                  <a:srgbClr val="1F2AF7"/>
                </a:solidFill>
                <a:latin typeface="Times New Roman" pitchFamily="18" charset="0"/>
                <a:cs typeface="Times New Roman" pitchFamily="18" charset="0"/>
              </a:rPr>
              <a:t> ai? </a:t>
            </a:r>
            <a:r>
              <a:rPr lang="en-US" sz="2800" dirty="0" err="1">
                <a:solidFill>
                  <a:srgbClr val="1F2AF7"/>
                </a:solidFill>
                <a:latin typeface="Times New Roman" pitchFamily="18" charset="0"/>
                <a:cs typeface="Times New Roman" pitchFamily="18" charset="0"/>
              </a:rPr>
              <a:t>Vì</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sao</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nó</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lại</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xảy</a:t>
            </a:r>
            <a:r>
              <a:rPr lang="en-US" sz="2800" dirty="0">
                <a:solidFill>
                  <a:srgbClr val="1F2AF7"/>
                </a:solidFill>
                <a:latin typeface="Times New Roman" pitchFamily="18" charset="0"/>
                <a:cs typeface="Times New Roman" pitchFamily="18" charset="0"/>
              </a:rPr>
              <a:t> ra? </a:t>
            </a:r>
            <a:r>
              <a:rPr lang="en-US" sz="2800" dirty="0" err="1">
                <a:solidFill>
                  <a:srgbClr val="1F2AF7"/>
                </a:solidFill>
                <a:latin typeface="Times New Roman" pitchFamily="18" charset="0"/>
                <a:cs typeface="Times New Roman" pitchFamily="18" charset="0"/>
              </a:rPr>
              <a:t>Vì</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sao</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em</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lại</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cho</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nó</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là</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quan</a:t>
            </a:r>
            <a:r>
              <a:rPr lang="en-US" sz="2800" dirty="0">
                <a:solidFill>
                  <a:srgbClr val="1F2AF7"/>
                </a:solidFill>
                <a:latin typeface="Times New Roman" pitchFamily="18" charset="0"/>
                <a:cs typeface="Times New Roman" pitchFamily="18" charset="0"/>
              </a:rPr>
              <a:t> </a:t>
            </a:r>
            <a:r>
              <a:rPr lang="en-US" sz="2800" dirty="0" err="1">
                <a:solidFill>
                  <a:srgbClr val="1F2AF7"/>
                </a:solidFill>
                <a:latin typeface="Times New Roman" pitchFamily="18" charset="0"/>
                <a:cs typeface="Times New Roman" pitchFamily="18" charset="0"/>
              </a:rPr>
              <a:t>trọng</a:t>
            </a:r>
            <a:r>
              <a:rPr lang="en-US" sz="2800" dirty="0">
                <a:solidFill>
                  <a:srgbClr val="1F2AF7"/>
                </a:solidFill>
                <a:latin typeface="Times New Roman" pitchFamily="18" charset="0"/>
                <a:cs typeface="Times New Roman" pitchFamily="18" charset="0"/>
              </a:rPr>
              <a:t>?)</a:t>
            </a:r>
          </a:p>
        </p:txBody>
      </p:sp>
      <p:sp>
        <p:nvSpPr>
          <p:cNvPr id="4" name="Rectangle 3">
            <a:extLst>
              <a:ext uri="{FF2B5EF4-FFF2-40B4-BE49-F238E27FC236}">
                <a16:creationId xmlns="" xmlns:a16="http://schemas.microsoft.com/office/drawing/2014/main" id="{8B38C718-A314-EA46-A431-FC67AB5DF77B}"/>
              </a:ext>
            </a:extLst>
          </p:cNvPr>
          <p:cNvSpPr/>
          <p:nvPr/>
        </p:nvSpPr>
        <p:spPr>
          <a:xfrm>
            <a:off x="4272583" y="966646"/>
            <a:ext cx="3339376" cy="646331"/>
          </a:xfrm>
          <a:prstGeom prst="rect">
            <a:avLst/>
          </a:prstGeom>
        </p:spPr>
        <p:txBody>
          <a:bodyPr wrap="none">
            <a:spAutoFit/>
          </a:bodyPr>
          <a:lstStyle/>
          <a:p>
            <a:pPr algn="ctr"/>
            <a:r>
              <a:rPr lang="en-US" sz="3600" b="1" dirty="0" smtClean="0">
                <a:ln w="50800"/>
                <a:solidFill>
                  <a:srgbClr val="1F2AF7"/>
                </a:solidFill>
                <a:latin typeface="APPLE CHANCERY" panose="03020702040506060504" pitchFamily="66" charset="-79"/>
                <a:cs typeface="APPLE CHANCERY" panose="03020702040506060504" pitchFamily="66" charset="-79"/>
              </a:rPr>
              <a:t>IV/ VẬN </a:t>
            </a:r>
            <a:r>
              <a:rPr lang="en-US" sz="3600" b="1" dirty="0">
                <a:ln w="50800"/>
                <a:solidFill>
                  <a:srgbClr val="1F2AF7"/>
                </a:solidFill>
                <a:latin typeface="APPLE CHANCERY" panose="03020702040506060504" pitchFamily="66" charset="-79"/>
                <a:cs typeface="APPLE CHANCERY" panose="03020702040506060504" pitchFamily="66" charset="-79"/>
              </a:rPr>
              <a:t>DỤNG</a:t>
            </a:r>
          </a:p>
        </p:txBody>
      </p:sp>
    </p:spTree>
    <p:extLst>
      <p:ext uri="{BB962C8B-B14F-4D97-AF65-F5344CB8AC3E}">
        <p14:creationId xmlns:p14="http://schemas.microsoft.com/office/powerpoint/2010/main" val="357512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3CD7A429-A3F9-194B-82B8-579FE1ADE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0"/>
            <a:ext cx="120700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54357435-F432-BD4A-86FD-0848B2B66DBC}"/>
              </a:ext>
            </a:extLst>
          </p:cNvPr>
          <p:cNvPicPr>
            <a:picLocks noChangeAspect="1"/>
          </p:cNvPicPr>
          <p:nvPr/>
        </p:nvPicPr>
        <p:blipFill rotWithShape="1">
          <a:blip r:embed="rId3"/>
          <a:srcRect t="11538" b="2750"/>
          <a:stretch/>
        </p:blipFill>
        <p:spPr>
          <a:xfrm>
            <a:off x="121920" y="2443942"/>
            <a:ext cx="11948160" cy="4428534"/>
          </a:xfrm>
          <a:prstGeom prst="rect">
            <a:avLst/>
          </a:prstGeom>
        </p:spPr>
      </p:pic>
      <p:sp>
        <p:nvSpPr>
          <p:cNvPr id="4" name="TextBox 3">
            <a:extLst>
              <a:ext uri="{FF2B5EF4-FFF2-40B4-BE49-F238E27FC236}">
                <a16:creationId xmlns="" xmlns:a16="http://schemas.microsoft.com/office/drawing/2014/main" id="{81FEB4AB-268F-1948-A171-FE9D6C4332AB}"/>
              </a:ext>
            </a:extLst>
          </p:cNvPr>
          <p:cNvSpPr txBox="1"/>
          <p:nvPr/>
        </p:nvSpPr>
        <p:spPr>
          <a:xfrm>
            <a:off x="1908488" y="1273802"/>
            <a:ext cx="8496944" cy="369332"/>
          </a:xfrm>
          <a:prstGeom prst="rect">
            <a:avLst/>
          </a:prstGeom>
          <a:noFill/>
        </p:spPr>
        <p:txBody>
          <a:bodyPr wrap="square" rtlCol="0">
            <a:spAutoFit/>
          </a:bodyPr>
          <a:lstStyle/>
          <a:p>
            <a:r>
              <a:rPr lang="en-US" i="1" dirty="0" err="1">
                <a:solidFill>
                  <a:srgbClr val="002060"/>
                </a:solidFill>
                <a:latin typeface="Calibri" panose="020F0502020204030204" pitchFamily="34" charset="0"/>
                <a:cs typeface="Calibri" panose="020F0502020204030204" pitchFamily="34" charset="0"/>
              </a:rPr>
              <a:t>Họ</a:t>
            </a:r>
            <a:r>
              <a:rPr lang="en-US" i="1" dirty="0">
                <a:solidFill>
                  <a:srgbClr val="002060"/>
                </a:solidFill>
                <a:latin typeface="Calibri" panose="020F0502020204030204" pitchFamily="34" charset="0"/>
                <a:cs typeface="Calibri" panose="020F0502020204030204" pitchFamily="34" charset="0"/>
              </a:rPr>
              <a:t> </a:t>
            </a:r>
            <a:r>
              <a:rPr lang="en-US" i="1" dirty="0" err="1">
                <a:solidFill>
                  <a:srgbClr val="002060"/>
                </a:solidFill>
                <a:latin typeface="Calibri" panose="020F0502020204030204" pitchFamily="34" charset="0"/>
                <a:cs typeface="Calibri" panose="020F0502020204030204" pitchFamily="34" charset="0"/>
              </a:rPr>
              <a:t>và</a:t>
            </a:r>
            <a:r>
              <a:rPr lang="en-US" i="1" dirty="0">
                <a:solidFill>
                  <a:srgbClr val="002060"/>
                </a:solidFill>
                <a:latin typeface="Calibri" panose="020F0502020204030204" pitchFamily="34" charset="0"/>
                <a:cs typeface="Calibri" panose="020F0502020204030204" pitchFamily="34" charset="0"/>
              </a:rPr>
              <a:t> </a:t>
            </a:r>
            <a:r>
              <a:rPr lang="en-US" i="1" dirty="0" err="1">
                <a:solidFill>
                  <a:srgbClr val="002060"/>
                </a:solidFill>
                <a:latin typeface="Calibri" panose="020F0502020204030204" pitchFamily="34" charset="0"/>
                <a:cs typeface="Calibri" panose="020F0502020204030204" pitchFamily="34" charset="0"/>
              </a:rPr>
              <a:t>tên</a:t>
            </a:r>
            <a:r>
              <a:rPr lang="en-US" i="1" dirty="0">
                <a:solidFill>
                  <a:srgbClr val="002060"/>
                </a:solidFill>
                <a:latin typeface="Calibri" panose="020F0502020204030204" pitchFamily="34" charset="0"/>
                <a:cs typeface="Calibri" panose="020F0502020204030204" pitchFamily="34" charset="0"/>
              </a:rPr>
              <a:t>: __________________________                                </a:t>
            </a:r>
            <a:r>
              <a:rPr lang="en-US" i="1" dirty="0" err="1">
                <a:solidFill>
                  <a:srgbClr val="002060"/>
                </a:solidFill>
                <a:latin typeface="Calibri" panose="020F0502020204030204" pitchFamily="34" charset="0"/>
                <a:cs typeface="Calibri" panose="020F0502020204030204" pitchFamily="34" charset="0"/>
              </a:rPr>
              <a:t>Lớp</a:t>
            </a:r>
            <a:r>
              <a:rPr lang="en-US" i="1" dirty="0">
                <a:solidFill>
                  <a:srgbClr val="002060"/>
                </a:solidFill>
                <a:latin typeface="Calibri" panose="020F0502020204030204" pitchFamily="34" charset="0"/>
                <a:cs typeface="Calibri" panose="020F0502020204030204" pitchFamily="34" charset="0"/>
              </a:rPr>
              <a:t>: ______________</a:t>
            </a:r>
          </a:p>
        </p:txBody>
      </p:sp>
      <p:sp>
        <p:nvSpPr>
          <p:cNvPr id="5" name="Rectangle 4">
            <a:extLst>
              <a:ext uri="{FF2B5EF4-FFF2-40B4-BE49-F238E27FC236}">
                <a16:creationId xmlns="" xmlns:a16="http://schemas.microsoft.com/office/drawing/2014/main" id="{5C8E526A-22A7-7F4F-9FB1-233F224E8EF5}"/>
              </a:ext>
            </a:extLst>
          </p:cNvPr>
          <p:cNvSpPr/>
          <p:nvPr/>
        </p:nvSpPr>
        <p:spPr>
          <a:xfrm>
            <a:off x="2763024" y="1910070"/>
            <a:ext cx="6300192" cy="5338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Times New Roman" pitchFamily="18" charset="0"/>
                <a:cs typeface="Times New Roman" pitchFamily="18" charset="0"/>
              </a:rPr>
              <a:t>CÁC SỰ KIỆN QUAN TRỌNG TRONG CUỘC ĐỜI TÔI</a:t>
            </a:r>
          </a:p>
        </p:txBody>
      </p:sp>
    </p:spTree>
    <p:extLst>
      <p:ext uri="{BB962C8B-B14F-4D97-AF65-F5344CB8AC3E}">
        <p14:creationId xmlns:p14="http://schemas.microsoft.com/office/powerpoint/2010/main" val="2447162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1FE36FA1-154D-8146-87A0-DD4BE03CF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10" y="485140"/>
            <a:ext cx="181356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 xmlns:a16="http://schemas.microsoft.com/office/drawing/2014/main" id="{543E65EE-15BA-C04B-8DC8-D4AF71EC8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296" y="485140"/>
            <a:ext cx="1103284" cy="1091565"/>
          </a:xfrm>
          <a:prstGeom prst="rect">
            <a:avLst/>
          </a:prstGeom>
        </p:spPr>
      </p:pic>
      <p:pic>
        <p:nvPicPr>
          <p:cNvPr id="6" name="Picture 2" descr="Hình ảnh Học Thảo Luận Viết Bài Tập Về Nhà Làm Bài Toán, Bé, Phiên, Dễ  Thương miễn phí tải tập tin PNG PSDComment và Vector">
            <a:extLst>
              <a:ext uri="{FF2B5EF4-FFF2-40B4-BE49-F238E27FC236}">
                <a16:creationId xmlns="" xmlns:a16="http://schemas.microsoft.com/office/drawing/2014/main" id="{5DF6842B-54F7-0443-B4DC-706DFFED7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8769" y="4846736"/>
            <a:ext cx="1561811" cy="1752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5C267AA5-5743-2E46-B1E2-8EC0D2A07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844" y="5208684"/>
            <a:ext cx="1245870" cy="1028701"/>
          </a:xfrm>
          <a:prstGeom prst="rect">
            <a:avLst/>
          </a:prstGeom>
        </p:spPr>
      </p:pic>
      <p:sp>
        <p:nvSpPr>
          <p:cNvPr id="9" name="Rectangle 8">
            <a:extLst>
              <a:ext uri="{FF2B5EF4-FFF2-40B4-BE49-F238E27FC236}">
                <a16:creationId xmlns="" xmlns:a16="http://schemas.microsoft.com/office/drawing/2014/main" id="{7DBFE70F-40D3-5C44-8E84-87DB43FDF694}"/>
              </a:ext>
            </a:extLst>
          </p:cNvPr>
          <p:cNvSpPr/>
          <p:nvPr/>
        </p:nvSpPr>
        <p:spPr>
          <a:xfrm>
            <a:off x="2138071" y="1094632"/>
            <a:ext cx="8000698" cy="4056495"/>
          </a:xfrm>
          <a:prstGeom prst="rect">
            <a:avLst/>
          </a:prstGeom>
        </p:spPr>
        <p:txBody>
          <a:bodyPr wrap="square">
            <a:spAutoFit/>
          </a:bodyPr>
          <a:lstStyle/>
          <a:p>
            <a:pPr algn="ctr">
              <a:lnSpc>
                <a:spcPct val="115000"/>
              </a:lnSpc>
            </a:pPr>
            <a:r>
              <a:rPr lang="en-US" sz="3200" dirty="0" smtClean="0">
                <a:solidFill>
                  <a:srgbClr val="FF0000"/>
                </a:solidFill>
                <a:latin typeface="Times New Roman" panose="02020603050405020304" pitchFamily="18" charset="0"/>
                <a:ea typeface="Times New Roman" panose="02020603050405020304" pitchFamily="18" charset="0"/>
              </a:rPr>
              <a:t>HƯỚNG DẪN VỀ NHÀ</a:t>
            </a:r>
          </a:p>
          <a:p>
            <a:pPr algn="ctr">
              <a:lnSpc>
                <a:spcPct val="115000"/>
              </a:lnSpc>
            </a:pPr>
            <a:endParaRPr lang="en-US" sz="3200" dirty="0" smtClean="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3200" dirty="0" smtClean="0">
                <a:latin typeface="Times New Roman" panose="02020603050405020304" pitchFamily="18" charset="0"/>
                <a:ea typeface="Times New Roman" panose="02020603050405020304" pitchFamily="18" charset="0"/>
              </a:rPr>
              <a:t>C</a:t>
            </a:r>
            <a:r>
              <a:rPr lang="x-none" sz="3200" smtClean="0">
                <a:latin typeface="Times New Roman" panose="02020603050405020304" pitchFamily="18" charset="0"/>
                <a:ea typeface="Times New Roman" panose="02020603050405020304" pitchFamily="18" charset="0"/>
              </a:rPr>
              <a:t>huẩn </a:t>
            </a:r>
            <a:r>
              <a:rPr lang="x-none" sz="3200" dirty="0">
                <a:latin typeface="Times New Roman" panose="02020603050405020304" pitchFamily="18" charset="0"/>
                <a:ea typeface="Times New Roman" panose="02020603050405020304" pitchFamily="18" charset="0"/>
              </a:rPr>
              <a:t>bị bài </a:t>
            </a:r>
            <a:r>
              <a:rPr lang="x-none" sz="3200">
                <a:latin typeface="Times New Roman" panose="02020603050405020304" pitchFamily="18" charset="0"/>
                <a:ea typeface="Times New Roman" panose="02020603050405020304" pitchFamily="18" charset="0"/>
              </a:rPr>
              <a:t>mới </a:t>
            </a:r>
            <a:r>
              <a:rPr lang="x-none" sz="3200" smtClean="0">
                <a:latin typeface="Times New Roman" panose="02020603050405020304" pitchFamily="18" charset="0"/>
                <a:ea typeface="Times New Roman" panose="02020603050405020304" pitchFamily="18" charset="0"/>
              </a:rPr>
              <a:t>Bài </a:t>
            </a:r>
            <a:r>
              <a:rPr lang="en-US" sz="3200" dirty="0">
                <a:latin typeface="Times New Roman" panose="02020603050405020304" pitchFamily="18" charset="0"/>
                <a:ea typeface="Times New Roman" panose="02020603050405020304" pitchFamily="18" charset="0"/>
              </a:rPr>
              <a:t>4</a:t>
            </a:r>
            <a:r>
              <a:rPr lang="x-none" sz="3200" smtClean="0">
                <a:latin typeface="Times New Roman" panose="02020603050405020304" pitchFamily="18" charset="0"/>
                <a:ea typeface="Times New Roman" panose="02020603050405020304" pitchFamily="18" charset="0"/>
              </a:rPr>
              <a:t>: </a:t>
            </a:r>
            <a:r>
              <a:rPr lang="x-none" sz="3200" dirty="0">
                <a:latin typeface="Times New Roman" panose="02020603050405020304" pitchFamily="18" charset="0"/>
                <a:ea typeface="Times New Roman" panose="02020603050405020304" pitchFamily="18" charset="0"/>
              </a:rPr>
              <a:t>Nguồn gốc loài người.</a:t>
            </a:r>
          </a:p>
          <a:p>
            <a:pPr indent="340360" algn="just">
              <a:lnSpc>
                <a:spcPct val="115000"/>
              </a:lnSpc>
            </a:pPr>
            <a:r>
              <a:rPr lang="x-none" sz="3200" dirty="0">
                <a:latin typeface="Times New Roman" panose="02020603050405020304" pitchFamily="18" charset="0"/>
                <a:ea typeface="Times New Roman" panose="02020603050405020304" pitchFamily="18" charset="0"/>
              </a:rPr>
              <a:t>+ Sự xuất hiện của con người trên Trái Đất: thời gian, địa điểm, động lực.</a:t>
            </a:r>
          </a:p>
          <a:p>
            <a:pPr indent="340360" algn="just">
              <a:lnSpc>
                <a:spcPct val="115000"/>
              </a:lnSpc>
            </a:pPr>
            <a:r>
              <a:rPr lang="x-none" sz="3200" dirty="0">
                <a:latin typeface="Times New Roman" panose="02020603050405020304" pitchFamily="18" charset="0"/>
                <a:ea typeface="Times New Roman" panose="02020603050405020304" pitchFamily="18" charset="0"/>
              </a:rPr>
              <a:t>+ Sự khác nhau giữa Người tối cổ và Người tinh khôn.</a:t>
            </a:r>
            <a:endParaRPr lang="x-none"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984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03"/>
          <p:cNvGrpSpPr>
            <a:grpSpLocks/>
          </p:cNvGrpSpPr>
          <p:nvPr/>
        </p:nvGrpSpPr>
        <p:grpSpPr bwMode="auto">
          <a:xfrm>
            <a:off x="254000" y="41275"/>
            <a:ext cx="11684000" cy="6324600"/>
            <a:chOff x="1859598" y="989849"/>
            <a:chExt cx="4603235" cy="3311417"/>
          </a:xfrm>
        </p:grpSpPr>
        <p:sp>
          <p:nvSpPr>
            <p:cNvPr id="4108" name="Rounded Rectangle 4"/>
            <p:cNvSpPr>
              <a:spLocks noChangeArrowheads="1"/>
            </p:cNvSpPr>
            <p:nvPr/>
          </p:nvSpPr>
          <p:spPr bwMode="auto">
            <a:xfrm rot="-5400000">
              <a:off x="2560365" y="398798"/>
              <a:ext cx="3201701" cy="4603235"/>
            </a:xfrm>
            <a:prstGeom prst="roundRect">
              <a:avLst>
                <a:gd name="adj" fmla="val 2870"/>
              </a:avLst>
            </a:prstGeom>
            <a:solidFill>
              <a:srgbClr val="558ED5"/>
            </a:solidFill>
            <a:ln w="9525">
              <a:solidFill>
                <a:srgbClr val="17375E"/>
              </a:solidFill>
              <a:round/>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mn-cs"/>
              </a:endParaRPr>
            </a:p>
          </p:txBody>
        </p:sp>
        <p:sp>
          <p:nvSpPr>
            <p:cNvPr id="4109" name="Rectangle 36"/>
            <p:cNvSpPr>
              <a:spLocks noChangeArrowheads="1"/>
            </p:cNvSpPr>
            <p:nvPr/>
          </p:nvSpPr>
          <p:spPr bwMode="auto">
            <a:xfrm rot="5400000">
              <a:off x="2662621" y="494887"/>
              <a:ext cx="3009699" cy="4297186"/>
            </a:xfrm>
            <a:prstGeom prst="rect">
              <a:avLst/>
            </a:prstGeom>
            <a:gradFill rotWithShape="1">
              <a:gsLst>
                <a:gs pos="0">
                  <a:srgbClr val="F2F2F2"/>
                </a:gs>
                <a:gs pos="100000">
                  <a:schemeClr val="bg1"/>
                </a:gs>
              </a:gsLst>
              <a:lin ang="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a:solidFill>
                    <a:srgbClr val="FFFFFF"/>
                  </a:solidFill>
                  <a:cs typeface="+mn-cs"/>
                </a:rPr>
                <a:t>nê</a:t>
              </a:r>
            </a:p>
          </p:txBody>
        </p:sp>
        <p:grpSp>
          <p:nvGrpSpPr>
            <p:cNvPr id="46094" name="Group 43"/>
            <p:cNvGrpSpPr>
              <a:grpSpLocks/>
            </p:cNvGrpSpPr>
            <p:nvPr/>
          </p:nvGrpSpPr>
          <p:grpSpPr bwMode="auto">
            <a:xfrm rot="5400000">
              <a:off x="5659699" y="1120887"/>
              <a:ext cx="414939" cy="152863"/>
              <a:chOff x="4535081" y="2240526"/>
              <a:chExt cx="315962" cy="116400"/>
            </a:xfrm>
          </p:grpSpPr>
          <p:sp>
            <p:nvSpPr>
              <p:cNvPr id="89" name="Oval 88"/>
              <p:cNvSpPr/>
              <p:nvPr/>
            </p:nvSpPr>
            <p:spPr>
              <a:xfrm>
                <a:off x="4735082" y="2240753"/>
                <a:ext cx="115824" cy="116206"/>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90" name="Rectangle 89"/>
              <p:cNvSpPr/>
              <p:nvPr/>
            </p:nvSpPr>
            <p:spPr>
              <a:xfrm>
                <a:off x="4535081" y="2259169"/>
                <a:ext cx="271520" cy="76200"/>
              </a:xfrm>
              <a:prstGeom prst="rect">
                <a:avLst/>
              </a:prstGeom>
              <a:gradFill>
                <a:gsLst>
                  <a:gs pos="0">
                    <a:schemeClr val="tx1">
                      <a:lumMod val="65000"/>
                      <a:lumOff val="35000"/>
                    </a:schemeClr>
                  </a:gs>
                  <a:gs pos="54000">
                    <a:schemeClr val="bg1">
                      <a:lumMod val="95000"/>
                    </a:schemeClr>
                  </a:gs>
                  <a:gs pos="100000">
                    <a:schemeClr val="tx1">
                      <a:lumMod val="65000"/>
                      <a:lumOff val="35000"/>
                    </a:schemeClr>
                  </a:gs>
                </a:gsLst>
                <a:lin ang="60000" scaled="0"/>
              </a:gra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095" name="Group 44"/>
            <p:cNvGrpSpPr>
              <a:grpSpLocks/>
            </p:cNvGrpSpPr>
            <p:nvPr/>
          </p:nvGrpSpPr>
          <p:grpSpPr bwMode="auto">
            <a:xfrm rot="5400000">
              <a:off x="5169908" y="1120887"/>
              <a:ext cx="414939" cy="152863"/>
              <a:chOff x="4535081" y="2240526"/>
              <a:chExt cx="315962" cy="116400"/>
            </a:xfrm>
          </p:grpSpPr>
          <p:sp>
            <p:nvSpPr>
              <p:cNvPr id="86" name="Oval 85"/>
              <p:cNvSpPr/>
              <p:nvPr/>
            </p:nvSpPr>
            <p:spPr>
              <a:xfrm>
                <a:off x="4735082" y="2240540"/>
                <a:ext cx="115824" cy="116205"/>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87" name="Rectangle 86"/>
              <p:cNvSpPr/>
              <p:nvPr/>
            </p:nvSpPr>
            <p:spPr>
              <a:xfrm>
                <a:off x="4535081" y="2260225"/>
                <a:ext cx="271520" cy="76835"/>
              </a:xfrm>
              <a:prstGeom prst="rect">
                <a:avLst/>
              </a:prstGeom>
              <a:gradFill>
                <a:gsLst>
                  <a:gs pos="0">
                    <a:schemeClr val="tx1">
                      <a:lumMod val="75000"/>
                      <a:lumOff val="25000"/>
                    </a:schemeClr>
                  </a:gs>
                  <a:gs pos="54000">
                    <a:schemeClr val="bg1">
                      <a:lumMod val="95000"/>
                    </a:schemeClr>
                  </a:gs>
                  <a:gs pos="100000">
                    <a:schemeClr val="tx1">
                      <a:lumMod val="75000"/>
                      <a:lumOff val="25000"/>
                    </a:schemeClr>
                  </a:gs>
                </a:gsLst>
                <a:lin ang="60000" scaled="0"/>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096" name="Group 52"/>
            <p:cNvGrpSpPr>
              <a:grpSpLocks/>
            </p:cNvGrpSpPr>
            <p:nvPr/>
          </p:nvGrpSpPr>
          <p:grpSpPr bwMode="auto">
            <a:xfrm rot="5400000">
              <a:off x="2720953" y="1120887"/>
              <a:ext cx="414939" cy="152863"/>
              <a:chOff x="4535081" y="2240526"/>
              <a:chExt cx="315962" cy="116400"/>
            </a:xfrm>
          </p:grpSpPr>
          <p:sp>
            <p:nvSpPr>
              <p:cNvPr id="83" name="Oval 82"/>
              <p:cNvSpPr/>
              <p:nvPr/>
            </p:nvSpPr>
            <p:spPr>
              <a:xfrm>
                <a:off x="4735082" y="2240743"/>
                <a:ext cx="115824" cy="116206"/>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84" name="Rectangle 83"/>
              <p:cNvSpPr/>
              <p:nvPr/>
            </p:nvSpPr>
            <p:spPr>
              <a:xfrm>
                <a:off x="4535081" y="2260428"/>
                <a:ext cx="271520" cy="76835"/>
              </a:xfrm>
              <a:prstGeom prst="rect">
                <a:avLst/>
              </a:prstGeom>
              <a:gradFill>
                <a:gsLst>
                  <a:gs pos="0">
                    <a:schemeClr val="tx1">
                      <a:lumMod val="75000"/>
                      <a:lumOff val="25000"/>
                    </a:schemeClr>
                  </a:gs>
                  <a:gs pos="54000">
                    <a:schemeClr val="bg1">
                      <a:lumMod val="95000"/>
                    </a:schemeClr>
                  </a:gs>
                  <a:gs pos="100000">
                    <a:schemeClr val="tx1">
                      <a:lumMod val="75000"/>
                      <a:lumOff val="25000"/>
                    </a:schemeClr>
                  </a:gs>
                </a:gsLst>
                <a:lin ang="60000" scaled="0"/>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097" name="Group 56"/>
            <p:cNvGrpSpPr>
              <a:grpSpLocks/>
            </p:cNvGrpSpPr>
            <p:nvPr/>
          </p:nvGrpSpPr>
          <p:grpSpPr bwMode="auto">
            <a:xfrm rot="5400000">
              <a:off x="2231162" y="1120887"/>
              <a:ext cx="414939" cy="152863"/>
              <a:chOff x="4535081" y="2240526"/>
              <a:chExt cx="315962" cy="116400"/>
            </a:xfrm>
          </p:grpSpPr>
          <p:sp>
            <p:nvSpPr>
              <p:cNvPr id="80" name="Oval 79"/>
              <p:cNvSpPr/>
              <p:nvPr/>
            </p:nvSpPr>
            <p:spPr>
              <a:xfrm>
                <a:off x="4735082" y="2240530"/>
                <a:ext cx="115824" cy="116205"/>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81" name="Rectangle 80"/>
              <p:cNvSpPr/>
              <p:nvPr/>
            </p:nvSpPr>
            <p:spPr>
              <a:xfrm>
                <a:off x="4535081" y="2258944"/>
                <a:ext cx="271520" cy="76200"/>
              </a:xfrm>
              <a:prstGeom prst="rect">
                <a:avLst/>
              </a:prstGeom>
              <a:gradFill>
                <a:gsLst>
                  <a:gs pos="0">
                    <a:schemeClr val="tx1">
                      <a:lumMod val="65000"/>
                      <a:lumOff val="35000"/>
                    </a:schemeClr>
                  </a:gs>
                  <a:gs pos="54000">
                    <a:schemeClr val="bg1">
                      <a:lumMod val="95000"/>
                    </a:schemeClr>
                  </a:gs>
                  <a:gs pos="100000">
                    <a:schemeClr val="tx1">
                      <a:lumMod val="75000"/>
                      <a:lumOff val="25000"/>
                    </a:schemeClr>
                  </a:gs>
                </a:gsLst>
                <a:lin ang="60000" scaled="0"/>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098" name="Group 43"/>
            <p:cNvGrpSpPr>
              <a:grpSpLocks/>
            </p:cNvGrpSpPr>
            <p:nvPr/>
          </p:nvGrpSpPr>
          <p:grpSpPr bwMode="auto">
            <a:xfrm rot="5400000">
              <a:off x="3700535" y="1120887"/>
              <a:ext cx="414939" cy="152863"/>
              <a:chOff x="4535081" y="2240526"/>
              <a:chExt cx="315962" cy="116400"/>
            </a:xfrm>
          </p:grpSpPr>
          <p:sp>
            <p:nvSpPr>
              <p:cNvPr id="93" name="Oval 92"/>
              <p:cNvSpPr/>
              <p:nvPr/>
            </p:nvSpPr>
            <p:spPr>
              <a:xfrm>
                <a:off x="4735082" y="2240535"/>
                <a:ext cx="115824" cy="116205"/>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94" name="Rectangle 93"/>
              <p:cNvSpPr/>
              <p:nvPr/>
            </p:nvSpPr>
            <p:spPr>
              <a:xfrm>
                <a:off x="4535081" y="2260219"/>
                <a:ext cx="271520" cy="76835"/>
              </a:xfrm>
              <a:prstGeom prst="rect">
                <a:avLst/>
              </a:prstGeom>
              <a:gradFill>
                <a:gsLst>
                  <a:gs pos="0">
                    <a:schemeClr val="tx1">
                      <a:lumMod val="65000"/>
                      <a:lumOff val="35000"/>
                    </a:schemeClr>
                  </a:gs>
                  <a:gs pos="54000">
                    <a:schemeClr val="bg1">
                      <a:lumMod val="95000"/>
                    </a:schemeClr>
                  </a:gs>
                  <a:gs pos="100000">
                    <a:schemeClr val="tx1">
                      <a:lumMod val="65000"/>
                      <a:lumOff val="35000"/>
                    </a:schemeClr>
                  </a:gs>
                </a:gsLst>
                <a:lin ang="60000" scaled="0"/>
              </a:gra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099" name="Group 44"/>
            <p:cNvGrpSpPr>
              <a:grpSpLocks/>
            </p:cNvGrpSpPr>
            <p:nvPr/>
          </p:nvGrpSpPr>
          <p:grpSpPr bwMode="auto">
            <a:xfrm rot="5400000">
              <a:off x="3210744" y="1120887"/>
              <a:ext cx="414939" cy="152863"/>
              <a:chOff x="4535081" y="2240526"/>
              <a:chExt cx="315962" cy="116400"/>
            </a:xfrm>
          </p:grpSpPr>
          <p:sp>
            <p:nvSpPr>
              <p:cNvPr id="96" name="Oval 95"/>
              <p:cNvSpPr/>
              <p:nvPr/>
            </p:nvSpPr>
            <p:spPr>
              <a:xfrm>
                <a:off x="4735082" y="2240956"/>
                <a:ext cx="115824" cy="115570"/>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97" name="Rectangle 96"/>
              <p:cNvSpPr/>
              <p:nvPr/>
            </p:nvSpPr>
            <p:spPr>
              <a:xfrm>
                <a:off x="4535081" y="2260641"/>
                <a:ext cx="271520" cy="76200"/>
              </a:xfrm>
              <a:prstGeom prst="rect">
                <a:avLst/>
              </a:prstGeom>
              <a:gradFill>
                <a:gsLst>
                  <a:gs pos="0">
                    <a:schemeClr val="tx1">
                      <a:lumMod val="75000"/>
                      <a:lumOff val="25000"/>
                    </a:schemeClr>
                  </a:gs>
                  <a:gs pos="54000">
                    <a:schemeClr val="bg1">
                      <a:lumMod val="95000"/>
                    </a:schemeClr>
                  </a:gs>
                  <a:gs pos="100000">
                    <a:schemeClr val="tx1">
                      <a:lumMod val="75000"/>
                      <a:lumOff val="25000"/>
                    </a:schemeClr>
                  </a:gs>
                </a:gsLst>
                <a:lin ang="60000" scaled="0"/>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100" name="Group 43"/>
            <p:cNvGrpSpPr>
              <a:grpSpLocks/>
            </p:cNvGrpSpPr>
            <p:nvPr/>
          </p:nvGrpSpPr>
          <p:grpSpPr bwMode="auto">
            <a:xfrm rot="5400000">
              <a:off x="4680117" y="1120887"/>
              <a:ext cx="414939" cy="152863"/>
              <a:chOff x="4535081" y="2240526"/>
              <a:chExt cx="315962" cy="116400"/>
            </a:xfrm>
          </p:grpSpPr>
          <p:sp>
            <p:nvSpPr>
              <p:cNvPr id="99" name="Oval 98"/>
              <p:cNvSpPr/>
              <p:nvPr/>
            </p:nvSpPr>
            <p:spPr>
              <a:xfrm>
                <a:off x="4735082" y="2240327"/>
                <a:ext cx="115824" cy="116840"/>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100" name="Rectangle 99"/>
              <p:cNvSpPr/>
              <p:nvPr/>
            </p:nvSpPr>
            <p:spPr>
              <a:xfrm>
                <a:off x="4535081" y="2262552"/>
                <a:ext cx="271520" cy="76835"/>
              </a:xfrm>
              <a:prstGeom prst="rect">
                <a:avLst/>
              </a:prstGeom>
              <a:gradFill>
                <a:gsLst>
                  <a:gs pos="0">
                    <a:schemeClr val="tx1">
                      <a:lumMod val="65000"/>
                      <a:lumOff val="35000"/>
                    </a:schemeClr>
                  </a:gs>
                  <a:gs pos="54000">
                    <a:schemeClr val="bg1">
                      <a:lumMod val="95000"/>
                    </a:schemeClr>
                  </a:gs>
                  <a:gs pos="100000">
                    <a:schemeClr val="tx1">
                      <a:lumMod val="65000"/>
                      <a:lumOff val="35000"/>
                    </a:schemeClr>
                  </a:gs>
                </a:gsLst>
                <a:lin ang="60000" scaled="0"/>
              </a:gra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101" name="Group 44"/>
            <p:cNvGrpSpPr>
              <a:grpSpLocks/>
            </p:cNvGrpSpPr>
            <p:nvPr/>
          </p:nvGrpSpPr>
          <p:grpSpPr bwMode="auto">
            <a:xfrm rot="5400000">
              <a:off x="4190326" y="1120887"/>
              <a:ext cx="414939" cy="152863"/>
              <a:chOff x="4535081" y="2240526"/>
              <a:chExt cx="315962" cy="116400"/>
            </a:xfrm>
          </p:grpSpPr>
          <p:sp>
            <p:nvSpPr>
              <p:cNvPr id="102" name="Oval 101"/>
              <p:cNvSpPr/>
              <p:nvPr/>
            </p:nvSpPr>
            <p:spPr>
              <a:xfrm>
                <a:off x="4735082" y="2238208"/>
                <a:ext cx="115824" cy="116840"/>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
            <p:nvSpPr>
              <p:cNvPr id="103" name="Rectangle 102"/>
              <p:cNvSpPr/>
              <p:nvPr/>
            </p:nvSpPr>
            <p:spPr>
              <a:xfrm>
                <a:off x="4535081" y="2258528"/>
                <a:ext cx="271520" cy="76200"/>
              </a:xfrm>
              <a:prstGeom prst="rect">
                <a:avLst/>
              </a:prstGeom>
              <a:gradFill>
                <a:gsLst>
                  <a:gs pos="0">
                    <a:schemeClr val="tx1">
                      <a:lumMod val="75000"/>
                      <a:lumOff val="25000"/>
                    </a:schemeClr>
                  </a:gs>
                  <a:gs pos="54000">
                    <a:schemeClr val="bg1">
                      <a:lumMod val="95000"/>
                    </a:schemeClr>
                  </a:gs>
                  <a:gs pos="100000">
                    <a:schemeClr val="tx1">
                      <a:lumMod val="75000"/>
                      <a:lumOff val="25000"/>
                    </a:schemeClr>
                  </a:gs>
                </a:gsLst>
                <a:lin ang="60000" scaled="0"/>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sp>
        <p:nvSpPr>
          <p:cNvPr id="4099" name="TextBox 104"/>
          <p:cNvSpPr txBox="1">
            <a:spLocks noChangeArrowheads="1"/>
          </p:cNvSpPr>
          <p:nvPr/>
        </p:nvSpPr>
        <p:spPr bwMode="auto">
          <a:xfrm>
            <a:off x="1087967" y="1066800"/>
            <a:ext cx="102489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4000" b="1" dirty="0" err="1" smtClean="0">
                <a:solidFill>
                  <a:srgbClr val="FF0000"/>
                </a:solidFill>
                <a:latin typeface="Times New Roman" pitchFamily="18" charset="0"/>
                <a:cs typeface="Times New Roman" pitchFamily="18" charset="0"/>
              </a:rPr>
              <a:t>Mục</a:t>
            </a:r>
            <a:r>
              <a:rPr lang="en-GB" sz="4000" b="1" dirty="0" smtClean="0">
                <a:solidFill>
                  <a:srgbClr val="FF0000"/>
                </a:solidFill>
                <a:latin typeface="Times New Roman" pitchFamily="18" charset="0"/>
                <a:cs typeface="Times New Roman" pitchFamily="18" charset="0"/>
              </a:rPr>
              <a:t> </a:t>
            </a:r>
            <a:r>
              <a:rPr lang="en-GB" sz="4000" b="1" dirty="0" err="1" smtClean="0">
                <a:solidFill>
                  <a:srgbClr val="FF0000"/>
                </a:solidFill>
                <a:latin typeface="Times New Roman" pitchFamily="18" charset="0"/>
                <a:cs typeface="Times New Roman" pitchFamily="18" charset="0"/>
              </a:rPr>
              <a:t>tiêu</a:t>
            </a:r>
            <a:r>
              <a:rPr lang="en-GB" sz="4000" b="1" dirty="0" smtClean="0">
                <a:solidFill>
                  <a:srgbClr val="FF0000"/>
                </a:solidFill>
                <a:latin typeface="Times New Roman" pitchFamily="18" charset="0"/>
                <a:cs typeface="Times New Roman" pitchFamily="18" charset="0"/>
              </a:rPr>
              <a:t> </a:t>
            </a:r>
            <a:r>
              <a:rPr lang="en-GB" sz="4000" b="1" dirty="0" err="1" smtClean="0">
                <a:solidFill>
                  <a:srgbClr val="FF0000"/>
                </a:solidFill>
                <a:latin typeface="Times New Roman" pitchFamily="18" charset="0"/>
                <a:cs typeface="Times New Roman" pitchFamily="18" charset="0"/>
              </a:rPr>
              <a:t>bài</a:t>
            </a:r>
            <a:r>
              <a:rPr lang="en-GB" sz="4000" b="1" dirty="0" smtClean="0">
                <a:solidFill>
                  <a:srgbClr val="FF0000"/>
                </a:solidFill>
                <a:latin typeface="Times New Roman" pitchFamily="18" charset="0"/>
                <a:cs typeface="Times New Roman" pitchFamily="18" charset="0"/>
              </a:rPr>
              <a:t> </a:t>
            </a:r>
            <a:r>
              <a:rPr lang="en-GB" sz="4000" b="1" dirty="0" err="1" smtClean="0">
                <a:solidFill>
                  <a:srgbClr val="FF0000"/>
                </a:solidFill>
                <a:latin typeface="Times New Roman" pitchFamily="18" charset="0"/>
                <a:cs typeface="Times New Roman" pitchFamily="18" charset="0"/>
              </a:rPr>
              <a:t>học</a:t>
            </a:r>
            <a:r>
              <a:rPr lang="en-GB" sz="4000" b="1" dirty="0" smtClean="0">
                <a:solidFill>
                  <a:srgbClr val="FF0000"/>
                </a:solidFill>
                <a:latin typeface="Times New Roman" pitchFamily="18" charset="0"/>
                <a:cs typeface="Times New Roman" pitchFamily="18" charset="0"/>
              </a:rPr>
              <a:t> </a:t>
            </a:r>
          </a:p>
          <a:p>
            <a:pPr marL="342900" indent="-342900" eaLnBrk="1" hangingPunct="1">
              <a:buFontTx/>
              <a:buChar char="-"/>
              <a:defRPr/>
            </a:pPr>
            <a:r>
              <a:rPr lang="en-GB" sz="3200" b="1" dirty="0" err="1" smtClean="0">
                <a:solidFill>
                  <a:srgbClr val="383838"/>
                </a:solidFill>
                <a:latin typeface="Times New Roman" pitchFamily="18" charset="0"/>
                <a:cs typeface="Times New Roman" pitchFamily="18" charset="0"/>
              </a:rPr>
              <a:t>Biết</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được</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một</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số</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khái</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niệm</a:t>
            </a:r>
            <a:r>
              <a:rPr lang="en-GB" sz="3200" b="1" dirty="0" smtClean="0">
                <a:solidFill>
                  <a:srgbClr val="383838"/>
                </a:solidFill>
                <a:latin typeface="Times New Roman" pitchFamily="18" charset="0"/>
                <a:cs typeface="Times New Roman" pitchFamily="18" charset="0"/>
              </a:rPr>
              <a:t> : </a:t>
            </a:r>
            <a:r>
              <a:rPr lang="en-GB" sz="3200" b="1" dirty="0" err="1" smtClean="0">
                <a:solidFill>
                  <a:srgbClr val="383838"/>
                </a:solidFill>
                <a:latin typeface="Times New Roman" pitchFamily="18" charset="0"/>
                <a:cs typeface="Times New Roman" pitchFamily="18" charset="0"/>
              </a:rPr>
              <a:t>thập</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kỉ</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thế</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kỉ</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thiên</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niên</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kỉ</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âm</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lịch</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dương</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lịch</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công</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nguyên</a:t>
            </a:r>
            <a:r>
              <a:rPr lang="en-GB" sz="3200" b="1" dirty="0" smtClean="0">
                <a:solidFill>
                  <a:srgbClr val="383838"/>
                </a:solidFill>
                <a:latin typeface="Times New Roman" pitchFamily="18" charset="0"/>
                <a:cs typeface="Times New Roman" pitchFamily="18" charset="0"/>
              </a:rPr>
              <a:t> , </a:t>
            </a:r>
            <a:r>
              <a:rPr lang="en-GB" sz="3200" b="1" dirty="0" err="1" smtClean="0">
                <a:solidFill>
                  <a:srgbClr val="383838"/>
                </a:solidFill>
                <a:latin typeface="Times New Roman" pitchFamily="18" charset="0"/>
                <a:cs typeface="Times New Roman" pitchFamily="18" charset="0"/>
              </a:rPr>
              <a:t>trước</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công</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nguyên</a:t>
            </a:r>
            <a:r>
              <a:rPr lang="en-GB" sz="3200" b="1" dirty="0" smtClean="0">
                <a:solidFill>
                  <a:srgbClr val="383838"/>
                </a:solidFill>
                <a:latin typeface="Times New Roman" pitchFamily="18" charset="0"/>
                <a:cs typeface="Times New Roman" pitchFamily="18" charset="0"/>
              </a:rPr>
              <a:t>…</a:t>
            </a:r>
          </a:p>
          <a:p>
            <a:pPr marL="342900" indent="-342900" eaLnBrk="1" hangingPunct="1">
              <a:buFontTx/>
              <a:buChar char="-"/>
              <a:defRPr/>
            </a:pPr>
            <a:r>
              <a:rPr lang="en-GB" sz="3200" b="1" dirty="0" err="1" smtClean="0">
                <a:solidFill>
                  <a:srgbClr val="383838"/>
                </a:solidFill>
                <a:latin typeface="Times New Roman" pitchFamily="18" charset="0"/>
                <a:cs typeface="Times New Roman" pitchFamily="18" charset="0"/>
              </a:rPr>
              <a:t>Cách</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tính</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thời</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gian</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trong</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lịch</a:t>
            </a:r>
            <a:r>
              <a:rPr lang="en-GB" sz="3200" b="1" dirty="0" smtClean="0">
                <a:solidFill>
                  <a:srgbClr val="383838"/>
                </a:solidFill>
                <a:latin typeface="Times New Roman" pitchFamily="18" charset="0"/>
                <a:cs typeface="Times New Roman" pitchFamily="18" charset="0"/>
              </a:rPr>
              <a:t> </a:t>
            </a:r>
            <a:r>
              <a:rPr lang="en-GB" sz="3200" b="1" dirty="0" err="1" smtClean="0">
                <a:solidFill>
                  <a:srgbClr val="383838"/>
                </a:solidFill>
                <a:latin typeface="Times New Roman" pitchFamily="18" charset="0"/>
                <a:cs typeface="Times New Roman" pitchFamily="18" charset="0"/>
              </a:rPr>
              <a:t>sử</a:t>
            </a:r>
            <a:r>
              <a:rPr lang="en-GB" sz="3200" b="1" dirty="0" smtClean="0">
                <a:solidFill>
                  <a:srgbClr val="383838"/>
                </a:solidFill>
                <a:latin typeface="Times New Roman" pitchFamily="18" charset="0"/>
                <a:cs typeface="Times New Roman" pitchFamily="18" charset="0"/>
              </a:rPr>
              <a:t>.</a:t>
            </a:r>
          </a:p>
        </p:txBody>
      </p:sp>
      <p:grpSp>
        <p:nvGrpSpPr>
          <p:cNvPr id="46084" name="Group 118"/>
          <p:cNvGrpSpPr>
            <a:grpSpLocks/>
          </p:cNvGrpSpPr>
          <p:nvPr/>
        </p:nvGrpSpPr>
        <p:grpSpPr bwMode="auto">
          <a:xfrm>
            <a:off x="8889133" y="3462338"/>
            <a:ext cx="2510367" cy="2747962"/>
            <a:chOff x="4998903" y="1733812"/>
            <a:chExt cx="2272849" cy="2746886"/>
          </a:xfrm>
        </p:grpSpPr>
        <p:grpSp>
          <p:nvGrpSpPr>
            <p:cNvPr id="46086" name="Group 108"/>
            <p:cNvGrpSpPr>
              <a:grpSpLocks/>
            </p:cNvGrpSpPr>
            <p:nvPr/>
          </p:nvGrpSpPr>
          <p:grpSpPr bwMode="auto">
            <a:xfrm rot="-711363">
              <a:off x="4998903" y="1733812"/>
              <a:ext cx="2272849" cy="1990875"/>
              <a:chOff x="4957780" y="1585406"/>
              <a:chExt cx="2272849" cy="1990875"/>
            </a:xfrm>
          </p:grpSpPr>
          <p:sp>
            <p:nvSpPr>
              <p:cNvPr id="4106" name="Rectangle 109"/>
              <p:cNvSpPr>
                <a:spLocks noChangeArrowheads="1"/>
              </p:cNvSpPr>
              <p:nvPr/>
            </p:nvSpPr>
            <p:spPr bwMode="auto">
              <a:xfrm>
                <a:off x="4953391" y="1577834"/>
                <a:ext cx="1519704" cy="1867756"/>
              </a:xfrm>
              <a:prstGeom prst="rect">
                <a:avLst/>
              </a:prstGeom>
              <a:gradFill rotWithShape="1">
                <a:gsLst>
                  <a:gs pos="0">
                    <a:srgbClr val="F2F2F2"/>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mn-cs"/>
                </a:endParaRPr>
              </a:p>
            </p:txBody>
          </p:sp>
          <p:sp>
            <p:nvSpPr>
              <p:cNvPr id="111" name="Rectangle 110"/>
              <p:cNvSpPr/>
              <p:nvPr/>
            </p:nvSpPr>
            <p:spPr>
              <a:xfrm>
                <a:off x="5117829" y="1670741"/>
                <a:ext cx="2106123" cy="190266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grpSp>
        <p:grpSp>
          <p:nvGrpSpPr>
            <p:cNvPr id="46087" name="Group 111"/>
            <p:cNvGrpSpPr>
              <a:grpSpLocks/>
            </p:cNvGrpSpPr>
            <p:nvPr/>
          </p:nvGrpSpPr>
          <p:grpSpPr bwMode="auto">
            <a:xfrm rot="1233458">
              <a:off x="5618811" y="3050563"/>
              <a:ext cx="1447800" cy="1430135"/>
              <a:chOff x="5029200" y="1585406"/>
              <a:chExt cx="1447800" cy="1430135"/>
            </a:xfrm>
          </p:grpSpPr>
          <p:sp>
            <p:nvSpPr>
              <p:cNvPr id="4104" name="Rectangle 112"/>
              <p:cNvSpPr>
                <a:spLocks noChangeArrowheads="1"/>
              </p:cNvSpPr>
              <p:nvPr/>
            </p:nvSpPr>
            <p:spPr bwMode="auto">
              <a:xfrm>
                <a:off x="5028392" y="1585872"/>
                <a:ext cx="1448797" cy="1429777"/>
              </a:xfrm>
              <a:prstGeom prst="rect">
                <a:avLst/>
              </a:prstGeom>
              <a:gradFill rotWithShape="1">
                <a:gsLst>
                  <a:gs pos="0">
                    <a:srgbClr val="F2F2F2"/>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mn-cs"/>
                </a:endParaRPr>
              </a:p>
            </p:txBody>
          </p:sp>
          <p:sp>
            <p:nvSpPr>
              <p:cNvPr id="114" name="Rectangle 113"/>
              <p:cNvSpPr/>
              <p:nvPr/>
            </p:nvSpPr>
            <p:spPr>
              <a:xfrm>
                <a:off x="5116522" y="1675037"/>
                <a:ext cx="1259074" cy="109970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lumMod val="60000"/>
                      <a:lumOff val="40000"/>
                    </a:srgbClr>
                  </a:solidFill>
                  <a:ea typeface="ＭＳ Ｐゴシック" pitchFamily="-105" charset="-128"/>
                </a:endParaRPr>
              </a:p>
            </p:txBody>
          </p:sp>
        </p:grpSp>
      </p:grpSp>
      <p:sp>
        <p:nvSpPr>
          <p:cNvPr id="43" name="Oval 42"/>
          <p:cNvSpPr/>
          <p:nvPr/>
        </p:nvSpPr>
        <p:spPr>
          <a:xfrm>
            <a:off x="1604434" y="6019800"/>
            <a:ext cx="8983133" cy="381000"/>
          </a:xfrm>
          <a:prstGeom prst="ellipse">
            <a:avLst/>
          </a:prstGeom>
          <a:gradFill flip="none" rotWithShape="1">
            <a:gsLst>
              <a:gs pos="0">
                <a:schemeClr val="bg1">
                  <a:lumMod val="50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5" charset="-128"/>
            </a:endParaRPr>
          </a:p>
        </p:txBody>
      </p:sp>
    </p:spTree>
    <p:extLst>
      <p:ext uri="{BB962C8B-B14F-4D97-AF65-F5344CB8AC3E}">
        <p14:creationId xmlns:p14="http://schemas.microsoft.com/office/powerpoint/2010/main" val="346187522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E1A96-7C33-9B41-9D42-E33DDCCCB2CA}"/>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1776E500-5E3D-C84C-9166-2F09DE9D8DAD}"/>
              </a:ext>
            </a:extLst>
          </p:cNvPr>
          <p:cNvSpPr>
            <a:spLocks noGrp="1"/>
          </p:cNvSpPr>
          <p:nvPr>
            <p:ph idx="1"/>
          </p:nvPr>
        </p:nvSpPr>
        <p:spPr/>
        <p:txBody>
          <a:bodyPr/>
          <a:lstStyle/>
          <a:p>
            <a:endParaRPr lang="x-none"/>
          </a:p>
        </p:txBody>
      </p:sp>
      <p:pic>
        <p:nvPicPr>
          <p:cNvPr id="4" name="Picture 2" descr="Hình nền Powerpoint đơn giản đẹp">
            <a:extLst>
              <a:ext uri="{FF2B5EF4-FFF2-40B4-BE49-F238E27FC236}">
                <a16:creationId xmlns=""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5984A07E-AEEB-5843-A6E2-7781C585CD1F}"/>
              </a:ext>
            </a:extLst>
          </p:cNvPr>
          <p:cNvSpPr txBox="1"/>
          <p:nvPr/>
        </p:nvSpPr>
        <p:spPr>
          <a:xfrm>
            <a:off x="2804160" y="230188"/>
            <a:ext cx="7909560" cy="584775"/>
          </a:xfrm>
          <a:prstGeom prst="rect">
            <a:avLst/>
          </a:prstGeom>
          <a:noFill/>
        </p:spPr>
        <p:txBody>
          <a:bodyPr wrap="square" rtlCol="0">
            <a:spAutoFit/>
          </a:bodyPr>
          <a:lstStyle/>
          <a:p>
            <a:r>
              <a:rPr lang="x-none" sz="3200" b="1">
                <a:solidFill>
                  <a:srgbClr val="FF0000"/>
                </a:solidFill>
                <a:latin typeface="Times New Roman" panose="02020603050405020304" pitchFamily="18" charset="0"/>
                <a:cs typeface="Times New Roman" panose="02020603050405020304" pitchFamily="18" charset="0"/>
              </a:rPr>
              <a:t>BÀI </a:t>
            </a:r>
            <a:r>
              <a:rPr lang="en-US" sz="3200" b="1" dirty="0" smtClean="0">
                <a:solidFill>
                  <a:srgbClr val="FF0000"/>
                </a:solidFill>
                <a:latin typeface="Times New Roman" panose="02020603050405020304" pitchFamily="18" charset="0"/>
                <a:cs typeface="Times New Roman" panose="02020603050405020304" pitchFamily="18" charset="0"/>
              </a:rPr>
              <a:t>2</a:t>
            </a:r>
            <a:r>
              <a:rPr lang="x-none" sz="3200" b="1" smtClean="0">
                <a:solidFill>
                  <a:srgbClr val="FF0000"/>
                </a:solidFill>
                <a:latin typeface="Times New Roman" panose="02020603050405020304" pitchFamily="18" charset="0"/>
                <a:cs typeface="Times New Roman" panose="02020603050405020304" pitchFamily="18" charset="0"/>
              </a:rPr>
              <a:t>. </a:t>
            </a:r>
            <a:r>
              <a:rPr lang="x-none" sz="3200" b="1" dirty="0">
                <a:solidFill>
                  <a:srgbClr val="FF0000"/>
                </a:solidFill>
                <a:latin typeface="Times New Roman" panose="02020603050405020304" pitchFamily="18" charset="0"/>
                <a:cs typeface="Times New Roman" panose="02020603050405020304" pitchFamily="18" charset="0"/>
              </a:rPr>
              <a:t>THỜI GIAN TRONG LỊCH SỬ</a:t>
            </a:r>
          </a:p>
        </p:txBody>
      </p:sp>
      <p:pic>
        <p:nvPicPr>
          <p:cNvPr id="18" name="image101.png">
            <a:extLst>
              <a:ext uri="{FF2B5EF4-FFF2-40B4-BE49-F238E27FC236}">
                <a16:creationId xmlns="" xmlns:a16="http://schemas.microsoft.com/office/drawing/2014/main" id="{3A5E4DF0-6869-7C47-BBBC-767BB5B97C09}"/>
              </a:ext>
            </a:extLst>
          </p:cNvPr>
          <p:cNvPicPr/>
          <p:nvPr/>
        </p:nvPicPr>
        <p:blipFill>
          <a:blip r:embed="rId3"/>
          <a:srcRect/>
          <a:stretch>
            <a:fillRect/>
          </a:stretch>
        </p:blipFill>
        <p:spPr>
          <a:xfrm>
            <a:off x="4126955" y="1629781"/>
            <a:ext cx="3727311" cy="2561081"/>
          </a:xfrm>
          <a:prstGeom prst="rect">
            <a:avLst/>
          </a:prstGeom>
          <a:ln/>
        </p:spPr>
      </p:pic>
      <p:pic>
        <p:nvPicPr>
          <p:cNvPr id="19" name="image92.png">
            <a:extLst>
              <a:ext uri="{FF2B5EF4-FFF2-40B4-BE49-F238E27FC236}">
                <a16:creationId xmlns="" xmlns:a16="http://schemas.microsoft.com/office/drawing/2014/main" id="{1605A7E2-DCAB-D344-8AB4-CFB0C03A91B8}"/>
              </a:ext>
            </a:extLst>
          </p:cNvPr>
          <p:cNvPicPr/>
          <p:nvPr/>
        </p:nvPicPr>
        <p:blipFill>
          <a:blip r:embed="rId4"/>
          <a:srcRect/>
          <a:stretch>
            <a:fillRect/>
          </a:stretch>
        </p:blipFill>
        <p:spPr>
          <a:xfrm>
            <a:off x="8124965" y="1634826"/>
            <a:ext cx="3471727" cy="2605951"/>
          </a:xfrm>
          <a:prstGeom prst="rect">
            <a:avLst/>
          </a:prstGeom>
          <a:ln/>
        </p:spPr>
      </p:pic>
      <p:pic>
        <p:nvPicPr>
          <p:cNvPr id="20" name="image89.png">
            <a:extLst>
              <a:ext uri="{FF2B5EF4-FFF2-40B4-BE49-F238E27FC236}">
                <a16:creationId xmlns="" xmlns:a16="http://schemas.microsoft.com/office/drawing/2014/main" id="{2F71E312-8382-7B4B-9276-13660D951638}"/>
              </a:ext>
            </a:extLst>
          </p:cNvPr>
          <p:cNvPicPr/>
          <p:nvPr/>
        </p:nvPicPr>
        <p:blipFill>
          <a:blip r:embed="rId5"/>
          <a:srcRect/>
          <a:stretch>
            <a:fillRect/>
          </a:stretch>
        </p:blipFill>
        <p:spPr>
          <a:xfrm>
            <a:off x="838200" y="1634826"/>
            <a:ext cx="3151462" cy="2524109"/>
          </a:xfrm>
          <a:prstGeom prst="rect">
            <a:avLst/>
          </a:prstGeom>
          <a:ln/>
        </p:spPr>
      </p:pic>
      <p:sp>
        <p:nvSpPr>
          <p:cNvPr id="9" name="TextBox 8">
            <a:extLst>
              <a:ext uri="{FF2B5EF4-FFF2-40B4-BE49-F238E27FC236}">
                <a16:creationId xmlns="" xmlns:a16="http://schemas.microsoft.com/office/drawing/2014/main" id="{EF5FFF65-DC90-284F-9547-C35761A23846}"/>
              </a:ext>
            </a:extLst>
          </p:cNvPr>
          <p:cNvSpPr txBox="1"/>
          <p:nvPr/>
        </p:nvSpPr>
        <p:spPr>
          <a:xfrm>
            <a:off x="1681843" y="1117696"/>
            <a:ext cx="5783720" cy="461665"/>
          </a:xfrm>
          <a:prstGeom prst="rect">
            <a:avLst/>
          </a:prstGeom>
          <a:noFill/>
        </p:spPr>
        <p:txBody>
          <a:bodyPr wrap="square" rtlCol="0">
            <a:spAutoFit/>
          </a:bodyPr>
          <a:lstStyle/>
          <a:p>
            <a:r>
              <a:rPr lang="x-none" sz="2400" b="1" dirty="0">
                <a:solidFill>
                  <a:srgbClr val="1F2AF7"/>
                </a:solidFill>
                <a:latin typeface="Apple Chancery" panose="03020702040506060504" pitchFamily="66" charset="-79"/>
                <a:cs typeface="Apple Chancery" panose="03020702040506060504" pitchFamily="66" charset="-79"/>
              </a:rPr>
              <a:t>HOẠT ĐỘNG KHỞI ĐỘNG</a:t>
            </a:r>
          </a:p>
        </p:txBody>
      </p:sp>
      <p:sp>
        <p:nvSpPr>
          <p:cNvPr id="10" name="Rectangle 9">
            <a:extLst>
              <a:ext uri="{FF2B5EF4-FFF2-40B4-BE49-F238E27FC236}">
                <a16:creationId xmlns="" xmlns:a16="http://schemas.microsoft.com/office/drawing/2014/main" id="{F2544796-2C8C-CF4D-944E-590E487F2785}"/>
              </a:ext>
            </a:extLst>
          </p:cNvPr>
          <p:cNvSpPr/>
          <p:nvPr/>
        </p:nvSpPr>
        <p:spPr>
          <a:xfrm>
            <a:off x="838200" y="4259270"/>
            <a:ext cx="10515600" cy="369332"/>
          </a:xfrm>
          <a:prstGeom prst="rect">
            <a:avLst/>
          </a:prstGeom>
        </p:spPr>
        <p:txBody>
          <a:bodyPr wrap="square">
            <a:spAutoFit/>
          </a:bodyPr>
          <a:lstStyle/>
          <a:p>
            <a:r>
              <a:rPr lang="x-none" dirty="0">
                <a:latin typeface="Times New Roman" panose="02020603050405020304" pitchFamily="18" charset="0"/>
                <a:ea typeface="Times New Roman" panose="02020603050405020304" pitchFamily="18" charset="0"/>
              </a:rPr>
              <a:t> Trần </a:t>
            </a:r>
            <a:r>
              <a:rPr lang="x-none">
                <a:latin typeface="Times New Roman" panose="02020603050405020304" pitchFamily="18" charset="0"/>
                <a:ea typeface="Times New Roman" panose="02020603050405020304" pitchFamily="18" charset="0"/>
              </a:rPr>
              <a:t>Quốc </a:t>
            </a:r>
            <a:r>
              <a:rPr lang="x-none" smtClean="0">
                <a:latin typeface="Times New Roman" panose="02020603050405020304" pitchFamily="18" charset="0"/>
                <a:ea typeface="Times New Roman" panose="02020603050405020304" pitchFamily="18" charset="0"/>
              </a:rPr>
              <a:t>T</a:t>
            </a:r>
            <a:r>
              <a:rPr lang="en-US" dirty="0" err="1" smtClean="0">
                <a:latin typeface="Times New Roman" panose="02020603050405020304" pitchFamily="18" charset="0"/>
                <a:ea typeface="Times New Roman" panose="02020603050405020304" pitchFamily="18" charset="0"/>
              </a:rPr>
              <a:t>oản</a:t>
            </a:r>
            <a:r>
              <a:rPr lang="x-none" smtClean="0">
                <a:latin typeface="Times New Roman" panose="02020603050405020304" pitchFamily="18" charset="0"/>
                <a:ea typeface="Times New Roman" panose="02020603050405020304" pitchFamily="18" charset="0"/>
              </a:rPr>
              <a:t> </a:t>
            </a:r>
            <a:r>
              <a:rPr lang="x-none" dirty="0">
                <a:latin typeface="Times New Roman" panose="02020603050405020304" pitchFamily="18" charset="0"/>
                <a:ea typeface="Times New Roman" panose="02020603050405020304" pitchFamily="18" charset="0"/>
              </a:rPr>
              <a:t>(1253-1318)                Lý Thái Tổ (974-1028</a:t>
            </a:r>
            <a:r>
              <a:rPr lang="x-none">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a:t>
            </a:r>
            <a:r>
              <a:rPr lang="x-none" smtClean="0">
                <a:latin typeface="Times New Roman" panose="02020603050405020304" pitchFamily="18" charset="0"/>
                <a:ea typeface="Times New Roman" panose="02020603050405020304" pitchFamily="18" charset="0"/>
              </a:rPr>
              <a:t>Quang </a:t>
            </a:r>
            <a:r>
              <a:rPr lang="x-none" dirty="0">
                <a:latin typeface="Times New Roman" panose="02020603050405020304" pitchFamily="18" charset="0"/>
                <a:ea typeface="Times New Roman" panose="02020603050405020304" pitchFamily="18" charset="0"/>
              </a:rPr>
              <a:t>Trung(1753-1792)</a:t>
            </a:r>
            <a:r>
              <a:rPr lang="x-none" dirty="0">
                <a:effectLst/>
              </a:rPr>
              <a:t> </a:t>
            </a:r>
            <a:endParaRPr lang="x-none" dirty="0"/>
          </a:p>
        </p:txBody>
      </p:sp>
      <p:sp>
        <p:nvSpPr>
          <p:cNvPr id="11" name="Cloud Callout 10">
            <a:extLst>
              <a:ext uri="{FF2B5EF4-FFF2-40B4-BE49-F238E27FC236}">
                <a16:creationId xmlns="" xmlns:a16="http://schemas.microsoft.com/office/drawing/2014/main" id="{78139305-9C5B-BE43-8BDA-48F28616CBAB}"/>
              </a:ext>
            </a:extLst>
          </p:cNvPr>
          <p:cNvSpPr/>
          <p:nvPr/>
        </p:nvSpPr>
        <p:spPr>
          <a:xfrm>
            <a:off x="2042155" y="4901229"/>
            <a:ext cx="9004663" cy="212551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r>
              <a:rPr lang="x-none" sz="2400" dirty="0">
                <a:solidFill>
                  <a:srgbClr val="FF0000"/>
                </a:solidFill>
                <a:latin typeface="Times New Roman" panose="02020603050405020304" pitchFamily="18" charset="0"/>
                <a:cs typeface="Times New Roman" panose="02020603050405020304" pitchFamily="18" charset="0"/>
              </a:rPr>
              <a:t>? Kể tên các nhân vật trong các bức tranh?</a:t>
            </a:r>
          </a:p>
          <a:p>
            <a:pPr lvl="0"/>
            <a:r>
              <a:rPr lang="x-none" sz="2400" dirty="0">
                <a:solidFill>
                  <a:srgbClr val="FF0000"/>
                </a:solidFill>
                <a:latin typeface="Times New Roman" panose="02020603050405020304" pitchFamily="18" charset="0"/>
                <a:cs typeface="Times New Roman" panose="02020603050405020304" pitchFamily="18" charset="0"/>
              </a:rPr>
              <a:t>? Sắp xếp các bức tranh theo thứ tự trước sau?</a:t>
            </a:r>
          </a:p>
          <a:p>
            <a:pPr lvl="0"/>
            <a:endParaRPr lang="x-none" sz="2400" dirty="0">
              <a:solidFill>
                <a:srgbClr val="FF0000"/>
              </a:solidFill>
              <a:latin typeface="Times New Roman" panose="02020603050405020304" pitchFamily="18" charset="0"/>
              <a:cs typeface="Times New Roman" panose="02020603050405020304" pitchFamily="18" charset="0"/>
            </a:endParaRPr>
          </a:p>
        </p:txBody>
      </p:sp>
      <p:pic>
        <p:nvPicPr>
          <p:cNvPr id="24" name="Content Placeholder 4">
            <a:extLst>
              <a:ext uri="{FF2B5EF4-FFF2-40B4-BE49-F238E27FC236}">
                <a16:creationId xmlns="" xmlns:a16="http://schemas.microsoft.com/office/drawing/2014/main" id="{898A5183-7AFD-884E-9DFB-3424FF0DE3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4240" y="4790395"/>
            <a:ext cx="2221774" cy="2147049"/>
          </a:xfrm>
          <a:prstGeom prst="rect">
            <a:avLst/>
          </a:prstGeom>
        </p:spPr>
      </p:pic>
      <p:sp>
        <p:nvSpPr>
          <p:cNvPr id="25" name="Cloud Callout 24">
            <a:extLst>
              <a:ext uri="{FF2B5EF4-FFF2-40B4-BE49-F238E27FC236}">
                <a16:creationId xmlns="" xmlns:a16="http://schemas.microsoft.com/office/drawing/2014/main" id="{718EF4C0-3F2C-8449-8F92-AA7EF686CA19}"/>
              </a:ext>
            </a:extLst>
          </p:cNvPr>
          <p:cNvSpPr/>
          <p:nvPr/>
        </p:nvSpPr>
        <p:spPr>
          <a:xfrm>
            <a:off x="2754085" y="4854923"/>
            <a:ext cx="9004663" cy="2218123"/>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i="1" dirty="0" err="1">
                <a:solidFill>
                  <a:srgbClr val="FF0000"/>
                </a:solidFill>
                <a:latin typeface="Times New Roman" panose="02020603050405020304" pitchFamily="18" charset="0"/>
                <a:cs typeface="Times New Roman" panose="02020603050405020304" pitchFamily="18" charset="0"/>
              </a:rPr>
              <a:t>Nếu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chú</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thích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năm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xảy</a:t>
            </a:r>
            <a:r>
              <a:rPr lang="en-US" sz="2400" i="1" dirty="0">
                <a:solidFill>
                  <a:srgbClr val="FF0000"/>
                </a:solidFill>
                <a:latin typeface="Times New Roman" panose="02020603050405020304" pitchFamily="18" charset="0"/>
                <a:cs typeface="Times New Roman" panose="02020603050405020304" pitchFamily="18" charset="0"/>
              </a:rPr>
              <a:t> ra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liệu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rằng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bạn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biết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chính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xảy</a:t>
            </a:r>
            <a:r>
              <a:rPr lang="en-US" sz="2400" i="1" dirty="0">
                <a:solidFill>
                  <a:srgbClr val="FF0000"/>
                </a:solidFill>
                <a:latin typeface="Times New Roman" panose="02020603050405020304" pitchFamily="18" charset="0"/>
                <a:cs typeface="Times New Roman" panose="02020603050405020304" pitchFamily="18" charset="0"/>
              </a:rPr>
              <a:t> ra </a:t>
            </a:r>
            <a:r>
              <a:rPr lang="en-US" sz="2400" i="1" dirty="0" err="1">
                <a:solidFill>
                  <a:srgbClr val="FF0000"/>
                </a:solidFill>
                <a:latin typeface="Times New Roman" panose="02020603050405020304" pitchFamily="18" charset="0"/>
                <a:cs typeface="Times New Roman" panose="02020603050405020304" pitchFamily="18" charset="0"/>
              </a:rPr>
              <a:t>trước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xảy</a:t>
            </a:r>
            <a:r>
              <a:rPr lang="en-US" sz="2400" i="1" dirty="0">
                <a:solidFill>
                  <a:srgbClr val="FF0000"/>
                </a:solidFill>
                <a:latin typeface="Times New Roman" panose="02020603050405020304" pitchFamily="18" charset="0"/>
                <a:cs typeface="Times New Roman" panose="02020603050405020304" pitchFamily="18" charset="0"/>
              </a:rPr>
              <a:t> ra </a:t>
            </a:r>
            <a:r>
              <a:rPr lang="en-US" sz="2400" i="1" dirty="0" err="1">
                <a:solidFill>
                  <a:srgbClr val="FF0000"/>
                </a:solidFill>
                <a:latin typeface="Times New Roman" panose="02020603050405020304" pitchFamily="18" charset="0"/>
                <a:cs typeface="Times New Roman" panose="02020603050405020304" pitchFamily="18" charset="0"/>
              </a:rPr>
              <a:t>sau</a:t>
            </a:r>
            <a:r>
              <a:rPr lang="en-US" sz="2400" i="1" dirty="0">
                <a:solidFill>
                  <a:srgbClr val="FF0000"/>
                </a:solidFill>
                <a:latin typeface="Times New Roman" panose="02020603050405020304" pitchFamily="18" charset="0"/>
                <a:cs typeface="Times New Roman" panose="02020603050405020304" pitchFamily="18" charset="0"/>
              </a:rPr>
              <a:t> hay </a:t>
            </a:r>
            <a:r>
              <a:rPr lang="en-US" sz="2400" i="1" dirty="0" err="1">
                <a:solidFill>
                  <a:srgbClr val="FF0000"/>
                </a:solidFill>
                <a:latin typeface="Times New Roman" panose="02020603050405020304" pitchFamily="18" charset="0"/>
                <a:cs typeface="Times New Roman" panose="02020603050405020304" pitchFamily="18" charset="0"/>
              </a:rPr>
              <a:t>không</a:t>
            </a:r>
            <a:r>
              <a:rPr lang="en-US" sz="2400" i="1" dirty="0">
                <a:solidFill>
                  <a:srgbClr val="FF0000"/>
                </a:solidFill>
                <a:latin typeface="Times New Roman" panose="02020603050405020304" pitchFamily="18" charset="0"/>
                <a:cs typeface="Times New Roman" panose="02020603050405020304" pitchFamily="18" charset="0"/>
              </a:rPr>
              <a:t>?</a:t>
            </a:r>
            <a:endParaRPr lang="x-none" sz="2400" dirty="0">
              <a:solidFill>
                <a:srgbClr val="FF0000"/>
              </a:solidFill>
              <a:latin typeface="Times New Roman" panose="02020603050405020304" pitchFamily="18" charset="0"/>
              <a:cs typeface="Times New Roman" panose="02020603050405020304" pitchFamily="18" charset="0"/>
            </a:endParaRPr>
          </a:p>
        </p:txBody>
      </p:sp>
      <p:sp>
        <p:nvSpPr>
          <p:cNvPr id="27" name="Cloud Callout 26">
            <a:extLst>
              <a:ext uri="{FF2B5EF4-FFF2-40B4-BE49-F238E27FC236}">
                <a16:creationId xmlns="" xmlns:a16="http://schemas.microsoft.com/office/drawing/2014/main" id="{5C272E19-EAAB-5A46-907E-788FFE3BB5DD}"/>
              </a:ext>
            </a:extLst>
          </p:cNvPr>
          <p:cNvSpPr/>
          <p:nvPr/>
        </p:nvSpPr>
        <p:spPr>
          <a:xfrm>
            <a:off x="2759528" y="4882778"/>
            <a:ext cx="9004663" cy="214705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i="1" dirty="0" err="1">
                <a:latin typeface="Times New Roman" panose="02020603050405020304" pitchFamily="18" charset="0"/>
                <a:cs typeface="Times New Roman" panose="02020603050405020304" pitchFamily="18" charset="0"/>
              </a:rPr>
              <a:t>Điều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xảy</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lộn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pic>
        <p:nvPicPr>
          <p:cNvPr id="3075" name="Picture 11">
            <a:extLst>
              <a:ext uri="{FF2B5EF4-FFF2-40B4-BE49-F238E27FC236}">
                <a16:creationId xmlns="" xmlns:a16="http://schemas.microsoft.com/office/drawing/2014/main" id="{19892000-8C0C-9E41-9389-1A477272CF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827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31" descr="Image result for water clock">
            <a:extLst>
              <a:ext uri="{FF2B5EF4-FFF2-40B4-BE49-F238E27FC236}">
                <a16:creationId xmlns="" xmlns:a16="http://schemas.microsoft.com/office/drawing/2014/main" id="{4FBB6F93-5F6C-2C47-907F-379F9D511E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09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2" descr="Image result for đồng hồ cát">
            <a:extLst>
              <a:ext uri="{FF2B5EF4-FFF2-40B4-BE49-F238E27FC236}">
                <a16:creationId xmlns="" xmlns:a16="http://schemas.microsoft.com/office/drawing/2014/main" id="{D2859FED-8EE7-134C-B304-6056501454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731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 xmlns:a16="http://schemas.microsoft.com/office/drawing/2014/main" id="{7C5D7B96-23D4-5742-9FC3-575A4ED76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827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ge result for water clock">
            <a:extLst>
              <a:ext uri="{FF2B5EF4-FFF2-40B4-BE49-F238E27FC236}">
                <a16:creationId xmlns="" xmlns:a16="http://schemas.microsoft.com/office/drawing/2014/main" id="{B17B1DFF-9FD9-7C48-9259-B259008D36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09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đồng hồ cát">
            <a:extLst>
              <a:ext uri="{FF2B5EF4-FFF2-40B4-BE49-F238E27FC236}">
                <a16:creationId xmlns="" xmlns:a16="http://schemas.microsoft.com/office/drawing/2014/main" id="{1CF7D462-3921-9241-8153-626C3C8686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731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 xmlns:a16="http://schemas.microsoft.com/office/drawing/2014/main" id="{222AF19B-ABE2-9640-9EEB-62F927304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827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water clock">
            <a:extLst>
              <a:ext uri="{FF2B5EF4-FFF2-40B4-BE49-F238E27FC236}">
                <a16:creationId xmlns="" xmlns:a16="http://schemas.microsoft.com/office/drawing/2014/main" id="{10682427-6708-B441-AE25-A0287340C3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09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Image result for đồng hồ cát">
            <a:extLst>
              <a:ext uri="{FF2B5EF4-FFF2-40B4-BE49-F238E27FC236}">
                <a16:creationId xmlns="" xmlns:a16="http://schemas.microsoft.com/office/drawing/2014/main" id="{B0A3368B-C8B4-4A42-B888-430F8DA46B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731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E1A96-7C33-9B41-9D42-E33DDCCCB2CA}"/>
              </a:ext>
            </a:extLst>
          </p:cNvPr>
          <p:cNvSpPr>
            <a:spLocks noGrp="1"/>
          </p:cNvSpPr>
          <p:nvPr>
            <p:ph type="title"/>
          </p:nvPr>
        </p:nvSpPr>
        <p:spPr/>
        <p:txBody>
          <a:bodyPr/>
          <a:lstStyle/>
          <a:p>
            <a:endParaRPr lang="x-none"/>
          </a:p>
        </p:txBody>
      </p:sp>
      <p:pic>
        <p:nvPicPr>
          <p:cNvPr id="8" name="Content Placeholder 7">
            <a:extLst>
              <a:ext uri="{FF2B5EF4-FFF2-40B4-BE49-F238E27FC236}">
                <a16:creationId xmlns="" xmlns:a16="http://schemas.microsoft.com/office/drawing/2014/main" id="{3ACCEDCA-0807-9647-A6AA-359CCF62780A}"/>
              </a:ext>
            </a:extLst>
          </p:cNvPr>
          <p:cNvPicPr>
            <a:picLocks noGrp="1" noChangeAspect="1"/>
          </p:cNvPicPr>
          <p:nvPr>
            <p:ph idx="1"/>
          </p:nvPr>
        </p:nvPicPr>
        <p:blipFill>
          <a:blip r:embed="rId2"/>
          <a:stretch>
            <a:fillRect/>
          </a:stretch>
        </p:blipFill>
        <p:spPr>
          <a:xfrm>
            <a:off x="5619750" y="3131344"/>
            <a:ext cx="952500" cy="1739900"/>
          </a:xfrm>
        </p:spPr>
      </p:pic>
      <p:pic>
        <p:nvPicPr>
          <p:cNvPr id="4" name="Picture 2" descr="Hình nền Powerpoint đơn giản đẹp">
            <a:extLst>
              <a:ext uri="{FF2B5EF4-FFF2-40B4-BE49-F238E27FC236}">
                <a16:creationId xmlns="" xmlns:a16="http://schemas.microsoft.com/office/drawing/2014/main" id="{5D4C0509-10E2-904C-B214-03BF1F5D7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802532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 xmlns:a16="http://schemas.microsoft.com/office/drawing/2014/main" id="{F49E7CA2-8718-D74A-B935-A82AF23B81C3}"/>
              </a:ext>
            </a:extLst>
          </p:cNvPr>
          <p:cNvSpPr/>
          <p:nvPr/>
        </p:nvSpPr>
        <p:spPr>
          <a:xfrm>
            <a:off x="2258045" y="692080"/>
            <a:ext cx="8299401" cy="517065"/>
          </a:xfrm>
          <a:prstGeom prst="rect">
            <a:avLst/>
          </a:prstGeom>
        </p:spPr>
        <p:txBody>
          <a:bodyPr wrap="square">
            <a:spAutoFit/>
          </a:bodyPr>
          <a:lstStyle/>
          <a:p>
            <a:pPr algn="just">
              <a:lnSpc>
                <a:spcPct val="115000"/>
              </a:lnSpc>
              <a:tabLst>
                <a:tab pos="5850890" algn="l"/>
              </a:tabLst>
            </a:pPr>
            <a:r>
              <a:rPr lang="x-none" sz="2400" b="1" dirty="0">
                <a:solidFill>
                  <a:srgbClr val="FF0000"/>
                </a:solidFill>
                <a:latin typeface="Times New Roman" panose="02020603050405020304" pitchFamily="18" charset="0"/>
                <a:ea typeface="Times New Roman" panose="02020603050405020304" pitchFamily="18" charset="0"/>
              </a:rPr>
              <a:t>I. VÌ</a:t>
            </a:r>
            <a:r>
              <a:rPr lang="vi-VN" sz="2400" b="1" dirty="0">
                <a:solidFill>
                  <a:srgbClr val="FF0000"/>
                </a:solidFill>
                <a:latin typeface="Times New Roman" panose="02020603050405020304" pitchFamily="18" charset="0"/>
                <a:ea typeface="Times New Roman" panose="02020603050405020304" pitchFamily="18" charset="0"/>
              </a:rPr>
              <a:t> SAO PHẢI XÁC ĐỊNH THỜI </a:t>
            </a:r>
            <a:r>
              <a:rPr lang="vi-VN" sz="2400" b="1" dirty="0" smtClean="0">
                <a:solidFill>
                  <a:srgbClr val="FF0000"/>
                </a:solidFill>
                <a:latin typeface="Times New Roman" panose="02020603050405020304" pitchFamily="18" charset="0"/>
                <a:ea typeface="Times New Roman" panose="02020603050405020304" pitchFamily="18" charset="0"/>
              </a:rPr>
              <a:t>GIAN</a:t>
            </a:r>
            <a:r>
              <a:rPr lang="en-US" sz="2400" b="1" dirty="0" smtClean="0">
                <a:solidFill>
                  <a:srgbClr val="FF0000"/>
                </a:solidFill>
                <a:latin typeface="Times New Roman" panose="02020603050405020304" pitchFamily="18" charset="0"/>
                <a:ea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endParaRPr>
          </a:p>
        </p:txBody>
      </p:sp>
      <p:sp>
        <p:nvSpPr>
          <p:cNvPr id="27" name="Cloud Callout 26">
            <a:extLst>
              <a:ext uri="{FF2B5EF4-FFF2-40B4-BE49-F238E27FC236}">
                <a16:creationId xmlns="" xmlns:a16="http://schemas.microsoft.com/office/drawing/2014/main" id="{9A1D62DC-FBC9-7E4B-A72B-CD8BF6106D77}"/>
              </a:ext>
            </a:extLst>
          </p:cNvPr>
          <p:cNvSpPr/>
          <p:nvPr/>
        </p:nvSpPr>
        <p:spPr>
          <a:xfrm>
            <a:off x="521327" y="2171359"/>
            <a:ext cx="4955828" cy="182440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vi-VN" sz="2400" dirty="0">
                <a:solidFill>
                  <a:srgbClr val="C00000"/>
                </a:solidFill>
                <a:latin typeface="+mj-lt"/>
              </a:rPr>
              <a:t>- Tại sao phải xác định thời gian trong lịch sử? </a:t>
            </a:r>
            <a:r>
              <a:rPr lang="vi-VN" sz="2400" dirty="0">
                <a:latin typeface="+mj-lt"/>
              </a:rPr>
              <a:t>-</a:t>
            </a:r>
            <a:endParaRPr lang="x-none" sz="2400" dirty="0">
              <a:solidFill>
                <a:srgbClr val="0070C0"/>
              </a:solidFill>
              <a:latin typeface="+mj-lt"/>
              <a:cs typeface="Times New Roman" panose="02020603050405020304" pitchFamily="18" charset="0"/>
            </a:endParaRPr>
          </a:p>
        </p:txBody>
      </p:sp>
      <p:pic>
        <p:nvPicPr>
          <p:cNvPr id="28" name="Content Placeholder 4">
            <a:extLst>
              <a:ext uri="{FF2B5EF4-FFF2-40B4-BE49-F238E27FC236}">
                <a16:creationId xmlns="" xmlns:a16="http://schemas.microsoft.com/office/drawing/2014/main" id="{B3072F65-76E8-C94F-8D49-FC93B8476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27" y="4233901"/>
            <a:ext cx="2221774" cy="1824409"/>
          </a:xfrm>
          <a:prstGeom prst="rect">
            <a:avLst/>
          </a:prstGeom>
        </p:spPr>
      </p:pic>
      <p:sp>
        <p:nvSpPr>
          <p:cNvPr id="3" name="Vertical Scroll 2">
            <a:extLst>
              <a:ext uri="{FF2B5EF4-FFF2-40B4-BE49-F238E27FC236}">
                <a16:creationId xmlns="" xmlns:a16="http://schemas.microsoft.com/office/drawing/2014/main" id="{1AB30517-9AF2-634A-80B4-BF6C477953DA}"/>
              </a:ext>
            </a:extLst>
          </p:cNvPr>
          <p:cNvSpPr/>
          <p:nvPr/>
        </p:nvSpPr>
        <p:spPr>
          <a:xfrm>
            <a:off x="6572249" y="1690689"/>
            <a:ext cx="5343526" cy="5310186"/>
          </a:xfrm>
          <a:prstGeom prst="verticalScroll">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25000"/>
              </a:lnSpc>
              <a:spcBef>
                <a:spcPts val="600"/>
              </a:spcBef>
              <a:spcAft>
                <a:spcPts val="600"/>
              </a:spcAft>
              <a:buFontTx/>
              <a:buChar char="-"/>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ở</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khứ</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25000"/>
              </a:lnSpc>
              <a:spcBef>
                <a:spcPts val="600"/>
              </a:spcBef>
              <a:spcAft>
                <a:spcPts val="600"/>
              </a:spcAft>
              <a:buFontTx/>
              <a:buChar char="-"/>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từng</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xảy</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96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1"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E1A96-7C33-9B41-9D42-E33DDCCCB2CA}"/>
              </a:ext>
            </a:extLst>
          </p:cNvPr>
          <p:cNvSpPr>
            <a:spLocks noGrp="1"/>
          </p:cNvSpPr>
          <p:nvPr>
            <p:ph type="title"/>
          </p:nvPr>
        </p:nvSpPr>
        <p:spPr/>
        <p:txBody>
          <a:bodyPr/>
          <a:lstStyle/>
          <a:p>
            <a:endParaRPr lang="x-none"/>
          </a:p>
        </p:txBody>
      </p:sp>
      <p:pic>
        <p:nvPicPr>
          <p:cNvPr id="8" name="Content Placeholder 7">
            <a:extLst>
              <a:ext uri="{FF2B5EF4-FFF2-40B4-BE49-F238E27FC236}">
                <a16:creationId xmlns="" xmlns:a16="http://schemas.microsoft.com/office/drawing/2014/main" id="{3ACCEDCA-0807-9647-A6AA-359CCF62780A}"/>
              </a:ext>
            </a:extLst>
          </p:cNvPr>
          <p:cNvPicPr>
            <a:picLocks noGrp="1" noChangeAspect="1"/>
          </p:cNvPicPr>
          <p:nvPr>
            <p:ph idx="1"/>
          </p:nvPr>
        </p:nvPicPr>
        <p:blipFill>
          <a:blip r:embed="rId2"/>
          <a:stretch>
            <a:fillRect/>
          </a:stretch>
        </p:blipFill>
        <p:spPr>
          <a:xfrm>
            <a:off x="5619750" y="3131344"/>
            <a:ext cx="952500" cy="1739900"/>
          </a:xfrm>
        </p:spPr>
      </p:pic>
      <p:pic>
        <p:nvPicPr>
          <p:cNvPr id="4" name="Picture 2" descr="Hình nền Powerpoint đơn giản đẹp">
            <a:extLst>
              <a:ext uri="{FF2B5EF4-FFF2-40B4-BE49-F238E27FC236}">
                <a16:creationId xmlns="" xmlns:a16="http://schemas.microsoft.com/office/drawing/2014/main" id="{5D4C0509-10E2-904C-B214-03BF1F5D7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76000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 xmlns:a16="http://schemas.microsoft.com/office/drawing/2014/main" id="{F0A86BD8-4C69-0540-B1D9-A2ACF399CB7C}"/>
              </a:ext>
            </a:extLst>
          </p:cNvPr>
          <p:cNvPicPr>
            <a:picLocks noChangeAspect="1"/>
          </p:cNvPicPr>
          <p:nvPr/>
        </p:nvPicPr>
        <p:blipFill>
          <a:blip r:embed="rId4"/>
          <a:stretch>
            <a:fillRect/>
          </a:stretch>
        </p:blipFill>
        <p:spPr>
          <a:xfrm>
            <a:off x="8023741" y="1260537"/>
            <a:ext cx="3070798" cy="2331593"/>
          </a:xfrm>
          <a:prstGeom prst="rect">
            <a:avLst/>
          </a:prstGeom>
        </p:spPr>
      </p:pic>
      <p:pic>
        <p:nvPicPr>
          <p:cNvPr id="17" name="Picture 16">
            <a:extLst>
              <a:ext uri="{FF2B5EF4-FFF2-40B4-BE49-F238E27FC236}">
                <a16:creationId xmlns="" xmlns:a16="http://schemas.microsoft.com/office/drawing/2014/main" id="{E45AB8F9-5767-7A4B-88C8-83EA83E7B45A}"/>
              </a:ext>
            </a:extLst>
          </p:cNvPr>
          <p:cNvPicPr>
            <a:picLocks noChangeAspect="1"/>
          </p:cNvPicPr>
          <p:nvPr/>
        </p:nvPicPr>
        <p:blipFill>
          <a:blip r:embed="rId5"/>
          <a:stretch>
            <a:fillRect/>
          </a:stretch>
        </p:blipFill>
        <p:spPr>
          <a:xfrm>
            <a:off x="4570116" y="2274928"/>
            <a:ext cx="3509376" cy="2998130"/>
          </a:xfrm>
          <a:prstGeom prst="rect">
            <a:avLst/>
          </a:prstGeom>
        </p:spPr>
      </p:pic>
      <p:pic>
        <p:nvPicPr>
          <p:cNvPr id="18" name="Picture 17">
            <a:extLst>
              <a:ext uri="{FF2B5EF4-FFF2-40B4-BE49-F238E27FC236}">
                <a16:creationId xmlns="" xmlns:a16="http://schemas.microsoft.com/office/drawing/2014/main" id="{C7DF1B5D-107A-C94D-8CDD-21B3CE6726B0}"/>
              </a:ext>
            </a:extLst>
          </p:cNvPr>
          <p:cNvPicPr>
            <a:picLocks noChangeAspect="1"/>
          </p:cNvPicPr>
          <p:nvPr/>
        </p:nvPicPr>
        <p:blipFill>
          <a:blip r:embed="rId6"/>
          <a:stretch>
            <a:fillRect/>
          </a:stretch>
        </p:blipFill>
        <p:spPr>
          <a:xfrm>
            <a:off x="8251645" y="3557330"/>
            <a:ext cx="2842894" cy="2765369"/>
          </a:xfrm>
          <a:prstGeom prst="rect">
            <a:avLst/>
          </a:prstGeom>
        </p:spPr>
      </p:pic>
      <p:sp>
        <p:nvSpPr>
          <p:cNvPr id="26" name="Rectangle 25">
            <a:extLst>
              <a:ext uri="{FF2B5EF4-FFF2-40B4-BE49-F238E27FC236}">
                <a16:creationId xmlns="" xmlns:a16="http://schemas.microsoft.com/office/drawing/2014/main" id="{F49E7CA2-8718-D74A-B935-A82AF23B81C3}"/>
              </a:ext>
            </a:extLst>
          </p:cNvPr>
          <p:cNvSpPr/>
          <p:nvPr/>
        </p:nvSpPr>
        <p:spPr>
          <a:xfrm>
            <a:off x="1704617" y="849655"/>
            <a:ext cx="7692245" cy="517065"/>
          </a:xfrm>
          <a:prstGeom prst="rect">
            <a:avLst/>
          </a:prstGeom>
        </p:spPr>
        <p:txBody>
          <a:bodyPr wrap="square">
            <a:spAutoFit/>
          </a:bodyPr>
          <a:lstStyle/>
          <a:p>
            <a:pPr algn="just">
              <a:lnSpc>
                <a:spcPct val="115000"/>
              </a:lnSpc>
              <a:tabLst>
                <a:tab pos="5850890" algn="l"/>
              </a:tabLst>
            </a:pPr>
            <a:r>
              <a:rPr lang="x-none" sz="2400" b="1" dirty="0">
                <a:solidFill>
                  <a:srgbClr val="FF0000"/>
                </a:solidFill>
                <a:latin typeface="Times New Roman" panose="02020603050405020304" pitchFamily="18" charset="0"/>
                <a:ea typeface="Times New Roman" panose="02020603050405020304" pitchFamily="18" charset="0"/>
              </a:rPr>
              <a:t>I. VÌ</a:t>
            </a:r>
            <a:r>
              <a:rPr lang="vi-VN" sz="2400" b="1" dirty="0">
                <a:solidFill>
                  <a:srgbClr val="FF0000"/>
                </a:solidFill>
                <a:latin typeface="Times New Roman" panose="02020603050405020304" pitchFamily="18" charset="0"/>
                <a:ea typeface="Times New Roman" panose="02020603050405020304" pitchFamily="18" charset="0"/>
              </a:rPr>
              <a:t> SAO PHẢI XÁC ĐỊNH THỜI </a:t>
            </a:r>
            <a:r>
              <a:rPr lang="vi-VN" sz="2400" b="1" dirty="0" smtClean="0">
                <a:solidFill>
                  <a:srgbClr val="FF0000"/>
                </a:solidFill>
                <a:latin typeface="Times New Roman" panose="02020603050405020304" pitchFamily="18" charset="0"/>
                <a:ea typeface="Times New Roman" panose="02020603050405020304" pitchFamily="18" charset="0"/>
              </a:rPr>
              <a:t>GIAN</a:t>
            </a:r>
            <a:r>
              <a:rPr lang="en-US" sz="2400" b="1" dirty="0" smtClean="0">
                <a:solidFill>
                  <a:srgbClr val="FF0000"/>
                </a:solidFill>
                <a:latin typeface="Times New Roman" panose="02020603050405020304" pitchFamily="18" charset="0"/>
                <a:ea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endParaRPr>
          </a:p>
        </p:txBody>
      </p:sp>
      <p:sp>
        <p:nvSpPr>
          <p:cNvPr id="27" name="Cloud Callout 26">
            <a:extLst>
              <a:ext uri="{FF2B5EF4-FFF2-40B4-BE49-F238E27FC236}">
                <a16:creationId xmlns="" xmlns:a16="http://schemas.microsoft.com/office/drawing/2014/main" id="{9A1D62DC-FBC9-7E4B-A72B-CD8BF6106D77}"/>
              </a:ext>
            </a:extLst>
          </p:cNvPr>
          <p:cNvSpPr/>
          <p:nvPr/>
        </p:nvSpPr>
        <p:spPr>
          <a:xfrm>
            <a:off x="521327" y="2171359"/>
            <a:ext cx="4955828" cy="182440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vi-VN" sz="2400" dirty="0">
                <a:solidFill>
                  <a:srgbClr val="0070C0"/>
                </a:solidFill>
                <a:latin typeface="+mj-lt"/>
              </a:rPr>
              <a:t>- Con người thời xưa đã xác định thời gian bằng những cách nào?</a:t>
            </a:r>
            <a:r>
              <a:rPr lang="x-none" sz="2400" dirty="0">
                <a:solidFill>
                  <a:srgbClr val="0070C0"/>
                </a:solidFill>
                <a:effectLst/>
                <a:latin typeface="+mj-lt"/>
              </a:rPr>
              <a:t> </a:t>
            </a:r>
            <a:endParaRPr lang="x-none" sz="2400" dirty="0">
              <a:solidFill>
                <a:srgbClr val="0070C0"/>
              </a:solidFill>
              <a:latin typeface="+mj-lt"/>
              <a:cs typeface="Times New Roman" panose="02020603050405020304" pitchFamily="18" charset="0"/>
            </a:endParaRPr>
          </a:p>
        </p:txBody>
      </p:sp>
      <p:pic>
        <p:nvPicPr>
          <p:cNvPr id="28" name="Content Placeholder 4">
            <a:extLst>
              <a:ext uri="{FF2B5EF4-FFF2-40B4-BE49-F238E27FC236}">
                <a16:creationId xmlns="" xmlns:a16="http://schemas.microsoft.com/office/drawing/2014/main" id="{B3072F65-76E8-C94F-8D49-FC93B8476F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730" y="4128346"/>
            <a:ext cx="2221774" cy="1824409"/>
          </a:xfrm>
          <a:prstGeom prst="rect">
            <a:avLst/>
          </a:prstGeom>
        </p:spPr>
      </p:pic>
    </p:spTree>
    <p:extLst>
      <p:ext uri="{BB962C8B-B14F-4D97-AF65-F5344CB8AC3E}">
        <p14:creationId xmlns:p14="http://schemas.microsoft.com/office/powerpoint/2010/main" val="31033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9"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E1A96-7C33-9B41-9D42-E33DDCCCB2CA}"/>
              </a:ext>
            </a:extLst>
          </p:cNvPr>
          <p:cNvSpPr>
            <a:spLocks noGrp="1"/>
          </p:cNvSpPr>
          <p:nvPr>
            <p:ph type="title"/>
          </p:nvPr>
        </p:nvSpPr>
        <p:spPr/>
        <p:txBody>
          <a:bodyPr/>
          <a:lstStyle/>
          <a:p>
            <a:endParaRPr lang="x-none"/>
          </a:p>
        </p:txBody>
      </p:sp>
      <p:pic>
        <p:nvPicPr>
          <p:cNvPr id="8" name="Content Placeholder 7">
            <a:extLst>
              <a:ext uri="{FF2B5EF4-FFF2-40B4-BE49-F238E27FC236}">
                <a16:creationId xmlns="" xmlns:a16="http://schemas.microsoft.com/office/drawing/2014/main" id="{3ACCEDCA-0807-9647-A6AA-359CCF62780A}"/>
              </a:ext>
            </a:extLst>
          </p:cNvPr>
          <p:cNvPicPr>
            <a:picLocks noGrp="1" noChangeAspect="1"/>
          </p:cNvPicPr>
          <p:nvPr>
            <p:ph idx="1"/>
          </p:nvPr>
        </p:nvPicPr>
        <p:blipFill>
          <a:blip r:embed="rId2"/>
          <a:stretch>
            <a:fillRect/>
          </a:stretch>
        </p:blipFill>
        <p:spPr>
          <a:xfrm>
            <a:off x="5619750" y="3131344"/>
            <a:ext cx="952500" cy="1739900"/>
          </a:xfrm>
        </p:spPr>
      </p:pic>
      <p:pic>
        <p:nvPicPr>
          <p:cNvPr id="4" name="Picture 2" descr="Hình nền Powerpoint đơn giản đẹp">
            <a:extLst>
              <a:ext uri="{FF2B5EF4-FFF2-40B4-BE49-F238E27FC236}">
                <a16:creationId xmlns="" xmlns:a16="http://schemas.microsoft.com/office/drawing/2014/main" id="{5D4C0509-10E2-904C-B214-03BF1F5D7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457"/>
            <a:ext cx="12191999" cy="76000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5">
            <a:extLst>
              <a:ext uri="{FF2B5EF4-FFF2-40B4-BE49-F238E27FC236}">
                <a16:creationId xmlns="" xmlns:a16="http://schemas.microsoft.com/office/drawing/2014/main" id="{B85D894E-86E2-0F4B-913E-2E90DB1B66FD}"/>
              </a:ext>
            </a:extLst>
          </p:cNvPr>
          <p:cNvGraphicFramePr>
            <a:graphicFrameLocks noGrp="1"/>
          </p:cNvGraphicFramePr>
          <p:nvPr/>
        </p:nvGraphicFramePr>
        <p:xfrm>
          <a:off x="575378" y="2528409"/>
          <a:ext cx="11041244" cy="4361784"/>
        </p:xfrm>
        <a:graphic>
          <a:graphicData uri="http://schemas.openxmlformats.org/drawingml/2006/table">
            <a:tbl>
              <a:tblPr firstRow="1" bandRow="1">
                <a:tableStyleId>{5C22544A-7EE6-4342-B048-85BDC9FD1C3A}</a:tableStyleId>
              </a:tblPr>
              <a:tblGrid>
                <a:gridCol w="2102508">
                  <a:extLst>
                    <a:ext uri="{9D8B030D-6E8A-4147-A177-3AD203B41FA5}">
                      <a16:colId xmlns="" xmlns:a16="http://schemas.microsoft.com/office/drawing/2014/main" val="1738596614"/>
                    </a:ext>
                  </a:extLst>
                </a:gridCol>
                <a:gridCol w="7413171">
                  <a:extLst>
                    <a:ext uri="{9D8B030D-6E8A-4147-A177-3AD203B41FA5}">
                      <a16:colId xmlns="" xmlns:a16="http://schemas.microsoft.com/office/drawing/2014/main" val="752157951"/>
                    </a:ext>
                  </a:extLst>
                </a:gridCol>
                <a:gridCol w="1525565">
                  <a:extLst>
                    <a:ext uri="{9D8B030D-6E8A-4147-A177-3AD203B41FA5}">
                      <a16:colId xmlns="" xmlns:a16="http://schemas.microsoft.com/office/drawing/2014/main" val="3679416993"/>
                    </a:ext>
                  </a:extLst>
                </a:gridCol>
              </a:tblGrid>
              <a:tr h="405582">
                <a:tc>
                  <a:txBody>
                    <a:bodyPr/>
                    <a:lstStyle/>
                    <a:p>
                      <a:pPr algn="ctr">
                        <a:lnSpc>
                          <a:spcPct val="150000"/>
                        </a:lnSpc>
                        <a:spcBef>
                          <a:spcPts val="600"/>
                        </a:spcBef>
                        <a:spcAft>
                          <a:spcPts val="1000"/>
                        </a:spcAft>
                      </a:pP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đo</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Bef>
                          <a:spcPts val="600"/>
                        </a:spcBef>
                        <a:spcAft>
                          <a:spcPts val="1000"/>
                        </a:spcAft>
                      </a:pP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Bef>
                          <a:spcPts val="600"/>
                        </a:spcBef>
                        <a:spcAft>
                          <a:spcPts val="1000"/>
                        </a:spcAft>
                      </a:pP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 xmlns:a16="http://schemas.microsoft.com/office/drawing/2014/main" val="2940307444"/>
                  </a:ext>
                </a:extLst>
              </a:tr>
              <a:tr h="1024166">
                <a:tc>
                  <a:txBody>
                    <a:bodyPr/>
                    <a:lstStyle/>
                    <a:p>
                      <a:endParaRPr lang="x-none" dirty="0"/>
                    </a:p>
                    <a:p>
                      <a:endParaRPr lang="x-none" dirty="0"/>
                    </a:p>
                  </a:txBody>
                  <a:tcPr>
                    <a:solidFill>
                      <a:schemeClr val="accent5">
                        <a:lumMod val="40000"/>
                        <a:lumOff val="60000"/>
                      </a:schemeClr>
                    </a:solidFill>
                  </a:tcPr>
                </a:tc>
                <a:tc>
                  <a:txBody>
                    <a:bodyPr/>
                    <a:lstStyle/>
                    <a:p>
                      <a:endParaRPr lang="x-none" dirty="0"/>
                    </a:p>
                  </a:txBody>
                  <a:tcPr>
                    <a:solidFill>
                      <a:schemeClr val="accent5">
                        <a:lumMod val="40000"/>
                        <a:lumOff val="60000"/>
                      </a:schemeClr>
                    </a:solidFill>
                  </a:tcPr>
                </a:tc>
                <a:tc>
                  <a:txBody>
                    <a:bodyPr/>
                    <a:lstStyle/>
                    <a:p>
                      <a:endParaRPr lang="x-none" dirty="0"/>
                    </a:p>
                    <a:p>
                      <a:endParaRPr lang="x-none" dirty="0"/>
                    </a:p>
                    <a:p>
                      <a:endParaRPr lang="x-none" dirty="0"/>
                    </a:p>
                    <a:p>
                      <a:endParaRPr lang="x-none" dirty="0"/>
                    </a:p>
                  </a:txBody>
                  <a:tcPr>
                    <a:solidFill>
                      <a:schemeClr val="accent5">
                        <a:lumMod val="40000"/>
                        <a:lumOff val="60000"/>
                      </a:schemeClr>
                    </a:solidFill>
                  </a:tcPr>
                </a:tc>
                <a:extLst>
                  <a:ext uri="{0D108BD9-81ED-4DB2-BD59-A6C34878D82A}">
                    <a16:rowId xmlns="" xmlns:a16="http://schemas.microsoft.com/office/drawing/2014/main" val="373632458"/>
                  </a:ext>
                </a:extLst>
              </a:tr>
              <a:tr h="1216197">
                <a:tc>
                  <a:txBody>
                    <a:bodyPr/>
                    <a:lstStyle/>
                    <a:p>
                      <a:endParaRPr lang="x-none" dirty="0"/>
                    </a:p>
                    <a:p>
                      <a:endParaRPr lang="x-none" dirty="0"/>
                    </a:p>
                    <a:p>
                      <a:endParaRPr lang="x-none" dirty="0"/>
                    </a:p>
                    <a:p>
                      <a:endParaRPr lang="x-none" dirty="0"/>
                    </a:p>
                  </a:txBody>
                  <a:tcPr/>
                </a:tc>
                <a:tc>
                  <a:txBody>
                    <a:bodyPr/>
                    <a:lstStyle/>
                    <a:p>
                      <a:endParaRPr lang="x-none" dirty="0"/>
                    </a:p>
                  </a:txBody>
                  <a:tcPr/>
                </a:tc>
                <a:tc>
                  <a:txBody>
                    <a:bodyPr/>
                    <a:lstStyle/>
                    <a:p>
                      <a:endParaRPr lang="x-none" dirty="0"/>
                    </a:p>
                  </a:txBody>
                  <a:tcPr/>
                </a:tc>
                <a:extLst>
                  <a:ext uri="{0D108BD9-81ED-4DB2-BD59-A6C34878D82A}">
                    <a16:rowId xmlns="" xmlns:a16="http://schemas.microsoft.com/office/drawing/2014/main" val="3960414025"/>
                  </a:ext>
                </a:extLst>
              </a:tr>
              <a:tr h="1408227">
                <a:tc>
                  <a:txBody>
                    <a:bodyPr/>
                    <a:lstStyle/>
                    <a:p>
                      <a:endParaRPr lang="x-none" dirty="0"/>
                    </a:p>
                    <a:p>
                      <a:endParaRPr lang="x-none" dirty="0"/>
                    </a:p>
                    <a:p>
                      <a:endParaRPr lang="x-none" dirty="0"/>
                    </a:p>
                    <a:p>
                      <a:endParaRPr lang="x-none" dirty="0"/>
                    </a:p>
                  </a:txBody>
                  <a:tcPr/>
                </a:tc>
                <a:tc>
                  <a:txBody>
                    <a:bodyPr/>
                    <a:lstStyle/>
                    <a:p>
                      <a:endParaRPr lang="x-none" dirty="0"/>
                    </a:p>
                  </a:txBody>
                  <a:tcPr/>
                </a:tc>
                <a:tc>
                  <a:txBody>
                    <a:bodyPr/>
                    <a:lstStyle/>
                    <a:p>
                      <a:endParaRPr lang="x-none" dirty="0"/>
                    </a:p>
                  </a:txBody>
                  <a:tcPr/>
                </a:tc>
                <a:extLst>
                  <a:ext uri="{0D108BD9-81ED-4DB2-BD59-A6C34878D82A}">
                    <a16:rowId xmlns="" xmlns:a16="http://schemas.microsoft.com/office/drawing/2014/main" val="226737402"/>
                  </a:ext>
                </a:extLst>
              </a:tr>
            </a:tbl>
          </a:graphicData>
        </a:graphic>
      </p:graphicFrame>
      <p:pic>
        <p:nvPicPr>
          <p:cNvPr id="16" name="Picture 15">
            <a:extLst>
              <a:ext uri="{FF2B5EF4-FFF2-40B4-BE49-F238E27FC236}">
                <a16:creationId xmlns="" xmlns:a16="http://schemas.microsoft.com/office/drawing/2014/main" id="{F0A86BD8-4C69-0540-B1D9-A2ACF399CB7C}"/>
              </a:ext>
            </a:extLst>
          </p:cNvPr>
          <p:cNvPicPr>
            <a:picLocks noChangeAspect="1"/>
          </p:cNvPicPr>
          <p:nvPr/>
        </p:nvPicPr>
        <p:blipFill>
          <a:blip r:embed="rId4"/>
          <a:stretch>
            <a:fillRect/>
          </a:stretch>
        </p:blipFill>
        <p:spPr>
          <a:xfrm>
            <a:off x="947421" y="5591897"/>
            <a:ext cx="1717674" cy="1240850"/>
          </a:xfrm>
          <a:prstGeom prst="rect">
            <a:avLst/>
          </a:prstGeom>
        </p:spPr>
      </p:pic>
      <p:pic>
        <p:nvPicPr>
          <p:cNvPr id="17" name="Picture 16">
            <a:extLst>
              <a:ext uri="{FF2B5EF4-FFF2-40B4-BE49-F238E27FC236}">
                <a16:creationId xmlns="" xmlns:a16="http://schemas.microsoft.com/office/drawing/2014/main" id="{E45AB8F9-5767-7A4B-88C8-83EA83E7B45A}"/>
              </a:ext>
            </a:extLst>
          </p:cNvPr>
          <p:cNvPicPr>
            <a:picLocks noChangeAspect="1"/>
          </p:cNvPicPr>
          <p:nvPr/>
        </p:nvPicPr>
        <p:blipFill>
          <a:blip r:embed="rId5"/>
          <a:stretch>
            <a:fillRect/>
          </a:stretch>
        </p:blipFill>
        <p:spPr>
          <a:xfrm>
            <a:off x="975522" y="4122804"/>
            <a:ext cx="1453515" cy="1367998"/>
          </a:xfrm>
          <a:prstGeom prst="rect">
            <a:avLst/>
          </a:prstGeom>
        </p:spPr>
      </p:pic>
      <p:pic>
        <p:nvPicPr>
          <p:cNvPr id="18" name="Picture 17">
            <a:extLst>
              <a:ext uri="{FF2B5EF4-FFF2-40B4-BE49-F238E27FC236}">
                <a16:creationId xmlns="" xmlns:a16="http://schemas.microsoft.com/office/drawing/2014/main" id="{C7DF1B5D-107A-C94D-8CDD-21B3CE6726B0}"/>
              </a:ext>
            </a:extLst>
          </p:cNvPr>
          <p:cNvPicPr>
            <a:picLocks noChangeAspect="1"/>
          </p:cNvPicPr>
          <p:nvPr/>
        </p:nvPicPr>
        <p:blipFill>
          <a:blip r:embed="rId6"/>
          <a:stretch>
            <a:fillRect/>
          </a:stretch>
        </p:blipFill>
        <p:spPr>
          <a:xfrm>
            <a:off x="1187809" y="3103030"/>
            <a:ext cx="1092200" cy="1038702"/>
          </a:xfrm>
          <a:prstGeom prst="rect">
            <a:avLst/>
          </a:prstGeom>
        </p:spPr>
      </p:pic>
      <p:sp>
        <p:nvSpPr>
          <p:cNvPr id="19" name="TextBox 18">
            <a:extLst>
              <a:ext uri="{FF2B5EF4-FFF2-40B4-BE49-F238E27FC236}">
                <a16:creationId xmlns="" xmlns:a16="http://schemas.microsoft.com/office/drawing/2014/main" id="{1EE452B3-D664-964C-812A-41DB87175A2D}"/>
              </a:ext>
            </a:extLst>
          </p:cNvPr>
          <p:cNvSpPr txBox="1"/>
          <p:nvPr/>
        </p:nvSpPr>
        <p:spPr>
          <a:xfrm>
            <a:off x="1435891" y="1617152"/>
            <a:ext cx="9411655" cy="830997"/>
          </a:xfrm>
          <a:prstGeom prst="rect">
            <a:avLst/>
          </a:prstGeom>
          <a:noFill/>
        </p:spPr>
        <p:txBody>
          <a:bodyPr wrap="square" rtlCol="0">
            <a:spAutoFit/>
          </a:bodyPr>
          <a:lstStyle/>
          <a:p>
            <a:r>
              <a:rPr lang="vi-VN" sz="2400" i="1" dirty="0">
                <a:latin typeface="+mj-lt"/>
              </a:rPr>
              <a:t>Các em hãy hoàn thành phiếu học tập theo nhóm. Nhóm 1 đồng hồ cát, nhóm 2 đồng hồ nước, nhóm 3 đồng hồ mặt trời. (Thời gian 3 phút)</a:t>
            </a:r>
            <a:endParaRPr lang="x-none" sz="2400" dirty="0">
              <a:latin typeface="+mj-lt"/>
            </a:endParaRPr>
          </a:p>
        </p:txBody>
      </p:sp>
      <p:sp>
        <p:nvSpPr>
          <p:cNvPr id="20" name="TextBox 19">
            <a:extLst>
              <a:ext uri="{FF2B5EF4-FFF2-40B4-BE49-F238E27FC236}">
                <a16:creationId xmlns="" xmlns:a16="http://schemas.microsoft.com/office/drawing/2014/main" id="{50BFD60B-52FA-8E4D-B63E-604C42F82990}"/>
              </a:ext>
            </a:extLst>
          </p:cNvPr>
          <p:cNvSpPr txBox="1"/>
          <p:nvPr/>
        </p:nvSpPr>
        <p:spPr>
          <a:xfrm>
            <a:off x="2754367" y="3042076"/>
            <a:ext cx="7344319" cy="1015663"/>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Đồng hồ cát: có hai bình thông nhau, trên thân bình có chia nhiều vạch. Đổ </a:t>
            </a:r>
            <a:r>
              <a:rPr lang="x-none" sz="2000" dirty="0">
                <a:highlight>
                  <a:srgbClr val="FFFF00"/>
                </a:highlight>
                <a:latin typeface="Times New Roman" panose="02020603050405020304" pitchFamily="18" charset="0"/>
                <a:cs typeface="Times New Roman" panose="02020603050405020304" pitchFamily="18" charset="0"/>
              </a:rPr>
              <a:t>cát</a:t>
            </a:r>
            <a:r>
              <a:rPr lang="x-none" sz="2000" dirty="0">
                <a:latin typeface="Times New Roman" panose="02020603050405020304" pitchFamily="18" charset="0"/>
                <a:cs typeface="Times New Roman" panose="02020603050405020304" pitchFamily="18" charset="0"/>
              </a:rPr>
              <a:t> vào một bình, cho chảy từ từ xuống bình thứ hai và xác định giờ dựa trên </a:t>
            </a:r>
            <a:r>
              <a:rPr lang="x-none" sz="2000" dirty="0">
                <a:highlight>
                  <a:srgbClr val="FFFF00"/>
                </a:highlight>
                <a:latin typeface="Times New Roman" panose="02020603050405020304" pitchFamily="18" charset="0"/>
                <a:cs typeface="Times New Roman" panose="02020603050405020304" pitchFamily="18" charset="0"/>
              </a:rPr>
              <a:t>cát</a:t>
            </a:r>
            <a:r>
              <a:rPr lang="x-none" sz="2000" dirty="0">
                <a:latin typeface="Times New Roman" panose="02020603050405020304" pitchFamily="18" charset="0"/>
                <a:cs typeface="Times New Roman" panose="02020603050405020304" pitchFamily="18" charset="0"/>
              </a:rPr>
              <a:t> chảy đến từng vạch</a:t>
            </a:r>
            <a:r>
              <a:rPr lang="x-none" sz="2000" dirty="0">
                <a:effectLst/>
                <a:latin typeface="Times New Roman" panose="02020603050405020304" pitchFamily="18" charset="0"/>
                <a:cs typeface="Times New Roman" panose="02020603050405020304" pitchFamily="18" charset="0"/>
              </a:rPr>
              <a:t> </a:t>
            </a:r>
            <a:endParaRPr lang="x-none"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F6EBB01F-8A39-D944-9104-C362BA517A33}"/>
              </a:ext>
            </a:extLst>
          </p:cNvPr>
          <p:cNvSpPr txBox="1"/>
          <p:nvPr/>
        </p:nvSpPr>
        <p:spPr>
          <a:xfrm>
            <a:off x="2789880" y="4141732"/>
            <a:ext cx="7006805" cy="1323439"/>
          </a:xfrm>
          <a:prstGeom prst="rect">
            <a:avLst/>
          </a:prstGeom>
          <a:noFill/>
        </p:spPr>
        <p:txBody>
          <a:bodyPr wrap="square" rtlCol="0">
            <a:spAutoFit/>
          </a:bodyPr>
          <a:lstStyle/>
          <a:p>
            <a:pPr algn="just"/>
            <a:r>
              <a:rPr lang="x-none" sz="2000" dirty="0"/>
              <a:t>Đồng hồ nước cũng có nguyên tắc hoạt động tương tự như đổng hồ cát: </a:t>
            </a:r>
            <a:r>
              <a:rPr lang="x-none" sz="2000" dirty="0">
                <a:latin typeface="Times New Roman" panose="02020603050405020304" pitchFamily="18" charset="0"/>
                <a:cs typeface="Times New Roman" panose="02020603050405020304" pitchFamily="18" charset="0"/>
              </a:rPr>
              <a:t>có hai bình thông nhau, trên thân bình có chia nhiều vạch. Đổ </a:t>
            </a:r>
            <a:r>
              <a:rPr lang="x-none" sz="2000" dirty="0">
                <a:highlight>
                  <a:srgbClr val="FFFF00"/>
                </a:highlight>
                <a:latin typeface="Times New Roman" panose="02020603050405020304" pitchFamily="18" charset="0"/>
                <a:cs typeface="Times New Roman" panose="02020603050405020304" pitchFamily="18" charset="0"/>
              </a:rPr>
              <a:t>nước</a:t>
            </a:r>
            <a:r>
              <a:rPr lang="x-none" sz="2000" dirty="0">
                <a:latin typeface="Times New Roman" panose="02020603050405020304" pitchFamily="18" charset="0"/>
                <a:cs typeface="Times New Roman" panose="02020603050405020304" pitchFamily="18" charset="0"/>
              </a:rPr>
              <a:t> vào một bình, cho chảy từ từ xuống bình thứ hai và xác định giờ dựa trên </a:t>
            </a:r>
            <a:r>
              <a:rPr lang="x-none" sz="2000" dirty="0">
                <a:highlight>
                  <a:srgbClr val="FFFF00"/>
                </a:highlight>
                <a:latin typeface="Times New Roman" panose="02020603050405020304" pitchFamily="18" charset="0"/>
                <a:cs typeface="Times New Roman" panose="02020603050405020304" pitchFamily="18" charset="0"/>
              </a:rPr>
              <a:t>nước</a:t>
            </a:r>
            <a:r>
              <a:rPr lang="x-none" sz="2000" dirty="0">
                <a:latin typeface="Times New Roman" panose="02020603050405020304" pitchFamily="18" charset="0"/>
                <a:cs typeface="Times New Roman" panose="02020603050405020304" pitchFamily="18" charset="0"/>
              </a:rPr>
              <a:t> chảy đến từng vạch </a:t>
            </a:r>
          </a:p>
        </p:txBody>
      </p:sp>
      <p:sp>
        <p:nvSpPr>
          <p:cNvPr id="22" name="TextBox 21">
            <a:extLst>
              <a:ext uri="{FF2B5EF4-FFF2-40B4-BE49-F238E27FC236}">
                <a16:creationId xmlns="" xmlns:a16="http://schemas.microsoft.com/office/drawing/2014/main" id="{65F004C7-6312-2B42-A917-C88AC6220C5D}"/>
              </a:ext>
            </a:extLst>
          </p:cNvPr>
          <p:cNvSpPr txBox="1"/>
          <p:nvPr/>
        </p:nvSpPr>
        <p:spPr>
          <a:xfrm>
            <a:off x="2819400" y="5552978"/>
            <a:ext cx="6644638" cy="1323439"/>
          </a:xfrm>
          <a:prstGeom prst="rect">
            <a:avLst/>
          </a:prstGeom>
          <a:noFill/>
        </p:spPr>
        <p:txBody>
          <a:bodyPr wrap="square" rtlCol="0">
            <a:spAutoFit/>
          </a:bodyPr>
          <a:lstStyle/>
          <a:p>
            <a:pPr algn="just"/>
            <a:r>
              <a:rPr lang="x-none" sz="2000" dirty="0">
                <a:latin typeface="Times New Roman" panose="02020603050405020304" pitchFamily="18" charset="0"/>
                <a:cs typeface="Times New Roman" panose="02020603050405020304" pitchFamily="18" charset="0"/>
              </a:rPr>
              <a:t>Đồng hồ mặt trời: có một cái mâm tròn, trên đó vẽ nhiều vòng tròn đồng tâm. Dùng một que gỗ cắm ở giữa mâm rồi để ra ngoài ánh nắng mặt trời. Bóng của cây que đến vòng tròn nào thì xác định được lúc đó là mấy giờ. </a:t>
            </a:r>
          </a:p>
        </p:txBody>
      </p:sp>
      <p:sp>
        <p:nvSpPr>
          <p:cNvPr id="23" name="TextBox 22">
            <a:extLst>
              <a:ext uri="{FF2B5EF4-FFF2-40B4-BE49-F238E27FC236}">
                <a16:creationId xmlns="" xmlns:a16="http://schemas.microsoft.com/office/drawing/2014/main" id="{9F8B892A-9786-D745-A756-4251F18E57D9}"/>
              </a:ext>
            </a:extLst>
          </p:cNvPr>
          <p:cNvSpPr txBox="1"/>
          <p:nvPr/>
        </p:nvSpPr>
        <p:spPr>
          <a:xfrm>
            <a:off x="10274988" y="4308724"/>
            <a:ext cx="1611950" cy="707886"/>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Đóng băng vào mùa đôn</a:t>
            </a:r>
            <a:r>
              <a:rPr lang="x-none" dirty="0"/>
              <a:t>g</a:t>
            </a:r>
          </a:p>
        </p:txBody>
      </p:sp>
      <p:sp>
        <p:nvSpPr>
          <p:cNvPr id="24" name="TextBox 23">
            <a:extLst>
              <a:ext uri="{FF2B5EF4-FFF2-40B4-BE49-F238E27FC236}">
                <a16:creationId xmlns="" xmlns:a16="http://schemas.microsoft.com/office/drawing/2014/main" id="{293A314F-CC23-F448-804E-60F77E19E188}"/>
              </a:ext>
            </a:extLst>
          </p:cNvPr>
          <p:cNvSpPr txBox="1"/>
          <p:nvPr/>
        </p:nvSpPr>
        <p:spPr>
          <a:xfrm>
            <a:off x="10292361" y="5473486"/>
            <a:ext cx="1611950" cy="1323439"/>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Phụ thuộc vào hướng mặt trời các muà</a:t>
            </a:r>
            <a:endParaRPr lang="x-none" dirty="0"/>
          </a:p>
        </p:txBody>
      </p:sp>
      <p:sp>
        <p:nvSpPr>
          <p:cNvPr id="26" name="Rectangle 25">
            <a:extLst>
              <a:ext uri="{FF2B5EF4-FFF2-40B4-BE49-F238E27FC236}">
                <a16:creationId xmlns="" xmlns:a16="http://schemas.microsoft.com/office/drawing/2014/main" id="{F49E7CA2-8718-D74A-B935-A82AF23B81C3}"/>
              </a:ext>
            </a:extLst>
          </p:cNvPr>
          <p:cNvSpPr/>
          <p:nvPr/>
        </p:nvSpPr>
        <p:spPr>
          <a:xfrm>
            <a:off x="1702279" y="929354"/>
            <a:ext cx="8299401" cy="517065"/>
          </a:xfrm>
          <a:prstGeom prst="rect">
            <a:avLst/>
          </a:prstGeom>
        </p:spPr>
        <p:txBody>
          <a:bodyPr wrap="square">
            <a:spAutoFit/>
          </a:bodyPr>
          <a:lstStyle/>
          <a:p>
            <a:pPr algn="just">
              <a:lnSpc>
                <a:spcPct val="115000"/>
              </a:lnSpc>
              <a:tabLst>
                <a:tab pos="5850890" algn="l"/>
              </a:tabLst>
            </a:pPr>
            <a:r>
              <a:rPr lang="x-none" sz="2400" b="1" dirty="0">
                <a:solidFill>
                  <a:srgbClr val="FF0000"/>
                </a:solidFill>
                <a:latin typeface="Times New Roman" panose="02020603050405020304" pitchFamily="18" charset="0"/>
                <a:ea typeface="Times New Roman" panose="02020603050405020304" pitchFamily="18" charset="0"/>
              </a:rPr>
              <a:t>I. VÌ</a:t>
            </a:r>
            <a:r>
              <a:rPr lang="vi-VN" sz="2400" b="1" dirty="0">
                <a:solidFill>
                  <a:srgbClr val="FF0000"/>
                </a:solidFill>
                <a:latin typeface="Times New Roman" panose="02020603050405020304" pitchFamily="18" charset="0"/>
                <a:ea typeface="Times New Roman" panose="02020603050405020304" pitchFamily="18" charset="0"/>
              </a:rPr>
              <a:t> SAO PHẢI XÁC ĐỊNH THỜI GIAN </a:t>
            </a:r>
            <a:r>
              <a:rPr lang="en-US" sz="2400" b="1" dirty="0">
                <a:solidFill>
                  <a:srgbClr val="FF0000"/>
                </a:solidFill>
                <a:latin typeface="Times New Roman" panose="02020603050405020304" pitchFamily="18" charset="0"/>
                <a:ea typeface="Times New Roman" panose="02020603050405020304" pitchFamily="18" charset="0"/>
              </a:rPr>
              <a:t>?</a:t>
            </a:r>
            <a:endParaRPr lang="x-non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1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E1A96-7C33-9B41-9D42-E33DDCCCB2CA}"/>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1776E500-5E3D-C84C-9166-2F09DE9D8DAD}"/>
              </a:ext>
            </a:extLst>
          </p:cNvPr>
          <p:cNvSpPr>
            <a:spLocks noGrp="1"/>
          </p:cNvSpPr>
          <p:nvPr>
            <p:ph idx="1"/>
          </p:nvPr>
        </p:nvSpPr>
        <p:spPr/>
        <p:txBody>
          <a:bodyPr/>
          <a:lstStyle/>
          <a:p>
            <a:endParaRPr lang="x-none"/>
          </a:p>
        </p:txBody>
      </p:sp>
      <p:pic>
        <p:nvPicPr>
          <p:cNvPr id="4" name="Picture 2" descr="Hình nền Powerpoint đơn giản đẹp">
            <a:extLst>
              <a:ext uri="{FF2B5EF4-FFF2-40B4-BE49-F238E27FC236}">
                <a16:creationId xmlns=""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6" y="115178"/>
            <a:ext cx="12191999" cy="7735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8DA6E616-2B28-A347-9668-0F742566AE8F}"/>
              </a:ext>
            </a:extLst>
          </p:cNvPr>
          <p:cNvPicPr/>
          <p:nvPr/>
        </p:nvPicPr>
        <p:blipFill>
          <a:blip r:embed="rId3">
            <a:extLst>
              <a:ext uri="{28A0092B-C50C-407E-A947-70E740481C1C}">
                <a14:useLocalDpi xmlns:a14="http://schemas.microsoft.com/office/drawing/2010/main" val="0"/>
              </a:ext>
            </a:extLst>
          </a:blip>
          <a:stretch>
            <a:fillRect/>
          </a:stretch>
        </p:blipFill>
        <p:spPr>
          <a:xfrm>
            <a:off x="3869532" y="5037721"/>
            <a:ext cx="7872412" cy="1810699"/>
          </a:xfrm>
          <a:prstGeom prst="rect">
            <a:avLst/>
          </a:prstGeom>
        </p:spPr>
      </p:pic>
      <p:pic>
        <p:nvPicPr>
          <p:cNvPr id="6" name="Picture 5">
            <a:extLst>
              <a:ext uri="{FF2B5EF4-FFF2-40B4-BE49-F238E27FC236}">
                <a16:creationId xmlns="" xmlns:a16="http://schemas.microsoft.com/office/drawing/2014/main" id="{4234FA2E-202D-C742-9539-3DC5841B4186}"/>
              </a:ext>
            </a:extLst>
          </p:cNvPr>
          <p:cNvPicPr/>
          <p:nvPr/>
        </p:nvPicPr>
        <p:blipFill>
          <a:blip r:embed="rId4">
            <a:extLst>
              <a:ext uri="{28A0092B-C50C-407E-A947-70E740481C1C}">
                <a14:useLocalDpi xmlns:a14="http://schemas.microsoft.com/office/drawing/2010/main" val="0"/>
              </a:ext>
            </a:extLst>
          </a:blip>
          <a:stretch>
            <a:fillRect/>
          </a:stretch>
        </p:blipFill>
        <p:spPr>
          <a:xfrm>
            <a:off x="300039" y="1595079"/>
            <a:ext cx="3371850" cy="4544858"/>
          </a:xfrm>
          <a:prstGeom prst="rect">
            <a:avLst/>
          </a:prstGeom>
        </p:spPr>
      </p:pic>
      <p:sp>
        <p:nvSpPr>
          <p:cNvPr id="8" name="Vertical Scroll 7">
            <a:extLst>
              <a:ext uri="{FF2B5EF4-FFF2-40B4-BE49-F238E27FC236}">
                <a16:creationId xmlns="" xmlns:a16="http://schemas.microsoft.com/office/drawing/2014/main" id="{5E2BF5B0-5C29-2643-A970-F4D99C61971E}"/>
              </a:ext>
            </a:extLst>
          </p:cNvPr>
          <p:cNvSpPr/>
          <p:nvPr/>
        </p:nvSpPr>
        <p:spPr>
          <a:xfrm>
            <a:off x="3987404" y="1631063"/>
            <a:ext cx="3600450" cy="3521075"/>
          </a:xfrm>
          <a:prstGeom prst="verticalScroll">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x-none" sz="2000" dirty="0">
                <a:latin typeface="Times New Roman" panose="02020603050405020304" pitchFamily="18" charset="0"/>
                <a:cs typeface="Times New Roman" panose="02020603050405020304" pitchFamily="18" charset="0"/>
              </a:rPr>
              <a:t>Hãy xem trên tờ lịch</a:t>
            </a:r>
            <a:r>
              <a:rPr lang="vi-VN" sz="2000" dirty="0">
                <a:latin typeface="Times New Roman" panose="02020603050405020304" pitchFamily="18" charset="0"/>
                <a:cs typeface="Times New Roman" panose="02020603050405020304" pitchFamily="18" charset="0"/>
              </a:rPr>
              <a:t> </a:t>
            </a:r>
            <a:r>
              <a:rPr lang="x-none" sz="2000" dirty="0">
                <a:latin typeface="Times New Roman" panose="02020603050405020304" pitchFamily="18" charset="0"/>
                <a:cs typeface="Times New Roman" panose="02020603050405020304" pitchFamily="18" charset="0"/>
              </a:rPr>
              <a:t>có những đơn vị thời gian nào và những loại lịch nào? </a:t>
            </a:r>
            <a:r>
              <a:rPr lang="vi-VN" sz="2000" dirty="0">
                <a:latin typeface="Times New Roman" panose="02020603050405020304" pitchFamily="18" charset="0"/>
                <a:cs typeface="Times New Roman" panose="02020603050405020304" pitchFamily="18" charset="0"/>
              </a:rPr>
              <a:t>Người xưa đã dựa vào cơ sở để làm ra lịch? </a:t>
            </a:r>
            <a:r>
              <a:rPr lang="x-none" sz="2000" dirty="0">
                <a:latin typeface="Times New Roman" panose="02020603050405020304" pitchFamily="18" charset="0"/>
                <a:cs typeface="Times New Roman" panose="02020603050405020304" pitchFamily="18" charset="0"/>
              </a:rPr>
              <a:t>Theo em, cách tính thời gian thống nhất trên toàn thế giới có cần thiết không? Vì sao</a:t>
            </a:r>
            <a:r>
              <a:rPr lang="x-none" sz="2000" i="1" dirty="0">
                <a:latin typeface="Times New Roman" panose="02020603050405020304" pitchFamily="18" charset="0"/>
                <a:cs typeface="Times New Roman" panose="02020603050405020304" pitchFamily="18" charset="0"/>
              </a:rPr>
              <a:t>? </a:t>
            </a:r>
            <a:endParaRPr lang="x-none" sz="2000" dirty="0">
              <a:latin typeface="Times New Roman" panose="02020603050405020304" pitchFamily="18" charset="0"/>
              <a:cs typeface="Times New Roman" panose="02020603050405020304" pitchFamily="18" charset="0"/>
            </a:endParaRPr>
          </a:p>
        </p:txBody>
      </p:sp>
      <p:sp>
        <p:nvSpPr>
          <p:cNvPr id="9" name="Vertical Scroll 8">
            <a:extLst>
              <a:ext uri="{FF2B5EF4-FFF2-40B4-BE49-F238E27FC236}">
                <a16:creationId xmlns="" xmlns:a16="http://schemas.microsoft.com/office/drawing/2014/main" id="{0A8DC9C2-C3C0-B641-AA14-332650000F6D}"/>
              </a:ext>
            </a:extLst>
          </p:cNvPr>
          <p:cNvSpPr/>
          <p:nvPr/>
        </p:nvSpPr>
        <p:spPr>
          <a:xfrm>
            <a:off x="7705726" y="1531727"/>
            <a:ext cx="3228975" cy="3521075"/>
          </a:xfrm>
          <a:prstGeom prst="verticalScroll">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Đọc thông tin sgk </a:t>
            </a:r>
            <a:r>
              <a:rPr lang="x-none" sz="2000" dirty="0">
                <a:latin typeface="Times New Roman" panose="02020603050405020304" pitchFamily="18" charset="0"/>
                <a:cs typeface="Times New Roman" panose="02020603050405020304" pitchFamily="18" charset="0"/>
              </a:rPr>
              <a:t>cho biết mỗi thập kỉ, thế kỉ, thiên niên kỉ có bao nhiêu năm</a:t>
            </a:r>
            <a:r>
              <a:rPr lang="vi-VN" sz="2000" dirty="0">
                <a:latin typeface="Times New Roman" panose="02020603050405020304" pitchFamily="18" charset="0"/>
                <a:cs typeface="Times New Roman" panose="02020603050405020304" pitchFamily="18" charset="0"/>
              </a:rPr>
              <a:t>?</a:t>
            </a:r>
            <a:r>
              <a:rPr lang="x-none" sz="2000" dirty="0">
                <a:latin typeface="Times New Roman" panose="02020603050405020304" pitchFamily="18" charset="0"/>
                <a:cs typeface="Times New Roman" panose="02020603050405020304" pitchFamily="18" charset="0"/>
              </a:rPr>
              <a:t> Quan sát sơ đồ hình </a:t>
            </a:r>
            <a:r>
              <a:rPr lang="vi-VN" sz="2000" dirty="0">
                <a:latin typeface="Times New Roman" panose="02020603050405020304" pitchFamily="18" charset="0"/>
                <a:cs typeface="Times New Roman" panose="02020603050405020304" pitchFamily="18" charset="0"/>
              </a:rPr>
              <a:t>3 muốn biết năm 2000 TCN cách ngày nay bao nhiêu năm thì tính như thế nào?</a:t>
            </a:r>
            <a:endParaRPr lang="x-none" sz="2000" dirty="0">
              <a:latin typeface="Times New Roman" panose="02020603050405020304" pitchFamily="18" charset="0"/>
              <a:cs typeface="Times New Roman" panose="02020603050405020304" pitchFamily="18" charset="0"/>
            </a:endParaRPr>
          </a:p>
        </p:txBody>
      </p:sp>
      <p:pic>
        <p:nvPicPr>
          <p:cNvPr id="10"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7641E0B5-A657-AD44-AB13-B10644548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6009" y="27911"/>
            <a:ext cx="1813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91410339-7783-9E49-B279-135F7B6CCAAA}"/>
              </a:ext>
            </a:extLst>
          </p:cNvPr>
          <p:cNvSpPr txBox="1"/>
          <p:nvPr/>
        </p:nvSpPr>
        <p:spPr>
          <a:xfrm>
            <a:off x="5031584" y="1671829"/>
            <a:ext cx="2057400" cy="369332"/>
          </a:xfrm>
          <a:prstGeom prst="rect">
            <a:avLst/>
          </a:prstGeom>
          <a:noFill/>
        </p:spPr>
        <p:txBody>
          <a:bodyPr wrap="square" rtlCol="0">
            <a:spAutoFit/>
          </a:bodyPr>
          <a:lstStyle/>
          <a:p>
            <a:r>
              <a:rPr lang="x-none" dirty="0">
                <a:solidFill>
                  <a:srgbClr val="1F2AF7"/>
                </a:solidFill>
                <a:latin typeface="Times New Roman" panose="02020603050405020304" pitchFamily="18" charset="0"/>
                <a:cs typeface="Times New Roman" panose="02020603050405020304" pitchFamily="18" charset="0"/>
              </a:rPr>
              <a:t>NHÓM 1.2</a:t>
            </a:r>
          </a:p>
        </p:txBody>
      </p:sp>
      <p:sp>
        <p:nvSpPr>
          <p:cNvPr id="12" name="TextBox 11">
            <a:extLst>
              <a:ext uri="{FF2B5EF4-FFF2-40B4-BE49-F238E27FC236}">
                <a16:creationId xmlns="" xmlns:a16="http://schemas.microsoft.com/office/drawing/2014/main" id="{B9A363D7-7C2A-C743-8287-E443862D5A65}"/>
              </a:ext>
            </a:extLst>
          </p:cNvPr>
          <p:cNvSpPr txBox="1"/>
          <p:nvPr/>
        </p:nvSpPr>
        <p:spPr>
          <a:xfrm>
            <a:off x="8679658" y="1506022"/>
            <a:ext cx="2057400" cy="369332"/>
          </a:xfrm>
          <a:prstGeom prst="rect">
            <a:avLst/>
          </a:prstGeom>
          <a:noFill/>
        </p:spPr>
        <p:txBody>
          <a:bodyPr wrap="square" rtlCol="0">
            <a:spAutoFit/>
          </a:bodyPr>
          <a:lstStyle/>
          <a:p>
            <a:r>
              <a:rPr lang="x-none" dirty="0">
                <a:solidFill>
                  <a:srgbClr val="1F2AF7"/>
                </a:solidFill>
                <a:latin typeface="Times New Roman" panose="02020603050405020304" pitchFamily="18" charset="0"/>
                <a:cs typeface="Times New Roman" panose="02020603050405020304" pitchFamily="18" charset="0"/>
              </a:rPr>
              <a:t>NHÓM 3.4</a:t>
            </a:r>
          </a:p>
        </p:txBody>
      </p:sp>
      <p:sp>
        <p:nvSpPr>
          <p:cNvPr id="14" name="Rectangle 13">
            <a:extLst>
              <a:ext uri="{FF2B5EF4-FFF2-40B4-BE49-F238E27FC236}">
                <a16:creationId xmlns="" xmlns:a16="http://schemas.microsoft.com/office/drawing/2014/main" id="{83F9875E-A924-A140-80A9-84C5D7AFFF00}"/>
              </a:ext>
            </a:extLst>
          </p:cNvPr>
          <p:cNvSpPr/>
          <p:nvPr/>
        </p:nvSpPr>
        <p:spPr>
          <a:xfrm>
            <a:off x="2378673" y="645131"/>
            <a:ext cx="7597336" cy="446276"/>
          </a:xfrm>
          <a:prstGeom prst="rect">
            <a:avLst/>
          </a:prstGeom>
        </p:spPr>
        <p:txBody>
          <a:bodyPr wrap="none">
            <a:spAutoFit/>
          </a:bodyPr>
          <a:lstStyle/>
          <a:p>
            <a:pPr algn="just">
              <a:lnSpc>
                <a:spcPct val="115000"/>
              </a:lnSpc>
            </a:pPr>
            <a:r>
              <a:rPr lang="x-none" sz="2000" b="1" dirty="0">
                <a:solidFill>
                  <a:srgbClr val="FF0000"/>
                </a:solidFill>
                <a:latin typeface="Times New Roman" panose="02020603050405020304" pitchFamily="18" charset="0"/>
                <a:ea typeface="Times New Roman" panose="02020603050405020304" pitchFamily="18" charset="0"/>
              </a:rPr>
              <a:t>II</a:t>
            </a:r>
            <a:r>
              <a:rPr lang="x-none" sz="2000" b="1">
                <a:solidFill>
                  <a:srgbClr val="FF0000"/>
                </a:solidFill>
                <a:latin typeface="Times New Roman" panose="02020603050405020304" pitchFamily="18" charset="0"/>
                <a:ea typeface="Times New Roman" panose="02020603050405020304" pitchFamily="18" charset="0"/>
              </a:rPr>
              <a:t>. </a:t>
            </a:r>
            <a:r>
              <a:rPr lang="x-none" sz="2000" b="1" smtClean="0">
                <a:solidFill>
                  <a:srgbClr val="FF0000"/>
                </a:solidFill>
                <a:latin typeface="Times New Roman" panose="02020603050405020304" pitchFamily="18" charset="0"/>
                <a:ea typeface="Times New Roman" panose="02020603050405020304" pitchFamily="18" charset="0"/>
              </a:rPr>
              <a:t>CÁCH </a:t>
            </a:r>
            <a:r>
              <a:rPr lang="x-none" sz="2000" b="1" dirty="0">
                <a:solidFill>
                  <a:srgbClr val="FF0000"/>
                </a:solidFill>
                <a:latin typeface="Times New Roman" panose="02020603050405020304" pitchFamily="18" charset="0"/>
                <a:ea typeface="Times New Roman" panose="02020603050405020304" pitchFamily="18" charset="0"/>
              </a:rPr>
              <a:t>TÍNH THỜI GIAN TRONG</a:t>
            </a:r>
            <a:r>
              <a:rPr lang="vi-VN" sz="2000" b="1" dirty="0">
                <a:solidFill>
                  <a:srgbClr val="FF0000"/>
                </a:solidFill>
                <a:latin typeface="Times New Roman" panose="02020603050405020304" pitchFamily="18" charset="0"/>
                <a:ea typeface="Times New Roman" panose="02020603050405020304" pitchFamily="18" charset="0"/>
              </a:rPr>
              <a:t> LỊCH </a:t>
            </a:r>
            <a:r>
              <a:rPr lang="vi-VN" sz="2000" b="1" dirty="0" smtClean="0">
                <a:solidFill>
                  <a:srgbClr val="FF0000"/>
                </a:solidFill>
                <a:latin typeface="Times New Roman" panose="02020603050405020304" pitchFamily="18" charset="0"/>
                <a:ea typeface="Times New Roman" panose="02020603050405020304" pitchFamily="18" charset="0"/>
              </a:rPr>
              <a:t>SỬ</a:t>
            </a:r>
            <a:r>
              <a:rPr lang="en-US" sz="2000" b="1" dirty="0" smtClean="0">
                <a:solidFill>
                  <a:srgbClr val="FF0000"/>
                </a:solidFill>
                <a:latin typeface="Times New Roman" panose="02020603050405020304" pitchFamily="18" charset="0"/>
                <a:ea typeface="Times New Roman" panose="02020603050405020304" pitchFamily="18" charset="0"/>
              </a:rPr>
              <a:t> NHƯ THẾ NÀO?</a:t>
            </a:r>
            <a:endParaRPr lang="x-non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15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đơn giản đẹp">
            <a:extLst>
              <a:ext uri="{FF2B5EF4-FFF2-40B4-BE49-F238E27FC236}">
                <a16:creationId xmlns=""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50C166DA-317A-074D-874F-EDF9F367E6D4}"/>
              </a:ext>
            </a:extLst>
          </p:cNvPr>
          <p:cNvSpPr/>
          <p:nvPr/>
        </p:nvSpPr>
        <p:spPr>
          <a:xfrm>
            <a:off x="4479471" y="1418136"/>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solidFill>
                  <a:srgbClr val="FF0000"/>
                </a:solidFill>
                <a:latin typeface="Times New Roman" panose="02020603050405020304" pitchFamily="18" charset="0"/>
                <a:cs typeface="Times New Roman" panose="02020603050405020304" pitchFamily="18" charset="0"/>
              </a:rPr>
              <a:t>Dương lịch</a:t>
            </a:r>
          </a:p>
        </p:txBody>
      </p:sp>
      <p:sp>
        <p:nvSpPr>
          <p:cNvPr id="7" name="Rectangle 6">
            <a:extLst>
              <a:ext uri="{FF2B5EF4-FFF2-40B4-BE49-F238E27FC236}">
                <a16:creationId xmlns="" xmlns:a16="http://schemas.microsoft.com/office/drawing/2014/main" id="{815BCFF0-E11F-674C-8027-A64A2113640F}"/>
              </a:ext>
            </a:extLst>
          </p:cNvPr>
          <p:cNvSpPr/>
          <p:nvPr/>
        </p:nvSpPr>
        <p:spPr>
          <a:xfrm>
            <a:off x="7106948" y="1418135"/>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solidFill>
                  <a:srgbClr val="FF0000"/>
                </a:solidFill>
                <a:latin typeface="Times New Roman" panose="02020603050405020304" pitchFamily="18" charset="0"/>
                <a:cs typeface="Times New Roman" panose="02020603050405020304" pitchFamily="18" charset="0"/>
              </a:rPr>
              <a:t>Âm lịch</a:t>
            </a:r>
          </a:p>
        </p:txBody>
      </p:sp>
      <p:sp>
        <p:nvSpPr>
          <p:cNvPr id="8" name="Rectangle 7">
            <a:extLst>
              <a:ext uri="{FF2B5EF4-FFF2-40B4-BE49-F238E27FC236}">
                <a16:creationId xmlns="" xmlns:a16="http://schemas.microsoft.com/office/drawing/2014/main" id="{EE2DCC98-717F-3642-9B96-42E5C741F34C}"/>
              </a:ext>
            </a:extLst>
          </p:cNvPr>
          <p:cNvSpPr/>
          <p:nvPr/>
        </p:nvSpPr>
        <p:spPr>
          <a:xfrm>
            <a:off x="4479470" y="2173755"/>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Ngày thứ tư</a:t>
            </a:r>
          </a:p>
        </p:txBody>
      </p:sp>
      <p:sp>
        <p:nvSpPr>
          <p:cNvPr id="9" name="Rectangle 8">
            <a:extLst>
              <a:ext uri="{FF2B5EF4-FFF2-40B4-BE49-F238E27FC236}">
                <a16:creationId xmlns="" xmlns:a16="http://schemas.microsoft.com/office/drawing/2014/main" id="{E08682F4-6642-EF49-B1DD-8B61C6176780}"/>
              </a:ext>
            </a:extLst>
          </p:cNvPr>
          <p:cNvSpPr/>
          <p:nvPr/>
        </p:nvSpPr>
        <p:spPr>
          <a:xfrm>
            <a:off x="4479470" y="2921886"/>
            <a:ext cx="2355272"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Ngày 30</a:t>
            </a:r>
          </a:p>
        </p:txBody>
      </p:sp>
      <p:sp>
        <p:nvSpPr>
          <p:cNvPr id="10" name="Rectangle 9">
            <a:extLst>
              <a:ext uri="{FF2B5EF4-FFF2-40B4-BE49-F238E27FC236}">
                <a16:creationId xmlns="" xmlns:a16="http://schemas.microsoft.com/office/drawing/2014/main" id="{CE8C757E-F07B-EC4B-8B53-0D07C883A04C}"/>
              </a:ext>
            </a:extLst>
          </p:cNvPr>
          <p:cNvSpPr/>
          <p:nvPr/>
        </p:nvSpPr>
        <p:spPr>
          <a:xfrm>
            <a:off x="4479470" y="3615126"/>
            <a:ext cx="2355273" cy="531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Tháng 1</a:t>
            </a:r>
          </a:p>
        </p:txBody>
      </p:sp>
      <p:sp>
        <p:nvSpPr>
          <p:cNvPr id="11" name="Rectangle 10">
            <a:extLst>
              <a:ext uri="{FF2B5EF4-FFF2-40B4-BE49-F238E27FC236}">
                <a16:creationId xmlns="" xmlns:a16="http://schemas.microsoft.com/office/drawing/2014/main" id="{B100A26C-549D-004E-87B4-583F4727A50F}"/>
              </a:ext>
            </a:extLst>
          </p:cNvPr>
          <p:cNvSpPr/>
          <p:nvPr/>
        </p:nvSpPr>
        <p:spPr>
          <a:xfrm>
            <a:off x="7106947" y="2964257"/>
            <a:ext cx="2355273" cy="5124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Ngày 25</a:t>
            </a:r>
          </a:p>
        </p:txBody>
      </p:sp>
      <p:sp>
        <p:nvSpPr>
          <p:cNvPr id="13" name="Rectangle 12">
            <a:extLst>
              <a:ext uri="{FF2B5EF4-FFF2-40B4-BE49-F238E27FC236}">
                <a16:creationId xmlns="" xmlns:a16="http://schemas.microsoft.com/office/drawing/2014/main" id="{5FDBA6F3-1BA6-6446-B471-D5B375EB95D4}"/>
              </a:ext>
            </a:extLst>
          </p:cNvPr>
          <p:cNvSpPr/>
          <p:nvPr/>
        </p:nvSpPr>
        <p:spPr>
          <a:xfrm>
            <a:off x="7096554" y="3598651"/>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Tháng 12</a:t>
            </a:r>
          </a:p>
        </p:txBody>
      </p:sp>
      <p:sp>
        <p:nvSpPr>
          <p:cNvPr id="14" name="Rectangle 13">
            <a:extLst>
              <a:ext uri="{FF2B5EF4-FFF2-40B4-BE49-F238E27FC236}">
                <a16:creationId xmlns="" xmlns:a16="http://schemas.microsoft.com/office/drawing/2014/main" id="{F4D09610-22B0-D442-9D09-0AF7A7E14B51}"/>
              </a:ext>
            </a:extLst>
          </p:cNvPr>
          <p:cNvSpPr/>
          <p:nvPr/>
        </p:nvSpPr>
        <p:spPr>
          <a:xfrm>
            <a:off x="7106947" y="2144653"/>
            <a:ext cx="2355273" cy="622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Ngày thứ tư</a:t>
            </a:r>
          </a:p>
        </p:txBody>
      </p:sp>
      <p:sp>
        <p:nvSpPr>
          <p:cNvPr id="15" name="Rectangle 14">
            <a:extLst>
              <a:ext uri="{FF2B5EF4-FFF2-40B4-BE49-F238E27FC236}">
                <a16:creationId xmlns="" xmlns:a16="http://schemas.microsoft.com/office/drawing/2014/main" id="{D3F71594-7B98-3647-9FEF-4DF88985D519}"/>
              </a:ext>
            </a:extLst>
          </p:cNvPr>
          <p:cNvSpPr/>
          <p:nvPr/>
        </p:nvSpPr>
        <p:spPr>
          <a:xfrm>
            <a:off x="4503243" y="4357565"/>
            <a:ext cx="2355273" cy="662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Năm 2020</a:t>
            </a:r>
          </a:p>
        </p:txBody>
      </p:sp>
      <p:sp>
        <p:nvSpPr>
          <p:cNvPr id="16" name="Rectangle 15">
            <a:extLst>
              <a:ext uri="{FF2B5EF4-FFF2-40B4-BE49-F238E27FC236}">
                <a16:creationId xmlns="" xmlns:a16="http://schemas.microsoft.com/office/drawing/2014/main" id="{7FF8BA79-6FBE-4A40-97E1-80047FD1947B}"/>
              </a:ext>
            </a:extLst>
          </p:cNvPr>
          <p:cNvSpPr/>
          <p:nvPr/>
        </p:nvSpPr>
        <p:spPr>
          <a:xfrm>
            <a:off x="7050966" y="4379520"/>
            <a:ext cx="2355273" cy="6459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800" dirty="0">
                <a:latin typeface="Times New Roman" panose="02020603050405020304" pitchFamily="18" charset="0"/>
                <a:cs typeface="Times New Roman" panose="02020603050405020304" pitchFamily="18" charset="0"/>
              </a:rPr>
              <a:t>Năm Mậu Tuất</a:t>
            </a:r>
          </a:p>
        </p:txBody>
      </p:sp>
      <p:pic>
        <p:nvPicPr>
          <p:cNvPr id="17" name="Picture 16">
            <a:extLst>
              <a:ext uri="{FF2B5EF4-FFF2-40B4-BE49-F238E27FC236}">
                <a16:creationId xmlns="" xmlns:a16="http://schemas.microsoft.com/office/drawing/2014/main" id="{74EACD69-5591-EC48-A5B3-BEC967599B11}"/>
              </a:ext>
            </a:extLst>
          </p:cNvPr>
          <p:cNvPicPr/>
          <p:nvPr/>
        </p:nvPicPr>
        <p:blipFill>
          <a:blip r:embed="rId3">
            <a:extLst>
              <a:ext uri="{28A0092B-C50C-407E-A947-70E740481C1C}">
                <a14:useLocalDpi xmlns:a14="http://schemas.microsoft.com/office/drawing/2010/main" val="0"/>
              </a:ext>
            </a:extLst>
          </a:blip>
          <a:stretch>
            <a:fillRect/>
          </a:stretch>
        </p:blipFill>
        <p:spPr>
          <a:xfrm>
            <a:off x="234040" y="1391761"/>
            <a:ext cx="3973225" cy="4339936"/>
          </a:xfrm>
          <a:prstGeom prst="rect">
            <a:avLst/>
          </a:prstGeom>
        </p:spPr>
      </p:pic>
      <p:pic>
        <p:nvPicPr>
          <p:cNvPr id="18"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0D9049F2-C1A3-7045-8DFF-3A7BAC99C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047" y="427931"/>
            <a:ext cx="1813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83F9875E-A924-A140-80A9-84C5D7AFFF00}"/>
              </a:ext>
            </a:extLst>
          </p:cNvPr>
          <p:cNvSpPr/>
          <p:nvPr/>
        </p:nvSpPr>
        <p:spPr>
          <a:xfrm>
            <a:off x="2297332" y="598875"/>
            <a:ext cx="7597336" cy="446276"/>
          </a:xfrm>
          <a:prstGeom prst="rect">
            <a:avLst/>
          </a:prstGeom>
        </p:spPr>
        <p:txBody>
          <a:bodyPr wrap="none">
            <a:spAutoFit/>
          </a:bodyPr>
          <a:lstStyle/>
          <a:p>
            <a:pPr algn="just">
              <a:lnSpc>
                <a:spcPct val="115000"/>
              </a:lnSpc>
            </a:pPr>
            <a:r>
              <a:rPr lang="x-none" sz="2000" b="1" dirty="0">
                <a:solidFill>
                  <a:srgbClr val="FF0000"/>
                </a:solidFill>
                <a:latin typeface="Times New Roman" panose="02020603050405020304" pitchFamily="18" charset="0"/>
                <a:ea typeface="Times New Roman" panose="02020603050405020304" pitchFamily="18" charset="0"/>
              </a:rPr>
              <a:t>II</a:t>
            </a:r>
            <a:r>
              <a:rPr lang="x-none" sz="2000" b="1">
                <a:solidFill>
                  <a:srgbClr val="FF0000"/>
                </a:solidFill>
                <a:latin typeface="Times New Roman" panose="02020603050405020304" pitchFamily="18" charset="0"/>
                <a:ea typeface="Times New Roman" panose="02020603050405020304" pitchFamily="18" charset="0"/>
              </a:rPr>
              <a:t>. </a:t>
            </a:r>
            <a:r>
              <a:rPr lang="x-none" sz="2000" b="1" smtClean="0">
                <a:solidFill>
                  <a:srgbClr val="FF0000"/>
                </a:solidFill>
                <a:latin typeface="Times New Roman" panose="02020603050405020304" pitchFamily="18" charset="0"/>
                <a:ea typeface="Times New Roman" panose="02020603050405020304" pitchFamily="18" charset="0"/>
              </a:rPr>
              <a:t>CÁCH </a:t>
            </a:r>
            <a:r>
              <a:rPr lang="x-none" sz="2000" b="1" dirty="0">
                <a:solidFill>
                  <a:srgbClr val="FF0000"/>
                </a:solidFill>
                <a:latin typeface="Times New Roman" panose="02020603050405020304" pitchFamily="18" charset="0"/>
                <a:ea typeface="Times New Roman" panose="02020603050405020304" pitchFamily="18" charset="0"/>
              </a:rPr>
              <a:t>TÍNH THỜI GIAN TRONG</a:t>
            </a:r>
            <a:r>
              <a:rPr lang="vi-VN" sz="2000" b="1" dirty="0">
                <a:solidFill>
                  <a:srgbClr val="FF0000"/>
                </a:solidFill>
                <a:latin typeface="Times New Roman" panose="02020603050405020304" pitchFamily="18" charset="0"/>
                <a:ea typeface="Times New Roman" panose="02020603050405020304" pitchFamily="18" charset="0"/>
              </a:rPr>
              <a:t> LỊCH </a:t>
            </a:r>
            <a:r>
              <a:rPr lang="vi-VN" sz="2000" b="1" dirty="0" smtClean="0">
                <a:solidFill>
                  <a:srgbClr val="FF0000"/>
                </a:solidFill>
                <a:latin typeface="Times New Roman" panose="02020603050405020304" pitchFamily="18" charset="0"/>
                <a:ea typeface="Times New Roman" panose="02020603050405020304" pitchFamily="18" charset="0"/>
              </a:rPr>
              <a:t>SỬ</a:t>
            </a:r>
            <a:r>
              <a:rPr lang="en-US" sz="2000" b="1" dirty="0" smtClean="0">
                <a:solidFill>
                  <a:srgbClr val="FF0000"/>
                </a:solidFill>
                <a:latin typeface="Times New Roman" panose="02020603050405020304" pitchFamily="18" charset="0"/>
                <a:ea typeface="Times New Roman" panose="02020603050405020304" pitchFamily="18" charset="0"/>
              </a:rPr>
              <a:t> NHƯ THẾ NÀO?</a:t>
            </a:r>
            <a:endParaRPr lang="x-non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26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C4EA-5A78-6E44-90B7-03AD739B29A3}"/>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79408110-605E-5844-8563-2DA84E75C956}"/>
              </a:ext>
            </a:extLst>
          </p:cNvPr>
          <p:cNvSpPr>
            <a:spLocks noGrp="1"/>
          </p:cNvSpPr>
          <p:nvPr>
            <p:ph idx="1"/>
          </p:nvPr>
        </p:nvSpPr>
        <p:spPr/>
        <p:txBody>
          <a:bodyPr/>
          <a:lstStyle/>
          <a:p>
            <a:endParaRPr lang="x-none"/>
          </a:p>
        </p:txBody>
      </p:sp>
      <p:pic>
        <p:nvPicPr>
          <p:cNvPr id="4" name="Picture 2" descr="Hình nền Powerpoint đơn giản đẹp">
            <a:extLst>
              <a:ext uri="{FF2B5EF4-FFF2-40B4-BE49-F238E27FC236}">
                <a16:creationId xmlns="" xmlns:a16="http://schemas.microsoft.com/office/drawing/2014/main" id="{6570C407-6F42-1644-831A-356057F3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5" name="Vertical Scroll 4">
            <a:extLst>
              <a:ext uri="{FF2B5EF4-FFF2-40B4-BE49-F238E27FC236}">
                <a16:creationId xmlns="" xmlns:a16="http://schemas.microsoft.com/office/drawing/2014/main" id="{EBFA804F-6DCC-EC4B-A1A8-6CE3CFB41BCC}"/>
              </a:ext>
            </a:extLst>
          </p:cNvPr>
          <p:cNvSpPr/>
          <p:nvPr/>
        </p:nvSpPr>
        <p:spPr>
          <a:xfrm>
            <a:off x="0" y="1634292"/>
            <a:ext cx="2905125" cy="3571875"/>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solidFill>
                  <a:srgbClr val="1F2AF7"/>
                </a:solidFill>
                <a:latin typeface="Times New Roman" pitchFamily="18" charset="0"/>
                <a:cs typeface="Times New Roman" panose="02020603050405020304" pitchFamily="18" charset="0"/>
              </a:rPr>
              <a:t>Người xưa sáng tạo ra lịch dựa trên cơ sở quan sát và tính toán quy luật di chuyển của Mặt Trăng, Mặt Trời nhìn từ Trái Đất </a:t>
            </a:r>
          </a:p>
        </p:txBody>
      </p:sp>
      <p:sp>
        <p:nvSpPr>
          <p:cNvPr id="6" name="Vertical Scroll 5">
            <a:extLst>
              <a:ext uri="{FF2B5EF4-FFF2-40B4-BE49-F238E27FC236}">
                <a16:creationId xmlns="" xmlns:a16="http://schemas.microsoft.com/office/drawing/2014/main" id="{AA1A53FB-F4F6-C443-A129-2BCFD8AE1ACF}"/>
              </a:ext>
            </a:extLst>
          </p:cNvPr>
          <p:cNvSpPr/>
          <p:nvPr/>
        </p:nvSpPr>
        <p:spPr>
          <a:xfrm>
            <a:off x="2505075" y="1528703"/>
            <a:ext cx="3362325" cy="454267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dirty="0">
                <a:latin typeface="Times New Roman" pitchFamily="18" charset="0"/>
                <a:cs typeface="Times New Roman" pitchFamily="18" charset="0"/>
              </a:rPr>
              <a:t>- </a:t>
            </a:r>
            <a:r>
              <a:rPr lang="x-none" sz="2400" dirty="0">
                <a:solidFill>
                  <a:srgbClr val="FF0000"/>
                </a:solidFill>
                <a:latin typeface="Times New Roman" panose="02020603050405020304" pitchFamily="18" charset="0"/>
                <a:cs typeface="Times New Roman" panose="02020603050405020304" pitchFamily="18" charset="0"/>
              </a:rPr>
              <a:t>Âm lịch </a:t>
            </a:r>
            <a:r>
              <a:rPr lang="x-none" sz="2400" dirty="0">
                <a:solidFill>
                  <a:schemeClr val="tx1"/>
                </a:solidFill>
                <a:latin typeface="Times New Roman" panose="02020603050405020304" pitchFamily="18" charset="0"/>
                <a:cs typeface="Times New Roman" panose="02020603050405020304" pitchFamily="18" charset="0"/>
              </a:rPr>
              <a:t>là cách tính thời gian theo chu kì Mặt Trăng quay xung quanh Trái Đất. Thời gian Mặt Trăng chuyển động hết một vòng quanh Trái Đất là một tháng. </a:t>
            </a:r>
          </a:p>
        </p:txBody>
      </p:sp>
      <p:sp>
        <p:nvSpPr>
          <p:cNvPr id="7" name="Vertical Scroll 6">
            <a:extLst>
              <a:ext uri="{FF2B5EF4-FFF2-40B4-BE49-F238E27FC236}">
                <a16:creationId xmlns="" xmlns:a16="http://schemas.microsoft.com/office/drawing/2014/main" id="{5EF1C6E7-C49E-B74A-97E9-FFB77BAC70AE}"/>
              </a:ext>
            </a:extLst>
          </p:cNvPr>
          <p:cNvSpPr/>
          <p:nvPr/>
        </p:nvSpPr>
        <p:spPr>
          <a:xfrm>
            <a:off x="5410199" y="1581497"/>
            <a:ext cx="3362325" cy="454267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dirty="0">
                <a:latin typeface="Times New Roman" pitchFamily="18" charset="0"/>
                <a:cs typeface="Times New Roman" pitchFamily="18" charset="0"/>
              </a:rPr>
              <a:t>- </a:t>
            </a:r>
            <a:r>
              <a:rPr lang="x-none" sz="2400" dirty="0">
                <a:solidFill>
                  <a:srgbClr val="FF0000"/>
                </a:solidFill>
                <a:latin typeface="Times New Roman" panose="02020603050405020304" pitchFamily="18" charset="0"/>
                <a:cs typeface="Times New Roman" panose="02020603050405020304" pitchFamily="18" charset="0"/>
              </a:rPr>
              <a:t>Dương lịch </a:t>
            </a:r>
            <a:r>
              <a:rPr lang="x-none" sz="2400" dirty="0">
                <a:solidFill>
                  <a:schemeClr val="tx1"/>
                </a:solidFill>
                <a:latin typeface="Times New Roman" panose="02020603050405020304" pitchFamily="18" charset="0"/>
                <a:cs typeface="Times New Roman" panose="02020603050405020304" pitchFamily="18" charset="0"/>
              </a:rPr>
              <a:t>là cách tính thời gian theo chu kì Trái Đất quay xung quanh Mặt Trời. Thời gian Trái Đất chuyển động hết một vòng quanh Mặt Trời là một năm. </a:t>
            </a:r>
          </a:p>
          <a:p>
            <a:pPr algn="just"/>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8" name="Vertical Scroll 7">
            <a:extLst>
              <a:ext uri="{FF2B5EF4-FFF2-40B4-BE49-F238E27FC236}">
                <a16:creationId xmlns="" xmlns:a16="http://schemas.microsoft.com/office/drawing/2014/main" id="{954A90B1-306A-1248-8062-31F439FB8C54}"/>
              </a:ext>
            </a:extLst>
          </p:cNvPr>
          <p:cNvSpPr/>
          <p:nvPr/>
        </p:nvSpPr>
        <p:spPr>
          <a:xfrm>
            <a:off x="8439151" y="1607894"/>
            <a:ext cx="3362325" cy="454267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solidFill>
                  <a:schemeClr val="tx1"/>
                </a:solidFill>
                <a:latin typeface="Times New Roman" pitchFamily="18" charset="0"/>
                <a:cs typeface="Times New Roman" panose="02020603050405020304" pitchFamily="18" charset="0"/>
              </a:rPr>
              <a:t>Thế giới cần có lịch chung: đó là </a:t>
            </a:r>
            <a:r>
              <a:rPr lang="x-none" sz="2400" dirty="0">
                <a:solidFill>
                  <a:srgbClr val="FF0000"/>
                </a:solidFill>
                <a:latin typeface="Times New Roman" panose="02020603050405020304" pitchFamily="18" charset="0"/>
                <a:cs typeface="Times New Roman" panose="02020603050405020304" pitchFamily="18" charset="0"/>
              </a:rPr>
              <a:t>Công lịch</a:t>
            </a:r>
            <a:r>
              <a:rPr lang="x-none" sz="2400" dirty="0">
                <a:solidFill>
                  <a:schemeClr val="tx1"/>
                </a:solidFill>
                <a:latin typeface="Times New Roman" panose="02020603050405020304" pitchFamily="18" charset="0"/>
                <a:cs typeface="Times New Roman" panose="02020603050405020304" pitchFamily="18" charset="0"/>
              </a:rPr>
              <a:t>.</a:t>
            </a:r>
          </a:p>
          <a:p>
            <a:pPr algn="just"/>
            <a:r>
              <a:rPr lang="x-none" sz="2400" dirty="0">
                <a:solidFill>
                  <a:schemeClr val="tx1"/>
                </a:solidFill>
                <a:latin typeface="Times New Roman" panose="02020603050405020304" pitchFamily="18" charset="0"/>
                <a:cs typeface="Times New Roman" panose="02020603050405020304" pitchFamily="18" charset="0"/>
              </a:rPr>
              <a:t>-  Công lịch lấy năm Chúa Giê-xu ra đời làm năm đầu tiên của Công nguyên. Trước năm đó là trước Công nguyên (TCN) </a:t>
            </a:r>
          </a:p>
        </p:txBody>
      </p:sp>
      <p:pic>
        <p:nvPicPr>
          <p:cNvPr id="17"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A7020B27-4FA7-634C-8DBA-0C2CD82A0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6009" y="27911"/>
            <a:ext cx="181356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C7B5FD49-D6D8-3442-B5F7-506A17076A77}"/>
              </a:ext>
            </a:extLst>
          </p:cNvPr>
          <p:cNvPicPr/>
          <p:nvPr/>
        </p:nvPicPr>
        <p:blipFill>
          <a:blip r:embed="rId4">
            <a:extLst>
              <a:ext uri="{28A0092B-C50C-407E-A947-70E740481C1C}">
                <a14:useLocalDpi xmlns:a14="http://schemas.microsoft.com/office/drawing/2010/main" val="0"/>
              </a:ext>
            </a:extLst>
          </a:blip>
          <a:stretch>
            <a:fillRect/>
          </a:stretch>
        </p:blipFill>
        <p:spPr>
          <a:xfrm>
            <a:off x="259957" y="5341104"/>
            <a:ext cx="2121289" cy="1973332"/>
          </a:xfrm>
          <a:prstGeom prst="rect">
            <a:avLst/>
          </a:prstGeom>
        </p:spPr>
      </p:pic>
      <p:sp>
        <p:nvSpPr>
          <p:cNvPr id="19" name="Horizontal Scroll 18">
            <a:extLst>
              <a:ext uri="{FF2B5EF4-FFF2-40B4-BE49-F238E27FC236}">
                <a16:creationId xmlns="" xmlns:a16="http://schemas.microsoft.com/office/drawing/2014/main" id="{C5D69347-0244-4841-9244-5E3237D4E612}"/>
              </a:ext>
            </a:extLst>
          </p:cNvPr>
          <p:cNvSpPr/>
          <p:nvPr/>
        </p:nvSpPr>
        <p:spPr>
          <a:xfrm>
            <a:off x="675846" y="762000"/>
            <a:ext cx="10677954" cy="556576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ựa</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ặt</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răng</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ặt</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rời</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quay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Trái</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A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AU"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ơng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Mặt</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AU" sz="2400" b="1"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err="1"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Một</a:t>
            </a:r>
            <a:r>
              <a:rPr lang="en-AU"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dương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365 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chia thành 12 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 đủ (31 ngày) và tháng thiếu (30 ngày). </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háng 2 chỉ có 28 ngày.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nhuận</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 366 ngày. Tháng 2 của năm nhuận có 29 ngày, ngày thứ 29 ấy gọi là “ngày nhuận</a:t>
            </a:r>
            <a:r>
              <a:rPr lang="vi-VN"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Tx/>
              <a:buChar char="-"/>
            </a:pP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Mặt</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Trăng</a:t>
            </a:r>
            <a:r>
              <a:rPr lang="en-A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AU" sz="2400" b="1"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360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chia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làm</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12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đủ</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30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thiếu</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29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endPar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83F9875E-A924-A140-80A9-84C5D7AFFF00}"/>
              </a:ext>
            </a:extLst>
          </p:cNvPr>
          <p:cNvSpPr/>
          <p:nvPr/>
        </p:nvSpPr>
        <p:spPr>
          <a:xfrm>
            <a:off x="2378673" y="645131"/>
            <a:ext cx="7597336" cy="446276"/>
          </a:xfrm>
          <a:prstGeom prst="rect">
            <a:avLst/>
          </a:prstGeom>
        </p:spPr>
        <p:txBody>
          <a:bodyPr wrap="none">
            <a:spAutoFit/>
          </a:bodyPr>
          <a:lstStyle/>
          <a:p>
            <a:pPr algn="just">
              <a:lnSpc>
                <a:spcPct val="115000"/>
              </a:lnSpc>
            </a:pPr>
            <a:r>
              <a:rPr lang="x-none" sz="2000" b="1" dirty="0">
                <a:solidFill>
                  <a:srgbClr val="FF0000"/>
                </a:solidFill>
                <a:latin typeface="Times New Roman" panose="02020603050405020304" pitchFamily="18" charset="0"/>
                <a:ea typeface="Times New Roman" panose="02020603050405020304" pitchFamily="18" charset="0"/>
              </a:rPr>
              <a:t>II</a:t>
            </a:r>
            <a:r>
              <a:rPr lang="x-none" sz="2000" b="1">
                <a:solidFill>
                  <a:srgbClr val="FF0000"/>
                </a:solidFill>
                <a:latin typeface="Times New Roman" panose="02020603050405020304" pitchFamily="18" charset="0"/>
                <a:ea typeface="Times New Roman" panose="02020603050405020304" pitchFamily="18" charset="0"/>
              </a:rPr>
              <a:t>. </a:t>
            </a:r>
            <a:r>
              <a:rPr lang="x-none" sz="2000" b="1" smtClean="0">
                <a:solidFill>
                  <a:srgbClr val="FF0000"/>
                </a:solidFill>
                <a:latin typeface="Times New Roman" panose="02020603050405020304" pitchFamily="18" charset="0"/>
                <a:ea typeface="Times New Roman" panose="02020603050405020304" pitchFamily="18" charset="0"/>
              </a:rPr>
              <a:t>CÁCH </a:t>
            </a:r>
            <a:r>
              <a:rPr lang="x-none" sz="2000" b="1" dirty="0">
                <a:solidFill>
                  <a:srgbClr val="FF0000"/>
                </a:solidFill>
                <a:latin typeface="Times New Roman" panose="02020603050405020304" pitchFamily="18" charset="0"/>
                <a:ea typeface="Times New Roman" panose="02020603050405020304" pitchFamily="18" charset="0"/>
              </a:rPr>
              <a:t>TÍNH THỜI GIAN TRONG</a:t>
            </a:r>
            <a:r>
              <a:rPr lang="vi-VN" sz="2000" b="1" dirty="0">
                <a:solidFill>
                  <a:srgbClr val="FF0000"/>
                </a:solidFill>
                <a:latin typeface="Times New Roman" panose="02020603050405020304" pitchFamily="18" charset="0"/>
                <a:ea typeface="Times New Roman" panose="02020603050405020304" pitchFamily="18" charset="0"/>
              </a:rPr>
              <a:t> LỊCH </a:t>
            </a:r>
            <a:r>
              <a:rPr lang="vi-VN" sz="2000" b="1" dirty="0" smtClean="0">
                <a:solidFill>
                  <a:srgbClr val="FF0000"/>
                </a:solidFill>
                <a:latin typeface="Times New Roman" panose="02020603050405020304" pitchFamily="18" charset="0"/>
                <a:ea typeface="Times New Roman" panose="02020603050405020304" pitchFamily="18" charset="0"/>
              </a:rPr>
              <a:t>SỬ</a:t>
            </a:r>
            <a:r>
              <a:rPr lang="en-US" sz="2000" b="1" dirty="0" smtClean="0">
                <a:solidFill>
                  <a:srgbClr val="FF0000"/>
                </a:solidFill>
                <a:latin typeface="Times New Roman" panose="02020603050405020304" pitchFamily="18" charset="0"/>
                <a:ea typeface="Times New Roman" panose="02020603050405020304" pitchFamily="18" charset="0"/>
              </a:rPr>
              <a:t> NHƯ THẾ NÀO?</a:t>
            </a:r>
            <a:endParaRPr lang="x-non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04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xit" presetSubtype="4" fill="hold" grpId="1" nodeType="withEffect">
                                  <p:stCondLst>
                                    <p:cond delay="0"/>
                                  </p:stCondLst>
                                  <p:childTnLst>
                                    <p:animEffect transition="out" filter="wipe(down)">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1354</Words>
  <Application>Microsoft Office PowerPoint</Application>
  <PresentationFormat>Custom</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21AK22</cp:lastModifiedBy>
  <cp:revision>34</cp:revision>
  <dcterms:created xsi:type="dcterms:W3CDTF">2021-07-10T08:21:22Z</dcterms:created>
  <dcterms:modified xsi:type="dcterms:W3CDTF">2021-11-14T08:15:45Z</dcterms:modified>
</cp:coreProperties>
</file>