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11" r:id="rId3"/>
    <p:sldId id="312" r:id="rId4"/>
    <p:sldId id="257" r:id="rId5"/>
    <p:sldId id="336" r:id="rId6"/>
    <p:sldId id="313" r:id="rId7"/>
    <p:sldId id="462" r:id="rId8"/>
    <p:sldId id="464" r:id="rId9"/>
    <p:sldId id="463" r:id="rId10"/>
    <p:sldId id="465" r:id="rId11"/>
    <p:sldId id="260" r:id="rId12"/>
    <p:sldId id="338" r:id="rId13"/>
    <p:sldId id="339" r:id="rId14"/>
    <p:sldId id="412" r:id="rId15"/>
    <p:sldId id="337" r:id="rId16"/>
    <p:sldId id="419" r:id="rId17"/>
    <p:sldId id="420" r:id="rId18"/>
    <p:sldId id="421" r:id="rId19"/>
    <p:sldId id="440" r:id="rId20"/>
    <p:sldId id="422" r:id="rId21"/>
    <p:sldId id="461" r:id="rId22"/>
    <p:sldId id="441" r:id="rId23"/>
    <p:sldId id="424" r:id="rId24"/>
    <p:sldId id="406" r:id="rId25"/>
    <p:sldId id="3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8741" autoAdjust="0"/>
  </p:normalViewPr>
  <p:slideViewPr>
    <p:cSldViewPr snapToGrid="0">
      <p:cViewPr varScale="1">
        <p:scale>
          <a:sx n="82" d="100"/>
          <a:sy n="82"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CC59A-C74A-4B98-9F72-E45E9A409A58}"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CEBE2-8E0E-4073-91C5-423A2962A25F}" type="slidenum">
              <a:rPr lang="en-US" smtClean="0"/>
              <a:t>‹#›</a:t>
            </a:fld>
            <a:endParaRPr lang="en-US"/>
          </a:p>
        </p:txBody>
      </p:sp>
    </p:spTree>
    <p:extLst>
      <p:ext uri="{BB962C8B-B14F-4D97-AF65-F5344CB8AC3E}">
        <p14:creationId xmlns:p14="http://schemas.microsoft.com/office/powerpoint/2010/main" val="272153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88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22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423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286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105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30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9393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88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59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4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50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896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42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343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937FE-5B27-4E95-806A-D299B4102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207680-D698-42A6-9F37-3CF742C0DF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28AF521-E7E2-4FA1-884B-A969268E0437}"/>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5" name="Footer Placeholder 4">
            <a:extLst>
              <a:ext uri="{FF2B5EF4-FFF2-40B4-BE49-F238E27FC236}">
                <a16:creationId xmlns:a16="http://schemas.microsoft.com/office/drawing/2014/main" xmlns="" id="{655CB0B7-1C2A-414B-A573-45C5CC1AE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81DC76-5BCA-4379-ABB4-1E888CB85AA5}"/>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285331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92000-D380-4E10-B6BA-A20AB395E2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080F434-F751-4147-A194-F29FBC8AF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8A2F66-63A2-47A1-9570-54558A99351D}"/>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5" name="Footer Placeholder 4">
            <a:extLst>
              <a:ext uri="{FF2B5EF4-FFF2-40B4-BE49-F238E27FC236}">
                <a16:creationId xmlns:a16="http://schemas.microsoft.com/office/drawing/2014/main" xmlns="" id="{2D414EFC-91BA-449C-9016-B9F2CF70F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ADBE3A-7718-4438-927F-050FB88BC96B}"/>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234996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04537D-3872-4E91-8D52-0AF5F44ED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B085FB2-EB11-49AC-A097-4CFEF543EF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A7D484-3875-415B-8A82-2237AFD5BF67}"/>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5" name="Footer Placeholder 4">
            <a:extLst>
              <a:ext uri="{FF2B5EF4-FFF2-40B4-BE49-F238E27FC236}">
                <a16:creationId xmlns:a16="http://schemas.microsoft.com/office/drawing/2014/main" xmlns="" id="{BE69463E-E3A3-4905-8CC9-672104DCC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4DD4F3-6EEC-4338-9819-063B1D4E77CF}"/>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867221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60000" y="2816267"/>
            <a:ext cx="3340800" cy="74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7935267" y="2816267"/>
            <a:ext cx="3340800" cy="74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7935263" y="3466429"/>
            <a:ext cx="3340800" cy="13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5"/>
          <p:cNvSpPr txBox="1">
            <a:spLocks noGrp="1"/>
          </p:cNvSpPr>
          <p:nvPr>
            <p:ph type="subTitle" idx="3"/>
          </p:nvPr>
        </p:nvSpPr>
        <p:spPr>
          <a:xfrm>
            <a:off x="960233" y="3466429"/>
            <a:ext cx="3340800" cy="13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5"/>
          <p:cNvSpPr/>
          <p:nvPr/>
        </p:nvSpPr>
        <p:spPr>
          <a:xfrm>
            <a:off x="11180268" y="14646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396433" y="4416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8789891" y="-4030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 name="Google Shape;120;p5"/>
          <p:cNvGrpSpPr/>
          <p:nvPr/>
        </p:nvGrpSpPr>
        <p:grpSpPr>
          <a:xfrm>
            <a:off x="0" y="5516099"/>
            <a:ext cx="12192000" cy="1347572"/>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5"/>
          <p:cNvGrpSpPr/>
          <p:nvPr/>
        </p:nvGrpSpPr>
        <p:grpSpPr>
          <a:xfrm flipH="1">
            <a:off x="10876197" y="3666033"/>
            <a:ext cx="1341947" cy="3210584"/>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 name="Google Shape;136;p5"/>
          <p:cNvGrpSpPr/>
          <p:nvPr/>
        </p:nvGrpSpPr>
        <p:grpSpPr>
          <a:xfrm>
            <a:off x="786130" y="5612705"/>
            <a:ext cx="10236961" cy="128499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 name="Google Shape;141;p5"/>
          <p:cNvGrpSpPr/>
          <p:nvPr/>
        </p:nvGrpSpPr>
        <p:grpSpPr>
          <a:xfrm>
            <a:off x="-45867" y="3669633"/>
            <a:ext cx="1341947" cy="3210584"/>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 name="Google Shape;146;p5"/>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5419586" y="5612702"/>
            <a:ext cx="1079013" cy="34150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739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7"/>
        <p:cNvGrpSpPr/>
        <p:nvPr/>
      </p:nvGrpSpPr>
      <p:grpSpPr>
        <a:xfrm>
          <a:off x="0" y="0"/>
          <a:ext cx="0" cy="0"/>
          <a:chOff x="0" y="0"/>
          <a:chExt cx="0" cy="0"/>
        </a:xfrm>
      </p:grpSpPr>
      <p:pic>
        <p:nvPicPr>
          <p:cNvPr id="18" name="Google Shape;18;p25"/>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09131067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9"/>
        <p:cNvGrpSpPr/>
        <p:nvPr/>
      </p:nvGrpSpPr>
      <p:grpSpPr>
        <a:xfrm>
          <a:off x="0" y="0"/>
          <a:ext cx="0" cy="0"/>
          <a:chOff x="0" y="0"/>
          <a:chExt cx="0" cy="0"/>
        </a:xfrm>
      </p:grpSpPr>
      <p:pic>
        <p:nvPicPr>
          <p:cNvPr id="20" name="Google Shape;20;p26"/>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416579799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BB1C1-9749-4E57-B726-A2A9209E5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7A08D47-BEE1-4BFA-96B0-95D70DD42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96D0BC-6C91-4F80-BB33-0DAA51775BFF}"/>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5" name="Footer Placeholder 4">
            <a:extLst>
              <a:ext uri="{FF2B5EF4-FFF2-40B4-BE49-F238E27FC236}">
                <a16:creationId xmlns:a16="http://schemas.microsoft.com/office/drawing/2014/main" xmlns="" id="{67875C8E-AEE2-4D75-96A6-414ED4982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F4B1B3-69F7-40A6-BF57-7E8845E2A413}"/>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252583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B5FCF6-D072-4E93-9370-C24DA0F89F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F9B2962-0F3D-45C7-B189-A9F29881BD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93086FF-EA3F-49F1-9C3A-1350B286CEB3}"/>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5" name="Footer Placeholder 4">
            <a:extLst>
              <a:ext uri="{FF2B5EF4-FFF2-40B4-BE49-F238E27FC236}">
                <a16:creationId xmlns:a16="http://schemas.microsoft.com/office/drawing/2014/main" xmlns="" id="{815E612C-287B-49A3-B6EC-014DB3D1D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1BD355-50BA-48A3-B50F-2F14AEA5D4C7}"/>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76937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46091-687E-4730-B535-ED60A71D2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F16D16-E084-4306-A6C8-625A88CA0B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C06F9CA-7B00-4E63-BDFD-EE9C9E74F1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FB875F-EE6B-46FE-8005-7E01D8371D97}"/>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6" name="Footer Placeholder 5">
            <a:extLst>
              <a:ext uri="{FF2B5EF4-FFF2-40B4-BE49-F238E27FC236}">
                <a16:creationId xmlns:a16="http://schemas.microsoft.com/office/drawing/2014/main" xmlns="" id="{6B227146-B5AE-449B-95BA-A7D26856D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7E6B989-8B08-46E9-AA16-413A47C731A4}"/>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12570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FCA05-CBEF-4994-855C-CF93E3A0B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F49E70E-9A48-4F10-8864-7775542A3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08C58B-5946-4B81-AD5A-93BF6E3DF7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540D4F7-DB7D-4739-AAF5-72E9346BC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507FE10-0515-425E-B58C-0C265CAFF7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8AB12A8-5F19-4C34-B8A5-B94D9406619B}"/>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8" name="Footer Placeholder 7">
            <a:extLst>
              <a:ext uri="{FF2B5EF4-FFF2-40B4-BE49-F238E27FC236}">
                <a16:creationId xmlns:a16="http://schemas.microsoft.com/office/drawing/2014/main" xmlns="" id="{1F6D24B4-B9E7-4222-92FA-0CC435666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23DF298-D6D2-428C-97AC-EC16F9AABA1A}"/>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331592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47A89-4B7C-41E1-9B5B-16D38508BC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3845838-38F6-4AA8-8D61-153AC530447F}"/>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4" name="Footer Placeholder 3">
            <a:extLst>
              <a:ext uri="{FF2B5EF4-FFF2-40B4-BE49-F238E27FC236}">
                <a16:creationId xmlns:a16="http://schemas.microsoft.com/office/drawing/2014/main" xmlns="" id="{8D214C74-3505-4CBE-83FB-132931E81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C1D51B7-349A-4BE8-83F8-AC71CAE001D6}"/>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130830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5F1FF1-BA1F-4672-A41B-6DE16B234992}"/>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3" name="Footer Placeholder 2">
            <a:extLst>
              <a:ext uri="{FF2B5EF4-FFF2-40B4-BE49-F238E27FC236}">
                <a16:creationId xmlns:a16="http://schemas.microsoft.com/office/drawing/2014/main" xmlns="" id="{AFB27E88-7088-4CCF-AA84-1348EB4B74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584494A-7575-4790-9BDE-C60ABF5DE7AF}"/>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1684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427F4E-3B90-439E-890E-A69ECBD1E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D35FF52-197B-4A14-9831-19A6325C6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F396672-78E7-48F3-A427-B0365D5B8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A45E3F-6630-493A-AE7B-93E0B47A3323}"/>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6" name="Footer Placeholder 5">
            <a:extLst>
              <a:ext uri="{FF2B5EF4-FFF2-40B4-BE49-F238E27FC236}">
                <a16:creationId xmlns:a16="http://schemas.microsoft.com/office/drawing/2014/main" xmlns="" id="{D8AF9B6C-E8FA-4206-A6CE-9324474CD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8A3FFF-336D-4575-B7B8-73231E7A6AC4}"/>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54424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DD799-D7A5-4CC3-8836-6ABD144BA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655DF0C-2728-46EC-ADD2-4289340D2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09F397C-DF92-48C4-97BA-30B359095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15607D1-2E38-4478-9D18-3BD6CA8AF97A}"/>
              </a:ext>
            </a:extLst>
          </p:cNvPr>
          <p:cNvSpPr>
            <a:spLocks noGrp="1"/>
          </p:cNvSpPr>
          <p:nvPr>
            <p:ph type="dt" sz="half" idx="10"/>
          </p:nvPr>
        </p:nvSpPr>
        <p:spPr/>
        <p:txBody>
          <a:bodyPr/>
          <a:lstStyle/>
          <a:p>
            <a:fld id="{620CBC98-5B33-47F2-9220-4219DFA815FA}" type="datetimeFigureOut">
              <a:rPr lang="en-US" smtClean="0"/>
              <a:t>10/11/2021</a:t>
            </a:fld>
            <a:endParaRPr lang="en-US"/>
          </a:p>
        </p:txBody>
      </p:sp>
      <p:sp>
        <p:nvSpPr>
          <p:cNvPr id="6" name="Footer Placeholder 5">
            <a:extLst>
              <a:ext uri="{FF2B5EF4-FFF2-40B4-BE49-F238E27FC236}">
                <a16:creationId xmlns:a16="http://schemas.microsoft.com/office/drawing/2014/main" xmlns="" id="{C5D5C71A-F61D-4078-844E-EACE18F3D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052D0B1-639D-4370-A4AF-47481091E87F}"/>
              </a:ext>
            </a:extLst>
          </p:cNvPr>
          <p:cNvSpPr>
            <a:spLocks noGrp="1"/>
          </p:cNvSpPr>
          <p:nvPr>
            <p:ph type="sldNum" sz="quarter" idx="12"/>
          </p:nvPr>
        </p:nvSpPr>
        <p:spPr/>
        <p:txBody>
          <a:bodyPr/>
          <a:lstStyle/>
          <a:p>
            <a:fld id="{9859AA4E-D25B-4DD9-8AAC-829D1EDC5DAA}" type="slidenum">
              <a:rPr lang="en-US" smtClean="0"/>
              <a:t>‹#›</a:t>
            </a:fld>
            <a:endParaRPr lang="en-US"/>
          </a:p>
        </p:txBody>
      </p:sp>
    </p:spTree>
    <p:extLst>
      <p:ext uri="{BB962C8B-B14F-4D97-AF65-F5344CB8AC3E}">
        <p14:creationId xmlns:p14="http://schemas.microsoft.com/office/powerpoint/2010/main" val="110474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670B452-71FF-4184-A8F0-2EAA12BAAC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9EF18C3-3911-4A4B-BB59-A8CFF9AF45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0DEAB8-B517-4058-A375-0C266DD7D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CBC98-5B33-47F2-9220-4219DFA815FA}" type="datetimeFigureOut">
              <a:rPr lang="en-US" smtClean="0"/>
              <a:t>10/11/2021</a:t>
            </a:fld>
            <a:endParaRPr lang="en-US"/>
          </a:p>
        </p:txBody>
      </p:sp>
      <p:sp>
        <p:nvSpPr>
          <p:cNvPr id="5" name="Footer Placeholder 4">
            <a:extLst>
              <a:ext uri="{FF2B5EF4-FFF2-40B4-BE49-F238E27FC236}">
                <a16:creationId xmlns:a16="http://schemas.microsoft.com/office/drawing/2014/main" xmlns="" id="{211E8BC6-9871-42DE-8E5B-64175093C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C0387C5-2B7F-48E5-8EFD-6EC60DA327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9AA4E-D25B-4DD9-8AAC-829D1EDC5DAA}" type="slidenum">
              <a:rPr lang="en-US" smtClean="0"/>
              <a:t>‹#›</a:t>
            </a:fld>
            <a:endParaRPr lang="en-US"/>
          </a:p>
        </p:txBody>
      </p:sp>
    </p:spTree>
    <p:extLst>
      <p:ext uri="{BB962C8B-B14F-4D97-AF65-F5344CB8AC3E}">
        <p14:creationId xmlns:p14="http://schemas.microsoft.com/office/powerpoint/2010/main" val="18795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f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9242C1-E660-415C-8BDC-7A3EAA627E7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ADAC9DDE-4182-4226-9635-2013022EA58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9B0EF8D9-CE24-4671-B715-2EEF8060D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381255" cy="4175076"/>
          </a:xfrm>
          <a:prstGeom prst="rect">
            <a:avLst/>
          </a:prstGeom>
        </p:spPr>
      </p:pic>
      <p:pic>
        <p:nvPicPr>
          <p:cNvPr id="7" name="Picture 6">
            <a:extLst>
              <a:ext uri="{FF2B5EF4-FFF2-40B4-BE49-F238E27FC236}">
                <a16:creationId xmlns:a16="http://schemas.microsoft.com/office/drawing/2014/main" xmlns="" id="{83981627-B76C-4040-BCBA-74622880F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254" y="7119"/>
            <a:ext cx="5888199" cy="4142581"/>
          </a:xfrm>
          <a:prstGeom prst="rect">
            <a:avLst/>
          </a:prstGeom>
        </p:spPr>
      </p:pic>
      <p:pic>
        <p:nvPicPr>
          <p:cNvPr id="9" name="Picture 8">
            <a:extLst>
              <a:ext uri="{FF2B5EF4-FFF2-40B4-BE49-F238E27FC236}">
                <a16:creationId xmlns:a16="http://schemas.microsoft.com/office/drawing/2014/main" xmlns="" id="{FDCDBF60-B589-4F3D-8B2E-5223E886F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49700"/>
            <a:ext cx="6226348" cy="2743200"/>
          </a:xfrm>
          <a:prstGeom prst="rect">
            <a:avLst/>
          </a:prstGeom>
        </p:spPr>
      </p:pic>
      <p:pic>
        <p:nvPicPr>
          <p:cNvPr id="6" name="Picture 5">
            <a:extLst>
              <a:ext uri="{FF2B5EF4-FFF2-40B4-BE49-F238E27FC236}">
                <a16:creationId xmlns:a16="http://schemas.microsoft.com/office/drawing/2014/main" xmlns="" id="{D7860DDA-7396-4A70-BB66-5F531F6E7B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6348" y="4079936"/>
            <a:ext cx="5965652" cy="2812964"/>
          </a:xfrm>
          <a:prstGeom prst="rect">
            <a:avLst/>
          </a:prstGeom>
        </p:spPr>
      </p:pic>
    </p:spTree>
    <p:extLst>
      <p:ext uri="{BB962C8B-B14F-4D97-AF65-F5344CB8AC3E}">
        <p14:creationId xmlns:p14="http://schemas.microsoft.com/office/powerpoint/2010/main" val="281510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0" y="-525522"/>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8" name="Google Shape;168;p5"/>
          <p:cNvSpPr txBox="1"/>
          <p:nvPr/>
        </p:nvSpPr>
        <p:spPr>
          <a:xfrm>
            <a:off x="293387" y="535063"/>
            <a:ext cx="11768682" cy="769401"/>
          </a:xfrm>
          <a:prstGeom prst="rect">
            <a:avLst/>
          </a:prstGeom>
          <a:solidFill>
            <a:srgbClr val="FBE4D4"/>
          </a:solidFill>
          <a:ln>
            <a:noFill/>
          </a:ln>
        </p:spPr>
        <p:txBody>
          <a:bodyPr spcFirstLastPara="1" wrap="square" lIns="91425" tIns="45700" rIns="91425" bIns="45700" anchor="t" anchorCtr="0">
            <a:spAutoFit/>
          </a:bodyPr>
          <a:lstStyle/>
          <a:p>
            <a:pPr algn="ctr">
              <a:defRPr/>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kỉ</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a:t>
            </a:r>
          </a:p>
          <a:p>
            <a:pPr algn="l"/>
            <a:endParaRPr lang="vi-VN" sz="1600" b="0" i="0" dirty="0">
              <a:effectLst/>
              <a:latin typeface="arial" panose="020B0604020202020204" pitchFamily="34" charset="0"/>
            </a:endParaRPr>
          </a:p>
        </p:txBody>
      </p: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291310" y="-279552"/>
            <a:ext cx="2657807" cy="2254202"/>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8953859" y="5847053"/>
            <a:ext cx="3708401" cy="1056695"/>
          </a:xfrm>
          <a:prstGeom prst="rect">
            <a:avLst/>
          </a:prstGeom>
          <a:noFill/>
          <a:ln>
            <a:noFill/>
          </a:ln>
        </p:spPr>
      </p:pic>
      <p:sp>
        <p:nvSpPr>
          <p:cNvPr id="20" name="TextBox 19">
            <a:extLst>
              <a:ext uri="{FF2B5EF4-FFF2-40B4-BE49-F238E27FC236}">
                <a16:creationId xmlns:a16="http://schemas.microsoft.com/office/drawing/2014/main" xmlns="" id="{6FB7E786-1AE3-47CC-8CBE-9E360009D717}"/>
              </a:ext>
            </a:extLst>
          </p:cNvPr>
          <p:cNvSpPr txBox="1"/>
          <p:nvPr/>
        </p:nvSpPr>
        <p:spPr>
          <a:xfrm>
            <a:off x="652398" y="1844502"/>
            <a:ext cx="10503568" cy="3785652"/>
          </a:xfrm>
          <a:prstGeom prst="rect">
            <a:avLst/>
          </a:prstGeom>
          <a:noFill/>
        </p:spPr>
        <p:txBody>
          <a:bodyPr wrap="square">
            <a:spAutoFit/>
          </a:bodyPr>
          <a:lstStyle/>
          <a:p>
            <a:pPr algn="ctr">
              <a:defRPr/>
            </a:pPr>
            <a:r>
              <a:rPr lang="en-US" sz="4000" b="1" dirty="0">
                <a:latin typeface="Times New Roman" pitchFamily="18" charset="0"/>
                <a:cs typeface="Times New Roman" pitchFamily="18" charset="0"/>
              </a:rPr>
              <a:t>a, </a:t>
            </a:r>
            <a:r>
              <a:rPr lang="en-US" sz="4000" b="1" dirty="0" err="1">
                <a:latin typeface="Times New Roman" pitchFamily="18" charset="0"/>
                <a:cs typeface="Times New Roman" pitchFamily="18" charset="0"/>
              </a:rPr>
              <a:t>Kỉ</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luật</a:t>
            </a:r>
            <a:r>
              <a:rPr lang="en-US" sz="4000" b="1" dirty="0">
                <a:latin typeface="Times New Roman" pitchFamily="18" charset="0"/>
                <a:cs typeface="Times New Roman" pitchFamily="18" charset="0"/>
              </a:rPr>
              <a:t>: </a:t>
            </a:r>
          </a:p>
          <a:p>
            <a:pPr algn="ctr">
              <a:defRPr/>
            </a:pP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những</a:t>
            </a:r>
            <a:r>
              <a:rPr lang="en-US" sz="4000" b="1" dirty="0">
                <a:latin typeface="Times New Roman" pitchFamily="18" charset="0"/>
                <a:cs typeface="Times New Roman" pitchFamily="18" charset="0"/>
              </a:rPr>
              <a:t> qui </a:t>
            </a:r>
            <a:r>
              <a:rPr lang="en-US" sz="4000" b="1" dirty="0" err="1">
                <a:latin typeface="Times New Roman" pitchFamily="18" charset="0"/>
                <a:cs typeface="Times New Roman" pitchFamily="18" charset="0"/>
              </a:rPr>
              <a:t>định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chung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cộng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đồng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hoặc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tổ</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hội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trường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sở</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sản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xuất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yêu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cầu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mọi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tuân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theo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nhằm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tạo</a:t>
            </a:r>
            <a:r>
              <a:rPr lang="en-US" sz="4000" b="1" dirty="0">
                <a:latin typeface="Times New Roman" pitchFamily="18" charset="0"/>
                <a:cs typeface="Times New Roman" pitchFamily="18" charset="0"/>
              </a:rPr>
              <a:t> ra </a:t>
            </a:r>
            <a:r>
              <a:rPr lang="en-US" sz="4000" b="1" dirty="0" err="1">
                <a:latin typeface="Times New Roman" pitchFamily="18" charset="0"/>
                <a:cs typeface="Times New Roman" pitchFamily="18" charset="0"/>
              </a:rPr>
              <a:t>sự</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hành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động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lượng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hiệu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việc</a:t>
            </a:r>
            <a:r>
              <a:rPr lang="en-US" sz="4000" b="1" dirty="0">
                <a:latin typeface="Times New Roman" pitchFamily="18" charset="0"/>
                <a:cs typeface="Times New Roman" pitchFamily="18" charset="0"/>
              </a:rPr>
              <a:t>.</a:t>
            </a:r>
          </a:p>
        </p:txBody>
      </p:sp>
    </p:spTree>
    <p:extLst>
      <p:ext uri="{BB962C8B-B14F-4D97-AF65-F5344CB8AC3E}">
        <p14:creationId xmlns:p14="http://schemas.microsoft.com/office/powerpoint/2010/main" val="30261679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fade">
                                      <p:cBhvr>
                                        <p:cTn id="11" dur="500"/>
                                        <p:tgtEl>
                                          <p:spTgt spid="17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fade">
                                      <p:cBhvr>
                                        <p:cTn id="15" dur="500"/>
                                        <p:tgtEl>
                                          <p:spTgt spid="1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fade">
                                      <p:cBhvr>
                                        <p:cTn id="20" dur="500"/>
                                        <p:tgtEl>
                                          <p:spTgt spid="1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76066" y="-166779"/>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8" name="Google Shape;168;p5"/>
          <p:cNvSpPr txBox="1"/>
          <p:nvPr/>
        </p:nvSpPr>
        <p:spPr>
          <a:xfrm>
            <a:off x="841615" y="1297606"/>
            <a:ext cx="6788992" cy="584735"/>
          </a:xfrm>
          <a:prstGeom prst="rect">
            <a:avLst/>
          </a:prstGeom>
          <a:solidFill>
            <a:srgbClr val="FBE4D4"/>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dk1"/>
                </a:solidFill>
                <a:latin typeface="Times New Roman"/>
                <a:ea typeface="Times New Roman"/>
                <a:cs typeface="Times New Roman"/>
                <a:sym typeface="Times New Roman"/>
              </a:rPr>
              <a:t>Tình</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huống</a:t>
            </a:r>
            <a:r>
              <a:rPr lang="en-US" sz="3200" b="1" dirty="0">
                <a:solidFill>
                  <a:schemeClr val="dk1"/>
                </a:solidFill>
                <a:latin typeface="Times New Roman"/>
                <a:ea typeface="Times New Roman"/>
                <a:cs typeface="Times New Roman"/>
                <a:sym typeface="Times New Roman"/>
              </a:rPr>
              <a:t>: Minh vi </a:t>
            </a:r>
            <a:r>
              <a:rPr lang="en-US" sz="3200" b="1" dirty="0" err="1">
                <a:solidFill>
                  <a:schemeClr val="dk1"/>
                </a:solidFill>
                <a:latin typeface="Times New Roman"/>
                <a:ea typeface="Times New Roman"/>
                <a:cs typeface="Times New Roman"/>
                <a:sym typeface="Times New Roman"/>
              </a:rPr>
              <a:t>phạm</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pháp</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luật</a:t>
            </a:r>
            <a:endParaRPr sz="3200" b="1" dirty="0">
              <a:solidFill>
                <a:schemeClr val="dk1"/>
              </a:solidFill>
              <a:latin typeface="Times New Roman"/>
              <a:ea typeface="Times New Roman"/>
              <a:cs typeface="Times New Roman"/>
              <a:sym typeface="Times New Roman"/>
            </a:endParaRPr>
          </a:p>
        </p:txBody>
      </p:sp>
      <p:cxnSp>
        <p:nvCxnSpPr>
          <p:cNvPr id="173" name="Google Shape;173;p5"/>
          <p:cNvCxnSpPr>
            <a:cxnSpLocks/>
          </p:cNvCxnSpPr>
          <p:nvPr/>
        </p:nvCxnSpPr>
        <p:spPr>
          <a:xfrm>
            <a:off x="10460122" y="2284041"/>
            <a:ext cx="294598" cy="1105429"/>
          </a:xfrm>
          <a:prstGeom prst="straightConnector1">
            <a:avLst/>
          </a:prstGeom>
          <a:noFill/>
          <a:ln w="38100" cap="flat" cmpd="sng">
            <a:solidFill>
              <a:srgbClr val="FFD966"/>
            </a:solidFill>
            <a:prstDash val="solid"/>
            <a:miter lim="800000"/>
            <a:headEnd type="none" w="sm" len="sm"/>
            <a:tailEnd type="stealth" w="med" len="med"/>
          </a:ln>
        </p:spPr>
      </p:cxnSp>
      <p:sp>
        <p:nvSpPr>
          <p:cNvPr id="174" name="Google Shape;174;p5"/>
          <p:cNvSpPr/>
          <p:nvPr/>
        </p:nvSpPr>
        <p:spPr>
          <a:xfrm>
            <a:off x="8337884" y="3098386"/>
            <a:ext cx="3590243" cy="17542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i="1" dirty="0" err="1">
                <a:solidFill>
                  <a:srgbClr val="0070C0"/>
                </a:solidFill>
                <a:latin typeface="Times New Roman"/>
                <a:ea typeface="Times New Roman"/>
                <a:cs typeface="Times New Roman"/>
                <a:sym typeface="Times New Roman"/>
              </a:rPr>
              <a:t>Bạn</a:t>
            </a:r>
            <a:r>
              <a:rPr lang="en-US" sz="3600" i="1" dirty="0">
                <a:solidFill>
                  <a:srgbClr val="0070C0"/>
                </a:solidFill>
                <a:latin typeface="Times New Roman"/>
                <a:ea typeface="Times New Roman"/>
                <a:cs typeface="Times New Roman"/>
                <a:sym typeface="Times New Roman"/>
              </a:rPr>
              <a:t> </a:t>
            </a:r>
            <a:r>
              <a:rPr lang="en-US" sz="3600" i="1" dirty="0" err="1">
                <a:solidFill>
                  <a:srgbClr val="0070C0"/>
                </a:solidFill>
                <a:latin typeface="Times New Roman"/>
                <a:ea typeface="Times New Roman"/>
                <a:cs typeface="Times New Roman"/>
                <a:sym typeface="Times New Roman"/>
              </a:rPr>
              <a:t>Bình</a:t>
            </a:r>
            <a:r>
              <a:rPr lang="en-US" sz="3600" i="1" dirty="0">
                <a:solidFill>
                  <a:srgbClr val="0070C0"/>
                </a:solidFill>
                <a:latin typeface="Times New Roman"/>
                <a:ea typeface="Times New Roman"/>
                <a:cs typeface="Times New Roman"/>
                <a:sym typeface="Times New Roman"/>
              </a:rPr>
              <a:t> </a:t>
            </a:r>
            <a:r>
              <a:rPr lang="en-US" sz="3600" i="1" dirty="0" err="1">
                <a:solidFill>
                  <a:srgbClr val="0070C0"/>
                </a:solidFill>
                <a:latin typeface="Times New Roman"/>
                <a:ea typeface="Times New Roman"/>
                <a:cs typeface="Times New Roman"/>
                <a:sym typeface="Times New Roman"/>
              </a:rPr>
              <a:t>vừa</a:t>
            </a:r>
            <a:r>
              <a:rPr lang="en-US" sz="3600" i="1" dirty="0">
                <a:solidFill>
                  <a:srgbClr val="0070C0"/>
                </a:solidFill>
                <a:latin typeface="Times New Roman"/>
                <a:ea typeface="Times New Roman"/>
                <a:cs typeface="Times New Roman"/>
                <a:sym typeface="Times New Roman"/>
              </a:rPr>
              <a:t> vi </a:t>
            </a:r>
            <a:r>
              <a:rPr lang="en-US" sz="3600" i="1" dirty="0" err="1">
                <a:solidFill>
                  <a:srgbClr val="0070C0"/>
                </a:solidFill>
                <a:latin typeface="Times New Roman"/>
                <a:ea typeface="Times New Roman"/>
                <a:cs typeface="Times New Roman"/>
                <a:sym typeface="Times New Roman"/>
              </a:rPr>
              <a:t>phạm</a:t>
            </a:r>
            <a:r>
              <a:rPr lang="en-US" sz="3600" i="1" dirty="0">
                <a:solidFill>
                  <a:srgbClr val="0070C0"/>
                </a:solidFill>
                <a:latin typeface="Times New Roman"/>
                <a:ea typeface="Times New Roman"/>
                <a:cs typeface="Times New Roman"/>
                <a:sym typeface="Times New Roman"/>
              </a:rPr>
              <a:t> </a:t>
            </a:r>
            <a:r>
              <a:rPr lang="en-US" sz="3600" i="1" dirty="0" err="1">
                <a:solidFill>
                  <a:srgbClr val="0070C0"/>
                </a:solidFill>
                <a:latin typeface="Times New Roman"/>
                <a:ea typeface="Times New Roman"/>
                <a:cs typeface="Times New Roman"/>
                <a:sym typeface="Times New Roman"/>
              </a:rPr>
              <a:t>kỉ</a:t>
            </a:r>
            <a:r>
              <a:rPr lang="en-US" sz="3600" i="1" dirty="0">
                <a:solidFill>
                  <a:srgbClr val="0070C0"/>
                </a:solidFill>
                <a:latin typeface="Times New Roman"/>
                <a:ea typeface="Times New Roman"/>
                <a:cs typeface="Times New Roman"/>
                <a:sym typeface="Times New Roman"/>
              </a:rPr>
              <a:t> </a:t>
            </a:r>
            <a:r>
              <a:rPr lang="en-US" sz="3600" i="1" dirty="0" err="1">
                <a:solidFill>
                  <a:srgbClr val="0070C0"/>
                </a:solidFill>
                <a:latin typeface="Times New Roman"/>
                <a:ea typeface="Times New Roman"/>
                <a:cs typeface="Times New Roman"/>
                <a:sym typeface="Times New Roman"/>
              </a:rPr>
              <a:t>luật</a:t>
            </a:r>
            <a:r>
              <a:rPr lang="en-US" sz="3600" i="1" dirty="0">
                <a:solidFill>
                  <a:srgbClr val="0070C0"/>
                </a:solidFill>
                <a:latin typeface="Times New Roman"/>
                <a:ea typeface="Times New Roman"/>
                <a:cs typeface="Times New Roman"/>
                <a:sym typeface="Times New Roman"/>
              </a:rPr>
              <a:t> </a:t>
            </a:r>
            <a:r>
              <a:rPr lang="en-US" sz="3600" i="1" dirty="0" err="1">
                <a:solidFill>
                  <a:srgbClr val="0070C0"/>
                </a:solidFill>
                <a:latin typeface="Times New Roman"/>
                <a:ea typeface="Times New Roman"/>
                <a:cs typeface="Times New Roman"/>
                <a:sym typeface="Times New Roman"/>
              </a:rPr>
              <a:t>vừa</a:t>
            </a:r>
            <a:r>
              <a:rPr lang="en-US" sz="3600" i="1" dirty="0">
                <a:solidFill>
                  <a:srgbClr val="0070C0"/>
                </a:solidFill>
                <a:latin typeface="Times New Roman"/>
                <a:ea typeface="Times New Roman"/>
                <a:cs typeface="Times New Roman"/>
                <a:sym typeface="Times New Roman"/>
              </a:rPr>
              <a:t> vi </a:t>
            </a:r>
            <a:r>
              <a:rPr lang="en-US" sz="3600" i="1" dirty="0" err="1">
                <a:solidFill>
                  <a:srgbClr val="0070C0"/>
                </a:solidFill>
                <a:latin typeface="Times New Roman"/>
                <a:ea typeface="Times New Roman"/>
                <a:cs typeface="Times New Roman"/>
                <a:sym typeface="Times New Roman"/>
              </a:rPr>
              <a:t>phạm</a:t>
            </a:r>
            <a:r>
              <a:rPr lang="en-US" sz="3600" i="1" dirty="0">
                <a:solidFill>
                  <a:srgbClr val="0070C0"/>
                </a:solidFill>
                <a:latin typeface="Times New Roman"/>
                <a:ea typeface="Times New Roman"/>
                <a:cs typeface="Times New Roman"/>
                <a:sym typeface="Times New Roman"/>
              </a:rPr>
              <a:t> </a:t>
            </a:r>
            <a:r>
              <a:rPr lang="en-US" sz="3600" i="1" dirty="0" err="1">
                <a:solidFill>
                  <a:srgbClr val="0070C0"/>
                </a:solidFill>
                <a:latin typeface="Times New Roman"/>
                <a:ea typeface="Times New Roman"/>
                <a:cs typeface="Times New Roman"/>
                <a:sym typeface="Times New Roman"/>
              </a:rPr>
              <a:t>pháp</a:t>
            </a:r>
            <a:r>
              <a:rPr lang="en-US" sz="3600" i="1" dirty="0">
                <a:solidFill>
                  <a:srgbClr val="0070C0"/>
                </a:solidFill>
                <a:latin typeface="Times New Roman"/>
                <a:ea typeface="Times New Roman"/>
                <a:cs typeface="Times New Roman"/>
                <a:sym typeface="Times New Roman"/>
              </a:rPr>
              <a:t> </a:t>
            </a:r>
            <a:r>
              <a:rPr lang="en-US" sz="3600" i="1" dirty="0" err="1">
                <a:solidFill>
                  <a:srgbClr val="0070C0"/>
                </a:solidFill>
                <a:latin typeface="Times New Roman"/>
                <a:ea typeface="Times New Roman"/>
                <a:cs typeface="Times New Roman"/>
                <a:sym typeface="Times New Roman"/>
              </a:rPr>
              <a:t>luật</a:t>
            </a:r>
            <a:endParaRPr sz="4400" dirty="0">
              <a:solidFill>
                <a:srgbClr val="0070C0"/>
              </a:solidFill>
              <a:latin typeface="Times New Roman"/>
              <a:ea typeface="Times New Roman"/>
              <a:cs typeface="Times New Roman"/>
              <a:sym typeface="Times New Roman"/>
            </a:endParaRPr>
          </a:p>
        </p:txBody>
      </p:sp>
      <p:sp>
        <p:nvSpPr>
          <p:cNvPr id="175" name="Google Shape;175;p5"/>
          <p:cNvSpPr/>
          <p:nvPr/>
        </p:nvSpPr>
        <p:spPr>
          <a:xfrm>
            <a:off x="1205745" y="2096849"/>
            <a:ext cx="5022826" cy="1354176"/>
          </a:xfrm>
          <a:prstGeom prst="rect">
            <a:avLst/>
          </a:prstGeom>
          <a:noFill/>
          <a:ln>
            <a:noFill/>
          </a:ln>
        </p:spPr>
        <p:txBody>
          <a:bodyPr spcFirstLastPara="1" wrap="square" lIns="91425" tIns="45700" rIns="91425" bIns="45700" anchor="ctr" anchorCtr="0">
            <a:spAutoFit/>
          </a:bodyPr>
          <a:lstStyle/>
          <a:p>
            <a:pPr marR="0" lvl="0" algn="just" rtl="0">
              <a:spcBef>
                <a:spcPts val="0"/>
              </a:spcBef>
              <a:spcAft>
                <a:spcPts val="0"/>
              </a:spcAft>
            </a:pPr>
            <a:r>
              <a:rPr lang="en-US" sz="28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Đánh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người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gây</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thương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tích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đánh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bài</a:t>
            </a:r>
            <a:endParaRPr lang="en-US" sz="3200" dirty="0">
              <a:solidFill>
                <a:schemeClr val="lt1"/>
              </a:solidFill>
              <a:latin typeface="Times New Roman"/>
              <a:ea typeface="Times New Roman"/>
              <a:cs typeface="Times New Roman"/>
              <a:sym typeface="Times New Roman"/>
            </a:endParaRPr>
          </a:p>
          <a:p>
            <a:pPr algn="just"/>
            <a:endParaRPr dirty="0"/>
          </a:p>
        </p:txBody>
      </p: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291310" y="-279552"/>
            <a:ext cx="2657807" cy="2254202"/>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8953859" y="5847053"/>
            <a:ext cx="3708401" cy="1056695"/>
          </a:xfrm>
          <a:prstGeom prst="rect">
            <a:avLst/>
          </a:prstGeom>
          <a:noFill/>
          <a:ln>
            <a:noFill/>
          </a:ln>
        </p:spPr>
      </p:pic>
      <p:sp>
        <p:nvSpPr>
          <p:cNvPr id="25" name="TextBox 24">
            <a:extLst>
              <a:ext uri="{FF2B5EF4-FFF2-40B4-BE49-F238E27FC236}">
                <a16:creationId xmlns:a16="http://schemas.microsoft.com/office/drawing/2014/main" xmlns="" id="{BA35CE65-D4DE-485F-9FA6-0DD7F8CD5BE0}"/>
              </a:ext>
            </a:extLst>
          </p:cNvPr>
          <p:cNvSpPr txBox="1"/>
          <p:nvPr/>
        </p:nvSpPr>
        <p:spPr>
          <a:xfrm>
            <a:off x="1205745" y="3286481"/>
            <a:ext cx="6424862" cy="1077218"/>
          </a:xfrm>
          <a:prstGeom prst="rect">
            <a:avLst/>
          </a:prstGeom>
          <a:noFill/>
        </p:spPr>
        <p:txBody>
          <a:bodyPr wrap="square">
            <a:spAutoFit/>
          </a:bodyPr>
          <a:lstStyle/>
          <a:p>
            <a:pPr algn="just"/>
            <a:r>
              <a:rPr lang="en-US" sz="2800" dirty="0">
                <a:solidFill>
                  <a:schemeClr val="bg1"/>
                </a:solidFill>
                <a:latin typeface="Times New Roman" pitchFamily="18" charset="0"/>
                <a:cs typeface="Times New Roman" pitchFamily="18" charset="0"/>
              </a:rPr>
              <a:t>- </a:t>
            </a:r>
            <a:r>
              <a:rPr lang="en-US" sz="3200" dirty="0">
                <a:solidFill>
                  <a:schemeClr val="bg1"/>
                </a:solidFill>
                <a:latin typeface="Times New Roman" pitchFamily="18" charset="0"/>
                <a:cs typeface="Times New Roman" pitchFamily="18" charset="0"/>
              </a:rPr>
              <a:t>Vi </a:t>
            </a:r>
            <a:r>
              <a:rPr lang="en-US" sz="3200" dirty="0" err="1">
                <a:solidFill>
                  <a:schemeClr val="bg1"/>
                </a:solidFill>
                <a:latin typeface="Times New Roman" pitchFamily="18" charset="0"/>
                <a:cs typeface="Times New Roman" pitchFamily="18" charset="0"/>
              </a:rPr>
              <a:t>phạm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pháp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luật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sẽ</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bị</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cơ</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nước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xử</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lý</a:t>
            </a:r>
            <a:r>
              <a:rPr lang="en-US" sz="3200" dirty="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xmlns="" id="{DD4805D0-E5ED-45C0-8723-5DD2D07D9A24}"/>
              </a:ext>
            </a:extLst>
          </p:cNvPr>
          <p:cNvSpPr txBox="1"/>
          <p:nvPr/>
        </p:nvSpPr>
        <p:spPr>
          <a:xfrm>
            <a:off x="1205745" y="4444477"/>
            <a:ext cx="6424862" cy="584775"/>
          </a:xfrm>
          <a:prstGeom prst="rect">
            <a:avLst/>
          </a:prstGeom>
          <a:noFill/>
        </p:spPr>
        <p:txBody>
          <a:bodyPr wrap="square">
            <a:spAutoFit/>
          </a:bodyPr>
          <a:lstStyle/>
          <a:p>
            <a:pPr algn="just"/>
            <a:r>
              <a:rPr lang="en-US" sz="28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Căn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cứ</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vào</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các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văn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bản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pháp</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luật</a:t>
            </a:r>
            <a:r>
              <a:rPr lang="en-US" sz="3200" dirty="0">
                <a:solidFill>
                  <a:schemeClr val="lt1"/>
                </a:solidFill>
                <a:latin typeface="Times New Roman"/>
                <a:ea typeface="Times New Roman"/>
                <a:cs typeface="Times New Roman"/>
                <a:sym typeface="Times New Roman"/>
              </a:rPr>
              <a:t>.</a:t>
            </a:r>
            <a:endParaRPr lang="en-US" sz="2800" dirty="0">
              <a:solidFill>
                <a:schemeClr val="lt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fade">
                                      <p:cBhvr>
                                        <p:cTn id="11" dur="500"/>
                                        <p:tgtEl>
                                          <p:spTgt spid="17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5"/>
                                        </p:tgtEl>
                                        <p:attrNameLst>
                                          <p:attrName>style.visibility</p:attrName>
                                        </p:attrNameLst>
                                      </p:cBhvr>
                                      <p:to>
                                        <p:strVal val="visible"/>
                                      </p:to>
                                    </p:set>
                                    <p:animEffect transition="in" filter="fade">
                                      <p:cBhvr>
                                        <p:cTn id="16" dur="500"/>
                                        <p:tgtEl>
                                          <p:spTgt spid="17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8"/>
                                        </p:tgtEl>
                                        <p:attrNameLst>
                                          <p:attrName>style.visibility</p:attrName>
                                        </p:attrNameLst>
                                      </p:cBhvr>
                                      <p:to>
                                        <p:strVal val="visible"/>
                                      </p:to>
                                    </p:set>
                                    <p:animEffect transition="in" filter="fade">
                                      <p:cBhvr>
                                        <p:cTn id="31" dur="1000"/>
                                        <p:tgtEl>
                                          <p:spTgt spid="17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fade">
                                      <p:cBhvr>
                                        <p:cTn id="36" dur="2000"/>
                                        <p:tgtEl>
                                          <p:spTgt spid="17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4"/>
                                        </p:tgtEl>
                                      </p:cBhvr>
                                    </p:animEffect>
                                    <p:set>
                                      <p:cBhvr>
                                        <p:cTn id="41" dur="1" fill="hold">
                                          <p:stCondLst>
                                            <p:cond delay="500"/>
                                          </p:stCondLst>
                                        </p:cTn>
                                        <p:tgtEl>
                                          <p:spTgt spid="17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3"/>
                                        </p:tgtEl>
                                        <p:attrNameLst>
                                          <p:attrName>style.visibility</p:attrName>
                                        </p:attrNameLst>
                                      </p:cBhvr>
                                      <p:to>
                                        <p:strVal val="visible"/>
                                      </p:to>
                                    </p:set>
                                    <p:animEffect transition="in" filter="fade">
                                      <p:cBhvr>
                                        <p:cTn id="46"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2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152133" y="-418455"/>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8" name="Google Shape;168;p5"/>
          <p:cNvSpPr txBox="1"/>
          <p:nvPr/>
        </p:nvSpPr>
        <p:spPr>
          <a:xfrm>
            <a:off x="307553" y="985602"/>
            <a:ext cx="11768682" cy="5509160"/>
          </a:xfrm>
          <a:prstGeom prst="rect">
            <a:avLst/>
          </a:prstGeom>
          <a:solidFill>
            <a:srgbClr val="FBE4D4"/>
          </a:solidFill>
          <a:ln>
            <a:noFill/>
          </a:ln>
        </p:spPr>
        <p:txBody>
          <a:bodyPr spcFirstLastPara="1" wrap="square" lIns="91425" tIns="45700" rIns="91425" bIns="45700" anchor="t" anchorCtr="0">
            <a:spAutoFit/>
          </a:bodyPr>
          <a:lstStyle/>
          <a:p>
            <a:pPr algn="just"/>
            <a:r>
              <a:rPr lang="vi-VN" sz="1600" b="1" i="1" dirty="0">
                <a:solidFill>
                  <a:srgbClr val="212529"/>
                </a:solidFill>
                <a:effectLst/>
                <a:latin typeface="Arial" panose="020B0604020202020204" pitchFamily="34" charset="0"/>
              </a:rPr>
              <a:t>“Điều 104. Tội cố ý gây thương tích hoặc gây tổn hại cho sức khỏe của người khác</a:t>
            </a:r>
            <a:endParaRPr lang="vi-VN" sz="1600" b="0" i="0" dirty="0">
              <a:solidFill>
                <a:srgbClr val="212529"/>
              </a:solidFill>
              <a:effectLst/>
              <a:latin typeface="Arial" panose="020B0604020202020204" pitchFamily="34" charset="0"/>
            </a:endParaRPr>
          </a:p>
          <a:p>
            <a:pPr algn="just"/>
            <a:r>
              <a:rPr lang="vi-VN" sz="1600" b="0" i="0" dirty="0">
                <a:solidFill>
                  <a:srgbClr val="212529"/>
                </a:solidFill>
                <a:effectLst/>
                <a:latin typeface="Arial" panose="020B0604020202020204" pitchFamily="34" charset="0"/>
              </a:rPr>
              <a:t>1. Người nào cố ý gây thương tích hoặc gây tổn hại cho sức khỏe của người khác mà tỷ lệ thương tật từ 11% đến 30% hoặc dưới 11% nhưng thuộc một trong các trường hợp sau đây, thì bị phạt cải tạo không giam giữ đến ba năm hoặc phạt tù từ sáu tháng đến ba năm:</a:t>
            </a:r>
          </a:p>
          <a:p>
            <a:pPr algn="just"/>
            <a:r>
              <a:rPr lang="vi-VN" sz="1600" b="0" i="0" dirty="0">
                <a:solidFill>
                  <a:srgbClr val="212529"/>
                </a:solidFill>
                <a:effectLst/>
                <a:latin typeface="Arial" panose="020B0604020202020204" pitchFamily="34" charset="0"/>
              </a:rPr>
              <a:t>a) Dùng hung khí nguy hiểm hoặc dùng thủ đoạn gây nguy hại cho nhiều người;</a:t>
            </a:r>
          </a:p>
          <a:p>
            <a:pPr algn="just"/>
            <a:r>
              <a:rPr lang="vi-VN" sz="1600" b="0" i="0" dirty="0">
                <a:solidFill>
                  <a:srgbClr val="212529"/>
                </a:solidFill>
                <a:effectLst/>
                <a:latin typeface="Arial" panose="020B0604020202020204" pitchFamily="34" charset="0"/>
              </a:rPr>
              <a:t>b) Gây cố tật nhẹ cho nạn nhân;</a:t>
            </a:r>
          </a:p>
          <a:p>
            <a:pPr algn="just"/>
            <a:r>
              <a:rPr lang="vi-VN" sz="1600" b="0" i="0" dirty="0">
                <a:solidFill>
                  <a:srgbClr val="212529"/>
                </a:solidFill>
                <a:effectLst/>
                <a:latin typeface="Arial" panose="020B0604020202020204" pitchFamily="34" charset="0"/>
              </a:rPr>
              <a:t>c) Phạm tội nhiều lần đối với cùng một người hoặc đối với nhiều người;</a:t>
            </a:r>
          </a:p>
          <a:p>
            <a:pPr algn="just"/>
            <a:r>
              <a:rPr lang="vi-VN" sz="1600" b="0" i="0" dirty="0">
                <a:solidFill>
                  <a:srgbClr val="212529"/>
                </a:solidFill>
                <a:effectLst/>
                <a:latin typeface="Arial" panose="020B0604020202020204" pitchFamily="34" charset="0"/>
              </a:rPr>
              <a:t>d) Đối với trẻ em, phụ nữ đang có thai, người già yếu, ốm đau hoặc người khác không có khả năng tự vệ;</a:t>
            </a:r>
          </a:p>
          <a:p>
            <a:pPr algn="just"/>
            <a:r>
              <a:rPr lang="vi-VN" sz="1600" b="0" i="0" dirty="0">
                <a:solidFill>
                  <a:srgbClr val="212529"/>
                </a:solidFill>
                <a:effectLst/>
                <a:latin typeface="Arial" panose="020B0604020202020204" pitchFamily="34" charset="0"/>
              </a:rPr>
              <a:t>e) Đối với ông, bà, cha, mẹ, người nuôi dưỡng, thầy giáo, cô giáo của mình;</a:t>
            </a:r>
            <a:endParaRPr lang="en-US" sz="1600" b="0" i="0" dirty="0">
              <a:solidFill>
                <a:srgbClr val="212529"/>
              </a:solidFill>
              <a:effectLst/>
              <a:latin typeface="Arial" panose="020B0604020202020204" pitchFamily="34" charset="0"/>
            </a:endParaRPr>
          </a:p>
          <a:p>
            <a:pPr algn="just"/>
            <a:r>
              <a:rPr lang="vi-VN" sz="1600" b="0" i="0" dirty="0">
                <a:solidFill>
                  <a:srgbClr val="212529"/>
                </a:solidFill>
                <a:effectLst/>
                <a:latin typeface="Arial" panose="020B0604020202020204" pitchFamily="34" charset="0"/>
              </a:rPr>
              <a:t>f) Có tổ chức;</a:t>
            </a:r>
          </a:p>
          <a:p>
            <a:pPr algn="just"/>
            <a:r>
              <a:rPr lang="vi-VN" sz="1600" b="0" i="0" dirty="0">
                <a:solidFill>
                  <a:srgbClr val="212529"/>
                </a:solidFill>
                <a:effectLst/>
                <a:latin typeface="Arial" panose="020B0604020202020204" pitchFamily="34" charset="0"/>
              </a:rPr>
              <a:t>g) Trong thời gian đang bị tạm giữ, tạm giam hoặc đang bị áp dụng biện pháp đưa vào cơ sở giáo dục;</a:t>
            </a:r>
          </a:p>
          <a:p>
            <a:pPr algn="just"/>
            <a:r>
              <a:rPr lang="vi-VN" sz="1600" b="0" i="0" dirty="0">
                <a:solidFill>
                  <a:srgbClr val="212529"/>
                </a:solidFill>
                <a:effectLst/>
                <a:latin typeface="Arial" panose="020B0604020202020204" pitchFamily="34" charset="0"/>
              </a:rPr>
              <a:t>h) Thuê gây thương tích hoặc gây thương tích thuê;</a:t>
            </a:r>
          </a:p>
          <a:p>
            <a:pPr algn="just"/>
            <a:r>
              <a:rPr lang="vi-VN" sz="1600" b="0" i="0" dirty="0">
                <a:solidFill>
                  <a:srgbClr val="212529"/>
                </a:solidFill>
                <a:effectLst/>
                <a:latin typeface="Arial" panose="020B0604020202020204" pitchFamily="34" charset="0"/>
              </a:rPr>
              <a:t>i) Có tính chất côn đồ hoặc tái phạm nguy hiểm;</a:t>
            </a:r>
          </a:p>
          <a:p>
            <a:pPr algn="just"/>
            <a:r>
              <a:rPr lang="vi-VN" sz="1600" b="0" i="0" dirty="0">
                <a:solidFill>
                  <a:srgbClr val="212529"/>
                </a:solidFill>
                <a:effectLst/>
                <a:latin typeface="Arial" panose="020B0604020202020204" pitchFamily="34" charset="0"/>
              </a:rPr>
              <a:t>k) Để cản trở người thi hành công vụ hoặc vì lý do công vụ của nạn nhân.</a:t>
            </a:r>
          </a:p>
          <a:p>
            <a:pPr algn="just"/>
            <a:r>
              <a:rPr lang="vi-VN" sz="1600" b="0" i="0" dirty="0">
                <a:solidFill>
                  <a:srgbClr val="212529"/>
                </a:solidFill>
                <a:effectLst/>
                <a:latin typeface="Arial" panose="020B0604020202020204" pitchFamily="34" charset="0"/>
              </a:rPr>
              <a:t>2. Phạm tội gây thương tích hoặc gây tổn hại cho sức khỏe của người khác mà tỷ lệ thương tật từ 31% đến 60% hoặc từ 11% đến 30%, nhưng thuộc một trong các trường hợp quy định tại các điểm từ điểm a đến điểm k khoản 1 Điều này, thì bị phạt tù từ hai năm đến bảy năm.</a:t>
            </a:r>
          </a:p>
          <a:p>
            <a:pPr algn="just"/>
            <a:r>
              <a:rPr lang="vi-VN" sz="1600" b="0" i="0" dirty="0">
                <a:solidFill>
                  <a:srgbClr val="212529"/>
                </a:solidFill>
                <a:effectLst/>
                <a:latin typeface="Arial" panose="020B0604020202020204" pitchFamily="34" charset="0"/>
              </a:rPr>
              <a:t>3. Phạm tội gây thương tích, gây tổn hại cho sức khỏe của người khác mà tỷ lệ thương tật từ 61% trở lên hoặc dẫn đến chết người hoặc từ 31% đến 60%, nhưng thuộc một trong các trường hợp quy định tại các điểm từ điểm a đến điểm k khoản 1 Điều này, thì bị phạt tù từ năm năm đến mười lăm năm.</a:t>
            </a:r>
          </a:p>
          <a:p>
            <a:pPr algn="just"/>
            <a:r>
              <a:rPr lang="vi-VN" sz="1600" b="0" i="0" dirty="0">
                <a:solidFill>
                  <a:srgbClr val="212529"/>
                </a:solidFill>
                <a:effectLst/>
                <a:latin typeface="Arial" panose="020B0604020202020204" pitchFamily="34" charset="0"/>
              </a:rPr>
              <a:t>4. Phạm tội dẫn đến chết nhiều người hoặc trong trường hợp đặc biệt nghiêm trọng khác, thì bị phạt tù từ mười năm đến hai mươi năm hoặc tù chung thân”.</a:t>
            </a:r>
          </a:p>
        </p:txBody>
      </p:sp>
      <p:cxnSp>
        <p:nvCxnSpPr>
          <p:cNvPr id="173" name="Google Shape;173;p5"/>
          <p:cNvCxnSpPr>
            <a:cxnSpLocks/>
          </p:cNvCxnSpPr>
          <p:nvPr/>
        </p:nvCxnSpPr>
        <p:spPr>
          <a:xfrm>
            <a:off x="10460122" y="2284041"/>
            <a:ext cx="294598" cy="1105429"/>
          </a:xfrm>
          <a:prstGeom prst="straightConnector1">
            <a:avLst/>
          </a:prstGeom>
          <a:noFill/>
          <a:ln w="38100" cap="flat" cmpd="sng">
            <a:solidFill>
              <a:srgbClr val="FFD966"/>
            </a:solidFill>
            <a:prstDash val="solid"/>
            <a:miter lim="800000"/>
            <a:headEnd type="none" w="sm" len="sm"/>
            <a:tailEnd type="stealth" w="med" len="med"/>
          </a:ln>
        </p:spPr>
      </p:cxn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291310" y="-279552"/>
            <a:ext cx="2657807" cy="2254202"/>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9332627" y="6100295"/>
            <a:ext cx="3708401" cy="1056695"/>
          </a:xfrm>
          <a:prstGeom prst="rect">
            <a:avLst/>
          </a:prstGeom>
          <a:noFill/>
          <a:ln>
            <a:noFill/>
          </a:ln>
        </p:spPr>
      </p:pic>
    </p:spTree>
    <p:extLst>
      <p:ext uri="{BB962C8B-B14F-4D97-AF65-F5344CB8AC3E}">
        <p14:creationId xmlns:p14="http://schemas.microsoft.com/office/powerpoint/2010/main" val="37416428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fade">
                                      <p:cBhvr>
                                        <p:cTn id="16" dur="500"/>
                                        <p:tgtEl>
                                          <p:spTgt spid="17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fade">
                                      <p:cBhvr>
                                        <p:cTn id="2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152133" y="-418455"/>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8" name="Google Shape;168;p5"/>
          <p:cNvSpPr txBox="1"/>
          <p:nvPr/>
        </p:nvSpPr>
        <p:spPr>
          <a:xfrm>
            <a:off x="328299" y="1206891"/>
            <a:ext cx="11535402" cy="5262939"/>
          </a:xfrm>
          <a:prstGeom prst="rect">
            <a:avLst/>
          </a:prstGeom>
          <a:solidFill>
            <a:srgbClr val="FBE4D4"/>
          </a:solidFill>
          <a:ln>
            <a:noFill/>
          </a:ln>
        </p:spPr>
        <p:txBody>
          <a:bodyPr spcFirstLastPara="1" wrap="square" lIns="91425" tIns="45700" rIns="91425" bIns="45700" anchor="t" anchorCtr="0">
            <a:spAutoFit/>
          </a:bodyPr>
          <a:lstStyle/>
          <a:p>
            <a:pPr algn="l" fontAlgn="base"/>
            <a:r>
              <a:rPr lang="vi-VN" sz="2400" b="1" i="0" dirty="0">
                <a:solidFill>
                  <a:srgbClr val="222222"/>
                </a:solidFill>
                <a:effectLst/>
                <a:latin typeface="times" panose="02020603050405020304" pitchFamily="18" charset="0"/>
              </a:rPr>
              <a:t>Điều 321. Tội đánh bạc</a:t>
            </a:r>
            <a:endParaRPr lang="vi-VN" sz="2400" b="0" i="0" dirty="0">
              <a:solidFill>
                <a:srgbClr val="222222"/>
              </a:solidFill>
              <a:effectLst/>
              <a:latin typeface="times" panose="02020603050405020304" pitchFamily="18" charset="0"/>
            </a:endParaRPr>
          </a:p>
          <a:p>
            <a:pPr algn="l" fontAlgn="base"/>
            <a:r>
              <a:rPr lang="vi-VN" sz="2400" b="0" i="0" dirty="0">
                <a:solidFill>
                  <a:srgbClr val="222222"/>
                </a:solidFill>
                <a:effectLst/>
                <a:latin typeface="times" panose="02020603050405020304" pitchFamily="18" charset="0"/>
              </a:rPr>
              <a:t>1. Người nào đánh bạc trái phép dưới bất kỳ hình thức nào được thua bằng tiền hay hiện vật trị giá từ 5.000.000 đồng đến dưới 50.000.000 đồng hoặc dưới 5.000.000 đồng nhưng đã bị xử phạt vi phạm hành chính về hành vi này hoặc hành vi quy định tại Điều 322 của Bộ luật này hoặc đã bị kết án về tội này hoặc tội quy định tại Điều 322 của Bộ luật này, chưa được xóa án tích mà còn vi phạm, thì bị phạt tiền từ 20.000.000 đồng đến 100.000.000 đồng, phạt cải tạo không giam giữ đến 03 năm hoặc phạt tù từ 06 tháng đến 03 năm.</a:t>
            </a:r>
          </a:p>
          <a:p>
            <a:pPr algn="l" fontAlgn="base"/>
            <a:r>
              <a:rPr lang="vi-VN" sz="2400" b="0" i="0" dirty="0">
                <a:solidFill>
                  <a:srgbClr val="222222"/>
                </a:solidFill>
                <a:effectLst/>
                <a:latin typeface="times" panose="02020603050405020304" pitchFamily="18" charset="0"/>
              </a:rPr>
              <a:t>2. Phạm tội thuộc một trong các trường hợp sau đây, thì bị phạt tù từ 03 năm đến 07 năm:</a:t>
            </a:r>
          </a:p>
          <a:p>
            <a:pPr algn="l" fontAlgn="base"/>
            <a:r>
              <a:rPr lang="vi-VN" sz="2400" b="0" i="0" dirty="0">
                <a:solidFill>
                  <a:srgbClr val="222222"/>
                </a:solidFill>
                <a:effectLst/>
                <a:latin typeface="times" panose="02020603050405020304" pitchFamily="18" charset="0"/>
              </a:rPr>
              <a:t>a) Có tính chất chuyên nghiệp;</a:t>
            </a:r>
          </a:p>
          <a:p>
            <a:pPr algn="l" fontAlgn="base"/>
            <a:r>
              <a:rPr lang="vi-VN" sz="2400" b="0" i="0" dirty="0">
                <a:solidFill>
                  <a:srgbClr val="222222"/>
                </a:solidFill>
                <a:effectLst/>
                <a:latin typeface="times" panose="02020603050405020304" pitchFamily="18" charset="0"/>
              </a:rPr>
              <a:t>b) Tiền hoặc hiện vật dùng đánh bạc trị giá 50.000.000 đồng trở lên;</a:t>
            </a:r>
          </a:p>
          <a:p>
            <a:pPr algn="l" fontAlgn="base"/>
            <a:r>
              <a:rPr lang="vi-VN" sz="2400" b="0" i="0" dirty="0">
                <a:solidFill>
                  <a:srgbClr val="222222"/>
                </a:solidFill>
                <a:effectLst/>
                <a:latin typeface="times" panose="02020603050405020304" pitchFamily="18" charset="0"/>
              </a:rPr>
              <a:t>c) Sử dụng mạng internet, mạng máy tính, mạng viễn thông, phương tiện điện tử để phạm tội;</a:t>
            </a:r>
          </a:p>
          <a:p>
            <a:pPr algn="l" fontAlgn="base"/>
            <a:r>
              <a:rPr lang="vi-VN" sz="2400" b="0" i="0" dirty="0">
                <a:solidFill>
                  <a:srgbClr val="222222"/>
                </a:solidFill>
                <a:effectLst/>
                <a:latin typeface="times" panose="02020603050405020304" pitchFamily="18" charset="0"/>
              </a:rPr>
              <a:t>d) Tái phạm nguy hiểm.</a:t>
            </a:r>
          </a:p>
          <a:p>
            <a:pPr algn="l" fontAlgn="base"/>
            <a:r>
              <a:rPr lang="vi-VN" sz="2400" b="0" i="0" dirty="0">
                <a:solidFill>
                  <a:srgbClr val="222222"/>
                </a:solidFill>
                <a:effectLst/>
                <a:latin typeface="times" panose="02020603050405020304" pitchFamily="18" charset="0"/>
              </a:rPr>
              <a:t>3. Người phạm tội còn có thể bị phạt tiền từ 10.000.000 đồng đến 50.000.000 đồng.</a:t>
            </a:r>
            <a:endParaRPr lang="vi-VN" sz="1400" b="0" i="0" dirty="0">
              <a:solidFill>
                <a:srgbClr val="222222"/>
              </a:solidFill>
              <a:effectLst/>
              <a:latin typeface="times" panose="02020603050405020304" pitchFamily="18" charset="0"/>
            </a:endParaRPr>
          </a:p>
        </p:txBody>
      </p:sp>
      <p:cxnSp>
        <p:nvCxnSpPr>
          <p:cNvPr id="173" name="Google Shape;173;p5"/>
          <p:cNvCxnSpPr>
            <a:cxnSpLocks/>
          </p:cNvCxnSpPr>
          <p:nvPr/>
        </p:nvCxnSpPr>
        <p:spPr>
          <a:xfrm>
            <a:off x="10460122" y="2284041"/>
            <a:ext cx="294598" cy="1105429"/>
          </a:xfrm>
          <a:prstGeom prst="straightConnector1">
            <a:avLst/>
          </a:prstGeom>
          <a:noFill/>
          <a:ln w="38100" cap="flat" cmpd="sng">
            <a:solidFill>
              <a:srgbClr val="FFD966"/>
            </a:solidFill>
            <a:prstDash val="solid"/>
            <a:miter lim="800000"/>
            <a:headEnd type="none" w="sm" len="sm"/>
            <a:tailEnd type="stealth" w="med" len="med"/>
          </a:ln>
        </p:spPr>
      </p:cxn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317021" y="-849080"/>
            <a:ext cx="2657807" cy="2254202"/>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8953859" y="5847053"/>
            <a:ext cx="3708401" cy="1056695"/>
          </a:xfrm>
          <a:prstGeom prst="rect">
            <a:avLst/>
          </a:prstGeom>
          <a:noFill/>
          <a:ln>
            <a:noFill/>
          </a:ln>
        </p:spPr>
      </p:pic>
    </p:spTree>
    <p:extLst>
      <p:ext uri="{BB962C8B-B14F-4D97-AF65-F5344CB8AC3E}">
        <p14:creationId xmlns:p14="http://schemas.microsoft.com/office/powerpoint/2010/main" val="30268653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fade">
                                      <p:cBhvr>
                                        <p:cTn id="16" dur="500"/>
                                        <p:tgtEl>
                                          <p:spTgt spid="17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fade">
                                      <p:cBhvr>
                                        <p:cTn id="2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4365905D-33B3-4FE1-99D0-28EB6A766D24}"/>
              </a:ext>
            </a:extLst>
          </p:cNvPr>
          <p:cNvSpPr>
            <a:spLocks noGrp="1"/>
          </p:cNvSpPr>
          <p:nvPr>
            <p:ph type="title"/>
          </p:nvPr>
        </p:nvSpPr>
        <p:spPr/>
        <p:txBody>
          <a:bodyPr/>
          <a:lstStyle/>
          <a:p>
            <a:endParaRPr lang="en-US" altLang="en-US"/>
          </a:p>
        </p:txBody>
      </p:sp>
      <p:pic>
        <p:nvPicPr>
          <p:cNvPr id="23555" name="Content Placeholder 3" descr="pngtree-hand-drawn-cartoon-boys-question-free-map-image_1315400.jpg">
            <a:extLst>
              <a:ext uri="{FF2B5EF4-FFF2-40B4-BE49-F238E27FC236}">
                <a16:creationId xmlns:a16="http://schemas.microsoft.com/office/drawing/2014/main" xmlns="" id="{F3086CF4-0D98-47C3-A09D-5BA492F6DB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4" name="Rectangle 3">
            <a:extLst>
              <a:ext uri="{FF2B5EF4-FFF2-40B4-BE49-F238E27FC236}">
                <a16:creationId xmlns:a16="http://schemas.microsoft.com/office/drawing/2014/main" xmlns="" id="{13DE7DB1-06CC-469E-A798-AB521DC0D30F}"/>
              </a:ext>
            </a:extLst>
          </p:cNvPr>
          <p:cNvSpPr/>
          <p:nvPr/>
        </p:nvSpPr>
        <p:spPr>
          <a:xfrm>
            <a:off x="2796363" y="5178056"/>
            <a:ext cx="7708603" cy="1222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just">
              <a:defRPr/>
            </a:pPr>
            <a:r>
              <a:rPr lang="en-US" sz="4267" b="1" dirty="0" err="1">
                <a:solidFill>
                  <a:srgbClr val="002060"/>
                </a:solidFill>
                <a:latin typeface="Times New Roman" pitchFamily="18" charset="0"/>
                <a:cs typeface="Times New Roman" pitchFamily="18" charset="0"/>
              </a:rPr>
              <a:t>Em</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hiểu</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thế</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nào</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là</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pháp</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luật</a:t>
            </a:r>
            <a:r>
              <a:rPr lang="en-US" sz="4267" b="1" dirty="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0" y="-525522"/>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8" name="Google Shape;168;p5"/>
          <p:cNvSpPr txBox="1"/>
          <p:nvPr/>
        </p:nvSpPr>
        <p:spPr>
          <a:xfrm>
            <a:off x="293387" y="535063"/>
            <a:ext cx="11768682" cy="769401"/>
          </a:xfrm>
          <a:prstGeom prst="rect">
            <a:avLst/>
          </a:prstGeom>
          <a:solidFill>
            <a:srgbClr val="FBE4D4"/>
          </a:solidFill>
          <a:ln>
            <a:noFill/>
          </a:ln>
        </p:spPr>
        <p:txBody>
          <a:bodyPr spcFirstLastPara="1" wrap="square" lIns="91425" tIns="45700" rIns="91425" bIns="45700" anchor="t" anchorCtr="0">
            <a:spAutoFit/>
          </a:bodyPr>
          <a:lstStyle/>
          <a:p>
            <a:pPr algn="ctr">
              <a:defRPr/>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kỉ</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a:t>
            </a:r>
          </a:p>
          <a:p>
            <a:pPr algn="l"/>
            <a:endParaRPr lang="vi-VN" sz="1600" b="0" i="0" dirty="0">
              <a:effectLst/>
              <a:latin typeface="arial" panose="020B0604020202020204" pitchFamily="34" charset="0"/>
            </a:endParaRPr>
          </a:p>
        </p:txBody>
      </p: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291310" y="-279552"/>
            <a:ext cx="2657807" cy="2254202"/>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8953859" y="5847053"/>
            <a:ext cx="3708401" cy="1056695"/>
          </a:xfrm>
          <a:prstGeom prst="rect">
            <a:avLst/>
          </a:prstGeom>
          <a:noFill/>
          <a:ln>
            <a:noFill/>
          </a:ln>
        </p:spPr>
      </p:pic>
      <p:sp>
        <p:nvSpPr>
          <p:cNvPr id="20" name="TextBox 19">
            <a:extLst>
              <a:ext uri="{FF2B5EF4-FFF2-40B4-BE49-F238E27FC236}">
                <a16:creationId xmlns:a16="http://schemas.microsoft.com/office/drawing/2014/main" xmlns="" id="{6FB7E786-1AE3-47CC-8CBE-9E360009D717}"/>
              </a:ext>
            </a:extLst>
          </p:cNvPr>
          <p:cNvSpPr txBox="1"/>
          <p:nvPr/>
        </p:nvSpPr>
        <p:spPr>
          <a:xfrm>
            <a:off x="652398" y="1844502"/>
            <a:ext cx="10503568" cy="2985433"/>
          </a:xfrm>
          <a:prstGeom prst="rect">
            <a:avLst/>
          </a:prstGeom>
          <a:noFill/>
        </p:spPr>
        <p:txBody>
          <a:bodyPr wrap="square">
            <a:spAutoFit/>
          </a:bodyPr>
          <a:lstStyle/>
          <a:p>
            <a:pPr marL="0" indent="0" algn="ctr">
              <a:buNone/>
              <a:defRPr/>
            </a:pPr>
            <a:r>
              <a:rPr lang="en-US" sz="4000" b="1" dirty="0">
                <a:latin typeface="Times New Roman" pitchFamily="18" charset="0"/>
                <a:cs typeface="Times New Roman" pitchFamily="18" charset="0"/>
              </a:rPr>
              <a:t>b</a:t>
            </a:r>
            <a:r>
              <a:rPr lang="en-US" sz="4400" b="1" dirty="0">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luật</a:t>
            </a:r>
            <a:r>
              <a:rPr lang="en-US" sz="3600" b="1" dirty="0">
                <a:latin typeface="Times New Roman" pitchFamily="18" charset="0"/>
                <a:cs typeface="Times New Roman" pitchFamily="18" charset="0"/>
              </a:rPr>
              <a:t>:</a:t>
            </a:r>
          </a:p>
          <a:p>
            <a:pPr marL="0" indent="0" algn="ctr">
              <a:buNone/>
              <a:defRPr/>
            </a:pP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qui </a:t>
            </a:r>
            <a:r>
              <a:rPr lang="en-US" sz="3600" b="1" dirty="0" err="1">
                <a:latin typeface="Times New Roman" pitchFamily="18" charset="0"/>
                <a:cs typeface="Times New Roman" pitchFamily="18" charset="0"/>
              </a:rPr>
              <a:t>tắc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bắt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buộc</a:t>
            </a:r>
            <a:r>
              <a:rPr lang="en-US" sz="3600" b="1" dirty="0">
                <a:latin typeface="Times New Roman" pitchFamily="18" charset="0"/>
                <a:cs typeface="Times New Roman" pitchFamily="18" charset="0"/>
              </a:rPr>
              <a:t>, do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ban </a:t>
            </a:r>
            <a:r>
              <a:rPr lang="en-US" sz="3600" b="1" dirty="0" err="1">
                <a:latin typeface="Times New Roman" pitchFamily="18" charset="0"/>
                <a:cs typeface="Times New Roman" pitchFamily="18" charset="0"/>
              </a:rPr>
              <a: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bảo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thuyết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cưỡng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chế</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27248074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fade">
                                      <p:cBhvr>
                                        <p:cTn id="11" dur="500"/>
                                        <p:tgtEl>
                                          <p:spTgt spid="17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fade">
                                      <p:cBhvr>
                                        <p:cTn id="15" dur="500"/>
                                        <p:tgtEl>
                                          <p:spTgt spid="1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fade">
                                      <p:cBhvr>
                                        <p:cTn id="20" dur="500"/>
                                        <p:tgtEl>
                                          <p:spTgt spid="1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Rectangle 3"/>
          <p:cNvSpPr/>
          <p:nvPr/>
        </p:nvSpPr>
        <p:spPr>
          <a:xfrm>
            <a:off x="1381125" y="356802"/>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3075" name="Picture 9" descr="bg1"/>
          <p:cNvPicPr>
            <a:picLocks noChangeAspect="1"/>
          </p:cNvPicPr>
          <p:nvPr/>
        </p:nvPicPr>
        <p:blipFill>
          <a:blip r:embed="rId3"/>
          <a:srcRect l="14415" t="7385" r="3099" b="21158"/>
          <a:stretch>
            <a:fillRect/>
          </a:stretch>
        </p:blipFill>
        <p:spPr>
          <a:xfrm>
            <a:off x="-421758" y="310445"/>
            <a:ext cx="12613757" cy="6858000"/>
          </a:xfrm>
          <a:prstGeom prst="rect">
            <a:avLst/>
          </a:prstGeom>
          <a:noFill/>
          <a:ln w="9525">
            <a:noFill/>
          </a:ln>
        </p:spPr>
      </p:pic>
      <p:sp>
        <p:nvSpPr>
          <p:cNvPr id="2" name="Rectangles 1"/>
          <p:cNvSpPr/>
          <p:nvPr/>
        </p:nvSpPr>
        <p:spPr>
          <a:xfrm>
            <a:off x="6705600" y="838200"/>
            <a:ext cx="2590800" cy="38862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549608BA-154A-4BA2-BC12-B5FD9CDD47BC}"/>
              </a:ext>
            </a:extLst>
          </p:cNvPr>
          <p:cNvSpPr>
            <a:spLocks noGrp="1"/>
          </p:cNvSpPr>
          <p:nvPr>
            <p:ph idx="1"/>
          </p:nvPr>
        </p:nvSpPr>
        <p:spPr>
          <a:xfrm>
            <a:off x="-148965" y="1969730"/>
            <a:ext cx="5784222" cy="4207233"/>
          </a:xfrm>
        </p:spPr>
        <p:txBody>
          <a:bodyPr/>
          <a:lstStyle/>
          <a:p>
            <a:pPr marL="0" indent="0" algn="ctr">
              <a:buNone/>
              <a:defRPr/>
            </a:pPr>
            <a:r>
              <a:rPr lang="en-US" sz="3600" b="1" dirty="0">
                <a:solidFill>
                  <a:schemeClr val="accent6"/>
                </a:solidFill>
                <a:latin typeface="Times New Roman" pitchFamily="18" charset="0"/>
                <a:cs typeface="Times New Roman" pitchFamily="18" charset="0"/>
              </a:rPr>
              <a:t>a,</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Pháp</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luật</a:t>
            </a:r>
            <a:r>
              <a:rPr lang="en-US" sz="2800" b="1" dirty="0">
                <a:solidFill>
                  <a:schemeClr val="accent6"/>
                </a:solidFill>
                <a:latin typeface="Times New Roman" pitchFamily="18" charset="0"/>
                <a:cs typeface="Times New Roman" pitchFamily="18" charset="0"/>
              </a:rPr>
              <a:t>:</a:t>
            </a:r>
          </a:p>
          <a:p>
            <a:pPr marL="0" indent="0" algn="ctr">
              <a:buNone/>
              <a:defRPr/>
            </a:pPr>
            <a:r>
              <a:rPr lang="en-US" sz="2800" b="1" dirty="0" err="1">
                <a:solidFill>
                  <a:schemeClr val="accent6"/>
                </a:solidFill>
                <a:latin typeface="Times New Roman" pitchFamily="18" charset="0"/>
                <a:cs typeface="Times New Roman" pitchFamily="18" charset="0"/>
              </a:rPr>
              <a:t>Là</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những</a:t>
            </a:r>
            <a:r>
              <a:rPr lang="en-US" sz="2800" b="1" dirty="0">
                <a:solidFill>
                  <a:schemeClr val="accent6"/>
                </a:solidFill>
                <a:latin typeface="Times New Roman" pitchFamily="18" charset="0"/>
                <a:cs typeface="Times New Roman" pitchFamily="18" charset="0"/>
              </a:rPr>
              <a:t> qui </a:t>
            </a:r>
            <a:r>
              <a:rPr lang="en-US" sz="2800" b="1" dirty="0" err="1">
                <a:solidFill>
                  <a:schemeClr val="accent6"/>
                </a:solidFill>
                <a:latin typeface="Times New Roman" pitchFamily="18" charset="0"/>
                <a:cs typeface="Times New Roman" pitchFamily="18" charset="0"/>
              </a:rPr>
              <a:t>tắc</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xử</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sự</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chung</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có</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tính</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bắt</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buộc</a:t>
            </a:r>
            <a:r>
              <a:rPr lang="en-US" sz="2800" b="1" dirty="0">
                <a:solidFill>
                  <a:schemeClr val="accent6"/>
                </a:solidFill>
                <a:latin typeface="Times New Roman" pitchFamily="18" charset="0"/>
                <a:cs typeface="Times New Roman" pitchFamily="18" charset="0"/>
              </a:rPr>
              <a:t>, do </a:t>
            </a:r>
            <a:r>
              <a:rPr lang="en-US" sz="2800" b="1" dirty="0" err="1">
                <a:solidFill>
                  <a:schemeClr val="accent6"/>
                </a:solidFill>
                <a:latin typeface="Times New Roman" pitchFamily="18" charset="0"/>
                <a:cs typeface="Times New Roman" pitchFamily="18" charset="0"/>
              </a:rPr>
              <a:t>Nhà</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nước</a:t>
            </a:r>
            <a:r>
              <a:rPr lang="en-US" sz="2800" b="1" dirty="0">
                <a:solidFill>
                  <a:schemeClr val="accent6"/>
                </a:solidFill>
                <a:latin typeface="Times New Roman" pitchFamily="18" charset="0"/>
                <a:cs typeface="Times New Roman" pitchFamily="18" charset="0"/>
              </a:rPr>
              <a:t> ban </a:t>
            </a:r>
            <a:r>
              <a:rPr lang="en-US" sz="2800" b="1" dirty="0" err="1">
                <a:solidFill>
                  <a:schemeClr val="accent6"/>
                </a:solidFill>
                <a:latin typeface="Times New Roman" pitchFamily="18" charset="0"/>
                <a:cs typeface="Times New Roman" pitchFamily="18" charset="0"/>
              </a:rPr>
              <a:t>hành</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được</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Nhà</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nước</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đảm</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bảo</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thực</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hiện</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bằng</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các</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biện</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pháp</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giáo</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dục</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thuyết</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phục</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cưỡng</a:t>
            </a:r>
            <a:r>
              <a:rPr lang="en-US" sz="2800" b="1" dirty="0">
                <a:solidFill>
                  <a:schemeClr val="accent6"/>
                </a:solidFill>
                <a:latin typeface="Times New Roman" pitchFamily="18" charset="0"/>
                <a:cs typeface="Times New Roman" pitchFamily="18" charset="0"/>
              </a:rPr>
              <a:t> </a:t>
            </a:r>
            <a:r>
              <a:rPr lang="en-US" sz="2800" b="1" dirty="0" err="1">
                <a:solidFill>
                  <a:schemeClr val="accent6"/>
                </a:solidFill>
                <a:latin typeface="Times New Roman" pitchFamily="18" charset="0"/>
                <a:cs typeface="Times New Roman" pitchFamily="18" charset="0"/>
              </a:rPr>
              <a:t>chế</a:t>
            </a:r>
            <a:r>
              <a:rPr lang="en-US" sz="2800" b="1" dirty="0">
                <a:solidFill>
                  <a:schemeClr val="accent6"/>
                </a:solidFill>
                <a:latin typeface="Times New Roman" pitchFamily="18" charset="0"/>
                <a:cs typeface="Times New Roman" pitchFamily="18" charset="0"/>
              </a:rPr>
              <a:t>.</a:t>
            </a:r>
          </a:p>
          <a:p>
            <a:endParaRPr lang="en-US" dirty="0"/>
          </a:p>
        </p:txBody>
      </p:sp>
      <p:sp>
        <p:nvSpPr>
          <p:cNvPr id="15" name="TextBox 14">
            <a:extLst>
              <a:ext uri="{FF2B5EF4-FFF2-40B4-BE49-F238E27FC236}">
                <a16:creationId xmlns:a16="http://schemas.microsoft.com/office/drawing/2014/main" xmlns="" id="{7E1F67E4-D89D-433D-AE31-5D766242F1DB}"/>
              </a:ext>
            </a:extLst>
          </p:cNvPr>
          <p:cNvSpPr txBox="1"/>
          <p:nvPr/>
        </p:nvSpPr>
        <p:spPr>
          <a:xfrm>
            <a:off x="-421758" y="1446510"/>
            <a:ext cx="6130554" cy="523220"/>
          </a:xfrm>
          <a:prstGeom prst="rect">
            <a:avLst/>
          </a:prstGeom>
          <a:noFill/>
        </p:spPr>
        <p:txBody>
          <a:bodyPr wrap="square">
            <a:spAutoFit/>
          </a:bodyPr>
          <a:lstStyle/>
          <a:p>
            <a:pPr algn="ctr">
              <a:defRPr/>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kỉ</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a:t>
            </a:r>
          </a:p>
        </p:txBody>
      </p:sp>
      <p:sp>
        <p:nvSpPr>
          <p:cNvPr id="17" name="TextBox 16">
            <a:extLst>
              <a:ext uri="{FF2B5EF4-FFF2-40B4-BE49-F238E27FC236}">
                <a16:creationId xmlns:a16="http://schemas.microsoft.com/office/drawing/2014/main" xmlns="" id="{6DE9211A-9D95-4FFE-95A9-3D1F3457CC83}"/>
              </a:ext>
            </a:extLst>
          </p:cNvPr>
          <p:cNvSpPr txBox="1"/>
          <p:nvPr/>
        </p:nvSpPr>
        <p:spPr>
          <a:xfrm>
            <a:off x="5825534" y="1969730"/>
            <a:ext cx="5944709" cy="3539430"/>
          </a:xfrm>
          <a:prstGeom prst="rect">
            <a:avLst/>
          </a:prstGeom>
          <a:noFill/>
        </p:spPr>
        <p:txBody>
          <a:bodyPr wrap="square">
            <a:spAutoFit/>
          </a:bodyPr>
          <a:lstStyle/>
          <a:p>
            <a:pPr algn="ctr">
              <a:defRPr/>
            </a:pPr>
            <a:r>
              <a:rPr lang="en-US" sz="2800" b="1" dirty="0">
                <a:solidFill>
                  <a:schemeClr val="accent1"/>
                </a:solidFill>
                <a:latin typeface="Times New Roman" pitchFamily="18" charset="0"/>
                <a:cs typeface="Times New Roman" pitchFamily="18" charset="0"/>
              </a:rPr>
              <a:t>b, </a:t>
            </a:r>
            <a:r>
              <a:rPr lang="en-US" sz="2800" b="1" dirty="0" err="1">
                <a:solidFill>
                  <a:schemeClr val="accent1"/>
                </a:solidFill>
                <a:latin typeface="Times New Roman" pitchFamily="18" charset="0"/>
                <a:cs typeface="Times New Roman" pitchFamily="18" charset="0"/>
              </a:rPr>
              <a:t>Kỉ</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luật</a:t>
            </a:r>
            <a:r>
              <a:rPr lang="en-US" sz="2800" b="1" dirty="0">
                <a:solidFill>
                  <a:schemeClr val="accent1"/>
                </a:solidFill>
                <a:latin typeface="Times New Roman" pitchFamily="18" charset="0"/>
                <a:cs typeface="Times New Roman" pitchFamily="18" charset="0"/>
              </a:rPr>
              <a:t>: </a:t>
            </a:r>
          </a:p>
          <a:p>
            <a:pPr algn="ctr">
              <a:defRPr/>
            </a:pPr>
            <a:r>
              <a:rPr lang="en-US" sz="2800" b="1" dirty="0" err="1">
                <a:solidFill>
                  <a:schemeClr val="accent1"/>
                </a:solidFill>
                <a:latin typeface="Times New Roman" pitchFamily="18" charset="0"/>
                <a:cs typeface="Times New Roman" pitchFamily="18" charset="0"/>
              </a:rPr>
              <a:t>Là</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những</a:t>
            </a:r>
            <a:r>
              <a:rPr lang="en-US" sz="2800" b="1" dirty="0">
                <a:solidFill>
                  <a:schemeClr val="accent1"/>
                </a:solidFill>
                <a:latin typeface="Times New Roman" pitchFamily="18" charset="0"/>
                <a:cs typeface="Times New Roman" pitchFamily="18" charset="0"/>
              </a:rPr>
              <a:t> qui </a:t>
            </a:r>
            <a:r>
              <a:rPr lang="en-US" sz="2800" b="1" dirty="0" err="1">
                <a:solidFill>
                  <a:schemeClr val="accent1"/>
                </a:solidFill>
                <a:latin typeface="Times New Roman" pitchFamily="18" charset="0"/>
                <a:cs typeface="Times New Roman" pitchFamily="18" charset="0"/>
              </a:rPr>
              <a:t>định</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chung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của</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một</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cộng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đồng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hoặc</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của</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tổ</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chức</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xã</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hội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nhà</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trường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cơ</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sở</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sản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xuất</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cơ</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quan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yêu</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cầu</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mọi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người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phải</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tuân</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theo</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nhằm</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tạo</a:t>
            </a:r>
            <a:r>
              <a:rPr lang="en-US" sz="2800" b="1" dirty="0">
                <a:solidFill>
                  <a:schemeClr val="accent1"/>
                </a:solidFill>
                <a:latin typeface="Times New Roman" pitchFamily="18" charset="0"/>
                <a:cs typeface="Times New Roman" pitchFamily="18" charset="0"/>
              </a:rPr>
              <a:t> ra </a:t>
            </a:r>
            <a:r>
              <a:rPr lang="en-US" sz="2800" b="1" dirty="0" err="1">
                <a:solidFill>
                  <a:schemeClr val="accent1"/>
                </a:solidFill>
                <a:latin typeface="Times New Roman" pitchFamily="18" charset="0"/>
                <a:cs typeface="Times New Roman" pitchFamily="18" charset="0"/>
              </a:rPr>
              <a:t>sự</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thống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nhất</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hành</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động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để</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đạt</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chất</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lượng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hiệu</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quả</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trong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công</a:t>
            </a:r>
            <a:r>
              <a:rPr lang="en-US" sz="2800" b="1" dirty="0">
                <a:solidFill>
                  <a:schemeClr val="accent1"/>
                </a:solidFill>
                <a:latin typeface="Times New Roman" pitchFamily="18" charset="0"/>
                <a:cs typeface="Times New Roman" pitchFamily="18" charset="0"/>
              </a:rPr>
              <a:t> </a:t>
            </a:r>
            <a:r>
              <a:rPr lang="en-US" sz="2800" b="1" dirty="0" err="1">
                <a:solidFill>
                  <a:schemeClr val="accent1"/>
                </a:solidFill>
                <a:latin typeface="Times New Roman" pitchFamily="18" charset="0"/>
                <a:cs typeface="Times New Roman" pitchFamily="18" charset="0"/>
              </a:rPr>
              <a:t>việc</a:t>
            </a:r>
            <a:r>
              <a:rPr lang="en-US" sz="2800" b="1" dirty="0">
                <a:solidFill>
                  <a:schemeClr val="accent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152133" y="-418455"/>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8" name="Google Shape;168;p5"/>
          <p:cNvSpPr txBox="1"/>
          <p:nvPr/>
        </p:nvSpPr>
        <p:spPr>
          <a:xfrm>
            <a:off x="483997" y="1152355"/>
            <a:ext cx="11535402" cy="625772"/>
          </a:xfrm>
          <a:prstGeom prst="rect">
            <a:avLst/>
          </a:prstGeom>
          <a:solidFill>
            <a:srgbClr val="FBE4D4"/>
          </a:solidFill>
          <a:ln>
            <a:noFill/>
          </a:ln>
        </p:spPr>
        <p:txBody>
          <a:bodyPr spcFirstLastPara="1" wrap="square" lIns="91425" tIns="45700" rIns="91425" bIns="45700" anchor="t" anchorCtr="0">
            <a:spAutoFit/>
          </a:bodyPr>
          <a:lstStyle/>
          <a:p>
            <a:pPr>
              <a:lnSpc>
                <a:spcPct val="75000"/>
              </a:lnSpc>
              <a:spcBef>
                <a:spcPts val="50"/>
              </a:spcBef>
            </a:pPr>
            <a:r>
              <a:rPr lang="en-US" sz="2000" b="1" dirty="0">
                <a:solidFill>
                  <a:srgbClr val="0000FF"/>
                </a:solidFill>
                <a:latin typeface="Times New Roman" panose="02020603050405020304" pitchFamily="18" charset="0"/>
              </a:rPr>
              <a:t>NỘI DUNG</a:t>
            </a:r>
            <a:endParaRPr lang="en-US" sz="2000" dirty="0">
              <a:solidFill>
                <a:srgbClr val="0000FF"/>
              </a:solidFill>
              <a:latin typeface="Times New Roman" panose="02020603050405020304" pitchFamily="18" charset="0"/>
            </a:endParaRPr>
          </a:p>
          <a:p>
            <a:pPr algn="ctr">
              <a:lnSpc>
                <a:spcPct val="75000"/>
              </a:lnSpc>
              <a:spcBef>
                <a:spcPts val="50"/>
              </a:spcBef>
            </a:pPr>
            <a:r>
              <a:rPr lang="en-US" sz="2400" dirty="0">
                <a:solidFill>
                  <a:srgbClr val="0000FF"/>
                </a:solidFill>
              </a:rPr>
              <a:t>So </a:t>
            </a:r>
            <a:r>
              <a:rPr lang="en-US" sz="2400" dirty="0" err="1">
                <a:solidFill>
                  <a:srgbClr val="0000FF"/>
                </a:solidFill>
              </a:rPr>
              <a:t>sánh</a:t>
            </a:r>
            <a:r>
              <a:rPr lang="en-US" sz="2400" dirty="0">
                <a:solidFill>
                  <a:srgbClr val="0000FF"/>
                </a:solidFill>
              </a:rPr>
              <a:t> </a:t>
            </a:r>
            <a:r>
              <a:rPr lang="en-US" sz="2400" dirty="0" err="1">
                <a:solidFill>
                  <a:srgbClr val="0000FF"/>
                </a:solidFill>
              </a:rPr>
              <a:t>sự</a:t>
            </a:r>
            <a:r>
              <a:rPr lang="en-US" sz="2400" dirty="0">
                <a:solidFill>
                  <a:srgbClr val="0000FF"/>
                </a:solidFill>
              </a:rPr>
              <a:t> </a:t>
            </a:r>
            <a:r>
              <a:rPr lang="en-US" sz="2400" dirty="0" err="1">
                <a:solidFill>
                  <a:srgbClr val="0000FF"/>
                </a:solidFill>
              </a:rPr>
              <a:t>khác</a:t>
            </a:r>
            <a:r>
              <a:rPr lang="en-US" sz="2400" dirty="0">
                <a:solidFill>
                  <a:srgbClr val="0000FF"/>
                </a:solidFill>
              </a:rPr>
              <a:t> </a:t>
            </a:r>
            <a:r>
              <a:rPr lang="en-US" sz="2400" dirty="0" err="1">
                <a:solidFill>
                  <a:srgbClr val="0000FF"/>
                </a:solidFill>
              </a:rPr>
              <a:t>nhau</a:t>
            </a:r>
            <a:r>
              <a:rPr lang="en-US" sz="2400" dirty="0">
                <a:solidFill>
                  <a:srgbClr val="0000FF"/>
                </a:solidFill>
              </a:rPr>
              <a:t> </a:t>
            </a:r>
            <a:r>
              <a:rPr lang="en-US" sz="2400" dirty="0" err="1">
                <a:solidFill>
                  <a:srgbClr val="0000FF"/>
                </a:solidFill>
              </a:rPr>
              <a:t>giữa</a:t>
            </a:r>
            <a:r>
              <a:rPr lang="en-US" sz="2400" dirty="0">
                <a:solidFill>
                  <a:srgbClr val="0000FF"/>
                </a:solidFill>
              </a:rPr>
              <a:t> </a:t>
            </a:r>
            <a:r>
              <a:rPr lang="en-US" sz="2400" dirty="0" err="1">
                <a:solidFill>
                  <a:srgbClr val="0000FF"/>
                </a:solidFill>
              </a:rPr>
              <a:t>kỉ</a:t>
            </a:r>
            <a:r>
              <a:rPr lang="en-US" sz="2400" dirty="0">
                <a:solidFill>
                  <a:srgbClr val="0000FF"/>
                </a:solidFill>
              </a:rPr>
              <a:t> </a:t>
            </a:r>
            <a:r>
              <a:rPr lang="en-US" sz="2400" dirty="0" err="1">
                <a:solidFill>
                  <a:srgbClr val="0000FF"/>
                </a:solidFill>
              </a:rPr>
              <a:t>luật</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pháp</a:t>
            </a:r>
            <a:r>
              <a:rPr lang="en-US" sz="2400" dirty="0">
                <a:solidFill>
                  <a:srgbClr val="0000FF"/>
                </a:solidFill>
              </a:rPr>
              <a:t> </a:t>
            </a:r>
            <a:r>
              <a:rPr lang="en-US" sz="2400" dirty="0" err="1">
                <a:solidFill>
                  <a:srgbClr val="0000FF"/>
                </a:solidFill>
              </a:rPr>
              <a:t>luật</a:t>
            </a:r>
            <a:r>
              <a:rPr lang="en-US" sz="2400" dirty="0">
                <a:solidFill>
                  <a:srgbClr val="0000FF"/>
                </a:solidFill>
              </a:rPr>
              <a:t>?</a:t>
            </a:r>
          </a:p>
        </p:txBody>
      </p:sp>
      <p:cxnSp>
        <p:nvCxnSpPr>
          <p:cNvPr id="173" name="Google Shape;173;p5"/>
          <p:cNvCxnSpPr>
            <a:cxnSpLocks/>
          </p:cNvCxnSpPr>
          <p:nvPr/>
        </p:nvCxnSpPr>
        <p:spPr>
          <a:xfrm>
            <a:off x="10460122" y="2284041"/>
            <a:ext cx="294598" cy="1105429"/>
          </a:xfrm>
          <a:prstGeom prst="straightConnector1">
            <a:avLst/>
          </a:prstGeom>
          <a:noFill/>
          <a:ln w="38100" cap="flat" cmpd="sng">
            <a:solidFill>
              <a:srgbClr val="FFD966"/>
            </a:solidFill>
            <a:prstDash val="solid"/>
            <a:miter lim="800000"/>
            <a:headEnd type="none" w="sm" len="sm"/>
            <a:tailEnd type="stealth" w="med" len="med"/>
          </a:ln>
        </p:spPr>
      </p:cxn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291310" y="-279552"/>
            <a:ext cx="2657807" cy="2254202"/>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8953859" y="5847053"/>
            <a:ext cx="3708401" cy="1056695"/>
          </a:xfrm>
          <a:prstGeom prst="rect">
            <a:avLst/>
          </a:prstGeom>
          <a:noFill/>
          <a:ln>
            <a:noFill/>
          </a:ln>
        </p:spPr>
      </p:pic>
      <p:graphicFrame>
        <p:nvGraphicFramePr>
          <p:cNvPr id="3" name="Table 3">
            <a:extLst>
              <a:ext uri="{FF2B5EF4-FFF2-40B4-BE49-F238E27FC236}">
                <a16:creationId xmlns:a16="http://schemas.microsoft.com/office/drawing/2014/main" xmlns="" id="{CCEAE396-CEDB-4382-AB23-23204FB40F79}"/>
              </a:ext>
            </a:extLst>
          </p:cNvPr>
          <p:cNvGraphicFramePr>
            <a:graphicFrameLocks noGrp="1"/>
          </p:cNvGraphicFramePr>
          <p:nvPr>
            <p:extLst>
              <p:ext uri="{D42A27DB-BD31-4B8C-83A1-F6EECF244321}">
                <p14:modId xmlns:p14="http://schemas.microsoft.com/office/powerpoint/2010/main" val="2741573466"/>
              </p:ext>
            </p:extLst>
          </p:nvPr>
        </p:nvGraphicFramePr>
        <p:xfrm>
          <a:off x="244550" y="1967023"/>
          <a:ext cx="11774850" cy="4045219"/>
        </p:xfrm>
        <a:graphic>
          <a:graphicData uri="http://schemas.openxmlformats.org/drawingml/2006/table">
            <a:tbl>
              <a:tblPr firstRow="1" bandRow="1">
                <a:tableStyleId>{5C22544A-7EE6-4342-B048-85BDC9FD1C3A}</a:tableStyleId>
              </a:tblPr>
              <a:tblGrid>
                <a:gridCol w="3924950">
                  <a:extLst>
                    <a:ext uri="{9D8B030D-6E8A-4147-A177-3AD203B41FA5}">
                      <a16:colId xmlns:a16="http://schemas.microsoft.com/office/drawing/2014/main" xmlns="" val="1867704166"/>
                    </a:ext>
                  </a:extLst>
                </a:gridCol>
                <a:gridCol w="3924950">
                  <a:extLst>
                    <a:ext uri="{9D8B030D-6E8A-4147-A177-3AD203B41FA5}">
                      <a16:colId xmlns:a16="http://schemas.microsoft.com/office/drawing/2014/main" xmlns="" val="1271225456"/>
                    </a:ext>
                  </a:extLst>
                </a:gridCol>
                <a:gridCol w="3924950">
                  <a:extLst>
                    <a:ext uri="{9D8B030D-6E8A-4147-A177-3AD203B41FA5}">
                      <a16:colId xmlns:a16="http://schemas.microsoft.com/office/drawing/2014/main" xmlns="" val="3352383869"/>
                    </a:ext>
                  </a:extLst>
                </a:gridCol>
              </a:tblGrid>
              <a:tr h="745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Tiêu</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chí</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so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sánh</a:t>
                      </a:r>
                      <a:endParaRPr lang="en-US" sz="1800" b="0" i="0" u="none" strike="noStrike" dirty="0">
                        <a:effectLst/>
                        <a:latin typeface="Arial" panose="020B0604020202020204" pitchFamily="34"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Pháp</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luật</a:t>
                      </a:r>
                      <a:endParaRPr lang="en-US" sz="1800" b="0" i="0" u="none" strike="noStrike" dirty="0">
                        <a:effectLst/>
                        <a:latin typeface="Arial" panose="020B0604020202020204" pitchFamily="34"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Kỉ</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luật</a:t>
                      </a:r>
                      <a:endParaRPr lang="en-US" sz="1800" b="0" i="0" u="none" strike="noStrike" dirty="0">
                        <a:effectLst/>
                        <a:latin typeface="Arial" panose="020B0604020202020204" pitchFamily="34" charset="0"/>
                      </a:endParaRPr>
                    </a:p>
                    <a:p>
                      <a:endParaRPr lang="en-US" dirty="0"/>
                    </a:p>
                  </a:txBody>
                  <a:tcPr/>
                </a:tc>
                <a:extLst>
                  <a:ext uri="{0D108BD9-81ED-4DB2-BD59-A6C34878D82A}">
                    <a16:rowId xmlns:a16="http://schemas.microsoft.com/office/drawing/2014/main" xmlns="" val="2334514971"/>
                  </a:ext>
                </a:extLst>
              </a:tr>
              <a:tr h="745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1.Cơ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sở</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hình</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thành</a:t>
                      </a:r>
                      <a:endParaRPr lang="en-US" sz="1800" b="0" i="0" u="none" strike="noStrike" dirty="0">
                        <a:effectLst/>
                        <a:latin typeface="Arial" panose="020B0604020202020204" pitchFamily="34" charset="0"/>
                      </a:endParaRPr>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701440405"/>
                  </a:ext>
                </a:extLst>
              </a:tr>
              <a:tr h="745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2.Hình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thức</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biểu</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hiện</a:t>
                      </a:r>
                      <a:endParaRPr lang="en-US" sz="1800" b="0" i="0" u="none" strike="noStrike" dirty="0">
                        <a:effectLst/>
                        <a:latin typeface="Arial" panose="020B0604020202020204" pitchFamily="34" charset="0"/>
                      </a:endParaRPr>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739390500"/>
                  </a:ext>
                </a:extLst>
              </a:tr>
              <a:tr h="1064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3.Biện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pháp</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đảm</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bảo</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thực</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hiện</a:t>
                      </a:r>
                      <a:endParaRPr lang="en-US" sz="1800" b="0" i="0" u="none" strike="noStrike" dirty="0">
                        <a:effectLst/>
                        <a:latin typeface="Arial" panose="020B0604020202020204" pitchFamily="34" charset="0"/>
                      </a:endParaRPr>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716090722"/>
                  </a:ext>
                </a:extLst>
              </a:tr>
              <a:tr h="745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4.Phạm vi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áp</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dụng</a:t>
                      </a:r>
                      <a:endParaRPr lang="en-US" sz="1800" b="0" i="0" u="none" strike="noStrike" dirty="0">
                        <a:effectLst/>
                        <a:latin typeface="Arial" panose="020B0604020202020204" pitchFamily="34" charset="0"/>
                      </a:endParaRPr>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2848589673"/>
                  </a:ext>
                </a:extLst>
              </a:tr>
            </a:tbl>
          </a:graphicData>
        </a:graphic>
      </p:graphicFrame>
    </p:spTree>
    <p:extLst>
      <p:ext uri="{BB962C8B-B14F-4D97-AF65-F5344CB8AC3E}">
        <p14:creationId xmlns:p14="http://schemas.microsoft.com/office/powerpoint/2010/main" val="42937578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fade">
                                      <p:cBhvr>
                                        <p:cTn id="16" dur="500"/>
                                        <p:tgtEl>
                                          <p:spTgt spid="17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fade">
                                      <p:cBhvr>
                                        <p:cTn id="2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152133" y="-418455"/>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8" name="Google Shape;168;p5"/>
          <p:cNvSpPr txBox="1"/>
          <p:nvPr/>
        </p:nvSpPr>
        <p:spPr>
          <a:xfrm>
            <a:off x="483997" y="1152355"/>
            <a:ext cx="11535402" cy="625772"/>
          </a:xfrm>
          <a:prstGeom prst="rect">
            <a:avLst/>
          </a:prstGeom>
          <a:solidFill>
            <a:srgbClr val="FBE4D4"/>
          </a:solidFill>
          <a:ln>
            <a:noFill/>
          </a:ln>
        </p:spPr>
        <p:txBody>
          <a:bodyPr spcFirstLastPara="1" wrap="square" lIns="91425" tIns="45700" rIns="91425" bIns="45700" anchor="t" anchorCtr="0">
            <a:spAutoFit/>
          </a:bodyPr>
          <a:lstStyle/>
          <a:p>
            <a:pPr>
              <a:lnSpc>
                <a:spcPct val="75000"/>
              </a:lnSpc>
              <a:spcBef>
                <a:spcPts val="50"/>
              </a:spcBef>
            </a:pPr>
            <a:r>
              <a:rPr lang="en-US" sz="2000" b="1" dirty="0">
                <a:solidFill>
                  <a:srgbClr val="0000FF"/>
                </a:solidFill>
                <a:latin typeface="Times New Roman" panose="02020603050405020304" pitchFamily="18" charset="0"/>
              </a:rPr>
              <a:t>NỘI DUNG</a:t>
            </a:r>
            <a:endParaRPr lang="en-US" sz="2000" dirty="0">
              <a:solidFill>
                <a:srgbClr val="0000FF"/>
              </a:solidFill>
              <a:latin typeface="Times New Roman" panose="02020603050405020304" pitchFamily="18" charset="0"/>
            </a:endParaRPr>
          </a:p>
          <a:p>
            <a:pPr algn="ctr">
              <a:lnSpc>
                <a:spcPct val="75000"/>
              </a:lnSpc>
              <a:spcBef>
                <a:spcPts val="50"/>
              </a:spcBef>
            </a:pPr>
            <a:r>
              <a:rPr lang="en-US" sz="2400" dirty="0">
                <a:solidFill>
                  <a:srgbClr val="0000FF"/>
                </a:solidFill>
              </a:rPr>
              <a:t>So </a:t>
            </a:r>
            <a:r>
              <a:rPr lang="en-US" sz="2400" dirty="0" err="1">
                <a:solidFill>
                  <a:srgbClr val="0000FF"/>
                </a:solidFill>
              </a:rPr>
              <a:t>sánh</a:t>
            </a:r>
            <a:r>
              <a:rPr lang="en-US" sz="2400" dirty="0">
                <a:solidFill>
                  <a:srgbClr val="0000FF"/>
                </a:solidFill>
              </a:rPr>
              <a:t> </a:t>
            </a:r>
            <a:r>
              <a:rPr lang="en-US" sz="2400" dirty="0" err="1">
                <a:solidFill>
                  <a:srgbClr val="0000FF"/>
                </a:solidFill>
              </a:rPr>
              <a:t>sự</a:t>
            </a:r>
            <a:r>
              <a:rPr lang="en-US" sz="2400" dirty="0">
                <a:solidFill>
                  <a:srgbClr val="0000FF"/>
                </a:solidFill>
              </a:rPr>
              <a:t> </a:t>
            </a:r>
            <a:r>
              <a:rPr lang="en-US" sz="2400" dirty="0" err="1">
                <a:solidFill>
                  <a:srgbClr val="0000FF"/>
                </a:solidFill>
              </a:rPr>
              <a:t>khác</a:t>
            </a:r>
            <a:r>
              <a:rPr lang="en-US" sz="2400" dirty="0">
                <a:solidFill>
                  <a:srgbClr val="0000FF"/>
                </a:solidFill>
              </a:rPr>
              <a:t> </a:t>
            </a:r>
            <a:r>
              <a:rPr lang="en-US" sz="2400" dirty="0" err="1">
                <a:solidFill>
                  <a:srgbClr val="0000FF"/>
                </a:solidFill>
              </a:rPr>
              <a:t>nhau</a:t>
            </a:r>
            <a:r>
              <a:rPr lang="en-US" sz="2400" dirty="0">
                <a:solidFill>
                  <a:srgbClr val="0000FF"/>
                </a:solidFill>
              </a:rPr>
              <a:t> </a:t>
            </a:r>
            <a:r>
              <a:rPr lang="en-US" sz="2400" dirty="0" err="1">
                <a:solidFill>
                  <a:srgbClr val="0000FF"/>
                </a:solidFill>
              </a:rPr>
              <a:t>giữa</a:t>
            </a:r>
            <a:r>
              <a:rPr lang="en-US" sz="2400" dirty="0">
                <a:solidFill>
                  <a:srgbClr val="0000FF"/>
                </a:solidFill>
              </a:rPr>
              <a:t> </a:t>
            </a:r>
            <a:r>
              <a:rPr lang="en-US" sz="2400" dirty="0" err="1">
                <a:solidFill>
                  <a:srgbClr val="0000FF"/>
                </a:solidFill>
              </a:rPr>
              <a:t>kỉ</a:t>
            </a:r>
            <a:r>
              <a:rPr lang="en-US" sz="2400" dirty="0">
                <a:solidFill>
                  <a:srgbClr val="0000FF"/>
                </a:solidFill>
              </a:rPr>
              <a:t> </a:t>
            </a:r>
            <a:r>
              <a:rPr lang="en-US" sz="2400" dirty="0" err="1">
                <a:solidFill>
                  <a:srgbClr val="0000FF"/>
                </a:solidFill>
              </a:rPr>
              <a:t>luật</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pháp</a:t>
            </a:r>
            <a:r>
              <a:rPr lang="en-US" sz="2400" dirty="0">
                <a:solidFill>
                  <a:srgbClr val="0000FF"/>
                </a:solidFill>
              </a:rPr>
              <a:t> </a:t>
            </a:r>
            <a:r>
              <a:rPr lang="en-US" sz="2400" dirty="0" err="1">
                <a:solidFill>
                  <a:srgbClr val="0000FF"/>
                </a:solidFill>
              </a:rPr>
              <a:t>luật</a:t>
            </a:r>
            <a:r>
              <a:rPr lang="en-US" sz="2400" dirty="0">
                <a:solidFill>
                  <a:srgbClr val="0000FF"/>
                </a:solidFill>
              </a:rPr>
              <a:t>?</a:t>
            </a:r>
          </a:p>
        </p:txBody>
      </p:sp>
      <p:cxnSp>
        <p:nvCxnSpPr>
          <p:cNvPr id="173" name="Google Shape;173;p5"/>
          <p:cNvCxnSpPr>
            <a:cxnSpLocks/>
          </p:cNvCxnSpPr>
          <p:nvPr/>
        </p:nvCxnSpPr>
        <p:spPr>
          <a:xfrm>
            <a:off x="10460122" y="2284041"/>
            <a:ext cx="294598" cy="1105429"/>
          </a:xfrm>
          <a:prstGeom prst="straightConnector1">
            <a:avLst/>
          </a:prstGeom>
          <a:noFill/>
          <a:ln w="38100" cap="flat" cmpd="sng">
            <a:solidFill>
              <a:srgbClr val="FFD966"/>
            </a:solidFill>
            <a:prstDash val="solid"/>
            <a:miter lim="800000"/>
            <a:headEnd type="none" w="sm" len="sm"/>
            <a:tailEnd type="stealth" w="med" len="med"/>
          </a:ln>
        </p:spPr>
      </p:cxn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291310" y="-279552"/>
            <a:ext cx="2657807" cy="2254202"/>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8953859" y="5847053"/>
            <a:ext cx="3708401" cy="1056695"/>
          </a:xfrm>
          <a:prstGeom prst="rect">
            <a:avLst/>
          </a:prstGeom>
          <a:noFill/>
          <a:ln>
            <a:noFill/>
          </a:ln>
        </p:spPr>
      </p:pic>
      <p:graphicFrame>
        <p:nvGraphicFramePr>
          <p:cNvPr id="3" name="Table 3">
            <a:extLst>
              <a:ext uri="{FF2B5EF4-FFF2-40B4-BE49-F238E27FC236}">
                <a16:creationId xmlns:a16="http://schemas.microsoft.com/office/drawing/2014/main" xmlns="" id="{CCEAE396-CEDB-4382-AB23-23204FB40F79}"/>
              </a:ext>
            </a:extLst>
          </p:cNvPr>
          <p:cNvGraphicFramePr>
            <a:graphicFrameLocks noGrp="1"/>
          </p:cNvGraphicFramePr>
          <p:nvPr>
            <p:extLst>
              <p:ext uri="{D42A27DB-BD31-4B8C-83A1-F6EECF244321}">
                <p14:modId xmlns:p14="http://schemas.microsoft.com/office/powerpoint/2010/main" val="3408247849"/>
              </p:ext>
            </p:extLst>
          </p:nvPr>
        </p:nvGraphicFramePr>
        <p:xfrm>
          <a:off x="244550" y="1967023"/>
          <a:ext cx="11774850" cy="4383675"/>
        </p:xfrm>
        <a:graphic>
          <a:graphicData uri="http://schemas.openxmlformats.org/drawingml/2006/table">
            <a:tbl>
              <a:tblPr firstRow="1" bandRow="1">
                <a:tableStyleId>{5C22544A-7EE6-4342-B048-85BDC9FD1C3A}</a:tableStyleId>
              </a:tblPr>
              <a:tblGrid>
                <a:gridCol w="3924950">
                  <a:extLst>
                    <a:ext uri="{9D8B030D-6E8A-4147-A177-3AD203B41FA5}">
                      <a16:colId xmlns:a16="http://schemas.microsoft.com/office/drawing/2014/main" xmlns="" val="1867704166"/>
                    </a:ext>
                  </a:extLst>
                </a:gridCol>
                <a:gridCol w="3924950">
                  <a:extLst>
                    <a:ext uri="{9D8B030D-6E8A-4147-A177-3AD203B41FA5}">
                      <a16:colId xmlns:a16="http://schemas.microsoft.com/office/drawing/2014/main" xmlns="" val="1271225456"/>
                    </a:ext>
                  </a:extLst>
                </a:gridCol>
                <a:gridCol w="3924950">
                  <a:extLst>
                    <a:ext uri="{9D8B030D-6E8A-4147-A177-3AD203B41FA5}">
                      <a16:colId xmlns:a16="http://schemas.microsoft.com/office/drawing/2014/main" xmlns="" val="3352383869"/>
                    </a:ext>
                  </a:extLst>
                </a:gridCol>
              </a:tblGrid>
              <a:tr h="745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Tiêu</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chí</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so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sánh</a:t>
                      </a:r>
                      <a:endParaRPr lang="en-US" sz="1800" b="0" i="0" u="none" strike="noStrike" dirty="0">
                        <a:effectLst/>
                        <a:latin typeface="Arial" panose="020B0604020202020204" pitchFamily="34"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Pháp</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luật</a:t>
                      </a:r>
                      <a:endParaRPr lang="en-US" sz="1800" b="0" i="0" u="none" strike="noStrike" dirty="0">
                        <a:effectLst/>
                        <a:latin typeface="Arial" panose="020B0604020202020204" pitchFamily="34"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Kỉ</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luật</a:t>
                      </a:r>
                      <a:endParaRPr lang="en-US" sz="1800" b="0" i="0" u="none" strike="noStrike" dirty="0">
                        <a:effectLst/>
                        <a:latin typeface="Arial" panose="020B0604020202020204" pitchFamily="34" charset="0"/>
                      </a:endParaRPr>
                    </a:p>
                    <a:p>
                      <a:endParaRPr lang="en-US" dirty="0"/>
                    </a:p>
                  </a:txBody>
                  <a:tcPr/>
                </a:tc>
                <a:extLst>
                  <a:ext uri="{0D108BD9-81ED-4DB2-BD59-A6C34878D82A}">
                    <a16:rowId xmlns:a16="http://schemas.microsoft.com/office/drawing/2014/main" xmlns="" val="2334514971"/>
                  </a:ext>
                </a:extLst>
              </a:tr>
              <a:tr h="745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1.Cơ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sở</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hình</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thành</a:t>
                      </a:r>
                      <a:endParaRPr lang="en-US" sz="1800" b="0" i="0" u="none" strike="noStrike" dirty="0">
                        <a:effectLst/>
                        <a:latin typeface="Arial" panose="020B0604020202020204" pitchFamily="34"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Do </a:t>
                      </a:r>
                      <a:r>
                        <a:rPr lang="en-US" sz="1800" b="0" dirty="0" err="1">
                          <a:latin typeface="Times New Roman" panose="02020603050405020304" pitchFamily="18" charset="0"/>
                          <a:cs typeface="Times New Roman" panose="02020603050405020304" pitchFamily="18" charset="0"/>
                        </a:rPr>
                        <a:t>nhà</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nước</a:t>
                      </a:r>
                      <a:r>
                        <a:rPr lang="en-US" sz="1800" b="0" dirty="0">
                          <a:latin typeface="Times New Roman" panose="02020603050405020304" pitchFamily="18" charset="0"/>
                          <a:cs typeface="Times New Roman" panose="02020603050405020304" pitchFamily="18" charset="0"/>
                        </a:rPr>
                        <a:t> ban </a:t>
                      </a:r>
                      <a:r>
                        <a:rPr lang="en-US" sz="1800" b="0" dirty="0" err="1">
                          <a:latin typeface="Times New Roman" panose="02020603050405020304" pitchFamily="18" charset="0"/>
                          <a:cs typeface="Times New Roman" panose="02020603050405020304" pitchFamily="18" charset="0"/>
                        </a:rPr>
                        <a:t>hành</a:t>
                      </a:r>
                      <a:r>
                        <a:rPr lang="en-US" sz="1800" b="0" dirty="0">
                          <a:latin typeface="Times New Roman" panose="02020603050405020304" pitchFamily="18" charset="0"/>
                          <a:cs typeface="Times New Roman" panose="02020603050405020304" pitchFamily="18" charset="0"/>
                        </a:rPr>
                        <a:t>.</a:t>
                      </a:r>
                      <a:endParaRPr lang="en-US" sz="1800" b="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txBody>
                  <a:tcPr/>
                </a:tc>
                <a:tc>
                  <a:txBody>
                    <a:bodyPr/>
                    <a:lstStyle/>
                    <a:p>
                      <a:r>
                        <a:rPr lang="en-US" sz="1800" b="0" dirty="0">
                          <a:latin typeface="Times New Roman" panose="02020603050405020304" pitchFamily="18" charset="0"/>
                          <a:cs typeface="Times New Roman" panose="02020603050405020304" pitchFamily="18" charset="0"/>
                        </a:rPr>
                        <a:t>Do </a:t>
                      </a:r>
                      <a:r>
                        <a:rPr lang="en-US" sz="1800" b="0" dirty="0" err="1">
                          <a:latin typeface="Times New Roman" panose="02020603050405020304" pitchFamily="18" charset="0"/>
                          <a:cs typeface="Times New Roman" panose="02020603050405020304" pitchFamily="18" charset="0"/>
                        </a:rPr>
                        <a:t>một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tập</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thể</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tổ</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chức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quy</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định</a:t>
                      </a:r>
                      <a:r>
                        <a:rPr lang="en-US" sz="1800" b="0" dirty="0">
                          <a:latin typeface="Times New Roman" panose="02020603050405020304" pitchFamily="18" charset="0"/>
                          <a:cs typeface="Times New Roman" panose="02020603050405020304" pitchFamily="18" charset="0"/>
                        </a:rPr>
                        <a:t>. </a:t>
                      </a:r>
                      <a:endParaRPr lang="en-US" dirty="0"/>
                    </a:p>
                  </a:txBody>
                  <a:tcPr/>
                </a:tc>
                <a:extLst>
                  <a:ext uri="{0D108BD9-81ED-4DB2-BD59-A6C34878D82A}">
                    <a16:rowId xmlns:a16="http://schemas.microsoft.com/office/drawing/2014/main" xmlns="" val="1701440405"/>
                  </a:ext>
                </a:extLst>
              </a:tr>
              <a:tr h="745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2.Hình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thức</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biểu</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hiện</a:t>
                      </a:r>
                      <a:endParaRPr lang="en-US" sz="1800" b="0" i="0" u="none" strike="noStrike" dirty="0">
                        <a:effectLst/>
                        <a:latin typeface="Arial" panose="020B0604020202020204" pitchFamily="34"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a:latin typeface="Times New Roman" panose="02020603050405020304" pitchFamily="18" charset="0"/>
                          <a:cs typeface="Times New Roman" panose="02020603050405020304" pitchFamily="18" charset="0"/>
                        </a:rPr>
                        <a:t>Các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văn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bản</a:t>
                      </a:r>
                      <a:r>
                        <a:rPr lang="en-US" sz="1800" b="0" dirty="0">
                          <a:latin typeface="Times New Roman" panose="02020603050405020304" pitchFamily="18" charset="0"/>
                          <a:cs typeface="Times New Roman" panose="02020603050405020304" pitchFamily="18" charset="0"/>
                        </a:rPr>
                        <a:t> PL </a:t>
                      </a:r>
                      <a:r>
                        <a:rPr lang="en-US" sz="1800" b="0" dirty="0" err="1">
                          <a:latin typeface="Times New Roman" panose="02020603050405020304" pitchFamily="18" charset="0"/>
                          <a:cs typeface="Times New Roman" panose="02020603050405020304" pitchFamily="18" charset="0"/>
                        </a:rPr>
                        <a:t>như</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Hiến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pháp</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bộ</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luật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luật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pháp</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lệnh</a:t>
                      </a:r>
                      <a:r>
                        <a:rPr lang="en-US" sz="1800" b="0" dirty="0">
                          <a:latin typeface="Times New Roman" panose="02020603050405020304" pitchFamily="18" charset="0"/>
                          <a:cs typeface="Times New Roman" panose="02020603050405020304" pitchFamily="18" charset="0"/>
                        </a:rPr>
                        <a:t>...</a:t>
                      </a:r>
                      <a:endParaRPr lang="en-US" sz="1800" b="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a:latin typeface="Times New Roman" panose="02020603050405020304" pitchFamily="18" charset="0"/>
                          <a:cs typeface="Times New Roman" panose="02020603050405020304" pitchFamily="18" charset="0"/>
                        </a:rPr>
                        <a:t>Các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bản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nội</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quy</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quy</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định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quy</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ước</a:t>
                      </a:r>
                      <a:r>
                        <a:rPr lang="en-US" sz="1800" b="0" dirty="0">
                          <a:latin typeface="Times New Roman" panose="02020603050405020304" pitchFamily="18" charset="0"/>
                          <a:cs typeface="Times New Roman" panose="02020603050405020304" pitchFamily="18" charset="0"/>
                        </a:rPr>
                        <a:t>…</a:t>
                      </a:r>
                      <a:endParaRPr lang="en-US" sz="1800" b="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xmlns="" val="2739390500"/>
                  </a:ext>
                </a:extLst>
              </a:tr>
              <a:tr h="1064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3.Biện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pháp</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đảm</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bảo</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thực</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hiện</a:t>
                      </a:r>
                      <a:endParaRPr lang="en-US" sz="1800" b="0" i="0" u="none" strike="noStrike" dirty="0">
                        <a:effectLst/>
                        <a:latin typeface="Arial" panose="020B0604020202020204" pitchFamily="34" charset="0"/>
                      </a:endParaRPr>
                    </a:p>
                    <a:p>
                      <a:endParaRPr lang="en-US" dirty="0"/>
                    </a:p>
                  </a:txBody>
                  <a:tcPr/>
                </a:tc>
                <a:tc>
                  <a:txBody>
                    <a:bodyPr/>
                    <a:lstStyle/>
                    <a:p>
                      <a:r>
                        <a:rPr lang="en-US" sz="1800" b="0" dirty="0" err="1">
                          <a:latin typeface="Times New Roman" panose="02020603050405020304" pitchFamily="18" charset="0"/>
                          <a:cs typeface="Times New Roman" panose="02020603050405020304" pitchFamily="18" charset="0"/>
                        </a:rPr>
                        <a:t>Tuyên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truyền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giáo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dục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thuyết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phục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cưỡng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chế</a:t>
                      </a:r>
                      <a:r>
                        <a:rPr lang="en-US" sz="1800" b="0" dirty="0">
                          <a:latin typeface="Times New Roman" panose="02020603050405020304" pitchFamily="18" charset="0"/>
                          <a:cs typeface="Times New Roman" panose="02020603050405020304" pitchFamily="18" charset="0"/>
                        </a:rPr>
                        <a:t>.</a:t>
                      </a:r>
                      <a:endParaRPr lang="en-US" dirty="0"/>
                    </a:p>
                  </a:txBody>
                  <a:tcPr/>
                </a:tc>
                <a:tc>
                  <a:txBody>
                    <a:bodyPr/>
                    <a:lstStyle/>
                    <a:p>
                      <a:r>
                        <a:rPr lang="en-US" sz="1800" b="0" dirty="0" err="1">
                          <a:latin typeface="Times New Roman" panose="02020603050405020304" pitchFamily="18" charset="0"/>
                          <a:cs typeface="Times New Roman" panose="02020603050405020304" pitchFamily="18" charset="0"/>
                        </a:rPr>
                        <a:t>Tự</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giác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tuyên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truyền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giáo</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dục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và</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kỉ</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luật</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của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tập</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thể</a:t>
                      </a:r>
                      <a:r>
                        <a:rPr lang="en-US" sz="1800" b="0" dirty="0">
                          <a:latin typeface="Times New Roman" panose="02020603050405020304" pitchFamily="18" charset="0"/>
                          <a:cs typeface="Times New Roman" panose="02020603050405020304" pitchFamily="18" charset="0"/>
                        </a:rPr>
                        <a:t>.</a:t>
                      </a:r>
                      <a:endParaRPr lang="en-US" dirty="0"/>
                    </a:p>
                  </a:txBody>
                  <a:tcPr/>
                </a:tc>
                <a:extLst>
                  <a:ext uri="{0D108BD9-81ED-4DB2-BD59-A6C34878D82A}">
                    <a16:rowId xmlns:a16="http://schemas.microsoft.com/office/drawing/2014/main" xmlns="" val="2716090722"/>
                  </a:ext>
                </a:extLst>
              </a:tr>
              <a:tr h="745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4.Phạm vi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áp</a:t>
                      </a: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kern="1200" dirty="0" err="1">
                          <a:solidFill>
                            <a:srgbClr val="000000"/>
                          </a:solidFill>
                          <a:effectLst/>
                          <a:latin typeface="Times New Roman" panose="02020603050405020304" pitchFamily="18" charset="0"/>
                          <a:cs typeface="Times New Roman" panose="02020603050405020304" pitchFamily="18" charset="0"/>
                        </a:rPr>
                        <a:t>dụng</a:t>
                      </a:r>
                      <a:endParaRPr lang="en-US" sz="1800" b="0" i="0" u="none" strike="noStrike" dirty="0">
                        <a:effectLst/>
                        <a:latin typeface="Arial" panose="020B0604020202020204" pitchFamily="34"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a:latin typeface="Times New Roman" panose="02020603050405020304" pitchFamily="18" charset="0"/>
                          <a:cs typeface="Times New Roman" panose="02020603050405020304" pitchFamily="18" charset="0"/>
                        </a:rPr>
                        <a:t>Trong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toàn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quốc</a:t>
                      </a:r>
                      <a:r>
                        <a:rPr lang="en-US" sz="1800" b="0" dirty="0">
                          <a:latin typeface="Times New Roman" panose="02020603050405020304" pitchFamily="18" charset="0"/>
                          <a:cs typeface="Times New Roman" panose="02020603050405020304" pitchFamily="18" charset="0"/>
                        </a:rPr>
                        <a:t>.</a:t>
                      </a:r>
                      <a:endParaRPr lang="en-US" sz="1800" b="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a:latin typeface="Times New Roman" panose="02020603050405020304" pitchFamily="18" charset="0"/>
                          <a:cs typeface="Times New Roman" panose="02020603050405020304" pitchFamily="18" charset="0"/>
                        </a:rPr>
                        <a:t>Trong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tập</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thể</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đơn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vị</a:t>
                      </a:r>
                      <a:r>
                        <a:rPr lang="en-US" sz="1800" b="0" dirty="0">
                          <a:latin typeface="Times New Roman" panose="02020603050405020304" pitchFamily="18" charset="0"/>
                          <a:cs typeface="Times New Roman" panose="02020603050405020304" pitchFamily="18" charset="0"/>
                        </a:rPr>
                        <a:t> ban </a:t>
                      </a:r>
                      <a:r>
                        <a:rPr lang="en-US" sz="1800" b="0" dirty="0" err="1">
                          <a:latin typeface="Times New Roman" panose="02020603050405020304" pitchFamily="18" charset="0"/>
                          <a:cs typeface="Times New Roman" panose="02020603050405020304" pitchFamily="18" charset="0"/>
                        </a:rPr>
                        <a:t>hành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quy</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định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đó</a:t>
                      </a:r>
                      <a:r>
                        <a:rPr lang="en-US" sz="1800" b="0" dirty="0">
                          <a:latin typeface="Times New Roman" panose="02020603050405020304" pitchFamily="18" charset="0"/>
                          <a:cs typeface="Times New Roman" panose="02020603050405020304" pitchFamily="18" charset="0"/>
                        </a:rPr>
                        <a:t>.</a:t>
                      </a:r>
                      <a:endParaRPr lang="en-US" sz="1800" b="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xmlns="" val="2848589673"/>
                  </a:ext>
                </a:extLst>
              </a:tr>
            </a:tbl>
          </a:graphicData>
        </a:graphic>
      </p:graphicFrame>
    </p:spTree>
    <p:extLst>
      <p:ext uri="{BB962C8B-B14F-4D97-AF65-F5344CB8AC3E}">
        <p14:creationId xmlns:p14="http://schemas.microsoft.com/office/powerpoint/2010/main" val="79687431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fade">
                                      <p:cBhvr>
                                        <p:cTn id="16" dur="500"/>
                                        <p:tgtEl>
                                          <p:spTgt spid="17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fade">
                                      <p:cBhvr>
                                        <p:cTn id="2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129057743_199491758428103_5269123452970764180_n"/>
          <p:cNvPicPr>
            <a:picLocks noGrp="1" noChangeAspect="1"/>
          </p:cNvPicPr>
          <p:nvPr>
            <p:ph idx="1"/>
          </p:nvPr>
        </p:nvPicPr>
        <p:blipFill>
          <a:blip r:embed="rId2"/>
          <a:stretch>
            <a:fillRect/>
          </a:stretch>
        </p:blipFill>
        <p:spPr>
          <a:xfrm>
            <a:off x="1820545" y="123191"/>
            <a:ext cx="8441690" cy="6612255"/>
          </a:xfrm>
          <a:prstGeom prst="rect">
            <a:avLst/>
          </a:prstGeom>
          <a:ln>
            <a:solidFill>
              <a:srgbClr val="0000FF"/>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grpSp>
        <p:nvGrpSpPr>
          <p:cNvPr id="1647" name="Google Shape;1647;p46"/>
          <p:cNvGrpSpPr/>
          <p:nvPr/>
        </p:nvGrpSpPr>
        <p:grpSpPr>
          <a:xfrm>
            <a:off x="3983765" y="3063794"/>
            <a:ext cx="3503920" cy="3884389"/>
            <a:chOff x="3440163" y="1715825"/>
            <a:chExt cx="2040801" cy="2262400"/>
          </a:xfrm>
        </p:grpSpPr>
        <p:grpSp>
          <p:nvGrpSpPr>
            <p:cNvPr id="1648" name="Google Shape;1648;p46"/>
            <p:cNvGrpSpPr/>
            <p:nvPr/>
          </p:nvGrpSpPr>
          <p:grpSpPr>
            <a:xfrm flipH="1">
              <a:off x="4433661" y="1715825"/>
              <a:ext cx="1047303" cy="2262400"/>
              <a:chOff x="4656536" y="1715825"/>
              <a:chExt cx="1047303" cy="2262400"/>
            </a:xfrm>
          </p:grpSpPr>
          <p:sp>
            <p:nvSpPr>
              <p:cNvPr id="164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03" name="Google Shape;1703;p46"/>
            <p:cNvGrpSpPr/>
            <p:nvPr/>
          </p:nvGrpSpPr>
          <p:grpSpPr>
            <a:xfrm>
              <a:off x="3440163" y="1733556"/>
              <a:ext cx="1049882" cy="2244669"/>
              <a:chOff x="3440163" y="1733556"/>
              <a:chExt cx="1049882" cy="2244669"/>
            </a:xfrm>
          </p:grpSpPr>
          <p:sp>
            <p:nvSpPr>
              <p:cNvPr id="1704"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5"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6"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7"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8"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9"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0"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1"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2"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3"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4"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5"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6"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7"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8"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9"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0"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1"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2"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3"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4"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5"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6"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7"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8"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9"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0"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1"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2"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3"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4"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5"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6"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7"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8"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9"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0"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1"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2"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3"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4"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5"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6"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7"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8"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9"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0"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1"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2"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3"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4"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5"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6"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7"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8"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9"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0"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1"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2"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3"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4"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5"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6"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7"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8"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9"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0"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1"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2"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3"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4"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5"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6"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7"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1778" name="Google Shape;1778;p46"/>
          <p:cNvSpPr/>
          <p:nvPr/>
        </p:nvSpPr>
        <p:spPr>
          <a:xfrm>
            <a:off x="1660964" y="15581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 name="Title 1"/>
          <p:cNvSpPr txBox="1">
            <a:spLocks/>
          </p:cNvSpPr>
          <p:nvPr/>
        </p:nvSpPr>
        <p:spPr>
          <a:xfrm>
            <a:off x="270779" y="-110948"/>
            <a:ext cx="10363200" cy="1010543"/>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Chau Philomene One"/>
              <a:buNone/>
              <a:defRPr sz="2300" b="0" i="0" u="none" strike="noStrike" cap="none">
                <a:solidFill>
                  <a:schemeClr val="dk1"/>
                </a:solidFill>
                <a:latin typeface="Chau Philomene One"/>
                <a:ea typeface="Chau Philomene One"/>
                <a:cs typeface="Chau Philomene One"/>
                <a:sym typeface="Chau Philomene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defTabSz="822960">
              <a:defRPr/>
            </a:pPr>
            <a:endParaRPr lang="en-US" sz="3067" b="1" kern="0" dirty="0">
              <a:solidFill>
                <a:schemeClr val="accent1">
                  <a:lumMod val="25000"/>
                </a:schemeClr>
              </a:solidFill>
            </a:endParaRPr>
          </a:p>
        </p:txBody>
      </p:sp>
      <p:grpSp>
        <p:nvGrpSpPr>
          <p:cNvPr id="137" name="Group 136"/>
          <p:cNvGrpSpPr/>
          <p:nvPr/>
        </p:nvGrpSpPr>
        <p:grpSpPr>
          <a:xfrm flipH="1">
            <a:off x="2999678" y="821514"/>
            <a:ext cx="7325586" cy="1876436"/>
            <a:chOff x="5490280" y="1384992"/>
            <a:chExt cx="2664296" cy="1656184"/>
          </a:xfrm>
        </p:grpSpPr>
        <p:sp>
          <p:nvSpPr>
            <p:cNvPr id="138" name="Cloud Callout 137"/>
            <p:cNvSpPr/>
            <p:nvPr/>
          </p:nvSpPr>
          <p:spPr>
            <a:xfrm flipH="1">
              <a:off x="5490280" y="1384992"/>
              <a:ext cx="2664296"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p>
          </p:txBody>
        </p:sp>
        <p:sp>
          <p:nvSpPr>
            <p:cNvPr id="139" name="Rectangle 138"/>
            <p:cNvSpPr/>
            <p:nvPr/>
          </p:nvSpPr>
          <p:spPr>
            <a:xfrm>
              <a:off x="5662074" y="1581133"/>
              <a:ext cx="2068321" cy="1059437"/>
            </a:xfrm>
            <a:prstGeom prst="rect">
              <a:avLst/>
            </a:prstGeom>
          </p:spPr>
          <p:txBody>
            <a:bodyPr wrap="square">
              <a:spAutoFit/>
            </a:bodyPr>
            <a:lstStyle/>
            <a:p>
              <a:pPr marL="182029" algn="just"/>
              <a:r>
                <a:rPr lang="en-US" sz="2400" dirty="0" err="1">
                  <a:solidFill>
                    <a:schemeClr val="bg1"/>
                  </a:solidFill>
                  <a:latin typeface="Calibri" panose="020F0502020204030204" pitchFamily="34" charset="0"/>
                  <a:cs typeface="Calibri" panose="020F0502020204030204" pitchFamily="34" charset="0"/>
                </a:rPr>
                <a:t>Những</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hình</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ảnh</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trên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muốn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nói</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lên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điều</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gì</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Nếu</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chúng</a:t>
              </a:r>
              <a:r>
                <a:rPr lang="en-US" sz="2400" dirty="0">
                  <a:solidFill>
                    <a:schemeClr val="bg1"/>
                  </a:solidFill>
                  <a:latin typeface="Calibri" panose="020F0502020204030204" pitchFamily="34" charset="0"/>
                  <a:cs typeface="Calibri" panose="020F0502020204030204" pitchFamily="34" charset="0"/>
                </a:rPr>
                <a:t> ta </a:t>
              </a:r>
              <a:r>
                <a:rPr lang="en-US" sz="2400" dirty="0" err="1">
                  <a:solidFill>
                    <a:schemeClr val="bg1"/>
                  </a:solidFill>
                  <a:latin typeface="Calibri" panose="020F0502020204030204" pitchFamily="34" charset="0"/>
                  <a:cs typeface="Calibri" panose="020F0502020204030204" pitchFamily="34" charset="0"/>
                </a:rPr>
                <a:t>không</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thực</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hiện</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đúng</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thì</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điều</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gì</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sẽ</a:t>
              </a:r>
              <a:r>
                <a:rPr lang="en-US" sz="2400" dirty="0">
                  <a:solidFill>
                    <a:schemeClr val="bg1"/>
                  </a:solidFill>
                  <a:latin typeface="Calibri" panose="020F0502020204030204" pitchFamily="34" charset="0"/>
                  <a:cs typeface="Calibri" panose="020F0502020204030204" pitchFamily="34" charset="0"/>
                </a:rPr>
                <a:t> </a:t>
              </a:r>
              <a:r>
                <a:rPr lang="en-US" sz="2400" dirty="0" err="1">
                  <a:solidFill>
                    <a:schemeClr val="bg1"/>
                  </a:solidFill>
                  <a:latin typeface="Calibri" panose="020F0502020204030204" pitchFamily="34" charset="0"/>
                  <a:cs typeface="Calibri" panose="020F0502020204030204" pitchFamily="34" charset="0"/>
                </a:rPr>
                <a:t>xảy</a:t>
              </a:r>
              <a:r>
                <a:rPr lang="en-US" sz="2400" dirty="0">
                  <a:solidFill>
                    <a:schemeClr val="bg1"/>
                  </a:solidFill>
                  <a:latin typeface="Calibri" panose="020F0502020204030204" pitchFamily="34" charset="0"/>
                  <a:cs typeface="Calibri" panose="020F0502020204030204" pitchFamily="34" charset="0"/>
                </a:rPr>
                <a:t> ra?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Users\Administrator\Desktop\tong-hop-luat-1.jpg"/>
          <p:cNvPicPr>
            <a:picLocks noChangeAspect="1"/>
          </p:cNvPicPr>
          <p:nvPr/>
        </p:nvPicPr>
        <p:blipFill>
          <a:blip r:embed="rId2"/>
          <a:stretch>
            <a:fillRect/>
          </a:stretch>
        </p:blipFill>
        <p:spPr>
          <a:xfrm>
            <a:off x="4225926" y="52070"/>
            <a:ext cx="6442075" cy="6805930"/>
          </a:xfrm>
          <a:prstGeom prst="rect">
            <a:avLst/>
          </a:prstGeom>
          <a:noFill/>
          <a:ln w="9525">
            <a:noFill/>
          </a:ln>
        </p:spPr>
      </p:pic>
      <p:pic>
        <p:nvPicPr>
          <p:cNvPr id="31749" name="Picture 6" descr="C:\Users\Administrator\Desktop\10b0e5c71c34b4df634af831391ee9fa.png"/>
          <p:cNvPicPr>
            <a:picLocks noChangeAspect="1"/>
          </p:cNvPicPr>
          <p:nvPr/>
        </p:nvPicPr>
        <p:blipFill>
          <a:blip r:embed="rId3"/>
          <a:stretch>
            <a:fillRect/>
          </a:stretch>
        </p:blipFill>
        <p:spPr>
          <a:xfrm>
            <a:off x="1524000" y="2812416"/>
            <a:ext cx="2514600" cy="1759585"/>
          </a:xfrm>
          <a:prstGeom prst="rect">
            <a:avLst/>
          </a:prstGeom>
          <a:noFill/>
          <a:ln w="9525">
            <a:noFill/>
          </a:ln>
        </p:spPr>
      </p:pic>
      <p:pic>
        <p:nvPicPr>
          <p:cNvPr id="31750" name="Picture 5" descr="C:\Users\Administrator\Desktop\lgdm-300x442.jpg"/>
          <p:cNvPicPr>
            <a:picLocks noChangeAspect="1"/>
          </p:cNvPicPr>
          <p:nvPr/>
        </p:nvPicPr>
        <p:blipFill>
          <a:blip r:embed="rId4"/>
          <a:stretch>
            <a:fillRect/>
          </a:stretch>
        </p:blipFill>
        <p:spPr>
          <a:xfrm>
            <a:off x="1524000" y="4304365"/>
            <a:ext cx="2390952" cy="2501993"/>
          </a:xfrm>
          <a:prstGeom prst="rect">
            <a:avLst/>
          </a:prstGeom>
          <a:noFill/>
          <a:ln w="9525">
            <a:noFill/>
          </a:ln>
        </p:spPr>
      </p:pic>
      <p:pic>
        <p:nvPicPr>
          <p:cNvPr id="31751" name="Picture 4" descr="C:\Users\Administrator\Desktop\sach-bo-luat-lao-dong-cua-nuoc-cong-hoa-xa-hoi-chu-nghia-viet-nam-va-toan-van-cac-van-ban-phap-luat-co-lien-quan.jpg"/>
          <p:cNvPicPr>
            <a:picLocks noChangeAspect="1"/>
          </p:cNvPicPr>
          <p:nvPr/>
        </p:nvPicPr>
        <p:blipFill>
          <a:blip r:embed="rId5"/>
          <a:stretch>
            <a:fillRect/>
          </a:stretch>
        </p:blipFill>
        <p:spPr>
          <a:xfrm>
            <a:off x="1524000" y="0"/>
            <a:ext cx="2514600" cy="285197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additive="base">
                                        <p:cTn id="7" dur="500" fill="hold"/>
                                        <p:tgtEl>
                                          <p:spTgt spid="31751"/>
                                        </p:tgtEl>
                                        <p:attrNameLst>
                                          <p:attrName>ppt_x</p:attrName>
                                        </p:attrNameLst>
                                      </p:cBhvr>
                                      <p:tavLst>
                                        <p:tav tm="0">
                                          <p:val>
                                            <p:strVal val="#ppt_x"/>
                                          </p:val>
                                        </p:tav>
                                        <p:tav tm="100000">
                                          <p:val>
                                            <p:strVal val="#ppt_x"/>
                                          </p:val>
                                        </p:tav>
                                      </p:tavLst>
                                    </p:anim>
                                    <p:anim calcmode="lin" valueType="num">
                                      <p:cBhvr additive="base">
                                        <p:cTn id="8" dur="500" fill="hold"/>
                                        <p:tgtEl>
                                          <p:spTgt spid="317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7"/>
                                        </p:tgtEl>
                                        <p:attrNameLst>
                                          <p:attrName>style.visibility</p:attrName>
                                        </p:attrNameLst>
                                      </p:cBhvr>
                                      <p:to>
                                        <p:strVal val="visible"/>
                                      </p:to>
                                    </p:set>
                                    <p:anim calcmode="lin" valueType="num">
                                      <p:cBhvr additive="base">
                                        <p:cTn id="11" dur="500" fill="hold"/>
                                        <p:tgtEl>
                                          <p:spTgt spid="31747"/>
                                        </p:tgtEl>
                                        <p:attrNameLst>
                                          <p:attrName>ppt_x</p:attrName>
                                        </p:attrNameLst>
                                      </p:cBhvr>
                                      <p:tavLst>
                                        <p:tav tm="0">
                                          <p:val>
                                            <p:strVal val="#ppt_x"/>
                                          </p:val>
                                        </p:tav>
                                        <p:tav tm="100000">
                                          <p:val>
                                            <p:strVal val="#ppt_x"/>
                                          </p:val>
                                        </p:tav>
                                      </p:tavLst>
                                    </p:anim>
                                    <p:anim calcmode="lin" valueType="num">
                                      <p:cBhvr additive="base">
                                        <p:cTn id="12" dur="500" fill="hold"/>
                                        <p:tgtEl>
                                          <p:spTgt spid="3174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9"/>
                                        </p:tgtEl>
                                        <p:attrNameLst>
                                          <p:attrName>style.visibility</p:attrName>
                                        </p:attrNameLst>
                                      </p:cBhvr>
                                      <p:to>
                                        <p:strVal val="visible"/>
                                      </p:to>
                                    </p:set>
                                    <p:anim calcmode="lin" valueType="num">
                                      <p:cBhvr additive="base">
                                        <p:cTn id="15" dur="500" fill="hold"/>
                                        <p:tgtEl>
                                          <p:spTgt spid="31749"/>
                                        </p:tgtEl>
                                        <p:attrNameLst>
                                          <p:attrName>ppt_x</p:attrName>
                                        </p:attrNameLst>
                                      </p:cBhvr>
                                      <p:tavLst>
                                        <p:tav tm="0">
                                          <p:val>
                                            <p:strVal val="#ppt_x"/>
                                          </p:val>
                                        </p:tav>
                                        <p:tav tm="100000">
                                          <p:val>
                                            <p:strVal val="#ppt_x"/>
                                          </p:val>
                                        </p:tav>
                                      </p:tavLst>
                                    </p:anim>
                                    <p:anim calcmode="lin" valueType="num">
                                      <p:cBhvr additive="base">
                                        <p:cTn id="16" dur="500" fill="hold"/>
                                        <p:tgtEl>
                                          <p:spTgt spid="3174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750"/>
                                        </p:tgtEl>
                                        <p:attrNameLst>
                                          <p:attrName>style.visibility</p:attrName>
                                        </p:attrNameLst>
                                      </p:cBhvr>
                                      <p:to>
                                        <p:strVal val="visible"/>
                                      </p:to>
                                    </p:set>
                                    <p:anim calcmode="lin" valueType="num">
                                      <p:cBhvr additive="base">
                                        <p:cTn id="19" dur="500" fill="hold"/>
                                        <p:tgtEl>
                                          <p:spTgt spid="31750"/>
                                        </p:tgtEl>
                                        <p:attrNameLst>
                                          <p:attrName>ppt_x</p:attrName>
                                        </p:attrNameLst>
                                      </p:cBhvr>
                                      <p:tavLst>
                                        <p:tav tm="0">
                                          <p:val>
                                            <p:strVal val="#ppt_x"/>
                                          </p:val>
                                        </p:tav>
                                        <p:tav tm="100000">
                                          <p:val>
                                            <p:strVal val="#ppt_x"/>
                                          </p:val>
                                        </p:tav>
                                      </p:tavLst>
                                    </p:anim>
                                    <p:anim calcmode="lin" valueType="num">
                                      <p:cBhvr additive="base">
                                        <p:cTn id="20"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152133" y="-418455"/>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8" name="Google Shape;168;p5"/>
          <p:cNvSpPr txBox="1"/>
          <p:nvPr/>
        </p:nvSpPr>
        <p:spPr>
          <a:xfrm>
            <a:off x="129931" y="1598202"/>
            <a:ext cx="11037907" cy="4278054"/>
          </a:xfrm>
          <a:prstGeom prst="rect">
            <a:avLst/>
          </a:prstGeom>
          <a:solidFill>
            <a:srgbClr val="FBE4D4"/>
          </a:solidFill>
          <a:ln>
            <a:noFill/>
          </a:ln>
        </p:spPr>
        <p:txBody>
          <a:bodyPr spcFirstLastPara="1" wrap="square" lIns="91425" tIns="45700" rIns="91425" bIns="45700" anchor="t" anchorCtr="0">
            <a:spAutoFit/>
          </a:bodyPr>
          <a:lstStyle/>
          <a:p>
            <a:pPr algn="just"/>
            <a:r>
              <a:rPr lang="en-US" altLang="en-US" sz="4800" b="1" dirty="0" err="1">
                <a:latin typeface="Times New Roman" panose="02020603050405020304" pitchFamily="18" charset="0"/>
                <a:cs typeface="Times New Roman" panose="02020603050405020304" pitchFamily="18" charset="0"/>
              </a:rPr>
              <a:t>STT</a:t>
            </a:r>
            <a:r>
              <a:rPr lang="en-US" altLang="en-US" sz="4800" b="1" dirty="0">
                <a:latin typeface="Times New Roman" panose="02020603050405020304" pitchFamily="18" charset="0"/>
                <a:cs typeface="Times New Roman" panose="02020603050405020304" pitchFamily="18" charset="0"/>
              </a:rPr>
              <a:t> </a:t>
            </a:r>
            <a:r>
              <a:rPr lang="en-US" altLang="en-US" sz="4800" b="1" dirty="0" smtClean="0">
                <a:latin typeface="Times New Roman" panose="02020603050405020304" pitchFamily="18" charset="0"/>
                <a:cs typeface="Times New Roman" panose="02020603050405020304" pitchFamily="18" charset="0"/>
              </a:rPr>
              <a:t>1-20: </a:t>
            </a:r>
            <a:r>
              <a:rPr lang="en-US" altLang="en-US" sz="4800" b="1" dirty="0" err="1">
                <a:latin typeface="Times New Roman" panose="02020603050405020304" pitchFamily="18" charset="0"/>
                <a:cs typeface="Times New Roman" panose="02020603050405020304" pitchFamily="18" charset="0"/>
              </a:rPr>
              <a:t>Liên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hệ</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thực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nêu</a:t>
            </a:r>
            <a:r>
              <a:rPr lang="en-US" altLang="en-US" sz="4800" b="1" dirty="0">
                <a:latin typeface="Times New Roman" panose="02020603050405020304" pitchFamily="18" charset="0"/>
                <a:cs typeface="Times New Roman" panose="02020603050405020304" pitchFamily="18" charset="0"/>
              </a:rPr>
              <a:t> 1 </a:t>
            </a:r>
            <a:r>
              <a:rPr lang="en-US" altLang="en-US" sz="4800" b="1" dirty="0" err="1">
                <a:latin typeface="Times New Roman" panose="02020603050405020304" pitchFamily="18" charset="0"/>
                <a:cs typeface="Times New Roman" panose="02020603050405020304" pitchFamily="18" charset="0"/>
              </a:rPr>
              <a:t>số</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ví</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dụ</a:t>
            </a:r>
            <a:r>
              <a:rPr lang="en-US" altLang="en-US" sz="4800" b="1" dirty="0">
                <a:latin typeface="Times New Roman" panose="02020603050405020304" pitchFamily="18" charset="0"/>
                <a:cs typeface="Times New Roman" panose="02020603050405020304" pitchFamily="18" charset="0"/>
              </a:rPr>
              <a:t> vi </a:t>
            </a:r>
            <a:r>
              <a:rPr lang="en-US" altLang="en-US" sz="4800" b="1" dirty="0" err="1">
                <a:latin typeface="Times New Roman" panose="02020603050405020304" pitchFamily="18" charset="0"/>
                <a:cs typeface="Times New Roman" panose="02020603050405020304" pitchFamily="18" charset="0"/>
              </a:rPr>
              <a:t>phạm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kỉ</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luật</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mà</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em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biết</a:t>
            </a:r>
            <a:r>
              <a:rPr lang="en-US" altLang="en-US" sz="4800" b="1" dirty="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endParaRPr lang="en-US" altLang="en-US" sz="4800" b="1" dirty="0">
              <a:latin typeface="Times New Roman" panose="02020603050405020304" pitchFamily="18" charset="0"/>
              <a:cs typeface="Times New Roman" panose="02020603050405020304" pitchFamily="18" charset="0"/>
            </a:endParaRPr>
          </a:p>
          <a:p>
            <a:pPr algn="just"/>
            <a:r>
              <a:rPr lang="en-US" altLang="en-US" sz="4800" b="1" dirty="0" err="1">
                <a:latin typeface="Times New Roman" panose="02020603050405020304" pitchFamily="18" charset="0"/>
                <a:cs typeface="Times New Roman" panose="02020603050405020304" pitchFamily="18" charset="0"/>
              </a:rPr>
              <a:t>STT</a:t>
            </a:r>
            <a:r>
              <a:rPr lang="en-US" altLang="en-US" sz="4800" b="1" dirty="0">
                <a:latin typeface="Times New Roman" panose="02020603050405020304" pitchFamily="18" charset="0"/>
                <a:cs typeface="Times New Roman" panose="02020603050405020304" pitchFamily="18" charset="0"/>
              </a:rPr>
              <a:t> </a:t>
            </a:r>
            <a:r>
              <a:rPr lang="en-US" altLang="en-US" sz="4800" b="1" dirty="0" smtClean="0">
                <a:latin typeface="Times New Roman" panose="02020603050405020304" pitchFamily="18" charset="0"/>
                <a:cs typeface="Times New Roman" panose="02020603050405020304" pitchFamily="18" charset="0"/>
              </a:rPr>
              <a:t>20- </a:t>
            </a:r>
            <a:r>
              <a:rPr lang="en-US" altLang="en-US" sz="4800" b="1" dirty="0" err="1">
                <a:latin typeface="Times New Roman" panose="02020603050405020304" pitchFamily="18" charset="0"/>
                <a:cs typeface="Times New Roman" panose="02020603050405020304" pitchFamily="18" charset="0"/>
              </a:rPr>
              <a:t>Hết</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Liên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hệ</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thực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nêu</a:t>
            </a:r>
            <a:r>
              <a:rPr lang="en-US" altLang="en-US" sz="4800" b="1" dirty="0">
                <a:latin typeface="Times New Roman" panose="02020603050405020304" pitchFamily="18" charset="0"/>
                <a:cs typeface="Times New Roman" panose="02020603050405020304" pitchFamily="18" charset="0"/>
              </a:rPr>
              <a:t> 1 </a:t>
            </a:r>
            <a:r>
              <a:rPr lang="en-US" altLang="en-US" sz="4800" b="1" dirty="0" err="1">
                <a:latin typeface="Times New Roman" panose="02020603050405020304" pitchFamily="18" charset="0"/>
                <a:cs typeface="Times New Roman" panose="02020603050405020304" pitchFamily="18" charset="0"/>
              </a:rPr>
              <a:t>số</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ví</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dụ</a:t>
            </a:r>
            <a:r>
              <a:rPr lang="en-US" altLang="en-US" sz="4800" b="1" dirty="0">
                <a:latin typeface="Times New Roman" panose="02020603050405020304" pitchFamily="18" charset="0"/>
                <a:cs typeface="Times New Roman" panose="02020603050405020304" pitchFamily="18" charset="0"/>
              </a:rPr>
              <a:t> vi </a:t>
            </a:r>
            <a:r>
              <a:rPr lang="en-US" altLang="en-US" sz="4800" b="1" dirty="0" err="1">
                <a:latin typeface="Times New Roman" panose="02020603050405020304" pitchFamily="18" charset="0"/>
                <a:cs typeface="Times New Roman" panose="02020603050405020304" pitchFamily="18" charset="0"/>
              </a:rPr>
              <a:t>phạm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pháp</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luật</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mà</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em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biết</a:t>
            </a:r>
            <a:r>
              <a:rPr lang="en-US" altLang="en-US" sz="4800" b="1" dirty="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endParaRPr lang="en-US" altLang="en-US" sz="3200" b="1" dirty="0">
              <a:latin typeface="Times New Roman" panose="02020603050405020304" pitchFamily="18" charset="0"/>
              <a:cs typeface="Times New Roman" panose="02020603050405020304" pitchFamily="18" charset="0"/>
            </a:endParaRPr>
          </a:p>
        </p:txBody>
      </p:sp>
      <p:cxnSp>
        <p:nvCxnSpPr>
          <p:cNvPr id="173" name="Google Shape;173;p5"/>
          <p:cNvCxnSpPr>
            <a:cxnSpLocks/>
          </p:cNvCxnSpPr>
          <p:nvPr/>
        </p:nvCxnSpPr>
        <p:spPr>
          <a:xfrm>
            <a:off x="10460122" y="2284041"/>
            <a:ext cx="294598" cy="1105429"/>
          </a:xfrm>
          <a:prstGeom prst="straightConnector1">
            <a:avLst/>
          </a:prstGeom>
          <a:noFill/>
          <a:ln w="38100" cap="flat" cmpd="sng">
            <a:solidFill>
              <a:srgbClr val="FFD966"/>
            </a:solidFill>
            <a:prstDash val="solid"/>
            <a:miter lim="800000"/>
            <a:headEnd type="none" w="sm" len="sm"/>
            <a:tailEnd type="stealth" w="med" len="med"/>
          </a:ln>
        </p:spPr>
      </p:cxn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192228" y="-739838"/>
            <a:ext cx="2657807" cy="2578900"/>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9060184" y="5760249"/>
            <a:ext cx="3708401" cy="1056695"/>
          </a:xfrm>
          <a:prstGeom prst="rect">
            <a:avLst/>
          </a:prstGeom>
          <a:noFill/>
          <a:ln>
            <a:noFill/>
          </a:ln>
        </p:spPr>
      </p:pic>
    </p:spTree>
    <p:extLst>
      <p:ext uri="{BB962C8B-B14F-4D97-AF65-F5344CB8AC3E}">
        <p14:creationId xmlns:p14="http://schemas.microsoft.com/office/powerpoint/2010/main" val="20593979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fade">
                                      <p:cBhvr>
                                        <p:cTn id="16" dur="500"/>
                                        <p:tgtEl>
                                          <p:spTgt spid="17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fade">
                                      <p:cBhvr>
                                        <p:cTn id="2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152133" y="-418455"/>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8" name="Google Shape;168;p5"/>
          <p:cNvSpPr txBox="1"/>
          <p:nvPr/>
        </p:nvSpPr>
        <p:spPr>
          <a:xfrm>
            <a:off x="328298" y="1206890"/>
            <a:ext cx="11037907" cy="3970277"/>
          </a:xfrm>
          <a:prstGeom prst="rect">
            <a:avLst/>
          </a:prstGeom>
          <a:solidFill>
            <a:srgbClr val="FBE4D4"/>
          </a:solidFill>
          <a:ln>
            <a:noFill/>
          </a:ln>
        </p:spPr>
        <p:txBody>
          <a:bodyPr spcFirstLastPara="1" wrap="square" lIns="91425" tIns="45700" rIns="91425" bIns="45700" anchor="t" anchorCtr="0">
            <a:spAutoFit/>
          </a:bodyPr>
          <a:lstStyle/>
          <a:p>
            <a:pPr algn="l" fontAlgn="base"/>
            <a:r>
              <a:rPr lang="en-US" altLang="vi-VN" sz="3600" b="1" dirty="0" err="1">
                <a:ea typeface="Calibri" panose="020F0502020204030204" pitchFamily="34" charset="0"/>
              </a:rPr>
              <a:t>Bài</a:t>
            </a:r>
            <a:r>
              <a:rPr lang="en-US" altLang="vi-VN" sz="3600" b="1" dirty="0">
                <a:ea typeface="Calibri" panose="020F0502020204030204" pitchFamily="34" charset="0"/>
              </a:rPr>
              <a:t> </a:t>
            </a:r>
            <a:r>
              <a:rPr lang="en-US" altLang="vi-VN" sz="3600" b="1" dirty="0" err="1">
                <a:ea typeface="Calibri" panose="020F0502020204030204" pitchFamily="34" charset="0"/>
              </a:rPr>
              <a:t>tập</a:t>
            </a:r>
            <a:r>
              <a:rPr lang="en-US" altLang="vi-VN" sz="3600" b="1" dirty="0">
                <a:ea typeface="Calibri" panose="020F0502020204030204" pitchFamily="34" charset="0"/>
              </a:rPr>
              <a:t> 2. </a:t>
            </a:r>
          </a:p>
          <a:p>
            <a:pPr algn="l" fontAlgn="base"/>
            <a:r>
              <a:rPr lang="vi-VN" sz="3600" dirty="0">
                <a:ea typeface="Calibri" panose="020F0502020204030204" pitchFamily="34" charset="0"/>
              </a:rPr>
              <a:t>Tổ dân phố nơi N sinh sống vừa mới đề ra nội quy của tổ dân phố, đồng thời yêu cầu mọi người dân trong tổ phải nghiêm chỉnh chấp hành nội quy. N thắc mắc không biết nội quy của tổ dân phố có phải là pháp luật không? Bằng kiến thức đã học, em hãy giải đáp giúp bạn N.</a:t>
            </a:r>
            <a:endParaRPr lang="vi-VN" sz="3600" b="0" i="0" dirty="0">
              <a:solidFill>
                <a:srgbClr val="222222"/>
              </a:solidFill>
              <a:effectLst/>
              <a:latin typeface="times" panose="02020603050405020304" pitchFamily="18" charset="0"/>
            </a:endParaRPr>
          </a:p>
        </p:txBody>
      </p:sp>
      <p:cxnSp>
        <p:nvCxnSpPr>
          <p:cNvPr id="173" name="Google Shape;173;p5"/>
          <p:cNvCxnSpPr>
            <a:cxnSpLocks/>
          </p:cNvCxnSpPr>
          <p:nvPr/>
        </p:nvCxnSpPr>
        <p:spPr>
          <a:xfrm>
            <a:off x="10460122" y="2284041"/>
            <a:ext cx="294598" cy="1105429"/>
          </a:xfrm>
          <a:prstGeom prst="straightConnector1">
            <a:avLst/>
          </a:prstGeom>
          <a:noFill/>
          <a:ln w="38100" cap="flat" cmpd="sng">
            <a:solidFill>
              <a:srgbClr val="FFD966"/>
            </a:solidFill>
            <a:prstDash val="solid"/>
            <a:miter lim="800000"/>
            <a:headEnd type="none" w="sm" len="sm"/>
            <a:tailEnd type="stealth" w="med" len="med"/>
          </a:ln>
        </p:spPr>
      </p:cxn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291310" y="-279552"/>
            <a:ext cx="2657807" cy="2254202"/>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8953859" y="5847053"/>
            <a:ext cx="3708401" cy="1056695"/>
          </a:xfrm>
          <a:prstGeom prst="rect">
            <a:avLst/>
          </a:prstGeom>
          <a:noFill/>
          <a:ln>
            <a:noFill/>
          </a:ln>
        </p:spPr>
      </p:pic>
    </p:spTree>
    <p:extLst>
      <p:ext uri="{BB962C8B-B14F-4D97-AF65-F5344CB8AC3E}">
        <p14:creationId xmlns:p14="http://schemas.microsoft.com/office/powerpoint/2010/main" val="14504837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fade">
                                      <p:cBhvr>
                                        <p:cTn id="16" dur="500"/>
                                        <p:tgtEl>
                                          <p:spTgt spid="17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fade">
                                      <p:cBhvr>
                                        <p:cTn id="2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642746" y="-67945"/>
            <a:ext cx="9126855" cy="953135"/>
          </a:xfrm>
          <a:prstGeom prst="rect">
            <a:avLst/>
          </a:prstGeom>
          <a:noFill/>
          <a:ln w="9525">
            <a:noFill/>
          </a:ln>
        </p:spPr>
        <p:txBody>
          <a:bodyPr wrap="square">
            <a:spAutoFit/>
          </a:bodyPr>
          <a:lstStyle/>
          <a:p>
            <a:r>
              <a:rPr lang="en-US" sz="2800">
                <a:solidFill>
                  <a:srgbClr val="0000FF"/>
                </a:solidFill>
                <a:latin typeface="Times New Roman" panose="02020603050405020304" pitchFamily="18" charset="0"/>
                <a:cs typeface="Calibri" panose="020F0502020204030204" pitchFamily="34" charset="0"/>
              </a:rPr>
              <a:t>Em hãy xác định trong các hành vi sau, hành vi nào vi phạm KL hành vi nào vi phạm PL?</a:t>
            </a:r>
          </a:p>
        </p:txBody>
      </p:sp>
      <p:graphicFrame>
        <p:nvGraphicFramePr>
          <p:cNvPr id="4" name="Table 3"/>
          <p:cNvGraphicFramePr/>
          <p:nvPr/>
        </p:nvGraphicFramePr>
        <p:xfrm>
          <a:off x="1765935" y="885190"/>
          <a:ext cx="8660130" cy="6096000"/>
        </p:xfrm>
        <a:graphic>
          <a:graphicData uri="http://schemas.openxmlformats.org/drawingml/2006/table">
            <a:tbl>
              <a:tblPr firstRow="1" bandRow="1">
                <a:tableStyleId>{5940675A-B579-460E-94D1-54222C63F5DA}</a:tableStyleId>
              </a:tblPr>
              <a:tblGrid>
                <a:gridCol w="6534150">
                  <a:extLst>
                    <a:ext uri="{9D8B030D-6E8A-4147-A177-3AD203B41FA5}">
                      <a16:colId xmlns:a16="http://schemas.microsoft.com/office/drawing/2014/main" xmlns="" val="20000"/>
                    </a:ext>
                  </a:extLst>
                </a:gridCol>
                <a:gridCol w="1059815">
                  <a:extLst>
                    <a:ext uri="{9D8B030D-6E8A-4147-A177-3AD203B41FA5}">
                      <a16:colId xmlns:a16="http://schemas.microsoft.com/office/drawing/2014/main" xmlns="" val="20001"/>
                    </a:ext>
                  </a:extLst>
                </a:gridCol>
                <a:gridCol w="1066165">
                  <a:extLst>
                    <a:ext uri="{9D8B030D-6E8A-4147-A177-3AD203B41FA5}">
                      <a16:colId xmlns:a16="http://schemas.microsoft.com/office/drawing/2014/main" xmlns="" val="20002"/>
                    </a:ext>
                  </a:extLst>
                </a:gridCol>
              </a:tblGrid>
              <a:tr h="0">
                <a:tc>
                  <a:txBody>
                    <a:bodyPr/>
                    <a:lstStyle/>
                    <a:p>
                      <a:pPr indent="0" algn="ctr">
                        <a:buNone/>
                      </a:pPr>
                      <a:r>
                        <a:rPr lang="en-US" sz="2800" b="0">
                          <a:latin typeface="Times New Roman" panose="02020603050405020304" pitchFamily="18" charset="0"/>
                          <a:cs typeface="Times New Roman" panose="02020603050405020304" pitchFamily="18" charset="0"/>
                        </a:rPr>
                        <a:t>Hành vi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Times New Roman" panose="02020603050405020304" pitchFamily="18" charset="0"/>
                          <a:cs typeface="Times New Roman" panose="02020603050405020304" pitchFamily="18" charset="0"/>
                        </a:rPr>
                        <a:t>Vi phạm KL</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Times New Roman" panose="02020603050405020304" pitchFamily="18" charset="0"/>
                          <a:cs typeface="Times New Roman" panose="02020603050405020304" pitchFamily="18" charset="0"/>
                        </a:rPr>
                        <a:t>Vi phạm pháp luật</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0">
                <a:tc>
                  <a:txBody>
                    <a:bodyPr/>
                    <a:lstStyle/>
                    <a:p>
                      <a:pPr indent="0">
                        <a:buNone/>
                      </a:pPr>
                      <a:r>
                        <a:rPr lang="en-US" sz="2400" b="0">
                          <a:latin typeface="Times New Roman" panose="02020603050405020304" pitchFamily="18" charset="0"/>
                          <a:cs typeface="Times New Roman" panose="02020603050405020304" pitchFamily="18" charset="0"/>
                        </a:rPr>
                        <a:t>1. Buôn bán trẻ em.</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0">
                <a:tc>
                  <a:txBody>
                    <a:bodyPr/>
                    <a:lstStyle/>
                    <a:p>
                      <a:pPr indent="0">
                        <a:buNone/>
                      </a:pPr>
                      <a:r>
                        <a:rPr lang="en-US" sz="2400" b="0">
                          <a:latin typeface="Times New Roman" panose="02020603050405020304" pitchFamily="18" charset="0"/>
                          <a:cs typeface="Times New Roman" panose="02020603050405020304" pitchFamily="18" charset="0"/>
                        </a:rPr>
                        <a:t>2. Nghỉ học không có giấy xin phép</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0">
                <a:tc>
                  <a:txBody>
                    <a:bodyPr/>
                    <a:lstStyle/>
                    <a:p>
                      <a:pPr indent="0">
                        <a:buNone/>
                      </a:pPr>
                      <a:r>
                        <a:rPr lang="en-US" sz="2400" b="0">
                          <a:latin typeface="Times New Roman" panose="02020603050405020304" pitchFamily="18" charset="0"/>
                          <a:cs typeface="Times New Roman" panose="02020603050405020304" pitchFamily="18" charset="0"/>
                        </a:rPr>
                        <a:t>3. Làm hàng giả.</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0">
                <a:tc>
                  <a:txBody>
                    <a:bodyPr/>
                    <a:lstStyle/>
                    <a:p>
                      <a:pPr indent="0">
                        <a:buNone/>
                      </a:pPr>
                      <a:r>
                        <a:rPr lang="en-US" sz="2400" b="0">
                          <a:latin typeface="Times New Roman" panose="02020603050405020304" pitchFamily="18" charset="0"/>
                          <a:cs typeface="Times New Roman" panose="02020603050405020304" pitchFamily="18" charset="0"/>
                        </a:rPr>
                        <a:t>4. Trộm cắp TS của người khác.</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0">
                <a:tc>
                  <a:txBody>
                    <a:bodyPr/>
                    <a:lstStyle/>
                    <a:p>
                      <a:pPr indent="0">
                        <a:buNone/>
                      </a:pPr>
                      <a:r>
                        <a:rPr lang="en-US" sz="2400" b="0">
                          <a:latin typeface="Times New Roman" panose="02020603050405020304" pitchFamily="18" charset="0"/>
                          <a:cs typeface="Times New Roman" panose="02020603050405020304" pitchFamily="18" charset="0"/>
                        </a:rPr>
                        <a:t>5. Giết người cướp của.</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0">
                <a:tc>
                  <a:txBody>
                    <a:bodyPr/>
                    <a:lstStyle/>
                    <a:p>
                      <a:pPr indent="0">
                        <a:buNone/>
                      </a:pPr>
                      <a:r>
                        <a:rPr lang="en-US" sz="2400" b="0">
                          <a:latin typeface="Times New Roman" panose="02020603050405020304" pitchFamily="18" charset="0"/>
                          <a:cs typeface="Times New Roman" panose="02020603050405020304" pitchFamily="18" charset="0"/>
                        </a:rPr>
                        <a:t>6. Rủ bạn trốn tiết, bỏ học.</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0">
                <a:tc>
                  <a:txBody>
                    <a:bodyPr/>
                    <a:lstStyle/>
                    <a:p>
                      <a:pPr indent="0">
                        <a:buNone/>
                      </a:pPr>
                      <a:r>
                        <a:rPr lang="en-US" sz="2400" b="0">
                          <a:latin typeface="Times New Roman" panose="02020603050405020304" pitchFamily="18" charset="0"/>
                          <a:cs typeface="Times New Roman" panose="02020603050405020304" pitchFamily="18" charset="0"/>
                        </a:rPr>
                        <a:t>7. Buôn lậu, trốn thuế.</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0">
                <a:tc>
                  <a:txBody>
                    <a:bodyPr/>
                    <a:lstStyle/>
                    <a:p>
                      <a:pPr indent="0">
                        <a:buNone/>
                      </a:pPr>
                      <a:r>
                        <a:rPr lang="en-US" sz="2400" b="0">
                          <a:latin typeface="Times New Roman" panose="02020603050405020304" pitchFamily="18" charset="0"/>
                          <a:cs typeface="Times New Roman" panose="02020603050405020304" pitchFamily="18" charset="0"/>
                        </a:rPr>
                        <a:t>8. Vô lễ với cha mẹ, thầy cô giáo.</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0">
                <a:tc>
                  <a:txBody>
                    <a:bodyPr/>
                    <a:lstStyle/>
                    <a:p>
                      <a:pPr indent="0">
                        <a:buNone/>
                      </a:pPr>
                      <a:r>
                        <a:rPr lang="en-US" sz="2400" b="0">
                          <a:latin typeface="Times New Roman" panose="02020603050405020304" pitchFamily="18" charset="0"/>
                          <a:cs typeface="Times New Roman" panose="02020603050405020304" pitchFamily="18" charset="0"/>
                        </a:rPr>
                        <a:t>9. HS lớp 8 nhuộm tóc, sơn móng tay, trang điểm khi đi học.</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0">
                <a:tc>
                  <a:txBody>
                    <a:bodyPr/>
                    <a:lstStyle/>
                    <a:p>
                      <a:pPr indent="0">
                        <a:buNone/>
                      </a:pPr>
                      <a:r>
                        <a:rPr lang="en-US" sz="2400" b="0">
                          <a:latin typeface="Times New Roman" panose="02020603050405020304" pitchFamily="18" charset="0"/>
                          <a:cs typeface="Times New Roman" panose="02020603050405020304" pitchFamily="18" charset="0"/>
                        </a:rPr>
                        <a:t>10. Không chấp hành quy định cách ly làm lây truyền dịch bệnh Covid 19.</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5" name="Sun 4"/>
          <p:cNvSpPr/>
          <p:nvPr/>
        </p:nvSpPr>
        <p:spPr>
          <a:xfrm>
            <a:off x="9677400" y="1864995"/>
            <a:ext cx="381000" cy="304800"/>
          </a:xfrm>
          <a:prstGeom prst="sun">
            <a:avLst/>
          </a:prstGeom>
          <a:gradFill>
            <a:gsLst>
              <a:gs pos="0">
                <a:srgbClr val="FE4444"/>
              </a:gs>
              <a:gs pos="100000">
                <a:srgbClr val="832B2B"/>
              </a:gs>
            </a:gsLst>
            <a:lin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9601200" y="3628390"/>
            <a:ext cx="381000" cy="304800"/>
          </a:xfrm>
          <a:prstGeom prst="sun">
            <a:avLst/>
          </a:prstGeom>
          <a:gradFill>
            <a:gsLst>
              <a:gs pos="0">
                <a:srgbClr val="FE4444"/>
              </a:gs>
              <a:gs pos="100000">
                <a:srgbClr val="832B2B"/>
              </a:gs>
            </a:gsLst>
            <a:lin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p:cNvSpPr/>
          <p:nvPr/>
        </p:nvSpPr>
        <p:spPr>
          <a:xfrm>
            <a:off x="8568690" y="4069080"/>
            <a:ext cx="381000" cy="304800"/>
          </a:xfrm>
          <a:prstGeom prst="sun">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9601200" y="4373880"/>
            <a:ext cx="381000" cy="304800"/>
          </a:xfrm>
          <a:prstGeom prst="sun">
            <a:avLst/>
          </a:prstGeom>
          <a:gradFill>
            <a:gsLst>
              <a:gs pos="0">
                <a:srgbClr val="FE4444"/>
              </a:gs>
              <a:gs pos="100000">
                <a:srgbClr val="832B2B"/>
              </a:gs>
            </a:gsLst>
            <a:lin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8568690" y="4870450"/>
            <a:ext cx="381000" cy="304800"/>
          </a:xfrm>
          <a:prstGeom prst="sun">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p:cNvSpPr/>
          <p:nvPr/>
        </p:nvSpPr>
        <p:spPr>
          <a:xfrm>
            <a:off x="8568690" y="5495925"/>
            <a:ext cx="381000" cy="304800"/>
          </a:xfrm>
          <a:prstGeom prst="sun">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p:cNvSpPr/>
          <p:nvPr/>
        </p:nvSpPr>
        <p:spPr>
          <a:xfrm>
            <a:off x="9677400" y="6142355"/>
            <a:ext cx="381000" cy="304800"/>
          </a:xfrm>
          <a:prstGeom prst="sun">
            <a:avLst/>
          </a:prstGeom>
          <a:gradFill>
            <a:gsLst>
              <a:gs pos="0">
                <a:srgbClr val="FE4444"/>
              </a:gs>
              <a:gs pos="100000">
                <a:srgbClr val="832B2B"/>
              </a:gs>
            </a:gsLst>
            <a:lin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n 11"/>
          <p:cNvSpPr/>
          <p:nvPr/>
        </p:nvSpPr>
        <p:spPr>
          <a:xfrm>
            <a:off x="9578975" y="2820670"/>
            <a:ext cx="381000" cy="304800"/>
          </a:xfrm>
          <a:prstGeom prst="sun">
            <a:avLst/>
          </a:prstGeom>
          <a:gradFill>
            <a:gsLst>
              <a:gs pos="0">
                <a:srgbClr val="FE4444"/>
              </a:gs>
              <a:gs pos="100000">
                <a:srgbClr val="832B2B"/>
              </a:gs>
            </a:gsLst>
            <a:lin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n 12"/>
          <p:cNvSpPr/>
          <p:nvPr/>
        </p:nvSpPr>
        <p:spPr>
          <a:xfrm>
            <a:off x="9601200" y="3124200"/>
            <a:ext cx="381000" cy="304800"/>
          </a:xfrm>
          <a:prstGeom prst="sun">
            <a:avLst/>
          </a:prstGeom>
          <a:gradFill>
            <a:gsLst>
              <a:gs pos="0">
                <a:srgbClr val="FE4444"/>
              </a:gs>
              <a:gs pos="100000">
                <a:srgbClr val="832B2B"/>
              </a:gs>
            </a:gsLst>
            <a:lin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n 13"/>
          <p:cNvSpPr/>
          <p:nvPr/>
        </p:nvSpPr>
        <p:spPr>
          <a:xfrm>
            <a:off x="8568690" y="2392680"/>
            <a:ext cx="381000" cy="304800"/>
          </a:xfrm>
          <a:prstGeom prst="sun">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diamond(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linds(horizontal)">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6" grpId="0" bldLvl="0" animBg="1"/>
      <p:bldP spid="7" grpId="0" bldLvl="0" animBg="1"/>
      <p:bldP spid="8" grpId="0" bldLvl="0" animBg="1"/>
      <p:bldP spid="9" grpId="0" bldLvl="0" animBg="1"/>
      <p:bldP spid="10" grpId="0" bldLvl="0" animBg="1"/>
      <p:bldP spid="11" grpId="0" animBg="1"/>
      <p:bldP spid="12" grpId="0" bldLvl="0" animBg="1"/>
      <p:bldP spid="13"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81001"/>
            <a:ext cx="8077200" cy="3377015"/>
          </a:xfrm>
          <a:prstGeom prst="rect">
            <a:avLst/>
          </a:prstGeom>
        </p:spPr>
        <p:txBody>
          <a:bodyPr wrap="square">
            <a:spAutoFit/>
          </a:bodyPr>
          <a:lstStyle/>
          <a:p>
            <a:pPr algn="just">
              <a:lnSpc>
                <a:spcPct val="114000"/>
              </a:lnSpc>
              <a:spcAft>
                <a:spcPts val="1000"/>
              </a:spcAft>
            </a:pPr>
            <a:r>
              <a:rPr lang="vi-VN" sz="3200" b="1" dirty="0">
                <a:ea typeface="Calibri" panose="020F0502020204030204" pitchFamily="34" charset="0"/>
              </a:rPr>
              <a:t> </a:t>
            </a:r>
            <a:r>
              <a:rPr lang="vi-VN" sz="3200" dirty="0">
                <a:ea typeface="Calibri" panose="020F0502020204030204" pitchFamily="34" charset="0"/>
              </a:rPr>
              <a:t>Cơ quan ban hành pháp luật là:</a:t>
            </a:r>
            <a:endParaRPr lang="vi-VN" sz="2800" dirty="0">
              <a:ea typeface="Calibri" panose="020F0502020204030204" pitchFamily="34" charset="0"/>
            </a:endParaRPr>
          </a:p>
          <a:p>
            <a:pPr marL="342900" indent="-342900" algn="just">
              <a:lnSpc>
                <a:spcPct val="114000"/>
              </a:lnSpc>
              <a:spcAft>
                <a:spcPts val="1000"/>
              </a:spcAft>
              <a:buAutoNum type="alphaUcPeriod"/>
            </a:pPr>
            <a:r>
              <a:rPr lang="en-US" sz="3200" dirty="0" err="1">
                <a:ea typeface="Calibri" panose="020F0502020204030204" pitchFamily="34" charset="0"/>
              </a:rPr>
              <a:t>Viện</a:t>
            </a:r>
            <a:r>
              <a:rPr lang="en-US" sz="3200" dirty="0">
                <a:ea typeface="Calibri" panose="020F0502020204030204" pitchFamily="34" charset="0"/>
              </a:rPr>
              <a:t> </a:t>
            </a:r>
            <a:r>
              <a:rPr lang="en-US" sz="3200" dirty="0" err="1">
                <a:ea typeface="Calibri" panose="020F0502020204030204" pitchFamily="34" charset="0"/>
              </a:rPr>
              <a:t>kiểm</a:t>
            </a:r>
            <a:r>
              <a:rPr lang="en-US" sz="3200" dirty="0">
                <a:ea typeface="Calibri" panose="020F0502020204030204" pitchFamily="34" charset="0"/>
              </a:rPr>
              <a:t> </a:t>
            </a:r>
            <a:r>
              <a:rPr lang="en-US" sz="3200" dirty="0" err="1">
                <a:ea typeface="Calibri" panose="020F0502020204030204" pitchFamily="34" charset="0"/>
              </a:rPr>
              <a:t>sát</a:t>
            </a:r>
            <a:r>
              <a:rPr lang="en-US" sz="3200" dirty="0">
                <a:ea typeface="Calibri" panose="020F0502020204030204" pitchFamily="34" charset="0"/>
              </a:rPr>
              <a:t> </a:t>
            </a:r>
            <a:r>
              <a:rPr lang="en-US" sz="3200" dirty="0" err="1">
                <a:ea typeface="Calibri" panose="020F0502020204030204" pitchFamily="34" charset="0"/>
              </a:rPr>
              <a:t>nhân</a:t>
            </a:r>
            <a:r>
              <a:rPr lang="en-US" sz="3200" dirty="0">
                <a:ea typeface="Calibri" panose="020F0502020204030204" pitchFamily="34" charset="0"/>
              </a:rPr>
              <a:t> </a:t>
            </a:r>
            <a:r>
              <a:rPr lang="en-US" sz="3200" dirty="0" err="1">
                <a:ea typeface="Calibri" panose="020F0502020204030204" pitchFamily="34" charset="0"/>
              </a:rPr>
              <a:t>dân</a:t>
            </a:r>
            <a:r>
              <a:rPr lang="vi-VN" sz="3200" dirty="0">
                <a:ea typeface="Calibri" panose="020F0502020204030204" pitchFamily="34" charset="0"/>
              </a:rPr>
              <a:t>.		</a:t>
            </a:r>
            <a:endParaRPr lang="en-US" sz="3200" dirty="0">
              <a:ea typeface="Calibri" panose="020F0502020204030204" pitchFamily="34" charset="0"/>
            </a:endParaRPr>
          </a:p>
          <a:p>
            <a:pPr marL="342900" indent="-342900" algn="just">
              <a:lnSpc>
                <a:spcPct val="114000"/>
              </a:lnSpc>
              <a:spcAft>
                <a:spcPts val="1000"/>
              </a:spcAft>
              <a:buAutoNum type="alphaUcPeriod"/>
            </a:pPr>
            <a:r>
              <a:rPr lang="vi-VN" sz="3200" dirty="0">
                <a:ea typeface="Calibri" panose="020F0502020204030204" pitchFamily="34" charset="0"/>
              </a:rPr>
              <a:t> Quốc hội.</a:t>
            </a:r>
            <a:endParaRPr lang="vi-VN" sz="2800" dirty="0">
              <a:ea typeface="Calibri" panose="020F0502020204030204" pitchFamily="34" charset="0"/>
            </a:endParaRPr>
          </a:p>
          <a:p>
            <a:pPr algn="just">
              <a:lnSpc>
                <a:spcPct val="114000"/>
              </a:lnSpc>
              <a:spcAft>
                <a:spcPts val="1000"/>
              </a:spcAft>
            </a:pPr>
            <a:r>
              <a:rPr lang="vi-VN" sz="3200" dirty="0">
                <a:ea typeface="Calibri" panose="020F0502020204030204" pitchFamily="34" charset="0"/>
              </a:rPr>
              <a:t>C. Chính phủ.			</a:t>
            </a:r>
            <a:endParaRPr lang="en-US" sz="3200" dirty="0">
              <a:ea typeface="Calibri" panose="020F0502020204030204" pitchFamily="34" charset="0"/>
            </a:endParaRPr>
          </a:p>
          <a:p>
            <a:pPr algn="just">
              <a:lnSpc>
                <a:spcPct val="114000"/>
              </a:lnSpc>
              <a:spcAft>
                <a:spcPts val="1000"/>
              </a:spcAft>
            </a:pPr>
            <a:r>
              <a:rPr lang="vi-VN" sz="3200" dirty="0">
                <a:ea typeface="Calibri" panose="020F0502020204030204" pitchFamily="34" charset="0"/>
              </a:rPr>
              <a:t>D. Tòa án </a:t>
            </a:r>
            <a:r>
              <a:rPr lang="en-US" altLang="vi-VN" sz="3200" dirty="0">
                <a:ea typeface="Calibri" panose="020F0502020204030204" pitchFamily="34" charset="0"/>
              </a:rPr>
              <a:t>nhân dân tối cao</a:t>
            </a:r>
            <a:r>
              <a:rPr lang="vi-VN" sz="3200" dirty="0">
                <a:ea typeface="Calibri" panose="020F0502020204030204" pitchFamily="34" charset="0"/>
              </a:rPr>
              <a:t>.</a:t>
            </a:r>
            <a:endParaRPr lang="vi-VN" sz="2800" dirty="0">
              <a:ea typeface="Calibri" panose="020F0502020204030204" pitchFamily="34" charset="0"/>
            </a:endParaRPr>
          </a:p>
        </p:txBody>
      </p:sp>
      <p:sp>
        <p:nvSpPr>
          <p:cNvPr id="3" name="Oval 2"/>
          <p:cNvSpPr/>
          <p:nvPr/>
        </p:nvSpPr>
        <p:spPr>
          <a:xfrm>
            <a:off x="2057400" y="2160419"/>
            <a:ext cx="8382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hlinkClick r:id="rId2" action="ppaction://hlinksldjump"/>
          </p:cNvPr>
          <p:cNvSpPr/>
          <p:nvPr/>
        </p:nvSpPr>
        <p:spPr>
          <a:xfrm>
            <a:off x="9372600" y="6122202"/>
            <a:ext cx="990600" cy="583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extLst>
              <a:ext uri="{FF2B5EF4-FFF2-40B4-BE49-F238E27FC236}">
                <a16:creationId xmlns:a16="http://schemas.microsoft.com/office/drawing/2014/main" xmlns="" id="{FDF84232-D608-4385-A119-6D845B40EB09}"/>
              </a:ext>
            </a:extLst>
          </p:cNvPr>
          <p:cNvSpPr/>
          <p:nvPr/>
        </p:nvSpPr>
        <p:spPr>
          <a:xfrm>
            <a:off x="2844800" y="3048000"/>
            <a:ext cx="6705600" cy="3505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3" name="Rectangle 2">
            <a:extLst>
              <a:ext uri="{FF2B5EF4-FFF2-40B4-BE49-F238E27FC236}">
                <a16:creationId xmlns:a16="http://schemas.microsoft.com/office/drawing/2014/main" xmlns="" id="{68A7CC47-03B8-4065-BFA5-A8F5A3E06C8C}"/>
              </a:ext>
            </a:extLst>
          </p:cNvPr>
          <p:cNvSpPr/>
          <p:nvPr/>
        </p:nvSpPr>
        <p:spPr>
          <a:xfrm>
            <a:off x="304800" y="228600"/>
            <a:ext cx="11582400" cy="2743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267" b="1" dirty="0">
                <a:latin typeface="Times New Roman" pitchFamily="18" charset="0"/>
                <a:cs typeface="Times New Roman" pitchFamily="18" charset="0"/>
              </a:rPr>
              <a:t>HƯỚNG DẪN VỀ NHÀ:</a:t>
            </a:r>
          </a:p>
          <a:p>
            <a:pPr algn="ctr">
              <a:defRPr/>
            </a:pPr>
            <a:r>
              <a:rPr lang="en-US" sz="4267" b="1" dirty="0" err="1">
                <a:latin typeface="Times New Roman" pitchFamily="18" charset="0"/>
                <a:cs typeface="Times New Roman" pitchFamily="18" charset="0"/>
              </a:rPr>
              <a:t>Học</a:t>
            </a:r>
            <a:r>
              <a:rPr lang="en-US" sz="4267" b="1" dirty="0">
                <a:latin typeface="Times New Roman" pitchFamily="18" charset="0"/>
                <a:cs typeface="Times New Roman" pitchFamily="18" charset="0"/>
              </a:rPr>
              <a:t> </a:t>
            </a:r>
            <a:r>
              <a:rPr lang="en-US" sz="4267" b="1" dirty="0" err="1">
                <a:latin typeface="Times New Roman" pitchFamily="18" charset="0"/>
                <a:cs typeface="Times New Roman" pitchFamily="18" charset="0"/>
              </a:rPr>
              <a:t>bài</a:t>
            </a:r>
            <a:r>
              <a:rPr lang="en-US" sz="4267" b="1" dirty="0">
                <a:latin typeface="Times New Roman" pitchFamily="18" charset="0"/>
                <a:cs typeface="Times New Roman" pitchFamily="18" charset="0"/>
              </a:rPr>
              <a:t> </a:t>
            </a:r>
            <a:r>
              <a:rPr lang="en-US" sz="4267" b="1" dirty="0" err="1">
                <a:latin typeface="Times New Roman" pitchFamily="18" charset="0"/>
                <a:cs typeface="Times New Roman" pitchFamily="18" charset="0"/>
              </a:rPr>
              <a:t>và</a:t>
            </a:r>
            <a:r>
              <a:rPr lang="en-US" sz="4267" b="1" dirty="0">
                <a:latin typeface="Times New Roman" pitchFamily="18" charset="0"/>
                <a:cs typeface="Times New Roman" pitchFamily="18" charset="0"/>
              </a:rPr>
              <a:t> </a:t>
            </a:r>
            <a:r>
              <a:rPr lang="en-US" sz="4267" b="1" dirty="0" err="1">
                <a:latin typeface="Times New Roman" pitchFamily="18" charset="0"/>
                <a:cs typeface="Times New Roman" pitchFamily="18" charset="0"/>
              </a:rPr>
              <a:t>làm</a:t>
            </a:r>
            <a:r>
              <a:rPr lang="en-US" sz="4267" b="1" dirty="0">
                <a:latin typeface="Times New Roman" pitchFamily="18" charset="0"/>
                <a:cs typeface="Times New Roman" pitchFamily="18" charset="0"/>
              </a:rPr>
              <a:t> </a:t>
            </a:r>
            <a:r>
              <a:rPr lang="en-US" sz="4267" b="1" dirty="0" err="1">
                <a:latin typeface="Times New Roman" pitchFamily="18" charset="0"/>
                <a:cs typeface="Times New Roman" pitchFamily="18" charset="0"/>
              </a:rPr>
              <a:t>bài</a:t>
            </a:r>
            <a:r>
              <a:rPr lang="en-US" sz="4267" b="1" dirty="0">
                <a:latin typeface="Times New Roman" pitchFamily="18" charset="0"/>
                <a:cs typeface="Times New Roman" pitchFamily="18" charset="0"/>
              </a:rPr>
              <a:t> tập1,2,3 SGK/T15.</a:t>
            </a:r>
          </a:p>
          <a:p>
            <a:pPr algn="ctr">
              <a:defRPr/>
            </a:pPr>
            <a:r>
              <a:rPr lang="en-US" sz="4267" b="1" dirty="0" err="1">
                <a:latin typeface="Times New Roman" pitchFamily="18" charset="0"/>
                <a:cs typeface="Times New Roman" pitchFamily="18" charset="0"/>
              </a:rPr>
              <a:t>Chuẩn</a:t>
            </a:r>
            <a:r>
              <a:rPr lang="en-US" sz="4267" b="1" dirty="0">
                <a:latin typeface="Times New Roman" pitchFamily="18" charset="0"/>
                <a:cs typeface="Times New Roman" pitchFamily="18" charset="0"/>
              </a:rPr>
              <a:t> </a:t>
            </a:r>
            <a:r>
              <a:rPr lang="en-US" sz="4267" b="1" dirty="0" err="1">
                <a:latin typeface="Times New Roman" pitchFamily="18" charset="0"/>
                <a:cs typeface="Times New Roman" pitchFamily="18" charset="0"/>
              </a:rPr>
              <a:t>bị</a:t>
            </a:r>
            <a:r>
              <a:rPr lang="en-US" sz="4267" b="1" dirty="0">
                <a:latin typeface="Times New Roman" pitchFamily="18" charset="0"/>
                <a:cs typeface="Times New Roman" pitchFamily="18" charset="0"/>
              </a:rPr>
              <a:t> </a:t>
            </a:r>
            <a:r>
              <a:rPr lang="en-US" sz="4267" b="1" dirty="0" err="1">
                <a:latin typeface="Times New Roman" pitchFamily="18" charset="0"/>
                <a:cs typeface="Times New Roman" pitchFamily="18" charset="0"/>
              </a:rPr>
              <a:t>tiết</a:t>
            </a:r>
            <a:r>
              <a:rPr lang="en-US" sz="4267" b="1" dirty="0">
                <a:latin typeface="Times New Roman" pitchFamily="18" charset="0"/>
                <a:cs typeface="Times New Roman" pitchFamily="18" charset="0"/>
              </a:rPr>
              <a:t> </a:t>
            </a:r>
            <a:r>
              <a:rPr lang="en-US" sz="4267" b="1" dirty="0" err="1">
                <a:latin typeface="Times New Roman" pitchFamily="18" charset="0"/>
                <a:cs typeface="Times New Roman" pitchFamily="18" charset="0"/>
              </a:rPr>
              <a:t>học</a:t>
            </a:r>
            <a:r>
              <a:rPr lang="en-US" sz="4267" b="1" dirty="0">
                <a:latin typeface="Times New Roman" pitchFamily="18" charset="0"/>
                <a:cs typeface="Times New Roman" pitchFamily="18" charset="0"/>
              </a:rPr>
              <a:t> </a:t>
            </a:r>
            <a:r>
              <a:rPr lang="en-US" sz="4267" b="1" dirty="0" err="1">
                <a:latin typeface="Times New Roman" pitchFamily="18" charset="0"/>
                <a:cs typeface="Times New Roman" pitchFamily="18" charset="0"/>
              </a:rPr>
              <a:t>chủ</a:t>
            </a:r>
            <a:r>
              <a:rPr lang="en-US" sz="4267" b="1" dirty="0">
                <a:latin typeface="Times New Roman" pitchFamily="18" charset="0"/>
                <a:cs typeface="Times New Roman" pitchFamily="18" charset="0"/>
              </a:rPr>
              <a:t> </a:t>
            </a:r>
            <a:r>
              <a:rPr lang="en-US" sz="4267" b="1" dirty="0" err="1">
                <a:latin typeface="Times New Roman" pitchFamily="18" charset="0"/>
                <a:cs typeface="Times New Roman" pitchFamily="18" charset="0"/>
              </a:rPr>
              <a:t>đề</a:t>
            </a:r>
            <a:r>
              <a:rPr lang="en-US" sz="4267" b="1" dirty="0">
                <a:latin typeface="Times New Roman" pitchFamily="18" charset="0"/>
                <a:cs typeface="Times New Roman" pitchFamily="18" charset="0"/>
              </a:rPr>
              <a:t> (</a:t>
            </a:r>
            <a:r>
              <a:rPr lang="en-US" sz="4267" b="1" dirty="0" err="1">
                <a:latin typeface="Times New Roman" pitchFamily="18" charset="0"/>
                <a:cs typeface="Times New Roman" pitchFamily="18" charset="0"/>
              </a:rPr>
              <a:t>tiết</a:t>
            </a:r>
            <a:r>
              <a:rPr lang="en-US" sz="4267" b="1" dirty="0">
                <a:latin typeface="Times New Roman" pitchFamily="18" charset="0"/>
                <a:cs typeface="Times New Roman" pitchFamily="18" charset="0"/>
              </a:rPr>
              <a:t> 2).</a:t>
            </a:r>
          </a:p>
        </p:txBody>
      </p:sp>
      <p:pic>
        <p:nvPicPr>
          <p:cNvPr id="34820" name="Picture 5" descr="0245">
            <a:extLst>
              <a:ext uri="{FF2B5EF4-FFF2-40B4-BE49-F238E27FC236}">
                <a16:creationId xmlns:a16="http://schemas.microsoft.com/office/drawing/2014/main" xmlns="" id="{16A41673-613C-471C-867C-7B8C50C6C3F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3644901"/>
            <a:ext cx="3130551"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0245">
            <a:extLst>
              <a:ext uri="{FF2B5EF4-FFF2-40B4-BE49-F238E27FC236}">
                <a16:creationId xmlns:a16="http://schemas.microsoft.com/office/drawing/2014/main" xmlns="" id="{F98822AA-C847-4DC5-B305-0D9C3A4BBC6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61451" y="3810001"/>
            <a:ext cx="3130549"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9F16C-41E0-46AD-B3E6-6C46A967A9BC}"/>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xmlns="" id="{94E98C4B-9BE7-4B47-A296-AE84DBDA75BB}"/>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xmlns="" id="{273B1964-29AA-4AA1-B673-767AF6527B18}"/>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xmlns="" id="{BA90CA4E-C4B1-469D-B6AC-B2891BB99EF0}"/>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xmlns="" id="{FEB2FFC5-EFDB-466C-9238-844D2A8F697D}"/>
              </a:ext>
            </a:extLst>
          </p:cNvPr>
          <p:cNvSpPr>
            <a:spLocks noGrp="1"/>
          </p:cNvSpPr>
          <p:nvPr>
            <p:ph type="title" idx="4"/>
          </p:nvPr>
        </p:nvSpPr>
        <p:spPr/>
        <p:txBody>
          <a:bodyPr/>
          <a:lstStyle/>
          <a:p>
            <a:endParaRPr lang="en-US"/>
          </a:p>
        </p:txBody>
      </p:sp>
      <p:pic>
        <p:nvPicPr>
          <p:cNvPr id="8" name="Picture 7">
            <a:extLst>
              <a:ext uri="{FF2B5EF4-FFF2-40B4-BE49-F238E27FC236}">
                <a16:creationId xmlns:a16="http://schemas.microsoft.com/office/drawing/2014/main" xmlns="" id="{BE710A31-A2F0-48B3-9839-35ADB4304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33"/>
            <a:ext cx="6400800" cy="7157083"/>
          </a:xfrm>
          <a:prstGeom prst="rect">
            <a:avLst/>
          </a:prstGeom>
        </p:spPr>
      </p:pic>
      <p:pic>
        <p:nvPicPr>
          <p:cNvPr id="10" name="Picture 9">
            <a:extLst>
              <a:ext uri="{FF2B5EF4-FFF2-40B4-BE49-F238E27FC236}">
                <a16:creationId xmlns:a16="http://schemas.microsoft.com/office/drawing/2014/main" xmlns="" id="{C99FDA9B-7CF5-4C2C-A146-DE59DC8B7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10633"/>
            <a:ext cx="5874773" cy="7157083"/>
          </a:xfrm>
          <a:prstGeom prst="rect">
            <a:avLst/>
          </a:prstGeom>
        </p:spPr>
      </p:pic>
    </p:spTree>
    <p:extLst>
      <p:ext uri="{BB962C8B-B14F-4D97-AF65-F5344CB8AC3E}">
        <p14:creationId xmlns:p14="http://schemas.microsoft.com/office/powerpoint/2010/main" val="218225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图片包含 植物&#10;&#10;已生成极高可信度的说明"/>
          <p:cNvPicPr preferRelativeResize="0"/>
          <p:nvPr/>
        </p:nvPicPr>
        <p:blipFill rotWithShape="1">
          <a:blip r:embed="rId3">
            <a:alphaModFix/>
          </a:blip>
          <a:srcRect/>
          <a:stretch/>
        </p:blipFill>
        <p:spPr>
          <a:xfrm>
            <a:off x="7536926" y="-595729"/>
            <a:ext cx="5648325" cy="3733800"/>
          </a:xfrm>
          <a:prstGeom prst="rect">
            <a:avLst/>
          </a:prstGeom>
          <a:noFill/>
          <a:ln>
            <a:noFill/>
          </a:ln>
        </p:spPr>
      </p:pic>
      <p:pic>
        <p:nvPicPr>
          <p:cNvPr id="96" name="Google Shape;96;p2"/>
          <p:cNvPicPr preferRelativeResize="0"/>
          <p:nvPr/>
        </p:nvPicPr>
        <p:blipFill rotWithShape="1">
          <a:blip r:embed="rId4">
            <a:alphaModFix/>
          </a:blip>
          <a:srcRect l="32526" t="24218" r="33954" b="16189"/>
          <a:stretch/>
        </p:blipFill>
        <p:spPr>
          <a:xfrm>
            <a:off x="296779" y="1973178"/>
            <a:ext cx="11598442" cy="3557001"/>
          </a:xfrm>
          <a:custGeom>
            <a:avLst/>
            <a:gdLst/>
            <a:ahLst/>
            <a:cxnLst/>
            <a:rect l="l" t="t" r="r" b="b"/>
            <a:pathLst>
              <a:path w="4086808" h="4086808" extrusionOk="0">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noFill/>
          <a:ln>
            <a:noFill/>
          </a:ln>
          <a:effectLst>
            <a:outerShdw blurRad="50800" dist="38100" dir="5400000" algn="t" rotWithShape="0">
              <a:srgbClr val="000000">
                <a:alpha val="40000"/>
              </a:srgbClr>
            </a:outerShdw>
          </a:effectLst>
        </p:spPr>
      </p:pic>
      <p:sp>
        <p:nvSpPr>
          <p:cNvPr id="99" name="Google Shape;99;p2"/>
          <p:cNvSpPr txBox="1"/>
          <p:nvPr/>
        </p:nvSpPr>
        <p:spPr>
          <a:xfrm>
            <a:off x="144379" y="2738559"/>
            <a:ext cx="12047621" cy="1200288"/>
          </a:xfrm>
          <a:prstGeom prst="rect">
            <a:avLst/>
          </a:prstGeom>
          <a:noFill/>
          <a:ln>
            <a:noFill/>
          </a:ln>
        </p:spPr>
        <p:txBody>
          <a:bodyPr spcFirstLastPara="1" wrap="square" lIns="91425" tIns="45700" rIns="91425" bIns="45700" anchor="t" anchorCtr="0">
            <a:spAutoFit/>
          </a:bodyPr>
          <a:lstStyle/>
          <a:p>
            <a:pPr lvl="0"/>
            <a:r>
              <a:rPr lang="en-US" sz="3200" b="1" i="0" u="none" strike="noStrike" cap="none" dirty="0">
                <a:solidFill>
                  <a:srgbClr val="54402C"/>
                </a:solidFill>
                <a:latin typeface="Times New Roman"/>
                <a:ea typeface="Times New Roman"/>
                <a:cs typeface="Times New Roman"/>
                <a:sym typeface="Times New Roman"/>
              </a:rPr>
              <a:t>                 </a:t>
            </a:r>
            <a:r>
              <a:rPr lang="en-US" sz="3200" b="1" i="0" u="none" strike="noStrike" cap="none" dirty="0" err="1">
                <a:solidFill>
                  <a:srgbClr val="54402C"/>
                </a:solidFill>
                <a:latin typeface="Times New Roman"/>
                <a:ea typeface="Times New Roman"/>
                <a:cs typeface="Times New Roman"/>
                <a:sym typeface="Times New Roman"/>
              </a:rPr>
              <a:t>Tiết</a:t>
            </a:r>
            <a:r>
              <a:rPr lang="en-US" sz="3200" b="1" i="0" u="none" strike="noStrike" cap="none" dirty="0">
                <a:solidFill>
                  <a:srgbClr val="54402C"/>
                </a:solidFill>
                <a:latin typeface="Times New Roman"/>
                <a:ea typeface="Times New Roman"/>
                <a:cs typeface="Times New Roman"/>
                <a:sym typeface="Times New Roman"/>
              </a:rPr>
              <a:t> 4,5,6,7- </a:t>
            </a:r>
            <a:r>
              <a:rPr lang="en-US" sz="3200" b="1" dirty="0">
                <a:solidFill>
                  <a:srgbClr val="54402C"/>
                </a:solidFill>
                <a:latin typeface="Times New Roman"/>
                <a:ea typeface="Times New Roman"/>
                <a:cs typeface="Times New Roman"/>
                <a:sym typeface="Times New Roman"/>
              </a:rPr>
              <a:t>DẠY HỌC </a:t>
            </a:r>
            <a:r>
              <a:rPr lang="en-US" sz="3200" b="1" i="0" u="none" strike="noStrike" cap="none" dirty="0">
                <a:solidFill>
                  <a:srgbClr val="54402C"/>
                </a:solidFill>
                <a:latin typeface="Times New Roman"/>
                <a:ea typeface="Times New Roman"/>
                <a:cs typeface="Times New Roman"/>
                <a:sym typeface="Times New Roman"/>
              </a:rPr>
              <a:t>CHỦ ĐỀ: </a:t>
            </a:r>
          </a:p>
          <a:p>
            <a:pPr lvl="0"/>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Pháp</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luật</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nước</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cộng</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hoà</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xã</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hội</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chủ</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nghĩa</a:t>
            </a:r>
            <a:r>
              <a:rPr lang="en-US" sz="4000" b="1" i="0" u="none" strike="noStrike" cap="none"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Việt</a:t>
            </a:r>
            <a:r>
              <a:rPr lang="en-US" sz="4000" b="1" dirty="0">
                <a:solidFill>
                  <a:srgbClr val="FF0000"/>
                </a:solidFill>
                <a:latin typeface="Times New Roman"/>
                <a:ea typeface="Times New Roman"/>
                <a:cs typeface="Times New Roman"/>
                <a:sym typeface="Times New Roman"/>
              </a:rPr>
              <a:t> Nam</a:t>
            </a:r>
            <a:endParaRPr sz="4000" b="1" dirty="0">
              <a:solidFill>
                <a:srgbClr val="FF0000"/>
              </a:solidFill>
              <a:latin typeface="Times New Roman"/>
              <a:ea typeface="Times New Roman"/>
              <a:cs typeface="Times New Roman"/>
              <a:sym typeface="Times New Roman"/>
            </a:endParaRPr>
          </a:p>
        </p:txBody>
      </p:sp>
      <p:pic>
        <p:nvPicPr>
          <p:cNvPr id="100" name="Google Shape;100;p2"/>
          <p:cNvPicPr preferRelativeResize="0"/>
          <p:nvPr/>
        </p:nvPicPr>
        <p:blipFill rotWithShape="1">
          <a:blip r:embed="rId5">
            <a:alphaModFix/>
          </a:blip>
          <a:srcRect/>
          <a:stretch/>
        </p:blipFill>
        <p:spPr>
          <a:xfrm rot="-5885259">
            <a:off x="11001909" y="1998065"/>
            <a:ext cx="1184301" cy="1480989"/>
          </a:xfrm>
          <a:prstGeom prst="rect">
            <a:avLst/>
          </a:prstGeom>
          <a:noFill/>
          <a:ln>
            <a:noFill/>
          </a:ln>
        </p:spPr>
      </p:pic>
      <p:pic>
        <p:nvPicPr>
          <p:cNvPr id="101" name="Google Shape;101;p2"/>
          <p:cNvPicPr preferRelativeResize="0"/>
          <p:nvPr/>
        </p:nvPicPr>
        <p:blipFill rotWithShape="1">
          <a:blip r:embed="rId6">
            <a:alphaModFix/>
          </a:blip>
          <a:srcRect/>
          <a:stretch/>
        </p:blipFill>
        <p:spPr>
          <a:xfrm>
            <a:off x="6277621" y="-900529"/>
            <a:ext cx="609600" cy="609600"/>
          </a:xfrm>
          <a:prstGeom prst="rect">
            <a:avLst/>
          </a:prstGeom>
          <a:noFill/>
          <a:ln>
            <a:noFill/>
          </a:ln>
        </p:spPr>
      </p:pic>
      <p:pic>
        <p:nvPicPr>
          <p:cNvPr id="9" name="Google Shape;97;p2" descr="图片包含 户外, 霉菌&#10;&#10;已生成高可信度的说明"/>
          <p:cNvPicPr preferRelativeResize="0"/>
          <p:nvPr/>
        </p:nvPicPr>
        <p:blipFill rotWithShape="1">
          <a:blip r:embed="rId7">
            <a:alphaModFix/>
          </a:blip>
          <a:srcRect/>
          <a:stretch/>
        </p:blipFill>
        <p:spPr>
          <a:xfrm>
            <a:off x="-71636" y="4704594"/>
            <a:ext cx="2266950" cy="2381250"/>
          </a:xfrm>
          <a:prstGeom prst="rect">
            <a:avLst/>
          </a:prstGeom>
          <a:noFill/>
          <a:ln>
            <a:noFill/>
          </a:ln>
        </p:spPr>
      </p:pic>
      <p:pic>
        <p:nvPicPr>
          <p:cNvPr id="12" name="Google Shape;98;p2" descr="图片包含 室内, 鲜花, 植物, 掌握&#10;&#10;已生成极高可信度的说明"/>
          <p:cNvPicPr preferRelativeResize="0"/>
          <p:nvPr/>
        </p:nvPicPr>
        <p:blipFill rotWithShape="1">
          <a:blip r:embed="rId8">
            <a:alphaModFix/>
          </a:blip>
          <a:srcRect/>
          <a:stretch/>
        </p:blipFill>
        <p:spPr>
          <a:xfrm rot="471028">
            <a:off x="1128514" y="4828845"/>
            <a:ext cx="2133600" cy="2752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par>
                                <p:cTn id="13" presetID="10"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10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1000"/>
                                        <p:tgtEl>
                                          <p:spTgt spid="10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mph" presetSubtype="0" fill="hold" nodeType="clickEffect">
                                  <p:stCondLst>
                                    <p:cond delay="0"/>
                                  </p:stCondLst>
                                  <p:iterate type="lt">
                                    <p:tmPct val="4000"/>
                                  </p:iterate>
                                  <p:childTnLst>
                                    <p:set>
                                      <p:cBhvr override="childStyle">
                                        <p:cTn id="37" dur="500" fill="hold"/>
                                        <p:tgtEl>
                                          <p:spTgt spid="99">
                                            <p:txEl>
                                              <p:pRg st="0" end="0"/>
                                            </p:txEl>
                                          </p:spTgt>
                                        </p:tgtEl>
                                        <p:attrNameLst>
                                          <p:attrName>style.textDecorationUnderline</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99">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HÃ¬nh áº£nh cÃ³ liÃªn quan">
            <a:extLst>
              <a:ext uri="{FF2B5EF4-FFF2-40B4-BE49-F238E27FC236}">
                <a16:creationId xmlns:a16="http://schemas.microsoft.com/office/drawing/2014/main" xmlns="" id="{AE009A19-CF71-47C3-8F6F-39B57D110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961678D5-858A-4372-9636-7D7FDA35FDF3}"/>
              </a:ext>
            </a:extLst>
          </p:cNvPr>
          <p:cNvSpPr/>
          <p:nvPr/>
        </p:nvSpPr>
        <p:spPr>
          <a:xfrm>
            <a:off x="385010" y="252664"/>
            <a:ext cx="11213432" cy="1167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733" b="1" dirty="0">
              <a:solidFill>
                <a:srgbClr val="FF0000"/>
              </a:solidFill>
              <a:latin typeface="Times New Roman" pitchFamily="18" charset="0"/>
              <a:cs typeface="Times New Roman" pitchFamily="18" charset="0"/>
            </a:endParaRPr>
          </a:p>
          <a:p>
            <a:pPr algn="ctr">
              <a:defRPr/>
            </a:pPr>
            <a:endParaRPr lang="en-US" sz="3733" b="1" dirty="0">
              <a:solidFill>
                <a:srgbClr val="FF0000"/>
              </a:solidFill>
              <a:latin typeface="Times New Roman" pitchFamily="18" charset="0"/>
              <a:cs typeface="Times New Roman" pitchFamily="18" charset="0"/>
            </a:endParaRPr>
          </a:p>
          <a:p>
            <a:pPr algn="ctr">
              <a:defRPr/>
            </a:pPr>
            <a:r>
              <a:rPr lang="en-US" sz="3733" b="1" dirty="0">
                <a:solidFill>
                  <a:srgbClr val="FF0000"/>
                </a:solidFill>
                <a:latin typeface="Times New Roman" pitchFamily="18" charset="0"/>
                <a:cs typeface="Times New Roman" pitchFamily="18" charset="0"/>
              </a:rPr>
              <a:t>1. </a:t>
            </a:r>
            <a:r>
              <a:rPr lang="en-US" sz="3733" b="1" dirty="0" err="1">
                <a:solidFill>
                  <a:srgbClr val="FF0000"/>
                </a:solidFill>
                <a:latin typeface="Times New Roman" pitchFamily="18" charset="0"/>
                <a:cs typeface="Times New Roman" pitchFamily="18" charset="0"/>
              </a:rPr>
              <a:t>Thế</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nào</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là</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pháp</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luật</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và</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kỉ</a:t>
            </a:r>
            <a:r>
              <a:rPr lang="en-US" sz="3733" b="1" dirty="0">
                <a:solidFill>
                  <a:srgbClr val="FF0000"/>
                </a:solidFill>
                <a:latin typeface="Times New Roman" pitchFamily="18" charset="0"/>
                <a:cs typeface="Times New Roman" pitchFamily="18" charset="0"/>
              </a:rPr>
              <a:t> </a:t>
            </a:r>
            <a:r>
              <a:rPr lang="en-US" sz="3733" b="1" dirty="0" err="1">
                <a:solidFill>
                  <a:srgbClr val="FF0000"/>
                </a:solidFill>
                <a:latin typeface="Times New Roman" pitchFamily="18" charset="0"/>
                <a:cs typeface="Times New Roman" pitchFamily="18" charset="0"/>
              </a:rPr>
              <a:t>luật</a:t>
            </a:r>
            <a:r>
              <a:rPr lang="en-US" sz="3733" b="1" dirty="0">
                <a:solidFill>
                  <a:srgbClr val="FF0000"/>
                </a:solidFill>
                <a:latin typeface="Times New Roman" pitchFamily="18" charset="0"/>
                <a:cs typeface="Times New Roman" pitchFamily="18" charset="0"/>
              </a:rPr>
              <a:t>?</a:t>
            </a:r>
          </a:p>
          <a:p>
            <a:pPr algn="just">
              <a:defRPr/>
            </a:pPr>
            <a:endParaRPr lang="en-US" sz="3733" b="1" dirty="0">
              <a:solidFill>
                <a:srgbClr val="FF0000"/>
              </a:solidFill>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grpSp>
        <p:nvGrpSpPr>
          <p:cNvPr id="1647" name="Google Shape;1647;p46"/>
          <p:cNvGrpSpPr/>
          <p:nvPr/>
        </p:nvGrpSpPr>
        <p:grpSpPr>
          <a:xfrm>
            <a:off x="0" y="2425797"/>
            <a:ext cx="3503920" cy="3884389"/>
            <a:chOff x="3440163" y="1715825"/>
            <a:chExt cx="2040801" cy="2262400"/>
          </a:xfrm>
        </p:grpSpPr>
        <p:grpSp>
          <p:nvGrpSpPr>
            <p:cNvPr id="1648" name="Google Shape;1648;p46"/>
            <p:cNvGrpSpPr/>
            <p:nvPr/>
          </p:nvGrpSpPr>
          <p:grpSpPr>
            <a:xfrm flipH="1">
              <a:off x="4433661" y="1715825"/>
              <a:ext cx="1047303" cy="2262400"/>
              <a:chOff x="4656536" y="1715825"/>
              <a:chExt cx="1047303" cy="2262400"/>
            </a:xfrm>
          </p:grpSpPr>
          <p:sp>
            <p:nvSpPr>
              <p:cNvPr id="164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6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03" name="Google Shape;1703;p46"/>
            <p:cNvGrpSpPr/>
            <p:nvPr/>
          </p:nvGrpSpPr>
          <p:grpSpPr>
            <a:xfrm>
              <a:off x="3440163" y="1733556"/>
              <a:ext cx="1049882" cy="2244669"/>
              <a:chOff x="3440163" y="1733556"/>
              <a:chExt cx="1049882" cy="2244669"/>
            </a:xfrm>
          </p:grpSpPr>
          <p:sp>
            <p:nvSpPr>
              <p:cNvPr id="1704"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5"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6"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7"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8"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9"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0"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1"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2"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3"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4"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5"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6"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7"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8"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9"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0"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1"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2"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3"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4"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5"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6"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7"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8"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9"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0"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1"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2"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3"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4"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5"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6"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7"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8"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9"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0"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1"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2"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3"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4"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5"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6"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7"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8"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9"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0"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1"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2"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3"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4"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5"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6"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7"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8"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9"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0"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1"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2"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3"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4"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5"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6"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7"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8"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9"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0"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1"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2"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3"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4"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5"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6"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7"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1778" name="Google Shape;1778;p46"/>
          <p:cNvSpPr/>
          <p:nvPr/>
        </p:nvSpPr>
        <p:spPr>
          <a:xfrm>
            <a:off x="1660964" y="15581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 name="Title 1"/>
          <p:cNvSpPr txBox="1">
            <a:spLocks/>
          </p:cNvSpPr>
          <p:nvPr/>
        </p:nvSpPr>
        <p:spPr>
          <a:xfrm>
            <a:off x="270779" y="-110948"/>
            <a:ext cx="10363200" cy="1010543"/>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Chau Philomene One"/>
              <a:buNone/>
              <a:defRPr sz="2300" b="0" i="0" u="none" strike="noStrike" cap="none">
                <a:solidFill>
                  <a:schemeClr val="dk1"/>
                </a:solidFill>
                <a:latin typeface="Chau Philomene One"/>
                <a:ea typeface="Chau Philomene One"/>
                <a:cs typeface="Chau Philomene One"/>
                <a:sym typeface="Chau Philomene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defTabSz="822960">
              <a:defRPr/>
            </a:pPr>
            <a:endParaRPr lang="en-US" sz="3067" b="1" kern="0" dirty="0">
              <a:solidFill>
                <a:schemeClr val="accent1">
                  <a:lumMod val="25000"/>
                </a:schemeClr>
              </a:solidFill>
            </a:endParaRPr>
          </a:p>
        </p:txBody>
      </p:sp>
      <p:sp>
        <p:nvSpPr>
          <p:cNvPr id="139" name="Rectangle 138"/>
          <p:cNvSpPr/>
          <p:nvPr/>
        </p:nvSpPr>
        <p:spPr>
          <a:xfrm flipH="1">
            <a:off x="4165980" y="1043739"/>
            <a:ext cx="5686929" cy="461665"/>
          </a:xfrm>
          <a:prstGeom prst="rect">
            <a:avLst/>
          </a:prstGeom>
        </p:spPr>
        <p:txBody>
          <a:bodyPr wrap="square">
            <a:spAutoFit/>
          </a:bodyPr>
          <a:lstStyle/>
          <a:p>
            <a:pPr marL="182029" algn="just"/>
            <a:endParaRPr lang="en-US" sz="2400" dirty="0">
              <a:solidFill>
                <a:schemeClr val="bg1"/>
              </a:solidFill>
              <a:latin typeface="Calibri" panose="020F0502020204030204" pitchFamily="34" charset="0"/>
              <a:cs typeface="Calibri" panose="020F0502020204030204" pitchFamily="34" charset="0"/>
            </a:endParaRPr>
          </a:p>
        </p:txBody>
      </p:sp>
      <p:graphicFrame>
        <p:nvGraphicFramePr>
          <p:cNvPr id="2" name="Table 2">
            <a:extLst>
              <a:ext uri="{FF2B5EF4-FFF2-40B4-BE49-F238E27FC236}">
                <a16:creationId xmlns:a16="http://schemas.microsoft.com/office/drawing/2014/main" xmlns="" id="{9E15B96E-C512-4147-A63D-C5B91A58D021}"/>
              </a:ext>
            </a:extLst>
          </p:cNvPr>
          <p:cNvGraphicFramePr>
            <a:graphicFrameLocks noGrp="1"/>
          </p:cNvGraphicFramePr>
          <p:nvPr>
            <p:extLst>
              <p:ext uri="{D42A27DB-BD31-4B8C-83A1-F6EECF244321}">
                <p14:modId xmlns:p14="http://schemas.microsoft.com/office/powerpoint/2010/main" val="7275567"/>
              </p:ext>
            </p:extLst>
          </p:nvPr>
        </p:nvGraphicFramePr>
        <p:xfrm>
          <a:off x="3328120" y="565956"/>
          <a:ext cx="8863880" cy="5100303"/>
        </p:xfrm>
        <a:graphic>
          <a:graphicData uri="http://schemas.openxmlformats.org/drawingml/2006/table">
            <a:tbl>
              <a:tblPr firstRow="1" bandRow="1">
                <a:tableStyleId>{5C22544A-7EE6-4342-B048-85BDC9FD1C3A}</a:tableStyleId>
              </a:tblPr>
              <a:tblGrid>
                <a:gridCol w="8863880">
                  <a:extLst>
                    <a:ext uri="{9D8B030D-6E8A-4147-A177-3AD203B41FA5}">
                      <a16:colId xmlns:a16="http://schemas.microsoft.com/office/drawing/2014/main" xmlns="" val="2003722036"/>
                    </a:ext>
                  </a:extLst>
                </a:gridCol>
              </a:tblGrid>
              <a:tr h="5100303">
                <a:tc>
                  <a:txBody>
                    <a:bodyPr/>
                    <a:lstStyle/>
                    <a:p>
                      <a:r>
                        <a:rPr lang="en-US" sz="2400" dirty="0" err="1">
                          <a:solidFill>
                            <a:schemeClr val="tx1"/>
                          </a:solidFill>
                        </a:rPr>
                        <a:t>Tình</a:t>
                      </a:r>
                      <a:r>
                        <a:rPr lang="en-US" sz="2400" dirty="0">
                          <a:solidFill>
                            <a:schemeClr val="tx1"/>
                          </a:solidFill>
                        </a:rPr>
                        <a:t> </a:t>
                      </a:r>
                      <a:r>
                        <a:rPr lang="en-US" sz="2400" dirty="0" err="1">
                          <a:solidFill>
                            <a:schemeClr val="tx1"/>
                          </a:solidFill>
                        </a:rPr>
                        <a:t>huống</a:t>
                      </a:r>
                      <a:r>
                        <a:rPr lang="en-US" sz="2400" dirty="0">
                          <a:solidFill>
                            <a:schemeClr val="tx1"/>
                          </a:solidFill>
                        </a:rPr>
                        <a:t>:</a:t>
                      </a:r>
                    </a:p>
                    <a:p>
                      <a:r>
                        <a:rPr lang="en-US" sz="2400" dirty="0">
                          <a:solidFill>
                            <a:schemeClr val="tx1"/>
                          </a:solidFill>
                        </a:rPr>
                        <a:t> </a:t>
                      </a:r>
                      <a:r>
                        <a:rPr lang="en-US" sz="3200" dirty="0">
                          <a:solidFill>
                            <a:srgbClr val="FFC000"/>
                          </a:solidFill>
                        </a:rPr>
                        <a:t>Minh </a:t>
                      </a:r>
                      <a:r>
                        <a:rPr lang="en-US" sz="3200" dirty="0" err="1">
                          <a:solidFill>
                            <a:srgbClr val="FFC000"/>
                          </a:solidFill>
                        </a:rPr>
                        <a:t>là</a:t>
                      </a:r>
                      <a:r>
                        <a:rPr lang="en-US" sz="3200" dirty="0">
                          <a:solidFill>
                            <a:srgbClr val="FFC000"/>
                          </a:solidFill>
                        </a:rPr>
                        <a:t> </a:t>
                      </a:r>
                      <a:r>
                        <a:rPr lang="en-US" sz="3200" dirty="0" err="1">
                          <a:solidFill>
                            <a:srgbClr val="FFC000"/>
                          </a:solidFill>
                        </a:rPr>
                        <a:t>học</a:t>
                      </a:r>
                      <a:r>
                        <a:rPr lang="en-US" sz="3200" dirty="0">
                          <a:solidFill>
                            <a:srgbClr val="FFC000"/>
                          </a:solidFill>
                        </a:rPr>
                        <a:t> </a:t>
                      </a:r>
                      <a:r>
                        <a:rPr lang="en-US" sz="3200" dirty="0" err="1">
                          <a:solidFill>
                            <a:srgbClr val="FFC000"/>
                          </a:solidFill>
                        </a:rPr>
                        <a:t>sinh</a:t>
                      </a:r>
                      <a:r>
                        <a:rPr lang="en-US" sz="3200" dirty="0">
                          <a:solidFill>
                            <a:srgbClr val="FFC000"/>
                          </a:solidFill>
                        </a:rPr>
                        <a:t> </a:t>
                      </a:r>
                      <a:r>
                        <a:rPr lang="en-US" sz="3200" dirty="0" err="1">
                          <a:solidFill>
                            <a:srgbClr val="FFC000"/>
                          </a:solidFill>
                        </a:rPr>
                        <a:t>cá</a:t>
                      </a:r>
                      <a:r>
                        <a:rPr lang="en-US" sz="3200" dirty="0">
                          <a:solidFill>
                            <a:srgbClr val="FFC000"/>
                          </a:solidFill>
                        </a:rPr>
                        <a:t> </a:t>
                      </a:r>
                      <a:r>
                        <a:rPr lang="en-US" sz="3200" dirty="0" err="1">
                          <a:solidFill>
                            <a:srgbClr val="FFC000"/>
                          </a:solidFill>
                        </a:rPr>
                        <a:t>biệt</a:t>
                      </a:r>
                      <a:r>
                        <a:rPr lang="en-US" sz="3200" dirty="0">
                          <a:solidFill>
                            <a:srgbClr val="FFC000"/>
                          </a:solidFill>
                        </a:rPr>
                        <a:t> </a:t>
                      </a:r>
                      <a:r>
                        <a:rPr lang="en-US" sz="3200" dirty="0" err="1">
                          <a:solidFill>
                            <a:srgbClr val="FFC000"/>
                          </a:solidFill>
                        </a:rPr>
                        <a:t>của</a:t>
                      </a:r>
                      <a:r>
                        <a:rPr lang="en-US" sz="3200" dirty="0">
                          <a:solidFill>
                            <a:srgbClr val="FFC000"/>
                          </a:solidFill>
                        </a:rPr>
                        <a:t> </a:t>
                      </a:r>
                      <a:r>
                        <a:rPr lang="en-US" sz="3200" dirty="0" err="1">
                          <a:solidFill>
                            <a:srgbClr val="FFC000"/>
                          </a:solidFill>
                        </a:rPr>
                        <a:t>trường</a:t>
                      </a:r>
                      <a:r>
                        <a:rPr lang="en-US" sz="3200" dirty="0">
                          <a:solidFill>
                            <a:srgbClr val="FFC000"/>
                          </a:solidFill>
                        </a:rPr>
                        <a:t>. </a:t>
                      </a:r>
                      <a:r>
                        <a:rPr lang="en-US" sz="3200" dirty="0" err="1">
                          <a:solidFill>
                            <a:srgbClr val="FFC000"/>
                          </a:solidFill>
                        </a:rPr>
                        <a:t>Em</a:t>
                      </a:r>
                      <a:r>
                        <a:rPr lang="en-US" sz="3200" dirty="0">
                          <a:solidFill>
                            <a:srgbClr val="FFC000"/>
                          </a:solidFill>
                        </a:rPr>
                        <a:t> </a:t>
                      </a:r>
                      <a:r>
                        <a:rPr lang="en-US" sz="3200" dirty="0" err="1">
                          <a:solidFill>
                            <a:srgbClr val="FFC000"/>
                          </a:solidFill>
                        </a:rPr>
                        <a:t>thường</a:t>
                      </a:r>
                      <a:r>
                        <a:rPr lang="en-US" sz="3200" dirty="0">
                          <a:solidFill>
                            <a:srgbClr val="FFC000"/>
                          </a:solidFill>
                        </a:rPr>
                        <a:t> </a:t>
                      </a:r>
                      <a:r>
                        <a:rPr lang="en-US" sz="3200" dirty="0" err="1">
                          <a:solidFill>
                            <a:srgbClr val="FFC000"/>
                          </a:solidFill>
                        </a:rPr>
                        <a:t>xuyên</a:t>
                      </a:r>
                      <a:r>
                        <a:rPr lang="en-US" sz="3200" dirty="0">
                          <a:solidFill>
                            <a:srgbClr val="FFC000"/>
                          </a:solidFill>
                        </a:rPr>
                        <a:t> </a:t>
                      </a:r>
                      <a:r>
                        <a:rPr lang="en-US" sz="3200" dirty="0" err="1">
                          <a:solidFill>
                            <a:srgbClr val="FFC000"/>
                          </a:solidFill>
                        </a:rPr>
                        <a:t>đi</a:t>
                      </a:r>
                      <a:r>
                        <a:rPr lang="en-US" sz="3200" dirty="0">
                          <a:solidFill>
                            <a:srgbClr val="FFC000"/>
                          </a:solidFill>
                        </a:rPr>
                        <a:t> </a:t>
                      </a:r>
                      <a:r>
                        <a:rPr lang="en-US" sz="3200" dirty="0" err="1">
                          <a:solidFill>
                            <a:srgbClr val="FFC000"/>
                          </a:solidFill>
                        </a:rPr>
                        <a:t>học</a:t>
                      </a:r>
                      <a:r>
                        <a:rPr lang="en-US" sz="3200" dirty="0">
                          <a:solidFill>
                            <a:srgbClr val="FFC000"/>
                          </a:solidFill>
                        </a:rPr>
                        <a:t> </a:t>
                      </a:r>
                      <a:r>
                        <a:rPr lang="en-US" sz="3200" dirty="0" err="1">
                          <a:solidFill>
                            <a:srgbClr val="FFC000"/>
                          </a:solidFill>
                        </a:rPr>
                        <a:t>muộn</a:t>
                      </a:r>
                      <a:r>
                        <a:rPr lang="en-US" sz="3200" dirty="0">
                          <a:solidFill>
                            <a:srgbClr val="FFC000"/>
                          </a:solidFill>
                        </a:rPr>
                        <a:t>, </a:t>
                      </a:r>
                      <a:r>
                        <a:rPr lang="en-US" sz="3200" dirty="0" err="1">
                          <a:solidFill>
                            <a:srgbClr val="FFC000"/>
                          </a:solidFill>
                        </a:rPr>
                        <a:t>không</a:t>
                      </a:r>
                      <a:r>
                        <a:rPr lang="en-US" sz="3200" dirty="0">
                          <a:solidFill>
                            <a:srgbClr val="FFC000"/>
                          </a:solidFill>
                        </a:rPr>
                        <a:t> </a:t>
                      </a:r>
                      <a:r>
                        <a:rPr lang="en-US" sz="3200" dirty="0" err="1">
                          <a:solidFill>
                            <a:srgbClr val="FFC000"/>
                          </a:solidFill>
                        </a:rPr>
                        <a:t>làm</a:t>
                      </a:r>
                      <a:r>
                        <a:rPr lang="en-US" sz="3200" dirty="0">
                          <a:solidFill>
                            <a:srgbClr val="FFC000"/>
                          </a:solidFill>
                        </a:rPr>
                        <a:t> </a:t>
                      </a:r>
                      <a:r>
                        <a:rPr lang="en-US" sz="3200" dirty="0" err="1">
                          <a:solidFill>
                            <a:srgbClr val="FFC000"/>
                          </a:solidFill>
                        </a:rPr>
                        <a:t>bài</a:t>
                      </a:r>
                      <a:r>
                        <a:rPr lang="en-US" sz="3200" dirty="0">
                          <a:solidFill>
                            <a:srgbClr val="FFC000"/>
                          </a:solidFill>
                        </a:rPr>
                        <a:t> </a:t>
                      </a:r>
                      <a:r>
                        <a:rPr lang="en-US" sz="3200" dirty="0" err="1">
                          <a:solidFill>
                            <a:srgbClr val="FFC000"/>
                          </a:solidFill>
                        </a:rPr>
                        <a:t>tập</a:t>
                      </a:r>
                      <a:r>
                        <a:rPr lang="en-US" sz="3200" dirty="0">
                          <a:solidFill>
                            <a:srgbClr val="FFC000"/>
                          </a:solidFill>
                        </a:rPr>
                        <a:t> </a:t>
                      </a:r>
                      <a:r>
                        <a:rPr lang="en-US" sz="3200" dirty="0" err="1">
                          <a:solidFill>
                            <a:srgbClr val="FFC000"/>
                          </a:solidFill>
                        </a:rPr>
                        <a:t>về</a:t>
                      </a:r>
                      <a:r>
                        <a:rPr lang="en-US" sz="3200" dirty="0">
                          <a:solidFill>
                            <a:srgbClr val="FFC000"/>
                          </a:solidFill>
                        </a:rPr>
                        <a:t> </a:t>
                      </a:r>
                      <a:r>
                        <a:rPr lang="en-US" sz="3200" dirty="0" err="1">
                          <a:solidFill>
                            <a:srgbClr val="FFC000"/>
                          </a:solidFill>
                        </a:rPr>
                        <a:t>nhà</a:t>
                      </a:r>
                      <a:r>
                        <a:rPr lang="en-US" sz="3200" dirty="0">
                          <a:solidFill>
                            <a:srgbClr val="FFC000"/>
                          </a:solidFill>
                        </a:rPr>
                        <a:t>, </a:t>
                      </a:r>
                      <a:r>
                        <a:rPr lang="en-US" sz="3200" dirty="0" err="1">
                          <a:solidFill>
                            <a:srgbClr val="FFC000"/>
                          </a:solidFill>
                        </a:rPr>
                        <a:t>mất</a:t>
                      </a:r>
                      <a:r>
                        <a:rPr lang="en-US" sz="3200" dirty="0">
                          <a:solidFill>
                            <a:srgbClr val="FFC000"/>
                          </a:solidFill>
                        </a:rPr>
                        <a:t> </a:t>
                      </a:r>
                      <a:r>
                        <a:rPr lang="en-US" sz="3200" dirty="0" err="1">
                          <a:solidFill>
                            <a:srgbClr val="FFC000"/>
                          </a:solidFill>
                        </a:rPr>
                        <a:t>trật</a:t>
                      </a:r>
                      <a:r>
                        <a:rPr lang="en-US" sz="3200" dirty="0">
                          <a:solidFill>
                            <a:srgbClr val="FFC000"/>
                          </a:solidFill>
                        </a:rPr>
                        <a:t> </a:t>
                      </a:r>
                      <a:r>
                        <a:rPr lang="en-US" sz="3200" dirty="0" err="1">
                          <a:solidFill>
                            <a:srgbClr val="FFC000"/>
                          </a:solidFill>
                        </a:rPr>
                        <a:t>tự</a:t>
                      </a:r>
                      <a:r>
                        <a:rPr lang="en-US" sz="3200" dirty="0">
                          <a:solidFill>
                            <a:srgbClr val="FFC000"/>
                          </a:solidFill>
                        </a:rPr>
                        <a:t> </a:t>
                      </a:r>
                      <a:r>
                        <a:rPr lang="en-US" sz="3200" dirty="0" err="1">
                          <a:solidFill>
                            <a:srgbClr val="FFC000"/>
                          </a:solidFill>
                        </a:rPr>
                        <a:t>trong</a:t>
                      </a:r>
                      <a:r>
                        <a:rPr lang="en-US" sz="3200" dirty="0">
                          <a:solidFill>
                            <a:srgbClr val="FFC000"/>
                          </a:solidFill>
                        </a:rPr>
                        <a:t> </a:t>
                      </a:r>
                      <a:r>
                        <a:rPr lang="en-US" sz="3200" dirty="0" err="1">
                          <a:solidFill>
                            <a:srgbClr val="FFC000"/>
                          </a:solidFill>
                        </a:rPr>
                        <a:t>giờ</a:t>
                      </a:r>
                      <a:r>
                        <a:rPr lang="en-US" sz="3200" dirty="0">
                          <a:solidFill>
                            <a:srgbClr val="FFC000"/>
                          </a:solidFill>
                        </a:rPr>
                        <a:t> </a:t>
                      </a:r>
                      <a:r>
                        <a:rPr lang="en-US" sz="3200" dirty="0" err="1">
                          <a:solidFill>
                            <a:srgbClr val="FFC000"/>
                          </a:solidFill>
                        </a:rPr>
                        <a:t>học</a:t>
                      </a:r>
                      <a:r>
                        <a:rPr lang="en-US" sz="3200" dirty="0">
                          <a:solidFill>
                            <a:srgbClr val="FFC000"/>
                          </a:solidFill>
                        </a:rPr>
                        <a:t>. </a:t>
                      </a:r>
                      <a:r>
                        <a:rPr lang="en-US" sz="3200" dirty="0" err="1">
                          <a:solidFill>
                            <a:srgbClr val="FFC000"/>
                          </a:solidFill>
                        </a:rPr>
                        <a:t>Một</a:t>
                      </a:r>
                      <a:r>
                        <a:rPr lang="en-US" sz="3200" dirty="0">
                          <a:solidFill>
                            <a:srgbClr val="FFC000"/>
                          </a:solidFill>
                        </a:rPr>
                        <a:t> </a:t>
                      </a:r>
                      <a:r>
                        <a:rPr lang="en-US" sz="3200" dirty="0" err="1">
                          <a:solidFill>
                            <a:srgbClr val="FFC000"/>
                          </a:solidFill>
                        </a:rPr>
                        <a:t>lần</a:t>
                      </a:r>
                      <a:r>
                        <a:rPr lang="en-US" sz="3200" dirty="0">
                          <a:solidFill>
                            <a:srgbClr val="FFC000"/>
                          </a:solidFill>
                        </a:rPr>
                        <a:t>, do </a:t>
                      </a:r>
                      <a:r>
                        <a:rPr lang="en-US" sz="3200" dirty="0" err="1">
                          <a:solidFill>
                            <a:srgbClr val="FFC000"/>
                          </a:solidFill>
                        </a:rPr>
                        <a:t>nghi</a:t>
                      </a:r>
                      <a:r>
                        <a:rPr lang="en-US" sz="3200" dirty="0">
                          <a:solidFill>
                            <a:srgbClr val="FFC000"/>
                          </a:solidFill>
                        </a:rPr>
                        <a:t> </a:t>
                      </a:r>
                      <a:r>
                        <a:rPr lang="en-US" sz="3200" dirty="0" err="1">
                          <a:solidFill>
                            <a:srgbClr val="FFC000"/>
                          </a:solidFill>
                        </a:rPr>
                        <a:t>ngờ</a:t>
                      </a:r>
                      <a:r>
                        <a:rPr lang="en-US" sz="3200" dirty="0">
                          <a:solidFill>
                            <a:srgbClr val="FFC000"/>
                          </a:solidFill>
                        </a:rPr>
                        <a:t> </a:t>
                      </a:r>
                      <a:r>
                        <a:rPr lang="en-US" sz="3200" dirty="0" err="1">
                          <a:solidFill>
                            <a:srgbClr val="FFC000"/>
                          </a:solidFill>
                        </a:rPr>
                        <a:t>bạn</a:t>
                      </a:r>
                      <a:r>
                        <a:rPr lang="en-US" sz="3200" dirty="0">
                          <a:solidFill>
                            <a:srgbClr val="FFC000"/>
                          </a:solidFill>
                        </a:rPr>
                        <a:t> </a:t>
                      </a:r>
                      <a:r>
                        <a:rPr lang="en-US" sz="3200" dirty="0" err="1">
                          <a:solidFill>
                            <a:srgbClr val="FFC000"/>
                          </a:solidFill>
                        </a:rPr>
                        <a:t>lấy</a:t>
                      </a:r>
                      <a:r>
                        <a:rPr lang="en-US" sz="3200" dirty="0">
                          <a:solidFill>
                            <a:srgbClr val="FFC000"/>
                          </a:solidFill>
                        </a:rPr>
                        <a:t> </a:t>
                      </a:r>
                      <a:r>
                        <a:rPr lang="en-US" sz="3200" dirty="0" err="1">
                          <a:solidFill>
                            <a:srgbClr val="FFC000"/>
                          </a:solidFill>
                        </a:rPr>
                        <a:t>bút</a:t>
                      </a:r>
                      <a:r>
                        <a:rPr lang="en-US" sz="3200" dirty="0">
                          <a:solidFill>
                            <a:srgbClr val="FFC000"/>
                          </a:solidFill>
                        </a:rPr>
                        <a:t> </a:t>
                      </a:r>
                      <a:r>
                        <a:rPr lang="en-US" sz="3200" dirty="0" err="1">
                          <a:solidFill>
                            <a:srgbClr val="FFC000"/>
                          </a:solidFill>
                        </a:rPr>
                        <a:t>của</a:t>
                      </a:r>
                      <a:r>
                        <a:rPr lang="en-US" sz="3200" dirty="0">
                          <a:solidFill>
                            <a:srgbClr val="FFC000"/>
                          </a:solidFill>
                        </a:rPr>
                        <a:t> </a:t>
                      </a:r>
                      <a:r>
                        <a:rPr lang="en-US" sz="3200" dirty="0" err="1">
                          <a:solidFill>
                            <a:srgbClr val="FFC000"/>
                          </a:solidFill>
                        </a:rPr>
                        <a:t>mình</a:t>
                      </a:r>
                      <a:r>
                        <a:rPr lang="en-US" sz="3200" dirty="0">
                          <a:solidFill>
                            <a:srgbClr val="FFC000"/>
                          </a:solidFill>
                        </a:rPr>
                        <a:t> </a:t>
                      </a:r>
                      <a:r>
                        <a:rPr lang="en-US" sz="3200" dirty="0" err="1">
                          <a:solidFill>
                            <a:srgbClr val="FFC000"/>
                          </a:solidFill>
                        </a:rPr>
                        <a:t>mà</a:t>
                      </a:r>
                      <a:r>
                        <a:rPr lang="en-US" sz="3200" dirty="0">
                          <a:solidFill>
                            <a:srgbClr val="FFC000"/>
                          </a:solidFill>
                        </a:rPr>
                        <a:t> Minh </a:t>
                      </a:r>
                      <a:r>
                        <a:rPr lang="en-US" sz="3200" dirty="0" err="1">
                          <a:solidFill>
                            <a:srgbClr val="FFC000"/>
                          </a:solidFill>
                        </a:rPr>
                        <a:t>đánh</a:t>
                      </a:r>
                      <a:r>
                        <a:rPr lang="en-US" sz="3200" dirty="0">
                          <a:solidFill>
                            <a:srgbClr val="FFC000"/>
                          </a:solidFill>
                        </a:rPr>
                        <a:t> </a:t>
                      </a:r>
                      <a:r>
                        <a:rPr lang="en-US" sz="3200" dirty="0" err="1">
                          <a:solidFill>
                            <a:srgbClr val="FFC000"/>
                          </a:solidFill>
                        </a:rPr>
                        <a:t>bạn</a:t>
                      </a:r>
                      <a:r>
                        <a:rPr lang="en-US" sz="3200" dirty="0">
                          <a:solidFill>
                            <a:srgbClr val="FFC000"/>
                          </a:solidFill>
                        </a:rPr>
                        <a:t> </a:t>
                      </a:r>
                      <a:r>
                        <a:rPr lang="en-US" sz="3200" dirty="0" err="1">
                          <a:solidFill>
                            <a:srgbClr val="FFC000"/>
                          </a:solidFill>
                        </a:rPr>
                        <a:t>gãy</a:t>
                      </a:r>
                      <a:r>
                        <a:rPr lang="en-US" sz="3200" dirty="0">
                          <a:solidFill>
                            <a:srgbClr val="FFC000"/>
                          </a:solidFill>
                        </a:rPr>
                        <a:t> </a:t>
                      </a:r>
                      <a:r>
                        <a:rPr lang="en-US" sz="3200" dirty="0" err="1">
                          <a:solidFill>
                            <a:srgbClr val="FFC000"/>
                          </a:solidFill>
                        </a:rPr>
                        <a:t>cả</a:t>
                      </a:r>
                      <a:r>
                        <a:rPr lang="en-US" sz="3200" dirty="0">
                          <a:solidFill>
                            <a:srgbClr val="FFC000"/>
                          </a:solidFill>
                        </a:rPr>
                        <a:t> </a:t>
                      </a:r>
                      <a:r>
                        <a:rPr lang="en-US" sz="3200" dirty="0" err="1">
                          <a:solidFill>
                            <a:srgbClr val="FFC000"/>
                          </a:solidFill>
                        </a:rPr>
                        <a:t>tay</a:t>
                      </a:r>
                      <a:r>
                        <a:rPr lang="en-US" sz="3200" dirty="0">
                          <a:solidFill>
                            <a:srgbClr val="FFC000"/>
                          </a:solidFill>
                        </a:rPr>
                        <a:t> </a:t>
                      </a:r>
                      <a:r>
                        <a:rPr lang="en-US" sz="3200" dirty="0" err="1">
                          <a:solidFill>
                            <a:srgbClr val="FFC000"/>
                          </a:solidFill>
                        </a:rPr>
                        <a:t>phải</a:t>
                      </a:r>
                      <a:r>
                        <a:rPr lang="en-US" sz="3200" dirty="0">
                          <a:solidFill>
                            <a:srgbClr val="FFC000"/>
                          </a:solidFill>
                        </a:rPr>
                        <a:t> </a:t>
                      </a:r>
                      <a:r>
                        <a:rPr lang="en-US" sz="3200" dirty="0" err="1">
                          <a:solidFill>
                            <a:srgbClr val="FFC000"/>
                          </a:solidFill>
                        </a:rPr>
                        <a:t>đi</a:t>
                      </a:r>
                      <a:r>
                        <a:rPr lang="en-US" sz="3200" dirty="0">
                          <a:solidFill>
                            <a:srgbClr val="FFC000"/>
                          </a:solidFill>
                        </a:rPr>
                        <a:t> </a:t>
                      </a:r>
                      <a:r>
                        <a:rPr lang="en-US" sz="3200" dirty="0" err="1">
                          <a:solidFill>
                            <a:srgbClr val="FFC000"/>
                          </a:solidFill>
                        </a:rPr>
                        <a:t>viện</a:t>
                      </a:r>
                      <a:r>
                        <a:rPr lang="en-US" sz="3200" dirty="0">
                          <a:solidFill>
                            <a:srgbClr val="FFC000"/>
                          </a:solidFill>
                        </a:rPr>
                        <a:t>. </a:t>
                      </a:r>
                      <a:r>
                        <a:rPr lang="en-US" sz="3200" dirty="0" err="1">
                          <a:solidFill>
                            <a:srgbClr val="FFC000"/>
                          </a:solidFill>
                        </a:rPr>
                        <a:t>Không</a:t>
                      </a:r>
                      <a:r>
                        <a:rPr lang="en-US" sz="3200" dirty="0">
                          <a:solidFill>
                            <a:srgbClr val="FFC000"/>
                          </a:solidFill>
                        </a:rPr>
                        <a:t> </a:t>
                      </a:r>
                      <a:r>
                        <a:rPr lang="en-US" sz="3200" dirty="0" err="1">
                          <a:solidFill>
                            <a:srgbClr val="FFC000"/>
                          </a:solidFill>
                        </a:rPr>
                        <a:t>những</a:t>
                      </a:r>
                      <a:r>
                        <a:rPr lang="en-US" sz="3200" dirty="0">
                          <a:solidFill>
                            <a:srgbClr val="FFC000"/>
                          </a:solidFill>
                        </a:rPr>
                        <a:t> </a:t>
                      </a:r>
                      <a:r>
                        <a:rPr lang="en-US" sz="3200" dirty="0" err="1">
                          <a:solidFill>
                            <a:srgbClr val="FFC000"/>
                          </a:solidFill>
                        </a:rPr>
                        <a:t>thế</a:t>
                      </a:r>
                      <a:r>
                        <a:rPr lang="en-US" sz="3200" dirty="0">
                          <a:solidFill>
                            <a:srgbClr val="FFC000"/>
                          </a:solidFill>
                        </a:rPr>
                        <a:t> </a:t>
                      </a:r>
                      <a:r>
                        <a:rPr lang="en-US" sz="3200" dirty="0" err="1">
                          <a:solidFill>
                            <a:srgbClr val="FFC000"/>
                          </a:solidFill>
                        </a:rPr>
                        <a:t>thi</a:t>
                      </a:r>
                      <a:r>
                        <a:rPr lang="en-US" sz="3200" dirty="0">
                          <a:solidFill>
                            <a:srgbClr val="FFC000"/>
                          </a:solidFill>
                        </a:rPr>
                        <a:t> </a:t>
                      </a:r>
                      <a:r>
                        <a:rPr lang="en-US" sz="3200" dirty="0" err="1">
                          <a:solidFill>
                            <a:srgbClr val="FFC000"/>
                          </a:solidFill>
                        </a:rPr>
                        <a:t>thoảng</a:t>
                      </a:r>
                      <a:r>
                        <a:rPr lang="en-US" sz="3200" dirty="0">
                          <a:solidFill>
                            <a:srgbClr val="FFC000"/>
                          </a:solidFill>
                        </a:rPr>
                        <a:t> Minh </a:t>
                      </a:r>
                      <a:r>
                        <a:rPr lang="en-US" sz="3200" dirty="0" err="1">
                          <a:solidFill>
                            <a:srgbClr val="FFC000"/>
                          </a:solidFill>
                        </a:rPr>
                        <a:t>còn</a:t>
                      </a:r>
                      <a:r>
                        <a:rPr lang="en-US" sz="3200" dirty="0">
                          <a:solidFill>
                            <a:srgbClr val="FFC000"/>
                          </a:solidFill>
                        </a:rPr>
                        <a:t> </a:t>
                      </a:r>
                      <a:r>
                        <a:rPr lang="en-US" sz="3200" dirty="0" err="1">
                          <a:solidFill>
                            <a:srgbClr val="FFC000"/>
                          </a:solidFill>
                        </a:rPr>
                        <a:t>mang</a:t>
                      </a:r>
                      <a:r>
                        <a:rPr lang="en-US" sz="3200" dirty="0">
                          <a:solidFill>
                            <a:srgbClr val="FFC000"/>
                          </a:solidFill>
                        </a:rPr>
                        <a:t> </a:t>
                      </a:r>
                      <a:r>
                        <a:rPr lang="en-US" sz="3200" dirty="0" err="1">
                          <a:solidFill>
                            <a:srgbClr val="FFC000"/>
                          </a:solidFill>
                        </a:rPr>
                        <a:t>bài</a:t>
                      </a:r>
                      <a:r>
                        <a:rPr lang="en-US" sz="3200" dirty="0">
                          <a:solidFill>
                            <a:srgbClr val="FFC000"/>
                          </a:solidFill>
                        </a:rPr>
                        <a:t> </a:t>
                      </a:r>
                      <a:r>
                        <a:rPr lang="en-US" sz="3200" dirty="0" err="1">
                          <a:solidFill>
                            <a:srgbClr val="FFC000"/>
                          </a:solidFill>
                        </a:rPr>
                        <a:t>đến</a:t>
                      </a:r>
                      <a:r>
                        <a:rPr lang="en-US" sz="3200" dirty="0">
                          <a:solidFill>
                            <a:srgbClr val="FFC000"/>
                          </a:solidFill>
                        </a:rPr>
                        <a:t> </a:t>
                      </a:r>
                      <a:r>
                        <a:rPr lang="en-US" sz="3200" dirty="0" err="1">
                          <a:solidFill>
                            <a:srgbClr val="FFC000"/>
                          </a:solidFill>
                        </a:rPr>
                        <a:t>rủ</a:t>
                      </a:r>
                      <a:r>
                        <a:rPr lang="en-US" sz="3200" dirty="0">
                          <a:solidFill>
                            <a:srgbClr val="FFC000"/>
                          </a:solidFill>
                        </a:rPr>
                        <a:t> </a:t>
                      </a:r>
                      <a:r>
                        <a:rPr lang="en-US" sz="3200" dirty="0" err="1">
                          <a:solidFill>
                            <a:srgbClr val="FFC000"/>
                          </a:solidFill>
                        </a:rPr>
                        <a:t>các</a:t>
                      </a:r>
                      <a:r>
                        <a:rPr lang="en-US" sz="3200" dirty="0">
                          <a:solidFill>
                            <a:srgbClr val="FFC000"/>
                          </a:solidFill>
                        </a:rPr>
                        <a:t> </a:t>
                      </a:r>
                      <a:r>
                        <a:rPr lang="en-US" sz="3200" dirty="0" err="1">
                          <a:solidFill>
                            <a:srgbClr val="FFC000"/>
                          </a:solidFill>
                        </a:rPr>
                        <a:t>bạn</a:t>
                      </a:r>
                      <a:r>
                        <a:rPr lang="en-US" sz="3200" dirty="0">
                          <a:solidFill>
                            <a:srgbClr val="FFC000"/>
                          </a:solidFill>
                        </a:rPr>
                        <a:t> </a:t>
                      </a:r>
                      <a:r>
                        <a:rPr lang="en-US" sz="3200" dirty="0" err="1">
                          <a:solidFill>
                            <a:srgbClr val="FFC000"/>
                          </a:solidFill>
                        </a:rPr>
                        <a:t>chơi</a:t>
                      </a:r>
                      <a:r>
                        <a:rPr lang="en-US" sz="3200" dirty="0">
                          <a:solidFill>
                            <a:srgbClr val="FFC000"/>
                          </a:solidFill>
                        </a:rPr>
                        <a:t> </a:t>
                      </a:r>
                      <a:r>
                        <a:rPr lang="en-US" sz="3200" dirty="0" err="1">
                          <a:solidFill>
                            <a:srgbClr val="FFC000"/>
                          </a:solidFill>
                        </a:rPr>
                        <a:t>bài</a:t>
                      </a:r>
                      <a:r>
                        <a:rPr lang="en-US" sz="3200" dirty="0">
                          <a:solidFill>
                            <a:srgbClr val="FFC000"/>
                          </a:solidFill>
                        </a:rPr>
                        <a:t> </a:t>
                      </a:r>
                      <a:r>
                        <a:rPr lang="en-US" sz="3200" dirty="0" err="1">
                          <a:solidFill>
                            <a:srgbClr val="FFC000"/>
                          </a:solidFill>
                        </a:rPr>
                        <a:t>ăn</a:t>
                      </a:r>
                      <a:r>
                        <a:rPr lang="en-US" sz="3200" dirty="0">
                          <a:solidFill>
                            <a:srgbClr val="FFC000"/>
                          </a:solidFill>
                        </a:rPr>
                        <a:t> </a:t>
                      </a:r>
                      <a:r>
                        <a:rPr lang="en-US" sz="3200" dirty="0" err="1">
                          <a:solidFill>
                            <a:srgbClr val="FFC000"/>
                          </a:solidFill>
                        </a:rPr>
                        <a:t>tiền</a:t>
                      </a:r>
                      <a:r>
                        <a:rPr lang="en-US" sz="3200" dirty="0">
                          <a:solidFill>
                            <a:srgbClr val="FFC000"/>
                          </a:solidFill>
                        </a:rPr>
                        <a:t>.</a:t>
                      </a:r>
                    </a:p>
                    <a:p>
                      <a:r>
                        <a:rPr lang="en-US" sz="3200" dirty="0">
                          <a:solidFill>
                            <a:srgbClr val="FFC000"/>
                          </a:solidFill>
                        </a:rPr>
                        <a:t> 1, Theo </a:t>
                      </a:r>
                      <a:r>
                        <a:rPr lang="en-US" sz="3200" dirty="0" err="1">
                          <a:solidFill>
                            <a:srgbClr val="FFC000"/>
                          </a:solidFill>
                        </a:rPr>
                        <a:t>em</a:t>
                      </a:r>
                      <a:r>
                        <a:rPr lang="en-US" sz="3200" dirty="0">
                          <a:solidFill>
                            <a:srgbClr val="FFC000"/>
                          </a:solidFill>
                        </a:rPr>
                        <a:t> Minh </a:t>
                      </a:r>
                      <a:r>
                        <a:rPr lang="en-US" sz="3200" dirty="0" err="1">
                          <a:solidFill>
                            <a:srgbClr val="FFC000"/>
                          </a:solidFill>
                        </a:rPr>
                        <a:t>đã</a:t>
                      </a:r>
                      <a:r>
                        <a:rPr lang="en-US" sz="3200" dirty="0">
                          <a:solidFill>
                            <a:srgbClr val="FFC000"/>
                          </a:solidFill>
                        </a:rPr>
                        <a:t> vi </a:t>
                      </a:r>
                      <a:r>
                        <a:rPr lang="en-US" sz="3200" dirty="0" err="1">
                          <a:solidFill>
                            <a:srgbClr val="FFC000"/>
                          </a:solidFill>
                        </a:rPr>
                        <a:t>phạm</a:t>
                      </a:r>
                      <a:r>
                        <a:rPr lang="en-US" sz="3200" dirty="0">
                          <a:solidFill>
                            <a:srgbClr val="FFC000"/>
                          </a:solidFill>
                        </a:rPr>
                        <a:t>  </a:t>
                      </a:r>
                      <a:r>
                        <a:rPr lang="en-US" sz="3200" dirty="0" err="1">
                          <a:solidFill>
                            <a:srgbClr val="FFC000"/>
                          </a:solidFill>
                        </a:rPr>
                        <a:t>những</a:t>
                      </a:r>
                      <a:r>
                        <a:rPr lang="en-US" sz="3200" dirty="0">
                          <a:solidFill>
                            <a:srgbClr val="FFC000"/>
                          </a:solidFill>
                        </a:rPr>
                        <a:t> </a:t>
                      </a:r>
                      <a:r>
                        <a:rPr lang="en-US" sz="3200" dirty="0" err="1">
                          <a:solidFill>
                            <a:srgbClr val="FFC000"/>
                          </a:solidFill>
                        </a:rPr>
                        <a:t>gì</a:t>
                      </a:r>
                      <a:r>
                        <a:rPr lang="en-US" sz="3200" dirty="0">
                          <a:solidFill>
                            <a:srgbClr val="FFC000"/>
                          </a:solidFill>
                        </a:rPr>
                        <a:t>?</a:t>
                      </a:r>
                    </a:p>
                    <a:p>
                      <a:r>
                        <a:rPr lang="en-US" sz="3200" dirty="0">
                          <a:solidFill>
                            <a:srgbClr val="FFC000"/>
                          </a:solidFill>
                        </a:rPr>
                        <a:t> 2, Ai </a:t>
                      </a:r>
                      <a:r>
                        <a:rPr lang="en-US" sz="3200" dirty="0" err="1">
                          <a:solidFill>
                            <a:srgbClr val="FFC000"/>
                          </a:solidFill>
                        </a:rPr>
                        <a:t>là</a:t>
                      </a:r>
                      <a:r>
                        <a:rPr lang="en-US" sz="3200" dirty="0">
                          <a:solidFill>
                            <a:srgbClr val="FFC000"/>
                          </a:solidFill>
                        </a:rPr>
                        <a:t> </a:t>
                      </a:r>
                      <a:r>
                        <a:rPr lang="en-US" sz="3200" dirty="0" err="1">
                          <a:solidFill>
                            <a:srgbClr val="FFC000"/>
                          </a:solidFill>
                        </a:rPr>
                        <a:t>người</a:t>
                      </a:r>
                      <a:r>
                        <a:rPr lang="en-US" sz="3200" dirty="0">
                          <a:solidFill>
                            <a:srgbClr val="FFC000"/>
                          </a:solidFill>
                        </a:rPr>
                        <a:t> </a:t>
                      </a:r>
                      <a:r>
                        <a:rPr lang="en-US" sz="3200" dirty="0" err="1">
                          <a:solidFill>
                            <a:srgbClr val="FFC000"/>
                          </a:solidFill>
                        </a:rPr>
                        <a:t>có</a:t>
                      </a:r>
                      <a:r>
                        <a:rPr lang="en-US" sz="3200" dirty="0">
                          <a:solidFill>
                            <a:srgbClr val="FFC000"/>
                          </a:solidFill>
                        </a:rPr>
                        <a:t> </a:t>
                      </a:r>
                      <a:r>
                        <a:rPr lang="en-US" sz="3200" dirty="0" err="1">
                          <a:solidFill>
                            <a:srgbClr val="FFC000"/>
                          </a:solidFill>
                        </a:rPr>
                        <a:t>quyền</a:t>
                      </a:r>
                      <a:r>
                        <a:rPr lang="en-US" sz="3200" dirty="0">
                          <a:solidFill>
                            <a:srgbClr val="FFC000"/>
                          </a:solidFill>
                        </a:rPr>
                        <a:t> </a:t>
                      </a:r>
                      <a:r>
                        <a:rPr lang="en-US" sz="3200" dirty="0" err="1">
                          <a:solidFill>
                            <a:srgbClr val="FFC000"/>
                          </a:solidFill>
                        </a:rPr>
                        <a:t>xử</a:t>
                      </a:r>
                      <a:r>
                        <a:rPr lang="en-US" sz="3200" dirty="0">
                          <a:solidFill>
                            <a:srgbClr val="FFC000"/>
                          </a:solidFill>
                        </a:rPr>
                        <a:t> </a:t>
                      </a:r>
                      <a:r>
                        <a:rPr lang="en-US" sz="3200" dirty="0" err="1">
                          <a:solidFill>
                            <a:srgbClr val="FFC000"/>
                          </a:solidFill>
                        </a:rPr>
                        <a:t>lý</a:t>
                      </a:r>
                      <a:r>
                        <a:rPr lang="en-US" sz="3200" dirty="0">
                          <a:solidFill>
                            <a:srgbClr val="FFC000"/>
                          </a:solidFill>
                        </a:rPr>
                        <a:t> </a:t>
                      </a:r>
                      <a:r>
                        <a:rPr lang="en-US" sz="3200" dirty="0" err="1">
                          <a:solidFill>
                            <a:srgbClr val="FFC000"/>
                          </a:solidFill>
                        </a:rPr>
                        <a:t>những</a:t>
                      </a:r>
                      <a:r>
                        <a:rPr lang="en-US" sz="3200" dirty="0">
                          <a:solidFill>
                            <a:srgbClr val="FFC000"/>
                          </a:solidFill>
                        </a:rPr>
                        <a:t> vi </a:t>
                      </a:r>
                      <a:r>
                        <a:rPr lang="en-US" sz="3200" dirty="0" err="1">
                          <a:solidFill>
                            <a:srgbClr val="FFC000"/>
                          </a:solidFill>
                        </a:rPr>
                        <a:t>phạm</a:t>
                      </a:r>
                      <a:r>
                        <a:rPr lang="en-US" sz="3200" dirty="0">
                          <a:solidFill>
                            <a:srgbClr val="FFC000"/>
                          </a:solidFill>
                        </a:rPr>
                        <a:t> </a:t>
                      </a:r>
                      <a:r>
                        <a:rPr lang="en-US" sz="3200" dirty="0" err="1">
                          <a:solidFill>
                            <a:srgbClr val="FFC000"/>
                          </a:solidFill>
                        </a:rPr>
                        <a:t>đó</a:t>
                      </a:r>
                      <a:r>
                        <a:rPr lang="en-US" sz="3200" dirty="0">
                          <a:solidFill>
                            <a:srgbClr val="FFC000"/>
                          </a:solidFill>
                        </a:rPr>
                        <a:t>?</a:t>
                      </a:r>
                    </a:p>
                  </a:txBody>
                  <a:tcPr/>
                </a:tc>
                <a:extLst>
                  <a:ext uri="{0D108BD9-81ED-4DB2-BD59-A6C34878D82A}">
                    <a16:rowId xmlns:a16="http://schemas.microsoft.com/office/drawing/2014/main" xmlns="" val="226980732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76066" y="-166779"/>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7" name="Google Shape;167;p5"/>
          <p:cNvSpPr txBox="1"/>
          <p:nvPr/>
        </p:nvSpPr>
        <p:spPr>
          <a:xfrm>
            <a:off x="239901" y="1166943"/>
            <a:ext cx="6382995" cy="1077178"/>
          </a:xfrm>
          <a:prstGeom prst="rect">
            <a:avLst/>
          </a:prstGeom>
          <a:solidFill>
            <a:srgbClr val="FBE4D4"/>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dk1"/>
                </a:solidFill>
                <a:latin typeface="Times New Roman"/>
                <a:ea typeface="Times New Roman"/>
                <a:cs typeface="Times New Roman"/>
                <a:sym typeface="Times New Roman"/>
              </a:rPr>
              <a:t>Tình</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huống</a:t>
            </a:r>
            <a:r>
              <a:rPr lang="en-US" sz="3200" b="1" dirty="0">
                <a:solidFill>
                  <a:schemeClr val="dk1"/>
                </a:solidFill>
                <a:latin typeface="Times New Roman"/>
                <a:ea typeface="Times New Roman"/>
                <a:cs typeface="Times New Roman"/>
                <a:sym typeface="Times New Roman"/>
              </a:rPr>
              <a:t>: Minh vi </a:t>
            </a:r>
            <a:r>
              <a:rPr lang="en-US" sz="3200" b="1" dirty="0" err="1">
                <a:solidFill>
                  <a:schemeClr val="dk1"/>
                </a:solidFill>
                <a:latin typeface="Times New Roman"/>
                <a:ea typeface="Times New Roman"/>
                <a:cs typeface="Times New Roman"/>
                <a:sym typeface="Times New Roman"/>
              </a:rPr>
              <a:t>phạm</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kỉ</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luật</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nhà</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trường</a:t>
            </a:r>
            <a:endParaRPr sz="3200" b="1" dirty="0">
              <a:solidFill>
                <a:schemeClr val="dk1"/>
              </a:solidFill>
              <a:latin typeface="Times New Roman"/>
              <a:ea typeface="Times New Roman"/>
              <a:cs typeface="Times New Roman"/>
              <a:sym typeface="Times New Roman"/>
            </a:endParaRPr>
          </a:p>
        </p:txBody>
      </p:sp>
      <p:sp>
        <p:nvSpPr>
          <p:cNvPr id="170" name="Google Shape;170;p5"/>
          <p:cNvSpPr/>
          <p:nvPr/>
        </p:nvSpPr>
        <p:spPr>
          <a:xfrm>
            <a:off x="83536" y="2481551"/>
            <a:ext cx="2794309" cy="1815841"/>
          </a:xfrm>
          <a:prstGeom prst="rect">
            <a:avLst/>
          </a:prstGeom>
          <a:noFill/>
          <a:ln>
            <a:noFill/>
          </a:ln>
        </p:spPr>
        <p:txBody>
          <a:bodyPr spcFirstLastPara="1" wrap="square" lIns="91425" tIns="45700" rIns="91425" bIns="45700" anchor="ctr" anchorCtr="0">
            <a:spAutoFit/>
          </a:bodyPr>
          <a:lstStyle/>
          <a:p>
            <a:pPr marL="0" marR="0" lvl="0" indent="-177800" algn="just" rtl="0">
              <a:spcBef>
                <a:spcPts val="0"/>
              </a:spcBef>
              <a:spcAft>
                <a:spcPts val="0"/>
              </a:spcAft>
              <a:buClr>
                <a:schemeClr val="lt1"/>
              </a:buClr>
              <a:buSzPts val="2800"/>
              <a:buFont typeface="Noto Sans Symbols"/>
              <a:buChar char="⮚"/>
            </a:pP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Đi</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học</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muộn</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không</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làm</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bài</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mất</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trật</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tự</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đánh</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bạn</a:t>
            </a:r>
            <a:r>
              <a:rPr lang="en-US" sz="2800" dirty="0">
                <a:solidFill>
                  <a:schemeClr val="lt1"/>
                </a:solidFill>
                <a:latin typeface="Times New Roman"/>
                <a:ea typeface="Times New Roman"/>
                <a:cs typeface="Times New Roman"/>
                <a:sym typeface="Times New Roman"/>
              </a:rPr>
              <a:t>.</a:t>
            </a:r>
            <a:endParaRPr sz="3600" dirty="0">
              <a:solidFill>
                <a:schemeClr val="lt1"/>
              </a:solidFill>
              <a:latin typeface="Times New Roman"/>
              <a:ea typeface="Times New Roman"/>
              <a:cs typeface="Times New Roman"/>
              <a:sym typeface="Times New Roman"/>
            </a:endParaRPr>
          </a:p>
        </p:txBody>
      </p:sp>
      <p:sp>
        <p:nvSpPr>
          <p:cNvPr id="171" name="Google Shape;171;p5"/>
          <p:cNvSpPr/>
          <p:nvPr/>
        </p:nvSpPr>
        <p:spPr>
          <a:xfrm>
            <a:off x="3722356" y="2481193"/>
            <a:ext cx="2723073" cy="1938952"/>
          </a:xfrm>
          <a:prstGeom prst="rect">
            <a:avLst/>
          </a:prstGeom>
          <a:noFill/>
          <a:ln>
            <a:noFill/>
          </a:ln>
        </p:spPr>
        <p:txBody>
          <a:bodyPr spcFirstLastPara="1" wrap="square" lIns="91425" tIns="45700" rIns="91425" bIns="45700" anchor="ctr" anchorCtr="0">
            <a:spAutoFit/>
          </a:bodyPr>
          <a:lstStyle/>
          <a:p>
            <a:pPr marL="0" marR="0" lvl="0" indent="-177800" algn="just" rtl="0">
              <a:spcBef>
                <a:spcPts val="0"/>
              </a:spcBef>
              <a:spcAft>
                <a:spcPts val="0"/>
              </a:spcAft>
              <a:buClr>
                <a:schemeClr val="lt1"/>
              </a:buClr>
              <a:buSzPts val="2800"/>
              <a:buFont typeface="Noto Sans Symbols"/>
              <a:buChar char="⮚"/>
            </a:pPr>
            <a:r>
              <a:rPr lang="en-US" sz="2800" dirty="0">
                <a:solidFill>
                  <a:schemeClr val="lt1"/>
                </a:solidFill>
                <a:latin typeface="Times New Roman"/>
                <a:ea typeface="Times New Roman"/>
                <a:cs typeface="Times New Roman"/>
                <a:sym typeface="Times New Roman"/>
              </a:rPr>
              <a:t> Vi </a:t>
            </a:r>
            <a:r>
              <a:rPr lang="en-US" sz="2800" dirty="0" err="1">
                <a:solidFill>
                  <a:schemeClr val="lt1"/>
                </a:solidFill>
                <a:latin typeface="Times New Roman"/>
                <a:ea typeface="Times New Roman"/>
                <a:cs typeface="Times New Roman"/>
                <a:sym typeface="Times New Roman"/>
              </a:rPr>
              <a:t>phạm</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kỉ</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luật</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sẽ</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bị</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nhà</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trường</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xử</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lý</a:t>
            </a:r>
            <a:r>
              <a:rPr lang="en-US" sz="2800" dirty="0">
                <a:solidFill>
                  <a:schemeClr val="lt1"/>
                </a:solidFill>
                <a:latin typeface="Times New Roman"/>
                <a:ea typeface="Times New Roman"/>
                <a:cs typeface="Times New Roman"/>
                <a:sym typeface="Times New Roman"/>
              </a:rPr>
              <a:t>.</a:t>
            </a:r>
          </a:p>
          <a:p>
            <a:pPr marR="0" lvl="0" algn="just" rtl="0">
              <a:spcBef>
                <a:spcPts val="0"/>
              </a:spcBef>
              <a:spcAft>
                <a:spcPts val="0"/>
              </a:spcAft>
              <a:buClr>
                <a:schemeClr val="lt1"/>
              </a:buClr>
              <a:buSzPts val="2800"/>
            </a:pPr>
            <a:endParaRPr sz="3600" dirty="0">
              <a:solidFill>
                <a:schemeClr val="lt1"/>
              </a:solidFill>
              <a:latin typeface="Times New Roman"/>
              <a:ea typeface="Times New Roman"/>
              <a:cs typeface="Times New Roman"/>
              <a:sym typeface="Times New Roman"/>
            </a:endParaRPr>
          </a:p>
        </p:txBody>
      </p: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291310" y="-279552"/>
            <a:ext cx="2657807" cy="2254202"/>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8953859" y="5847053"/>
            <a:ext cx="3708401" cy="1056695"/>
          </a:xfrm>
          <a:prstGeom prst="rect">
            <a:avLst/>
          </a:prstGeom>
          <a:noFill/>
          <a:ln>
            <a:noFill/>
          </a:ln>
        </p:spPr>
      </p:pic>
      <p:sp>
        <p:nvSpPr>
          <p:cNvPr id="25" name="TextBox 24">
            <a:extLst>
              <a:ext uri="{FF2B5EF4-FFF2-40B4-BE49-F238E27FC236}">
                <a16:creationId xmlns:a16="http://schemas.microsoft.com/office/drawing/2014/main" xmlns="" id="{52B3D1FE-586D-4D04-BE79-9985A832FB68}"/>
              </a:ext>
            </a:extLst>
          </p:cNvPr>
          <p:cNvSpPr txBox="1"/>
          <p:nvPr/>
        </p:nvSpPr>
        <p:spPr>
          <a:xfrm>
            <a:off x="6832734" y="2429783"/>
            <a:ext cx="4573203" cy="954107"/>
          </a:xfrm>
          <a:prstGeom prst="rect">
            <a:avLst/>
          </a:prstGeom>
          <a:noFill/>
        </p:spPr>
        <p:txBody>
          <a:bodyPr wrap="square">
            <a:spAutoFit/>
          </a:bodyPr>
          <a:lstStyle/>
          <a:p>
            <a:pPr marL="0" marR="0" lvl="0" indent="-177800" algn="just" rtl="0">
              <a:spcBef>
                <a:spcPts val="0"/>
              </a:spcBef>
              <a:spcAft>
                <a:spcPts val="0"/>
              </a:spcAft>
              <a:buClr>
                <a:schemeClr val="lt1"/>
              </a:buClr>
              <a:buSzPts val="2800"/>
              <a:buFont typeface="Noto Sans Symbols"/>
              <a:buChar char="⮚"/>
            </a:pPr>
            <a:r>
              <a:rPr lang="vi-VN" sz="2800" i="1" dirty="0">
                <a:solidFill>
                  <a:srgbClr val="FFFF00"/>
                </a:solidFill>
                <a:latin typeface="Times New Roman"/>
                <a:ea typeface="Times New Roman"/>
                <a:cs typeface="Times New Roman"/>
                <a:sym typeface="Times New Roman"/>
              </a:rPr>
              <a:t>Căn cứ vào bản nội qui của </a:t>
            </a:r>
            <a:r>
              <a:rPr lang="en-US" sz="2800" i="1" dirty="0">
                <a:solidFill>
                  <a:srgbClr val="FFFF00"/>
                </a:solidFill>
                <a:latin typeface="Times New Roman"/>
                <a:ea typeface="Times New Roman"/>
                <a:cs typeface="Times New Roman"/>
                <a:sym typeface="Times New Roman"/>
              </a:rPr>
              <a:t>      </a:t>
            </a:r>
            <a:r>
              <a:rPr lang="vi-VN" sz="2800" i="1" dirty="0">
                <a:solidFill>
                  <a:srgbClr val="FFFF00"/>
                </a:solidFill>
                <a:latin typeface="Times New Roman"/>
                <a:ea typeface="Times New Roman"/>
                <a:cs typeface="Times New Roman"/>
                <a:sym typeface="Times New Roman"/>
              </a:rPr>
              <a:t>nhà trường.</a:t>
            </a:r>
            <a:endParaRPr lang="vi-VN" sz="3600" dirty="0">
              <a:solidFill>
                <a:srgbClr val="FFFF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013174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fade">
                                      <p:cBhvr>
                                        <p:cTn id="11" dur="500"/>
                                        <p:tgtEl>
                                          <p:spTgt spid="17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fade">
                                      <p:cBhvr>
                                        <p:cTn id="15" dur="500"/>
                                        <p:tgtEl>
                                          <p:spTgt spid="1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1"/>
                                        </p:tgtEl>
                                        <p:attrNameLst>
                                          <p:attrName>style.visibility</p:attrName>
                                        </p:attrNameLst>
                                      </p:cBhvr>
                                      <p:to>
                                        <p:strVal val="visible"/>
                                      </p:to>
                                    </p:set>
                                    <p:animEffect transition="in" filter="fade">
                                      <p:cBhvr>
                                        <p:cTn id="25" dur="500"/>
                                        <p:tgtEl>
                                          <p:spTgt spid="1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5"/>
          <p:cNvGrpSpPr/>
          <p:nvPr/>
        </p:nvGrpSpPr>
        <p:grpSpPr>
          <a:xfrm>
            <a:off x="0" y="-525522"/>
            <a:ext cx="12840188" cy="1799233"/>
            <a:chOff x="351" y="2716711"/>
            <a:chExt cx="12840188" cy="1799233"/>
          </a:xfrm>
        </p:grpSpPr>
        <p:sp>
          <p:nvSpPr>
            <p:cNvPr id="156" name="Google Shape;156;p5"/>
            <p:cNvSpPr/>
            <p:nvPr/>
          </p:nvSpPr>
          <p:spPr>
            <a:xfrm rot="5400000">
              <a:off x="-359049" y="3076111"/>
              <a:ext cx="1799233" cy="1080433"/>
            </a:xfrm>
            <a:prstGeom prst="triangle">
              <a:avLst>
                <a:gd name="adj" fmla="val 50000"/>
              </a:avLst>
            </a:prstGeom>
            <a:solidFill>
              <a:srgbClr val="EE60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57" name="Google Shape;157;p5"/>
            <p:cNvSpPr/>
            <p:nvPr/>
          </p:nvSpPr>
          <p:spPr>
            <a:xfrm>
              <a:off x="1071857" y="3607396"/>
              <a:ext cx="11768682" cy="0"/>
            </a:xfrm>
            <a:custGeom>
              <a:avLst/>
              <a:gdLst/>
              <a:ahLst/>
              <a:cxnLst/>
              <a:rect l="l" t="t" r="r" b="b"/>
              <a:pathLst>
                <a:path w="8369300" h="120000" extrusionOk="0">
                  <a:moveTo>
                    <a:pt x="0" y="0"/>
                  </a:moveTo>
                  <a:lnTo>
                    <a:pt x="8369300" y="0"/>
                  </a:lnTo>
                </a:path>
              </a:pathLst>
            </a:custGeom>
            <a:noFill/>
            <a:ln w="12700"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rgbClr val="FFFFFF"/>
                </a:solidFill>
                <a:latin typeface="Times New Roman"/>
                <a:ea typeface="Times New Roman"/>
                <a:cs typeface="Times New Roman"/>
                <a:sym typeface="Times New Roman"/>
              </a:endParaRPr>
            </a:p>
          </p:txBody>
        </p:sp>
        <p:grpSp>
          <p:nvGrpSpPr>
            <p:cNvPr id="158" name="Google Shape;158;p5"/>
            <p:cNvGrpSpPr/>
            <p:nvPr/>
          </p:nvGrpSpPr>
          <p:grpSpPr>
            <a:xfrm>
              <a:off x="2032352" y="3210047"/>
              <a:ext cx="774607" cy="776840"/>
              <a:chOff x="1937701" y="2283162"/>
              <a:chExt cx="551397" cy="551398"/>
            </a:xfrm>
          </p:grpSpPr>
          <p:sp>
            <p:nvSpPr>
              <p:cNvPr id="159" name="Google Shape;159;p5"/>
              <p:cNvSpPr/>
              <p:nvPr/>
            </p:nvSpPr>
            <p:spPr>
              <a:xfrm>
                <a:off x="1937701" y="2283162"/>
                <a:ext cx="551397"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0" name="Google Shape;160;p5"/>
              <p:cNvSpPr/>
              <p:nvPr/>
            </p:nvSpPr>
            <p:spPr>
              <a:xfrm>
                <a:off x="2082346" y="2427350"/>
                <a:ext cx="252657"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1" name="Google Shape;161;p5"/>
            <p:cNvGrpSpPr/>
            <p:nvPr/>
          </p:nvGrpSpPr>
          <p:grpSpPr>
            <a:xfrm>
              <a:off x="6134542" y="3210047"/>
              <a:ext cx="774609" cy="776840"/>
              <a:chOff x="2634743" y="2283162"/>
              <a:chExt cx="551398" cy="551398"/>
            </a:xfrm>
          </p:grpSpPr>
          <p:sp>
            <p:nvSpPr>
              <p:cNvPr id="162" name="Google Shape;162;p5"/>
              <p:cNvSpPr/>
              <p:nvPr/>
            </p:nvSpPr>
            <p:spPr>
              <a:xfrm>
                <a:off x="2634743"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3" name="Google Shape;163;p5"/>
              <p:cNvSpPr/>
              <p:nvPr/>
            </p:nvSpPr>
            <p:spPr>
              <a:xfrm>
                <a:off x="2784113" y="2427350"/>
                <a:ext cx="252658"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nvGrpSpPr>
            <p:cNvPr id="164" name="Google Shape;164;p5"/>
            <p:cNvGrpSpPr/>
            <p:nvPr/>
          </p:nvGrpSpPr>
          <p:grpSpPr>
            <a:xfrm>
              <a:off x="9485111" y="3210047"/>
              <a:ext cx="776840" cy="776840"/>
              <a:chOff x="2695516" y="2283162"/>
              <a:chExt cx="551398" cy="551398"/>
            </a:xfrm>
          </p:grpSpPr>
          <p:sp>
            <p:nvSpPr>
              <p:cNvPr id="165" name="Google Shape;165;p5"/>
              <p:cNvSpPr/>
              <p:nvPr/>
            </p:nvSpPr>
            <p:spPr>
              <a:xfrm>
                <a:off x="2695516" y="2283162"/>
                <a:ext cx="551398" cy="551398"/>
              </a:xfrm>
              <a:prstGeom prst="rect">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sp>
            <p:nvSpPr>
              <p:cNvPr id="166" name="Google Shape;166;p5"/>
              <p:cNvSpPr/>
              <p:nvPr/>
            </p:nvSpPr>
            <p:spPr>
              <a:xfrm>
                <a:off x="2844457" y="2427350"/>
                <a:ext cx="253516" cy="255100"/>
              </a:xfrm>
              <a:prstGeom prst="star5">
                <a:avLst>
                  <a:gd name="adj" fmla="val 19098"/>
                  <a:gd name="hf" fmla="val 105146"/>
                  <a:gd name="vf" fmla="val 110557"/>
                </a:avLst>
              </a:prstGeom>
              <a:solidFill>
                <a:srgbClr val="9AD3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62626"/>
                  </a:solidFill>
                  <a:latin typeface="Times New Roman"/>
                  <a:ea typeface="Times New Roman"/>
                  <a:cs typeface="Times New Roman"/>
                  <a:sym typeface="Times New Roman"/>
                </a:endParaRPr>
              </a:p>
            </p:txBody>
          </p:sp>
        </p:grpSp>
      </p:grpSp>
      <p:sp>
        <p:nvSpPr>
          <p:cNvPr id="168" name="Google Shape;168;p5"/>
          <p:cNvSpPr txBox="1"/>
          <p:nvPr/>
        </p:nvSpPr>
        <p:spPr>
          <a:xfrm>
            <a:off x="293387" y="535063"/>
            <a:ext cx="11768682" cy="6278601"/>
          </a:xfrm>
          <a:prstGeom prst="rect">
            <a:avLst/>
          </a:prstGeom>
          <a:solidFill>
            <a:srgbClr val="FBE4D4"/>
          </a:solidFill>
          <a:ln>
            <a:noFill/>
          </a:ln>
        </p:spPr>
        <p:txBody>
          <a:bodyPr spcFirstLastPara="1" wrap="square" lIns="91425" tIns="45700" rIns="91425" bIns="45700" anchor="t" anchorCtr="0">
            <a:spAutoFit/>
          </a:bodyPr>
          <a:lstStyle/>
          <a:p>
            <a:pPr algn="ctr"/>
            <a:r>
              <a:rPr lang="vi-VN" b="1" i="0" dirty="0">
                <a:solidFill>
                  <a:srgbClr val="444444"/>
                </a:solidFill>
                <a:effectLst/>
                <a:latin typeface="arial" panose="020B0604020202020204" pitchFamily="34" charset="0"/>
              </a:rPr>
              <a:t>Nội quy học sinh THCS </a:t>
            </a:r>
          </a:p>
          <a:p>
            <a:pPr algn="l"/>
            <a:r>
              <a:rPr lang="vi-VN" sz="1600" b="1" i="0" dirty="0">
                <a:effectLst/>
                <a:latin typeface="inherit"/>
              </a:rPr>
              <a:t>Điều 1:</a:t>
            </a:r>
            <a:r>
              <a:rPr lang="vi-VN" sz="1600" b="0" i="0" dirty="0">
                <a:effectLst/>
                <a:latin typeface="arial" panose="020B0604020202020204" pitchFamily="34" charset="0"/>
              </a:rPr>
              <a:t> Đối với thầy cô giáo, nhân viên nhà trường phải kính trọng, lễ phép.</a:t>
            </a:r>
          </a:p>
          <a:p>
            <a:pPr algn="l"/>
            <a:r>
              <a:rPr lang="vi-VN" sz="1600" b="0" i="0" dirty="0">
                <a:effectLst/>
                <a:latin typeface="arial" panose="020B0604020202020204" pitchFamily="34" charset="0"/>
              </a:rPr>
              <a:t>Đối với bạn bè phải đoàn kết thân ái, sống chan hòa, giúp đỡ nhau học tập và cuộc sống.</a:t>
            </a:r>
          </a:p>
          <a:p>
            <a:pPr algn="l"/>
            <a:r>
              <a:rPr lang="vi-VN" sz="1600" b="1" i="0" dirty="0">
                <a:effectLst/>
                <a:latin typeface="inherit"/>
              </a:rPr>
              <a:t>Điều 2</a:t>
            </a:r>
            <a:r>
              <a:rPr lang="vi-VN" sz="1600" b="0" i="0" dirty="0">
                <a:effectLst/>
                <a:latin typeface="arial" panose="020B0604020202020204" pitchFamily="34" charset="0"/>
              </a:rPr>
              <a:t>: Đi học đúng giờ, nghỉ học phải có lý do, giấy phép phải do cha, mẹ học sinh xin nghỉ.</a:t>
            </a:r>
          </a:p>
          <a:p>
            <a:pPr algn="l"/>
            <a:r>
              <a:rPr lang="vi-VN" sz="1600" b="1" i="0" dirty="0">
                <a:effectLst/>
                <a:latin typeface="inherit"/>
              </a:rPr>
              <a:t>Điều 3:</a:t>
            </a:r>
            <a:r>
              <a:rPr lang="vi-VN" sz="1600" b="0" i="0" dirty="0">
                <a:effectLst/>
                <a:latin typeface="arial" panose="020B0604020202020204" pitchFamily="34" charset="0"/>
              </a:rPr>
              <a:t> Đến lớp học phải học thuộc bài, làm bài tập, chuẩn bị bài, đồ dùng học tập đầy đủ. Đầu tóc, trang phục gọn gàng, mặc đồng phục, đeo phù hiệu theo đúng qui định của trường.</a:t>
            </a:r>
          </a:p>
          <a:p>
            <a:pPr algn="l"/>
            <a:r>
              <a:rPr lang="vi-VN" sz="1600" b="1" i="0" dirty="0">
                <a:effectLst/>
                <a:latin typeface="inherit"/>
              </a:rPr>
              <a:t>Điều 4:</a:t>
            </a:r>
            <a:r>
              <a:rPr lang="vi-VN" sz="1600" b="0" i="0" dirty="0">
                <a:effectLst/>
                <a:latin typeface="arial" panose="020B0604020202020204" pitchFamily="34" charset="0"/>
              </a:rPr>
              <a:t> Để xe đúng nơi quy định, không đi xe trong trường, gửi xe vào bãi của trường.</a:t>
            </a:r>
          </a:p>
          <a:p>
            <a:pPr algn="l"/>
            <a:r>
              <a:rPr lang="vi-VN" sz="1600" b="1" i="0" dirty="0">
                <a:effectLst/>
                <a:latin typeface="inherit"/>
              </a:rPr>
              <a:t>Điều 5:</a:t>
            </a:r>
            <a:r>
              <a:rPr lang="vi-VN" sz="1600" b="0" i="0" dirty="0">
                <a:effectLst/>
                <a:latin typeface="arial" panose="020B0604020202020204" pitchFamily="34" charset="0"/>
              </a:rPr>
              <a:t> Trong giờ học phải chú ý nghe giảng, ghi chép bài đầy đủ, có ý thức tham gia xây dựng bài, không làm việc riêng, nghiêm túc tự giác trong thi cử và kiểm tra. Không được ra ngoài trong giờ truy bài, giờ học chính khóa, giờ học phụ đạo và các hoạt động giáo dục khác.</a:t>
            </a:r>
          </a:p>
          <a:p>
            <a:pPr algn="l"/>
            <a:r>
              <a:rPr lang="vi-VN" sz="1600" b="1" i="0" dirty="0">
                <a:effectLst/>
                <a:latin typeface="inherit"/>
              </a:rPr>
              <a:t>Điều 6:</a:t>
            </a:r>
            <a:r>
              <a:rPr lang="vi-VN" sz="1600" b="0" i="0" dirty="0">
                <a:effectLst/>
                <a:latin typeface="arial" panose="020B0604020202020204" pitchFamily="34" charset="0"/>
              </a:rPr>
              <a:t> Luôn có ý thức bảo vệ của công, giữ gìn vệ sinh môi trường xanh sạch đẹp, tham gia lao động đầy đủ, tích cực. Học xong tắt điện, tắt quạt, máy lạnh, đóng cửa lớp.</a:t>
            </a:r>
          </a:p>
          <a:p>
            <a:pPr algn="l"/>
            <a:r>
              <a:rPr lang="vi-VN" sz="1600" b="1" i="0" dirty="0">
                <a:effectLst/>
                <a:latin typeface="inherit"/>
              </a:rPr>
              <a:t>Điều 7:</a:t>
            </a:r>
            <a:r>
              <a:rPr lang="vi-VN" sz="1600" b="0" i="0" dirty="0">
                <a:effectLst/>
                <a:latin typeface="arial" panose="020B0604020202020204" pitchFamily="34" charset="0"/>
              </a:rPr>
              <a:t> Tham gia đầy đủ, nghiêm túc, nhiệt tình các buổi sinh hoạt tập thể.</a:t>
            </a:r>
          </a:p>
          <a:p>
            <a:pPr algn="l"/>
            <a:r>
              <a:rPr lang="vi-VN" sz="1600" b="1" i="0" dirty="0">
                <a:effectLst/>
                <a:latin typeface="inherit"/>
              </a:rPr>
              <a:t>Điều 8:</a:t>
            </a:r>
            <a:r>
              <a:rPr lang="vi-VN" sz="1600" b="0" i="0" dirty="0">
                <a:effectLst/>
                <a:latin typeface="arial" panose="020B0604020202020204" pitchFamily="34" charset="0"/>
              </a:rPr>
              <a:t> Thực hiện đúng pháp luật của nhà nước.</a:t>
            </a:r>
          </a:p>
          <a:p>
            <a:pPr algn="l"/>
            <a:r>
              <a:rPr lang="vi-VN" sz="1600" b="1" i="0" dirty="0">
                <a:effectLst/>
                <a:latin typeface="inherit"/>
              </a:rPr>
              <a:t>Điều 9:</a:t>
            </a:r>
            <a:r>
              <a:rPr lang="vi-VN" sz="1600" b="0" i="0" dirty="0">
                <a:effectLst/>
                <a:latin typeface="arial" panose="020B0604020202020204" pitchFamily="34" charset="0"/>
              </a:rPr>
              <a:t> Nghiêm túc chấp hành các điều nhà trường cấm:</a:t>
            </a:r>
          </a:p>
          <a:p>
            <a:pPr algn="l"/>
            <a:r>
              <a:rPr lang="vi-VN" sz="1600" b="0" i="0" dirty="0">
                <a:effectLst/>
                <a:latin typeface="arial" panose="020B0604020202020204" pitchFamily="34" charset="0"/>
              </a:rPr>
              <a:t>– Cấm đánh nhau, gây rối trật tự trong nhà trường và ngoài xã hội; cấm nói tục, chửi thề.</a:t>
            </a:r>
          </a:p>
          <a:p>
            <a:pPr algn="l"/>
            <a:r>
              <a:rPr lang="vi-VN" sz="1600" b="0" i="0" dirty="0">
                <a:effectLst/>
                <a:latin typeface="arial" panose="020B0604020202020204" pitchFamily="34" charset="0"/>
              </a:rPr>
              <a:t>– Cấm mang vũ khí, chất gây cháy nổ, vật dụng sắc nhọn, văn hoá phẩm bị cấm đến trường.</a:t>
            </a:r>
          </a:p>
          <a:p>
            <a:pPr algn="l"/>
            <a:r>
              <a:rPr lang="vi-VN" sz="1600" b="0" i="0" dirty="0">
                <a:effectLst/>
                <a:latin typeface="arial" panose="020B0604020202020204" pitchFamily="34" charset="0"/>
              </a:rPr>
              <a:t>– Cấm sử dụng điện thoaị di động, các thiết bị ghi hình, ghi âm, thu – phát sóng trong trường.</a:t>
            </a:r>
          </a:p>
          <a:p>
            <a:pPr algn="l"/>
            <a:r>
              <a:rPr lang="vi-VN" sz="1600" b="0" i="0" dirty="0">
                <a:effectLst/>
                <a:latin typeface="arial" panose="020B0604020202020204" pitchFamily="34" charset="0"/>
              </a:rPr>
              <a:t>– Cấm tiếp, rủ bạn bè bên ngoài vào trường khi chưa xin phép nhà trường.</a:t>
            </a:r>
          </a:p>
          <a:p>
            <a:pPr algn="l"/>
            <a:r>
              <a:rPr lang="vi-VN" sz="1600" b="0" i="0" dirty="0">
                <a:effectLst/>
                <a:latin typeface="arial" panose="020B0604020202020204" pitchFamily="34" charset="0"/>
              </a:rPr>
              <a:t>– Cấm đứng, ngồi trên lan can, bàn giáo viên, bàn học sinh.</a:t>
            </a:r>
          </a:p>
          <a:p>
            <a:pPr algn="l"/>
            <a:r>
              <a:rPr lang="vi-VN" sz="1600" b="0" i="0" dirty="0">
                <a:effectLst/>
                <a:latin typeface="arial" panose="020B0604020202020204" pitchFamily="34" charset="0"/>
              </a:rPr>
              <a:t>– Cấm vào phòng văn phòng khi Thầy cô chưa cho phép.</a:t>
            </a:r>
          </a:p>
          <a:p>
            <a:pPr algn="l"/>
            <a:r>
              <a:rPr lang="vi-VN" sz="1600" b="0" i="0" dirty="0">
                <a:effectLst/>
                <a:latin typeface="arial" panose="020B0604020202020204" pitchFamily="34" charset="0"/>
              </a:rPr>
              <a:t>– Cấm chạy nhảy, gây ồn ào, mất trật tự khi di chuyển trên các hành lang phòng học, khi di chuyển qua các phòng làm việc của giáo viên, ban giám hiệu …</a:t>
            </a:r>
          </a:p>
          <a:p>
            <a:pPr algn="l"/>
            <a:r>
              <a:rPr lang="vi-VN" sz="1600" b="0" i="0" dirty="0">
                <a:effectLst/>
                <a:latin typeface="arial" panose="020B0604020202020204" pitchFamily="34" charset="0"/>
              </a:rPr>
              <a:t>– Cấm đưa những thông tin trái pháp luật lên mạng xã hội, lên các diễn đàn …</a:t>
            </a:r>
          </a:p>
          <a:p>
            <a:pPr algn="l"/>
            <a:r>
              <a:rPr lang="vi-VN" sz="1600" b="0" i="0" dirty="0">
                <a:effectLst/>
                <a:latin typeface="arial" panose="020B0604020202020204" pitchFamily="34" charset="0"/>
              </a:rPr>
              <a:t>– Cấm sử dụng nhà vệ sinh dành riêng cho cán bộ, giáo viên, nhân viên…</a:t>
            </a:r>
          </a:p>
        </p:txBody>
      </p:sp>
      <p:cxnSp>
        <p:nvCxnSpPr>
          <p:cNvPr id="173" name="Google Shape;173;p5"/>
          <p:cNvCxnSpPr>
            <a:cxnSpLocks/>
          </p:cNvCxnSpPr>
          <p:nvPr/>
        </p:nvCxnSpPr>
        <p:spPr>
          <a:xfrm>
            <a:off x="10460122" y="2284041"/>
            <a:ext cx="294598" cy="1105429"/>
          </a:xfrm>
          <a:prstGeom prst="straightConnector1">
            <a:avLst/>
          </a:prstGeom>
          <a:noFill/>
          <a:ln w="38100" cap="flat" cmpd="sng">
            <a:solidFill>
              <a:srgbClr val="FFD966"/>
            </a:solidFill>
            <a:prstDash val="solid"/>
            <a:miter lim="800000"/>
            <a:headEnd type="none" w="sm" len="sm"/>
            <a:tailEnd type="stealth" w="med" len="med"/>
          </a:ln>
        </p:spPr>
      </p:cxnSp>
      <p:pic>
        <p:nvPicPr>
          <p:cNvPr id="176" name="Google Shape;176;p5" descr="图片包含 植物&#10;&#10;已生成极高可信度的说明"/>
          <p:cNvPicPr preferRelativeResize="0"/>
          <p:nvPr/>
        </p:nvPicPr>
        <p:blipFill rotWithShape="1">
          <a:blip r:embed="rId3">
            <a:alphaModFix/>
          </a:blip>
          <a:srcRect/>
          <a:stretch/>
        </p:blipFill>
        <p:spPr>
          <a:xfrm rot="-4467849" flipH="1">
            <a:off x="9291310" y="-279552"/>
            <a:ext cx="2657807" cy="2254202"/>
          </a:xfrm>
          <a:prstGeom prst="rect">
            <a:avLst/>
          </a:prstGeom>
          <a:noFill/>
          <a:ln>
            <a:noFill/>
          </a:ln>
        </p:spPr>
      </p:pic>
      <p:pic>
        <p:nvPicPr>
          <p:cNvPr id="177" name="Google Shape;177;p5" descr="图片包含 户外, 霉菌&#10;&#10;已生成高可信度的说明"/>
          <p:cNvPicPr preferRelativeResize="0"/>
          <p:nvPr/>
        </p:nvPicPr>
        <p:blipFill rotWithShape="1">
          <a:blip r:embed="rId4">
            <a:alphaModFix/>
          </a:blip>
          <a:srcRect/>
          <a:stretch/>
        </p:blipFill>
        <p:spPr>
          <a:xfrm>
            <a:off x="11155966" y="29569"/>
            <a:ext cx="1155894" cy="1214175"/>
          </a:xfrm>
          <a:prstGeom prst="rect">
            <a:avLst/>
          </a:prstGeom>
          <a:noFill/>
          <a:ln>
            <a:noFill/>
          </a:ln>
        </p:spPr>
      </p:pic>
      <p:pic>
        <p:nvPicPr>
          <p:cNvPr id="178" name="Google Shape;178;p5"/>
          <p:cNvPicPr preferRelativeResize="0"/>
          <p:nvPr/>
        </p:nvPicPr>
        <p:blipFill rotWithShape="1">
          <a:blip r:embed="rId5">
            <a:alphaModFix/>
          </a:blip>
          <a:srcRect/>
          <a:stretch/>
        </p:blipFill>
        <p:spPr>
          <a:xfrm>
            <a:off x="8953859" y="5847053"/>
            <a:ext cx="3708401" cy="1056695"/>
          </a:xfrm>
          <a:prstGeom prst="rect">
            <a:avLst/>
          </a:prstGeom>
          <a:noFill/>
          <a:ln>
            <a:noFill/>
          </a:ln>
        </p:spPr>
      </p:pic>
    </p:spTree>
    <p:extLst>
      <p:ext uri="{BB962C8B-B14F-4D97-AF65-F5344CB8AC3E}">
        <p14:creationId xmlns:p14="http://schemas.microsoft.com/office/powerpoint/2010/main" val="32016946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fade">
                                      <p:cBhvr>
                                        <p:cTn id="16" dur="500"/>
                                        <p:tgtEl>
                                          <p:spTgt spid="17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fade">
                                      <p:cBhvr>
                                        <p:cTn id="2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4365905D-33B3-4FE1-99D0-28EB6A766D24}"/>
              </a:ext>
            </a:extLst>
          </p:cNvPr>
          <p:cNvSpPr>
            <a:spLocks noGrp="1"/>
          </p:cNvSpPr>
          <p:nvPr>
            <p:ph type="title"/>
          </p:nvPr>
        </p:nvSpPr>
        <p:spPr/>
        <p:txBody>
          <a:bodyPr/>
          <a:lstStyle/>
          <a:p>
            <a:endParaRPr lang="en-US" altLang="en-US"/>
          </a:p>
        </p:txBody>
      </p:sp>
      <p:pic>
        <p:nvPicPr>
          <p:cNvPr id="23555" name="Content Placeholder 3" descr="pngtree-hand-drawn-cartoon-boys-question-free-map-image_1315400.jpg">
            <a:extLst>
              <a:ext uri="{FF2B5EF4-FFF2-40B4-BE49-F238E27FC236}">
                <a16:creationId xmlns:a16="http://schemas.microsoft.com/office/drawing/2014/main" xmlns="" id="{F3086CF4-0D98-47C3-A09D-5BA492F6DB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4" name="Rectangle 3">
            <a:extLst>
              <a:ext uri="{FF2B5EF4-FFF2-40B4-BE49-F238E27FC236}">
                <a16:creationId xmlns:a16="http://schemas.microsoft.com/office/drawing/2014/main" xmlns="" id="{13DE7DB1-06CC-469E-A798-AB521DC0D30F}"/>
              </a:ext>
            </a:extLst>
          </p:cNvPr>
          <p:cNvSpPr/>
          <p:nvPr/>
        </p:nvSpPr>
        <p:spPr>
          <a:xfrm>
            <a:off x="2796363" y="5178056"/>
            <a:ext cx="7708603" cy="1222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just">
              <a:defRPr/>
            </a:pPr>
            <a:r>
              <a:rPr lang="en-US" sz="4267" b="1" dirty="0" err="1">
                <a:solidFill>
                  <a:srgbClr val="002060"/>
                </a:solidFill>
                <a:latin typeface="Times New Roman" pitchFamily="18" charset="0"/>
                <a:cs typeface="Times New Roman" pitchFamily="18" charset="0"/>
              </a:rPr>
              <a:t>Em</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hiểu</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thế</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nào</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là</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kỉ</a:t>
            </a:r>
            <a:r>
              <a:rPr lang="en-US" sz="4267" b="1" dirty="0">
                <a:solidFill>
                  <a:srgbClr val="002060"/>
                </a:solidFill>
                <a:latin typeface="Times New Roman" pitchFamily="18" charset="0"/>
                <a:cs typeface="Times New Roman" pitchFamily="18" charset="0"/>
              </a:rPr>
              <a:t> </a:t>
            </a:r>
            <a:r>
              <a:rPr lang="en-US" sz="4267" b="1" dirty="0" err="1">
                <a:solidFill>
                  <a:srgbClr val="002060"/>
                </a:solidFill>
                <a:latin typeface="Times New Roman" pitchFamily="18" charset="0"/>
                <a:cs typeface="Times New Roman" pitchFamily="18" charset="0"/>
              </a:rPr>
              <a:t>luật</a:t>
            </a:r>
            <a:r>
              <a:rPr lang="en-US" sz="4267"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061735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1236</Words>
  <Application>Microsoft Office PowerPoint</Application>
  <PresentationFormat>Widescreen</PresentationFormat>
  <Paragraphs>148</Paragraphs>
  <Slides>25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vt:lpstr>
      <vt:lpstr>Calibri</vt:lpstr>
      <vt:lpstr>Calibri Light</vt:lpstr>
      <vt:lpstr>Chau Philomene One</vt:lpstr>
      <vt:lpstr>inherit</vt:lpstr>
      <vt:lpstr>Noto Sans Symbols</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WIN10</cp:lastModifiedBy>
  <cp:revision>45</cp:revision>
  <dcterms:created xsi:type="dcterms:W3CDTF">2021-10-03T02:33:17Z</dcterms:created>
  <dcterms:modified xsi:type="dcterms:W3CDTF">2021-10-11T04:49:52Z</dcterms:modified>
</cp:coreProperties>
</file>