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8556" r:id="rId2"/>
    <p:sldMasterId id="2147488568" r:id="rId3"/>
    <p:sldMasterId id="2147488593" r:id="rId4"/>
  </p:sldMasterIdLst>
  <p:notesMasterIdLst>
    <p:notesMasterId r:id="rId37"/>
  </p:notesMasterIdLst>
  <p:sldIdLst>
    <p:sldId id="333" r:id="rId5"/>
    <p:sldId id="384" r:id="rId6"/>
    <p:sldId id="505" r:id="rId7"/>
    <p:sldId id="406" r:id="rId8"/>
    <p:sldId id="511" r:id="rId9"/>
    <p:sldId id="509" r:id="rId10"/>
    <p:sldId id="510" r:id="rId11"/>
    <p:sldId id="507" r:id="rId12"/>
    <p:sldId id="502" r:id="rId13"/>
    <p:sldId id="471" r:id="rId14"/>
    <p:sldId id="504" r:id="rId15"/>
    <p:sldId id="512" r:id="rId16"/>
    <p:sldId id="400" r:id="rId17"/>
    <p:sldId id="412" r:id="rId18"/>
    <p:sldId id="414" r:id="rId19"/>
    <p:sldId id="513" r:id="rId20"/>
    <p:sldId id="416" r:id="rId21"/>
    <p:sldId id="425" r:id="rId22"/>
    <p:sldId id="371" r:id="rId23"/>
    <p:sldId id="422" r:id="rId24"/>
    <p:sldId id="386" r:id="rId25"/>
    <p:sldId id="431" r:id="rId26"/>
    <p:sldId id="484" r:id="rId27"/>
    <p:sldId id="387" r:id="rId28"/>
    <p:sldId id="445" r:id="rId29"/>
    <p:sldId id="447" r:id="rId30"/>
    <p:sldId id="437" r:id="rId31"/>
    <p:sldId id="488" r:id="rId32"/>
    <p:sldId id="390" r:id="rId33"/>
    <p:sldId id="435" r:id="rId34"/>
    <p:sldId id="490"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2" d="100"/>
          <a:sy n="62" d="100"/>
        </p:scale>
        <p:origin x="7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12/04/2022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759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922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360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88105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12/04/2022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12/04/2022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12/04/2022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12/04/2022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12/04/2022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12/04/2022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12/04/2022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12/04/2022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12/04/2022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12/04/2022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12/04/2022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12/04/2022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12/04/2022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12/04/2022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12/04/2022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4167567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12-04-2022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12-04-2022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12-04-2022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12-04-2022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12-04-2022</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12-04-2022</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12/04/2022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12-04-2022</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12-04-2022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12-04-2022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12-04-2022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12-04-2022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12/04/2022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12/04/2022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12/04/2022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12/04/2022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12/04/2022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12/04/2022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12/04/2022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12/04/2022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12/04/2022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12/04/2022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12/04/2022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12/04/2022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12/04/2022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12/04/2022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12/04/2022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12/04/2022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12/04/2022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12/04/2022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12/04/2022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41"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12-04-2022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12/04/2022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1875390" y="820479"/>
            <a:ext cx="844122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6600" b="1" dirty="0" err="1">
                <a:solidFill>
                  <a:schemeClr val="accent6"/>
                </a:solidFill>
                <a:latin typeface="#9Slide05 Fourth" panose="00000500000000000000" pitchFamily="2" charset="0"/>
                <a:ea typeface="Helvetica Neue"/>
                <a:cs typeface="Helvetica Neue"/>
              </a:rPr>
              <a:t>Bài</a:t>
            </a:r>
            <a:r>
              <a:rPr lang="en-US" altLang="en-US" sz="6600" b="1" dirty="0">
                <a:solidFill>
                  <a:schemeClr val="accent6"/>
                </a:solidFill>
                <a:latin typeface="#9Slide05 Fourth" panose="00000500000000000000" pitchFamily="2" charset="0"/>
                <a:ea typeface="Helvetica Neue"/>
                <a:cs typeface="Helvetica Neue"/>
              </a:rPr>
              <a:t> 11: </a:t>
            </a:r>
            <a:r>
              <a:rPr lang="en-US" altLang="en-US" sz="6600" b="1" dirty="0">
                <a:solidFill>
                  <a:schemeClr val="accent2"/>
                </a:solidFill>
                <a:latin typeface="#9Slide05 Fourth" panose="00000500000000000000" pitchFamily="2" charset="0"/>
                <a:ea typeface="Helvetica Neue"/>
                <a:cs typeface="Helvetica Neue"/>
              </a:rPr>
              <a:t>QUYỀN CƠ BẢN CỦA  TRẺ EM</a:t>
            </a:r>
            <a:endParaRPr lang="en-SG" altLang="en-US" sz="6600" b="1" dirty="0">
              <a:solidFill>
                <a:schemeClr val="accent2"/>
              </a:solidFill>
              <a:latin typeface="#9Slide05 Fourth" panose="00000500000000000000" pitchFamily="2" charset="0"/>
            </a:endParaRPr>
          </a:p>
        </p:txBody>
      </p:sp>
      <p:pic>
        <p:nvPicPr>
          <p:cNvPr id="3" name="Picture 2"/>
          <p:cNvPicPr>
            <a:picLocks noChangeAspect="1"/>
          </p:cNvPicPr>
          <p:nvPr/>
        </p:nvPicPr>
        <p:blipFill>
          <a:blip r:embed="rId2"/>
          <a:stretch>
            <a:fillRect/>
          </a:stretch>
        </p:blipFill>
        <p:spPr>
          <a:xfrm>
            <a:off x="1143566" y="3276390"/>
            <a:ext cx="4237574" cy="3089904"/>
          </a:xfrm>
          <a:prstGeom prst="rect">
            <a:avLst/>
          </a:prstGeom>
        </p:spPr>
      </p:pic>
      <p:pic>
        <p:nvPicPr>
          <p:cNvPr id="4" name="Picture 3"/>
          <p:cNvPicPr>
            <a:picLocks noChangeAspect="1"/>
          </p:cNvPicPr>
          <p:nvPr/>
        </p:nvPicPr>
        <p:blipFill>
          <a:blip r:embed="rId3"/>
          <a:stretch>
            <a:fillRect/>
          </a:stretch>
        </p:blipFill>
        <p:spPr>
          <a:xfrm>
            <a:off x="6455885" y="3276390"/>
            <a:ext cx="4592549" cy="308990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te cartoon kids frame Royalty Free Vector Image"/>
          <p:cNvPicPr>
            <a:picLocks noChangeAspect="1" noChangeArrowheads="1"/>
          </p:cNvPicPr>
          <p:nvPr/>
        </p:nvPicPr>
        <p:blipFill>
          <a:blip r:embed="rId2">
            <a:extLst>
              <a:ext uri="{28A0092B-C50C-407E-A947-70E740481C1C}">
                <a14:useLocalDpi xmlns:a14="http://schemas.microsoft.com/office/drawing/2010/main" val="0"/>
              </a:ext>
            </a:extLst>
          </a:blip>
          <a:srcRect b="975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4"/>
          <p:cNvSpPr txBox="1">
            <a:spLocks noChangeArrowheads="1"/>
          </p:cNvSpPr>
          <p:nvPr/>
        </p:nvSpPr>
        <p:spPr bwMode="auto">
          <a:xfrm>
            <a:off x="3260786" y="1794295"/>
            <a:ext cx="5619690" cy="394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742950" lvl="0" indent="-742950">
              <a:buAutoNum type="alphaLcPeriod"/>
            </a:pPr>
            <a:r>
              <a:rPr lang="en-US" sz="3200" b="1" i="1" dirty="0" err="1">
                <a:latin typeface="Times New Roman" panose="02020603050405020304" pitchFamily="18" charset="0"/>
                <a:cs typeface="Times New Roman" panose="02020603050405020304" pitchFamily="18" charset="0"/>
              </a:rPr>
              <a:t>Quyền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trẻ</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em</a:t>
            </a:r>
            <a:r>
              <a:rPr lang="en-US" sz="3200" b="1" i="1" dirty="0">
                <a:latin typeface="Times New Roman" panose="02020603050405020304" pitchFamily="18" charset="0"/>
                <a:cs typeface="Times New Roman" panose="02020603050405020304" pitchFamily="18" charset="0"/>
              </a:rPr>
              <a:t> </a:t>
            </a:r>
          </a:p>
          <a:p>
            <a:pPr marL="571500" lvl="0" indent="-571500" algn="just">
              <a:buFontTx/>
              <a:buChar char="-"/>
            </a:pP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a:t>
            </a:r>
          </a:p>
          <a:p>
            <a:pPr marL="571500" lvl="0" indent="-571500" algn="just">
              <a:buFontTx/>
              <a:buChar char="-"/>
            </a:pP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90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0"/>
                                        <p:tgtEl>
                                          <p:spTgt spid="15363"/>
                                        </p:tgtEl>
                                      </p:cBhvr>
                                    </p:animEffect>
                                    <p:anim calcmode="lin" valueType="num">
                                      <p:cBhvr>
                                        <p:cTn id="8" dur="1000" fill="hold"/>
                                        <p:tgtEl>
                                          <p:spTgt spid="15363"/>
                                        </p:tgtEl>
                                        <p:attrNameLst>
                                          <p:attrName>ppt_x</p:attrName>
                                        </p:attrNameLst>
                                      </p:cBhvr>
                                      <p:tavLst>
                                        <p:tav tm="0">
                                          <p:val>
                                            <p:strVal val="#ppt_x"/>
                                          </p:val>
                                        </p:tav>
                                        <p:tav tm="100000">
                                          <p:val>
                                            <p:strVal val="#ppt_x"/>
                                          </p:val>
                                        </p:tav>
                                      </p:tavLst>
                                    </p:anim>
                                    <p:anim calcmode="lin" valueType="num">
                                      <p:cBhvr>
                                        <p:cTn id="9"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96512" y="272714"/>
            <a:ext cx="6888480" cy="1141271"/>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em</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769383" y="1495368"/>
            <a:ext cx="1462078" cy="79254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125739" y="2175568"/>
            <a:ext cx="2451870" cy="112322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2">
                    <a:lumMod val="75000"/>
                  </a:schemeClr>
                </a:solidFill>
                <a:latin typeface="Arial" panose="020B0604020202020204" pitchFamily="34" charset="0"/>
                <a:cs typeface="Arial" panose="020B0604020202020204" pitchFamily="34" charset="0"/>
              </a:rPr>
              <a:t>Nhóm</a:t>
            </a:r>
            <a:r>
              <a:rPr lang="en-US" sz="2400" b="1" i="1" dirty="0">
                <a:solidFill>
                  <a:schemeClr val="accent2">
                    <a:lumMod val="75000"/>
                  </a:schemeClr>
                </a:solidFill>
                <a:latin typeface="Arial" panose="020B0604020202020204" pitchFamily="34" charset="0"/>
                <a:cs typeface="Arial" panose="020B0604020202020204" pitchFamily="34" charset="0"/>
              </a:rPr>
              <a:t> </a:t>
            </a:r>
            <a:r>
              <a:rPr lang="en-US" sz="2400" b="1" i="1" dirty="0" err="1">
                <a:solidFill>
                  <a:schemeClr val="accent2">
                    <a:lumMod val="75000"/>
                  </a:schemeClr>
                </a:solidFill>
                <a:latin typeface="Arial" panose="020B0604020202020204" pitchFamily="34" charset="0"/>
                <a:cs typeface="Arial" panose="020B0604020202020204" pitchFamily="34" charset="0"/>
              </a:rPr>
              <a:t>quyền</a:t>
            </a:r>
            <a:r>
              <a:rPr lang="en-US" sz="2400" b="1" i="1" dirty="0">
                <a:solidFill>
                  <a:schemeClr val="accent2">
                    <a:lumMod val="75000"/>
                  </a:schemeClr>
                </a:solidFill>
                <a:latin typeface="Arial" panose="020B0604020202020204" pitchFamily="34" charset="0"/>
                <a:cs typeface="Arial" panose="020B0604020202020204" pitchFamily="34" charset="0"/>
              </a:rPr>
              <a:t> </a:t>
            </a:r>
            <a:r>
              <a:rPr lang="en-US" sz="2400" b="1" i="1" dirty="0" err="1">
                <a:solidFill>
                  <a:schemeClr val="accent2">
                    <a:lumMod val="75000"/>
                  </a:schemeClr>
                </a:solidFill>
                <a:latin typeface="Arial" panose="020B0604020202020204" pitchFamily="34" charset="0"/>
                <a:cs typeface="Arial" panose="020B0604020202020204" pitchFamily="34" charset="0"/>
              </a:rPr>
              <a:t>được</a:t>
            </a:r>
            <a:r>
              <a:rPr lang="en-US" sz="2400" b="1" i="1" dirty="0">
                <a:solidFill>
                  <a:schemeClr val="accent2">
                    <a:lumMod val="75000"/>
                  </a:schemeClr>
                </a:solidFill>
                <a:latin typeface="Arial" panose="020B0604020202020204" pitchFamily="34" charset="0"/>
                <a:cs typeface="Arial" panose="020B0604020202020204" pitchFamily="34" charset="0"/>
              </a:rPr>
              <a:t> </a:t>
            </a:r>
            <a:r>
              <a:rPr lang="en-US" sz="2400" b="1" i="1" dirty="0" err="1">
                <a:solidFill>
                  <a:schemeClr val="accent2">
                    <a:lumMod val="75000"/>
                  </a:schemeClr>
                </a:solidFill>
                <a:latin typeface="Arial" panose="020B0604020202020204" pitchFamily="34" charset="0"/>
                <a:cs typeface="Arial" panose="020B0604020202020204" pitchFamily="34" charset="0"/>
              </a:rPr>
              <a:t>sống</a:t>
            </a:r>
            <a:r>
              <a:rPr lang="en-US" sz="2400" b="1" i="1" dirty="0">
                <a:solidFill>
                  <a:schemeClr val="accent2">
                    <a:lumMod val="75000"/>
                  </a:schemeClr>
                </a:solidFill>
                <a:latin typeface="Arial" panose="020B0604020202020204" pitchFamily="34" charset="0"/>
                <a:cs typeface="Arial" panose="020B0604020202020204" pitchFamily="34" charset="0"/>
              </a:rPr>
              <a:t> </a:t>
            </a:r>
            <a:r>
              <a:rPr lang="en-US" sz="2400" b="1" i="1" dirty="0" err="1">
                <a:solidFill>
                  <a:schemeClr val="accent2">
                    <a:lumMod val="75000"/>
                  </a:schemeClr>
                </a:solidFill>
                <a:latin typeface="Arial" panose="020B0604020202020204" pitchFamily="34" charset="0"/>
                <a:cs typeface="Arial" panose="020B0604020202020204" pitchFamily="34" charset="0"/>
              </a:rPr>
              <a:t>còn</a:t>
            </a:r>
            <a:r>
              <a:rPr lang="en-US" sz="2400" b="1" i="1" dirty="0">
                <a:solidFill>
                  <a:schemeClr val="accent2">
                    <a:lumMod val="75000"/>
                  </a:schemeClr>
                </a:solidFill>
                <a:latin typeface="Arial" panose="020B0604020202020204" pitchFamily="34" charset="0"/>
                <a:cs typeface="Arial" panose="020B0604020202020204" pitchFamily="34" charset="0"/>
              </a:rPr>
              <a:t> </a:t>
            </a:r>
            <a:endParaRPr lang="en-US" sz="2400" dirty="0">
              <a:solidFill>
                <a:schemeClr val="accent2">
                  <a:lumMod val="75000"/>
                </a:schemeClr>
              </a:solidFill>
              <a:latin typeface="Arial" panose="020B0604020202020204" pitchFamily="34" charset="0"/>
              <a:cs typeface="Arial" panose="020B0604020202020204" pitchFamily="34"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2967857" y="2243729"/>
            <a:ext cx="2787756" cy="114127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2">
                    <a:lumMod val="75000"/>
                  </a:schemeClr>
                </a:solidFill>
                <a:latin typeface="Arial" panose="020B0604020202020204" pitchFamily="34" charset="0"/>
                <a:cs typeface="Arial" panose="020B0604020202020204" pitchFamily="34" charset="0"/>
              </a:rPr>
              <a:t>Nhóm</a:t>
            </a:r>
            <a:r>
              <a:rPr lang="en-US" sz="2400" b="1" i="1" dirty="0">
                <a:solidFill>
                  <a:schemeClr val="accent2">
                    <a:lumMod val="75000"/>
                  </a:schemeClr>
                </a:solidFill>
                <a:latin typeface="Arial" panose="020B0604020202020204" pitchFamily="34" charset="0"/>
                <a:cs typeface="Arial" panose="020B0604020202020204" pitchFamily="34" charset="0"/>
              </a:rPr>
              <a:t> </a:t>
            </a:r>
            <a:r>
              <a:rPr lang="en-US" sz="2400" b="1" i="1" dirty="0" err="1">
                <a:solidFill>
                  <a:schemeClr val="accent2">
                    <a:lumMod val="75000"/>
                  </a:schemeClr>
                </a:solidFill>
                <a:latin typeface="Arial" panose="020B0604020202020204" pitchFamily="34" charset="0"/>
                <a:cs typeface="Arial" panose="020B0604020202020204" pitchFamily="34" charset="0"/>
              </a:rPr>
              <a:t>quyền</a:t>
            </a:r>
            <a:r>
              <a:rPr lang="en-US" sz="2400" b="1" i="1" dirty="0">
                <a:solidFill>
                  <a:schemeClr val="accent2">
                    <a:lumMod val="75000"/>
                  </a:schemeClr>
                </a:solidFill>
                <a:latin typeface="Arial" panose="020B0604020202020204" pitchFamily="34" charset="0"/>
                <a:cs typeface="Arial" panose="020B0604020202020204" pitchFamily="34" charset="0"/>
              </a:rPr>
              <a:t> </a:t>
            </a:r>
            <a:r>
              <a:rPr lang="en-US" sz="2400" b="1" i="1" dirty="0" err="1">
                <a:solidFill>
                  <a:schemeClr val="accent2">
                    <a:lumMod val="75000"/>
                  </a:schemeClr>
                </a:solidFill>
                <a:latin typeface="Arial" panose="020B0604020202020204" pitchFamily="34" charset="0"/>
                <a:cs typeface="Arial" panose="020B0604020202020204" pitchFamily="34" charset="0"/>
              </a:rPr>
              <a:t>được</a:t>
            </a:r>
            <a:r>
              <a:rPr lang="en-US" sz="2400" b="1" i="1" dirty="0">
                <a:solidFill>
                  <a:schemeClr val="accent2">
                    <a:lumMod val="75000"/>
                  </a:schemeClr>
                </a:solidFill>
                <a:latin typeface="Arial" panose="020B0604020202020204" pitchFamily="34" charset="0"/>
                <a:cs typeface="Arial" panose="020B0604020202020204" pitchFamily="34" charset="0"/>
              </a:rPr>
              <a:t> </a:t>
            </a:r>
            <a:r>
              <a:rPr lang="en-US" sz="2400" b="1" i="1" dirty="0" err="1">
                <a:solidFill>
                  <a:schemeClr val="accent2">
                    <a:lumMod val="75000"/>
                  </a:schemeClr>
                </a:solidFill>
                <a:latin typeface="Arial" panose="020B0604020202020204" pitchFamily="34" charset="0"/>
                <a:cs typeface="Arial" panose="020B0604020202020204" pitchFamily="34" charset="0"/>
              </a:rPr>
              <a:t>bảo</a:t>
            </a:r>
            <a:r>
              <a:rPr lang="en-US" sz="2400" b="1" i="1" dirty="0">
                <a:solidFill>
                  <a:schemeClr val="accent2">
                    <a:lumMod val="75000"/>
                  </a:schemeClr>
                </a:solidFill>
                <a:latin typeface="Arial" panose="020B0604020202020204" pitchFamily="34" charset="0"/>
                <a:cs typeface="Arial" panose="020B0604020202020204" pitchFamily="34" charset="0"/>
              </a:rPr>
              <a:t> </a:t>
            </a:r>
            <a:r>
              <a:rPr lang="en-US" sz="2400" b="1" i="1" dirty="0" err="1">
                <a:solidFill>
                  <a:schemeClr val="accent2">
                    <a:lumMod val="75000"/>
                  </a:schemeClr>
                </a:solidFill>
                <a:latin typeface="Arial" panose="020B0604020202020204" pitchFamily="34" charset="0"/>
                <a:cs typeface="Arial" panose="020B0604020202020204" pitchFamily="34" charset="0"/>
              </a:rPr>
              <a:t>vệ</a:t>
            </a:r>
            <a:endParaRPr lang="en-US" dirty="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125739" y="4019620"/>
            <a:ext cx="2451870" cy="273216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Times New Roman" panose="02020603050405020304" pitchFamily="18" charset="0"/>
              <a:cs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129175" y="4009988"/>
            <a:ext cx="2624644" cy="265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448409" y="4030091"/>
            <a:ext cx="2484407" cy="263569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a:endCxn id="8" idx="0"/>
          </p:cNvCxnSpPr>
          <p:nvPr/>
        </p:nvCxnSpPr>
        <p:spPr>
          <a:xfrm flipH="1">
            <a:off x="1351674" y="1454745"/>
            <a:ext cx="2879820" cy="72082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a:endCxn id="9" idx="0"/>
          </p:cNvCxnSpPr>
          <p:nvPr/>
        </p:nvCxnSpPr>
        <p:spPr>
          <a:xfrm flipH="1">
            <a:off x="4361735" y="1509949"/>
            <a:ext cx="1400644" cy="73378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stCxn id="8" idx="2"/>
            <a:endCxn id="11" idx="0"/>
          </p:cNvCxnSpPr>
          <p:nvPr/>
        </p:nvCxnSpPr>
        <p:spPr>
          <a:xfrm>
            <a:off x="1351674" y="3298797"/>
            <a:ext cx="0" cy="720823"/>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stCxn id="9" idx="2"/>
          </p:cNvCxnSpPr>
          <p:nvPr/>
        </p:nvCxnSpPr>
        <p:spPr>
          <a:xfrm>
            <a:off x="4361735" y="3385000"/>
            <a:ext cx="1" cy="624988"/>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flipH="1">
            <a:off x="7790536" y="3329796"/>
            <a:ext cx="19570" cy="611395"/>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6435306" y="2231304"/>
            <a:ext cx="2626939" cy="1098492"/>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2">
                    <a:lumMod val="75000"/>
                  </a:schemeClr>
                </a:solidFill>
                <a:latin typeface="Arial" panose="020B0604020202020204" pitchFamily="34" charset="0"/>
                <a:cs typeface="Arial" panose="020B0604020202020204" pitchFamily="34" charset="0"/>
              </a:rPr>
              <a:t>Nhóm</a:t>
            </a:r>
            <a:r>
              <a:rPr lang="en-US" sz="2400" b="1" i="1" dirty="0">
                <a:solidFill>
                  <a:schemeClr val="accent2">
                    <a:lumMod val="75000"/>
                  </a:schemeClr>
                </a:solidFill>
                <a:latin typeface="Arial" panose="020B0604020202020204" pitchFamily="34" charset="0"/>
                <a:cs typeface="Arial" panose="020B0604020202020204" pitchFamily="34" charset="0"/>
              </a:rPr>
              <a:t> </a:t>
            </a:r>
            <a:r>
              <a:rPr lang="en-US" sz="2400" b="1" i="1" dirty="0" err="1">
                <a:solidFill>
                  <a:schemeClr val="accent2">
                    <a:lumMod val="75000"/>
                  </a:schemeClr>
                </a:solidFill>
                <a:latin typeface="Arial" panose="020B0604020202020204" pitchFamily="34" charset="0"/>
                <a:cs typeface="Arial" panose="020B0604020202020204" pitchFamily="34" charset="0"/>
              </a:rPr>
              <a:t>quyền</a:t>
            </a:r>
            <a:r>
              <a:rPr lang="en-US" sz="2400" b="1" i="1" dirty="0">
                <a:solidFill>
                  <a:schemeClr val="accent2">
                    <a:lumMod val="75000"/>
                  </a:schemeClr>
                </a:solidFill>
                <a:latin typeface="Arial" panose="020B0604020202020204" pitchFamily="34" charset="0"/>
                <a:cs typeface="Arial" panose="020B0604020202020204" pitchFamily="34" charset="0"/>
              </a:rPr>
              <a:t> </a:t>
            </a:r>
            <a:r>
              <a:rPr lang="en-US" sz="2400" b="1" i="1" dirty="0" err="1">
                <a:solidFill>
                  <a:schemeClr val="accent2">
                    <a:lumMod val="75000"/>
                  </a:schemeClr>
                </a:solidFill>
                <a:latin typeface="Arial" panose="020B0604020202020204" pitchFamily="34" charset="0"/>
                <a:cs typeface="Arial" panose="020B0604020202020204" pitchFamily="34" charset="0"/>
              </a:rPr>
              <a:t>được</a:t>
            </a:r>
            <a:r>
              <a:rPr lang="en-US" sz="2400" b="1" i="1" dirty="0">
                <a:solidFill>
                  <a:schemeClr val="accent2">
                    <a:lumMod val="75000"/>
                  </a:schemeClr>
                </a:solidFill>
                <a:latin typeface="Arial" panose="020B0604020202020204" pitchFamily="34" charset="0"/>
                <a:cs typeface="Arial" panose="020B0604020202020204" pitchFamily="34" charset="0"/>
              </a:rPr>
              <a:t> </a:t>
            </a:r>
            <a:r>
              <a:rPr lang="en-US" sz="2400" b="1" i="1" dirty="0" err="1">
                <a:solidFill>
                  <a:schemeClr val="accent2">
                    <a:lumMod val="75000"/>
                  </a:schemeClr>
                </a:solidFill>
                <a:latin typeface="Arial" panose="020B0604020202020204" pitchFamily="34" charset="0"/>
                <a:cs typeface="Arial" panose="020B0604020202020204" pitchFamily="34" charset="0"/>
              </a:rPr>
              <a:t>phát</a:t>
            </a:r>
            <a:r>
              <a:rPr lang="en-US" sz="2400" b="1" i="1" dirty="0">
                <a:solidFill>
                  <a:schemeClr val="accent2">
                    <a:lumMod val="75000"/>
                  </a:schemeClr>
                </a:solidFill>
                <a:latin typeface="Arial" panose="020B0604020202020204" pitchFamily="34" charset="0"/>
                <a:cs typeface="Arial" panose="020B0604020202020204" pitchFamily="34" charset="0"/>
              </a:rPr>
              <a:t> </a:t>
            </a:r>
            <a:r>
              <a:rPr lang="en-US" sz="2400" b="1" i="1" dirty="0" err="1">
                <a:solidFill>
                  <a:schemeClr val="accent2">
                    <a:lumMod val="75000"/>
                  </a:schemeClr>
                </a:solidFill>
                <a:latin typeface="Arial" panose="020B0604020202020204" pitchFamily="34" charset="0"/>
                <a:cs typeface="Arial" panose="020B0604020202020204" pitchFamily="34" charset="0"/>
              </a:rPr>
              <a:t>triển</a:t>
            </a:r>
            <a:endParaRPr lang="en-US" dirty="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8238226" y="1454745"/>
            <a:ext cx="2450691" cy="911064"/>
          </a:xfrm>
          <a:prstGeom prst="rect">
            <a:avLst/>
          </a:prstGeom>
        </p:spPr>
      </p:pic>
      <p:sp>
        <p:nvSpPr>
          <p:cNvPr id="21" name="Rectangle: Rounded Corners 15">
            <a:extLst>
              <a:ext uri="{FF2B5EF4-FFF2-40B4-BE49-F238E27FC236}">
                <a16:creationId xmlns:a16="http://schemas.microsoft.com/office/drawing/2014/main" id="{F00E3249-ACD5-4D11-8D94-2D016D6532E8}"/>
              </a:ext>
            </a:extLst>
          </p:cNvPr>
          <p:cNvSpPr/>
          <p:nvPr/>
        </p:nvSpPr>
        <p:spPr>
          <a:xfrm>
            <a:off x="9549442" y="2231304"/>
            <a:ext cx="2355010" cy="1098492"/>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2">
                    <a:lumMod val="75000"/>
                  </a:schemeClr>
                </a:solidFill>
                <a:latin typeface="Arial" panose="020B0604020202020204" pitchFamily="34" charset="0"/>
                <a:cs typeface="Arial" panose="020B0604020202020204" pitchFamily="34" charset="0"/>
              </a:rPr>
              <a:t>Nhóm</a:t>
            </a:r>
            <a:r>
              <a:rPr lang="en-US" sz="2400" b="1" i="1" dirty="0">
                <a:solidFill>
                  <a:schemeClr val="accent2">
                    <a:lumMod val="75000"/>
                  </a:schemeClr>
                </a:solidFill>
                <a:latin typeface="Arial" panose="020B0604020202020204" pitchFamily="34" charset="0"/>
                <a:cs typeface="Arial" panose="020B0604020202020204" pitchFamily="34" charset="0"/>
              </a:rPr>
              <a:t> </a:t>
            </a:r>
            <a:r>
              <a:rPr lang="en-US" sz="2400" b="1" i="1" dirty="0" err="1">
                <a:solidFill>
                  <a:schemeClr val="accent2">
                    <a:lumMod val="75000"/>
                  </a:schemeClr>
                </a:solidFill>
                <a:latin typeface="Arial" panose="020B0604020202020204" pitchFamily="34" charset="0"/>
                <a:cs typeface="Arial" panose="020B0604020202020204" pitchFamily="34" charset="0"/>
              </a:rPr>
              <a:t>quyền</a:t>
            </a:r>
            <a:r>
              <a:rPr lang="en-US" sz="2400" b="1" i="1" dirty="0">
                <a:solidFill>
                  <a:schemeClr val="accent2">
                    <a:lumMod val="75000"/>
                  </a:schemeClr>
                </a:solidFill>
                <a:latin typeface="Arial" panose="020B0604020202020204" pitchFamily="34" charset="0"/>
                <a:cs typeface="Arial" panose="020B0604020202020204" pitchFamily="34" charset="0"/>
              </a:rPr>
              <a:t> </a:t>
            </a:r>
            <a:r>
              <a:rPr lang="en-US" sz="2400" b="1" i="1" dirty="0" err="1">
                <a:solidFill>
                  <a:schemeClr val="accent2">
                    <a:lumMod val="75000"/>
                  </a:schemeClr>
                </a:solidFill>
                <a:latin typeface="Arial" panose="020B0604020202020204" pitchFamily="34" charset="0"/>
                <a:cs typeface="Arial" panose="020B0604020202020204" pitchFamily="34" charset="0"/>
              </a:rPr>
              <a:t>được</a:t>
            </a:r>
            <a:r>
              <a:rPr lang="en-US" sz="2400" b="1" i="1" dirty="0">
                <a:solidFill>
                  <a:schemeClr val="accent2">
                    <a:lumMod val="75000"/>
                  </a:schemeClr>
                </a:solidFill>
                <a:latin typeface="Arial" panose="020B0604020202020204" pitchFamily="34" charset="0"/>
                <a:cs typeface="Arial" panose="020B0604020202020204" pitchFamily="34" charset="0"/>
              </a:rPr>
              <a:t> </a:t>
            </a:r>
            <a:r>
              <a:rPr lang="en-US" sz="2400" b="1" i="1" dirty="0" err="1">
                <a:solidFill>
                  <a:schemeClr val="accent2">
                    <a:lumMod val="75000"/>
                  </a:schemeClr>
                </a:solidFill>
                <a:latin typeface="Arial" panose="020B0604020202020204" pitchFamily="34" charset="0"/>
                <a:cs typeface="Arial" panose="020B0604020202020204" pitchFamily="34" charset="0"/>
              </a:rPr>
              <a:t>tham</a:t>
            </a:r>
            <a:r>
              <a:rPr lang="en-US" sz="2400" b="1" i="1" dirty="0">
                <a:solidFill>
                  <a:schemeClr val="accent2">
                    <a:lumMod val="75000"/>
                  </a:schemeClr>
                </a:solidFill>
                <a:latin typeface="Arial" panose="020B0604020202020204" pitchFamily="34" charset="0"/>
                <a:cs typeface="Arial" panose="020B0604020202020204" pitchFamily="34" charset="0"/>
              </a:rPr>
              <a:t> </a:t>
            </a:r>
            <a:r>
              <a:rPr lang="en-US" sz="2400" b="1" i="1" dirty="0" err="1">
                <a:solidFill>
                  <a:schemeClr val="accent2">
                    <a:lumMod val="75000"/>
                  </a:schemeClr>
                </a:solidFill>
                <a:latin typeface="Arial" panose="020B0604020202020204" pitchFamily="34" charset="0"/>
                <a:cs typeface="Arial" panose="020B0604020202020204" pitchFamily="34" charset="0"/>
              </a:rPr>
              <a:t>gia</a:t>
            </a:r>
            <a:endParaRPr lang="en-US" dirty="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pic>
        <p:nvPicPr>
          <p:cNvPr id="32" name="Picture 31"/>
          <p:cNvPicPr>
            <a:picLocks noChangeAspect="1"/>
          </p:cNvPicPr>
          <p:nvPr/>
        </p:nvPicPr>
        <p:blipFill>
          <a:blip r:embed="rId3"/>
          <a:stretch>
            <a:fillRect/>
          </a:stretch>
        </p:blipFill>
        <p:spPr>
          <a:xfrm>
            <a:off x="9684992" y="3962324"/>
            <a:ext cx="2231209" cy="2726574"/>
          </a:xfrm>
          <a:prstGeom prst="rect">
            <a:avLst/>
          </a:prstGeom>
        </p:spPr>
      </p:pic>
      <p:cxnSp>
        <p:nvCxnSpPr>
          <p:cNvPr id="33" name="Straight Connector 32">
            <a:extLst>
              <a:ext uri="{FF2B5EF4-FFF2-40B4-BE49-F238E27FC236}">
                <a16:creationId xmlns:a16="http://schemas.microsoft.com/office/drawing/2014/main" id="{06C6F0E5-34EA-4A9B-B75B-08619F47AE1E}"/>
              </a:ext>
            </a:extLst>
          </p:cNvPr>
          <p:cNvCxnSpPr>
            <a:cxnSpLocks/>
          </p:cNvCxnSpPr>
          <p:nvPr/>
        </p:nvCxnSpPr>
        <p:spPr>
          <a:xfrm>
            <a:off x="10800597" y="3329796"/>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Rectangle 35"/>
          <p:cNvSpPr/>
          <p:nvPr/>
        </p:nvSpPr>
        <p:spPr>
          <a:xfrm>
            <a:off x="9825487" y="4106355"/>
            <a:ext cx="2067628" cy="400110"/>
          </a:xfrm>
          <a:prstGeom prst="rect">
            <a:avLst/>
          </a:prstGeom>
        </p:spPr>
        <p:txBody>
          <a:bodyPr wrap="square">
            <a:spAutoFit/>
          </a:bodyPr>
          <a:lstStyle/>
          <a:p>
            <a:endParaRPr lang="en-US" sz="2000" b="1" dirty="0"/>
          </a:p>
        </p:txBody>
      </p:sp>
      <p:sp>
        <p:nvSpPr>
          <p:cNvPr id="20" name="Rectangle: Rounded Corners 23">
            <a:extLst>
              <a:ext uri="{FF2B5EF4-FFF2-40B4-BE49-F238E27FC236}">
                <a16:creationId xmlns:a16="http://schemas.microsoft.com/office/drawing/2014/main" id="{C3A49D42-77BB-4A72-8F70-DB9B2EC103AF}"/>
              </a:ext>
            </a:extLst>
          </p:cNvPr>
          <p:cNvSpPr/>
          <p:nvPr/>
        </p:nvSpPr>
        <p:spPr>
          <a:xfrm>
            <a:off x="124582" y="4023595"/>
            <a:ext cx="2451870" cy="273216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đáp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ứng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những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tồn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triển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nuôi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dưỡng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chăm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sóc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khoẻ</a:t>
            </a:r>
            <a:r>
              <a:rPr lang="en-US" sz="2000" dirty="0">
                <a:solidFill>
                  <a:schemeClr val="tx1"/>
                </a:solidFill>
                <a:latin typeface="Times New Roman" panose="02020603050405020304" pitchFamily="18" charset="0"/>
                <a:cs typeface="Times New Roman" panose="02020603050405020304" pitchFamily="18" charset="0"/>
              </a:rPr>
              <a:t>.</a:t>
            </a:r>
          </a:p>
        </p:txBody>
      </p:sp>
      <p:sp>
        <p:nvSpPr>
          <p:cNvPr id="22" name="Rectangle: Rounded Corners 24">
            <a:extLst>
              <a:ext uri="{FF2B5EF4-FFF2-40B4-BE49-F238E27FC236}">
                <a16:creationId xmlns:a16="http://schemas.microsoft.com/office/drawing/2014/main" id="{F054518C-C1D8-4492-995F-84FD44C6CFD8}"/>
              </a:ext>
            </a:extLst>
          </p:cNvPr>
          <p:cNvSpPr/>
          <p:nvPr/>
        </p:nvSpPr>
        <p:spPr>
          <a:xfrm>
            <a:off x="3057847" y="4007208"/>
            <a:ext cx="2695972" cy="265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bảo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vệ</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dưới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mọi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bỏ</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bóc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lột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xâm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bắt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buôn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bán</a:t>
            </a:r>
            <a:r>
              <a:rPr lang="en-US" sz="2000" dirty="0">
                <a:solidFill>
                  <a:schemeClr val="tx1"/>
                </a:solidFill>
                <a:latin typeface="Times New Roman" panose="02020603050405020304" pitchFamily="18" charset="0"/>
                <a:cs typeface="Times New Roman" panose="02020603050405020304" pitchFamily="18" charset="0"/>
              </a:rPr>
              <a:t>…</a:t>
            </a:r>
          </a:p>
        </p:txBody>
      </p:sp>
      <p:sp>
        <p:nvSpPr>
          <p:cNvPr id="23" name="Rectangle: Rounded Corners 25">
            <a:extLst>
              <a:ext uri="{FF2B5EF4-FFF2-40B4-BE49-F238E27FC236}">
                <a16:creationId xmlns:a16="http://schemas.microsoft.com/office/drawing/2014/main" id="{67735CDC-29E5-48CE-96ED-5DEECB4AD21C}"/>
              </a:ext>
            </a:extLst>
          </p:cNvPr>
          <p:cNvSpPr/>
          <p:nvPr/>
        </p:nvSpPr>
        <p:spPr>
          <a:xfrm>
            <a:off x="6415735" y="4025207"/>
            <a:ext cx="2747195" cy="263569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đáp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ứng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triển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đầy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đủ</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thần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như</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Quyền</a:t>
            </a:r>
            <a:r>
              <a:rPr lang="en-US" sz="2000" dirty="0">
                <a:solidFill>
                  <a:schemeClr val="tx1"/>
                </a:solidFill>
                <a:latin typeface="Times New Roman" panose="02020603050405020304" pitchFamily="18" charset="0"/>
                <a:cs typeface="Times New Roman" panose="02020603050405020304" pitchFamily="18" charset="0"/>
              </a:rPr>
              <a:t> học </a:t>
            </a:r>
            <a:r>
              <a:rPr lang="en-US" sz="2000" dirty="0" err="1">
                <a:solidFill>
                  <a:schemeClr val="tx1"/>
                </a:solidFill>
                <a:latin typeface="Times New Roman" panose="02020603050405020304" pitchFamily="18" charset="0"/>
                <a:cs typeface="Times New Roman" panose="02020603050405020304" pitchFamily="18" charset="0"/>
              </a:rPr>
              <a:t>tập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vui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tham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văn </a:t>
            </a:r>
            <a:r>
              <a:rPr lang="en-US" sz="2000" dirty="0" err="1">
                <a:solidFill>
                  <a:schemeClr val="tx1"/>
                </a:solidFill>
                <a:latin typeface="Times New Roman" panose="02020603050405020304" pitchFamily="18" charset="0"/>
                <a:cs typeface="Times New Roman" panose="02020603050405020304" pitchFamily="18" charset="0"/>
              </a:rPr>
              <a:t>hóa</a:t>
            </a:r>
            <a:r>
              <a:rPr lang="en-US" sz="2000" dirty="0">
                <a:solidFill>
                  <a:schemeClr val="tx1"/>
                </a:solidFill>
                <a:latin typeface="Times New Roman" panose="02020603050405020304" pitchFamily="18" charset="0"/>
                <a:cs typeface="Times New Roman" panose="02020603050405020304" pitchFamily="18" charset="0"/>
              </a:rPr>
              <a:t>, văn </a:t>
            </a:r>
            <a:r>
              <a:rPr lang="en-US" sz="2000" dirty="0" err="1">
                <a:solidFill>
                  <a:schemeClr val="tx1"/>
                </a:solidFill>
                <a:latin typeface="Times New Roman" panose="02020603050405020304" pitchFamily="18" charset="0"/>
                <a:cs typeface="Times New Roman" panose="02020603050405020304" pitchFamily="18" charset="0"/>
              </a:rPr>
              <a:t>nghệ</a:t>
            </a:r>
            <a:r>
              <a:rPr lang="en-US" sz="2000" dirty="0">
                <a:solidFill>
                  <a:schemeClr val="tx1"/>
                </a:solidFill>
                <a:latin typeface="Times New Roman" panose="02020603050405020304" pitchFamily="18" charset="0"/>
                <a:cs typeface="Times New Roman" panose="02020603050405020304" pitchFamily="18" charset="0"/>
              </a:rPr>
              <a:t>…</a:t>
            </a:r>
          </a:p>
        </p:txBody>
      </p:sp>
      <p:sp>
        <p:nvSpPr>
          <p:cNvPr id="24" name="Rectangle 23">
            <a:extLst>
              <a:ext uri="{FF2B5EF4-FFF2-40B4-BE49-F238E27FC236}">
                <a16:creationId xmlns:a16="http://schemas.microsoft.com/office/drawing/2014/main" id="{2A9E5811-73F2-4A5A-A275-704D81D979EA}"/>
              </a:ext>
            </a:extLst>
          </p:cNvPr>
          <p:cNvSpPr/>
          <p:nvPr/>
        </p:nvSpPr>
        <p:spPr>
          <a:xfrm>
            <a:off x="9766782" y="4215491"/>
            <a:ext cx="2067628" cy="2246769"/>
          </a:xfrm>
          <a:prstGeom prst="rect">
            <a:avLst/>
          </a:prstGeom>
        </p:spPr>
        <p:txBody>
          <a:bodyPr wrap="square">
            <a:spAutoFit/>
          </a:bodyPr>
          <a:lstStyle/>
          <a:p>
            <a:pPr algn="just"/>
            <a:r>
              <a:rPr lang="en-US" sz="2000" dirty="0" err="1">
                <a:solidFill>
                  <a:srgbClr val="000000"/>
                </a:solidFill>
                <a:latin typeface="Times New Roman" panose="02020603050405020304" pitchFamily="18" charset="0"/>
                <a:ea typeface="Cambria" panose="02040503050406030204" pitchFamily="18" charset="0"/>
              </a:rPr>
              <a:t>Được</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tham</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gia</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các</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hoạt</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động</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xã</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hội</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được</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bày</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tỏ</a:t>
            </a:r>
            <a:r>
              <a:rPr lang="en-US" sz="2000" dirty="0">
                <a:solidFill>
                  <a:srgbClr val="000000"/>
                </a:solidFill>
                <a:latin typeface="Times New Roman" panose="02020603050405020304" pitchFamily="18" charset="0"/>
                <a:ea typeface="Cambria" panose="02040503050406030204" pitchFamily="18" charset="0"/>
              </a:rPr>
              <a:t> ý </a:t>
            </a:r>
            <a:r>
              <a:rPr lang="en-US" sz="2000" dirty="0" err="1">
                <a:solidFill>
                  <a:srgbClr val="000000"/>
                </a:solidFill>
                <a:latin typeface="Times New Roman" panose="02020603050405020304" pitchFamily="18" charset="0"/>
                <a:ea typeface="Cambria" panose="02040503050406030204" pitchFamily="18" charset="0"/>
              </a:rPr>
              <a:t>kiến</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nguyện</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vọng</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về</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các</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vấn</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đề</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liên</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quan</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đến</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cuộc</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sống</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của</a:t>
            </a:r>
            <a:r>
              <a:rPr lang="en-US" sz="2000" dirty="0">
                <a:solidFill>
                  <a:srgbClr val="000000"/>
                </a:solidFill>
                <a:latin typeface="Times New Roman" panose="02020603050405020304" pitchFamily="18" charset="0"/>
                <a:ea typeface="Cambria" panose="02040503050406030204" pitchFamily="18" charset="0"/>
              </a:rPr>
              <a:t> </a:t>
            </a:r>
            <a:r>
              <a:rPr lang="en-US" sz="2000" dirty="0" err="1">
                <a:solidFill>
                  <a:srgbClr val="000000"/>
                </a:solidFill>
                <a:latin typeface="Times New Roman" panose="02020603050405020304" pitchFamily="18" charset="0"/>
                <a:ea typeface="Cambria" panose="02040503050406030204" pitchFamily="18" charset="0"/>
              </a:rPr>
              <a:t>mình</a:t>
            </a:r>
            <a:r>
              <a:rPr lang="en-US" sz="2000" dirty="0">
                <a:solidFill>
                  <a:srgbClr val="000000"/>
                </a:solidFill>
                <a:latin typeface="Times New Roman" panose="02020603050405020304" pitchFamily="18" charset="0"/>
                <a:ea typeface="Cambria" panose="02040503050406030204" pitchFamily="18" charset="0"/>
              </a:rPr>
              <a:t>.</a:t>
            </a:r>
            <a:endParaRPr lang="en-US" sz="2000" dirty="0"/>
          </a:p>
        </p:txBody>
      </p:sp>
    </p:spTree>
    <p:extLst>
      <p:ext uri="{BB962C8B-B14F-4D97-AF65-F5344CB8AC3E}">
        <p14:creationId xmlns:p14="http://schemas.microsoft.com/office/powerpoint/2010/main" val="2243670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1014545" y="984109"/>
            <a:ext cx="101629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SG" altLang="en-US" sz="4000" b="1" dirty="0">
                <a:solidFill>
                  <a:srgbClr val="ED7D31"/>
                </a:solidFill>
                <a:latin typeface="#9Slide05 Fourth" panose="00000500000000000000" pitchFamily="2" charset="0"/>
              </a:rPr>
              <a:t>2</a:t>
            </a:r>
            <a:r>
              <a:rPr kumimoji="0" lang="en-SG" altLang="en-US" sz="4000" b="1" i="0" u="none" strike="noStrike" kern="1200" cap="none" spc="0" normalizeH="0" baseline="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lang="en-SG" altLang="en-US" sz="4000" b="1" dirty="0">
                <a:solidFill>
                  <a:srgbClr val="ED7D31"/>
                </a:solidFill>
                <a:latin typeface="#9Slide05 Fourth" panose="00000500000000000000" pitchFamily="2" charset="0"/>
              </a:rPr>
              <a:t>Ý </a:t>
            </a:r>
            <a:r>
              <a:rPr lang="en-SG" altLang="en-US" sz="4000" b="1" dirty="0" err="1">
                <a:solidFill>
                  <a:srgbClr val="ED7D31"/>
                </a:solidFill>
                <a:latin typeface="#9Slide05 Fourth" panose="00000500000000000000" pitchFamily="2" charset="0"/>
              </a:rPr>
              <a:t>nghĩa</a:t>
            </a:r>
            <a:r>
              <a:rPr lang="en-SG" altLang="en-US" sz="4000" b="1" dirty="0">
                <a:solidFill>
                  <a:srgbClr val="ED7D31"/>
                </a:solidFill>
                <a:latin typeface="#9Slide05 Fourth" panose="00000500000000000000" pitchFamily="2" charset="0"/>
              </a:rPr>
              <a:t> </a:t>
            </a:r>
            <a:r>
              <a:rPr lang="en-SG" altLang="en-US" sz="4000" b="1" dirty="0" err="1">
                <a:solidFill>
                  <a:srgbClr val="ED7D31"/>
                </a:solidFill>
                <a:latin typeface="#9Slide05 Fourth" panose="00000500000000000000" pitchFamily="2" charset="0"/>
              </a:rPr>
              <a:t>của</a:t>
            </a:r>
            <a:r>
              <a:rPr lang="en-SG" altLang="en-US" sz="4000" b="1" dirty="0">
                <a:solidFill>
                  <a:srgbClr val="ED7D31"/>
                </a:solidFill>
                <a:latin typeface="#9Slide05 Fourth" panose="00000500000000000000" pitchFamily="2" charset="0"/>
              </a:rPr>
              <a:t> </a:t>
            </a:r>
            <a:r>
              <a:rPr lang="en-SG" altLang="en-US" sz="4000" b="1" dirty="0" err="1">
                <a:solidFill>
                  <a:srgbClr val="ED7D31"/>
                </a:solidFill>
                <a:latin typeface="#9Slide05 Fourth" panose="00000500000000000000" pitchFamily="2" charset="0"/>
              </a:rPr>
              <a:t>quyền</a:t>
            </a:r>
            <a:r>
              <a:rPr lang="en-SG" altLang="en-US" sz="4000" b="1" dirty="0">
                <a:solidFill>
                  <a:srgbClr val="ED7D31"/>
                </a:solidFill>
                <a:latin typeface="#9Slide05 Fourth" panose="00000500000000000000" pitchFamily="2" charset="0"/>
              </a:rPr>
              <a:t> </a:t>
            </a:r>
            <a:r>
              <a:rPr kumimoji="0" lang="en-SG" altLang="en-US" sz="4000" b="1" i="0" u="none" strike="noStrike" kern="1200" cap="none" spc="0" normalizeH="0" baseline="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trẻ</a:t>
            </a:r>
            <a:r>
              <a:rPr kumimoji="0" lang="en-SG" altLang="en-US" sz="4000" b="1" i="0" u="none" strike="noStrike" kern="1200" cap="none" spc="0" normalizeH="0" baseline="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4000" b="1" i="0" u="none" strike="noStrike" kern="1200" cap="none" spc="0" normalizeH="0" baseline="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em</a:t>
            </a:r>
            <a:endParaRPr kumimoji="0" lang="en-SG" altLang="en-US" sz="4000" b="1" i="0" u="none" strike="noStrike" kern="1200" cap="none" spc="0" normalizeH="0" baseline="0" noProof="0" dirty="0">
              <a:ln>
                <a:noFill/>
              </a:ln>
              <a:solidFill>
                <a:srgbClr val="ED7D31"/>
              </a:solidFill>
              <a:effectLst/>
              <a:uLnTx/>
              <a:uFillTx/>
              <a:latin typeface="#9Slide05 Fourth" panose="00000500000000000000" pitchFamily="2" charset="0"/>
              <a:ea typeface="微软雅黑" panose="020B0503020204020204" pitchFamily="34" charset="-122"/>
              <a:cs typeface="+mn-cs"/>
            </a:endParaRPr>
          </a:p>
        </p:txBody>
      </p:sp>
      <p:pic>
        <p:nvPicPr>
          <p:cNvPr id="3" name="Picture 2"/>
          <p:cNvPicPr>
            <a:picLocks noChangeAspect="1"/>
          </p:cNvPicPr>
          <p:nvPr/>
        </p:nvPicPr>
        <p:blipFill>
          <a:blip r:embed="rId2"/>
          <a:stretch>
            <a:fillRect/>
          </a:stretch>
        </p:blipFill>
        <p:spPr>
          <a:xfrm>
            <a:off x="1143566" y="2783987"/>
            <a:ext cx="4362085" cy="3089904"/>
          </a:xfrm>
          <a:prstGeom prst="rect">
            <a:avLst/>
          </a:prstGeom>
        </p:spPr>
      </p:pic>
      <p:pic>
        <p:nvPicPr>
          <p:cNvPr id="4" name="Picture 3"/>
          <p:cNvPicPr>
            <a:picLocks noChangeAspect="1"/>
          </p:cNvPicPr>
          <p:nvPr/>
        </p:nvPicPr>
        <p:blipFill>
          <a:blip r:embed="rId3"/>
          <a:stretch>
            <a:fillRect/>
          </a:stretch>
        </p:blipFill>
        <p:spPr>
          <a:xfrm>
            <a:off x="6455885" y="2783987"/>
            <a:ext cx="4592549" cy="3089904"/>
          </a:xfrm>
          <a:prstGeom prst="rect">
            <a:avLst/>
          </a:prstGeom>
        </p:spPr>
      </p:pic>
    </p:spTree>
    <p:extLst>
      <p:ext uri="{BB962C8B-B14F-4D97-AF65-F5344CB8AC3E}">
        <p14:creationId xmlns:p14="http://schemas.microsoft.com/office/powerpoint/2010/main" val="2930349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CẶP ĐÔI</a:t>
            </a:r>
          </a:p>
        </p:txBody>
      </p:sp>
      <p:sp>
        <p:nvSpPr>
          <p:cNvPr id="10" name="Cloud Callout 9"/>
          <p:cNvSpPr/>
          <p:nvPr/>
        </p:nvSpPr>
        <p:spPr>
          <a:xfrm rot="21416254">
            <a:off x="3700835" y="860261"/>
            <a:ext cx="5784065" cy="2570835"/>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5122" name="Picture 2" descr="Tiểu Học Ái Mộ B Xem trên giao diện máy tính Cổng kết nối Sở GD&amp;amp;ĐT Hà Nội  PHÒNG GD&amp;amp;ĐT Long Biên MẦM NON TIỂU HỌC THCS CỔNG NỘI BỘ Phần mềm tác nghiệp  Tuyển sinh đầu cấp Hệ thống thông tin quản lý giáo dục Phụ huynh học sinh  tr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55" y="1173192"/>
            <a:ext cx="3205433" cy="25402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757567" y="1173192"/>
            <a:ext cx="7705564" cy="1200329"/>
          </a:xfrm>
          <a:prstGeom prst="rect">
            <a:avLst/>
          </a:prstGeom>
          <a:noFill/>
        </p:spPr>
        <p:txBody>
          <a:bodyPr wrap="square" rtlCol="0">
            <a:spAutoFit/>
          </a:bodyPr>
          <a:lstStyle/>
          <a:p>
            <a:r>
              <a:rPr lang="vi-VN" sz="1800" b="1" dirty="0">
                <a:effectLst/>
                <a:latin typeface="+mj-lt"/>
                <a:ea typeface="Arial" panose="020B0604020202020204" pitchFamily="34" charset="0"/>
                <a:cs typeface="Cambria" panose="02040503050406030204" pitchFamily="18" charset="0"/>
              </a:rPr>
              <a:t>T</a:t>
            </a:r>
            <a:r>
              <a:rPr lang="en-US" b="1" dirty="0">
                <a:latin typeface="+mj-lt"/>
                <a:ea typeface="Arial" panose="020B0604020202020204" pitchFamily="34" charset="0"/>
                <a:cs typeface="Cambria" panose="02040503050406030204" pitchFamily="18" charset="0"/>
              </a:rPr>
              <a:t>ì</a:t>
            </a:r>
            <a:r>
              <a:rPr lang="vi-VN" sz="1800" b="1" dirty="0">
                <a:effectLst/>
                <a:latin typeface="+mj-lt"/>
                <a:ea typeface="Arial" panose="020B0604020202020204" pitchFamily="34" charset="0"/>
                <a:cs typeface="Cambria" panose="02040503050406030204" pitchFamily="18" charset="0"/>
              </a:rPr>
              <a:t>nh huống 1: </a:t>
            </a:r>
            <a:r>
              <a:rPr lang="vi-VN" sz="1800" dirty="0">
                <a:effectLst/>
                <a:latin typeface="+mj-lt"/>
                <a:ea typeface="Cambria" panose="02040503050406030204" pitchFamily="18" charset="0"/>
                <a:cs typeface="Cambria" panose="02040503050406030204" pitchFamily="18" charset="0"/>
              </a:rPr>
              <a:t>Thắm có một tủ sách rất quý. Mùa hè vừa qua, Thắm được thưởng khá nhiều sách mới. Nhân dịp trường Thắm có phong trào tặng sách cho các bạn vùng s</a:t>
            </a:r>
            <a:r>
              <a:rPr lang="en-US" dirty="0">
                <a:latin typeface="+mj-lt"/>
                <a:ea typeface="Cambria" panose="02040503050406030204" pitchFamily="18" charset="0"/>
                <a:cs typeface="Cambria" panose="02040503050406030204" pitchFamily="18" charset="0"/>
              </a:rPr>
              <a:t>â</a:t>
            </a:r>
            <a:r>
              <a:rPr lang="vi-VN" sz="1800" dirty="0">
                <a:effectLst/>
                <a:latin typeface="+mj-lt"/>
                <a:ea typeface="Cambria" panose="02040503050406030204" pitchFamily="18" charset="0"/>
                <a:cs typeface="Cambria" panose="02040503050406030204" pitchFamily="18" charset="0"/>
              </a:rPr>
              <a:t>u vùng xa, Thắm mang một ít sách tặng các bạn. Chị của Thắm không đồng ý với Thắm.</a:t>
            </a:r>
            <a:endParaRPr lang="en-US" sz="1800" dirty="0">
              <a:effectLst/>
              <a:latin typeface="+mj-lt"/>
              <a:ea typeface="Cambria" panose="02040503050406030204" pitchFamily="18" charset="0"/>
              <a:cs typeface="Cambria" panose="02040503050406030204" pitchFamily="18" charset="0"/>
            </a:endParaRPr>
          </a:p>
        </p:txBody>
      </p:sp>
      <p:pic>
        <p:nvPicPr>
          <p:cNvPr id="20" name="Picture 19"/>
          <p:cNvPicPr>
            <a:picLocks noChangeAspect="1"/>
          </p:cNvPicPr>
          <p:nvPr/>
        </p:nvPicPr>
        <p:blipFill>
          <a:blip r:embed="rId3"/>
          <a:stretch>
            <a:fillRect/>
          </a:stretch>
        </p:blipFill>
        <p:spPr>
          <a:xfrm>
            <a:off x="219255" y="3950898"/>
            <a:ext cx="3205433" cy="2587924"/>
          </a:xfrm>
          <a:prstGeom prst="rect">
            <a:avLst/>
          </a:prstGeom>
        </p:spPr>
      </p:pic>
      <p:sp>
        <p:nvSpPr>
          <p:cNvPr id="29" name="Cloud Callout 28"/>
          <p:cNvSpPr/>
          <p:nvPr/>
        </p:nvSpPr>
        <p:spPr>
          <a:xfrm rot="21416254">
            <a:off x="3969830" y="3948306"/>
            <a:ext cx="7585708" cy="2446220"/>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4A2B2CD6-C914-4178-8AE9-4B9B0617546C}"/>
              </a:ext>
            </a:extLst>
          </p:cNvPr>
          <p:cNvSpPr txBox="1"/>
          <p:nvPr/>
        </p:nvSpPr>
        <p:spPr>
          <a:xfrm>
            <a:off x="3636293" y="2373521"/>
            <a:ext cx="8028796" cy="1084849"/>
          </a:xfrm>
          <a:prstGeom prst="rect">
            <a:avLst/>
          </a:prstGeom>
          <a:noFill/>
        </p:spPr>
        <p:txBody>
          <a:bodyPr wrap="square" rtlCol="0">
            <a:spAutoFit/>
          </a:bodyPr>
          <a:lstStyle/>
          <a:p>
            <a:pPr marL="647700" indent="12700">
              <a:lnSpc>
                <a:spcPct val="75000"/>
              </a:lnSpc>
              <a:spcAft>
                <a:spcPts val="200"/>
              </a:spcAft>
            </a:pPr>
            <a:r>
              <a:rPr lang="en-US" sz="18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Câu</a:t>
            </a:r>
            <a:r>
              <a:rPr lang="en-US"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8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hỏi</a:t>
            </a:r>
            <a:r>
              <a:rPr lang="en-US"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p>
          <a:p>
            <a:pPr marL="647700" indent="12700">
              <a:lnSpc>
                <a:spcPct val="75000"/>
              </a:lnSpc>
              <a:spcAft>
                <a:spcPts val="200"/>
              </a:spcAft>
            </a:pPr>
            <a:r>
              <a:rPr lang="vi-VN"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1. Theo em, Th</a:t>
            </a:r>
            <a:r>
              <a:rPr lang="en-US"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ắ</a:t>
            </a:r>
            <a:r>
              <a:rPr lang="vi-VN"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m có quy</a:t>
            </a:r>
            <a:r>
              <a:rPr lang="en-US"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ề</a:t>
            </a:r>
            <a:r>
              <a:rPr lang="vi-VN"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n tặng sách cho các bạn vùng sâu vùng xa không? Tại sao?</a:t>
            </a:r>
            <a:endParaRPr lang="en-US" sz="18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a:p>
            <a:pPr marL="647700" indent="12700" algn="just">
              <a:lnSpc>
                <a:spcPct val="127000"/>
              </a:lnSpc>
              <a:spcAft>
                <a:spcPts val="1600"/>
              </a:spcAft>
            </a:pPr>
            <a:r>
              <a:rPr lang="vi-VN"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2. Chị của Thắm có quyền can ngăn việc làm của Thắm không? Tại sao?</a:t>
            </a:r>
            <a:endParaRPr lang="en-US" sz="18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D3C3828-72E5-4F76-89CC-422F2B1229B1}"/>
              </a:ext>
            </a:extLst>
          </p:cNvPr>
          <p:cNvSpPr txBox="1"/>
          <p:nvPr/>
        </p:nvSpPr>
        <p:spPr>
          <a:xfrm>
            <a:off x="3909902" y="3909308"/>
            <a:ext cx="7871281" cy="2862322"/>
          </a:xfrm>
          <a:prstGeom prst="rect">
            <a:avLst/>
          </a:prstGeom>
          <a:noFill/>
        </p:spPr>
        <p:txBody>
          <a:bodyPr wrap="square" rtlCol="0">
            <a:spAutoFit/>
          </a:bodyPr>
          <a:lstStyle/>
          <a:p>
            <a:r>
              <a:rPr lang="vi-VN" sz="1800" b="1" dirty="0">
                <a:effectLst/>
                <a:latin typeface="Times New Roman" panose="02020603050405020304" pitchFamily="18" charset="0"/>
                <a:ea typeface="Arial" panose="020B0604020202020204" pitchFamily="34" charset="0"/>
                <a:cs typeface="Times New Roman" panose="02020603050405020304" pitchFamily="18" charset="0"/>
              </a:rPr>
              <a:t>T</a:t>
            </a:r>
            <a:r>
              <a:rPr lang="en-US" b="1" dirty="0">
                <a:latin typeface="Times New Roman" panose="02020603050405020304" pitchFamily="18" charset="0"/>
                <a:ea typeface="Arial" panose="020B0604020202020204" pitchFamily="34" charset="0"/>
                <a:cs typeface="Times New Roman" panose="02020603050405020304" pitchFamily="18" charset="0"/>
              </a:rPr>
              <a:t>ì</a:t>
            </a:r>
            <a:r>
              <a:rPr lang="vi-VN" sz="1800" b="1" dirty="0">
                <a:effectLst/>
                <a:latin typeface="Times New Roman" panose="02020603050405020304" pitchFamily="18" charset="0"/>
                <a:ea typeface="Arial" panose="020B0604020202020204" pitchFamily="34" charset="0"/>
                <a:cs typeface="Times New Roman" panose="02020603050405020304" pitchFamily="18" charset="0"/>
              </a:rPr>
              <a:t>nh huống 2: </a:t>
            </a:r>
            <a:r>
              <a:rPr lang="vi-VN" sz="1800" dirty="0">
                <a:effectLst/>
                <a:latin typeface="Cambria" panose="02040503050406030204" pitchFamily="18" charset="0"/>
                <a:ea typeface="Cambria" panose="02040503050406030204" pitchFamily="18" charset="0"/>
                <a:cs typeface="Cambria" panose="02040503050406030204" pitchFamily="18" charset="0"/>
              </a:rPr>
              <a:t>Thời gian gần đ</a:t>
            </a:r>
            <a:r>
              <a:rPr lang="en-US" dirty="0">
                <a:latin typeface="Cambria" panose="02040503050406030204" pitchFamily="18" charset="0"/>
                <a:ea typeface="Cambria" panose="02040503050406030204" pitchFamily="18" charset="0"/>
                <a:cs typeface="Cambria" panose="02040503050406030204" pitchFamily="18" charset="0"/>
              </a:rPr>
              <a:t>â</a:t>
            </a:r>
            <a:r>
              <a:rPr lang="vi-VN" sz="1800" dirty="0">
                <a:effectLst/>
                <a:latin typeface="Cambria" panose="02040503050406030204" pitchFamily="18" charset="0"/>
                <a:ea typeface="Cambria" panose="02040503050406030204" pitchFamily="18" charset="0"/>
                <a:cs typeface="Cambria" panose="02040503050406030204" pitchFamily="18" charset="0"/>
              </a:rPr>
              <a:t>y, bố mẹ thường xuyên tranh luận về việc học tập của Hùng dù em luôn ở trong nhóm học tốt nhất lớp. Nguyên nhân do bố Hùng muốn em tham gia học thêm đủ các ngày trong tuần để thi vào trường Trung học phổ thông chuyên của tỉnh. Song, mẹ Hùng lại muốn dành thời gian để Hùng tham gia các hoạt động ngoại khoá khác. Biết chuyện, ông nội của Hùng đã khuyên bố Hùng nên dành cho bạn thời gian để vui chơi, giải trí vì đ</a:t>
            </a:r>
            <a:r>
              <a:rPr lang="en-US" dirty="0">
                <a:latin typeface="Cambria" panose="02040503050406030204" pitchFamily="18" charset="0"/>
                <a:ea typeface="Cambria" panose="02040503050406030204" pitchFamily="18" charset="0"/>
                <a:cs typeface="Cambria" panose="02040503050406030204" pitchFamily="18" charset="0"/>
              </a:rPr>
              <a:t>â</a:t>
            </a:r>
            <a:r>
              <a:rPr lang="vi-VN" sz="1800" dirty="0">
                <a:effectLst/>
                <a:latin typeface="Cambria" panose="02040503050406030204" pitchFamily="18" charset="0"/>
                <a:ea typeface="Cambria" panose="02040503050406030204" pitchFamily="18" charset="0"/>
                <a:cs typeface="Cambria" panose="02040503050406030204" pitchFamily="18" charset="0"/>
              </a:rPr>
              <a:t>y cũng là quyền của trẻ em.</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p>
            <a:r>
              <a:rPr lang="en-US" sz="1800" b="1" dirty="0" err="1">
                <a:solidFill>
                  <a:srgbClr val="0000FF"/>
                </a:solidFill>
                <a:effectLst/>
                <a:latin typeface="Cambria" panose="02040503050406030204" pitchFamily="18" charset="0"/>
                <a:ea typeface="Cambria" panose="02040503050406030204" pitchFamily="18" charset="0"/>
                <a:cs typeface="Cambria" panose="02040503050406030204" pitchFamily="18" charset="0"/>
              </a:rPr>
              <a:t>Câu</a:t>
            </a:r>
            <a:r>
              <a:rPr lang="en-US" sz="1800" b="1"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 </a:t>
            </a:r>
            <a:r>
              <a:rPr lang="en-US" sz="1800" b="1" dirty="0" err="1">
                <a:solidFill>
                  <a:srgbClr val="0000FF"/>
                </a:solidFill>
                <a:effectLst/>
                <a:latin typeface="Cambria" panose="02040503050406030204" pitchFamily="18" charset="0"/>
                <a:ea typeface="Cambria" panose="02040503050406030204" pitchFamily="18" charset="0"/>
                <a:cs typeface="Cambria" panose="02040503050406030204" pitchFamily="18" charset="0"/>
              </a:rPr>
              <a:t>hỏi</a:t>
            </a:r>
            <a:r>
              <a:rPr lang="en-US" sz="1800" b="1"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 </a:t>
            </a:r>
            <a:r>
              <a:rPr lang="vi-VN" sz="1800" b="1"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Theo em, trong gia đình Hùng, ai thực hiện tốt quyền trẻ em? Vì sao?</a:t>
            </a:r>
            <a:endParaRPr lang="en-US" sz="1800" dirty="0">
              <a:solidFill>
                <a:srgbClr val="0000FF"/>
              </a:solidFill>
              <a:effectLst/>
              <a:latin typeface="Cambria" panose="02040503050406030204" pitchFamily="18" charset="0"/>
              <a:ea typeface="Cambria" panose="02040503050406030204" pitchFamily="18" charset="0"/>
              <a:cs typeface="Cambria" panose="02040503050406030204" pitchFamily="18" charset="0"/>
            </a:endParaRPr>
          </a:p>
          <a:p>
            <a:endParaRPr lang="en-US" dirty="0"/>
          </a:p>
        </p:txBody>
      </p:sp>
    </p:spTree>
    <p:extLst>
      <p:ext uri="{BB962C8B-B14F-4D97-AF65-F5344CB8AC3E}">
        <p14:creationId xmlns:p14="http://schemas.microsoft.com/office/powerpoint/2010/main" val="1827782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CẶP ĐÔI</a:t>
            </a:r>
          </a:p>
        </p:txBody>
      </p:sp>
      <p:sp>
        <p:nvSpPr>
          <p:cNvPr id="10" name="Cloud Callout 9"/>
          <p:cNvSpPr/>
          <p:nvPr/>
        </p:nvSpPr>
        <p:spPr>
          <a:xfrm rot="21416254">
            <a:off x="3713004" y="1315503"/>
            <a:ext cx="6351429" cy="2100102"/>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5122" name="Picture 2" descr="Tiểu Học Ái Mộ B Xem trên giao diện máy tính Cổng kết nối Sở GD&amp;amp;ĐT Hà Nội  PHÒNG GD&amp;amp;ĐT Long Biên MẦM NON TIỂU HỌC THCS CỔNG NỘI BỘ Phần mềm tác nghiệp  Tuyển sinh đầu cấp Hệ thống thông tin quản lý giáo dục Phụ huynh học sinh  tr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55" y="1173192"/>
            <a:ext cx="3205433" cy="25402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959524" y="1173192"/>
            <a:ext cx="7705563" cy="2616101"/>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Tình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huống</a:t>
            </a:r>
            <a:r>
              <a:rPr lang="en-US" sz="2400" b="1" i="1" dirty="0">
                <a:latin typeface="Times New Roman" panose="02020603050405020304" pitchFamily="18" charset="0"/>
                <a:cs typeface="Times New Roman" panose="02020603050405020304" pitchFamily="18" charset="0"/>
              </a:rPr>
              <a:t> 1:</a:t>
            </a:r>
          </a:p>
          <a:p>
            <a:pPr marL="457200" indent="-457200">
              <a:buAutoNum type="arabicPeriod"/>
            </a:pP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Theo em, Th</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ắ</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m có quy</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ề</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n tặng sách cho các bạn vùng sâu vùng xa?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Vì</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quyền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Thắm</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r>
              <a:rPr lang="en-US" sz="24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Chị của Thắm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không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có quyền can ngăn việc làm của Thắm</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Vì</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Thắm</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có</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quyền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chia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sẻ</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điều</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đã</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có</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cho</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các</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bạn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cùng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biết</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3"/>
          <a:stretch>
            <a:fillRect/>
          </a:stretch>
        </p:blipFill>
        <p:spPr>
          <a:xfrm>
            <a:off x="219255" y="3950898"/>
            <a:ext cx="3205433" cy="2587924"/>
          </a:xfrm>
          <a:prstGeom prst="rect">
            <a:avLst/>
          </a:prstGeom>
        </p:spPr>
      </p:pic>
      <p:sp>
        <p:nvSpPr>
          <p:cNvPr id="29" name="Cloud Callout 28"/>
          <p:cNvSpPr/>
          <p:nvPr/>
        </p:nvSpPr>
        <p:spPr>
          <a:xfrm rot="21416254">
            <a:off x="3614477" y="3574091"/>
            <a:ext cx="7981589" cy="2797234"/>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21" name="TextBox 20"/>
          <p:cNvSpPr txBox="1"/>
          <p:nvPr/>
        </p:nvSpPr>
        <p:spPr>
          <a:xfrm>
            <a:off x="4132053" y="4299757"/>
            <a:ext cx="7209502" cy="1938992"/>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Tình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huống</a:t>
            </a:r>
            <a:r>
              <a:rPr lang="en-US" sz="2400" b="1" i="1" dirty="0">
                <a:latin typeface="Times New Roman" panose="02020603050405020304" pitchFamily="18" charset="0"/>
                <a:cs typeface="Times New Roman" panose="02020603050405020304" pitchFamily="18" charset="0"/>
              </a:rPr>
              <a:t> 2:</a:t>
            </a:r>
          </a:p>
          <a:p>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Theo em, trong gia đình Hùng,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Ông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nội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thực hiện tốt quyền trẻ em?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Vì</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ông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muốn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cháu</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mình</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phát</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triển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trong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bầu</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không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khí</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yêu</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thương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biết</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cân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đối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nhiệm</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vụ</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học</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tập</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với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vui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chơi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giải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trí</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4813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2000"/>
                                        <p:tgtEl>
                                          <p:spTgt spid="20"/>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17256" y="2498982"/>
            <a:ext cx="3406416" cy="4359018"/>
          </a:xfrm>
          <a:prstGeom prst="rect">
            <a:avLst/>
          </a:prstGeom>
        </p:spPr>
      </p:pic>
      <p:sp>
        <p:nvSpPr>
          <p:cNvPr id="14" name="Text Box 5"/>
          <p:cNvSpPr txBox="1">
            <a:spLocks noChangeArrowheads="1"/>
          </p:cNvSpPr>
          <p:nvPr/>
        </p:nvSpPr>
        <p:spPr bwMode="auto">
          <a:xfrm>
            <a:off x="1053330" y="871515"/>
            <a:ext cx="714807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200" b="1" dirty="0"/>
              <a:t>2. Ý </a:t>
            </a:r>
            <a:r>
              <a:rPr lang="en-US" sz="3200" b="1" dirty="0" err="1"/>
              <a:t>nghĩa</a:t>
            </a:r>
            <a:r>
              <a:rPr lang="en-US" sz="3200" b="1" dirty="0"/>
              <a:t> </a:t>
            </a:r>
            <a:r>
              <a:rPr lang="en-US" sz="3200" b="1" dirty="0" err="1"/>
              <a:t>của</a:t>
            </a:r>
            <a:r>
              <a:rPr lang="en-US" sz="3200" b="1" dirty="0"/>
              <a:t> </a:t>
            </a:r>
            <a:r>
              <a:rPr lang="en-US" sz="3200" b="1" dirty="0" err="1"/>
              <a:t>quyền</a:t>
            </a:r>
            <a:r>
              <a:rPr lang="en-US" sz="3200" b="1" dirty="0"/>
              <a:t> </a:t>
            </a:r>
            <a:r>
              <a:rPr lang="en-US" sz="3200" b="1" dirty="0" err="1"/>
              <a:t>trẻ</a:t>
            </a:r>
            <a:r>
              <a:rPr lang="en-US" sz="3200" b="1" dirty="0"/>
              <a:t> </a:t>
            </a:r>
            <a:r>
              <a:rPr lang="en-US" sz="3200" b="1" dirty="0" err="1"/>
              <a:t>em</a:t>
            </a:r>
            <a:endParaRPr lang="en-US" sz="3200" dirty="0"/>
          </a:p>
        </p:txBody>
      </p:sp>
      <p:pic>
        <p:nvPicPr>
          <p:cNvPr id="12"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358" y="5388683"/>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72666" y="1845689"/>
            <a:ext cx="7979342" cy="3347840"/>
          </a:xfrm>
          <a:prstGeom prst="rect">
            <a:avLst/>
          </a:prstGeom>
          <a:noFill/>
        </p:spPr>
        <p:txBody>
          <a:bodyPr wrap="square" rtlCol="0">
            <a:spAutoFit/>
          </a:bodyPr>
          <a:lstStyle/>
          <a:p>
            <a:pPr lvl="0" algn="just">
              <a:lnSpc>
                <a:spcPct val="150000"/>
              </a:lnSpc>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vui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phúc</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phúc</a:t>
            </a:r>
            <a:r>
              <a:rPr lang="en-US" sz="2400" dirty="0">
                <a:latin typeface="Arial" panose="020B0604020202020204" pitchFamily="34" charset="0"/>
                <a:cs typeface="Arial" panose="020B0604020202020204" pitchFamily="34" charset="0"/>
              </a:rPr>
              <a:t>.</a:t>
            </a:r>
          </a:p>
          <a:p>
            <a:pPr algn="just">
              <a:lnSpc>
                <a:spcPct val="150000"/>
              </a:lnSpc>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triển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chủ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8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1014545" y="830104"/>
            <a:ext cx="101629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SG" altLang="en-US" sz="3600" b="1" i="0" u="none" strike="noStrike" kern="1200" cap="none" spc="0" normalizeH="0" baseline="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3.</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Trách</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nhiệm</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của</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gia</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đình</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nhà</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trường</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xã</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hội</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và</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bổn</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phận</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của</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trẻ</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em</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trong</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thực</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hiện</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quyền</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trẻ</a:t>
            </a:r>
            <a:r>
              <a:rPr kumimoji="0" lang="en-SG" altLang="en-US" sz="36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36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em</a:t>
            </a:r>
            <a:endParaRPr kumimoji="0" lang="en-SG" altLang="en-US" sz="3600" b="1" i="0" u="none" strike="noStrike" kern="1200" cap="none" spc="0" normalizeH="0" baseline="0" noProof="0" dirty="0">
              <a:ln>
                <a:noFill/>
              </a:ln>
              <a:solidFill>
                <a:srgbClr val="ED7D31"/>
              </a:solidFill>
              <a:effectLst/>
              <a:uLnTx/>
              <a:uFillTx/>
              <a:latin typeface="#9Slide05 Fourth" panose="00000500000000000000" pitchFamily="2" charset="0"/>
              <a:ea typeface="微软雅黑" panose="020B0503020204020204" pitchFamily="34" charset="-122"/>
              <a:cs typeface="+mn-cs"/>
            </a:endParaRPr>
          </a:p>
        </p:txBody>
      </p:sp>
      <p:pic>
        <p:nvPicPr>
          <p:cNvPr id="3" name="Picture 2"/>
          <p:cNvPicPr>
            <a:picLocks noChangeAspect="1"/>
          </p:cNvPicPr>
          <p:nvPr/>
        </p:nvPicPr>
        <p:blipFill>
          <a:blip r:embed="rId2"/>
          <a:stretch>
            <a:fillRect/>
          </a:stretch>
        </p:blipFill>
        <p:spPr>
          <a:xfrm>
            <a:off x="1143566" y="2783987"/>
            <a:ext cx="4362085" cy="3089904"/>
          </a:xfrm>
          <a:prstGeom prst="rect">
            <a:avLst/>
          </a:prstGeom>
        </p:spPr>
      </p:pic>
      <p:pic>
        <p:nvPicPr>
          <p:cNvPr id="4" name="Picture 3"/>
          <p:cNvPicPr>
            <a:picLocks noChangeAspect="1"/>
          </p:cNvPicPr>
          <p:nvPr/>
        </p:nvPicPr>
        <p:blipFill>
          <a:blip r:embed="rId3"/>
          <a:stretch>
            <a:fillRect/>
          </a:stretch>
        </p:blipFill>
        <p:spPr>
          <a:xfrm>
            <a:off x="6455885" y="2783987"/>
            <a:ext cx="4592549" cy="3089904"/>
          </a:xfrm>
          <a:prstGeom prst="rect">
            <a:avLst/>
          </a:prstGeom>
        </p:spPr>
      </p:pic>
    </p:spTree>
    <p:extLst>
      <p:ext uri="{BB962C8B-B14F-4D97-AF65-F5344CB8AC3E}">
        <p14:creationId xmlns:p14="http://schemas.microsoft.com/office/powerpoint/2010/main" val="22755146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517586" y="491706"/>
            <a:ext cx="5469146" cy="5779531"/>
          </a:xfrm>
          <a:prstGeom prst="rect">
            <a:avLst/>
          </a:prstGeom>
        </p:spPr>
        <p:txBody>
          <a:bodyPr wrap="square">
            <a:spAutoFit/>
          </a:bodyPr>
          <a:lstStyle/>
          <a:p>
            <a:pPr algn="ctr">
              <a:lnSpc>
                <a:spcPct val="115000"/>
              </a:lnSpc>
              <a:spcAft>
                <a:spcPts val="500"/>
              </a:spcAft>
              <a:buClr>
                <a:srgbClr val="000000"/>
              </a:buClr>
              <a:buSzPts val="1200"/>
              <a:tabLst>
                <a:tab pos="252730" algn="l"/>
              </a:tabLst>
            </a:pP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Thảo</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luận</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nhóm</a:t>
            </a:r>
            <a:endPar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500"/>
              </a:spcAft>
              <a:buClr>
                <a:srgbClr val="000000"/>
              </a:buClr>
              <a:buSzPts val="1200"/>
              <a:tabLst>
                <a:tab pos="252730" algn="l"/>
              </a:tabLst>
            </a:pP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Kĩ</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thuật</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mảnh</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ghép</a:t>
            </a:r>
            <a:endPar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500"/>
              </a:spcAft>
              <a:buClr>
                <a:srgbClr val="000000"/>
              </a:buClr>
              <a:buSzPts val="1200"/>
              <a:tabLst>
                <a:tab pos="252730" algn="l"/>
              </a:tabLst>
            </a:pP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Thời</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gian</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7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phút</a:t>
            </a:r>
            <a:endPar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500"/>
              </a:spcAft>
              <a:buClr>
                <a:srgbClr val="000000"/>
              </a:buClr>
              <a:buSzPts val="1200"/>
              <a:tabLst>
                <a:tab pos="252730" algn="l"/>
              </a:tabLst>
            </a:pPr>
            <a:r>
              <a:rPr lang="en-US" sz="2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Vòng</a:t>
            </a:r>
            <a:r>
              <a:rPr lang="en-US" sz="2400" b="1" dirty="0">
                <a:latin typeface="Times New Roman" panose="02020603050405020304" pitchFamily="18" charset="0"/>
                <a:ea typeface="Arial" panose="020B0604020202020204" pitchFamily="34" charset="0"/>
                <a:cs typeface="Times New Roman" panose="02020603050405020304" pitchFamily="18" charset="0"/>
              </a:rPr>
              <a:t> 1</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thảo</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luận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trả</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lời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câu</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hỏi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cho</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từng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huống</a:t>
            </a:r>
            <a:r>
              <a:rPr lang="en-US" sz="2400" dirty="0">
                <a:latin typeface="Times New Roman" panose="02020603050405020304" pitchFamily="18" charset="0"/>
                <a:ea typeface="Arial" panose="020B0604020202020204" pitchFamily="34" charset="0"/>
                <a:cs typeface="Times New Roman" panose="02020603050405020304" pitchFamily="18" charset="0"/>
              </a:rPr>
              <a:t>.</a:t>
            </a:r>
          </a:p>
          <a:p>
            <a:pPr algn="ctr">
              <a:lnSpc>
                <a:spcPct val="115000"/>
              </a:lnSpc>
              <a:spcAft>
                <a:spcPts val="500"/>
              </a:spcAft>
              <a:buClr>
                <a:srgbClr val="000000"/>
              </a:buClr>
              <a:buSzPts val="1200"/>
              <a:tabLst>
                <a:tab pos="252730" algn="l"/>
              </a:tabLst>
            </a:pP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1: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Thông</a:t>
            </a:r>
            <a:r>
              <a:rPr lang="en-US" sz="2400" dirty="0">
                <a:latin typeface="Times New Roman" panose="02020603050405020304" pitchFamily="18" charset="0"/>
                <a:ea typeface="Arial" panose="020B0604020202020204" pitchFamily="34" charset="0"/>
                <a:cs typeface="Times New Roman" panose="02020603050405020304" pitchFamily="18" charset="0"/>
              </a:rPr>
              <a:t> tin 1</a:t>
            </a:r>
          </a:p>
          <a:p>
            <a:pPr algn="ctr">
              <a:lnSpc>
                <a:spcPct val="115000"/>
              </a:lnSpc>
              <a:spcAft>
                <a:spcPts val="500"/>
              </a:spcAft>
              <a:buClr>
                <a:srgbClr val="000000"/>
              </a:buClr>
              <a:buSzPts val="1200"/>
              <a:tabLst>
                <a:tab pos="252730" algn="l"/>
              </a:tabLst>
            </a:pP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2: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thông</a:t>
            </a:r>
            <a:r>
              <a:rPr lang="en-US" sz="2400" dirty="0">
                <a:latin typeface="Times New Roman" panose="02020603050405020304" pitchFamily="18" charset="0"/>
                <a:ea typeface="Arial" panose="020B0604020202020204" pitchFamily="34" charset="0"/>
                <a:cs typeface="Times New Roman" panose="02020603050405020304" pitchFamily="18" charset="0"/>
              </a:rPr>
              <a:t> tin 2</a:t>
            </a:r>
          </a:p>
          <a:p>
            <a:pPr algn="ctr">
              <a:lnSpc>
                <a:spcPct val="115000"/>
              </a:lnSpc>
              <a:spcAft>
                <a:spcPts val="500"/>
              </a:spcAft>
              <a:buClr>
                <a:srgbClr val="000000"/>
              </a:buClr>
              <a:buSzPts val="1200"/>
              <a:tabLst>
                <a:tab pos="252730" algn="l"/>
              </a:tabLst>
            </a:pP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3: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thông</a:t>
            </a:r>
            <a:r>
              <a:rPr lang="en-US" sz="2400" dirty="0">
                <a:latin typeface="Times New Roman" panose="02020603050405020304" pitchFamily="18" charset="0"/>
                <a:ea typeface="Arial" panose="020B0604020202020204" pitchFamily="34" charset="0"/>
                <a:cs typeface="Times New Roman" panose="02020603050405020304" pitchFamily="18" charset="0"/>
              </a:rPr>
              <a:t> tin 3</a:t>
            </a:r>
          </a:p>
          <a:p>
            <a:pPr algn="ctr">
              <a:lnSpc>
                <a:spcPct val="115000"/>
              </a:lnSpc>
              <a:spcAft>
                <a:spcPts val="500"/>
              </a:spcAft>
              <a:buClr>
                <a:srgbClr val="000000"/>
              </a:buClr>
              <a:buSzPts val="1200"/>
              <a:tabLst>
                <a:tab pos="252730" algn="l"/>
              </a:tabLst>
            </a:pPr>
            <a:r>
              <a:rPr lang="en-US" sz="2400" b="1" dirty="0" err="1">
                <a:latin typeface="Times New Roman" panose="02020603050405020304" pitchFamily="18" charset="0"/>
                <a:ea typeface="Arial" panose="020B0604020202020204" pitchFamily="34" charset="0"/>
                <a:cs typeface="Times New Roman" panose="02020603050405020304" pitchFamily="18" charset="0"/>
              </a:rPr>
              <a:t>Vòng</a:t>
            </a:r>
            <a:r>
              <a:rPr lang="en-US" sz="2400" b="1" dirty="0">
                <a:latin typeface="Times New Roman" panose="02020603050405020304" pitchFamily="18" charset="0"/>
                <a:ea typeface="Arial" panose="020B0604020202020204" pitchFamily="34" charset="0"/>
                <a:cs typeface="Times New Roman" panose="02020603050405020304" pitchFamily="18" charset="0"/>
              </a:rPr>
              <a:t> 2</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Từ</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huống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mới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thành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nêu</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trách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nhiệm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gia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đình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nhà</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trường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xã</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hội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trong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vệc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quyền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trẻ</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em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và</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bổn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phận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trẻ</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em</a:t>
            </a:r>
            <a:r>
              <a:rPr lang="en-US" sz="2400" dirty="0">
                <a:latin typeface="Times New Roman" panose="02020603050405020304" pitchFamily="18" charset="0"/>
                <a:ea typeface="Arial" panose="020B0604020202020204" pitchFamily="34"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6113417" y="1570009"/>
            <a:ext cx="5603966" cy="3761116"/>
          </a:xfrm>
          <a:prstGeom prst="rect">
            <a:avLst/>
          </a:prstGeom>
        </p:spPr>
      </p:pic>
    </p:spTree>
    <p:extLst>
      <p:ext uri="{BB962C8B-B14F-4D97-AF65-F5344CB8AC3E}">
        <p14:creationId xmlns:p14="http://schemas.microsoft.com/office/powerpoint/2010/main" val="14640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780544" y="559071"/>
            <a:ext cx="5116821" cy="4708981"/>
          </a:xfrm>
          <a:prstGeom prst="rect">
            <a:avLst/>
          </a:prstGeom>
          <a:noFill/>
        </p:spPr>
        <p:txBody>
          <a:bodyPr wrap="square" rtlCol="0">
            <a:spAutoFit/>
          </a:bodyPr>
          <a:lstStyle/>
          <a:p>
            <a:pPr algn="just"/>
            <a:r>
              <a:rPr lang="vi-VN" sz="2000" b="1" dirty="0">
                <a:solidFill>
                  <a:srgbClr val="FF0000"/>
                </a:solidFill>
              </a:rPr>
              <a:t>Thông tin 1:</a:t>
            </a:r>
            <a:r>
              <a:rPr lang="en-US" sz="2000" b="1" dirty="0">
                <a:solidFill>
                  <a:srgbClr val="FF0000"/>
                </a:solidFill>
              </a:rPr>
              <a:t> </a:t>
            </a:r>
            <a:r>
              <a:rPr lang="vi-VN" sz="2000" dirty="0"/>
              <a:t>Là một xã </a:t>
            </a:r>
            <a:r>
              <a:rPr lang="en-US" sz="2000" dirty="0"/>
              <a:t>ở</a:t>
            </a:r>
            <a:r>
              <a:rPr lang="vi-VN" sz="2000" dirty="0"/>
              <a:t> Đồng bằng sông Cửu Long, mặc dù đ</a:t>
            </a:r>
            <a:r>
              <a:rPr lang="en-US" sz="2000" dirty="0" err="1"/>
              <a:t>i</a:t>
            </a:r>
            <a:r>
              <a:rPr lang="vi-VN" sz="2000" dirty="0"/>
              <a:t>ều kiện kinh tế - xã hội còn có khó khăn, nhưng Uỷ ban nhân dân xã T luôn quan tâm đến việc thực hiện quyền trẻ em. Xã đã huy động nguồn lực trong xã hội để có kinh phi sửa sang trường l</a:t>
            </a:r>
            <a:r>
              <a:rPr lang="en-US" sz="2000" dirty="0"/>
              <a:t>ớ</a:t>
            </a:r>
            <a:r>
              <a:rPr lang="vi-VN" sz="2000" dirty="0"/>
              <a:t>p, mua trang </a:t>
            </a:r>
            <a:r>
              <a:rPr lang="en-US" sz="2000" dirty="0" err="1"/>
              <a:t>thiết</a:t>
            </a:r>
            <a:r>
              <a:rPr lang="vi-VN" sz="2000" dirty="0"/>
              <a:t> bị và đồ dùng học tập cho trư</a:t>
            </a:r>
            <a:r>
              <a:rPr lang="en-US" sz="2000" dirty="0"/>
              <a:t>ờ</a:t>
            </a:r>
            <a:r>
              <a:rPr lang="vi-VN" sz="2000" dirty="0"/>
              <a:t>ng trung học cơ sở và hai trường ti</a:t>
            </a:r>
            <a:r>
              <a:rPr lang="en-US" sz="2000" dirty="0"/>
              <a:t>ể</a:t>
            </a:r>
            <a:r>
              <a:rPr lang="vi-VN" sz="2000" dirty="0"/>
              <a:t>u học. Phong trào học tập c</a:t>
            </a:r>
            <a:r>
              <a:rPr lang="en-US" sz="2000" dirty="0"/>
              <a:t>ủ</a:t>
            </a:r>
            <a:r>
              <a:rPr lang="vi-VN" sz="2000" dirty="0"/>
              <a:t>a xã được đẩy mạnh đến mỗi gia đinh có trẻ em. Vi vậy 100% trẻ em trong xã đều đến trường đúng tuổi quy định, trong đó nhiều cháu là học sinh giỏi c</a:t>
            </a:r>
            <a:r>
              <a:rPr lang="en-US" sz="2000" dirty="0"/>
              <a:t>ủ</a:t>
            </a:r>
            <a:r>
              <a:rPr lang="vi-VN" sz="2000" dirty="0"/>
              <a:t>a lớp, của trường và đạt danh hiệu trong các ki t</a:t>
            </a:r>
            <a:r>
              <a:rPr lang="en-US" sz="2000" dirty="0"/>
              <a:t>hi</a:t>
            </a:r>
            <a:r>
              <a:rPr lang="vi-VN" sz="2000" dirty="0"/>
              <a:t> học sinh giỏi cấp huyện và cấp tỉnh.</a:t>
            </a:r>
            <a:endParaRPr lang="en-US" sz="2000" dirty="0"/>
          </a:p>
        </p:txBody>
      </p:sp>
      <p:sp>
        <p:nvSpPr>
          <p:cNvPr id="5" name="TextBox 4"/>
          <p:cNvSpPr txBox="1"/>
          <p:nvPr/>
        </p:nvSpPr>
        <p:spPr>
          <a:xfrm>
            <a:off x="6222520" y="559071"/>
            <a:ext cx="5305245" cy="3016210"/>
          </a:xfrm>
          <a:prstGeom prst="rect">
            <a:avLst/>
          </a:prstGeom>
          <a:noFill/>
        </p:spPr>
        <p:txBody>
          <a:bodyPr wrap="square" rtlCol="0">
            <a:spAutoFit/>
          </a:bodyPr>
          <a:lstStyle/>
          <a:p>
            <a:pPr algn="just"/>
            <a:r>
              <a:rPr lang="vi-VN" sz="1900" b="1" dirty="0">
                <a:solidFill>
                  <a:srgbClr val="FF0000"/>
                </a:solidFill>
              </a:rPr>
              <a:t>Thông tin 2:</a:t>
            </a:r>
            <a:r>
              <a:rPr lang="en-US" sz="1900" b="1" dirty="0">
                <a:solidFill>
                  <a:srgbClr val="FF0000"/>
                </a:solidFill>
              </a:rPr>
              <a:t> </a:t>
            </a:r>
            <a:r>
              <a:rPr lang="vi-VN" sz="1900" dirty="0">
                <a:effectLst/>
                <a:ea typeface="Cambria" panose="02040503050406030204" pitchFamily="18" charset="0"/>
                <a:cs typeface="Cambria" panose="02040503050406030204" pitchFamily="18" charset="0"/>
              </a:rPr>
              <a:t>Gần cuối năm, Thanh Ngân rất muốn cùng bạn bè trong lớp tham gia hoạt động trải nghiệm ở một khu di tích văn hoá quốc gia. Thanh Ngân trình bày với bố mẹ mong muốn của mình và xin phép đăng kí để đi cùng. Thế nhưng bố mẹ bạn ấy không đồng ý, nói rằng nơi đó rất xa và không an toàn. Bố mẹ Thanh Ngân xin phép cô giáo cho bạn ấy ở nhà vì bị say xe. Thanh Ngân rất buồn và có ý không hài lòng với bố mẹ.</a:t>
            </a:r>
            <a:endParaRPr lang="en-US" sz="1900" dirty="0">
              <a:effectLst/>
              <a:ea typeface="Cambria" panose="02040503050406030204" pitchFamily="18" charset="0"/>
              <a:cs typeface="Cambria" panose="02040503050406030204" pitchFamily="18" charset="0"/>
            </a:endParaRPr>
          </a:p>
        </p:txBody>
      </p:sp>
      <p:sp>
        <p:nvSpPr>
          <p:cNvPr id="6" name="TextBox 5"/>
          <p:cNvSpPr txBox="1"/>
          <p:nvPr/>
        </p:nvSpPr>
        <p:spPr>
          <a:xfrm>
            <a:off x="6222521" y="3560576"/>
            <a:ext cx="5305245" cy="2723823"/>
          </a:xfrm>
          <a:prstGeom prst="rect">
            <a:avLst/>
          </a:prstGeom>
          <a:noFill/>
        </p:spPr>
        <p:txBody>
          <a:bodyPr wrap="square" rtlCol="0">
            <a:spAutoFit/>
          </a:bodyPr>
          <a:lstStyle/>
          <a:p>
            <a:pPr algn="just"/>
            <a:r>
              <a:rPr lang="vi-VN" sz="1900" b="1" dirty="0">
                <a:solidFill>
                  <a:srgbClr val="FF0000"/>
                </a:solidFill>
              </a:rPr>
              <a:t>Thông </a:t>
            </a:r>
            <a:r>
              <a:rPr lang="en-US" sz="1900" b="1" dirty="0">
                <a:solidFill>
                  <a:srgbClr val="FF0000"/>
                </a:solidFill>
              </a:rPr>
              <a:t>tin </a:t>
            </a:r>
            <a:r>
              <a:rPr lang="vi-VN" sz="1900" b="1" dirty="0">
                <a:solidFill>
                  <a:srgbClr val="FF0000"/>
                </a:solidFill>
              </a:rPr>
              <a:t>3:</a:t>
            </a:r>
            <a:r>
              <a:rPr lang="vi-VN" sz="1900" dirty="0">
                <a:solidFill>
                  <a:srgbClr val="000000"/>
                </a:solidFill>
                <a:effectLst/>
                <a:ea typeface="Courier New" panose="02070309020205020404" pitchFamily="49" charset="0"/>
              </a:rPr>
              <a:t> Ngày nào mẹ cũng cho tiền Tùng để ăn sáng. Nhưng Tùng thường nhịn ăn để dành tiền chơi điện tử. Đến giờ tan học, Tùng lại đi chơi đến muộn mới về nhà. Biết chuyện, chị gái của Tùng khuyên em không nên như thế nữa, dành thời gian học hành và phụ giúp mẹ việc nhà. Tùng giận dỗi, cho là chị đã vi phạm đến quyền trẻ em của Tùng, vì trẻ em có quyền vui chơi, giải trí,...</a:t>
            </a:r>
            <a:endParaRPr lang="en-US" sz="1900" b="1" dirty="0">
              <a:solidFill>
                <a:srgbClr val="FF0000"/>
              </a:solidFill>
            </a:endParaRPr>
          </a:p>
        </p:txBody>
      </p:sp>
    </p:spTree>
    <p:extLst>
      <p:ext uri="{BB962C8B-B14F-4D97-AF65-F5344CB8AC3E}">
        <p14:creationId xmlns:p14="http://schemas.microsoft.com/office/powerpoint/2010/main" val="359544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nip Diagonal Corner Rectangle 2"/>
          <p:cNvSpPr/>
          <p:nvPr/>
        </p:nvSpPr>
        <p:spPr>
          <a:xfrm>
            <a:off x="472611" y="185306"/>
            <a:ext cx="4492482" cy="42937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Đọc</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thông</a:t>
            </a:r>
            <a:r>
              <a:rPr lang="en-US" sz="2400" b="1" kern="0" dirty="0">
                <a:solidFill>
                  <a:prstClr val="black"/>
                </a:solidFill>
                <a:latin typeface="Times New Roman" panose="02020603050405020304" pitchFamily="18" charset="0"/>
                <a:cs typeface="Times New Roman" panose="02020603050405020304" pitchFamily="18" charset="0"/>
              </a:rPr>
              <a:t> tin </a:t>
            </a:r>
            <a:r>
              <a:rPr lang="en-US" sz="2400" b="1" kern="0" dirty="0" err="1">
                <a:solidFill>
                  <a:prstClr val="black"/>
                </a:solidFill>
                <a:latin typeface="Times New Roman" panose="02020603050405020304" pitchFamily="18" charset="0"/>
                <a:cs typeface="Times New Roman" panose="02020603050405020304" pitchFamily="18" charset="0"/>
              </a:rPr>
              <a:t>và</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0507102" y="6152606"/>
            <a:ext cx="1684898" cy="705394"/>
          </a:xfrm>
          <a:prstGeom prst="ellipse">
            <a:avLst/>
          </a:prstGeom>
          <a:ln>
            <a:noFill/>
          </a:ln>
          <a:effectLst>
            <a:softEdge rad="112500"/>
          </a:effectLst>
        </p:spPr>
      </p:pic>
      <p:sp>
        <p:nvSpPr>
          <p:cNvPr id="10" name="TextBox 9"/>
          <p:cNvSpPr txBox="1"/>
          <p:nvPr/>
        </p:nvSpPr>
        <p:spPr>
          <a:xfrm>
            <a:off x="565509" y="3136718"/>
            <a:ext cx="8435368" cy="416268"/>
          </a:xfrm>
          <a:prstGeom prst="rect">
            <a:avLst/>
          </a:prstGeom>
          <a:noFill/>
        </p:spPr>
        <p:txBody>
          <a:bodyPr wrap="square" rtlCol="0">
            <a:spAutoFit/>
          </a:bodyPr>
          <a:lstStyle/>
          <a:p>
            <a:pPr algn="just">
              <a:lnSpc>
                <a:spcPct val="107000"/>
              </a:lnSpc>
            </a:pP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4" name="Rectangle 3"/>
          <p:cNvSpPr/>
          <p:nvPr/>
        </p:nvSpPr>
        <p:spPr>
          <a:xfrm>
            <a:off x="565509" y="6039904"/>
            <a:ext cx="8340435" cy="407035"/>
          </a:xfrm>
          <a:prstGeom prst="rect">
            <a:avLst/>
          </a:prstGeom>
        </p:spPr>
        <p:txBody>
          <a:bodyPr wrap="square">
            <a:spAutoFit/>
          </a:bodyPr>
          <a:lstStyle/>
          <a:p>
            <a:pPr algn="just">
              <a:lnSpc>
                <a:spcPct val="107000"/>
              </a:lnSpc>
            </a:pPr>
            <a:endParaRPr lang="en-US" sz="2000" dirty="0">
              <a:solidFill>
                <a:srgbClr val="0000FF"/>
              </a:solidFill>
              <a:effectLst/>
              <a:latin typeface="SVN-Clementine" panose="020F0502020204030203"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565509" y="4783328"/>
            <a:ext cx="11289886" cy="416268"/>
          </a:xfrm>
          <a:prstGeom prst="rect">
            <a:avLst/>
          </a:prstGeom>
          <a:noFill/>
        </p:spPr>
        <p:txBody>
          <a:bodyPr wrap="square" rtlCol="0">
            <a:spAutoFit/>
          </a:bodyPr>
          <a:lstStyle/>
          <a:p>
            <a:pPr algn="just">
              <a:lnSpc>
                <a:spcPct val="107000"/>
              </a:lnSpc>
            </a:pP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7" name="TextBox 6"/>
          <p:cNvSpPr txBox="1"/>
          <p:nvPr/>
        </p:nvSpPr>
        <p:spPr>
          <a:xfrm>
            <a:off x="2193565" y="1940205"/>
            <a:ext cx="184731" cy="369332"/>
          </a:xfrm>
          <a:prstGeom prst="rect">
            <a:avLst/>
          </a:prstGeom>
          <a:noFill/>
        </p:spPr>
        <p:txBody>
          <a:bodyPr wrap="none" rtlCol="0">
            <a:spAutoFit/>
          </a:bodyPr>
          <a:lstStyle/>
          <a:p>
            <a:endParaRPr lang="en-US" dirty="0"/>
          </a:p>
        </p:txBody>
      </p:sp>
      <p:pic>
        <p:nvPicPr>
          <p:cNvPr id="14" name="Picture 13"/>
          <p:cNvPicPr>
            <a:picLocks noChangeAspect="1"/>
          </p:cNvPicPr>
          <p:nvPr/>
        </p:nvPicPr>
        <p:blipFill>
          <a:blip r:embed="rId3"/>
          <a:stretch>
            <a:fillRect/>
          </a:stretch>
        </p:blipFill>
        <p:spPr>
          <a:xfrm>
            <a:off x="369277" y="1269678"/>
            <a:ext cx="2883877" cy="4225514"/>
          </a:xfrm>
          <a:prstGeom prst="rect">
            <a:avLst/>
          </a:prstGeom>
        </p:spPr>
      </p:pic>
      <p:sp>
        <p:nvSpPr>
          <p:cNvPr id="16" name="TextBox 15"/>
          <p:cNvSpPr txBox="1"/>
          <p:nvPr/>
        </p:nvSpPr>
        <p:spPr>
          <a:xfrm>
            <a:off x="3449386" y="727897"/>
            <a:ext cx="8509733" cy="1754326"/>
          </a:xfrm>
          <a:prstGeom prst="rect">
            <a:avLst/>
          </a:prstGeom>
          <a:noFill/>
        </p:spPr>
        <p:txBody>
          <a:bodyPr wrap="square" rtlCol="0">
            <a:spAutoFit/>
          </a:bodyPr>
          <a:lstStyle/>
          <a:p>
            <a:pPr lvl="0"/>
            <a:r>
              <a:rPr lang="en-US" b="1" dirty="0">
                <a:latin typeface="Times New Roman" panose="02020603050405020304" pitchFamily="18" charset="0"/>
                <a:cs typeface="Times New Roman" panose="02020603050405020304" pitchFamily="18" charset="0"/>
              </a:rPr>
              <a:t>T.H 1: </a:t>
            </a:r>
            <a:r>
              <a:rPr lang="en-US" b="1" dirty="0" err="1">
                <a:latin typeface="Times New Roman" panose="02020603050405020304" pitchFamily="18" charset="0"/>
                <a:cs typeface="Times New Roman" panose="02020603050405020304" pitchFamily="18" charset="0"/>
              </a:rPr>
              <a:t>Trả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lời</a:t>
            </a:r>
            <a:r>
              <a:rPr lang="en-US" b="1" dirty="0">
                <a:latin typeface="Times New Roman" panose="02020603050405020304" pitchFamily="18" charset="0"/>
                <a:cs typeface="Times New Roman" panose="02020603050405020304" pitchFamily="18" charset="0"/>
              </a:rPr>
              <a:t>:</a:t>
            </a:r>
          </a:p>
          <a:p>
            <a:pPr lvl="0"/>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Uỷ</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p>
          <a:p>
            <a:pPr lvl="0"/>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uỷ</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3449386" y="2544298"/>
            <a:ext cx="8509732" cy="226094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T.H 2: </a:t>
            </a:r>
            <a:r>
              <a:rPr lang="en-US" sz="2000" b="1" dirty="0" err="1">
                <a:latin typeface="Times New Roman" panose="02020603050405020304" pitchFamily="18" charset="0"/>
                <a:cs typeface="Times New Roman" panose="02020603050405020304" pitchFamily="18" charset="0"/>
              </a:rPr>
              <a:t>Trả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lời</a:t>
            </a:r>
            <a:r>
              <a:rPr lang="en-US" sz="2000" b="1" dirty="0">
                <a:latin typeface="Times New Roman" panose="02020603050405020304" pitchFamily="18" charset="0"/>
                <a:cs typeface="Times New Roman" panose="02020603050405020304" pitchFamily="18" charset="0"/>
              </a:rPr>
              <a:t>:</a:t>
            </a:r>
          </a:p>
          <a:p>
            <a:pPr lvl="0">
              <a:lnSpc>
                <a:spcPct val="107000"/>
              </a:lnSpc>
              <a:spcAft>
                <a:spcPts val="800"/>
              </a:spcAft>
              <a:buSzPts val="1000"/>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1.Theo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Thanh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tuối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Thanh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trau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dồi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p:cNvSpPr txBox="1"/>
          <p:nvPr/>
        </p:nvSpPr>
        <p:spPr>
          <a:xfrm>
            <a:off x="2378296" y="5833473"/>
            <a:ext cx="9100039" cy="830997"/>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GĐ,NT,XH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Bổn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Ngoan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a:t>
            </a:r>
          </a:p>
        </p:txBody>
      </p:sp>
      <p:sp>
        <p:nvSpPr>
          <p:cNvPr id="12" name="Right Arrow 11"/>
          <p:cNvSpPr/>
          <p:nvPr/>
        </p:nvSpPr>
        <p:spPr>
          <a:xfrm>
            <a:off x="1375881" y="6043489"/>
            <a:ext cx="817684" cy="390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F24EC57-ADEB-4EB2-AE7D-E2CD4D25A282}"/>
              </a:ext>
            </a:extLst>
          </p:cNvPr>
          <p:cNvSpPr txBox="1"/>
          <p:nvPr/>
        </p:nvSpPr>
        <p:spPr>
          <a:xfrm>
            <a:off x="3449386" y="4872896"/>
            <a:ext cx="8509732" cy="954107"/>
          </a:xfrm>
          <a:prstGeom prst="rect">
            <a:avLst/>
          </a:prstGeom>
          <a:noFill/>
        </p:spPr>
        <p:txBody>
          <a:bodyPr wrap="square" rtlCol="0">
            <a:spAutoFit/>
          </a:bodyPr>
          <a:lstStyle/>
          <a:p>
            <a:r>
              <a:rPr lang="en-US" sz="2000" b="1" dirty="0"/>
              <a:t>TH3</a:t>
            </a:r>
            <a:r>
              <a:rPr lang="en-US" sz="2000" dirty="0"/>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Tùng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P spid="11" grpId="0"/>
      <p:bldP spid="12"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802257" y="629728"/>
            <a:ext cx="10575985" cy="5435282"/>
            <a:chOff x="1259802" y="248268"/>
            <a:chExt cx="10115169" cy="5816742"/>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574626" y="2054816"/>
              <a:ext cx="3557128" cy="227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chemeClr val="accent2"/>
                  </a:solidFill>
                  <a:latin typeface="#9Slide05 Fourth" panose="00000500000000000000" pitchFamily="2" charset="0"/>
                  <a:ea typeface="Helvetica Neue"/>
                  <a:cs typeface="Helvetica Neue"/>
                </a:rPr>
                <a:t>Bài</a:t>
              </a:r>
              <a:r>
                <a:rPr lang="en-US" altLang="en-US" sz="4400" b="1" dirty="0">
                  <a:solidFill>
                    <a:schemeClr val="accent2"/>
                  </a:solidFill>
                  <a:latin typeface="#9Slide05 Fourth" panose="00000500000000000000" pitchFamily="2" charset="0"/>
                  <a:ea typeface="Helvetica Neue"/>
                  <a:cs typeface="Helvetica Neue"/>
                </a:rPr>
                <a:t> 11: </a:t>
              </a:r>
              <a:r>
                <a:rPr lang="en-US" altLang="en-US" sz="4400" b="1" dirty="0">
                  <a:solidFill>
                    <a:schemeClr val="accent2"/>
                  </a:solidFill>
                  <a:latin typeface="#9Slide05 Fourth" panose="00000500000000000000" pitchFamily="2" charset="0"/>
                </a:rPr>
                <a:t>QUYỀN CƠ BẢN CỦA TRẺ EM</a:t>
              </a:r>
              <a:endParaRPr lang="en-SG" altLang="en-US" sz="4400" b="1" dirty="0">
                <a:solidFill>
                  <a:schemeClr val="accent2"/>
                </a:solidFill>
                <a:latin typeface="#9Slide05 Fourth" panose="00000500000000000000" pitchFamily="2"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6" y="1048385"/>
              <a:ext cx="4926465" cy="5016625"/>
            </a:xfrm>
            <a:prstGeom prst="rect">
              <a:avLst/>
            </a:prstGeom>
            <a:noFill/>
            <a:ln w="9525">
              <a:noFill/>
              <a:miter lim="800000"/>
              <a:headEnd/>
              <a:tailEnd/>
            </a:ln>
          </p:spPr>
        </p:pic>
        <p:sp>
          <p:nvSpPr>
            <p:cNvPr id="16" name="Rectangle 189"/>
            <p:cNvSpPr>
              <a:spLocks noChangeArrowheads="1"/>
            </p:cNvSpPr>
            <p:nvPr/>
          </p:nvSpPr>
          <p:spPr bwMode="auto">
            <a:xfrm>
              <a:off x="7364761" y="2782703"/>
              <a:ext cx="3093955" cy="1877448"/>
            </a:xfrm>
            <a:prstGeom prst="rect">
              <a:avLst/>
            </a:prstGeom>
            <a:noFill/>
            <a:ln>
              <a:noFill/>
            </a:ln>
            <a:effectLst/>
          </p:spPr>
          <p:txBody>
            <a:bodyPr wrap="square" anchor="ctr">
              <a:spAutoFit/>
            </a:bodyPr>
            <a:lstStyle/>
            <a:p>
              <a:pPr algn="ctr">
                <a:defRPr/>
              </a:pPr>
              <a:r>
                <a:rPr lang="en-US" altLang="zh-CN" sz="3600" b="1" kern="0" dirty="0">
                  <a:solidFill>
                    <a:schemeClr val="accent6">
                      <a:lumMod val="50000"/>
                    </a:schemeClr>
                  </a:solidFill>
                  <a:latin typeface="SVN-Vanilla Daisy Pro" panose="00000500000000000000" pitchFamily="2" charset="0"/>
                  <a:ea typeface="微软雅黑" pitchFamily="34" charset="-122"/>
                  <a:cs typeface="Times New Roman" pitchFamily="18" charset="0"/>
                </a:rPr>
                <a:t>I.</a:t>
              </a:r>
            </a:p>
            <a:p>
              <a:pPr algn="ctr">
                <a:defRPr/>
              </a:pPr>
              <a:r>
                <a:rPr lang="en-US" altLang="zh-CN" sz="3600" b="1" kern="0" dirty="0">
                  <a:solidFill>
                    <a:schemeClr val="accent6">
                      <a:lumMod val="50000"/>
                    </a:schemeClr>
                  </a:solidFill>
                  <a:latin typeface="SVN-Vanilla Daisy Pro" panose="00000500000000000000" pitchFamily="2" charset="0"/>
                  <a:ea typeface="微软雅黑" pitchFamily="34" charset="-122"/>
                  <a:cs typeface="Times New Roman" pitchFamily="18" charset="0"/>
                </a:rPr>
                <a:t>KHỞI ĐỘNG</a:t>
              </a:r>
            </a:p>
            <a:p>
              <a:pPr algn="ctr">
                <a:defRPr/>
              </a:pPr>
              <a:endParaRPr lang="en-US" altLang="zh-CN" sz="3600" b="1" kern="0" dirty="0">
                <a:solidFill>
                  <a:srgbClr val="0000FF"/>
                </a:solidFill>
                <a:latin typeface="SVN-Vanilla Daisy Pro" panose="00000500000000000000" pitchFamily="2" charset="0"/>
                <a:ea typeface="微软雅黑" pitchFamily="34" charset="-122"/>
                <a:cs typeface="Times New Roman" pitchFamily="18" charset="0"/>
              </a:endParaRPr>
            </a:p>
          </p:txBody>
        </p:sp>
      </p:grpSp>
    </p:spTree>
    <p:extLst>
      <p:ext uri="{BB962C8B-B14F-4D97-AF65-F5344CB8AC3E}">
        <p14:creationId xmlns:p14="http://schemas.microsoft.com/office/powerpoint/2010/main" val="143864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873" y="845389"/>
            <a:ext cx="5201728" cy="4893647"/>
          </a:xfrm>
          <a:prstGeom prst="rect">
            <a:avLst/>
          </a:prstGeom>
          <a:noFill/>
        </p:spPr>
        <p:txBody>
          <a:bodyPr wrap="square" rtlCol="0">
            <a:spAutoFit/>
          </a:bodyPr>
          <a:lstStyle/>
          <a:p>
            <a:pPr marL="342900" lvl="0" indent="-342900">
              <a:buAutoNum type="alphaLcPeriod"/>
            </a:pPr>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g</a:t>
            </a:r>
            <a:r>
              <a:rPr lang="vi-VN" sz="2400" b="1" dirty="0">
                <a:latin typeface="Times New Roman" panose="02020603050405020304" pitchFamily="18" charset="0"/>
                <a:cs typeface="Times New Roman" panose="02020603050405020304" pitchFamily="18" charset="0"/>
              </a:rPr>
              <a:t>ia đình, nhà trường và xã hội</a:t>
            </a:r>
            <a:r>
              <a:rPr lang="en-US" sz="2400" b="1" dirty="0">
                <a:latin typeface="Times New Roman" panose="02020603050405020304" pitchFamily="18" charset="0"/>
                <a:cs typeface="Times New Roman" panose="02020603050405020304" pitchFamily="18" charset="0"/>
              </a:rPr>
              <a:t>:</a:t>
            </a:r>
          </a:p>
          <a:p>
            <a:pPr lvl="0"/>
            <a:endParaRPr lang="en-US" sz="2400" b="1" dirty="0">
              <a:latin typeface="Times New Roman" panose="02020603050405020304" pitchFamily="18" charset="0"/>
              <a:cs typeface="Times New Roman" panose="02020603050405020304" pitchFamily="18" charset="0"/>
            </a:endParaRPr>
          </a:p>
          <a:p>
            <a:pPr marL="285750" lvl="0" indent="-285750">
              <a:buFontTx/>
              <a:buChar char="-"/>
            </a:pP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ó trách nhiệm chăm sóc, nuôi dưỡng, giáo dục trẻ em; </a:t>
            </a:r>
            <a:endParaRPr lang="en-US" sz="2400" dirty="0">
              <a:latin typeface="Times New Roman" panose="02020603050405020304" pitchFamily="18" charset="0"/>
              <a:cs typeface="Times New Roman" panose="02020603050405020304" pitchFamily="18" charset="0"/>
            </a:endParaRPr>
          </a:p>
          <a:p>
            <a:pPr marL="285750" lvl="0" indent="-285750">
              <a:buFontTx/>
              <a:buChar char="-"/>
            </a:pP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ành điều kiện tốt nhất và tạo môi trường lành mạnh cho sự phát triển toàn diện của trẻ em; </a:t>
            </a:r>
            <a:endParaRPr lang="en-US" sz="2400" dirty="0">
              <a:latin typeface="Times New Roman" panose="02020603050405020304" pitchFamily="18" charset="0"/>
              <a:cs typeface="Times New Roman" panose="02020603050405020304" pitchFamily="18" charset="0"/>
            </a:endParaRPr>
          </a:p>
          <a:p>
            <a:pPr marL="285750" lvl="0" indent="-285750">
              <a:buFontTx/>
              <a:buChar char="-"/>
            </a:pPr>
            <a:r>
              <a:rPr lang="en-US" sz="2400" dirty="0">
                <a:latin typeface="Times New Roman" panose="02020603050405020304" pitchFamily="18" charset="0"/>
                <a:cs typeface="Times New Roman" panose="02020603050405020304" pitchFamily="18" charset="0"/>
              </a:rPr>
              <a:t>B</a:t>
            </a:r>
            <a:r>
              <a:rPr lang="vi-VN" sz="2400" dirty="0">
                <a:latin typeface="Times New Roman" panose="02020603050405020304" pitchFamily="18" charset="0"/>
                <a:cs typeface="Times New Roman" panose="02020603050405020304" pitchFamily="18" charset="0"/>
              </a:rPr>
              <a:t>ảo đảm cho trẻ em được học tập và phát triển; </a:t>
            </a:r>
            <a:endParaRPr lang="en-US" sz="2400" dirty="0">
              <a:latin typeface="Times New Roman" panose="02020603050405020304" pitchFamily="18" charset="0"/>
              <a:cs typeface="Times New Roman" panose="02020603050405020304" pitchFamily="18" charset="0"/>
            </a:endParaRPr>
          </a:p>
          <a:p>
            <a:pPr marL="285750" lvl="0" indent="-285750">
              <a:buFontTx/>
              <a:buChar char="-"/>
            </a:pPr>
            <a:r>
              <a:rPr lang="en-US" sz="2400" dirty="0">
                <a:latin typeface="Times New Roman" panose="02020603050405020304" pitchFamily="18" charset="0"/>
                <a:cs typeface="Times New Roman" panose="02020603050405020304" pitchFamily="18" charset="0"/>
              </a:rPr>
              <a:t>G</a:t>
            </a:r>
            <a:r>
              <a:rPr lang="vi-VN" sz="2400" dirty="0">
                <a:latin typeface="Times New Roman" panose="02020603050405020304" pitchFamily="18" charset="0"/>
                <a:cs typeface="Times New Roman" panose="02020603050405020304" pitchFamily="18" charset="0"/>
              </a:rPr>
              <a:t>iáo dục và giúp đỡ để trẻ em hiểu và thực hiện được q</a:t>
            </a:r>
            <a:r>
              <a:rPr lang="en-US" sz="2400" dirty="0">
                <a:latin typeface="Times New Roman" panose="02020603050405020304" pitchFamily="18" charset="0"/>
                <a:cs typeface="Times New Roman" panose="02020603050405020304" pitchFamily="18" charset="0"/>
              </a:rPr>
              <a:t>u</a:t>
            </a:r>
            <a:r>
              <a:rPr lang="vi-VN" sz="2400" dirty="0">
                <a:latin typeface="Times New Roman" panose="02020603050405020304" pitchFamily="18" charset="0"/>
                <a:cs typeface="Times New Roman" panose="02020603050405020304" pitchFamily="18" charset="0"/>
              </a:rPr>
              <a:t>yền và bổn phận của trẻ em.</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369168" y="845389"/>
            <a:ext cx="5080959" cy="4770537"/>
          </a:xfrm>
          <a:prstGeom prst="rect">
            <a:avLst/>
          </a:prstGeom>
          <a:noFill/>
        </p:spPr>
        <p:txBody>
          <a:bodyPr wrap="square" rtlCol="0">
            <a:spAutoFit/>
          </a:bodyPr>
          <a:lstStyle/>
          <a:p>
            <a:pPr lvl="0"/>
            <a:r>
              <a:rPr lang="en-US" sz="2400" b="1" dirty="0">
                <a:latin typeface="Times New Roman" panose="02020603050405020304" pitchFamily="18" charset="0"/>
                <a:cs typeface="Times New Roman" panose="02020603050405020304" pitchFamily="18" charset="0"/>
              </a:rPr>
              <a:t>b. </a:t>
            </a:r>
            <a:r>
              <a:rPr lang="vi-VN" sz="2400" b="1" dirty="0">
                <a:latin typeface="Times New Roman" panose="02020603050405020304" pitchFamily="18" charset="0"/>
                <a:cs typeface="Times New Roman" panose="02020603050405020304" pitchFamily="18" charset="0"/>
              </a:rPr>
              <a:t>Bổn phận của trẻ em </a:t>
            </a:r>
            <a:endParaRPr lang="en-US" sz="2400" b="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Đ</a:t>
            </a:r>
            <a:r>
              <a:rPr lang="vi-VN" sz="2000" i="1" dirty="0">
                <a:latin typeface="Times New Roman" panose="02020603050405020304" pitchFamily="18" charset="0"/>
                <a:cs typeface="Times New Roman" panose="02020603050405020304" pitchFamily="18" charset="0"/>
              </a:rPr>
              <a:t>ối v</a:t>
            </a:r>
            <a:r>
              <a:rPr lang="en-US" sz="2000" i="1" dirty="0">
                <a:latin typeface="Times New Roman" panose="02020603050405020304" pitchFamily="18" charset="0"/>
                <a:cs typeface="Times New Roman" panose="02020603050405020304" pitchFamily="18" charset="0"/>
              </a:rPr>
              <a:t>ớ</a:t>
            </a:r>
            <a:r>
              <a:rPr lang="vi-VN" sz="2000" i="1" dirty="0">
                <a:latin typeface="Times New Roman" panose="02020603050405020304" pitchFamily="18" charset="0"/>
                <a:cs typeface="Times New Roman" panose="02020603050405020304" pitchFamily="18" charset="0"/>
              </a:rPr>
              <a:t>i gia đình:</a:t>
            </a:r>
            <a:endParaRPr lang="en-US" sz="2000" i="1"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Kính trọng, lễ phép, hiếu thảo với ông bà, cha mẹ.</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Học tập, rèn lụyện, giữ gìn n</a:t>
            </a:r>
            <a:r>
              <a:rPr lang="en-US" sz="2000" dirty="0">
                <a:latin typeface="Times New Roman" panose="02020603050405020304" pitchFamily="18" charset="0"/>
                <a:cs typeface="Times New Roman" panose="02020603050405020304" pitchFamily="18" charset="0"/>
              </a:rPr>
              <a:t>ề</a:t>
            </a:r>
            <a:r>
              <a:rPr lang="vi-VN" sz="2000" dirty="0">
                <a:latin typeface="Times New Roman" panose="02020603050405020304" pitchFamily="18" charset="0"/>
                <a:cs typeface="Times New Roman" panose="02020603050405020304" pitchFamily="18" charset="0"/>
              </a:rPr>
              <a:t> nếp gia đình.</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Đ</a:t>
            </a:r>
            <a:r>
              <a:rPr lang="vi-VN" sz="2000" i="1" dirty="0">
                <a:latin typeface="Times New Roman" panose="02020603050405020304" pitchFamily="18" charset="0"/>
                <a:cs typeface="Times New Roman" panose="02020603050405020304" pitchFamily="18" charset="0"/>
              </a:rPr>
              <a:t>ối v</a:t>
            </a:r>
            <a:r>
              <a:rPr lang="en-US" sz="2000" i="1" dirty="0">
                <a:latin typeface="Times New Roman" panose="02020603050405020304" pitchFamily="18" charset="0"/>
                <a:cs typeface="Times New Roman" panose="02020603050405020304" pitchFamily="18" charset="0"/>
              </a:rPr>
              <a:t>ớ</a:t>
            </a:r>
            <a:r>
              <a:rPr lang="vi-VN" sz="2000" i="1" dirty="0">
                <a:latin typeface="Times New Roman" panose="02020603050405020304" pitchFamily="18" charset="0"/>
                <a:cs typeface="Times New Roman" panose="02020603050405020304" pitchFamily="18" charset="0"/>
              </a:rPr>
              <a:t>i nhà trường:</a:t>
            </a:r>
            <a:endParaRPr lang="en-US" sz="2000" i="1"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Rèn luyện đạo đức, thực hiện tốt nhiệm vụ học tập.</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Chấp hành đầy đủ nội qụy, qụy định của nhà trường.</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Đ</a:t>
            </a:r>
            <a:r>
              <a:rPr lang="vi-VN" sz="2000" i="1" dirty="0">
                <a:latin typeface="Times New Roman" panose="02020603050405020304" pitchFamily="18" charset="0"/>
                <a:cs typeface="Times New Roman" panose="02020603050405020304" pitchFamily="18" charset="0"/>
              </a:rPr>
              <a:t>ối v</a:t>
            </a:r>
            <a:r>
              <a:rPr lang="en-US" sz="2000" i="1" dirty="0">
                <a:latin typeface="Times New Roman" panose="02020603050405020304" pitchFamily="18" charset="0"/>
                <a:cs typeface="Times New Roman" panose="02020603050405020304" pitchFamily="18" charset="0"/>
              </a:rPr>
              <a:t>ớ</a:t>
            </a:r>
            <a:r>
              <a:rPr lang="vi-VN" sz="2000" i="1" dirty="0">
                <a:latin typeface="Times New Roman" panose="02020603050405020304" pitchFamily="18" charset="0"/>
                <a:cs typeface="Times New Roman" panose="02020603050405020304" pitchFamily="18" charset="0"/>
              </a:rPr>
              <a:t>i bản thân:</a:t>
            </a:r>
            <a:endParaRPr lang="en-US" sz="2000" i="1"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Sống trung thực, khiêm tốn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rèn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a:t>
            </a:r>
          </a:p>
          <a:p>
            <a:pPr lvl="0"/>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huỷ</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thân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14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1176" y="769385"/>
            <a:ext cx="9893833" cy="5608283"/>
            <a:chOff x="1259802" y="248268"/>
            <a:chExt cx="9893833" cy="5608283"/>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703889" y="1802029"/>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chemeClr val="accent2">
                      <a:lumMod val="75000"/>
                    </a:schemeClr>
                  </a:solidFill>
                  <a:latin typeface="#9Slide05 Fourth" panose="00000500000000000000" pitchFamily="2" charset="0"/>
                  <a:ea typeface="Helvetica Neue"/>
                  <a:cs typeface="Helvetica Neue"/>
                </a:rPr>
                <a:t>Bài</a:t>
              </a:r>
              <a:r>
                <a:rPr lang="en-US" altLang="en-US" sz="4400" b="1" dirty="0">
                  <a:solidFill>
                    <a:schemeClr val="accent2">
                      <a:lumMod val="75000"/>
                    </a:schemeClr>
                  </a:solidFill>
                  <a:latin typeface="#9Slide05 Fourth" panose="00000500000000000000" pitchFamily="2" charset="0"/>
                  <a:ea typeface="Helvetica Neue"/>
                  <a:cs typeface="Helvetica Neue"/>
                </a:rPr>
                <a:t> 11: </a:t>
              </a:r>
            </a:p>
            <a:p>
              <a:pPr algn="ctr" eaLnBrk="0" fontAlgn="base" hangingPunct="0">
                <a:spcBef>
                  <a:spcPct val="0"/>
                </a:spcBef>
                <a:spcAft>
                  <a:spcPct val="0"/>
                </a:spcAft>
              </a:pPr>
              <a:r>
                <a:rPr lang="en-US" altLang="en-US" sz="4400" b="1" dirty="0">
                  <a:solidFill>
                    <a:schemeClr val="accent2">
                      <a:lumMod val="75000"/>
                    </a:schemeClr>
                  </a:solidFill>
                  <a:latin typeface="#9Slide05 Fourth" panose="00000500000000000000" pitchFamily="2" charset="0"/>
                  <a:ea typeface="Helvetica Neue"/>
                  <a:cs typeface="Helvetica Neue"/>
                </a:rPr>
                <a:t>QUYỀN CƠ BẢN CỦA </a:t>
              </a:r>
            </a:p>
            <a:p>
              <a:pPr algn="ctr" eaLnBrk="0" fontAlgn="base" hangingPunct="0">
                <a:spcBef>
                  <a:spcPct val="0"/>
                </a:spcBef>
                <a:spcAft>
                  <a:spcPct val="0"/>
                </a:spcAft>
              </a:pPr>
              <a:r>
                <a:rPr lang="en-US" altLang="en-US" sz="4400" b="1" dirty="0">
                  <a:solidFill>
                    <a:schemeClr val="accent2">
                      <a:lumMod val="75000"/>
                    </a:schemeClr>
                  </a:solidFill>
                  <a:latin typeface="#9Slide05 Fourth" panose="00000500000000000000" pitchFamily="2" charset="0"/>
                  <a:ea typeface="Helvetica Neue"/>
                  <a:cs typeface="Helvetica Neue"/>
                </a:rPr>
                <a:t>TRẺ EM </a:t>
              </a:r>
              <a:endParaRPr lang="en-SG" altLang="en-US" sz="4400" b="1" dirty="0">
                <a:solidFill>
                  <a:schemeClr val="accent2">
                    <a:lumMod val="75000"/>
                  </a:schemeClr>
                </a:solidFill>
                <a:latin typeface="#9Slide05 Fourth" panose="00000500000000000000" pitchFamily="2"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298964" y="839926"/>
              <a:ext cx="4854671" cy="5016625"/>
            </a:xfrm>
            <a:prstGeom prst="rect">
              <a:avLst/>
            </a:prstGeom>
            <a:noFill/>
            <a:ln w="9525">
              <a:noFill/>
              <a:miter lim="800000"/>
              <a:headEnd/>
              <a:tailEnd/>
            </a:ln>
          </p:spPr>
        </p:pic>
        <p:sp>
          <p:nvSpPr>
            <p:cNvPr id="16" name="Rectangle 189"/>
            <p:cNvSpPr>
              <a:spLocks noChangeArrowheads="1"/>
            </p:cNvSpPr>
            <p:nvPr/>
          </p:nvSpPr>
          <p:spPr bwMode="auto">
            <a:xfrm>
              <a:off x="7392799" y="2684261"/>
              <a:ext cx="2667000" cy="1200329"/>
            </a:xfrm>
            <a:prstGeom prst="rect">
              <a:avLst/>
            </a:prstGeom>
            <a:noFill/>
            <a:ln>
              <a:noFill/>
            </a:ln>
            <a:effectLst/>
          </p:spPr>
          <p:txBody>
            <a:bodyPr anchor="ctr">
              <a:spAutoFit/>
            </a:bodyPr>
            <a:lstStyle/>
            <a:p>
              <a:pPr algn="ctr">
                <a:defRPr/>
              </a:pPr>
              <a:r>
                <a:rPr lang="en-US" altLang="zh-CN" sz="3600" b="1" kern="0" dirty="0">
                  <a:solidFill>
                    <a:schemeClr val="accent6">
                      <a:lumMod val="50000"/>
                    </a:schemeClr>
                  </a:solidFill>
                  <a:latin typeface="SVN-Vanilla Daisy Pro" panose="00000500000000000000" pitchFamily="2" charset="0"/>
                  <a:ea typeface="微软雅黑" pitchFamily="34" charset="-122"/>
                  <a:cs typeface="Times New Roman" pitchFamily="18" charset="0"/>
                </a:rPr>
                <a:t>III.</a:t>
              </a:r>
            </a:p>
            <a:p>
              <a:pPr algn="ctr">
                <a:defRPr/>
              </a:pPr>
              <a:r>
                <a:rPr lang="en-US" altLang="zh-CN" sz="3600" b="1" kern="0" dirty="0">
                  <a:solidFill>
                    <a:schemeClr val="accent6">
                      <a:lumMod val="50000"/>
                    </a:schemeClr>
                  </a:solidFill>
                  <a:latin typeface="SVN-Vanilla Daisy Pro" panose="00000500000000000000" pitchFamily="2" charset="0"/>
                  <a:ea typeface="微软雅黑" pitchFamily="34" charset="-122"/>
                  <a:cs typeface="Times New Roman" pitchFamily="18" charset="0"/>
                </a:rPr>
                <a:t>LUYỆN TẬP</a:t>
              </a:r>
            </a:p>
          </p:txBody>
        </p:sp>
      </p:grpSp>
    </p:spTree>
    <p:extLst>
      <p:ext uri="{BB962C8B-B14F-4D97-AF65-F5344CB8AC3E}">
        <p14:creationId xmlns:p14="http://schemas.microsoft.com/office/powerpoint/2010/main" val="347018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242867" y="85124"/>
            <a:ext cx="8445261"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1</a:t>
            </a:r>
          </a:p>
          <a:p>
            <a:pPr algn="ct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2473643" y="2257557"/>
            <a:ext cx="3478584" cy="112242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0000"/>
                </a:solidFill>
                <a:latin typeface="Times New Roman" panose="02020603050405020304" pitchFamily="18" charset="0"/>
                <a:cs typeface="Times New Roman" panose="02020603050405020304" pitchFamily="18" charset="0"/>
              </a:rPr>
              <a:t>Ở </a:t>
            </a:r>
            <a:r>
              <a:rPr lang="en-US" sz="2400" b="1" i="1" dirty="0" err="1">
                <a:solidFill>
                  <a:srgbClr val="FF0000"/>
                </a:solidFill>
                <a:latin typeface="Times New Roman" panose="02020603050405020304" pitchFamily="18" charset="0"/>
                <a:cs typeface="Times New Roman" panose="02020603050405020304" pitchFamily="18" charset="0"/>
              </a:rPr>
              <a:t>trường</a:t>
            </a:r>
            <a:r>
              <a:rPr lang="en-US" sz="2400" b="1" i="1" dirty="0">
                <a:solidFill>
                  <a:srgbClr val="FF0000"/>
                </a:solidFill>
                <a:latin typeface="Times New Roman" panose="02020603050405020304" pitchFamily="18" charset="0"/>
                <a:cs typeface="Times New Roman" panose="02020603050405020304" pitchFamily="18" charset="0"/>
              </a:rPr>
              <a:t> , </a:t>
            </a:r>
            <a:r>
              <a:rPr lang="en-US" sz="2400" b="1" i="1" dirty="0" err="1">
                <a:solidFill>
                  <a:srgbClr val="FF0000"/>
                </a:solidFill>
                <a:latin typeface="Times New Roman" panose="02020603050405020304" pitchFamily="18" charset="0"/>
                <a:cs typeface="Times New Roman" panose="02020603050405020304" pitchFamily="18" charset="0"/>
              </a:rPr>
              <a:t>lớp</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2569603" y="3963317"/>
            <a:ext cx="3286663" cy="272657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vi-VN" sz="2000" b="1" i="1" dirty="0">
                <a:solidFill>
                  <a:schemeClr val="tx1"/>
                </a:solidFill>
                <a:latin typeface="Times New Roman" panose="02020603050405020304" pitchFamily="18" charset="0"/>
                <a:cs typeface="Times New Roman" panose="02020603050405020304" pitchFamily="18" charset="0"/>
              </a:rPr>
              <a:t>Lập hòm thư góp ý </a:t>
            </a:r>
          </a:p>
          <a:p>
            <a:pPr marL="342900" indent="-342900">
              <a:buFontTx/>
              <a:buChar char="-"/>
            </a:pPr>
            <a:r>
              <a:rPr lang="en-US" sz="2000" b="1" i="1" dirty="0" err="1">
                <a:solidFill>
                  <a:schemeClr val="tx1"/>
                </a:solidFill>
                <a:latin typeface="Times New Roman" panose="02020603050405020304" pitchFamily="18" charset="0"/>
                <a:cs typeface="Times New Roman" panose="02020603050405020304" pitchFamily="18" charset="0"/>
              </a:rPr>
              <a:t>Tham</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gia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sinh</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hoạt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tập</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thể</a:t>
            </a:r>
            <a:endParaRPr lang="en-US" sz="2000" b="1" i="1"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r>
              <a:rPr lang="en-US" sz="2000" b="1" i="1" dirty="0" err="1">
                <a:solidFill>
                  <a:schemeClr val="tx1"/>
                </a:solidFill>
                <a:latin typeface="Times New Roman" panose="02020603050405020304" pitchFamily="18" charset="0"/>
                <a:cs typeface="Times New Roman" panose="02020603050405020304" pitchFamily="18" charset="0"/>
              </a:rPr>
              <a:t>Học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tập</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dục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thao</a:t>
            </a:r>
            <a:endParaRPr lang="en-US" sz="2000" b="1" i="1"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r>
              <a:rPr lang="en-US" sz="2000" b="1" i="1" dirty="0" err="1">
                <a:solidFill>
                  <a:schemeClr val="tx1"/>
                </a:solidFill>
                <a:latin typeface="Times New Roman" panose="02020603050405020304" pitchFamily="18" charset="0"/>
                <a:cs typeface="Times New Roman" panose="02020603050405020304" pitchFamily="18" charset="0"/>
              </a:rPr>
              <a:t>Vui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chơi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giải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trí</a:t>
            </a:r>
            <a:endParaRPr lang="vi-VN" sz="2000" b="1" i="1"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r>
              <a:rPr lang="vi-VN" sz="2000" b="1" i="1" dirty="0">
                <a:solidFill>
                  <a:schemeClr val="tx1"/>
                </a:solidFill>
                <a:latin typeface="Times New Roman" panose="02020603050405020304" pitchFamily="18" charset="0"/>
                <a:cs typeface="Times New Roman" panose="02020603050405020304" pitchFamily="18" charset="0"/>
              </a:rPr>
              <a:t>Lập trường, lớp học dành cho trẻ khuyết tật</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a:off x="4074912" y="1434846"/>
            <a:ext cx="0" cy="827731"/>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4074912" y="3395174"/>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Rectangle: Rounded Corners 15">
            <a:extLst>
              <a:ext uri="{FF2B5EF4-FFF2-40B4-BE49-F238E27FC236}">
                <a16:creationId xmlns:a16="http://schemas.microsoft.com/office/drawing/2014/main" id="{F00E3249-ACD5-4D11-8D94-2D016D6532E8}"/>
              </a:ext>
            </a:extLst>
          </p:cNvPr>
          <p:cNvSpPr/>
          <p:nvPr/>
        </p:nvSpPr>
        <p:spPr>
          <a:xfrm>
            <a:off x="7487728" y="2287916"/>
            <a:ext cx="3295292" cy="110725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0000"/>
                </a:solidFill>
                <a:latin typeface="Times New Roman" panose="02020603050405020304" pitchFamily="18" charset="0"/>
                <a:cs typeface="Times New Roman" panose="02020603050405020304" pitchFamily="18" charset="0"/>
              </a:rPr>
              <a:t>Ở </a:t>
            </a:r>
            <a:r>
              <a:rPr lang="en-US" sz="2400" b="1" i="1" dirty="0" err="1">
                <a:solidFill>
                  <a:srgbClr val="FF0000"/>
                </a:solidFill>
                <a:latin typeface="Times New Roman" panose="02020603050405020304" pitchFamily="18" charset="0"/>
                <a:cs typeface="Times New Roman" panose="02020603050405020304" pitchFamily="18" charset="0"/>
              </a:rPr>
              <a:t>nơi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em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sống</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2"/>
          <a:stretch>
            <a:fillRect/>
          </a:stretch>
        </p:blipFill>
        <p:spPr>
          <a:xfrm>
            <a:off x="6776049" y="4156416"/>
            <a:ext cx="4718649" cy="2533475"/>
          </a:xfrm>
          <a:prstGeom prst="rect">
            <a:avLst/>
          </a:prstGeom>
        </p:spPr>
      </p:pic>
      <p:cxnSp>
        <p:nvCxnSpPr>
          <p:cNvPr id="33" name="Straight Connector 32">
            <a:extLst>
              <a:ext uri="{FF2B5EF4-FFF2-40B4-BE49-F238E27FC236}">
                <a16:creationId xmlns:a16="http://schemas.microsoft.com/office/drawing/2014/main" id="{06C6F0E5-34EA-4A9B-B75B-08619F47AE1E}"/>
              </a:ext>
            </a:extLst>
          </p:cNvPr>
          <p:cNvCxnSpPr>
            <a:cxnSpLocks/>
          </p:cNvCxnSpPr>
          <p:nvPr/>
        </p:nvCxnSpPr>
        <p:spPr>
          <a:xfrm>
            <a:off x="9270125" y="3395174"/>
            <a:ext cx="11898" cy="761242"/>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Rectangle 35"/>
          <p:cNvSpPr/>
          <p:nvPr/>
        </p:nvSpPr>
        <p:spPr>
          <a:xfrm>
            <a:off x="6862314" y="4309306"/>
            <a:ext cx="4839418" cy="2554545"/>
          </a:xfrm>
          <a:prstGeom prst="rect">
            <a:avLst/>
          </a:prstGeom>
        </p:spPr>
        <p:txBody>
          <a:bodyPr wrap="square">
            <a:spAutoFit/>
          </a:bodyPr>
          <a:lstStyle/>
          <a:p>
            <a:pPr marL="342900" lvl="0" indent="-342900">
              <a:buFontTx/>
              <a:buChar char="-"/>
            </a:pPr>
            <a:r>
              <a:rPr lang="en-US" sz="2000" b="1"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Tiêm</a:t>
            </a:r>
            <a:r>
              <a:rPr lang="en-US" sz="2000" b="1"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phòng</a:t>
            </a:r>
            <a:r>
              <a:rPr lang="en-US" sz="2000" b="1"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vắc</a:t>
            </a:r>
            <a:r>
              <a:rPr lang="en-US" sz="2000" b="1"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xin</a:t>
            </a:r>
            <a:r>
              <a:rPr lang="en-US" sz="2000" b="1"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 </a:t>
            </a:r>
            <a:endParaRPr lang="vi-VN" sz="2000" b="1" i="1" dirty="0">
              <a:latin typeface="Times New Roman" panose="02020603050405020304" pitchFamily="18" charset="0"/>
              <a:cs typeface="Times New Roman" panose="02020603050405020304" pitchFamily="18" charset="0"/>
            </a:endParaRPr>
          </a:p>
          <a:p>
            <a:pPr marL="342900" lvl="0" indent="-342900">
              <a:buFontTx/>
              <a:buChar char="-"/>
            </a:pPr>
            <a:r>
              <a:rPr lang="vi-VN" sz="2000" b="1" i="1" dirty="0">
                <a:latin typeface="Times New Roman" panose="02020603050405020304" pitchFamily="18" charset="0"/>
                <a:cs typeface="Times New Roman" panose="02020603050405020304" pitchFamily="18" charset="0"/>
              </a:rPr>
              <a:t>Mở </a:t>
            </a:r>
            <a:r>
              <a:rPr lang="en-US" sz="2000" b="1" i="1" dirty="0" err="1">
                <a:latin typeface="Times New Roman" panose="02020603050405020304" pitchFamily="18" charset="0"/>
                <a:cs typeface="Times New Roman" panose="02020603050405020304" pitchFamily="18" charset="0"/>
              </a:rPr>
              <a:t>các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vui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trẻ</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em</a:t>
            </a:r>
            <a:endParaRPr lang="en-US" sz="2000" b="1" i="1" dirty="0">
              <a:latin typeface="Times New Roman" panose="02020603050405020304" pitchFamily="18" charset="0"/>
              <a:cs typeface="Times New Roman" panose="02020603050405020304" pitchFamily="18" charset="0"/>
            </a:endParaRPr>
          </a:p>
          <a:p>
            <a:pPr marL="342900" lvl="0" indent="-342900">
              <a:buFontTx/>
              <a:buChar char="-"/>
            </a:pPr>
            <a:r>
              <a:rPr lang="en-US" sz="2000" b="1" i="1" dirty="0" err="1">
                <a:latin typeface="Times New Roman" panose="02020603050405020304" pitchFamily="18" charset="0"/>
                <a:cs typeface="Times New Roman" panose="02020603050405020304" pitchFamily="18" charset="0"/>
              </a:rPr>
              <a:t>Tặng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quà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tết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trung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tết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thiếu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nhi</a:t>
            </a:r>
            <a:endParaRPr lang="en-US" sz="2000" b="1" i="1" dirty="0">
              <a:latin typeface="Times New Roman" panose="02020603050405020304" pitchFamily="18" charset="0"/>
              <a:cs typeface="Times New Roman" panose="02020603050405020304" pitchFamily="18" charset="0"/>
            </a:endParaRPr>
          </a:p>
          <a:p>
            <a:pPr lvl="0"/>
            <a:r>
              <a:rPr lang="vi-VN" sz="2000" b="1" i="1"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Lập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quỹ</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khuyến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học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để</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giúp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đỡ</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trẻ</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em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nghèo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có</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hoàn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cảnh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khó</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khăn</a:t>
            </a:r>
            <a:r>
              <a:rPr lang="en-US" sz="2000" b="1" i="1" dirty="0">
                <a:latin typeface="Times New Roman" panose="02020603050405020304" pitchFamily="18" charset="0"/>
                <a:cs typeface="Times New Roman" panose="02020603050405020304" pitchFamily="18" charset="0"/>
              </a:rPr>
              <a:t>.</a:t>
            </a:r>
          </a:p>
          <a:p>
            <a:pPr lvl="0"/>
            <a:r>
              <a:rPr lang="vi-VN" sz="2000" b="1"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Tổ</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chức</a:t>
            </a:r>
            <a:r>
              <a:rPr lang="en-US" sz="2000" b="1" i="1"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tạo công ăn </a:t>
            </a:r>
            <a:r>
              <a:rPr lang="en-US" sz="2000" b="1" i="1" dirty="0" err="1">
                <a:latin typeface="Times New Roman" panose="02020603050405020304" pitchFamily="18" charset="0"/>
                <a:cs typeface="Times New Roman" panose="02020603050405020304" pitchFamily="18" charset="0"/>
              </a:rPr>
              <a:t>việc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làm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a:t>
            </a:r>
            <a:r>
              <a:rPr lang="vi-VN" sz="2000" b="1" i="1" dirty="0">
                <a:latin typeface="Times New Roman" panose="02020603050405020304" pitchFamily="18" charset="0"/>
                <a:cs typeface="Times New Roman" panose="02020603050405020304" pitchFamily="18" charset="0"/>
              </a:rPr>
              <a:t>o tr</a:t>
            </a:r>
            <a:r>
              <a:rPr lang="en-US" sz="2000" b="1" i="1" dirty="0">
                <a:latin typeface="Times New Roman" panose="02020603050405020304" pitchFamily="18" charset="0"/>
                <a:cs typeface="Times New Roman" panose="02020603050405020304" pitchFamily="18" charset="0"/>
              </a:rPr>
              <a:t>ẻ </a:t>
            </a:r>
            <a:r>
              <a:rPr lang="en-US" sz="2000" b="1" i="1" dirty="0" err="1">
                <a:latin typeface="Times New Roman" panose="02020603050405020304" pitchFamily="18" charset="0"/>
                <a:cs typeface="Times New Roman" panose="02020603050405020304" pitchFamily="18" charset="0"/>
              </a:rPr>
              <a:t>em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nghèo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nương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tựa</a:t>
            </a:r>
            <a:r>
              <a:rPr lang="en-US" sz="2000" b="1" i="1" dirty="0">
                <a:latin typeface="Times New Roman" panose="02020603050405020304" pitchFamily="18" charset="0"/>
                <a:cs typeface="Times New Roman" panose="02020603050405020304" pitchFamily="18" charset="0"/>
              </a:rPr>
              <a:t>.</a:t>
            </a:r>
          </a:p>
          <a:p>
            <a:pPr marL="342900" indent="-342900">
              <a:buFontTx/>
              <a:buChar char="-"/>
            </a:pPr>
            <a:endParaRPr lang="en-US" sz="2000" b="1" dirty="0"/>
          </a:p>
        </p:txBody>
      </p:sp>
      <p:cxnSp>
        <p:nvCxnSpPr>
          <p:cNvPr id="26" name="Straight Arrow Connector 25">
            <a:extLst>
              <a:ext uri="{FF2B5EF4-FFF2-40B4-BE49-F238E27FC236}">
                <a16:creationId xmlns:a16="http://schemas.microsoft.com/office/drawing/2014/main" id="{9661016A-ACC6-42C5-A502-28ED3A37D021}"/>
              </a:ext>
            </a:extLst>
          </p:cNvPr>
          <p:cNvCxnSpPr>
            <a:cxnSpLocks/>
          </p:cNvCxnSpPr>
          <p:nvPr/>
        </p:nvCxnSpPr>
        <p:spPr>
          <a:xfrm flipH="1">
            <a:off x="9270125" y="1434846"/>
            <a:ext cx="11898" cy="827731"/>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5697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21"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3"/>
          <p:cNvSpPr txBox="1">
            <a:spLocks noChangeArrowheads="1"/>
          </p:cNvSpPr>
          <p:nvPr/>
        </p:nvSpPr>
        <p:spPr bwMode="auto">
          <a:xfrm>
            <a:off x="819509" y="581508"/>
            <a:ext cx="2520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b="1" dirty="0" err="1">
                <a:solidFill>
                  <a:srgbClr val="FF0000"/>
                </a:solidFill>
                <a:latin typeface="Arial" panose="020B0604020202020204" pitchFamily="34" charset="0"/>
              </a:rPr>
              <a:t>Bài</a:t>
            </a:r>
            <a:r>
              <a:rPr lang="en-US" altLang="en-US" sz="3200" b="1" dirty="0">
                <a:solidFill>
                  <a:srgbClr val="FF0000"/>
                </a:solidFill>
                <a:latin typeface="Arial" panose="020B0604020202020204" pitchFamily="34" charset="0"/>
              </a:rPr>
              <a:t> 2:</a:t>
            </a:r>
          </a:p>
        </p:txBody>
      </p:sp>
      <p:sp>
        <p:nvSpPr>
          <p:cNvPr id="31749" name="Rectangle 5"/>
          <p:cNvSpPr>
            <a:spLocks noChangeArrowheads="1"/>
          </p:cNvSpPr>
          <p:nvPr/>
        </p:nvSpPr>
        <p:spPr bwMode="auto">
          <a:xfrm>
            <a:off x="1095555" y="3545457"/>
            <a:ext cx="8281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dirty="0">
                <a:solidFill>
                  <a:srgbClr val="000000"/>
                </a:solidFill>
                <a:latin typeface="Times New Roman" panose="02020603050405020304" pitchFamily="18" charset="0"/>
                <a:cs typeface="Times New Roman" panose="02020603050405020304" pitchFamily="18" charset="0"/>
              </a:rPr>
              <a:t>         </a:t>
            </a:r>
            <a:endParaRPr lang="en-US" altLang="en-US" sz="2400" dirty="0">
              <a:solidFill>
                <a:srgbClr val="000000"/>
              </a:solidFill>
              <a:latin typeface=".VnTime" pitchFamily="34" charset="0"/>
              <a:cs typeface="Times New Roman" panose="02020603050405020304" pitchFamily="18" charset="0"/>
            </a:endParaRPr>
          </a:p>
        </p:txBody>
      </p:sp>
      <p:sp>
        <p:nvSpPr>
          <p:cNvPr id="2" name="TextBox 1"/>
          <p:cNvSpPr txBox="1">
            <a:spLocks noChangeArrowheads="1"/>
          </p:cNvSpPr>
          <p:nvPr/>
        </p:nvSpPr>
        <p:spPr bwMode="auto">
          <a:xfrm>
            <a:off x="3846370" y="2091509"/>
            <a:ext cx="44992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3200" b="1" dirty="0">
                <a:solidFill>
                  <a:schemeClr val="accent2"/>
                </a:solidFill>
              </a:rPr>
              <a:t>TRÒ CHƠI SẮM VAI</a:t>
            </a:r>
          </a:p>
        </p:txBody>
      </p:sp>
      <p:sp>
        <p:nvSpPr>
          <p:cNvPr id="4" name="AutoShape 2" descr="Bắt 15 thanh thiếu niên đánh bài trong quán cà phê, thu giữ 72 triệu đ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utre 407">
            <a:extLst>
              <a:ext uri="{FF2B5EF4-FFF2-40B4-BE49-F238E27FC236}">
                <a16:creationId xmlns:a16="http://schemas.microsoft.com/office/drawing/2014/main" id="{D9F44361-644D-477F-9180-579E30681F3D}"/>
              </a:ext>
            </a:extLst>
          </p:cNvPr>
          <p:cNvPicPr/>
          <p:nvPr/>
        </p:nvPicPr>
        <p:blipFill>
          <a:blip r:embed="rId2"/>
          <a:stretch/>
        </p:blipFill>
        <p:spPr>
          <a:xfrm>
            <a:off x="3568239" y="3470207"/>
            <a:ext cx="5055521" cy="2566670"/>
          </a:xfrm>
          <a:prstGeom prst="rect">
            <a:avLst/>
          </a:prstGeom>
        </p:spPr>
      </p:pic>
      <p:sp>
        <p:nvSpPr>
          <p:cNvPr id="6" name="TextBox 5">
            <a:extLst>
              <a:ext uri="{FF2B5EF4-FFF2-40B4-BE49-F238E27FC236}">
                <a16:creationId xmlns:a16="http://schemas.microsoft.com/office/drawing/2014/main" id="{7315E68A-E34E-4010-8B73-1990BB929BEA}"/>
              </a:ext>
            </a:extLst>
          </p:cNvPr>
          <p:cNvSpPr txBox="1"/>
          <p:nvPr/>
        </p:nvSpPr>
        <p:spPr>
          <a:xfrm>
            <a:off x="2079983" y="554321"/>
            <a:ext cx="10033247" cy="1754326"/>
          </a:xfrm>
          <a:prstGeom prst="rect">
            <a:avLst/>
          </a:prstGeom>
          <a:noFill/>
        </p:spPr>
        <p:txBody>
          <a:bodyPr wrap="square" rtlCol="0">
            <a:spAutoFit/>
          </a:bodyPr>
          <a:lstStyle/>
          <a:p>
            <a:r>
              <a:rPr lang="vi-VN" sz="3600" b="1" dirty="0">
                <a:solidFill>
                  <a:srgbClr val="C00000"/>
                </a:solidFill>
                <a:effectLst/>
                <a:latin typeface="+mj-lt"/>
                <a:ea typeface="Arial" panose="020B0604020202020204" pitchFamily="34" charset="0"/>
              </a:rPr>
              <a:t>Em sẽ làm gì để phòng tránh trường hợp như hình ảnh dưới đây.</a:t>
            </a:r>
            <a:endParaRPr lang="en-US" sz="3600" b="1" dirty="0">
              <a:solidFill>
                <a:srgbClr val="C00000"/>
              </a:solidFill>
              <a:effectLst/>
              <a:latin typeface="+mj-lt"/>
              <a:ea typeface="Arial" panose="020B0604020202020204" pitchFamily="34" charset="0"/>
            </a:endParaRPr>
          </a:p>
          <a:p>
            <a:endParaRPr lang="en-US" sz="3600" dirty="0">
              <a:solidFill>
                <a:srgbClr val="0000FF"/>
              </a:solidFill>
              <a:latin typeface="+mj-lt"/>
            </a:endParaRPr>
          </a:p>
        </p:txBody>
      </p:sp>
    </p:spTree>
    <p:extLst>
      <p:ext uri="{BB962C8B-B14F-4D97-AF65-F5344CB8AC3E}">
        <p14:creationId xmlns:p14="http://schemas.microsoft.com/office/powerpoint/2010/main" val="1357380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arn(inVertical)">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749"/>
                                        </p:tgtEl>
                                        <p:attrNameLst>
                                          <p:attrName>style.visibility</p:attrName>
                                        </p:attrNameLst>
                                      </p:cBhvr>
                                      <p:to>
                                        <p:strVal val="visible"/>
                                      </p:to>
                                    </p:set>
                                    <p:animEffect transition="in" filter="fade">
                                      <p:cBhvr>
                                        <p:cTn id="17" dur="1000"/>
                                        <p:tgtEl>
                                          <p:spTgt spid="31749"/>
                                        </p:tgtEl>
                                      </p:cBhvr>
                                    </p:animEffect>
                                    <p:anim calcmode="lin" valueType="num">
                                      <p:cBhvr>
                                        <p:cTn id="18" dur="1000" fill="hold"/>
                                        <p:tgtEl>
                                          <p:spTgt spid="31749"/>
                                        </p:tgtEl>
                                        <p:attrNameLst>
                                          <p:attrName>ppt_x</p:attrName>
                                        </p:attrNameLst>
                                      </p:cBhvr>
                                      <p:tavLst>
                                        <p:tav tm="0">
                                          <p:val>
                                            <p:strVal val="#ppt_x"/>
                                          </p:val>
                                        </p:tav>
                                        <p:tav tm="100000">
                                          <p:val>
                                            <p:strVal val="#ppt_x"/>
                                          </p:val>
                                        </p:tav>
                                      </p:tavLst>
                                    </p:anim>
                                    <p:anim calcmode="lin" valueType="num">
                                      <p:cBhvr>
                                        <p:cTn id="19" dur="1000" fill="hold"/>
                                        <p:tgtEl>
                                          <p:spTgt spid="317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02459" cy="5745745"/>
            <a:chOff x="1259802" y="248268"/>
            <a:chExt cx="9902459"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578616" y="1906775"/>
              <a:ext cx="346281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err="1">
                  <a:solidFill>
                    <a:schemeClr val="accent2">
                      <a:lumMod val="75000"/>
                    </a:schemeClr>
                  </a:solidFill>
                  <a:latin typeface="#9Slide05 Fourth" panose="00000500000000000000" pitchFamily="2" charset="0"/>
                  <a:ea typeface="Helvetica Neue"/>
                  <a:cs typeface="Helvetica Neue"/>
                </a:rPr>
                <a:t>Bài</a:t>
              </a:r>
              <a:r>
                <a:rPr lang="en-US" altLang="en-US" sz="4000" b="1" dirty="0">
                  <a:solidFill>
                    <a:schemeClr val="accent2">
                      <a:lumMod val="75000"/>
                    </a:schemeClr>
                  </a:solidFill>
                  <a:latin typeface="#9Slide05 Fourth" panose="00000500000000000000" pitchFamily="2" charset="0"/>
                  <a:ea typeface="Helvetica Neue"/>
                  <a:cs typeface="Helvetica Neue"/>
                </a:rPr>
                <a:t> 11: </a:t>
              </a:r>
            </a:p>
            <a:p>
              <a:pPr algn="ctr" eaLnBrk="0" fontAlgn="base" hangingPunct="0">
                <a:spcBef>
                  <a:spcPct val="0"/>
                </a:spcBef>
                <a:spcAft>
                  <a:spcPct val="0"/>
                </a:spcAft>
              </a:pPr>
              <a:r>
                <a:rPr lang="en-US" altLang="en-US" sz="4000" b="1" dirty="0">
                  <a:solidFill>
                    <a:schemeClr val="accent2">
                      <a:lumMod val="75000"/>
                    </a:schemeClr>
                  </a:solidFill>
                  <a:latin typeface="#9Slide05 Fourth" panose="00000500000000000000" pitchFamily="2" charset="0"/>
                  <a:ea typeface="Helvetica Neue"/>
                  <a:cs typeface="Helvetica Neue"/>
                </a:rPr>
                <a:t>QUYỀN CƠ BẢN CỦA </a:t>
              </a:r>
            </a:p>
            <a:p>
              <a:pPr algn="ctr" eaLnBrk="0" fontAlgn="base" hangingPunct="0">
                <a:spcBef>
                  <a:spcPct val="0"/>
                </a:spcBef>
                <a:spcAft>
                  <a:spcPct val="0"/>
                </a:spcAft>
              </a:pPr>
              <a:r>
                <a:rPr lang="en-US" altLang="en-US" sz="4000" b="1" dirty="0">
                  <a:solidFill>
                    <a:schemeClr val="accent2">
                      <a:lumMod val="75000"/>
                    </a:schemeClr>
                  </a:solidFill>
                  <a:latin typeface="#9Slide05 Fourth" panose="00000500000000000000" pitchFamily="2" charset="0"/>
                  <a:ea typeface="Helvetica Neue"/>
                  <a:cs typeface="Helvetica Neue"/>
                </a:rPr>
                <a:t>TRẺ EM</a:t>
              </a:r>
              <a:endParaRPr lang="en-SG" altLang="en-US" sz="4000" b="1" dirty="0">
                <a:solidFill>
                  <a:schemeClr val="accent2">
                    <a:lumMod val="75000"/>
                  </a:schemeClr>
                </a:solidFill>
                <a:latin typeface="#9Slide05 Fourth" panose="00000500000000000000" pitchFamily="2"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401425" y="2735105"/>
              <a:ext cx="2667000" cy="1077218"/>
            </a:xfrm>
            <a:prstGeom prst="rect">
              <a:avLst/>
            </a:prstGeom>
            <a:noFill/>
            <a:ln>
              <a:noFill/>
            </a:ln>
            <a:effectLst/>
          </p:spPr>
          <p:txBody>
            <a:bodyPr anchor="ctr">
              <a:spAutoFit/>
            </a:bodyPr>
            <a:lstStyle/>
            <a:p>
              <a:pPr algn="ctr">
                <a:defRPr/>
              </a:pPr>
              <a:r>
                <a:rPr lang="en-US" altLang="zh-CN" sz="3200" b="1" kern="0" dirty="0">
                  <a:solidFill>
                    <a:schemeClr val="accent6">
                      <a:lumMod val="50000"/>
                    </a:schemeClr>
                  </a:solidFill>
                  <a:latin typeface="SVN-Vanilla Daisy Pro" panose="00000500000000000000" pitchFamily="2" charset="0"/>
                  <a:ea typeface="微软雅黑" pitchFamily="34" charset="-122"/>
                  <a:cs typeface="Times New Roman" pitchFamily="18" charset="0"/>
                </a:rPr>
                <a:t>IV.</a:t>
              </a:r>
            </a:p>
            <a:p>
              <a:pPr algn="ctr">
                <a:defRPr/>
              </a:pPr>
              <a:r>
                <a:rPr lang="en-US" altLang="zh-CN" sz="3200" b="1" kern="0" dirty="0">
                  <a:solidFill>
                    <a:schemeClr val="accent6">
                      <a:lumMod val="50000"/>
                    </a:schemeClr>
                  </a:solidFill>
                  <a:latin typeface="SVN-Vanilla Daisy Pro" panose="00000500000000000000" pitchFamily="2" charset="0"/>
                  <a:ea typeface="微软雅黑" pitchFamily="34" charset="-122"/>
                  <a:cs typeface="Times New Roman" pitchFamily="18" charset="0"/>
                </a:rPr>
                <a:t>VẬN DỤNG</a:t>
              </a:r>
            </a:p>
          </p:txBody>
        </p:sp>
      </p:grpSp>
    </p:spTree>
    <p:extLst>
      <p:ext uri="{BB962C8B-B14F-4D97-AF65-F5344CB8AC3E}">
        <p14:creationId xmlns:p14="http://schemas.microsoft.com/office/powerpoint/2010/main" val="769601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524000" y="2656726"/>
            <a:ext cx="9144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lnSpc>
                <a:spcPct val="90000"/>
              </a:lnSpc>
              <a:buFontTx/>
              <a:buNone/>
            </a:pPr>
            <a:r>
              <a:rPr lang="en-US" altLang="en-US" dirty="0">
                <a:solidFill>
                  <a:srgbClr val="C00000"/>
                </a:solidFill>
                <a:latin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Có</a:t>
            </a:r>
            <a:r>
              <a:rPr lang="en-US" altLang="en-US" sz="4000" dirty="0">
                <a:solidFill>
                  <a:srgbClr val="C00000"/>
                </a:solidFill>
                <a:latin typeface="Times New Roman" panose="02020603050405020304" pitchFamily="18" charset="0"/>
                <a:cs typeface="Times New Roman" panose="02020603050405020304" pitchFamily="18" charset="0"/>
              </a:rPr>
              <a:t> 4 ô </a:t>
            </a:r>
            <a:r>
              <a:rPr lang="en-US" altLang="en-US" sz="4000" dirty="0" err="1">
                <a:solidFill>
                  <a:srgbClr val="C00000"/>
                </a:solidFill>
                <a:latin typeface="Times New Roman" panose="02020603050405020304" pitchFamily="18" charset="0"/>
                <a:cs typeface="Times New Roman" panose="02020603050405020304" pitchFamily="18" charset="0"/>
              </a:rPr>
              <a:t>hàng</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ngang</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và</a:t>
            </a:r>
            <a:r>
              <a:rPr lang="en-US" altLang="en-US" sz="4000" dirty="0">
                <a:solidFill>
                  <a:srgbClr val="C00000"/>
                </a:solidFill>
                <a:latin typeface="Times New Roman" panose="02020603050405020304" pitchFamily="18" charset="0"/>
                <a:cs typeface="Times New Roman" panose="02020603050405020304" pitchFamily="18" charset="0"/>
              </a:rPr>
              <a:t> 1 ô </a:t>
            </a:r>
            <a:r>
              <a:rPr lang="en-US" altLang="en-US" sz="4000" dirty="0" err="1">
                <a:solidFill>
                  <a:srgbClr val="C00000"/>
                </a:solidFill>
                <a:latin typeface="Times New Roman" panose="02020603050405020304" pitchFamily="18" charset="0"/>
                <a:cs typeface="Times New Roman" panose="02020603050405020304" pitchFamily="18" charset="0"/>
              </a:rPr>
              <a:t>chìa</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khóa</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Trong</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mỗi</a:t>
            </a:r>
            <a:r>
              <a:rPr lang="en-US" altLang="en-US" sz="4000" dirty="0">
                <a:solidFill>
                  <a:srgbClr val="C00000"/>
                </a:solidFill>
                <a:latin typeface="Times New Roman" panose="02020603050405020304" pitchFamily="18" charset="0"/>
                <a:cs typeface="Times New Roman" panose="02020603050405020304" pitchFamily="18" charset="0"/>
              </a:rPr>
              <a:t> ô </a:t>
            </a:r>
            <a:r>
              <a:rPr lang="en-US" altLang="en-US" sz="4000" dirty="0" err="1">
                <a:solidFill>
                  <a:srgbClr val="C00000"/>
                </a:solidFill>
                <a:latin typeface="Times New Roman" panose="02020603050405020304" pitchFamily="18" charset="0"/>
                <a:cs typeface="Times New Roman" panose="02020603050405020304" pitchFamily="18" charset="0"/>
              </a:rPr>
              <a:t>hàng</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ngang</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sẽ</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có</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các</a:t>
            </a:r>
            <a:r>
              <a:rPr lang="en-US" altLang="en-US" sz="4000" dirty="0">
                <a:solidFill>
                  <a:srgbClr val="C00000"/>
                </a:solidFill>
                <a:latin typeface="Times New Roman" panose="02020603050405020304" pitchFamily="18" charset="0"/>
                <a:cs typeface="Times New Roman" panose="02020603050405020304" pitchFamily="18" charset="0"/>
              </a:rPr>
              <a:t> con </a:t>
            </a:r>
            <a:r>
              <a:rPr lang="en-US" altLang="en-US" sz="4000" dirty="0" err="1">
                <a:solidFill>
                  <a:srgbClr val="C00000"/>
                </a:solidFill>
                <a:latin typeface="Times New Roman" panose="02020603050405020304" pitchFamily="18" charset="0"/>
                <a:cs typeface="Times New Roman" panose="02020603050405020304" pitchFamily="18" charset="0"/>
              </a:rPr>
              <a:t>chữ</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tạo</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thành</a:t>
            </a:r>
            <a:r>
              <a:rPr lang="en-US" altLang="en-US" sz="4000" dirty="0">
                <a:solidFill>
                  <a:srgbClr val="C00000"/>
                </a:solidFill>
                <a:latin typeface="Times New Roman" panose="02020603050405020304" pitchFamily="18" charset="0"/>
                <a:cs typeface="Times New Roman" panose="02020603050405020304" pitchFamily="18" charset="0"/>
              </a:rPr>
              <a:t> ô </a:t>
            </a:r>
            <a:r>
              <a:rPr lang="en-US" altLang="en-US" sz="4000" dirty="0" err="1">
                <a:solidFill>
                  <a:srgbClr val="C00000"/>
                </a:solidFill>
                <a:latin typeface="Times New Roman" panose="02020603050405020304" pitchFamily="18" charset="0"/>
                <a:cs typeface="Times New Roman" panose="02020603050405020304" pitchFamily="18" charset="0"/>
              </a:rPr>
              <a:t>chìa</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khóa</a:t>
            </a:r>
            <a:r>
              <a:rPr lang="en-US" altLang="en-US" sz="4000" dirty="0">
                <a:solidFill>
                  <a:srgbClr val="C00000"/>
                </a:solidFill>
                <a:latin typeface="Times New Roman" panose="02020603050405020304" pitchFamily="18" charset="0"/>
                <a:cs typeface="Times New Roman" panose="02020603050405020304" pitchFamily="18" charset="0"/>
              </a:rPr>
              <a:t>. </a:t>
            </a:r>
          </a:p>
          <a:p>
            <a:pPr algn="ctr">
              <a:lnSpc>
                <a:spcPct val="90000"/>
              </a:lnSpc>
              <a:buFontTx/>
              <a:buNone/>
            </a:pPr>
            <a:endParaRPr lang="en-US" altLang="en-US" sz="4000" dirty="0">
              <a:solidFill>
                <a:srgbClr val="C00000"/>
              </a:solidFill>
              <a:latin typeface="Times New Roman" panose="02020603050405020304" pitchFamily="18" charset="0"/>
              <a:cs typeface="Times New Roman" panose="02020603050405020304" pitchFamily="18" charset="0"/>
            </a:endParaRPr>
          </a:p>
          <a:p>
            <a:pPr algn="ctr">
              <a:lnSpc>
                <a:spcPct val="90000"/>
              </a:lnSpc>
              <a:buFontTx/>
              <a:buNone/>
            </a:pPr>
            <a:r>
              <a:rPr lang="en-US" altLang="en-US" sz="3600" b="1" i="1" dirty="0">
                <a:solidFill>
                  <a:srgbClr val="FF0000"/>
                </a:solidFill>
                <a:latin typeface="Times New Roman" panose="02020603050405020304" pitchFamily="18" charset="0"/>
                <a:cs typeface="Times New Roman" panose="02020603050405020304" pitchFamily="18" charset="0"/>
              </a:rPr>
              <a:t>CHÚC CÁC EM MAY MẮN !</a:t>
            </a:r>
          </a:p>
        </p:txBody>
      </p:sp>
      <p:sp>
        <p:nvSpPr>
          <p:cNvPr id="32771" name="AutoShape 3"/>
          <p:cNvSpPr>
            <a:spLocks noGrp="1" noChangeArrowheads="1"/>
          </p:cNvSpPr>
          <p:nvPr>
            <p:ph type="title"/>
          </p:nvPr>
        </p:nvSpPr>
        <p:spPr>
          <a:xfrm>
            <a:off x="1524000" y="228600"/>
            <a:ext cx="9144000" cy="1462088"/>
          </a:xfrm>
          <a:prstGeom prst="irregularSeal1">
            <a:avLst/>
          </a:prstGeom>
          <a:gradFill rotWithShape="1">
            <a:gsLst>
              <a:gs pos="0">
                <a:srgbClr val="CC00CC"/>
              </a:gs>
              <a:gs pos="100000">
                <a:srgbClr val="FF9933"/>
              </a:gs>
            </a:gsLst>
            <a:path path="shape">
              <a:fillToRect l="50000" t="50000" r="50000" b="50000"/>
            </a:path>
          </a:gradFill>
          <a:ln>
            <a:solidFill>
              <a:schemeClr val="tx1"/>
            </a:solidFill>
            <a:miter lim="800000"/>
            <a:headEnd/>
            <a:tailEnd/>
          </a:ln>
        </p:spPr>
        <p:txBody>
          <a:bodyPr>
            <a:normAutofit fontScale="90000"/>
          </a:bodyPr>
          <a:lstStyle/>
          <a:p>
            <a:pPr eaLnBrk="0" hangingPunct="0"/>
            <a:r>
              <a:rPr lang="en-US" altLang="en-US" b="1">
                <a:latin typeface="Times New Roman" panose="02020603050405020304" pitchFamily="18" charset="0"/>
              </a:rPr>
              <a:t>TRÒ CHƠI Ô CHỮ</a:t>
            </a:r>
          </a:p>
        </p:txBody>
      </p:sp>
    </p:spTree>
    <p:extLst>
      <p:ext uri="{BB962C8B-B14F-4D97-AF65-F5344CB8AC3E}">
        <p14:creationId xmlns:p14="http://schemas.microsoft.com/office/powerpoint/2010/main" val="853972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wedge">
                                      <p:cBhvr>
                                        <p:cTn id="7" dur="2000"/>
                                        <p:tgtEl>
                                          <p:spTgt spid="32771"/>
                                        </p:tgtEl>
                                      </p:cBhvr>
                                    </p:animEffect>
                                  </p:childTnLst>
                                </p:cTn>
                              </p:par>
                              <p:par>
                                <p:cTn id="8" presetID="20" presetClass="entr" presetSubtype="0" fill="hold" nodeType="withEffect">
                                  <p:stCondLst>
                                    <p:cond delay="0"/>
                                  </p:stCondLst>
                                  <p:childTnLst>
                                    <p:set>
                                      <p:cBhvr>
                                        <p:cTn id="9" dur="1" fill="hold">
                                          <p:stCondLst>
                                            <p:cond delay="0"/>
                                          </p:stCondLst>
                                        </p:cTn>
                                        <p:tgtEl>
                                          <p:spTgt spid="32770">
                                            <p:txEl>
                                              <p:pRg st="0" end="0"/>
                                            </p:txEl>
                                          </p:spTgt>
                                        </p:tgtEl>
                                        <p:attrNameLst>
                                          <p:attrName>style.visibility</p:attrName>
                                        </p:attrNameLst>
                                      </p:cBhvr>
                                      <p:to>
                                        <p:strVal val="visible"/>
                                      </p:to>
                                    </p:set>
                                    <p:animEffect transition="in" filter="wedge">
                                      <p:cBhvr>
                                        <p:cTn id="10" dur="2000"/>
                                        <p:tgtEl>
                                          <p:spTgt spid="32770">
                                            <p:txEl>
                                              <p:pRg st="0" end="0"/>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32770">
                                            <p:txEl>
                                              <p:pRg st="2" end="2"/>
                                            </p:txEl>
                                          </p:spTgt>
                                        </p:tgtEl>
                                        <p:attrNameLst>
                                          <p:attrName>style.visibility</p:attrName>
                                        </p:attrNameLst>
                                      </p:cBhvr>
                                      <p:to>
                                        <p:strVal val="visible"/>
                                      </p:to>
                                    </p:set>
                                    <p:animEffect transition="in" filter="wedge">
                                      <p:cBhvr>
                                        <p:cTn id="13" dur="2000"/>
                                        <p:tgtEl>
                                          <p:spTgt spid="327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1524000" y="-42067"/>
            <a:ext cx="9144000" cy="1462087"/>
          </a:xfrm>
          <a:prstGeom prst="irregularSeal1">
            <a:avLst/>
          </a:prstGeom>
          <a:gradFill rotWithShape="1">
            <a:gsLst>
              <a:gs pos="0">
                <a:srgbClr val="FF9933"/>
              </a:gs>
              <a:gs pos="100000">
                <a:srgbClr val="CC00CC"/>
              </a:gs>
            </a:gsLst>
            <a:lin ang="5400000" scaled="1"/>
          </a:gradFill>
          <a:ln>
            <a:solidFill>
              <a:schemeClr val="tx1"/>
            </a:solidFill>
            <a:miter lim="800000"/>
            <a:headEnd/>
            <a:tailEnd/>
          </a:ln>
        </p:spPr>
        <p:txBody>
          <a:bodyPr>
            <a:normAutofit fontScale="90000"/>
          </a:bodyPr>
          <a:lstStyle/>
          <a:p>
            <a:pPr eaLnBrk="0" hangingPunct="0"/>
            <a:r>
              <a:rPr lang="en-US" altLang="en-US" sz="4000" b="1" dirty="0">
                <a:latin typeface="Times New Roman" panose="02020603050405020304" pitchFamily="18" charset="0"/>
                <a:cs typeface="Times New Roman" panose="02020603050405020304" pitchFamily="18" charset="0"/>
              </a:rPr>
              <a:t>TRÒ CHƠI Ô CHỮ</a:t>
            </a:r>
          </a:p>
        </p:txBody>
      </p:sp>
      <p:grpSp>
        <p:nvGrpSpPr>
          <p:cNvPr id="33795" name="Group 3"/>
          <p:cNvGrpSpPr>
            <a:grpSpLocks/>
          </p:cNvGrpSpPr>
          <p:nvPr/>
        </p:nvGrpSpPr>
        <p:grpSpPr bwMode="auto">
          <a:xfrm>
            <a:off x="3048000" y="1600200"/>
            <a:ext cx="5486400" cy="528638"/>
            <a:chOff x="0" y="0"/>
            <a:chExt cx="3456" cy="333"/>
          </a:xfrm>
        </p:grpSpPr>
        <p:sp>
          <p:nvSpPr>
            <p:cNvPr id="33796" name="Text Box 4"/>
            <p:cNvSpPr txBox="1">
              <a:spLocks noChangeArrowheads="1"/>
            </p:cNvSpPr>
            <p:nvPr/>
          </p:nvSpPr>
          <p:spPr bwMode="auto">
            <a:xfrm>
              <a:off x="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797" name="Text Box 5"/>
            <p:cNvSpPr txBox="1">
              <a:spLocks noChangeArrowheads="1"/>
            </p:cNvSpPr>
            <p:nvPr/>
          </p:nvSpPr>
          <p:spPr bwMode="auto">
            <a:xfrm>
              <a:off x="43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798" name="Text Box 6"/>
            <p:cNvSpPr txBox="1">
              <a:spLocks noChangeArrowheads="1"/>
            </p:cNvSpPr>
            <p:nvPr/>
          </p:nvSpPr>
          <p:spPr bwMode="auto">
            <a:xfrm>
              <a:off x="86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799" name="Text Box 7"/>
            <p:cNvSpPr txBox="1">
              <a:spLocks noChangeArrowheads="1"/>
            </p:cNvSpPr>
            <p:nvPr/>
          </p:nvSpPr>
          <p:spPr bwMode="auto">
            <a:xfrm>
              <a:off x="129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0" name="Text Box 8"/>
            <p:cNvSpPr txBox="1">
              <a:spLocks noChangeArrowheads="1"/>
            </p:cNvSpPr>
            <p:nvPr/>
          </p:nvSpPr>
          <p:spPr bwMode="auto">
            <a:xfrm>
              <a:off x="1728"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1" name="Text Box 9"/>
            <p:cNvSpPr txBox="1">
              <a:spLocks noChangeArrowheads="1"/>
            </p:cNvSpPr>
            <p:nvPr/>
          </p:nvSpPr>
          <p:spPr bwMode="auto">
            <a:xfrm>
              <a:off x="216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2" name="Text Box 10"/>
            <p:cNvSpPr txBox="1">
              <a:spLocks noChangeArrowheads="1"/>
            </p:cNvSpPr>
            <p:nvPr/>
          </p:nvSpPr>
          <p:spPr bwMode="auto">
            <a:xfrm>
              <a:off x="259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3" name="Text Box 11"/>
            <p:cNvSpPr txBox="1">
              <a:spLocks noChangeArrowheads="1"/>
            </p:cNvSpPr>
            <p:nvPr/>
          </p:nvSpPr>
          <p:spPr bwMode="auto">
            <a:xfrm>
              <a:off x="302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grpSp>
        <p:nvGrpSpPr>
          <p:cNvPr id="33804" name="Group 12"/>
          <p:cNvGrpSpPr>
            <a:grpSpLocks/>
          </p:cNvGrpSpPr>
          <p:nvPr/>
        </p:nvGrpSpPr>
        <p:grpSpPr bwMode="auto">
          <a:xfrm>
            <a:off x="3048000" y="1600200"/>
            <a:ext cx="5486400" cy="528638"/>
            <a:chOff x="0" y="0"/>
            <a:chExt cx="3456" cy="333"/>
          </a:xfrm>
        </p:grpSpPr>
        <p:sp>
          <p:nvSpPr>
            <p:cNvPr id="33805" name="Text Box 13"/>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6" name="Text Box 14"/>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7" name="Text Box 15"/>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8" name="Text Box 16"/>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9" name="Text Box 17"/>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10" name="Text Box 18"/>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11" name="Text Box 19"/>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12" name="Text Box 20"/>
            <p:cNvSpPr txBox="1">
              <a:spLocks noChangeArrowheads="1"/>
            </p:cNvSpPr>
            <p:nvPr/>
          </p:nvSpPr>
          <p:spPr bwMode="auto">
            <a:xfrm>
              <a:off x="302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sp>
        <p:nvSpPr>
          <p:cNvPr id="33813" name="Oval 21"/>
          <p:cNvSpPr>
            <a:spLocks noChangeArrowheads="1"/>
          </p:cNvSpPr>
          <p:nvPr/>
        </p:nvSpPr>
        <p:spPr bwMode="auto">
          <a:xfrm>
            <a:off x="1752600" y="1524000"/>
            <a:ext cx="685800" cy="685800"/>
          </a:xfrm>
          <a:prstGeom prst="ellipse">
            <a:avLst/>
          </a:prstGeom>
          <a:solidFill>
            <a:srgbClr val="00FF00">
              <a:alpha val="79999"/>
            </a:srgb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b="1">
                <a:solidFill>
                  <a:srgbClr val="FF0000"/>
                </a:solidFill>
                <a:latin typeface="Times New Roman" panose="02020603050405020304" pitchFamily="18" charset="0"/>
                <a:cs typeface="Arial" panose="020B0604020202020204" pitchFamily="34" charset="0"/>
              </a:rPr>
              <a:t>1</a:t>
            </a:r>
          </a:p>
        </p:txBody>
      </p:sp>
      <p:grpSp>
        <p:nvGrpSpPr>
          <p:cNvPr id="33814" name="Group 22"/>
          <p:cNvGrpSpPr>
            <a:grpSpLocks/>
          </p:cNvGrpSpPr>
          <p:nvPr/>
        </p:nvGrpSpPr>
        <p:grpSpPr bwMode="auto">
          <a:xfrm>
            <a:off x="3048000" y="1600200"/>
            <a:ext cx="5486400" cy="528638"/>
            <a:chOff x="0" y="0"/>
            <a:chExt cx="3456" cy="333"/>
          </a:xfrm>
        </p:grpSpPr>
        <p:sp>
          <p:nvSpPr>
            <p:cNvPr id="33815" name="Text Box 23"/>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B</a:t>
              </a:r>
            </a:p>
          </p:txBody>
        </p:sp>
        <p:sp>
          <p:nvSpPr>
            <p:cNvPr id="33816" name="Text Box 24"/>
            <p:cNvSpPr txBox="1">
              <a:spLocks noChangeArrowheads="1"/>
            </p:cNvSpPr>
            <p:nvPr/>
          </p:nvSpPr>
          <p:spPr bwMode="auto">
            <a:xfrm>
              <a:off x="432"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Ì</a:t>
              </a:r>
            </a:p>
          </p:txBody>
        </p:sp>
        <p:sp>
          <p:nvSpPr>
            <p:cNvPr id="33817" name="Text Box 25"/>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N</a:t>
              </a:r>
            </a:p>
          </p:txBody>
        </p:sp>
        <p:sp>
          <p:nvSpPr>
            <p:cNvPr id="33818" name="Text Box 26"/>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H</a:t>
              </a:r>
            </a:p>
          </p:txBody>
        </p:sp>
        <p:sp>
          <p:nvSpPr>
            <p:cNvPr id="33819" name="Text Box 27"/>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Đ</a:t>
              </a:r>
            </a:p>
          </p:txBody>
        </p:sp>
        <p:sp>
          <p:nvSpPr>
            <p:cNvPr id="33820" name="Text Box 28"/>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Ẳ</a:t>
              </a:r>
            </a:p>
          </p:txBody>
        </p:sp>
        <p:sp>
          <p:nvSpPr>
            <p:cNvPr id="33821" name="Text Box 29"/>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N</a:t>
              </a:r>
            </a:p>
          </p:txBody>
        </p:sp>
        <p:sp>
          <p:nvSpPr>
            <p:cNvPr id="33822" name="Text Box 30"/>
            <p:cNvSpPr txBox="1">
              <a:spLocks noChangeArrowheads="1"/>
            </p:cNvSpPr>
            <p:nvPr/>
          </p:nvSpPr>
          <p:spPr bwMode="auto">
            <a:xfrm>
              <a:off x="302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G</a:t>
              </a:r>
            </a:p>
          </p:txBody>
        </p:sp>
      </p:grpSp>
      <p:sp>
        <p:nvSpPr>
          <p:cNvPr id="33823" name="Text Box 31"/>
          <p:cNvSpPr txBox="1">
            <a:spLocks noChangeArrowheads="1"/>
          </p:cNvSpPr>
          <p:nvPr/>
        </p:nvSpPr>
        <p:spPr bwMode="auto">
          <a:xfrm>
            <a:off x="1524000" y="5410200"/>
            <a:ext cx="9144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CC"/>
                </a:solidFill>
                <a:cs typeface="Arial" panose="020B0604020202020204" pitchFamily="34" charset="0"/>
              </a:rPr>
              <a:t>Câu 1:  Ô chữ gồm 8 chữ cái: Tất cả mọi người trên Thế giới không phân biệt màu da sắc tộc hay nam nữ đều phải sống như thế nào?</a:t>
            </a:r>
          </a:p>
          <a:p>
            <a:pPr>
              <a:spcBef>
                <a:spcPct val="50000"/>
              </a:spcBef>
            </a:pPr>
            <a:endParaRPr lang="en-US" altLang="en-US" sz="2800" b="1">
              <a:solidFill>
                <a:srgbClr val="0000CC"/>
              </a:solidFill>
              <a:cs typeface="Arial" panose="020B0604020202020204" pitchFamily="34" charset="0"/>
            </a:endParaRPr>
          </a:p>
        </p:txBody>
      </p:sp>
      <p:grpSp>
        <p:nvGrpSpPr>
          <p:cNvPr id="33824" name="Group 32"/>
          <p:cNvGrpSpPr>
            <a:grpSpLocks/>
          </p:cNvGrpSpPr>
          <p:nvPr/>
        </p:nvGrpSpPr>
        <p:grpSpPr bwMode="auto">
          <a:xfrm>
            <a:off x="3810000" y="4572000"/>
            <a:ext cx="4800600" cy="528638"/>
            <a:chOff x="0" y="0"/>
            <a:chExt cx="3024" cy="333"/>
          </a:xfrm>
        </p:grpSpPr>
        <p:sp>
          <p:nvSpPr>
            <p:cNvPr id="33825" name="Text Box 33"/>
            <p:cNvSpPr txBox="1">
              <a:spLocks noChangeArrowheads="1"/>
            </p:cNvSpPr>
            <p:nvPr/>
          </p:nvSpPr>
          <p:spPr bwMode="auto">
            <a:xfrm>
              <a:off x="0"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26" name="Text Box 34"/>
            <p:cNvSpPr txBox="1">
              <a:spLocks noChangeArrowheads="1"/>
            </p:cNvSpPr>
            <p:nvPr/>
          </p:nvSpPr>
          <p:spPr bwMode="auto">
            <a:xfrm>
              <a:off x="432"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27" name="Text Box 35"/>
            <p:cNvSpPr txBox="1">
              <a:spLocks noChangeArrowheads="1"/>
            </p:cNvSpPr>
            <p:nvPr/>
          </p:nvSpPr>
          <p:spPr bwMode="auto">
            <a:xfrm>
              <a:off x="864"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28" name="Text Box 36"/>
            <p:cNvSpPr txBox="1">
              <a:spLocks noChangeArrowheads="1"/>
            </p:cNvSpPr>
            <p:nvPr/>
          </p:nvSpPr>
          <p:spPr bwMode="auto">
            <a:xfrm>
              <a:off x="1296"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29" name="Text Box 37"/>
            <p:cNvSpPr txBox="1">
              <a:spLocks noChangeArrowheads="1"/>
            </p:cNvSpPr>
            <p:nvPr/>
          </p:nvSpPr>
          <p:spPr bwMode="auto">
            <a:xfrm>
              <a:off x="1728"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30" name="Text Box 38"/>
            <p:cNvSpPr txBox="1">
              <a:spLocks noChangeArrowheads="1"/>
            </p:cNvSpPr>
            <p:nvPr/>
          </p:nvSpPr>
          <p:spPr bwMode="auto">
            <a:xfrm>
              <a:off x="2160"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31" name="Text Box 39"/>
            <p:cNvSpPr txBox="1">
              <a:spLocks noChangeArrowheads="1"/>
            </p:cNvSpPr>
            <p:nvPr/>
          </p:nvSpPr>
          <p:spPr bwMode="auto">
            <a:xfrm>
              <a:off x="2592"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grpSp>
      <p:grpSp>
        <p:nvGrpSpPr>
          <p:cNvPr id="33832" name="Group 40"/>
          <p:cNvGrpSpPr>
            <a:grpSpLocks/>
          </p:cNvGrpSpPr>
          <p:nvPr/>
        </p:nvGrpSpPr>
        <p:grpSpPr bwMode="auto">
          <a:xfrm>
            <a:off x="3733800" y="2286000"/>
            <a:ext cx="3429000" cy="528638"/>
            <a:chOff x="0" y="0"/>
            <a:chExt cx="2160" cy="333"/>
          </a:xfrm>
        </p:grpSpPr>
        <p:sp>
          <p:nvSpPr>
            <p:cNvPr id="33833" name="Text Box 41"/>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34" name="Text Box 42"/>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35" name="Text Box 43"/>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36" name="Text Box 44"/>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37" name="Text Box 45"/>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sp>
        <p:nvSpPr>
          <p:cNvPr id="33838" name="Oval 46"/>
          <p:cNvSpPr>
            <a:spLocks noChangeArrowheads="1"/>
          </p:cNvSpPr>
          <p:nvPr/>
        </p:nvSpPr>
        <p:spPr bwMode="auto">
          <a:xfrm>
            <a:off x="1752600" y="2209800"/>
            <a:ext cx="685800" cy="685800"/>
          </a:xfrm>
          <a:prstGeom prst="ellipse">
            <a:avLst/>
          </a:prstGeom>
          <a:solidFill>
            <a:srgbClr val="CC00CC">
              <a:alpha val="79999"/>
            </a:srgb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b="1">
                <a:solidFill>
                  <a:schemeClr val="bg1"/>
                </a:solidFill>
                <a:latin typeface="Times New Roman" panose="02020603050405020304" pitchFamily="18" charset="0"/>
                <a:cs typeface="Arial" panose="020B0604020202020204" pitchFamily="34" charset="0"/>
              </a:rPr>
              <a:t>2</a:t>
            </a:r>
          </a:p>
        </p:txBody>
      </p:sp>
      <p:grpSp>
        <p:nvGrpSpPr>
          <p:cNvPr id="33839" name="Group 47"/>
          <p:cNvGrpSpPr>
            <a:grpSpLocks/>
          </p:cNvGrpSpPr>
          <p:nvPr/>
        </p:nvGrpSpPr>
        <p:grpSpPr bwMode="auto">
          <a:xfrm>
            <a:off x="3733800" y="2286000"/>
            <a:ext cx="3429000" cy="528638"/>
            <a:chOff x="0" y="0"/>
            <a:chExt cx="2160" cy="333"/>
          </a:xfrm>
        </p:grpSpPr>
        <p:sp>
          <p:nvSpPr>
            <p:cNvPr id="33840" name="Text Box 48"/>
            <p:cNvSpPr txBox="1">
              <a:spLocks noChangeArrowheads="1"/>
            </p:cNvSpPr>
            <p:nvPr/>
          </p:nvSpPr>
          <p:spPr bwMode="auto">
            <a:xfrm>
              <a:off x="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41" name="Text Box 49"/>
            <p:cNvSpPr txBox="1">
              <a:spLocks noChangeArrowheads="1"/>
            </p:cNvSpPr>
            <p:nvPr/>
          </p:nvSpPr>
          <p:spPr bwMode="auto">
            <a:xfrm>
              <a:off x="43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42" name="Text Box 50"/>
            <p:cNvSpPr txBox="1">
              <a:spLocks noChangeArrowheads="1"/>
            </p:cNvSpPr>
            <p:nvPr/>
          </p:nvSpPr>
          <p:spPr bwMode="auto">
            <a:xfrm>
              <a:off x="86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43" name="Text Box 51"/>
            <p:cNvSpPr txBox="1">
              <a:spLocks noChangeArrowheads="1"/>
            </p:cNvSpPr>
            <p:nvPr/>
          </p:nvSpPr>
          <p:spPr bwMode="auto">
            <a:xfrm>
              <a:off x="129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44" name="Text Box 52"/>
            <p:cNvSpPr txBox="1">
              <a:spLocks noChangeArrowheads="1"/>
            </p:cNvSpPr>
            <p:nvPr/>
          </p:nvSpPr>
          <p:spPr bwMode="auto">
            <a:xfrm>
              <a:off x="1728"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grpSp>
        <p:nvGrpSpPr>
          <p:cNvPr id="33845" name="Group 53"/>
          <p:cNvGrpSpPr>
            <a:grpSpLocks/>
          </p:cNvGrpSpPr>
          <p:nvPr/>
        </p:nvGrpSpPr>
        <p:grpSpPr bwMode="auto">
          <a:xfrm>
            <a:off x="3733800" y="2286000"/>
            <a:ext cx="3429000" cy="528638"/>
            <a:chOff x="0" y="0"/>
            <a:chExt cx="2160" cy="333"/>
          </a:xfrm>
        </p:grpSpPr>
        <p:sp>
          <p:nvSpPr>
            <p:cNvPr id="33846" name="Text Box 54"/>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T</a:t>
              </a:r>
            </a:p>
          </p:txBody>
        </p:sp>
        <p:sp>
          <p:nvSpPr>
            <p:cNvPr id="33847" name="Text Box 55"/>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R</a:t>
              </a:r>
            </a:p>
          </p:txBody>
        </p:sp>
        <p:sp>
          <p:nvSpPr>
            <p:cNvPr id="33848" name="Text Box 56"/>
            <p:cNvSpPr txBox="1">
              <a:spLocks noChangeArrowheads="1"/>
            </p:cNvSpPr>
            <p:nvPr/>
          </p:nvSpPr>
          <p:spPr bwMode="auto">
            <a:xfrm>
              <a:off x="864"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latin typeface="VNI-Times" pitchFamily="2" charset="0"/>
                  <a:cs typeface="Arial" panose="020B0604020202020204" pitchFamily="34" charset="0"/>
                </a:rPr>
                <a:t>Ẻ</a:t>
              </a:r>
            </a:p>
          </p:txBody>
        </p:sp>
        <p:sp>
          <p:nvSpPr>
            <p:cNvPr id="33849" name="Text Box 57"/>
            <p:cNvSpPr txBox="1">
              <a:spLocks noChangeArrowheads="1"/>
            </p:cNvSpPr>
            <p:nvPr/>
          </p:nvSpPr>
          <p:spPr bwMode="auto">
            <a:xfrm>
              <a:off x="1296"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E</a:t>
              </a:r>
            </a:p>
          </p:txBody>
        </p:sp>
        <p:sp>
          <p:nvSpPr>
            <p:cNvPr id="33850" name="Text Box 58"/>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M</a:t>
              </a:r>
            </a:p>
          </p:txBody>
        </p:sp>
      </p:grpSp>
      <p:sp>
        <p:nvSpPr>
          <p:cNvPr id="33851" name="Oval 59"/>
          <p:cNvSpPr>
            <a:spLocks noChangeArrowheads="1"/>
          </p:cNvSpPr>
          <p:nvPr/>
        </p:nvSpPr>
        <p:spPr bwMode="auto">
          <a:xfrm>
            <a:off x="1752600" y="2895600"/>
            <a:ext cx="685800" cy="685800"/>
          </a:xfrm>
          <a:prstGeom prst="ellipse">
            <a:avLst/>
          </a:prstGeom>
          <a:solidFill>
            <a:schemeClr val="bg2">
              <a:alpha val="79999"/>
            </a:scheme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b="1">
                <a:solidFill>
                  <a:srgbClr val="FF9933"/>
                </a:solidFill>
                <a:latin typeface="Times New Roman" panose="02020603050405020304" pitchFamily="18" charset="0"/>
                <a:cs typeface="Arial" panose="020B0604020202020204" pitchFamily="34" charset="0"/>
              </a:rPr>
              <a:t>3</a:t>
            </a:r>
          </a:p>
        </p:txBody>
      </p:sp>
      <p:grpSp>
        <p:nvGrpSpPr>
          <p:cNvPr id="33852" name="Group 60"/>
          <p:cNvGrpSpPr>
            <a:grpSpLocks/>
          </p:cNvGrpSpPr>
          <p:nvPr/>
        </p:nvGrpSpPr>
        <p:grpSpPr bwMode="auto">
          <a:xfrm>
            <a:off x="3048000" y="2971800"/>
            <a:ext cx="6172200" cy="528638"/>
            <a:chOff x="0" y="0"/>
            <a:chExt cx="3888" cy="333"/>
          </a:xfrm>
        </p:grpSpPr>
        <p:sp>
          <p:nvSpPr>
            <p:cNvPr id="33853" name="Text Box 61"/>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4" name="Text Box 62"/>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5" name="Text Box 63"/>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6" name="Text Box 64"/>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7" name="Text Box 65"/>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8" name="Text Box 66"/>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9" name="Text Box 67"/>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0" name="Text Box 68"/>
            <p:cNvSpPr txBox="1">
              <a:spLocks noChangeArrowheads="1"/>
            </p:cNvSpPr>
            <p:nvPr/>
          </p:nvSpPr>
          <p:spPr bwMode="auto">
            <a:xfrm>
              <a:off x="302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1" name="Text Box 69"/>
            <p:cNvSpPr txBox="1">
              <a:spLocks noChangeArrowheads="1"/>
            </p:cNvSpPr>
            <p:nvPr/>
          </p:nvSpPr>
          <p:spPr bwMode="auto">
            <a:xfrm>
              <a:off x="345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grpSp>
        <p:nvGrpSpPr>
          <p:cNvPr id="33862" name="Group 70"/>
          <p:cNvGrpSpPr>
            <a:grpSpLocks/>
          </p:cNvGrpSpPr>
          <p:nvPr/>
        </p:nvGrpSpPr>
        <p:grpSpPr bwMode="auto">
          <a:xfrm>
            <a:off x="3048000" y="2971800"/>
            <a:ext cx="6172200" cy="528638"/>
            <a:chOff x="0" y="0"/>
            <a:chExt cx="3888" cy="333"/>
          </a:xfrm>
        </p:grpSpPr>
        <p:sp>
          <p:nvSpPr>
            <p:cNvPr id="33863" name="Text Box 71"/>
            <p:cNvSpPr txBox="1">
              <a:spLocks noChangeArrowheads="1"/>
            </p:cNvSpPr>
            <p:nvPr/>
          </p:nvSpPr>
          <p:spPr bwMode="auto">
            <a:xfrm>
              <a:off x="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4" name="Text Box 72"/>
            <p:cNvSpPr txBox="1">
              <a:spLocks noChangeArrowheads="1"/>
            </p:cNvSpPr>
            <p:nvPr/>
          </p:nvSpPr>
          <p:spPr bwMode="auto">
            <a:xfrm>
              <a:off x="43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5" name="Text Box 73"/>
            <p:cNvSpPr txBox="1">
              <a:spLocks noChangeArrowheads="1"/>
            </p:cNvSpPr>
            <p:nvPr/>
          </p:nvSpPr>
          <p:spPr bwMode="auto">
            <a:xfrm>
              <a:off x="86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6" name="Text Box 74"/>
            <p:cNvSpPr txBox="1">
              <a:spLocks noChangeArrowheads="1"/>
            </p:cNvSpPr>
            <p:nvPr/>
          </p:nvSpPr>
          <p:spPr bwMode="auto">
            <a:xfrm>
              <a:off x="129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7" name="Text Box 75"/>
            <p:cNvSpPr txBox="1">
              <a:spLocks noChangeArrowheads="1"/>
            </p:cNvSpPr>
            <p:nvPr/>
          </p:nvSpPr>
          <p:spPr bwMode="auto">
            <a:xfrm>
              <a:off x="1728"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8" name="Text Box 76"/>
            <p:cNvSpPr txBox="1">
              <a:spLocks noChangeArrowheads="1"/>
            </p:cNvSpPr>
            <p:nvPr/>
          </p:nvSpPr>
          <p:spPr bwMode="auto">
            <a:xfrm>
              <a:off x="216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9" name="Text Box 77"/>
            <p:cNvSpPr txBox="1">
              <a:spLocks noChangeArrowheads="1"/>
            </p:cNvSpPr>
            <p:nvPr/>
          </p:nvSpPr>
          <p:spPr bwMode="auto">
            <a:xfrm>
              <a:off x="259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70" name="Text Box 78"/>
            <p:cNvSpPr txBox="1">
              <a:spLocks noChangeArrowheads="1"/>
            </p:cNvSpPr>
            <p:nvPr/>
          </p:nvSpPr>
          <p:spPr bwMode="auto">
            <a:xfrm>
              <a:off x="302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71" name="Text Box 79"/>
            <p:cNvSpPr txBox="1">
              <a:spLocks noChangeArrowheads="1"/>
            </p:cNvSpPr>
            <p:nvPr/>
          </p:nvSpPr>
          <p:spPr bwMode="auto">
            <a:xfrm>
              <a:off x="345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grpSp>
        <p:nvGrpSpPr>
          <p:cNvPr id="33872" name="Group 80"/>
          <p:cNvGrpSpPr>
            <a:grpSpLocks/>
          </p:cNvGrpSpPr>
          <p:nvPr/>
        </p:nvGrpSpPr>
        <p:grpSpPr bwMode="auto">
          <a:xfrm>
            <a:off x="3048000" y="2971800"/>
            <a:ext cx="6172200" cy="528638"/>
            <a:chOff x="0" y="0"/>
            <a:chExt cx="3888" cy="333"/>
          </a:xfrm>
        </p:grpSpPr>
        <p:sp>
          <p:nvSpPr>
            <p:cNvPr id="33873" name="Text Box 81"/>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P</a:t>
              </a:r>
            </a:p>
          </p:txBody>
        </p:sp>
        <p:sp>
          <p:nvSpPr>
            <p:cNvPr id="33874" name="Text Box 82"/>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H</a:t>
              </a:r>
            </a:p>
          </p:txBody>
        </p:sp>
        <p:sp>
          <p:nvSpPr>
            <p:cNvPr id="33875" name="Text Box 83"/>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Á</a:t>
              </a:r>
            </a:p>
          </p:txBody>
        </p:sp>
        <p:sp>
          <p:nvSpPr>
            <p:cNvPr id="33876" name="Text Box 84"/>
            <p:cNvSpPr txBox="1">
              <a:spLocks noChangeArrowheads="1"/>
            </p:cNvSpPr>
            <p:nvPr/>
          </p:nvSpPr>
          <p:spPr bwMode="auto">
            <a:xfrm>
              <a:off x="1296"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T</a:t>
              </a:r>
            </a:p>
          </p:txBody>
        </p:sp>
        <p:sp>
          <p:nvSpPr>
            <p:cNvPr id="33877" name="Text Box 85"/>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T</a:t>
              </a:r>
            </a:p>
          </p:txBody>
        </p:sp>
        <p:sp>
          <p:nvSpPr>
            <p:cNvPr id="33878" name="Text Box 86"/>
            <p:cNvSpPr txBox="1">
              <a:spLocks noChangeArrowheads="1"/>
            </p:cNvSpPr>
            <p:nvPr/>
          </p:nvSpPr>
          <p:spPr bwMode="auto">
            <a:xfrm>
              <a:off x="2160"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R</a:t>
              </a:r>
            </a:p>
          </p:txBody>
        </p:sp>
        <p:sp>
          <p:nvSpPr>
            <p:cNvPr id="33879" name="Text Box 87"/>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I</a:t>
              </a:r>
            </a:p>
          </p:txBody>
        </p:sp>
        <p:sp>
          <p:nvSpPr>
            <p:cNvPr id="33880" name="Text Box 88"/>
            <p:cNvSpPr txBox="1">
              <a:spLocks noChangeArrowheads="1"/>
            </p:cNvSpPr>
            <p:nvPr/>
          </p:nvSpPr>
          <p:spPr bwMode="auto">
            <a:xfrm>
              <a:off x="302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Ể</a:t>
              </a:r>
            </a:p>
          </p:txBody>
        </p:sp>
        <p:sp>
          <p:nvSpPr>
            <p:cNvPr id="33881" name="Text Box 89"/>
            <p:cNvSpPr txBox="1">
              <a:spLocks noChangeArrowheads="1"/>
            </p:cNvSpPr>
            <p:nvPr/>
          </p:nvSpPr>
          <p:spPr bwMode="auto">
            <a:xfrm>
              <a:off x="345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N</a:t>
              </a:r>
            </a:p>
          </p:txBody>
        </p:sp>
      </p:grpSp>
      <p:sp>
        <p:nvSpPr>
          <p:cNvPr id="33882" name="Oval 90"/>
          <p:cNvSpPr>
            <a:spLocks noChangeArrowheads="1"/>
          </p:cNvSpPr>
          <p:nvPr/>
        </p:nvSpPr>
        <p:spPr bwMode="auto">
          <a:xfrm>
            <a:off x="1752600" y="3581400"/>
            <a:ext cx="685800" cy="685800"/>
          </a:xfrm>
          <a:prstGeom prst="ellipse">
            <a:avLst/>
          </a:prstGeom>
          <a:solidFill>
            <a:srgbClr val="FF9900">
              <a:alpha val="79999"/>
            </a:srgb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b="1">
                <a:solidFill>
                  <a:srgbClr val="FF0066"/>
                </a:solidFill>
                <a:latin typeface="Times New Roman" panose="02020603050405020304" pitchFamily="18" charset="0"/>
                <a:cs typeface="Arial" panose="020B0604020202020204" pitchFamily="34" charset="0"/>
              </a:rPr>
              <a:t>4</a:t>
            </a:r>
          </a:p>
        </p:txBody>
      </p:sp>
      <p:grpSp>
        <p:nvGrpSpPr>
          <p:cNvPr id="33883" name="Group 91"/>
          <p:cNvGrpSpPr>
            <a:grpSpLocks/>
          </p:cNvGrpSpPr>
          <p:nvPr/>
        </p:nvGrpSpPr>
        <p:grpSpPr bwMode="auto">
          <a:xfrm>
            <a:off x="3048000" y="3657600"/>
            <a:ext cx="4800600" cy="528638"/>
            <a:chOff x="0" y="0"/>
            <a:chExt cx="3024" cy="333"/>
          </a:xfrm>
        </p:grpSpPr>
        <p:sp>
          <p:nvSpPr>
            <p:cNvPr id="33884" name="Text Box 92"/>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85" name="Text Box 93"/>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86" name="Text Box 94"/>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87" name="Text Box 95"/>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88" name="Text Box 96"/>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0000"/>
                </a:solidFill>
                <a:latin typeface=".VnTime" pitchFamily="2" charset="0"/>
                <a:cs typeface="Arial" panose="020B0604020202020204" pitchFamily="34" charset="0"/>
              </a:endParaRPr>
            </a:p>
          </p:txBody>
        </p:sp>
        <p:sp>
          <p:nvSpPr>
            <p:cNvPr id="33889" name="Text Box 97"/>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90" name="Text Box 98"/>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grpSp>
      <p:grpSp>
        <p:nvGrpSpPr>
          <p:cNvPr id="33891" name="Group 99"/>
          <p:cNvGrpSpPr>
            <a:grpSpLocks/>
          </p:cNvGrpSpPr>
          <p:nvPr/>
        </p:nvGrpSpPr>
        <p:grpSpPr bwMode="auto">
          <a:xfrm>
            <a:off x="3048000" y="3657600"/>
            <a:ext cx="4800600" cy="528638"/>
            <a:chOff x="0" y="0"/>
            <a:chExt cx="3024" cy="333"/>
          </a:xfrm>
        </p:grpSpPr>
        <p:sp>
          <p:nvSpPr>
            <p:cNvPr id="33892" name="Text Box 100"/>
            <p:cNvSpPr txBox="1">
              <a:spLocks noChangeArrowheads="1"/>
            </p:cNvSpPr>
            <p:nvPr/>
          </p:nvSpPr>
          <p:spPr bwMode="auto">
            <a:xfrm>
              <a:off x="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3" name="Text Box 101"/>
            <p:cNvSpPr txBox="1">
              <a:spLocks noChangeArrowheads="1"/>
            </p:cNvSpPr>
            <p:nvPr/>
          </p:nvSpPr>
          <p:spPr bwMode="auto">
            <a:xfrm>
              <a:off x="43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4" name="Text Box 102"/>
            <p:cNvSpPr txBox="1">
              <a:spLocks noChangeArrowheads="1"/>
            </p:cNvSpPr>
            <p:nvPr/>
          </p:nvSpPr>
          <p:spPr bwMode="auto">
            <a:xfrm>
              <a:off x="86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5" name="Text Box 103"/>
            <p:cNvSpPr txBox="1">
              <a:spLocks noChangeArrowheads="1"/>
            </p:cNvSpPr>
            <p:nvPr/>
          </p:nvSpPr>
          <p:spPr bwMode="auto">
            <a:xfrm>
              <a:off x="129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6" name="Text Box 104"/>
            <p:cNvSpPr txBox="1">
              <a:spLocks noChangeArrowheads="1"/>
            </p:cNvSpPr>
            <p:nvPr/>
          </p:nvSpPr>
          <p:spPr bwMode="auto">
            <a:xfrm>
              <a:off x="1728"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7" name="Text Box 105"/>
            <p:cNvSpPr txBox="1">
              <a:spLocks noChangeArrowheads="1"/>
            </p:cNvSpPr>
            <p:nvPr/>
          </p:nvSpPr>
          <p:spPr bwMode="auto">
            <a:xfrm>
              <a:off x="216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latin typeface=".VnTime" pitchFamily="2" charset="0"/>
                <a:cs typeface="Arial" panose="020B0604020202020204" pitchFamily="34" charset="0"/>
              </a:endParaRPr>
            </a:p>
          </p:txBody>
        </p:sp>
        <p:sp>
          <p:nvSpPr>
            <p:cNvPr id="33898" name="Text Box 106"/>
            <p:cNvSpPr txBox="1">
              <a:spLocks noChangeArrowheads="1"/>
            </p:cNvSpPr>
            <p:nvPr/>
          </p:nvSpPr>
          <p:spPr bwMode="auto">
            <a:xfrm>
              <a:off x="259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grpSp>
      <p:grpSp>
        <p:nvGrpSpPr>
          <p:cNvPr id="33899" name="Group 107"/>
          <p:cNvGrpSpPr>
            <a:grpSpLocks/>
          </p:cNvGrpSpPr>
          <p:nvPr/>
        </p:nvGrpSpPr>
        <p:grpSpPr bwMode="auto">
          <a:xfrm>
            <a:off x="3048000" y="3657600"/>
            <a:ext cx="4800600" cy="528638"/>
            <a:chOff x="0" y="0"/>
            <a:chExt cx="3024" cy="333"/>
          </a:xfrm>
        </p:grpSpPr>
        <p:sp>
          <p:nvSpPr>
            <p:cNvPr id="33900" name="Text Box 108"/>
            <p:cNvSpPr txBox="1">
              <a:spLocks noChangeArrowheads="1"/>
            </p:cNvSpPr>
            <p:nvPr/>
          </p:nvSpPr>
          <p:spPr bwMode="auto">
            <a:xfrm>
              <a:off x="0"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V</a:t>
              </a:r>
            </a:p>
          </p:txBody>
        </p:sp>
        <p:sp>
          <p:nvSpPr>
            <p:cNvPr id="33901" name="Text Box 109"/>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I</a:t>
              </a:r>
            </a:p>
          </p:txBody>
        </p:sp>
        <p:sp>
          <p:nvSpPr>
            <p:cNvPr id="33902" name="Text Box 110"/>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Ệ</a:t>
              </a:r>
            </a:p>
          </p:txBody>
        </p:sp>
        <p:sp>
          <p:nvSpPr>
            <p:cNvPr id="33903" name="Text Box 111"/>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T</a:t>
              </a:r>
            </a:p>
          </p:txBody>
        </p:sp>
        <p:sp>
          <p:nvSpPr>
            <p:cNvPr id="33904" name="Text Box 112"/>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N</a:t>
              </a:r>
            </a:p>
          </p:txBody>
        </p:sp>
        <p:sp>
          <p:nvSpPr>
            <p:cNvPr id="33905" name="Text Box 113"/>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A</a:t>
              </a:r>
            </a:p>
          </p:txBody>
        </p:sp>
        <p:sp>
          <p:nvSpPr>
            <p:cNvPr id="33906" name="Text Box 114"/>
            <p:cNvSpPr txBox="1">
              <a:spLocks noChangeArrowheads="1"/>
            </p:cNvSpPr>
            <p:nvPr/>
          </p:nvSpPr>
          <p:spPr bwMode="auto">
            <a:xfrm>
              <a:off x="2592"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M</a:t>
              </a:r>
            </a:p>
          </p:txBody>
        </p:sp>
      </p:grpSp>
      <p:grpSp>
        <p:nvGrpSpPr>
          <p:cNvPr id="33907" name="Group 115"/>
          <p:cNvGrpSpPr>
            <a:grpSpLocks/>
          </p:cNvGrpSpPr>
          <p:nvPr/>
        </p:nvGrpSpPr>
        <p:grpSpPr bwMode="auto">
          <a:xfrm>
            <a:off x="3810000" y="4572000"/>
            <a:ext cx="4800600" cy="528638"/>
            <a:chOff x="0" y="0"/>
            <a:chExt cx="3024" cy="333"/>
          </a:xfrm>
        </p:grpSpPr>
        <p:sp>
          <p:nvSpPr>
            <p:cNvPr id="33908" name="Text Box 116"/>
            <p:cNvSpPr txBox="1">
              <a:spLocks noChangeArrowheads="1"/>
            </p:cNvSpPr>
            <p:nvPr/>
          </p:nvSpPr>
          <p:spPr bwMode="auto">
            <a:xfrm>
              <a:off x="0"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V</a:t>
              </a:r>
            </a:p>
          </p:txBody>
        </p:sp>
        <p:sp>
          <p:nvSpPr>
            <p:cNvPr id="33909" name="Text Box 117"/>
            <p:cNvSpPr txBox="1">
              <a:spLocks noChangeArrowheads="1"/>
            </p:cNvSpPr>
            <p:nvPr/>
          </p:nvSpPr>
          <p:spPr bwMode="auto">
            <a:xfrm>
              <a:off x="432"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Ì</a:t>
              </a:r>
            </a:p>
          </p:txBody>
        </p:sp>
        <p:sp>
          <p:nvSpPr>
            <p:cNvPr id="33910" name="Text Box 118"/>
            <p:cNvSpPr txBox="1">
              <a:spLocks noChangeArrowheads="1"/>
            </p:cNvSpPr>
            <p:nvPr/>
          </p:nvSpPr>
          <p:spPr bwMode="auto">
            <a:xfrm>
              <a:off x="864"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T</a:t>
              </a:r>
            </a:p>
          </p:txBody>
        </p:sp>
        <p:sp>
          <p:nvSpPr>
            <p:cNvPr id="33911" name="Text Box 119"/>
            <p:cNvSpPr txBox="1">
              <a:spLocks noChangeArrowheads="1"/>
            </p:cNvSpPr>
            <p:nvPr/>
          </p:nvSpPr>
          <p:spPr bwMode="auto">
            <a:xfrm>
              <a:off x="1296"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R</a:t>
              </a:r>
            </a:p>
          </p:txBody>
        </p:sp>
        <p:sp>
          <p:nvSpPr>
            <p:cNvPr id="33912" name="Text Box 120"/>
            <p:cNvSpPr txBox="1">
              <a:spLocks noChangeArrowheads="1"/>
            </p:cNvSpPr>
            <p:nvPr/>
          </p:nvSpPr>
          <p:spPr bwMode="auto">
            <a:xfrm>
              <a:off x="1728"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Ẻ</a:t>
              </a:r>
            </a:p>
          </p:txBody>
        </p:sp>
        <p:sp>
          <p:nvSpPr>
            <p:cNvPr id="33913" name="Text Box 121"/>
            <p:cNvSpPr txBox="1">
              <a:spLocks noChangeArrowheads="1"/>
            </p:cNvSpPr>
            <p:nvPr/>
          </p:nvSpPr>
          <p:spPr bwMode="auto">
            <a:xfrm>
              <a:off x="2160"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E</a:t>
              </a:r>
            </a:p>
          </p:txBody>
        </p:sp>
        <p:sp>
          <p:nvSpPr>
            <p:cNvPr id="33914" name="Text Box 122"/>
            <p:cNvSpPr txBox="1">
              <a:spLocks noChangeArrowheads="1"/>
            </p:cNvSpPr>
            <p:nvPr/>
          </p:nvSpPr>
          <p:spPr bwMode="auto">
            <a:xfrm>
              <a:off x="2592"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M</a:t>
              </a:r>
            </a:p>
          </p:txBody>
        </p:sp>
      </p:grpSp>
      <p:pic>
        <p:nvPicPr>
          <p:cNvPr id="33915" name="Picture 18" descr="Cau h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67201"/>
            <a:ext cx="11430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16" name="Text Box 124"/>
          <p:cNvSpPr txBox="1">
            <a:spLocks noChangeArrowheads="1"/>
          </p:cNvSpPr>
          <p:nvPr/>
        </p:nvSpPr>
        <p:spPr bwMode="auto">
          <a:xfrm>
            <a:off x="1524000" y="5562600"/>
            <a:ext cx="91440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CC"/>
                </a:solidFill>
                <a:cs typeface="Arial" panose="020B0604020202020204" pitchFamily="34" charset="0"/>
              </a:rPr>
              <a:t>Câu 2: Ô chữ gồm 5 chữ cái:</a:t>
            </a:r>
          </a:p>
          <a:p>
            <a:pPr>
              <a:spcBef>
                <a:spcPct val="50000"/>
              </a:spcBef>
            </a:pPr>
            <a:r>
              <a:rPr lang="en-US" altLang="en-US" sz="2800" b="1">
                <a:solidFill>
                  <a:srgbClr val="0000CC"/>
                </a:solidFill>
                <a:cs typeface="Arial" panose="020B0604020202020204" pitchFamily="34" charset="0"/>
              </a:rPr>
              <a:t>	</a:t>
            </a:r>
            <a:r>
              <a:rPr lang="en-US" altLang="en-US" sz="3200" b="1">
                <a:solidFill>
                  <a:srgbClr val="0000CC"/>
                </a:solidFill>
                <a:cs typeface="Arial" panose="020B0604020202020204" pitchFamily="34" charset="0"/>
              </a:rPr>
              <a:t>Ai được Bác Hồ</a:t>
            </a:r>
            <a:r>
              <a:rPr lang="en-US" altLang="en-US" sz="3200">
                <a:solidFill>
                  <a:srgbClr val="0000CC"/>
                </a:solidFill>
                <a:cs typeface="Arial" panose="020B0604020202020204" pitchFamily="34" charset="0"/>
              </a:rPr>
              <a:t> </a:t>
            </a:r>
            <a:r>
              <a:rPr lang="en-US" altLang="en-US" sz="3200" b="1">
                <a:solidFill>
                  <a:srgbClr val="0000CC"/>
                </a:solidFill>
                <a:cs typeface="Arial" panose="020B0604020202020204" pitchFamily="34" charset="0"/>
              </a:rPr>
              <a:t>ví như búp trên cành?</a:t>
            </a:r>
          </a:p>
        </p:txBody>
      </p:sp>
      <p:sp>
        <p:nvSpPr>
          <p:cNvPr id="33917" name="Text Box 125"/>
          <p:cNvSpPr txBox="1">
            <a:spLocks noChangeArrowheads="1"/>
          </p:cNvSpPr>
          <p:nvPr/>
        </p:nvSpPr>
        <p:spPr bwMode="auto">
          <a:xfrm>
            <a:off x="1524000" y="54102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CC"/>
                </a:solidFill>
                <a:cs typeface="Arial" panose="020B0604020202020204" pitchFamily="34" charset="0"/>
              </a:rPr>
              <a:t>Câu 3:Ô chữ gồm 9 chữ cái:Được học tập, được vui chơi giải trí, tham gia các hoạt động văn hóa, nghệ thuật….Thuộc nhóm quyền nào?</a:t>
            </a:r>
          </a:p>
        </p:txBody>
      </p:sp>
      <p:sp>
        <p:nvSpPr>
          <p:cNvPr id="33918" name="Text Box 126"/>
          <p:cNvSpPr txBox="1">
            <a:spLocks noChangeArrowheads="1"/>
          </p:cNvSpPr>
          <p:nvPr/>
        </p:nvSpPr>
        <p:spPr bwMode="auto">
          <a:xfrm>
            <a:off x="1524000" y="5484814"/>
            <a:ext cx="9144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err="1">
                <a:solidFill>
                  <a:srgbClr val="0000CC"/>
                </a:solidFill>
                <a:cs typeface="Arial" panose="020B0604020202020204" pitchFamily="34" charset="0"/>
              </a:rPr>
              <a:t>Câu</a:t>
            </a:r>
            <a:r>
              <a:rPr lang="en-US" altLang="en-US" sz="2800" b="1" dirty="0">
                <a:solidFill>
                  <a:srgbClr val="0000CC"/>
                </a:solidFill>
                <a:cs typeface="Arial" panose="020B0604020202020204" pitchFamily="34" charset="0"/>
              </a:rPr>
              <a:t> 4:Ô </a:t>
            </a:r>
            <a:r>
              <a:rPr lang="en-US" altLang="en-US" sz="2800" b="1" dirty="0" err="1">
                <a:solidFill>
                  <a:srgbClr val="0000CC"/>
                </a:solidFill>
                <a:cs typeface="Arial" panose="020B0604020202020204" pitchFamily="34" charset="0"/>
              </a:rPr>
              <a:t>chữ</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gồm</a:t>
            </a:r>
            <a:r>
              <a:rPr lang="en-US" altLang="en-US" sz="2800" b="1" dirty="0">
                <a:solidFill>
                  <a:srgbClr val="0000CC"/>
                </a:solidFill>
                <a:cs typeface="Arial" panose="020B0604020202020204" pitchFamily="34" charset="0"/>
              </a:rPr>
              <a:t> 7 </a:t>
            </a:r>
            <a:r>
              <a:rPr lang="en-US" altLang="en-US" sz="2800" b="1" dirty="0" err="1">
                <a:solidFill>
                  <a:srgbClr val="0000CC"/>
                </a:solidFill>
                <a:cs typeface="Arial" panose="020B0604020202020204" pitchFamily="34" charset="0"/>
              </a:rPr>
              <a:t>chữ</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cái</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Nước</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nào</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là</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nước</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thứ</a:t>
            </a:r>
            <a:r>
              <a:rPr lang="en-US" altLang="en-US" sz="2800" b="1" dirty="0">
                <a:solidFill>
                  <a:srgbClr val="0000CC"/>
                </a:solidFill>
                <a:cs typeface="Arial" panose="020B0604020202020204" pitchFamily="34" charset="0"/>
              </a:rPr>
              <a:t> 2 </a:t>
            </a:r>
            <a:r>
              <a:rPr lang="en-US" altLang="en-US" sz="2800" b="1" dirty="0" err="1">
                <a:solidFill>
                  <a:srgbClr val="0000CC"/>
                </a:solidFill>
                <a:cs typeface="Arial" panose="020B0604020202020204" pitchFamily="34" charset="0"/>
              </a:rPr>
              <a:t>trên</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Thế</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giới</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kí</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và</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phê</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chuẩn</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Công</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ước</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Liên</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hợp</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quốc</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về</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quyền</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trẻ</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em</a:t>
            </a:r>
            <a:r>
              <a:rPr lang="en-US" altLang="en-US" sz="2800" b="1" dirty="0">
                <a:solidFill>
                  <a:srgbClr val="0000CC"/>
                </a:solidFill>
                <a:cs typeface="Arial" panose="020B0604020202020204" pitchFamily="34" charset="0"/>
              </a:rPr>
              <a:t>?</a:t>
            </a:r>
          </a:p>
        </p:txBody>
      </p:sp>
    </p:spTree>
    <p:extLst>
      <p:ext uri="{BB962C8B-B14F-4D97-AF65-F5344CB8AC3E}">
        <p14:creationId xmlns:p14="http://schemas.microsoft.com/office/powerpoint/2010/main" val="880105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8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linds(horizontal)">
                                      <p:cBhvr>
                                        <p:cTn id="7" dur="500"/>
                                        <p:tgtEl>
                                          <p:spTgt spid="337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823"/>
                                        </p:tgtEl>
                                        <p:attrNameLst>
                                          <p:attrName>style.visibility</p:attrName>
                                        </p:attrNameLst>
                                      </p:cBhvr>
                                      <p:to>
                                        <p:strVal val="visible"/>
                                      </p:to>
                                    </p:set>
                                    <p:animEffect transition="in" filter="blinds(horizontal)">
                                      <p:cBhvr>
                                        <p:cTn id="10" dur="500"/>
                                        <p:tgtEl>
                                          <p:spTgt spid="338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3814"/>
                                        </p:tgtEl>
                                        <p:attrNameLst>
                                          <p:attrName>style.visibility</p:attrName>
                                        </p:attrNameLst>
                                      </p:cBhvr>
                                      <p:to>
                                        <p:strVal val="visible"/>
                                      </p:to>
                                    </p:set>
                                    <p:animEffect transition="in" filter="blinds(horizontal)">
                                      <p:cBhvr>
                                        <p:cTn id="15" dur="500"/>
                                        <p:tgtEl>
                                          <p:spTgt spid="33814"/>
                                        </p:tgtEl>
                                      </p:cBhvr>
                                    </p:animEffect>
                                  </p:childTnLst>
                                </p:cTn>
                              </p:par>
                              <p:par>
                                <p:cTn id="16" presetID="4" presetClass="exit" presetSubtype="16" fill="hold" grpId="1" nodeType="withEffect">
                                  <p:stCondLst>
                                    <p:cond delay="0"/>
                                  </p:stCondLst>
                                  <p:childTnLst>
                                    <p:animEffect transition="out" filter="box(in)">
                                      <p:cBhvr>
                                        <p:cTn id="17" dur="500"/>
                                        <p:tgtEl>
                                          <p:spTgt spid="33823"/>
                                        </p:tgtEl>
                                      </p:cBhvr>
                                    </p:animEffect>
                                    <p:set>
                                      <p:cBhvr>
                                        <p:cTn id="18" dur="1" fill="hold">
                                          <p:stCondLst>
                                            <p:cond delay="499"/>
                                          </p:stCondLst>
                                        </p:cTn>
                                        <p:tgtEl>
                                          <p:spTgt spid="33823"/>
                                        </p:tgtEl>
                                        <p:attrNameLst>
                                          <p:attrName>style.visibility</p:attrName>
                                        </p:attrNameLst>
                                      </p:cBhvr>
                                      <p:to>
                                        <p:strVal val="hidden"/>
                                      </p:to>
                                    </p:set>
                                  </p:childTnLst>
                                </p:cTn>
                              </p:par>
                            </p:childTnLst>
                          </p:cTn>
                        </p:par>
                      </p:childTnLst>
                    </p:cTn>
                  </p:par>
                </p:childTnLst>
              </p:cTn>
              <p:nextCondLst>
                <p:cond evt="onClick" delay="0">
                  <p:tgtEl>
                    <p:spTgt spid="33813"/>
                  </p:tgtEl>
                </p:cond>
              </p:nextCondLst>
            </p:seq>
            <p:seq concurrent="1" nextAc="seek">
              <p:cTn id="19" restart="whenNotActive" fill="hold" evtFilter="cancelBubble" nodeType="interactiveSeq">
                <p:stCondLst>
                  <p:cond evt="onClick" delay="0">
                    <p:tgtEl>
                      <p:spTgt spid="33838"/>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33839"/>
                                        </p:tgtEl>
                                        <p:attrNameLst>
                                          <p:attrName>style.visibility</p:attrName>
                                        </p:attrNameLst>
                                      </p:cBhvr>
                                      <p:to>
                                        <p:strVal val="visible"/>
                                      </p:to>
                                    </p:set>
                                    <p:animEffect transition="in" filter="blinds(horizontal)">
                                      <p:cBhvr>
                                        <p:cTn id="24" dur="500"/>
                                        <p:tgtEl>
                                          <p:spTgt spid="3383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3916"/>
                                        </p:tgtEl>
                                        <p:attrNameLst>
                                          <p:attrName>style.visibility</p:attrName>
                                        </p:attrNameLst>
                                      </p:cBhvr>
                                      <p:to>
                                        <p:strVal val="visible"/>
                                      </p:to>
                                    </p:set>
                                    <p:animEffect transition="in" filter="blinds(horizontal)">
                                      <p:cBhvr>
                                        <p:cTn id="27" dur="500"/>
                                        <p:tgtEl>
                                          <p:spTgt spid="339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3845"/>
                                        </p:tgtEl>
                                        <p:attrNameLst>
                                          <p:attrName>style.visibility</p:attrName>
                                        </p:attrNameLst>
                                      </p:cBhvr>
                                      <p:to>
                                        <p:strVal val="visible"/>
                                      </p:to>
                                    </p:set>
                                    <p:animEffect transition="in" filter="blinds(horizontal)">
                                      <p:cBhvr>
                                        <p:cTn id="32" dur="500"/>
                                        <p:tgtEl>
                                          <p:spTgt spid="33845"/>
                                        </p:tgtEl>
                                      </p:cBhvr>
                                    </p:animEffect>
                                  </p:childTnLst>
                                </p:cTn>
                              </p:par>
                              <p:par>
                                <p:cTn id="33" presetID="4" presetClass="exit" presetSubtype="16" fill="hold" grpId="1" nodeType="withEffect">
                                  <p:stCondLst>
                                    <p:cond delay="0"/>
                                  </p:stCondLst>
                                  <p:childTnLst>
                                    <p:animEffect transition="out" filter="box(in)">
                                      <p:cBhvr>
                                        <p:cTn id="34" dur="500"/>
                                        <p:tgtEl>
                                          <p:spTgt spid="33916"/>
                                        </p:tgtEl>
                                      </p:cBhvr>
                                    </p:animEffect>
                                    <p:set>
                                      <p:cBhvr>
                                        <p:cTn id="35" dur="1" fill="hold">
                                          <p:stCondLst>
                                            <p:cond delay="499"/>
                                          </p:stCondLst>
                                        </p:cTn>
                                        <p:tgtEl>
                                          <p:spTgt spid="33916"/>
                                        </p:tgtEl>
                                        <p:attrNameLst>
                                          <p:attrName>style.visibility</p:attrName>
                                        </p:attrNameLst>
                                      </p:cBhvr>
                                      <p:to>
                                        <p:strVal val="hidden"/>
                                      </p:to>
                                    </p:set>
                                  </p:childTnLst>
                                </p:cTn>
                              </p:par>
                            </p:childTnLst>
                          </p:cTn>
                        </p:par>
                      </p:childTnLst>
                    </p:cTn>
                  </p:par>
                </p:childTnLst>
              </p:cTn>
              <p:nextCondLst>
                <p:cond evt="onClick" delay="0">
                  <p:tgtEl>
                    <p:spTgt spid="33838"/>
                  </p:tgtEl>
                </p:cond>
              </p:nextCondLst>
            </p:seq>
            <p:seq concurrent="1" nextAc="seek">
              <p:cTn id="36" restart="whenNotActive" fill="hold" evtFilter="cancelBubble" nodeType="interactiveSeq">
                <p:stCondLst>
                  <p:cond evt="onClick" delay="0">
                    <p:tgtEl>
                      <p:spTgt spid="33851"/>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33862"/>
                                        </p:tgtEl>
                                        <p:attrNameLst>
                                          <p:attrName>style.visibility</p:attrName>
                                        </p:attrNameLst>
                                      </p:cBhvr>
                                      <p:to>
                                        <p:strVal val="visible"/>
                                      </p:to>
                                    </p:set>
                                    <p:animEffect transition="in" filter="blinds(horizontal)">
                                      <p:cBhvr>
                                        <p:cTn id="41" dur="500"/>
                                        <p:tgtEl>
                                          <p:spTgt spid="3386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3917"/>
                                        </p:tgtEl>
                                        <p:attrNameLst>
                                          <p:attrName>style.visibility</p:attrName>
                                        </p:attrNameLst>
                                      </p:cBhvr>
                                      <p:to>
                                        <p:strVal val="visible"/>
                                      </p:to>
                                    </p:set>
                                    <p:animEffect transition="in" filter="blinds(horizontal)">
                                      <p:cBhvr>
                                        <p:cTn id="44" dur="500"/>
                                        <p:tgtEl>
                                          <p:spTgt spid="3391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3872"/>
                                        </p:tgtEl>
                                        <p:attrNameLst>
                                          <p:attrName>style.visibility</p:attrName>
                                        </p:attrNameLst>
                                      </p:cBhvr>
                                      <p:to>
                                        <p:strVal val="visible"/>
                                      </p:to>
                                    </p:set>
                                    <p:animEffect transition="in" filter="blinds(horizontal)">
                                      <p:cBhvr>
                                        <p:cTn id="49" dur="500"/>
                                        <p:tgtEl>
                                          <p:spTgt spid="33872"/>
                                        </p:tgtEl>
                                      </p:cBhvr>
                                    </p:animEffect>
                                  </p:childTnLst>
                                </p:cTn>
                              </p:par>
                              <p:par>
                                <p:cTn id="50" presetID="4" presetClass="exit" presetSubtype="16" fill="hold" grpId="1" nodeType="withEffect">
                                  <p:stCondLst>
                                    <p:cond delay="0"/>
                                  </p:stCondLst>
                                  <p:childTnLst>
                                    <p:animEffect transition="out" filter="box(in)">
                                      <p:cBhvr>
                                        <p:cTn id="51" dur="500"/>
                                        <p:tgtEl>
                                          <p:spTgt spid="33917"/>
                                        </p:tgtEl>
                                      </p:cBhvr>
                                    </p:animEffect>
                                    <p:set>
                                      <p:cBhvr>
                                        <p:cTn id="52" dur="1" fill="hold">
                                          <p:stCondLst>
                                            <p:cond delay="499"/>
                                          </p:stCondLst>
                                        </p:cTn>
                                        <p:tgtEl>
                                          <p:spTgt spid="33917"/>
                                        </p:tgtEl>
                                        <p:attrNameLst>
                                          <p:attrName>style.visibility</p:attrName>
                                        </p:attrNameLst>
                                      </p:cBhvr>
                                      <p:to>
                                        <p:strVal val="hidden"/>
                                      </p:to>
                                    </p:set>
                                  </p:childTnLst>
                                </p:cTn>
                              </p:par>
                            </p:childTnLst>
                          </p:cTn>
                        </p:par>
                      </p:childTnLst>
                    </p:cTn>
                  </p:par>
                </p:childTnLst>
              </p:cTn>
              <p:nextCondLst>
                <p:cond evt="onClick" delay="0">
                  <p:tgtEl>
                    <p:spTgt spid="33851"/>
                  </p:tgtEl>
                </p:cond>
              </p:nextCondLst>
            </p:seq>
            <p:seq concurrent="1" nextAc="seek">
              <p:cTn id="53" restart="whenNotActive" fill="hold" evtFilter="cancelBubble" nodeType="interactiveSeq">
                <p:stCondLst>
                  <p:cond evt="onClick" delay="0">
                    <p:tgtEl>
                      <p:spTgt spid="33882"/>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33891"/>
                                        </p:tgtEl>
                                        <p:attrNameLst>
                                          <p:attrName>style.visibility</p:attrName>
                                        </p:attrNameLst>
                                      </p:cBhvr>
                                      <p:to>
                                        <p:strVal val="visible"/>
                                      </p:to>
                                    </p:set>
                                    <p:animEffect transition="in" filter="blinds(horizontal)">
                                      <p:cBhvr>
                                        <p:cTn id="58" dur="500"/>
                                        <p:tgtEl>
                                          <p:spTgt spid="33891"/>
                                        </p:tgtEl>
                                      </p:cBhvr>
                                    </p:animEffect>
                                  </p:childTnLst>
                                </p:cTn>
                              </p:par>
                              <p:par>
                                <p:cTn id="59" presetID="3" presetClass="entr" presetSubtype="10" fill="hold" nodeType="withEffect">
                                  <p:stCondLst>
                                    <p:cond delay="0"/>
                                  </p:stCondLst>
                                  <p:childTnLst>
                                    <p:set>
                                      <p:cBhvr>
                                        <p:cTn id="60" dur="1" fill="hold">
                                          <p:stCondLst>
                                            <p:cond delay="0"/>
                                          </p:stCondLst>
                                        </p:cTn>
                                        <p:tgtEl>
                                          <p:spTgt spid="33918">
                                            <p:txEl>
                                              <p:pRg st="0" end="0"/>
                                            </p:txEl>
                                          </p:spTgt>
                                        </p:tgtEl>
                                        <p:attrNameLst>
                                          <p:attrName>style.visibility</p:attrName>
                                        </p:attrNameLst>
                                      </p:cBhvr>
                                      <p:to>
                                        <p:strVal val="visible"/>
                                      </p:to>
                                    </p:set>
                                    <p:animEffect transition="in" filter="blinds(horizontal)">
                                      <p:cBhvr>
                                        <p:cTn id="61" dur="500"/>
                                        <p:tgtEl>
                                          <p:spTgt spid="33918">
                                            <p:txEl>
                                              <p:pRg st="0" end="0"/>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33899"/>
                                        </p:tgtEl>
                                        <p:attrNameLst>
                                          <p:attrName>style.visibility</p:attrName>
                                        </p:attrNameLst>
                                      </p:cBhvr>
                                      <p:to>
                                        <p:strVal val="visible"/>
                                      </p:to>
                                    </p:set>
                                    <p:animEffect transition="in" filter="blinds(horizontal)">
                                      <p:cBhvr>
                                        <p:cTn id="66" dur="500"/>
                                        <p:tgtEl>
                                          <p:spTgt spid="33899"/>
                                        </p:tgtEl>
                                      </p:cBhvr>
                                    </p:animEffect>
                                  </p:childTnLst>
                                </p:cTn>
                              </p:par>
                              <p:par>
                                <p:cTn id="67" presetID="4" presetClass="exit" presetSubtype="16" fill="hold" grpId="0" nodeType="withEffect">
                                  <p:stCondLst>
                                    <p:cond delay="0"/>
                                  </p:stCondLst>
                                  <p:childTnLst>
                                    <p:animEffect transition="out" filter="box(in)">
                                      <p:cBhvr>
                                        <p:cTn id="68" dur="500"/>
                                        <p:tgtEl>
                                          <p:spTgt spid="33918">
                                            <p:txEl>
                                              <p:pRg st="0" end="0"/>
                                            </p:txEl>
                                          </p:spTgt>
                                        </p:tgtEl>
                                      </p:cBhvr>
                                    </p:animEffect>
                                    <p:set>
                                      <p:cBhvr>
                                        <p:cTn id="69" dur="1" fill="hold">
                                          <p:stCondLst>
                                            <p:cond delay="499"/>
                                          </p:stCondLst>
                                        </p:cTn>
                                        <p:tgtEl>
                                          <p:spTgt spid="33918">
                                            <p:txEl>
                                              <p:pRg st="0" end="0"/>
                                            </p:txEl>
                                          </p:spTgt>
                                        </p:tgtEl>
                                        <p:attrNameLst>
                                          <p:attrName>style.visibility</p:attrName>
                                        </p:attrNameLst>
                                      </p:cBhvr>
                                      <p:to>
                                        <p:strVal val="hidden"/>
                                      </p:to>
                                    </p:set>
                                  </p:childTnLst>
                                </p:cTn>
                              </p:par>
                            </p:childTnLst>
                          </p:cTn>
                        </p:par>
                      </p:childTnLst>
                    </p:cTn>
                  </p:par>
                </p:childTnLst>
              </p:cTn>
              <p:nextCondLst>
                <p:cond evt="onClick" delay="0">
                  <p:tgtEl>
                    <p:spTgt spid="33882"/>
                  </p:tgtEl>
                </p:cond>
              </p:nextCondLst>
            </p:seq>
            <p:seq concurrent="1" nextAc="seek">
              <p:cTn id="70" restart="whenNotActive" fill="hold" evtFilter="cancelBubble" nodeType="interactiveSeq">
                <p:stCondLst>
                  <p:cond evt="onClick" delay="0">
                    <p:tgtEl>
                      <p:spTgt spid="33915"/>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3" presetClass="entr" presetSubtype="10" fill="hold" nodeType="clickEffect">
                                  <p:stCondLst>
                                    <p:cond delay="0"/>
                                  </p:stCondLst>
                                  <p:childTnLst>
                                    <p:set>
                                      <p:cBhvr>
                                        <p:cTn id="74" dur="1" fill="hold">
                                          <p:stCondLst>
                                            <p:cond delay="0"/>
                                          </p:stCondLst>
                                        </p:cTn>
                                        <p:tgtEl>
                                          <p:spTgt spid="33907"/>
                                        </p:tgtEl>
                                        <p:attrNameLst>
                                          <p:attrName>style.visibility</p:attrName>
                                        </p:attrNameLst>
                                      </p:cBhvr>
                                      <p:to>
                                        <p:strVal val="visible"/>
                                      </p:to>
                                    </p:set>
                                    <p:animEffect transition="in" filter="blinds(horizontal)">
                                      <p:cBhvr>
                                        <p:cTn id="75" dur="500"/>
                                        <p:tgtEl>
                                          <p:spTgt spid="33907"/>
                                        </p:tgtEl>
                                      </p:cBhvr>
                                    </p:animEffect>
                                  </p:childTnLst>
                                </p:cTn>
                              </p:par>
                            </p:childTnLst>
                          </p:cTn>
                        </p:par>
                      </p:childTnLst>
                    </p:cTn>
                  </p:par>
                </p:childTnLst>
              </p:cTn>
              <p:nextCondLst>
                <p:cond evt="onClick" delay="0">
                  <p:tgtEl>
                    <p:spTgt spid="33915"/>
                  </p:tgtEl>
                </p:cond>
              </p:nextCondLst>
            </p:seq>
          </p:childTnLst>
        </p:cTn>
      </p:par>
    </p:tnLst>
    <p:bldLst>
      <p:bldP spid="33823" grpId="0" autoUpdateAnimBg="0"/>
      <p:bldP spid="33823" grpId="1" autoUpdateAnimBg="0"/>
      <p:bldP spid="33916" grpId="0" autoUpdateAnimBg="0"/>
      <p:bldP spid="33916" grpId="1" autoUpdateAnimBg="0"/>
      <p:bldP spid="33917" grpId="0" autoUpdateAnimBg="0"/>
      <p:bldP spid="33917" grpId="1" autoUpdateAnimBg="0"/>
      <p:bldP spid="33918" grpId="0" build="allAtOnce"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0" y="1371600"/>
            <a:ext cx="487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3200" b="1">
              <a:latin typeface=".VnTime" pitchFamily="2" charset="0"/>
              <a:cs typeface="Arial" panose="020B0604020202020204" pitchFamily="34" charset="0"/>
            </a:endParaRPr>
          </a:p>
        </p:txBody>
      </p:sp>
      <p:sp>
        <p:nvSpPr>
          <p:cNvPr id="27651" name="Rectangle 3"/>
          <p:cNvSpPr>
            <a:spLocks noChangeArrowheads="1"/>
          </p:cNvSpPr>
          <p:nvPr/>
        </p:nvSpPr>
        <p:spPr bwMode="auto">
          <a:xfrm>
            <a:off x="1524000" y="297950"/>
            <a:ext cx="9144000" cy="6267237"/>
          </a:xfrm>
          <a:prstGeom prst="rect">
            <a:avLst/>
          </a:prstGeom>
          <a:noFill/>
          <a:ln w="76200" cap="rnd" cmpd="sng">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Text Box 6"/>
          <p:cNvSpPr txBox="1">
            <a:spLocks noChangeArrowheads="1"/>
          </p:cNvSpPr>
          <p:nvPr/>
        </p:nvSpPr>
        <p:spPr bwMode="auto">
          <a:xfrm>
            <a:off x="2667000" y="2582863"/>
            <a:ext cx="594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a:latin typeface=".VnTime" pitchFamily="2" charset="0"/>
              <a:cs typeface="Arial" panose="020B0604020202020204" pitchFamily="34" charset="0"/>
            </a:endParaRPr>
          </a:p>
        </p:txBody>
      </p:sp>
      <p:sp>
        <p:nvSpPr>
          <p:cNvPr id="27655" name="Text Box 7"/>
          <p:cNvSpPr txBox="1">
            <a:spLocks noChangeArrowheads="1"/>
          </p:cNvSpPr>
          <p:nvPr/>
        </p:nvSpPr>
        <p:spPr bwMode="auto">
          <a:xfrm>
            <a:off x="2514600" y="2743201"/>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cs typeface="Arial" panose="020B0604020202020204" pitchFamily="34" charset="0"/>
            </a:endParaRPr>
          </a:p>
        </p:txBody>
      </p:sp>
      <p:sp>
        <p:nvSpPr>
          <p:cNvPr id="27656" name="Text Box 8"/>
          <p:cNvSpPr txBox="1">
            <a:spLocks noChangeArrowheads="1"/>
          </p:cNvSpPr>
          <p:nvPr/>
        </p:nvSpPr>
        <p:spPr bwMode="auto">
          <a:xfrm>
            <a:off x="2438400" y="2133601"/>
            <a:ext cx="6934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0000FF"/>
                </a:solidFill>
                <a:latin typeface=".VnTime" pitchFamily="2" charset="0"/>
                <a:cs typeface="Arial" panose="020B0604020202020204" pitchFamily="34" charset="0"/>
              </a:rPr>
              <a:t> </a:t>
            </a:r>
          </a:p>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27657" name="Rectangle 9"/>
          <p:cNvSpPr>
            <a:spLocks noChangeArrowheads="1"/>
          </p:cNvSpPr>
          <p:nvPr/>
        </p:nvSpPr>
        <p:spPr bwMode="auto">
          <a:xfrm>
            <a:off x="3352799" y="439947"/>
            <a:ext cx="547202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 CHƠI “TIẾP SỨC</a:t>
            </a:r>
            <a:r>
              <a:rPr lang="en-US" altLang="en-US" sz="5400"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27658" name="Rectangle 10"/>
          <p:cNvSpPr>
            <a:spLocks noChangeArrowheads="1"/>
          </p:cNvSpPr>
          <p:nvPr/>
        </p:nvSpPr>
        <p:spPr bwMode="auto">
          <a:xfrm>
            <a:off x="2209800" y="1371599"/>
            <a:ext cx="78486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Chia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lớp</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làm</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3 </a:t>
            </a:r>
            <a:r>
              <a:rPr lang="vi-VN" altLang="en-US" sz="2800" b="1" dirty="0" err="1">
                <a:solidFill>
                  <a:schemeClr val="accent2">
                    <a:lumMod val="75000"/>
                  </a:schemeClr>
                </a:solidFill>
                <a:latin typeface="Times New Roman" panose="02020603050405020304" pitchFamily="18" charset="0"/>
                <a:cs typeface="Times New Roman" panose="02020603050405020304" pitchFamily="18" charset="0"/>
              </a:rPr>
              <a:t>đ</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ội</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thảo</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luận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trong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2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phút</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a:t>
            </a:r>
          </a:p>
          <a:p>
            <a:pPr algn="ct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3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Đội</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cử</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đại</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diện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lên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bảng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viết</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a:t>
            </a:r>
          </a:p>
          <a:p>
            <a:pPr algn="ctr"/>
            <a:endParaRPr lang="en-US" altLang="en-US" sz="2800" b="1" dirty="0">
              <a:solidFill>
                <a:schemeClr val="accent2">
                  <a:lumMod val="75000"/>
                </a:schemeClr>
              </a:solidFill>
              <a:latin typeface="Times New Roman" panose="02020603050405020304" pitchFamily="18" charset="0"/>
              <a:cs typeface="Times New Roman" panose="02020603050405020304" pitchFamily="18" charset="0"/>
            </a:endParaRPr>
          </a:p>
          <a:p>
            <a:pPr algn="just"/>
            <a:r>
              <a:rPr lang="en-US" altLang="en-US" sz="2800" b="1" u="sng" dirty="0" err="1">
                <a:latin typeface="Times New Roman" panose="02020603050405020304" pitchFamily="18" charset="0"/>
                <a:cs typeface="Times New Roman" panose="02020603050405020304" pitchFamily="18" charset="0"/>
              </a:rPr>
              <a:t>Đội</a:t>
            </a:r>
            <a:r>
              <a:rPr lang="en-US" altLang="en-US" sz="2800" b="1" u="sng" dirty="0">
                <a:latin typeface="Times New Roman" panose="02020603050405020304" pitchFamily="18" charset="0"/>
                <a:cs typeface="Times New Roman" panose="02020603050405020304" pitchFamily="18" charset="0"/>
              </a:rPr>
              <a:t> 1</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bổn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đình</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a:p>
            <a:pPr algn="just"/>
            <a:endParaRPr lang="en-US" altLang="en-US" sz="2800" dirty="0">
              <a:latin typeface="Times New Roman" panose="02020603050405020304" pitchFamily="18" charset="0"/>
              <a:cs typeface="Times New Roman" panose="02020603050405020304" pitchFamily="18" charset="0"/>
            </a:endParaRPr>
          </a:p>
          <a:p>
            <a:pPr algn="just"/>
            <a:r>
              <a:rPr lang="en-US" altLang="en-US" sz="2800" b="1" u="sng" dirty="0" err="1">
                <a:latin typeface="Times New Roman" panose="02020603050405020304" pitchFamily="18" charset="0"/>
                <a:cs typeface="Times New Roman" panose="02020603050405020304" pitchFamily="18" charset="0"/>
              </a:rPr>
              <a:t>Đội</a:t>
            </a:r>
            <a:r>
              <a:rPr lang="en-US" altLang="en-US" sz="2800" b="1" u="sng" dirty="0">
                <a:latin typeface="Times New Roman" panose="02020603050405020304" pitchFamily="18" charset="0"/>
                <a:cs typeface="Times New Roman" panose="02020603050405020304" pitchFamily="18" charset="0"/>
              </a:rPr>
              <a:t> 2</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bổn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trường</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a:p>
            <a:pPr algn="just"/>
            <a:endParaRPr lang="en-US" altLang="en-US" sz="2800" dirty="0">
              <a:latin typeface="Times New Roman" panose="02020603050405020304" pitchFamily="18" charset="0"/>
              <a:cs typeface="Times New Roman" panose="02020603050405020304" pitchFamily="18" charset="0"/>
            </a:endParaRPr>
          </a:p>
          <a:p>
            <a:pPr algn="just"/>
            <a:r>
              <a:rPr lang="en-US" altLang="en-US" sz="2800" b="1" u="sng" dirty="0" err="1">
                <a:latin typeface="Times New Roman" panose="02020603050405020304" pitchFamily="18" charset="0"/>
                <a:cs typeface="Times New Roman" panose="02020603050405020304" pitchFamily="18" charset="0"/>
              </a:rPr>
              <a:t>Đội</a:t>
            </a:r>
            <a:r>
              <a:rPr lang="en-US" altLang="en-US" sz="2800" b="1" u="sng" dirty="0">
                <a:latin typeface="Times New Roman" panose="02020603050405020304" pitchFamily="18" charset="0"/>
                <a:cs typeface="Times New Roman" panose="02020603050405020304" pitchFamily="18" charset="0"/>
              </a:rPr>
              <a:t> 3</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bổn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ngoài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hội</a:t>
            </a:r>
            <a:r>
              <a:rPr lang="en-US" altLang="en-US" sz="2800" dirty="0">
                <a:latin typeface="Times New Roman" panose="02020603050405020304" pitchFamily="18" charset="0"/>
                <a:cs typeface="Times New Roman" panose="02020603050405020304" pitchFamily="18" charset="0"/>
              </a:rPr>
              <a:t>?</a:t>
            </a:r>
          </a:p>
          <a:p>
            <a:pPr algn="just"/>
            <a:r>
              <a:rPr lang="en-US" alt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09156209"/>
      </p:ext>
    </p:extLst>
  </p:cSld>
  <p:clrMapOvr>
    <a:masterClrMapping/>
  </p:clrMapOvr>
  <p:transition spd="slow" advTm="1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7657">
                                            <p:txEl>
                                              <p:pRg st="0" end="0"/>
                                            </p:txEl>
                                          </p:spTgt>
                                        </p:tgtEl>
                                        <p:attrNameLst>
                                          <p:attrName>style.visibility</p:attrName>
                                        </p:attrNameLst>
                                      </p:cBhvr>
                                      <p:to>
                                        <p:strVal val="visible"/>
                                      </p:to>
                                    </p:set>
                                    <p:animEffect transition="in" filter="blinds(horizontal)">
                                      <p:cBhvr>
                                        <p:cTn id="7" dur="500"/>
                                        <p:tgtEl>
                                          <p:spTgt spid="276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7658">
                                            <p:txEl>
                                              <p:pRg st="0" end="0"/>
                                            </p:txEl>
                                          </p:spTgt>
                                        </p:tgtEl>
                                        <p:attrNameLst>
                                          <p:attrName>style.visibility</p:attrName>
                                        </p:attrNameLst>
                                      </p:cBhvr>
                                      <p:to>
                                        <p:strVal val="visible"/>
                                      </p:to>
                                    </p:set>
                                    <p:animEffect transition="in" filter="wedge">
                                      <p:cBhvr>
                                        <p:cTn id="12" dur="2000"/>
                                        <p:tgtEl>
                                          <p:spTgt spid="276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7658">
                                            <p:txEl>
                                              <p:pRg st="1" end="1"/>
                                            </p:txEl>
                                          </p:spTgt>
                                        </p:tgtEl>
                                        <p:attrNameLst>
                                          <p:attrName>style.visibility</p:attrName>
                                        </p:attrNameLst>
                                      </p:cBhvr>
                                      <p:to>
                                        <p:strVal val="visible"/>
                                      </p:to>
                                    </p:set>
                                    <p:animEffect transition="in" filter="wedge">
                                      <p:cBhvr>
                                        <p:cTn id="17" dur="2000"/>
                                        <p:tgtEl>
                                          <p:spTgt spid="27658">
                                            <p:txEl>
                                              <p:pRg st="1" end="1"/>
                                            </p:txEl>
                                          </p:spTgt>
                                        </p:tgtEl>
                                      </p:cBhvr>
                                    </p:animEffect>
                                  </p:childTnLst>
                                </p:cTn>
                              </p:par>
                            </p:childTnLst>
                          </p:cTn>
                        </p:par>
                        <p:par>
                          <p:cTn id="18" fill="hold" nodeType="afterGroup">
                            <p:stCondLst>
                              <p:cond delay="2000"/>
                            </p:stCondLst>
                            <p:childTnLst>
                              <p:par>
                                <p:cTn id="19" presetID="20" presetClass="entr" presetSubtype="0" fill="hold" nodeType="afterEffect">
                                  <p:stCondLst>
                                    <p:cond delay="0"/>
                                  </p:stCondLst>
                                  <p:childTnLst>
                                    <p:set>
                                      <p:cBhvr>
                                        <p:cTn id="20" dur="1" fill="hold">
                                          <p:stCondLst>
                                            <p:cond delay="0"/>
                                          </p:stCondLst>
                                        </p:cTn>
                                        <p:tgtEl>
                                          <p:spTgt spid="27658">
                                            <p:txEl>
                                              <p:pRg st="3" end="3"/>
                                            </p:txEl>
                                          </p:spTgt>
                                        </p:tgtEl>
                                        <p:attrNameLst>
                                          <p:attrName>style.visibility</p:attrName>
                                        </p:attrNameLst>
                                      </p:cBhvr>
                                      <p:to>
                                        <p:strVal val="visible"/>
                                      </p:to>
                                    </p:set>
                                    <p:animEffect transition="in" filter="wedge">
                                      <p:cBhvr>
                                        <p:cTn id="21" dur="2000"/>
                                        <p:tgtEl>
                                          <p:spTgt spid="27658">
                                            <p:txEl>
                                              <p:pRg st="3" end="3"/>
                                            </p:txEl>
                                          </p:spTgt>
                                        </p:tgtEl>
                                      </p:cBhvr>
                                    </p:animEffect>
                                  </p:childTnLst>
                                </p:cTn>
                              </p:par>
                            </p:childTnLst>
                          </p:cTn>
                        </p:par>
                        <p:par>
                          <p:cTn id="22" fill="hold" nodeType="afterGroup">
                            <p:stCondLst>
                              <p:cond delay="4000"/>
                            </p:stCondLst>
                            <p:childTnLst>
                              <p:par>
                                <p:cTn id="23" presetID="20" presetClass="entr" presetSubtype="0" fill="hold" nodeType="afterEffect">
                                  <p:stCondLst>
                                    <p:cond delay="0"/>
                                  </p:stCondLst>
                                  <p:childTnLst>
                                    <p:set>
                                      <p:cBhvr>
                                        <p:cTn id="24" dur="1" fill="hold">
                                          <p:stCondLst>
                                            <p:cond delay="0"/>
                                          </p:stCondLst>
                                        </p:cTn>
                                        <p:tgtEl>
                                          <p:spTgt spid="27658">
                                            <p:txEl>
                                              <p:pRg st="5" end="5"/>
                                            </p:txEl>
                                          </p:spTgt>
                                        </p:tgtEl>
                                        <p:attrNameLst>
                                          <p:attrName>style.visibility</p:attrName>
                                        </p:attrNameLst>
                                      </p:cBhvr>
                                      <p:to>
                                        <p:strVal val="visible"/>
                                      </p:to>
                                    </p:set>
                                    <p:animEffect transition="in" filter="wedge">
                                      <p:cBhvr>
                                        <p:cTn id="25" dur="2000"/>
                                        <p:tgtEl>
                                          <p:spTgt spid="27658">
                                            <p:txEl>
                                              <p:pRg st="5" end="5"/>
                                            </p:txEl>
                                          </p:spTgt>
                                        </p:tgtEl>
                                      </p:cBhvr>
                                    </p:animEffect>
                                  </p:childTnLst>
                                </p:cTn>
                              </p:par>
                            </p:childTnLst>
                          </p:cTn>
                        </p:par>
                        <p:par>
                          <p:cTn id="26" fill="hold" nodeType="afterGroup">
                            <p:stCondLst>
                              <p:cond delay="6000"/>
                            </p:stCondLst>
                            <p:childTnLst>
                              <p:par>
                                <p:cTn id="27" presetID="20" presetClass="entr" presetSubtype="0" fill="hold" nodeType="afterEffect">
                                  <p:stCondLst>
                                    <p:cond delay="0"/>
                                  </p:stCondLst>
                                  <p:childTnLst>
                                    <p:set>
                                      <p:cBhvr>
                                        <p:cTn id="28" dur="1" fill="hold">
                                          <p:stCondLst>
                                            <p:cond delay="0"/>
                                          </p:stCondLst>
                                        </p:cTn>
                                        <p:tgtEl>
                                          <p:spTgt spid="27658">
                                            <p:txEl>
                                              <p:pRg st="7" end="7"/>
                                            </p:txEl>
                                          </p:spTgt>
                                        </p:tgtEl>
                                        <p:attrNameLst>
                                          <p:attrName>style.visibility</p:attrName>
                                        </p:attrNameLst>
                                      </p:cBhvr>
                                      <p:to>
                                        <p:strVal val="visible"/>
                                      </p:to>
                                    </p:set>
                                    <p:animEffect transition="in" filter="wedge">
                                      <p:cBhvr>
                                        <p:cTn id="29" dur="2000"/>
                                        <p:tgtEl>
                                          <p:spTgt spid="27658">
                                            <p:txEl>
                                              <p:pRg st="7" end="7"/>
                                            </p:txEl>
                                          </p:spTgt>
                                        </p:tgtEl>
                                      </p:cBhvr>
                                    </p:animEffect>
                                  </p:childTnLst>
                                </p:cTn>
                              </p:par>
                            </p:childTnLst>
                          </p:cTn>
                        </p:par>
                        <p:par>
                          <p:cTn id="30" fill="hold" nodeType="afterGroup">
                            <p:stCondLst>
                              <p:cond delay="8000"/>
                            </p:stCondLst>
                            <p:childTnLst>
                              <p:par>
                                <p:cTn id="31" presetID="20" presetClass="entr" presetSubtype="0" fill="hold" nodeType="afterEffect">
                                  <p:stCondLst>
                                    <p:cond delay="0"/>
                                  </p:stCondLst>
                                  <p:childTnLst>
                                    <p:set>
                                      <p:cBhvr>
                                        <p:cTn id="32" dur="1" fill="hold">
                                          <p:stCondLst>
                                            <p:cond delay="0"/>
                                          </p:stCondLst>
                                        </p:cTn>
                                        <p:tgtEl>
                                          <p:spTgt spid="27658">
                                            <p:txEl>
                                              <p:pRg st="8" end="8"/>
                                            </p:txEl>
                                          </p:spTgt>
                                        </p:tgtEl>
                                        <p:attrNameLst>
                                          <p:attrName>style.visibility</p:attrName>
                                        </p:attrNameLst>
                                      </p:cBhvr>
                                      <p:to>
                                        <p:strVal val="visible"/>
                                      </p:to>
                                    </p:set>
                                    <p:animEffect transition="in" filter="wedge">
                                      <p:cBhvr>
                                        <p:cTn id="33" dur="2000"/>
                                        <p:tgtEl>
                                          <p:spTgt spid="276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build="allAtOnce"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ình nền trắng, background trắng nghệ thuật - VN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186906" y="85650"/>
            <a:ext cx="5737225" cy="131603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C00000"/>
                </a:solidFill>
              </a:rPr>
              <a:t>Bổn</a:t>
            </a:r>
            <a:r>
              <a:rPr lang="en-US" sz="2800" b="1" dirty="0">
                <a:solidFill>
                  <a:srgbClr val="C00000"/>
                </a:solidFill>
              </a:rPr>
              <a:t> </a:t>
            </a:r>
            <a:r>
              <a:rPr lang="en-US" sz="2800" b="1" dirty="0" err="1">
                <a:solidFill>
                  <a:srgbClr val="C00000"/>
                </a:solidFill>
              </a:rPr>
              <a:t>phận</a:t>
            </a:r>
            <a:r>
              <a:rPr lang="en-US" sz="2800" b="1" dirty="0">
                <a:solidFill>
                  <a:srgbClr val="C00000"/>
                </a:solidFill>
              </a:rPr>
              <a:t> </a:t>
            </a:r>
            <a:r>
              <a:rPr lang="en-US" sz="2800" b="1" dirty="0" err="1">
                <a:solidFill>
                  <a:srgbClr val="C00000"/>
                </a:solidFill>
              </a:rPr>
              <a:t>của</a:t>
            </a:r>
            <a:r>
              <a:rPr lang="en-US" sz="2800" b="1" dirty="0">
                <a:solidFill>
                  <a:srgbClr val="C00000"/>
                </a:solidFill>
              </a:rPr>
              <a:t> </a:t>
            </a:r>
            <a:r>
              <a:rPr lang="en-US" sz="2800" b="1" dirty="0" err="1">
                <a:solidFill>
                  <a:srgbClr val="C00000"/>
                </a:solidFill>
              </a:rPr>
              <a:t>trẻ</a:t>
            </a:r>
            <a:r>
              <a:rPr lang="en-US" sz="2800" b="1" dirty="0">
                <a:solidFill>
                  <a:srgbClr val="C00000"/>
                </a:solidFill>
              </a:rPr>
              <a:t> </a:t>
            </a:r>
            <a:r>
              <a:rPr lang="en-US" sz="2800" b="1" dirty="0" err="1">
                <a:solidFill>
                  <a:srgbClr val="C00000"/>
                </a:solidFill>
              </a:rPr>
              <a:t>em</a:t>
            </a:r>
            <a:endParaRPr lang="en-US" sz="2800" b="1" dirty="0">
              <a:solidFill>
                <a:srgbClr val="C00000"/>
              </a:solidFill>
            </a:endParaRPr>
          </a:p>
        </p:txBody>
      </p:sp>
      <p:sp>
        <p:nvSpPr>
          <p:cNvPr id="6" name="Rounded Rectangle 5"/>
          <p:cNvSpPr/>
          <p:nvPr/>
        </p:nvSpPr>
        <p:spPr>
          <a:xfrm>
            <a:off x="242888" y="1820174"/>
            <a:ext cx="3646487" cy="5434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Trong</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đình</a:t>
            </a:r>
            <a:endParaRPr lang="en-US" sz="2400" dirty="0">
              <a:solidFill>
                <a:schemeClr val="tx1"/>
              </a:solidFill>
            </a:endParaRPr>
          </a:p>
        </p:txBody>
      </p:sp>
      <p:sp>
        <p:nvSpPr>
          <p:cNvPr id="7" name="Rounded Rectangle 6"/>
          <p:cNvSpPr/>
          <p:nvPr/>
        </p:nvSpPr>
        <p:spPr>
          <a:xfrm>
            <a:off x="4378325" y="1820174"/>
            <a:ext cx="3698875" cy="5434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Ở </a:t>
            </a:r>
            <a:r>
              <a:rPr lang="en-US" sz="2400" dirty="0" err="1">
                <a:solidFill>
                  <a:schemeClr val="tx1"/>
                </a:solidFill>
              </a:rPr>
              <a:t>nhà</a:t>
            </a:r>
            <a:r>
              <a:rPr lang="en-US" sz="2400" dirty="0">
                <a:solidFill>
                  <a:schemeClr val="tx1"/>
                </a:solidFill>
              </a:rPr>
              <a:t> </a:t>
            </a:r>
            <a:r>
              <a:rPr lang="en-US" sz="2400" dirty="0" err="1">
                <a:solidFill>
                  <a:schemeClr val="tx1"/>
                </a:solidFill>
              </a:rPr>
              <a:t>trường</a:t>
            </a:r>
            <a:r>
              <a:rPr lang="en-US" sz="2400" dirty="0">
                <a:solidFill>
                  <a:schemeClr val="tx1"/>
                </a:solidFill>
              </a:rPr>
              <a:t> </a:t>
            </a:r>
          </a:p>
        </p:txBody>
      </p:sp>
      <p:sp>
        <p:nvSpPr>
          <p:cNvPr id="8" name="Rounded Rectangle 7"/>
          <p:cNvSpPr/>
          <p:nvPr/>
        </p:nvSpPr>
        <p:spPr>
          <a:xfrm>
            <a:off x="8278813" y="1751162"/>
            <a:ext cx="3270250" cy="61247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Ngoài</a:t>
            </a:r>
            <a:r>
              <a:rPr lang="en-US" sz="2400" dirty="0">
                <a:solidFill>
                  <a:schemeClr val="tx1"/>
                </a:solidFill>
              </a:rPr>
              <a:t> </a:t>
            </a:r>
            <a:r>
              <a:rPr lang="en-US" sz="2400" dirty="0" err="1">
                <a:solidFill>
                  <a:schemeClr val="tx1"/>
                </a:solidFill>
              </a:rPr>
              <a:t>xã</a:t>
            </a:r>
            <a:r>
              <a:rPr lang="en-US" sz="2400" dirty="0">
                <a:solidFill>
                  <a:schemeClr val="tx1"/>
                </a:solidFill>
              </a:rPr>
              <a:t> </a:t>
            </a:r>
            <a:r>
              <a:rPr lang="en-US" sz="2400" dirty="0" err="1">
                <a:solidFill>
                  <a:schemeClr val="tx1"/>
                </a:solidFill>
              </a:rPr>
              <a:t>hội</a:t>
            </a:r>
            <a:endParaRPr lang="en-US" sz="2400" dirty="0">
              <a:solidFill>
                <a:schemeClr val="tx1"/>
              </a:solidFill>
            </a:endParaRPr>
          </a:p>
        </p:txBody>
      </p:sp>
      <p:sp>
        <p:nvSpPr>
          <p:cNvPr id="9" name="Rounded Rectangle 8"/>
          <p:cNvSpPr/>
          <p:nvPr/>
        </p:nvSpPr>
        <p:spPr>
          <a:xfrm>
            <a:off x="223839" y="3001993"/>
            <a:ext cx="3563158" cy="36921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Vâng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lời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bà</a:t>
            </a:r>
            <a:r>
              <a:rPr lang="en-US" altLang="en-US" sz="2000" dirty="0">
                <a:solidFill>
                  <a:srgbClr val="0000CC"/>
                </a:solidFill>
                <a:latin typeface="Times New Roman" panose="02020603050405020304" pitchFamily="18" charset="0"/>
                <a:cs typeface="Times New Roman" panose="02020603050405020304" pitchFamily="18" charset="0"/>
              </a:rPr>
              <a:t>, cha </a:t>
            </a:r>
            <a:r>
              <a:rPr lang="en-US" altLang="en-US" sz="2000" dirty="0" err="1">
                <a:solidFill>
                  <a:srgbClr val="0000CC"/>
                </a:solidFill>
                <a:latin typeface="Times New Roman" panose="02020603050405020304" pitchFamily="18" charset="0"/>
                <a:cs typeface="Times New Roman" panose="02020603050405020304" pitchFamily="18" charset="0"/>
              </a:rPr>
              <a:t>mẹ</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Chăm</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chỉ</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tự</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giác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học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tập</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Chăm</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sóc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em</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nhỏ</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mẹ</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vắng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nhà</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Làm</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tốt</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việc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nhà</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Xin </a:t>
            </a:r>
            <a:r>
              <a:rPr lang="en-US" altLang="en-US" sz="2000" dirty="0" err="1">
                <a:solidFill>
                  <a:srgbClr val="0000CC"/>
                </a:solidFill>
                <a:latin typeface="Times New Roman" panose="02020603050405020304" pitchFamily="18" charset="0"/>
                <a:cs typeface="Times New Roman" panose="02020603050405020304" pitchFamily="18" charset="0"/>
              </a:rPr>
              <a:t>phép</a:t>
            </a:r>
            <a:r>
              <a:rPr lang="en-US" altLang="en-US" sz="2000" dirty="0">
                <a:solidFill>
                  <a:srgbClr val="0000CC"/>
                </a:solidFill>
                <a:latin typeface="Times New Roman" panose="02020603050405020304" pitchFamily="18" charset="0"/>
                <a:cs typeface="Times New Roman" panose="02020603050405020304" pitchFamily="18" charset="0"/>
              </a:rPr>
              <a:t> cha </a:t>
            </a:r>
            <a:r>
              <a:rPr lang="en-US" altLang="en-US" sz="2000" dirty="0" err="1">
                <a:solidFill>
                  <a:srgbClr val="0000CC"/>
                </a:solidFill>
                <a:latin typeface="Times New Roman" panose="02020603050405020304" pitchFamily="18" charset="0"/>
                <a:cs typeface="Times New Roman" panose="02020603050405020304" pitchFamily="18" charset="0"/>
              </a:rPr>
              <a:t>mẹ</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trước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ra</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ngoài</a:t>
            </a:r>
            <a:r>
              <a:rPr lang="en-US" altLang="en-US" sz="2000" dirty="0">
                <a:solidFill>
                  <a:srgbClr val="0000CC"/>
                </a:solidFill>
                <a:latin typeface="Times New Roman" panose="02020603050405020304" pitchFamily="18" charset="0"/>
                <a:cs typeface="Times New Roman" panose="02020603050405020304" pitchFamily="18" charset="0"/>
              </a:rPr>
              <a:t>…</a:t>
            </a:r>
          </a:p>
        </p:txBody>
      </p:sp>
      <p:sp>
        <p:nvSpPr>
          <p:cNvPr id="10" name="Rounded Rectangle 9"/>
          <p:cNvSpPr/>
          <p:nvPr/>
        </p:nvSpPr>
        <p:spPr>
          <a:xfrm>
            <a:off x="4378325" y="3001992"/>
            <a:ext cx="3526630" cy="3761117"/>
          </a:xfrm>
          <a:prstGeom prst="roundRect">
            <a:avLst/>
          </a:prstGeom>
          <a:solidFill>
            <a:schemeClr val="accent4">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20000"/>
              </a:spcBef>
              <a:spcAft>
                <a:spcPct val="0"/>
              </a:spcAft>
            </a:pPr>
            <a:r>
              <a:rPr lang="en-US" sz="2400" dirty="0">
                <a:solidFill>
                  <a:schemeClr val="tx1"/>
                </a:solidFill>
              </a:rPr>
              <a:t> </a:t>
            </a:r>
            <a:r>
              <a:rPr lang="en-US" altLang="en-US" sz="2000" dirty="0">
                <a:solidFill>
                  <a:srgbClr val="0000CC"/>
                </a:solidFill>
                <a:latin typeface="Arial" panose="020B0604020202020204" pitchFamily="34" charset="0"/>
              </a:rPr>
              <a:t>- </a:t>
            </a:r>
            <a:r>
              <a:rPr lang="en-US" altLang="en-US" sz="2000" dirty="0" err="1">
                <a:solidFill>
                  <a:srgbClr val="0000CC"/>
                </a:solidFill>
                <a:latin typeface="Times New Roman" panose="02020603050405020304" pitchFamily="18" charset="0"/>
              </a:rPr>
              <a:t>Thực</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hiện</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tốt</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nội</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quy</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Nhà</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trường</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Học</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tập</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tốt</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Kính</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trọng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thầy</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cô</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giáo</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Giữ</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gìn</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lối</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sống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đạo</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đức</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Không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đánh</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nhau</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chửi</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tục</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Không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nói</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xấu</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bạn</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Không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lấy</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đồ</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dùng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của</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bạn</a:t>
            </a:r>
            <a:r>
              <a:rPr lang="en-US" altLang="en-US" sz="2000" dirty="0">
                <a:solidFill>
                  <a:srgbClr val="0000CC"/>
                </a:solidFill>
                <a:latin typeface="Times New Roman" panose="02020603050405020304" pitchFamily="18" charset="0"/>
              </a:rPr>
              <a:t>…</a:t>
            </a:r>
          </a:p>
        </p:txBody>
      </p:sp>
      <p:sp>
        <p:nvSpPr>
          <p:cNvPr id="11" name="Rounded Rectangle 10"/>
          <p:cNvSpPr/>
          <p:nvPr/>
        </p:nvSpPr>
        <p:spPr>
          <a:xfrm>
            <a:off x="8278813" y="3001993"/>
            <a:ext cx="3729157" cy="376111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Yêu</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quê</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hương</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Tôn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trọng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và</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chấp</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hành</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Pháp</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luật</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Thực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hiện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nếp</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sống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văn</a:t>
            </a:r>
            <a:r>
              <a:rPr lang="en-US" altLang="en-US" sz="2000" dirty="0">
                <a:solidFill>
                  <a:srgbClr val="0000CC"/>
                </a:solidFill>
                <a:latin typeface="Times New Roman" panose="02020603050405020304" pitchFamily="18" charset="0"/>
                <a:cs typeface="Times New Roman" panose="02020603050405020304" pitchFamily="18" charset="0"/>
              </a:rPr>
              <a:t> minh.</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Bảo</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vệ</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tài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nguyên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môi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trường</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nghe</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theo</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lời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bạn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xấu</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nhận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tiền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quà</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của</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người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quen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biết</a:t>
            </a:r>
            <a:r>
              <a:rPr lang="en-US" altLang="en-US" sz="2000" dirty="0">
                <a:solidFill>
                  <a:srgbClr val="0000CC"/>
                </a:solidFill>
                <a:latin typeface="Times New Roman" panose="02020603050405020304" pitchFamily="18" charset="0"/>
                <a:cs typeface="Times New Roman" panose="02020603050405020304" pitchFamily="18" charset="0"/>
              </a:rPr>
              <a:t>….</a:t>
            </a:r>
          </a:p>
        </p:txBody>
      </p:sp>
      <p:sp>
        <p:nvSpPr>
          <p:cNvPr id="12" name="Down Arrow 11"/>
          <p:cNvSpPr/>
          <p:nvPr/>
        </p:nvSpPr>
        <p:spPr>
          <a:xfrm rot="2524904">
            <a:off x="3673153" y="1369912"/>
            <a:ext cx="522288" cy="56618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p:cNvSpPr/>
          <p:nvPr/>
        </p:nvSpPr>
        <p:spPr>
          <a:xfrm>
            <a:off x="5702298" y="1401687"/>
            <a:ext cx="517347" cy="418487"/>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own Arrow 13"/>
          <p:cNvSpPr/>
          <p:nvPr/>
        </p:nvSpPr>
        <p:spPr>
          <a:xfrm rot="19161750">
            <a:off x="8412439" y="1386878"/>
            <a:ext cx="415925" cy="44810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Down Arrow 14"/>
          <p:cNvSpPr/>
          <p:nvPr/>
        </p:nvSpPr>
        <p:spPr>
          <a:xfrm>
            <a:off x="5969088" y="2363639"/>
            <a:ext cx="517347" cy="638353"/>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own Arrow 15"/>
          <p:cNvSpPr/>
          <p:nvPr/>
        </p:nvSpPr>
        <p:spPr>
          <a:xfrm>
            <a:off x="1720731" y="2363638"/>
            <a:ext cx="599775" cy="63835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own Arrow 16"/>
          <p:cNvSpPr/>
          <p:nvPr/>
        </p:nvSpPr>
        <p:spPr>
          <a:xfrm>
            <a:off x="9755184" y="2363638"/>
            <a:ext cx="602637" cy="638354"/>
          </a:xfrm>
          <a:prstGeom prst="downArrow">
            <a:avLst>
              <a:gd name="adj1" fmla="val 50000"/>
              <a:gd name="adj2" fmla="val 5100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00584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9994" y="-25322"/>
            <a:ext cx="2141308" cy="2032264"/>
          </a:xfrm>
          <a:prstGeom prst="rect">
            <a:avLst/>
          </a:prstGeom>
        </p:spPr>
      </p:pic>
      <p:sp>
        <p:nvSpPr>
          <p:cNvPr id="4" name="AutoShape 3"/>
          <p:cNvSpPr>
            <a:spLocks noChangeArrowheads="1"/>
          </p:cNvSpPr>
          <p:nvPr/>
        </p:nvSpPr>
        <p:spPr bwMode="gray">
          <a:xfrm>
            <a:off x="2595678" y="551144"/>
            <a:ext cx="5322498" cy="574675"/>
          </a:xfrm>
          <a:prstGeom prst="roundRect">
            <a:avLst>
              <a:gd name="adj" fmla="val 50000"/>
            </a:avLst>
          </a:prstGeom>
          <a:solidFill>
            <a:schemeClr val="accent2">
              <a:lumMod val="75000"/>
            </a:schemeClr>
          </a:solidFill>
          <a:ln>
            <a:noFill/>
          </a:ln>
          <a:effectLst>
            <a:outerShdw dist="63500" dir="3187806" algn="ctr" rotWithShape="0">
              <a:srgbClr val="001D3A"/>
            </a:outerShdw>
          </a:effec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graphicFrame>
        <p:nvGraphicFramePr>
          <p:cNvPr id="8" name="Table 7"/>
          <p:cNvGraphicFramePr>
            <a:graphicFrameLocks noGrp="1"/>
          </p:cNvGraphicFramePr>
          <p:nvPr>
            <p:extLst>
              <p:ext uri="{D42A27DB-BD31-4B8C-83A1-F6EECF244321}">
                <p14:modId xmlns:p14="http://schemas.microsoft.com/office/powerpoint/2010/main" val="643502140"/>
              </p:ext>
            </p:extLst>
          </p:nvPr>
        </p:nvGraphicFramePr>
        <p:xfrm>
          <a:off x="1793309" y="1727937"/>
          <a:ext cx="8605382" cy="1214845"/>
        </p:xfrm>
        <a:graphic>
          <a:graphicData uri="http://schemas.openxmlformats.org/drawingml/2006/table">
            <a:tbl>
              <a:tblPr/>
              <a:tblGrid>
                <a:gridCol w="8605382">
                  <a:extLst>
                    <a:ext uri="{9D8B030D-6E8A-4147-A177-3AD203B41FA5}">
                      <a16:colId xmlns:a16="http://schemas.microsoft.com/office/drawing/2014/main" val="20000"/>
                    </a:ext>
                  </a:extLst>
                </a:gridCol>
              </a:tblGrid>
              <a:tr h="1214845">
                <a:tc>
                  <a:txBody>
                    <a:bodyPr/>
                    <a:lstStyle/>
                    <a:p>
                      <a:pPr algn="just"/>
                      <a:r>
                        <a:rPr lang="en-US" sz="2800" kern="1200" dirty="0">
                          <a:solidFill>
                            <a:srgbClr val="C00000"/>
                          </a:solidFill>
                          <a:effectLst/>
                          <a:latin typeface="Arial" panose="020B0604020202020204" pitchFamily="34" charset="0"/>
                          <a:ea typeface="+mn-ea"/>
                          <a:cs typeface="Arial" panose="020B0604020202020204" pitchFamily="34" charset="0"/>
                        </a:rPr>
                        <a:t>1.</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dirty="0" err="1">
                          <a:solidFill>
                            <a:srgbClr val="C00000"/>
                          </a:solidFill>
                          <a:effectLst/>
                          <a:latin typeface="Arial" panose="020B0604020202020204" pitchFamily="34" charset="0"/>
                          <a:ea typeface="+mn-ea"/>
                          <a:cs typeface="Arial" panose="020B0604020202020204" pitchFamily="34" charset="0"/>
                        </a:rPr>
                        <a:t>Vẽ</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tranh</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với</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chủ</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đề</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quyền</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trẻ</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em</a:t>
                      </a:r>
                      <a:r>
                        <a:rPr lang="en-US" sz="2800" kern="1200" baseline="0" dirty="0">
                          <a:solidFill>
                            <a:srgbClr val="C00000"/>
                          </a:solidFill>
                          <a:effectLst/>
                          <a:latin typeface="Arial" panose="020B0604020202020204" pitchFamily="34" charset="0"/>
                          <a:ea typeface="+mn-ea"/>
                          <a:cs typeface="Arial" panose="020B0604020202020204" pitchFamily="34" charset="0"/>
                        </a:rPr>
                        <a:t>”</a:t>
                      </a:r>
                      <a:endParaRPr lang="en-US" sz="2800" kern="1200" dirty="0">
                        <a:solidFill>
                          <a:srgbClr val="C00000"/>
                        </a:solidFill>
                        <a:effectLst/>
                        <a:latin typeface="Arial" panose="020B0604020202020204" pitchFamily="34" charset="0"/>
                        <a:ea typeface="+mn-ea"/>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94403429"/>
              </p:ext>
            </p:extLst>
          </p:nvPr>
        </p:nvGraphicFramePr>
        <p:xfrm>
          <a:off x="1793309" y="1905420"/>
          <a:ext cx="8605382" cy="4310063"/>
        </p:xfrm>
        <a:graphic>
          <a:graphicData uri="http://schemas.openxmlformats.org/drawingml/2006/table">
            <a:tbl>
              <a:tblPr/>
              <a:tblGrid>
                <a:gridCol w="8605382">
                  <a:extLst>
                    <a:ext uri="{9D8B030D-6E8A-4147-A177-3AD203B41FA5}">
                      <a16:colId xmlns:a16="http://schemas.microsoft.com/office/drawing/2014/main" val="20000"/>
                    </a:ext>
                  </a:extLst>
                </a:gridCol>
              </a:tblGrid>
              <a:tr h="3976777">
                <a:tc>
                  <a:txBody>
                    <a:bodyPr/>
                    <a:lstStyle/>
                    <a:p>
                      <a:pPr>
                        <a:lnSpc>
                          <a:spcPct val="150000"/>
                        </a:lnSpc>
                      </a:pPr>
                      <a:r>
                        <a:rPr lang="en-US" sz="2400" b="1" kern="1200" dirty="0">
                          <a:solidFill>
                            <a:schemeClr val="tx1"/>
                          </a:solidFill>
                          <a:effectLst/>
                          <a:latin typeface="Arial" panose="020B0604020202020204" pitchFamily="34" charset="0"/>
                          <a:ea typeface="+mn-ea"/>
                          <a:cs typeface="Arial" panose="020B0604020202020204" pitchFamily="34" charset="0"/>
                        </a:rPr>
                        <a:t> </a:t>
                      </a:r>
                      <a:endParaRPr lang="en-US" sz="2400" b="1" kern="1200" dirty="0">
                        <a:solidFill>
                          <a:srgbClr val="C00000"/>
                        </a:solidFill>
                        <a:effectLst/>
                        <a:latin typeface="Arial" panose="020B0604020202020204" pitchFamily="34" charset="0"/>
                        <a:ea typeface="+mn-ea"/>
                        <a:cs typeface="Arial" panose="020B0604020202020204" pitchFamily="34" charset="0"/>
                      </a:endParaRPr>
                    </a:p>
                    <a:p>
                      <a:pPr>
                        <a:lnSpc>
                          <a:spcPct val="150000"/>
                        </a:lnSpc>
                      </a:pPr>
                      <a:r>
                        <a:rPr lang="en-US" sz="2400" b="1" kern="1200" dirty="0">
                          <a:solidFill>
                            <a:srgbClr val="C00000"/>
                          </a:solidFill>
                          <a:effectLst/>
                          <a:latin typeface="Arial" panose="020B0604020202020204" pitchFamily="34" charset="0"/>
                          <a:ea typeface="+mn-ea"/>
                          <a:cs typeface="Arial" panose="020B0604020202020204" pitchFamily="34" charset="0"/>
                        </a:rPr>
                        <a:t> 2</a:t>
                      </a:r>
                      <a:r>
                        <a:rPr lang="en-US" sz="2800" kern="1200" dirty="0">
                          <a:solidFill>
                            <a:srgbClr val="C00000"/>
                          </a:solidFill>
                          <a:effectLst/>
                          <a:latin typeface="Arial" panose="020B0604020202020204" pitchFamily="34" charset="0"/>
                          <a:ea typeface="+mn-ea"/>
                          <a:cs typeface="Arial" panose="020B0604020202020204" pitchFamily="34" charset="0"/>
                        </a:rPr>
                        <a:t>.</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Xây</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dựng</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kế</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hoạch</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thực</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hiện</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quyền</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trẻ</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em</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của</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bản</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thân</a:t>
                      </a:r>
                      <a:endParaRPr lang="en-US" sz="2800" kern="1200" baseline="0" dirty="0">
                        <a:solidFill>
                          <a:srgbClr val="C00000"/>
                        </a:solidFill>
                        <a:effectLst/>
                        <a:latin typeface="Arial" panose="020B0604020202020204" pitchFamily="34" charset="0"/>
                        <a:ea typeface="+mn-ea"/>
                        <a:cs typeface="Arial" panose="020B0604020202020204" pitchFamily="34" charset="0"/>
                      </a:endParaRPr>
                    </a:p>
                    <a:p>
                      <a:pPr marL="285750" indent="-285750">
                        <a:lnSpc>
                          <a:spcPct val="150000"/>
                        </a:lnSpc>
                        <a:buFontTx/>
                        <a:buChar char="-"/>
                      </a:pPr>
                      <a:r>
                        <a:rPr lang="en-US" sz="2800" kern="1200" baseline="0" dirty="0" err="1">
                          <a:solidFill>
                            <a:srgbClr val="C00000"/>
                          </a:solidFill>
                          <a:effectLst/>
                          <a:latin typeface="Arial" panose="020B0604020202020204" pitchFamily="34" charset="0"/>
                          <a:ea typeface="+mn-ea"/>
                          <a:cs typeface="Arial" panose="020B0604020202020204" pitchFamily="34" charset="0"/>
                        </a:rPr>
                        <a:t>Những</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công</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việc</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cần</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làm</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trong</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học</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tập</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trong</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quan</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hệ</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với</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mọi</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người</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xung</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quanh</a:t>
                      </a:r>
                      <a:r>
                        <a:rPr lang="en-US" sz="2800" kern="1200" baseline="0" dirty="0">
                          <a:solidFill>
                            <a:srgbClr val="C00000"/>
                          </a:solidFill>
                          <a:effectLst/>
                          <a:latin typeface="Arial" panose="020B0604020202020204" pitchFamily="34" charset="0"/>
                          <a:ea typeface="+mn-ea"/>
                          <a:cs typeface="Arial" panose="020B0604020202020204" pitchFamily="34" charset="0"/>
                        </a:rPr>
                        <a:t> ở </a:t>
                      </a:r>
                      <a:r>
                        <a:rPr lang="en-US" sz="2800" kern="1200" baseline="0" dirty="0" err="1">
                          <a:solidFill>
                            <a:srgbClr val="C00000"/>
                          </a:solidFill>
                          <a:effectLst/>
                          <a:latin typeface="Arial" panose="020B0604020202020204" pitchFamily="34" charset="0"/>
                          <a:ea typeface="+mn-ea"/>
                          <a:cs typeface="Arial" panose="020B0604020202020204" pitchFamily="34" charset="0"/>
                        </a:rPr>
                        <a:t>nhà</a:t>
                      </a:r>
                      <a:r>
                        <a:rPr lang="en-US" sz="2800" kern="1200" baseline="0" dirty="0">
                          <a:solidFill>
                            <a:srgbClr val="C00000"/>
                          </a:solidFill>
                          <a:effectLst/>
                          <a:latin typeface="Arial" panose="020B0604020202020204" pitchFamily="34" charset="0"/>
                          <a:ea typeface="+mn-ea"/>
                          <a:cs typeface="Arial" panose="020B0604020202020204" pitchFamily="34" charset="0"/>
                        </a:rPr>
                        <a:t>, ở </a:t>
                      </a:r>
                      <a:r>
                        <a:rPr lang="en-US" sz="2800" kern="1200" baseline="0" dirty="0" err="1">
                          <a:solidFill>
                            <a:srgbClr val="C00000"/>
                          </a:solidFill>
                          <a:effectLst/>
                          <a:latin typeface="Arial" panose="020B0604020202020204" pitchFamily="34" charset="0"/>
                          <a:ea typeface="+mn-ea"/>
                          <a:cs typeface="Arial" panose="020B0604020202020204" pitchFamily="34" charset="0"/>
                        </a:rPr>
                        <a:t>trường</a:t>
                      </a:r>
                      <a:r>
                        <a:rPr lang="en-US" sz="2800" kern="1200" baseline="0" dirty="0">
                          <a:solidFill>
                            <a:srgbClr val="C00000"/>
                          </a:solidFill>
                          <a:effectLst/>
                          <a:latin typeface="Arial" panose="020B0604020202020204" pitchFamily="34" charset="0"/>
                          <a:ea typeface="+mn-ea"/>
                          <a:cs typeface="Arial" panose="020B0604020202020204" pitchFamily="34" charset="0"/>
                        </a:rPr>
                        <a:t>, ở </a:t>
                      </a:r>
                      <a:r>
                        <a:rPr lang="en-US" sz="2800" kern="1200" baseline="0" dirty="0" err="1">
                          <a:solidFill>
                            <a:srgbClr val="C00000"/>
                          </a:solidFill>
                          <a:effectLst/>
                          <a:latin typeface="Arial" panose="020B0604020202020204" pitchFamily="34" charset="0"/>
                          <a:ea typeface="+mn-ea"/>
                          <a:cs typeface="Arial" panose="020B0604020202020204" pitchFamily="34" charset="0"/>
                        </a:rPr>
                        <a:t>ngoài</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xã</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hội</a:t>
                      </a:r>
                      <a:r>
                        <a:rPr lang="en-US" sz="2800" kern="1200" baseline="0" dirty="0">
                          <a:solidFill>
                            <a:srgbClr val="C00000"/>
                          </a:solidFill>
                          <a:effectLst/>
                          <a:latin typeface="Arial" panose="020B0604020202020204" pitchFamily="34" charset="0"/>
                          <a:ea typeface="+mn-ea"/>
                          <a:cs typeface="Arial" panose="020B0604020202020204" pitchFamily="34" charset="0"/>
                        </a:rPr>
                        <a:t>.</a:t>
                      </a:r>
                    </a:p>
                    <a:p>
                      <a:pPr marL="285750" indent="-285750">
                        <a:lnSpc>
                          <a:spcPct val="150000"/>
                        </a:lnSpc>
                        <a:buFontTx/>
                        <a:buChar char="-"/>
                      </a:pPr>
                      <a:r>
                        <a:rPr lang="en-US" sz="2800" kern="1200" baseline="0" dirty="0" err="1">
                          <a:solidFill>
                            <a:srgbClr val="C00000"/>
                          </a:solidFill>
                          <a:effectLst/>
                          <a:latin typeface="Arial" panose="020B0604020202020204" pitchFamily="34" charset="0"/>
                          <a:ea typeface="+mn-ea"/>
                          <a:cs typeface="Arial" panose="020B0604020202020204" pitchFamily="34" charset="0"/>
                        </a:rPr>
                        <a:t>Biện</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pháp</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thực</a:t>
                      </a:r>
                      <a:r>
                        <a:rPr lang="en-US" sz="2800" kern="1200" baseline="0" dirty="0">
                          <a:solidFill>
                            <a:srgbClr val="C00000"/>
                          </a:solidFill>
                          <a:effectLst/>
                          <a:latin typeface="Arial" panose="020B0604020202020204" pitchFamily="34" charset="0"/>
                          <a:ea typeface="+mn-ea"/>
                          <a:cs typeface="Arial" panose="020B0604020202020204" pitchFamily="34" charset="0"/>
                        </a:rPr>
                        <a:t> </a:t>
                      </a:r>
                      <a:r>
                        <a:rPr lang="en-US" sz="2800" kern="1200" baseline="0" dirty="0" err="1">
                          <a:solidFill>
                            <a:srgbClr val="C00000"/>
                          </a:solidFill>
                          <a:effectLst/>
                          <a:latin typeface="Arial" panose="020B0604020202020204" pitchFamily="34" charset="0"/>
                          <a:ea typeface="+mn-ea"/>
                          <a:cs typeface="Arial" panose="020B0604020202020204" pitchFamily="34" charset="0"/>
                        </a:rPr>
                        <a:t>hiện</a:t>
                      </a:r>
                      <a:r>
                        <a:rPr lang="en-US" sz="2800" kern="1200" baseline="0" dirty="0">
                          <a:solidFill>
                            <a:srgbClr val="C00000"/>
                          </a:solidFill>
                          <a:effectLst/>
                          <a:latin typeface="Arial" panose="020B0604020202020204" pitchFamily="34" charset="0"/>
                          <a:ea typeface="+mn-ea"/>
                          <a:cs typeface="Arial" panose="020B0604020202020204" pitchFamily="34" charset="0"/>
                        </a:rPr>
                        <a:t>.</a:t>
                      </a:r>
                      <a:endParaRPr lang="en-US" sz="2800" kern="1200" dirty="0">
                        <a:solidFill>
                          <a:srgbClr val="C00000"/>
                        </a:solidFill>
                        <a:effectLst/>
                        <a:latin typeface="Arial" panose="020B0604020202020204" pitchFamily="34" charset="0"/>
                        <a:ea typeface="+mn-ea"/>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3">
            <a:extLst>
              <a:ext uri="{FF2B5EF4-FFF2-40B4-BE49-F238E27FC236}">
                <a16:creationId xmlns:a16="http://schemas.microsoft.com/office/drawing/2014/main" id="{684C0E6B-E4FA-4223-9851-74AAC947B0B2}"/>
              </a:ext>
            </a:extLst>
          </p:cNvPr>
          <p:cNvSpPr>
            <a:spLocks noChangeArrowheads="1"/>
          </p:cNvSpPr>
          <p:nvPr/>
        </p:nvSpPr>
        <p:spPr bwMode="auto">
          <a:xfrm>
            <a:off x="441789" y="188819"/>
            <a:ext cx="62417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eaLnBrk="1" fontAlgn="auto" hangingPunct="1">
              <a:spcBef>
                <a:spcPts val="0"/>
              </a:spcBef>
              <a:spcAft>
                <a:spcPts val="0"/>
              </a:spcAft>
            </a:pPr>
            <a:r>
              <a:rPr lang="vi-VN" altLang="en-US" sz="2000" b="1" dirty="0" bmk="">
                <a:solidFill>
                  <a:prstClr val="black"/>
                </a:solidFill>
                <a:latin typeface="Times New Roman" panose="02020603050405020304" pitchFamily="18" charset="0"/>
                <a:ea typeface="Arial" panose="020B0604020202020204" pitchFamily="34" charset="0"/>
              </a:rPr>
              <a:t>Em hãy đọc bức thư sau đây và trả lời câu hỏi:</a:t>
            </a:r>
            <a:endParaRPr lang="en-US" altLang="en-US" sz="2000" dirty="0">
              <a:solidFill>
                <a:prstClr val="black"/>
              </a:solidFill>
              <a:latin typeface="Calibri Light" panose="020F0302020204030204"/>
            </a:endParaRPr>
          </a:p>
        </p:txBody>
      </p:sp>
      <p:sp>
        <p:nvSpPr>
          <p:cNvPr id="21" name="Rectangle 24">
            <a:extLst>
              <a:ext uri="{FF2B5EF4-FFF2-40B4-BE49-F238E27FC236}">
                <a16:creationId xmlns:a16="http://schemas.microsoft.com/office/drawing/2014/main" id="{27CA3A6E-3F1D-4EE3-8A67-3E4FE4490941}"/>
              </a:ext>
            </a:extLst>
          </p:cNvPr>
          <p:cNvSpPr>
            <a:spLocks noChangeArrowheads="1"/>
          </p:cNvSpPr>
          <p:nvPr/>
        </p:nvSpPr>
        <p:spPr bwMode="auto">
          <a:xfrm>
            <a:off x="594189" y="718941"/>
            <a:ext cx="1100362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 algn="just"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         </a:t>
            </a: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Kính thưa thầy/cô Hiệu trưởng.</a:t>
            </a:r>
            <a:endParaRPr kumimoji="0" lang="en-US" altLang="en-US" sz="2000" b="0"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Con là Nguyễn Nguyệt Linh, chuẩn bị năm nay là con lên lớp 6. Năm lớp 5 con là học sinh 5M2, Trường </a:t>
            </a:r>
            <a:r>
              <a:rPr kumimoji="0" lang="en-US"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Marie Curie </a:t>
            </a: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Hà Nội.</a:t>
            </a:r>
            <a:endParaRPr kumimoji="0" lang="en-US" altLang="en-US" sz="2000" b="0"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Con biết là hằng năm khi bắt đầu khai giảng, nhà trường thường cho các lớp thả bóng bay lên trời. Sau những thông tin con tìm thấy được thì bóng bay được làm từ nilon, tức là từ nhựa và khi thả bóng bay lên thì các chú chim hoặc các động vật khác khi nuốt vào, nó có thể bị chặn đường ruột và dẫn đến chết đói. Còn khi bóng bay rơi xuống đất hoặc biển thì những chú rùa biển và các loài sinh vật</a:t>
            </a:r>
            <a:r>
              <a:rPr lang="en-US" altLang="en-US" sz="2000" dirty="0">
                <a:latin typeface="+mj-lt"/>
              </a:rPr>
              <a:t> </a:t>
            </a: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biển khác được biết là đã bị nhầm lẫn giữa bóng bay và sứa biển. Ruy băng và dây buộc bóng có thể khiến chúng mắc kẹt và dẫn tới cái chết ạ.</a:t>
            </a:r>
            <a:endParaRPr kumimoji="0" lang="en-US" altLang="en-US" sz="2000" b="0"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Vậy nên bây giờ con nghĩ rằng trường mình có thể dừng thả bóng bay vào hôm khai giảng hoặc hạn chế số lượng bóng bay, có được không ạ? Con chỉ muốn gửi thông điệp: “Thả bóng bay lên trời: bay cao ước mơ của các học sinh - giết ước mơ của bao chú chim và rùa biển”.</a:t>
            </a:r>
            <a:endParaRPr kumimoji="0" lang="en-US" altLang="en-US" sz="2000" b="0"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Hiện nay, thế hệ chúng con bắt đầu quan tâm đến các vấn đề liên quan đến môi trường. Con rất mong nhận được sự quan tâm và giúp đỡ của các thầy cô ạ.</a:t>
            </a:r>
            <a:endParaRPr kumimoji="0" lang="en-US" altLang="en-US" sz="2000" b="0"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         </a:t>
            </a: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Con xin chân thành cảm ơn!</a:t>
            </a:r>
            <a:r>
              <a:rPr kumimoji="0" lang="en-US" altLang="en-US" sz="2000" b="0" i="0"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																	</a:t>
            </a:r>
            <a:r>
              <a:rPr kumimoji="0" lang="vi-VN" altLang="en-US" sz="2000" b="0" i="0"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(Theo báo </a:t>
            </a: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tuoitre.vn)</a:t>
            </a:r>
            <a:endParaRPr kumimoji="0" lang="vi-VN" altLang="en-US" sz="2000" b="0" i="0" u="none" strike="noStrike" cap="none" normalizeH="0" baseline="0" dirty="0">
              <a:ln>
                <a:noFill/>
              </a:ln>
              <a:solidFill>
                <a:schemeClr val="tx1"/>
              </a:solidFill>
              <a:effectLst/>
              <a:latin typeface="+mj-lt"/>
            </a:endParaRPr>
          </a:p>
        </p:txBody>
      </p:sp>
      <p:sp>
        <p:nvSpPr>
          <p:cNvPr id="27" name="TextBox 26">
            <a:extLst>
              <a:ext uri="{FF2B5EF4-FFF2-40B4-BE49-F238E27FC236}">
                <a16:creationId xmlns:a16="http://schemas.microsoft.com/office/drawing/2014/main" id="{54ECD11A-F939-46E4-97EB-6B7673CE4DD7}"/>
              </a:ext>
            </a:extLst>
          </p:cNvPr>
          <p:cNvSpPr txBox="1"/>
          <p:nvPr/>
        </p:nvSpPr>
        <p:spPr>
          <a:xfrm>
            <a:off x="594189" y="5685088"/>
            <a:ext cx="8945218" cy="907941"/>
          </a:xfrm>
          <a:prstGeom prst="rect">
            <a:avLst/>
          </a:prstGeom>
          <a:noFill/>
        </p:spPr>
        <p:txBody>
          <a:bodyPr wrap="square" rtlCol="0">
            <a:spAutoFit/>
          </a:bodyPr>
          <a:lstStyle/>
          <a:p>
            <a:pPr lvl="0">
              <a:spcAft>
                <a:spcPts val="600"/>
              </a:spcAft>
              <a:buClr>
                <a:srgbClr val="FD5C15"/>
              </a:buClr>
              <a:buSzPts val="1000"/>
              <a:tabLst>
                <a:tab pos="670560" algn="l"/>
              </a:tabLst>
            </a:pPr>
            <a:r>
              <a:rPr lang="en-US" sz="2400" b="1" u="none" strike="noStrike" spc="0" dirty="0">
                <a:solidFill>
                  <a:schemeClr val="accent2">
                    <a:lumMod val="75000"/>
                  </a:schemeClr>
                </a:solidFill>
                <a:effectLst/>
                <a:latin typeface="Times New Roman" panose="02020603050405020304" pitchFamily="18" charset="0"/>
                <a:ea typeface="Cambria" panose="02040503050406030204" pitchFamily="18" charset="0"/>
                <a:cs typeface="Times New Roman" panose="02020603050405020304" pitchFamily="18" charset="0"/>
              </a:rPr>
              <a:t>1. </a:t>
            </a:r>
            <a:r>
              <a:rPr lang="vi-VN" sz="2400" b="1" u="none" strike="noStrike" spc="0" dirty="0">
                <a:solidFill>
                  <a:schemeClr val="accent2">
                    <a:lumMod val="75000"/>
                  </a:schemeClr>
                </a:solidFill>
                <a:effectLst/>
                <a:latin typeface="Times New Roman" panose="02020603050405020304" pitchFamily="18" charset="0"/>
                <a:ea typeface="Cambria" panose="02040503050406030204" pitchFamily="18" charset="0"/>
                <a:cs typeface="Times New Roman" panose="02020603050405020304" pitchFamily="18" charset="0"/>
              </a:rPr>
              <a:t>Bạn Nguyệt Linh có quyền viết bức thư trên không? Vì sao?</a:t>
            </a:r>
            <a:endParaRPr lang="en-US" sz="2400" u="none" strike="noStrike" spc="0" dirty="0">
              <a:solidFill>
                <a:schemeClr val="accent2">
                  <a:lumMod val="75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p>
            <a:r>
              <a:rPr lang="en-US" sz="2400" b="1" dirty="0">
                <a:solidFill>
                  <a:schemeClr val="accent2">
                    <a:lumMod val="75000"/>
                  </a:schemeClr>
                </a:solidFill>
                <a:effectLst/>
                <a:latin typeface="Times New Roman" panose="02020603050405020304" pitchFamily="18" charset="0"/>
                <a:ea typeface="Courier New" panose="02070309020205020404" pitchFamily="49" charset="0"/>
                <a:cs typeface="Times New Roman" panose="02020603050405020304" pitchFamily="18" charset="0"/>
              </a:rPr>
              <a:t>2. </a:t>
            </a:r>
            <a:r>
              <a:rPr lang="vi-VN" sz="2400" b="1" dirty="0">
                <a:solidFill>
                  <a:schemeClr val="accent2">
                    <a:lumMod val="75000"/>
                  </a:schemeClr>
                </a:solidFill>
                <a:effectLst/>
                <a:latin typeface="Times New Roman" panose="02020603050405020304" pitchFamily="18" charset="0"/>
                <a:ea typeface="Courier New" panose="02070309020205020404" pitchFamily="49" charset="0"/>
                <a:cs typeface="Times New Roman" panose="02020603050405020304" pitchFamily="18" charset="0"/>
              </a:rPr>
              <a:t>Hãy nêu các quyền cơ bản của trẻ em mà em biết.</a:t>
            </a: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8361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sp>
        <p:nvSpPr>
          <p:cNvPr id="3" name="TextBox 2"/>
          <p:cNvSpPr txBox="1"/>
          <p:nvPr/>
        </p:nvSpPr>
        <p:spPr>
          <a:xfrm>
            <a:off x="1768415" y="2251494"/>
            <a:ext cx="3985678" cy="2794959"/>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4"/>
          <a:stretch>
            <a:fillRect/>
          </a:stretch>
        </p:blipFill>
        <p:spPr>
          <a:xfrm>
            <a:off x="1242204" y="1296026"/>
            <a:ext cx="4278702" cy="4129989"/>
          </a:xfrm>
          <a:prstGeom prst="rect">
            <a:avLst/>
          </a:prstGeom>
        </p:spPr>
      </p:pic>
      <p:pic>
        <p:nvPicPr>
          <p:cNvPr id="6" name="Picture 5"/>
          <p:cNvPicPr>
            <a:picLocks noChangeAspect="1"/>
          </p:cNvPicPr>
          <p:nvPr/>
        </p:nvPicPr>
        <p:blipFill>
          <a:blip r:embed="rId5"/>
          <a:stretch>
            <a:fillRect/>
          </a:stretch>
        </p:blipFill>
        <p:spPr>
          <a:xfrm>
            <a:off x="6440729" y="1296026"/>
            <a:ext cx="4593031" cy="4190374"/>
          </a:xfrm>
          <a:prstGeom prst="rect">
            <a:avLst/>
          </a:prstGeom>
        </p:spPr>
      </p:pic>
    </p:spTree>
    <p:extLst>
      <p:ext uri="{BB962C8B-B14F-4D97-AF65-F5344CB8AC3E}">
        <p14:creationId xmlns:p14="http://schemas.microsoft.com/office/powerpoint/2010/main" val="1395405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18" name="Picture 2" descr="Hình nền Powerpoint đẹp tạo nên một Slide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887413" y="679450"/>
            <a:ext cx="10472737"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3200" b="1" dirty="0" err="1">
                <a:solidFill>
                  <a:srgbClr val="FF0000"/>
                </a:solidFill>
              </a:rPr>
              <a:t>Dự</a:t>
            </a:r>
            <a:r>
              <a:rPr lang="en-US" altLang="en-US" sz="3200" b="1" dirty="0">
                <a:solidFill>
                  <a:srgbClr val="FF0000"/>
                </a:solidFill>
              </a:rPr>
              <a:t> </a:t>
            </a:r>
            <a:r>
              <a:rPr lang="en-US" altLang="en-US" sz="3200" b="1" dirty="0" err="1">
                <a:solidFill>
                  <a:srgbClr val="FF0000"/>
                </a:solidFill>
              </a:rPr>
              <a:t>án</a:t>
            </a:r>
            <a:endParaRPr lang="en-US" altLang="en-US" sz="3200" b="1" dirty="0">
              <a:solidFill>
                <a:srgbClr val="FF0000"/>
              </a:solidFill>
            </a:endParaRPr>
          </a:p>
          <a:p>
            <a:r>
              <a:rPr lang="en-US" altLang="en-US" sz="2400" dirty="0"/>
              <a:t>2. </a:t>
            </a:r>
            <a:r>
              <a:rPr lang="en-US" altLang="en-US" sz="2400" dirty="0" err="1">
                <a:cs typeface="Times New Roman" panose="02020603050405020304" pitchFamily="18" charset="0"/>
              </a:rPr>
              <a:t>Hãy</a:t>
            </a:r>
            <a:r>
              <a:rPr lang="en-US" altLang="en-US" sz="2400" dirty="0">
                <a:cs typeface="Times New Roman" panose="02020603050405020304" pitchFamily="18" charset="0"/>
              </a:rPr>
              <a:t> </a:t>
            </a:r>
            <a:r>
              <a:rPr lang="en-US" altLang="en-US" sz="2400" dirty="0" err="1">
                <a:cs typeface="Times New Roman" panose="02020603050405020304" pitchFamily="18" charset="0"/>
              </a:rPr>
              <a:t>xây</a:t>
            </a:r>
            <a:r>
              <a:rPr lang="en-US" altLang="en-US" sz="2400" dirty="0">
                <a:cs typeface="Times New Roman" panose="02020603050405020304" pitchFamily="18" charset="0"/>
              </a:rPr>
              <a:t> </a:t>
            </a:r>
            <a:r>
              <a:rPr lang="en-US" altLang="en-US" sz="2400" dirty="0" err="1">
                <a:cs typeface="Times New Roman" panose="02020603050405020304" pitchFamily="18" charset="0"/>
              </a:rPr>
              <a:t>dựng</a:t>
            </a:r>
            <a:r>
              <a:rPr lang="en-US" altLang="en-US" sz="2400" dirty="0">
                <a:cs typeface="Times New Roman" panose="02020603050405020304" pitchFamily="18" charset="0"/>
              </a:rPr>
              <a:t> </a:t>
            </a:r>
            <a:r>
              <a:rPr lang="en-US" altLang="en-US" sz="2400" dirty="0" err="1">
                <a:cs typeface="Times New Roman" panose="02020603050405020304" pitchFamily="18" charset="0"/>
              </a:rPr>
              <a:t>kế</a:t>
            </a:r>
            <a:r>
              <a:rPr lang="en-US" altLang="en-US" sz="2400" dirty="0">
                <a:cs typeface="Times New Roman" panose="02020603050405020304" pitchFamily="18" charset="0"/>
              </a:rPr>
              <a:t> </a:t>
            </a:r>
            <a:r>
              <a:rPr lang="en-US" altLang="en-US" sz="2400" dirty="0" err="1">
                <a:cs typeface="Times New Roman" panose="02020603050405020304" pitchFamily="18" charset="0"/>
              </a:rPr>
              <a:t>hoạch</a:t>
            </a:r>
            <a:r>
              <a:rPr lang="en-US" altLang="en-US" sz="2400" dirty="0">
                <a:cs typeface="Times New Roman" panose="02020603050405020304" pitchFamily="18" charset="0"/>
              </a:rPr>
              <a:t> </a:t>
            </a:r>
            <a:r>
              <a:rPr lang="en-US" altLang="en-US" sz="2400" dirty="0" err="1">
                <a:cs typeface="Times New Roman" panose="02020603050405020304" pitchFamily="18" charset="0"/>
              </a:rPr>
              <a:t>thực</a:t>
            </a:r>
            <a:r>
              <a:rPr lang="en-US" altLang="en-US" sz="2400" dirty="0">
                <a:cs typeface="Times New Roman" panose="02020603050405020304" pitchFamily="18" charset="0"/>
              </a:rPr>
              <a:t> </a:t>
            </a:r>
            <a:r>
              <a:rPr lang="en-US" altLang="en-US" sz="2400" dirty="0" err="1">
                <a:cs typeface="Times New Roman" panose="02020603050405020304" pitchFamily="18" charset="0"/>
              </a:rPr>
              <a:t>hiện</a:t>
            </a:r>
            <a:r>
              <a:rPr lang="en-US" altLang="en-US" sz="2400" dirty="0">
                <a:cs typeface="Times New Roman" panose="02020603050405020304" pitchFamily="18" charset="0"/>
              </a:rPr>
              <a:t> </a:t>
            </a:r>
            <a:r>
              <a:rPr lang="en-US" altLang="en-US" sz="2400" dirty="0" err="1">
                <a:cs typeface="Times New Roman" panose="02020603050405020304" pitchFamily="18" charset="0"/>
              </a:rPr>
              <a:t>quyền</a:t>
            </a:r>
            <a:r>
              <a:rPr lang="en-US" altLang="en-US" sz="2400" dirty="0">
                <a:cs typeface="Times New Roman" panose="02020603050405020304" pitchFamily="18" charset="0"/>
              </a:rPr>
              <a:t> </a:t>
            </a:r>
            <a:r>
              <a:rPr lang="en-US" altLang="en-US" sz="2400" dirty="0" err="1">
                <a:cs typeface="Times New Roman" panose="02020603050405020304" pitchFamily="18" charset="0"/>
              </a:rPr>
              <a:t>trẻ</a:t>
            </a:r>
            <a:r>
              <a:rPr lang="en-US" altLang="en-US" sz="2400" dirty="0">
                <a:cs typeface="Times New Roman" panose="02020603050405020304" pitchFamily="18" charset="0"/>
              </a:rPr>
              <a:t> </a:t>
            </a:r>
            <a:r>
              <a:rPr lang="en-US" altLang="en-US" sz="2400" dirty="0" err="1">
                <a:cs typeface="Times New Roman" panose="02020603050405020304" pitchFamily="18" charset="0"/>
              </a:rPr>
              <a:t>em</a:t>
            </a:r>
            <a:r>
              <a:rPr lang="en-US" altLang="en-US" sz="2400" dirty="0">
                <a:cs typeface="Times New Roman" panose="02020603050405020304" pitchFamily="18" charset="0"/>
              </a:rPr>
              <a:t> </a:t>
            </a:r>
            <a:r>
              <a:rPr lang="en-US" altLang="en-US" sz="2400" dirty="0" err="1">
                <a:cs typeface="Times New Roman" panose="02020603050405020304" pitchFamily="18" charset="0"/>
              </a:rPr>
              <a:t>theo</a:t>
            </a:r>
            <a:r>
              <a:rPr lang="en-US" altLang="en-US" sz="2400" dirty="0">
                <a:cs typeface="Times New Roman" panose="02020603050405020304" pitchFamily="18" charset="0"/>
              </a:rPr>
              <a:t> </a:t>
            </a:r>
            <a:r>
              <a:rPr lang="en-US" altLang="en-US" sz="2400" dirty="0" err="1">
                <a:cs typeface="Times New Roman" panose="02020603050405020304" pitchFamily="18" charset="0"/>
              </a:rPr>
              <a:t>bảng</a:t>
            </a:r>
            <a:r>
              <a:rPr lang="en-US" altLang="en-US" sz="2400" dirty="0">
                <a:cs typeface="Times New Roman" panose="02020603050405020304" pitchFamily="18" charset="0"/>
              </a:rPr>
              <a:t> </a:t>
            </a:r>
            <a:r>
              <a:rPr lang="en-US" altLang="en-US" sz="2400" dirty="0" err="1">
                <a:cs typeface="Times New Roman" panose="02020603050405020304" pitchFamily="18" charset="0"/>
              </a:rPr>
              <a:t>hương</a:t>
            </a:r>
            <a:r>
              <a:rPr lang="en-US" altLang="en-US" sz="2400" dirty="0">
                <a:cs typeface="Times New Roman" panose="02020603050405020304" pitchFamily="18" charset="0"/>
              </a:rPr>
              <a:t> </a:t>
            </a:r>
            <a:r>
              <a:rPr lang="en-US" altLang="en-US" sz="2400" dirty="0" err="1">
                <a:cs typeface="Times New Roman" panose="02020603050405020304" pitchFamily="18" charset="0"/>
              </a:rPr>
              <a:t>dẫn</a:t>
            </a:r>
            <a:r>
              <a:rPr lang="en-US" altLang="en-US" sz="2400" dirty="0">
                <a:cs typeface="Times New Roman" panose="02020603050405020304" pitchFamily="18" charset="0"/>
              </a:rPr>
              <a:t> </a:t>
            </a:r>
            <a:r>
              <a:rPr lang="en-US" altLang="en-US" sz="2400" dirty="0" err="1">
                <a:cs typeface="Times New Roman" panose="02020603050405020304" pitchFamily="18" charset="0"/>
              </a:rPr>
              <a:t>dưới</a:t>
            </a:r>
            <a:r>
              <a:rPr lang="en-US" altLang="en-US" sz="2400" dirty="0">
                <a:cs typeface="Times New Roman" panose="02020603050405020304" pitchFamily="18" charset="0"/>
              </a:rPr>
              <a:t> </a:t>
            </a:r>
            <a:r>
              <a:rPr lang="en-US" altLang="en-US" sz="2400" dirty="0" err="1">
                <a:cs typeface="Times New Roman" panose="02020603050405020304" pitchFamily="18" charset="0"/>
              </a:rPr>
              <a:t>đây</a:t>
            </a:r>
            <a:r>
              <a:rPr lang="en-US" altLang="en-US" sz="2400" dirty="0">
                <a:cs typeface="Times New Roman" panose="02020603050405020304" pitchFamily="18" charset="0"/>
              </a:rPr>
              <a:t> </a:t>
            </a:r>
            <a:r>
              <a:rPr lang="en-US" altLang="en-US" sz="2400" dirty="0" err="1">
                <a:cs typeface="Times New Roman" panose="02020603050405020304" pitchFamily="18" charset="0"/>
              </a:rPr>
              <a:t>và</a:t>
            </a:r>
            <a:r>
              <a:rPr lang="en-US" altLang="en-US" sz="2400" dirty="0">
                <a:cs typeface="Times New Roman" panose="02020603050405020304" pitchFamily="18" charset="0"/>
              </a:rPr>
              <a:t> chia </a:t>
            </a:r>
            <a:r>
              <a:rPr lang="en-US" altLang="en-US" sz="2400" dirty="0" err="1">
                <a:cs typeface="Times New Roman" panose="02020603050405020304" pitchFamily="18" charset="0"/>
              </a:rPr>
              <a:t>sẻ</a:t>
            </a:r>
            <a:r>
              <a:rPr lang="en-US" altLang="en-US" sz="2400" dirty="0">
                <a:cs typeface="Times New Roman" panose="02020603050405020304" pitchFamily="18" charset="0"/>
              </a:rPr>
              <a:t> </a:t>
            </a:r>
            <a:r>
              <a:rPr lang="en-US" altLang="en-US" sz="2400" dirty="0" err="1">
                <a:cs typeface="Times New Roman" panose="02020603050405020304" pitchFamily="18" charset="0"/>
              </a:rPr>
              <a:t>cùng</a:t>
            </a:r>
            <a:r>
              <a:rPr lang="en-US" altLang="en-US" sz="2400" dirty="0">
                <a:cs typeface="Times New Roman" panose="02020603050405020304" pitchFamily="18" charset="0"/>
              </a:rPr>
              <a:t> </a:t>
            </a:r>
            <a:r>
              <a:rPr lang="en-US" altLang="en-US" sz="2400" dirty="0" err="1">
                <a:cs typeface="Times New Roman" panose="02020603050405020304" pitchFamily="18" charset="0"/>
              </a:rPr>
              <a:t>các</a:t>
            </a:r>
            <a:r>
              <a:rPr lang="en-US" altLang="en-US" sz="2400" dirty="0">
                <a:cs typeface="Times New Roman" panose="02020603050405020304" pitchFamily="18" charset="0"/>
              </a:rPr>
              <a:t> </a:t>
            </a:r>
            <a:r>
              <a:rPr lang="en-US" altLang="en-US" sz="2400" dirty="0" err="1">
                <a:cs typeface="Times New Roman" panose="02020603050405020304" pitchFamily="18" charset="0"/>
              </a:rPr>
              <a:t>bạn</a:t>
            </a:r>
            <a:r>
              <a:rPr lang="en-US" altLang="en-US" sz="2400" dirty="0">
                <a:cs typeface="Times New Roman" panose="02020603050405020304" pitchFamily="18" charset="0"/>
              </a:rPr>
              <a:t> </a:t>
            </a:r>
            <a:r>
              <a:rPr lang="en-US" altLang="en-US" sz="2400" dirty="0" err="1">
                <a:cs typeface="Times New Roman" panose="02020603050405020304" pitchFamily="18" charset="0"/>
              </a:rPr>
              <a:t>trong</a:t>
            </a:r>
            <a:r>
              <a:rPr lang="en-US" altLang="en-US" sz="2400" dirty="0">
                <a:cs typeface="Times New Roman" panose="02020603050405020304" pitchFamily="18" charset="0"/>
              </a:rPr>
              <a:t> </a:t>
            </a:r>
            <a:r>
              <a:rPr lang="en-US" altLang="en-US" sz="2400" dirty="0" err="1">
                <a:cs typeface="Times New Roman" panose="02020603050405020304" pitchFamily="18" charset="0"/>
              </a:rPr>
              <a:t>nhóm</a:t>
            </a:r>
            <a:r>
              <a:rPr lang="en-US" altLang="en-US" sz="2400" dirty="0">
                <a:cs typeface="Times New Roman" panose="02020603050405020304" pitchFamily="18" charset="0"/>
              </a:rPr>
              <a:t>.</a:t>
            </a: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1133460340"/>
              </p:ext>
            </p:extLst>
          </p:nvPr>
        </p:nvGraphicFramePr>
        <p:xfrm>
          <a:off x="1656271" y="2285998"/>
          <a:ext cx="9178506" cy="3312544"/>
        </p:xfrm>
        <a:graphic>
          <a:graphicData uri="http://schemas.openxmlformats.org/drawingml/2006/table">
            <a:tbl>
              <a:tblPr firstRow="1" bandRow="1">
                <a:tableStyleId>{5C22544A-7EE6-4342-B048-85BDC9FD1C3A}</a:tableStyleId>
              </a:tblPr>
              <a:tblGrid>
                <a:gridCol w="888521">
                  <a:extLst>
                    <a:ext uri="{9D8B030D-6E8A-4147-A177-3AD203B41FA5}">
                      <a16:colId xmlns:a16="http://schemas.microsoft.com/office/drawing/2014/main" val="20000"/>
                    </a:ext>
                  </a:extLst>
                </a:gridCol>
                <a:gridCol w="3068624">
                  <a:extLst>
                    <a:ext uri="{9D8B030D-6E8A-4147-A177-3AD203B41FA5}">
                      <a16:colId xmlns:a16="http://schemas.microsoft.com/office/drawing/2014/main" val="20001"/>
                    </a:ext>
                  </a:extLst>
                </a:gridCol>
                <a:gridCol w="5221361">
                  <a:extLst>
                    <a:ext uri="{9D8B030D-6E8A-4147-A177-3AD203B41FA5}">
                      <a16:colId xmlns:a16="http://schemas.microsoft.com/office/drawing/2014/main" val="20002"/>
                    </a:ext>
                  </a:extLst>
                </a:gridCol>
              </a:tblGrid>
              <a:tr h="575081">
                <a:tc>
                  <a:txBody>
                    <a:bodyPr/>
                    <a:lstStyle/>
                    <a:p>
                      <a:pPr algn="ctr"/>
                      <a:r>
                        <a:rPr lang="en-US" dirty="0"/>
                        <a:t>STT</a:t>
                      </a:r>
                    </a:p>
                  </a:txBody>
                  <a:tcPr/>
                </a:tc>
                <a:tc>
                  <a:txBody>
                    <a:bodyPr/>
                    <a:lstStyle/>
                    <a:p>
                      <a:pPr algn="ctr"/>
                      <a:r>
                        <a:rPr lang="en-US" dirty="0"/>
                        <a:t>THỜI</a:t>
                      </a:r>
                      <a:r>
                        <a:rPr lang="en-US" baseline="0" dirty="0"/>
                        <a:t> ĐIỂM</a:t>
                      </a:r>
                      <a:endParaRPr lang="en-US" dirty="0"/>
                    </a:p>
                  </a:txBody>
                  <a:tcPr/>
                </a:tc>
                <a:tc>
                  <a:txBody>
                    <a:bodyPr/>
                    <a:lstStyle/>
                    <a:p>
                      <a:pPr algn="ctr"/>
                      <a:r>
                        <a:rPr lang="en-US" dirty="0"/>
                        <a:t>NHỮNG</a:t>
                      </a:r>
                      <a:r>
                        <a:rPr lang="en-US" baseline="0" dirty="0"/>
                        <a:t> VIỆC CẦN LÀM THỂ HIỆN QUYỀN TRẺ EM</a:t>
                      </a:r>
                      <a:endParaRPr lang="en-US" dirty="0"/>
                    </a:p>
                  </a:txBody>
                  <a:tcPr/>
                </a:tc>
                <a:extLst>
                  <a:ext uri="{0D108BD9-81ED-4DB2-BD59-A6C34878D82A}">
                    <a16:rowId xmlns:a16="http://schemas.microsoft.com/office/drawing/2014/main" val="10000"/>
                  </a:ext>
                </a:extLst>
              </a:tr>
              <a:tr h="575081">
                <a:tc>
                  <a:txBody>
                    <a:bodyPr/>
                    <a:lstStyle/>
                    <a:p>
                      <a:pPr algn="ctr"/>
                      <a:r>
                        <a:rPr lang="en-US" dirty="0"/>
                        <a:t>1</a:t>
                      </a:r>
                    </a:p>
                  </a:txBody>
                  <a:tcPr/>
                </a:tc>
                <a:tc>
                  <a:txBody>
                    <a:bodyPr/>
                    <a:lstStyle/>
                    <a:p>
                      <a:pPr algn="l"/>
                      <a:r>
                        <a:rPr lang="en-US" dirty="0" err="1"/>
                        <a:t>Trong</a:t>
                      </a:r>
                      <a:r>
                        <a:rPr lang="en-US" baseline="0" dirty="0"/>
                        <a:t> </a:t>
                      </a:r>
                      <a:r>
                        <a:rPr lang="en-US" baseline="0" dirty="0" err="1"/>
                        <a:t>học</a:t>
                      </a:r>
                      <a:r>
                        <a:rPr lang="en-US" baseline="0" dirty="0"/>
                        <a:t> </a:t>
                      </a:r>
                      <a:r>
                        <a:rPr lang="en-US" baseline="0" dirty="0" err="1"/>
                        <a:t>tập</a:t>
                      </a:r>
                      <a:endParaRPr lang="en-US" dirty="0"/>
                    </a:p>
                  </a:txBody>
                  <a:tcPr/>
                </a:tc>
                <a:tc>
                  <a:txBody>
                    <a:bodyPr/>
                    <a:lstStyle/>
                    <a:p>
                      <a:endParaRPr lang="en-US" dirty="0"/>
                    </a:p>
                  </a:txBody>
                  <a:tcPr/>
                </a:tc>
                <a:extLst>
                  <a:ext uri="{0D108BD9-81ED-4DB2-BD59-A6C34878D82A}">
                    <a16:rowId xmlns:a16="http://schemas.microsoft.com/office/drawing/2014/main" val="10001"/>
                  </a:ext>
                </a:extLst>
              </a:tr>
              <a:tr h="720794">
                <a:tc>
                  <a:txBody>
                    <a:bodyPr/>
                    <a:lstStyle/>
                    <a:p>
                      <a:pPr algn="ctr"/>
                      <a:r>
                        <a:rPr lang="en-US" dirty="0"/>
                        <a:t>2</a:t>
                      </a:r>
                    </a:p>
                  </a:txBody>
                  <a:tcPr/>
                </a:tc>
                <a:tc>
                  <a:txBody>
                    <a:bodyPr/>
                    <a:lstStyle/>
                    <a:p>
                      <a:pPr algn="l"/>
                      <a:r>
                        <a:rPr lang="en-US" dirty="0" err="1"/>
                        <a:t>Trong</a:t>
                      </a:r>
                      <a:r>
                        <a:rPr lang="en-US" baseline="0" dirty="0"/>
                        <a:t> </a:t>
                      </a:r>
                      <a:r>
                        <a:rPr lang="en-US" baseline="0" dirty="0" err="1"/>
                        <a:t>quan</a:t>
                      </a:r>
                      <a:r>
                        <a:rPr lang="en-US" baseline="0" dirty="0"/>
                        <a:t> </a:t>
                      </a:r>
                      <a:r>
                        <a:rPr lang="en-US" baseline="0" dirty="0" err="1"/>
                        <a:t>hệ</a:t>
                      </a:r>
                      <a:r>
                        <a:rPr lang="en-US" baseline="0" dirty="0"/>
                        <a:t> </a:t>
                      </a:r>
                      <a:r>
                        <a:rPr lang="en-US" baseline="0" dirty="0" err="1"/>
                        <a:t>với</a:t>
                      </a:r>
                      <a:r>
                        <a:rPr lang="en-US" baseline="0" dirty="0"/>
                        <a:t> </a:t>
                      </a:r>
                      <a:r>
                        <a:rPr lang="en-US" baseline="0" dirty="0" err="1"/>
                        <a:t>mọi</a:t>
                      </a:r>
                      <a:r>
                        <a:rPr lang="en-US" baseline="0" dirty="0"/>
                        <a:t> </a:t>
                      </a:r>
                      <a:r>
                        <a:rPr lang="en-US" baseline="0" dirty="0" err="1"/>
                        <a:t>người</a:t>
                      </a:r>
                      <a:r>
                        <a:rPr lang="en-US" baseline="0" dirty="0"/>
                        <a:t> </a:t>
                      </a:r>
                      <a:r>
                        <a:rPr lang="en-US" baseline="0" dirty="0" err="1"/>
                        <a:t>khi</a:t>
                      </a:r>
                      <a:r>
                        <a:rPr lang="en-US" baseline="0" dirty="0"/>
                        <a:t> ở </a:t>
                      </a:r>
                      <a:r>
                        <a:rPr lang="en-US" baseline="0" dirty="0" err="1"/>
                        <a:t>nhà</a:t>
                      </a:r>
                      <a:endParaRPr lang="en-US" dirty="0"/>
                    </a:p>
                  </a:txBody>
                  <a:tcPr/>
                </a:tc>
                <a:tc>
                  <a:txBody>
                    <a:bodyPr/>
                    <a:lstStyle/>
                    <a:p>
                      <a:endParaRPr lang="en-US" dirty="0"/>
                    </a:p>
                  </a:txBody>
                  <a:tcPr/>
                </a:tc>
                <a:extLst>
                  <a:ext uri="{0D108BD9-81ED-4DB2-BD59-A6C34878D82A}">
                    <a16:rowId xmlns:a16="http://schemas.microsoft.com/office/drawing/2014/main" val="10002"/>
                  </a:ext>
                </a:extLst>
              </a:tr>
              <a:tr h="720794">
                <a:tc>
                  <a:txBody>
                    <a:bodyPr/>
                    <a:lstStyle/>
                    <a:p>
                      <a:pPr algn="ctr"/>
                      <a:r>
                        <a:rPr lang="en-US" dirty="0"/>
                        <a:t>3</a:t>
                      </a:r>
                    </a:p>
                  </a:txBody>
                  <a:tcPr/>
                </a:tc>
                <a:tc>
                  <a:txBody>
                    <a:bodyPr/>
                    <a:lstStyle/>
                    <a:p>
                      <a:pPr algn="l"/>
                      <a:r>
                        <a:rPr lang="en-US" dirty="0" err="1"/>
                        <a:t>Trong</a:t>
                      </a:r>
                      <a:r>
                        <a:rPr lang="en-US" dirty="0"/>
                        <a:t> </a:t>
                      </a:r>
                      <a:r>
                        <a:rPr lang="en-US" dirty="0" err="1"/>
                        <a:t>quan</a:t>
                      </a:r>
                      <a:r>
                        <a:rPr lang="en-US" dirty="0"/>
                        <a:t> </a:t>
                      </a:r>
                      <a:r>
                        <a:rPr lang="en-US" dirty="0" err="1"/>
                        <a:t>hệ</a:t>
                      </a:r>
                      <a:r>
                        <a:rPr lang="en-US" baseline="0" dirty="0"/>
                        <a:t> </a:t>
                      </a:r>
                      <a:r>
                        <a:rPr lang="en-US" baseline="0" dirty="0" err="1"/>
                        <a:t>với</a:t>
                      </a:r>
                      <a:r>
                        <a:rPr lang="en-US" baseline="0" dirty="0"/>
                        <a:t> </a:t>
                      </a:r>
                      <a:r>
                        <a:rPr lang="en-US" baseline="0" dirty="0" err="1"/>
                        <a:t>mọi</a:t>
                      </a:r>
                      <a:r>
                        <a:rPr lang="en-US" baseline="0" dirty="0"/>
                        <a:t> </a:t>
                      </a:r>
                      <a:r>
                        <a:rPr lang="en-US" baseline="0" dirty="0" err="1"/>
                        <a:t>người</a:t>
                      </a:r>
                      <a:r>
                        <a:rPr lang="en-US" baseline="0" dirty="0"/>
                        <a:t> </a:t>
                      </a:r>
                      <a:r>
                        <a:rPr lang="en-US" baseline="0" dirty="0" err="1"/>
                        <a:t>khi</a:t>
                      </a:r>
                      <a:r>
                        <a:rPr lang="en-US" baseline="0" dirty="0"/>
                        <a:t> ở </a:t>
                      </a:r>
                      <a:r>
                        <a:rPr lang="en-US" baseline="0" dirty="0" err="1"/>
                        <a:t>trường</a:t>
                      </a:r>
                      <a:endParaRPr lang="en-US" dirty="0"/>
                    </a:p>
                  </a:txBody>
                  <a:tcPr/>
                </a:tc>
                <a:tc>
                  <a:txBody>
                    <a:bodyPr/>
                    <a:lstStyle/>
                    <a:p>
                      <a:endParaRPr lang="en-US"/>
                    </a:p>
                  </a:txBody>
                  <a:tcPr/>
                </a:tc>
                <a:extLst>
                  <a:ext uri="{0D108BD9-81ED-4DB2-BD59-A6C34878D82A}">
                    <a16:rowId xmlns:a16="http://schemas.microsoft.com/office/drawing/2014/main" val="10003"/>
                  </a:ext>
                </a:extLst>
              </a:tr>
              <a:tr h="720794">
                <a:tc>
                  <a:txBody>
                    <a:bodyPr/>
                    <a:lstStyle/>
                    <a:p>
                      <a:pPr algn="ctr"/>
                      <a:r>
                        <a:rPr lang="en-US" dirty="0"/>
                        <a:t>4</a:t>
                      </a:r>
                    </a:p>
                  </a:txBody>
                  <a:tcPr/>
                </a:tc>
                <a:tc>
                  <a:txBody>
                    <a:bodyPr/>
                    <a:lstStyle/>
                    <a:p>
                      <a:pPr algn="l"/>
                      <a:r>
                        <a:rPr lang="en-US" dirty="0" err="1"/>
                        <a:t>Trong</a:t>
                      </a:r>
                      <a:r>
                        <a:rPr lang="en-US" dirty="0"/>
                        <a:t> </a:t>
                      </a:r>
                      <a:r>
                        <a:rPr lang="en-US" dirty="0" err="1"/>
                        <a:t>quan</a:t>
                      </a:r>
                      <a:r>
                        <a:rPr lang="en-US" dirty="0"/>
                        <a:t> </a:t>
                      </a:r>
                      <a:r>
                        <a:rPr lang="en-US" dirty="0" err="1"/>
                        <a:t>hệ</a:t>
                      </a:r>
                      <a:r>
                        <a:rPr lang="en-US" baseline="0" dirty="0"/>
                        <a:t> </a:t>
                      </a:r>
                      <a:r>
                        <a:rPr lang="en-US" baseline="0" dirty="0" err="1"/>
                        <a:t>với</a:t>
                      </a:r>
                      <a:r>
                        <a:rPr lang="en-US" baseline="0" dirty="0"/>
                        <a:t> </a:t>
                      </a:r>
                      <a:r>
                        <a:rPr lang="en-US" baseline="0" dirty="0" err="1"/>
                        <a:t>mọi</a:t>
                      </a:r>
                      <a:r>
                        <a:rPr lang="en-US" baseline="0" dirty="0"/>
                        <a:t> </a:t>
                      </a:r>
                      <a:r>
                        <a:rPr lang="en-US" baseline="0" dirty="0" err="1"/>
                        <a:t>người</a:t>
                      </a:r>
                      <a:r>
                        <a:rPr lang="en-US" baseline="0" dirty="0"/>
                        <a:t> ở </a:t>
                      </a:r>
                      <a:r>
                        <a:rPr lang="en-US" baseline="0" dirty="0" err="1"/>
                        <a:t>ngoài</a:t>
                      </a:r>
                      <a:r>
                        <a:rPr lang="en-US" baseline="0" dirty="0"/>
                        <a:t> </a:t>
                      </a:r>
                      <a:r>
                        <a:rPr lang="en-US" baseline="0" dirty="0" err="1"/>
                        <a:t>xã</a:t>
                      </a:r>
                      <a:r>
                        <a:rPr lang="en-US" baseline="0" dirty="0"/>
                        <a:t> </a:t>
                      </a:r>
                      <a:r>
                        <a:rPr lang="en-US" baseline="0" dirty="0" err="1"/>
                        <a:t>hội</a:t>
                      </a:r>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79034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401220" y="3162782"/>
            <a:ext cx="11052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vi-VN" altLang="en-US" sz="5400" b="1" dirty="0">
                <a:solidFill>
                  <a:srgbClr val="FF0000"/>
                </a:solidFill>
                <a:latin typeface="#9Slide05 Fourth" panose="00000500000000000000" pitchFamily="2" charset="0"/>
                <a:ea typeface="Helvetica Neue"/>
                <a:cs typeface="Helvetica Neue"/>
              </a:rPr>
              <a:t>QUYỀN TRẺ EM</a:t>
            </a:r>
            <a:endParaRPr lang="en-SG" altLang="en-US" sz="5400" b="1" dirty="0">
              <a:solidFill>
                <a:srgbClr val="0000FF"/>
              </a:solidFill>
              <a:latin typeface="#9Slide05 Fourth" panose="00000500000000000000" pitchFamily="2" charset="0"/>
            </a:endParaRPr>
          </a:p>
        </p:txBody>
      </p:sp>
      <p:pic>
        <p:nvPicPr>
          <p:cNvPr id="2" name="Picture 1"/>
          <p:cNvPicPr>
            <a:picLocks noChangeAspect="1"/>
          </p:cNvPicPr>
          <p:nvPr/>
        </p:nvPicPr>
        <p:blipFill>
          <a:blip r:embed="rId2"/>
          <a:stretch>
            <a:fillRect/>
          </a:stretch>
        </p:blipFill>
        <p:spPr>
          <a:xfrm>
            <a:off x="401220" y="118615"/>
            <a:ext cx="3269411" cy="2819401"/>
          </a:xfrm>
          <a:prstGeom prst="rect">
            <a:avLst/>
          </a:prstGeom>
        </p:spPr>
      </p:pic>
      <p:pic>
        <p:nvPicPr>
          <p:cNvPr id="3" name="Picture 2"/>
          <p:cNvPicPr>
            <a:picLocks noChangeAspect="1"/>
          </p:cNvPicPr>
          <p:nvPr/>
        </p:nvPicPr>
        <p:blipFill>
          <a:blip r:embed="rId3"/>
          <a:stretch>
            <a:fillRect/>
          </a:stretch>
        </p:blipFill>
        <p:spPr>
          <a:xfrm>
            <a:off x="4093043" y="152401"/>
            <a:ext cx="3722490" cy="2819400"/>
          </a:xfrm>
          <a:prstGeom prst="rect">
            <a:avLst/>
          </a:prstGeom>
        </p:spPr>
      </p:pic>
      <p:pic>
        <p:nvPicPr>
          <p:cNvPr id="4" name="Picture 3"/>
          <p:cNvPicPr>
            <a:picLocks noChangeAspect="1"/>
          </p:cNvPicPr>
          <p:nvPr/>
        </p:nvPicPr>
        <p:blipFill>
          <a:blip r:embed="rId4"/>
          <a:stretch>
            <a:fillRect/>
          </a:stretch>
        </p:blipFill>
        <p:spPr>
          <a:xfrm>
            <a:off x="8105687" y="236500"/>
            <a:ext cx="3681577" cy="2819401"/>
          </a:xfrm>
          <a:prstGeom prst="rect">
            <a:avLst/>
          </a:prstGeom>
        </p:spPr>
      </p:pic>
      <p:pic>
        <p:nvPicPr>
          <p:cNvPr id="5" name="Picture 4"/>
          <p:cNvPicPr>
            <a:picLocks noChangeAspect="1"/>
          </p:cNvPicPr>
          <p:nvPr/>
        </p:nvPicPr>
        <p:blipFill>
          <a:blip r:embed="rId5"/>
          <a:stretch>
            <a:fillRect/>
          </a:stretch>
        </p:blipFill>
        <p:spPr>
          <a:xfrm>
            <a:off x="401220" y="3939148"/>
            <a:ext cx="3269411" cy="2867407"/>
          </a:xfrm>
          <a:prstGeom prst="rect">
            <a:avLst/>
          </a:prstGeom>
        </p:spPr>
      </p:pic>
      <p:pic>
        <p:nvPicPr>
          <p:cNvPr id="6" name="Picture 5"/>
          <p:cNvPicPr>
            <a:picLocks noChangeAspect="1"/>
          </p:cNvPicPr>
          <p:nvPr/>
        </p:nvPicPr>
        <p:blipFill>
          <a:blip r:embed="rId6"/>
          <a:stretch>
            <a:fillRect/>
          </a:stretch>
        </p:blipFill>
        <p:spPr>
          <a:xfrm>
            <a:off x="4093042" y="4086112"/>
            <a:ext cx="3722490" cy="2573480"/>
          </a:xfrm>
          <a:prstGeom prst="rect">
            <a:avLst/>
          </a:prstGeom>
        </p:spPr>
      </p:pic>
      <p:pic>
        <p:nvPicPr>
          <p:cNvPr id="7" name="Picture 6"/>
          <p:cNvPicPr>
            <a:picLocks noChangeAspect="1"/>
          </p:cNvPicPr>
          <p:nvPr/>
        </p:nvPicPr>
        <p:blipFill>
          <a:blip r:embed="rId7"/>
          <a:stretch>
            <a:fillRect/>
          </a:stretch>
        </p:blipFill>
        <p:spPr>
          <a:xfrm>
            <a:off x="8124083" y="4081549"/>
            <a:ext cx="3644787" cy="2745382"/>
          </a:xfrm>
          <a:prstGeom prst="rect">
            <a:avLst/>
          </a:prstGeom>
        </p:spPr>
      </p:pic>
    </p:spTree>
    <p:extLst>
      <p:ext uri="{BB962C8B-B14F-4D97-AF65-F5344CB8AC3E}">
        <p14:creationId xmlns:p14="http://schemas.microsoft.com/office/powerpoint/2010/main" val="154633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02459" cy="5745745"/>
            <a:chOff x="1259802" y="248268"/>
            <a:chExt cx="9902459"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635811" y="1883683"/>
              <a:ext cx="316149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chemeClr val="accent2">
                      <a:lumMod val="75000"/>
                    </a:schemeClr>
                  </a:solidFill>
                  <a:latin typeface="#9Slide05 Fourth" panose="00000500000000000000" pitchFamily="2" charset="0"/>
                  <a:ea typeface="Helvetica Neue"/>
                  <a:cs typeface="Helvetica Neue"/>
                </a:rPr>
                <a:t>Bài</a:t>
              </a:r>
              <a:r>
                <a:rPr lang="en-US" altLang="en-US" sz="4400" b="1" dirty="0">
                  <a:solidFill>
                    <a:schemeClr val="accent2">
                      <a:lumMod val="75000"/>
                    </a:schemeClr>
                  </a:solidFill>
                  <a:latin typeface="#9Slide05 Fourth" panose="00000500000000000000" pitchFamily="2" charset="0"/>
                  <a:ea typeface="Helvetica Neue"/>
                  <a:cs typeface="Helvetica Neue"/>
                </a:rPr>
                <a:t> 11: </a:t>
              </a:r>
            </a:p>
            <a:p>
              <a:pPr algn="ctr" eaLnBrk="0" fontAlgn="base" hangingPunct="0">
                <a:spcBef>
                  <a:spcPct val="0"/>
                </a:spcBef>
                <a:spcAft>
                  <a:spcPct val="0"/>
                </a:spcAft>
              </a:pPr>
              <a:r>
                <a:rPr lang="en-US" altLang="en-US" sz="4400" b="1" dirty="0">
                  <a:solidFill>
                    <a:schemeClr val="accent2">
                      <a:lumMod val="75000"/>
                    </a:schemeClr>
                  </a:solidFill>
                  <a:latin typeface="#9Slide05 Fourth" panose="00000500000000000000" pitchFamily="2" charset="0"/>
                  <a:ea typeface="Helvetica Neue"/>
                  <a:cs typeface="Helvetica Neue"/>
                </a:rPr>
                <a:t>QUYỀN CƠ BẢN CỦA TRẺ EM</a:t>
              </a:r>
              <a:endParaRPr lang="en-SG" altLang="en-US" sz="4400" b="1" dirty="0">
                <a:solidFill>
                  <a:schemeClr val="accent2">
                    <a:lumMod val="75000"/>
                  </a:schemeClr>
                </a:solidFill>
                <a:latin typeface="#9Slide05 Fourth" panose="00000500000000000000" pitchFamily="2"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401425" y="2622346"/>
              <a:ext cx="2667000" cy="1323439"/>
            </a:xfrm>
            <a:prstGeom prst="rect">
              <a:avLst/>
            </a:prstGeom>
            <a:noFill/>
            <a:ln>
              <a:noFill/>
            </a:ln>
            <a:effectLst/>
          </p:spPr>
          <p:txBody>
            <a:bodyPr anchor="ctr">
              <a:spAutoFit/>
            </a:bodyPr>
            <a:lstStyle/>
            <a:p>
              <a:pPr algn="ctr">
                <a:defRPr/>
              </a:pPr>
              <a:r>
                <a:rPr lang="en-US" altLang="zh-CN" sz="4000" b="1" kern="0" dirty="0">
                  <a:solidFill>
                    <a:schemeClr val="accent6">
                      <a:lumMod val="50000"/>
                    </a:schemeClr>
                  </a:solidFill>
                  <a:latin typeface="SVN-Vanilla Daisy Pro" panose="00000500000000000000" pitchFamily="2" charset="0"/>
                  <a:ea typeface="微软雅黑" pitchFamily="34" charset="-122"/>
                  <a:cs typeface="Times New Roman" pitchFamily="18" charset="0"/>
                </a:rPr>
                <a:t>II.</a:t>
              </a:r>
            </a:p>
            <a:p>
              <a:pPr algn="ctr">
                <a:defRPr/>
              </a:pPr>
              <a:r>
                <a:rPr lang="en-US" altLang="zh-CN" sz="4000" b="1" kern="0" dirty="0">
                  <a:solidFill>
                    <a:schemeClr val="accent6">
                      <a:lumMod val="50000"/>
                    </a:schemeClr>
                  </a:solidFill>
                  <a:latin typeface="SVN-Vanilla Daisy Pro" panose="00000500000000000000" pitchFamily="2" charset="0"/>
                  <a:ea typeface="微软雅黑" pitchFamily="34" charset="-122"/>
                  <a:cs typeface="Times New Roman" pitchFamily="18" charset="0"/>
                </a:rPr>
                <a:t>KHÁM PHÁ</a:t>
              </a:r>
            </a:p>
          </p:txBody>
        </p:sp>
      </p:grpSp>
    </p:spTree>
    <p:extLst>
      <p:ext uri="{BB962C8B-B14F-4D97-AF65-F5344CB8AC3E}">
        <p14:creationId xmlns:p14="http://schemas.microsoft.com/office/powerpoint/2010/main" val="343533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1014545" y="984109"/>
            <a:ext cx="101629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SG" altLang="en-US" sz="4000" b="1" i="0" u="none" strike="noStrike" kern="1200" cap="none" spc="0" normalizeH="0" baseline="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1.</a:t>
            </a:r>
            <a:r>
              <a:rPr kumimoji="0" lang="en-SG" altLang="en-US" sz="40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40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Quyền</a:t>
            </a:r>
            <a:r>
              <a:rPr kumimoji="0" lang="en-SG" altLang="en-US" sz="40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40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trẻ</a:t>
            </a:r>
            <a:r>
              <a:rPr kumimoji="0" lang="en-SG" altLang="en-US" sz="40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40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em</a:t>
            </a:r>
            <a:r>
              <a:rPr kumimoji="0" lang="en-SG" altLang="en-US" sz="40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40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và</a:t>
            </a:r>
            <a:r>
              <a:rPr kumimoji="0" lang="en-SG" altLang="en-US" sz="40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40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các</a:t>
            </a:r>
            <a:r>
              <a:rPr kumimoji="0" lang="en-SG" altLang="en-US" sz="40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40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nhóm</a:t>
            </a:r>
            <a:r>
              <a:rPr kumimoji="0" lang="en-SG" altLang="en-US" sz="40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40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quyền</a:t>
            </a:r>
            <a:r>
              <a:rPr kumimoji="0" lang="en-SG" altLang="en-US" sz="40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40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của</a:t>
            </a:r>
            <a:r>
              <a:rPr kumimoji="0" lang="en-SG" altLang="en-US" sz="40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40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trẻ</a:t>
            </a:r>
            <a:r>
              <a:rPr kumimoji="0" lang="en-SG" altLang="en-US" sz="4000" b="1" i="0" u="none" strike="noStrike" kern="1200" cap="none" spc="0" normalizeH="0" noProof="0" dirty="0">
                <a:ln>
                  <a:noFill/>
                </a:ln>
                <a:solidFill>
                  <a:srgbClr val="ED7D31"/>
                </a:solidFill>
                <a:effectLst/>
                <a:uLnTx/>
                <a:uFillTx/>
                <a:latin typeface="#9Slide05 Fourth" panose="00000500000000000000" pitchFamily="2" charset="0"/>
                <a:ea typeface="微软雅黑" panose="020B0503020204020204" pitchFamily="34" charset="-122"/>
                <a:cs typeface="+mn-cs"/>
              </a:rPr>
              <a:t> </a:t>
            </a:r>
            <a:r>
              <a:rPr kumimoji="0" lang="en-SG" altLang="en-US" sz="4000" b="1" i="0" u="none" strike="noStrike" kern="1200" cap="none" spc="0" normalizeH="0" noProof="0" dirty="0" err="1">
                <a:ln>
                  <a:noFill/>
                </a:ln>
                <a:solidFill>
                  <a:srgbClr val="ED7D31"/>
                </a:solidFill>
                <a:effectLst/>
                <a:uLnTx/>
                <a:uFillTx/>
                <a:latin typeface="#9Slide05 Fourth" panose="00000500000000000000" pitchFamily="2" charset="0"/>
                <a:ea typeface="微软雅黑" panose="020B0503020204020204" pitchFamily="34" charset="-122"/>
                <a:cs typeface="+mn-cs"/>
              </a:rPr>
              <a:t>em</a:t>
            </a:r>
            <a:endParaRPr kumimoji="0" lang="en-SG" altLang="en-US" sz="4000" b="1" i="0" u="none" strike="noStrike" kern="1200" cap="none" spc="0" normalizeH="0" baseline="0" noProof="0" dirty="0">
              <a:ln>
                <a:noFill/>
              </a:ln>
              <a:solidFill>
                <a:srgbClr val="ED7D31"/>
              </a:solidFill>
              <a:effectLst/>
              <a:uLnTx/>
              <a:uFillTx/>
              <a:latin typeface="#9Slide05 Fourth" panose="00000500000000000000" pitchFamily="2" charset="0"/>
              <a:ea typeface="微软雅黑" panose="020B0503020204020204" pitchFamily="34" charset="-122"/>
              <a:cs typeface="+mn-cs"/>
            </a:endParaRPr>
          </a:p>
        </p:txBody>
      </p:sp>
      <p:pic>
        <p:nvPicPr>
          <p:cNvPr id="3" name="Picture 2"/>
          <p:cNvPicPr>
            <a:picLocks noChangeAspect="1"/>
          </p:cNvPicPr>
          <p:nvPr/>
        </p:nvPicPr>
        <p:blipFill>
          <a:blip r:embed="rId2"/>
          <a:stretch>
            <a:fillRect/>
          </a:stretch>
        </p:blipFill>
        <p:spPr>
          <a:xfrm>
            <a:off x="1143566" y="2783987"/>
            <a:ext cx="4362085" cy="3089904"/>
          </a:xfrm>
          <a:prstGeom prst="rect">
            <a:avLst/>
          </a:prstGeom>
        </p:spPr>
      </p:pic>
      <p:pic>
        <p:nvPicPr>
          <p:cNvPr id="4" name="Picture 3"/>
          <p:cNvPicPr>
            <a:picLocks noChangeAspect="1"/>
          </p:cNvPicPr>
          <p:nvPr/>
        </p:nvPicPr>
        <p:blipFill>
          <a:blip r:embed="rId3"/>
          <a:stretch>
            <a:fillRect/>
          </a:stretch>
        </p:blipFill>
        <p:spPr>
          <a:xfrm>
            <a:off x="6455885" y="2783987"/>
            <a:ext cx="4592549" cy="3089904"/>
          </a:xfrm>
          <a:prstGeom prst="rect">
            <a:avLst/>
          </a:prstGeom>
        </p:spPr>
      </p:pic>
    </p:spTree>
    <p:extLst>
      <p:ext uri="{BB962C8B-B14F-4D97-AF65-F5344CB8AC3E}">
        <p14:creationId xmlns:p14="http://schemas.microsoft.com/office/powerpoint/2010/main" val="17586416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8892" y="3909202"/>
            <a:ext cx="10242281" cy="472630"/>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endParaRPr lang="en-US" sz="2400" dirty="0">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4480A0-2269-40DA-B4D4-4F73227DE1A4}"/>
              </a:ext>
            </a:extLst>
          </p:cNvPr>
          <p:cNvSpPr txBox="1"/>
          <p:nvPr/>
        </p:nvSpPr>
        <p:spPr>
          <a:xfrm>
            <a:off x="1631356" y="400046"/>
            <a:ext cx="9661116" cy="1384995"/>
          </a:xfrm>
          <a:prstGeom prst="rect">
            <a:avLst/>
          </a:prstGeom>
          <a:noFill/>
        </p:spPr>
        <p:txBody>
          <a:bodyPr wrap="square" rtlCol="0">
            <a:spAutoFit/>
          </a:bodyPr>
          <a:lstStyle/>
          <a:p>
            <a:r>
              <a:rPr lang="vi-VN" sz="2800" dirty="0">
                <a:effectLst/>
                <a:latin typeface="Cambria" panose="02040503050406030204" pitchFamily="18" charset="0"/>
                <a:ea typeface="Cambria" panose="02040503050406030204" pitchFamily="18" charset="0"/>
              </a:rPr>
              <a:t>Em hãy quan sát và</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cho</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biết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hình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ảnh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dưới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đây</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nói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đến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những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quyền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nào</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của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trẻ</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a:t>
            </a:r>
          </a:p>
          <a:p>
            <a:endParaRPr lang="en-US" sz="2800" dirty="0">
              <a:solidFill>
                <a:srgbClr val="FF0000"/>
              </a:solidFill>
              <a:latin typeface="+mj-lt"/>
            </a:endParaRPr>
          </a:p>
        </p:txBody>
      </p:sp>
      <p:pic>
        <p:nvPicPr>
          <p:cNvPr id="11" name="Picutre 395">
            <a:extLst>
              <a:ext uri="{FF2B5EF4-FFF2-40B4-BE49-F238E27FC236}">
                <a16:creationId xmlns:a16="http://schemas.microsoft.com/office/drawing/2014/main" id="{E7AC7F90-5104-4C4D-88FD-68A44CD35F0F}"/>
              </a:ext>
            </a:extLst>
          </p:cNvPr>
          <p:cNvPicPr/>
          <p:nvPr/>
        </p:nvPicPr>
        <p:blipFill>
          <a:blip r:embed="rId2"/>
          <a:stretch/>
        </p:blipFill>
        <p:spPr>
          <a:xfrm>
            <a:off x="1782101" y="1933750"/>
            <a:ext cx="8581099" cy="2030095"/>
          </a:xfrm>
          <a:prstGeom prst="rect">
            <a:avLst/>
          </a:prstGeom>
        </p:spPr>
      </p:pic>
      <p:pic>
        <p:nvPicPr>
          <p:cNvPr id="13" name="Picutre 396">
            <a:extLst>
              <a:ext uri="{FF2B5EF4-FFF2-40B4-BE49-F238E27FC236}">
                <a16:creationId xmlns:a16="http://schemas.microsoft.com/office/drawing/2014/main" id="{CF5AF6EC-6676-4BB4-8431-B80D1E64A68B}"/>
              </a:ext>
            </a:extLst>
          </p:cNvPr>
          <p:cNvPicPr/>
          <p:nvPr/>
        </p:nvPicPr>
        <p:blipFill>
          <a:blip r:embed="rId3"/>
          <a:stretch/>
        </p:blipFill>
        <p:spPr>
          <a:xfrm>
            <a:off x="1782101" y="4261262"/>
            <a:ext cx="8581098" cy="2035810"/>
          </a:xfrm>
          <a:prstGeom prst="rect">
            <a:avLst/>
          </a:prstGeom>
        </p:spPr>
      </p:pic>
    </p:spTree>
    <p:extLst>
      <p:ext uri="{BB962C8B-B14F-4D97-AF65-F5344CB8AC3E}">
        <p14:creationId xmlns:p14="http://schemas.microsoft.com/office/powerpoint/2010/main" val="370180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8892" y="3909202"/>
            <a:ext cx="10242281" cy="472630"/>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endParaRPr lang="en-US" sz="2400" dirty="0">
              <a:latin typeface="Arial" panose="020B0604020202020204" pitchFamily="34" charset="0"/>
              <a:ea typeface="Arial" panose="020B0604020202020204" pitchFamily="34" charset="0"/>
              <a:cs typeface="Arial" panose="020B0604020202020204" pitchFamily="34" charset="0"/>
            </a:endParaRPr>
          </a:p>
        </p:txBody>
      </p:sp>
      <p:pic>
        <p:nvPicPr>
          <p:cNvPr id="11" name="Picutre 395">
            <a:extLst>
              <a:ext uri="{FF2B5EF4-FFF2-40B4-BE49-F238E27FC236}">
                <a16:creationId xmlns:a16="http://schemas.microsoft.com/office/drawing/2014/main" id="{E7AC7F90-5104-4C4D-88FD-68A44CD35F0F}"/>
              </a:ext>
            </a:extLst>
          </p:cNvPr>
          <p:cNvPicPr/>
          <p:nvPr/>
        </p:nvPicPr>
        <p:blipFill>
          <a:blip r:embed="rId2"/>
          <a:stretch/>
        </p:blipFill>
        <p:spPr>
          <a:xfrm>
            <a:off x="1782101" y="844689"/>
            <a:ext cx="8581099" cy="2030095"/>
          </a:xfrm>
          <a:prstGeom prst="rect">
            <a:avLst/>
          </a:prstGeom>
        </p:spPr>
      </p:pic>
      <p:pic>
        <p:nvPicPr>
          <p:cNvPr id="13" name="Picutre 396">
            <a:extLst>
              <a:ext uri="{FF2B5EF4-FFF2-40B4-BE49-F238E27FC236}">
                <a16:creationId xmlns:a16="http://schemas.microsoft.com/office/drawing/2014/main" id="{CF5AF6EC-6676-4BB4-8431-B80D1E64A68B}"/>
              </a:ext>
            </a:extLst>
          </p:cNvPr>
          <p:cNvPicPr/>
          <p:nvPr/>
        </p:nvPicPr>
        <p:blipFill>
          <a:blip r:embed="rId3"/>
          <a:stretch/>
        </p:blipFill>
        <p:spPr>
          <a:xfrm>
            <a:off x="1782101" y="3999016"/>
            <a:ext cx="8581098" cy="2035810"/>
          </a:xfrm>
          <a:prstGeom prst="rect">
            <a:avLst/>
          </a:prstGeom>
        </p:spPr>
      </p:pic>
      <p:sp>
        <p:nvSpPr>
          <p:cNvPr id="2" name="TextBox 1">
            <a:extLst>
              <a:ext uri="{FF2B5EF4-FFF2-40B4-BE49-F238E27FC236}">
                <a16:creationId xmlns:a16="http://schemas.microsoft.com/office/drawing/2014/main" id="{3A9E2EFE-AA3F-48D3-939A-12F5A3455FB2}"/>
              </a:ext>
            </a:extLst>
          </p:cNvPr>
          <p:cNvSpPr txBox="1"/>
          <p:nvPr/>
        </p:nvSpPr>
        <p:spPr>
          <a:xfrm>
            <a:off x="2404152" y="3081707"/>
            <a:ext cx="3041151"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Quyền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được</a:t>
            </a:r>
            <a:r>
              <a:rPr lang="en-US" sz="2400" b="1" dirty="0">
                <a:latin typeface="Cambria" panose="02040503050406030204" pitchFamily="18" charset="0"/>
                <a:ea typeface="Cambria" panose="02040503050406030204" pitchFamily="18" charset="0"/>
              </a:rPr>
              <a:t> học </a:t>
            </a:r>
            <a:r>
              <a:rPr lang="en-US" sz="2400" b="1" dirty="0" err="1">
                <a:latin typeface="Cambria" panose="02040503050406030204" pitchFamily="18" charset="0"/>
                <a:ea typeface="Cambria" panose="02040503050406030204" pitchFamily="18" charset="0"/>
              </a:rPr>
              <a:t>tập</a:t>
            </a:r>
            <a:endParaRPr lang="en-US" sz="24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98881F00-2DA3-4C98-A813-7AF4D5D14E3B}"/>
              </a:ext>
            </a:extLst>
          </p:cNvPr>
          <p:cNvSpPr txBox="1"/>
          <p:nvPr/>
        </p:nvSpPr>
        <p:spPr>
          <a:xfrm>
            <a:off x="6746699" y="3063374"/>
            <a:ext cx="3041151"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Quyền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được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bảo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vệ</a:t>
            </a:r>
            <a:endParaRPr lang="en-US" sz="24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D0AB70D2-B82E-49DA-AEA1-51EC2F41FE60}"/>
              </a:ext>
            </a:extLst>
          </p:cNvPr>
          <p:cNvSpPr txBox="1"/>
          <p:nvPr/>
        </p:nvSpPr>
        <p:spPr>
          <a:xfrm>
            <a:off x="2279150" y="6151934"/>
            <a:ext cx="3166153"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Quyền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được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vui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chơi</a:t>
            </a:r>
            <a:endParaRPr lang="en-US" sz="24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64529C9-6378-43C1-A8ED-0AC371763D12}"/>
              </a:ext>
            </a:extLst>
          </p:cNvPr>
          <p:cNvSpPr txBox="1"/>
          <p:nvPr/>
        </p:nvSpPr>
        <p:spPr>
          <a:xfrm>
            <a:off x="6652516" y="6170267"/>
            <a:ext cx="3710683"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Quyền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được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chăm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sóc</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2516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F:\360安全浏览器下载\六一\Nipic_2531170_60e991fb751d3f8f\Nipic_2531170_20140501162158900000 [转换].png">
            <a:extLst>
              <a:ext uri="{FF2B5EF4-FFF2-40B4-BE49-F238E27FC236}">
                <a16:creationId xmlns:a16="http://schemas.microsoft.com/office/drawing/2014/main" id="{574DCC9E-632F-4547-ACE0-FE02DD671ECE}"/>
              </a:ext>
            </a:extLst>
          </p:cNvPr>
          <p:cNvPicPr>
            <a:picLocks noChangeAspect="1" noChangeArrowheads="1"/>
          </p:cNvPicPr>
          <p:nvPr/>
        </p:nvPicPr>
        <p:blipFill>
          <a:blip r:embed="rId2"/>
          <a:srcRect/>
          <a:stretch>
            <a:fillRect/>
          </a:stretch>
        </p:blipFill>
        <p:spPr bwMode="auto">
          <a:xfrm>
            <a:off x="-132966" y="222015"/>
            <a:ext cx="4854671" cy="4204212"/>
          </a:xfrm>
          <a:prstGeom prst="rect">
            <a:avLst/>
          </a:prstGeom>
          <a:noFill/>
          <a:ln w="9525">
            <a:noFill/>
            <a:miter lim="800000"/>
            <a:headEnd/>
            <a:tailEnd/>
          </a:ln>
        </p:spPr>
      </p:pic>
      <p:sp>
        <p:nvSpPr>
          <p:cNvPr id="5" name="TextBox 4">
            <a:extLst>
              <a:ext uri="{FF2B5EF4-FFF2-40B4-BE49-F238E27FC236}">
                <a16:creationId xmlns:a16="http://schemas.microsoft.com/office/drawing/2014/main" id="{639097F9-4A66-448C-A221-B621F68B5CE6}"/>
              </a:ext>
            </a:extLst>
          </p:cNvPr>
          <p:cNvSpPr txBox="1"/>
          <p:nvPr/>
        </p:nvSpPr>
        <p:spPr>
          <a:xfrm>
            <a:off x="1101673" y="1577009"/>
            <a:ext cx="2385391"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THẢO LUẬN NHÓM</a:t>
            </a:r>
          </a:p>
        </p:txBody>
      </p:sp>
      <p:sp>
        <p:nvSpPr>
          <p:cNvPr id="7" name="TextBox 3">
            <a:extLst>
              <a:ext uri="{FF2B5EF4-FFF2-40B4-BE49-F238E27FC236}">
                <a16:creationId xmlns:a16="http://schemas.microsoft.com/office/drawing/2014/main" id="{1CF50D31-C383-4601-BFB6-026CA2E373B4}"/>
              </a:ext>
            </a:extLst>
          </p:cNvPr>
          <p:cNvSpPr txBox="1">
            <a:spLocks noChangeArrowheads="1"/>
          </p:cNvSpPr>
          <p:nvPr/>
        </p:nvSpPr>
        <p:spPr bwMode="auto">
          <a:xfrm>
            <a:off x="4890052" y="527050"/>
            <a:ext cx="7063409" cy="564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dirty="0">
                <a:solidFill>
                  <a:srgbClr val="FF0000"/>
                </a:solidFill>
                <a:latin typeface="Arial" panose="020B0604020202020204" pitchFamily="34" charset="0"/>
                <a:cs typeface="Arial" panose="020B0604020202020204" pitchFamily="34" charset="0"/>
              </a:rPr>
              <a:t>PHIẾU HỌC TẬP</a:t>
            </a:r>
          </a:p>
          <a:p>
            <a:pPr algn="ctr">
              <a:lnSpc>
                <a:spcPct val="100000"/>
              </a:lnSpc>
              <a:spcBef>
                <a:spcPct val="0"/>
              </a:spcBef>
              <a:buFontTx/>
              <a:buNone/>
            </a:pPr>
            <a:r>
              <a:rPr lang="en-US" altLang="en-US" dirty="0" err="1">
                <a:solidFill>
                  <a:srgbClr val="FF0000"/>
                </a:solidFill>
                <a:latin typeface="Arial" panose="020B0604020202020204" pitchFamily="34" charset="0"/>
                <a:cs typeface="Arial" panose="020B0604020202020204" pitchFamily="34" charset="0"/>
              </a:rPr>
              <a:t>Họ</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và</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tên</a:t>
            </a:r>
            <a:r>
              <a:rPr lang="en-US" altLang="en-US" dirty="0">
                <a:solidFill>
                  <a:srgbClr val="FF0000"/>
                </a:solidFill>
                <a:latin typeface="Arial" panose="020B0604020202020204" pitchFamily="34" charset="0"/>
                <a:cs typeface="Arial" panose="020B0604020202020204" pitchFamily="34" charset="0"/>
              </a:rPr>
              <a:t> ………..                 </a:t>
            </a:r>
            <a:r>
              <a:rPr lang="en-US" altLang="en-US" dirty="0" err="1">
                <a:solidFill>
                  <a:srgbClr val="FF0000"/>
                </a:solidFill>
                <a:latin typeface="Arial" panose="020B0604020202020204" pitchFamily="34" charset="0"/>
                <a:cs typeface="Arial" panose="020B0604020202020204" pitchFamily="34" charset="0"/>
              </a:rPr>
              <a:t>Tổ</a:t>
            </a:r>
            <a:r>
              <a:rPr lang="en-US" altLang="en-US" dirty="0">
                <a:solidFill>
                  <a:srgbClr val="FF0000"/>
                </a:solidFill>
                <a:latin typeface="Arial" panose="020B0604020202020204" pitchFamily="34" charset="0"/>
                <a:cs typeface="Arial" panose="020B0604020202020204" pitchFamily="34" charset="0"/>
              </a:rPr>
              <a:t>:……………</a:t>
            </a:r>
          </a:p>
          <a:p>
            <a:pPr>
              <a:buNone/>
            </a:pPr>
            <a:r>
              <a:rPr lang="vi-VN" sz="24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vi-VN"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p>
          <a:p>
            <a:pPr>
              <a:buNone/>
            </a:pPr>
            <a:r>
              <a:rPr lang="en-US" altLang="en-US" sz="2400" dirty="0">
                <a:solidFill>
                  <a:srgbClr val="000000"/>
                </a:solidFill>
                <a:latin typeface="Arial" panose="020B0604020202020204" pitchFamily="34" charset="0"/>
                <a:cs typeface="Arial" panose="020B0604020202020204" pitchFamily="34" charset="0"/>
              </a:rPr>
              <a:t>2. </a:t>
            </a:r>
            <a:r>
              <a:rPr lang="vi-VN" sz="2400" dirty="0">
                <a:latin typeface="Arial" panose="020B0604020202020204" pitchFamily="34" charset="0"/>
                <a:cs typeface="Arial" panose="020B0604020202020204" pitchFamily="34" charset="0"/>
              </a:rPr>
              <a:t>Hãy cho biết gia đình, 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a:t>
            </a:r>
            <a:r>
              <a:rPr lang="vi-VN" sz="2400" dirty="0">
                <a:latin typeface="Arial" panose="020B0604020202020204" pitchFamily="34" charset="0"/>
                <a:cs typeface="Arial" panose="020B0604020202020204" pitchFamily="34" charset="0"/>
              </a:rPr>
              <a:t>ờng, xã hội xung quanh em đã thực hiện quyền trẻ em như th</a:t>
            </a:r>
            <a:r>
              <a:rPr lang="en-US" sz="2400" dirty="0">
                <a:latin typeface="Arial" panose="020B0604020202020204" pitchFamily="34" charset="0"/>
                <a:cs typeface="Arial" panose="020B0604020202020204" pitchFamily="34" charset="0"/>
              </a:rPr>
              <a:t>ế</a:t>
            </a:r>
            <a:r>
              <a:rPr lang="vi-VN" sz="2400" dirty="0">
                <a:latin typeface="Arial" panose="020B0604020202020204" pitchFamily="34" charset="0"/>
                <a:cs typeface="Arial" panose="020B0604020202020204" pitchFamily="34" charset="0"/>
              </a:rPr>
              <a:t> nào?</a:t>
            </a:r>
            <a:endParaRPr lang="en-US" sz="2400" dirty="0">
              <a:latin typeface="Arial" panose="020B0604020202020204" pitchFamily="34" charset="0"/>
              <a:cs typeface="Arial" panose="020B0604020202020204" pitchFamily="34" charset="0"/>
            </a:endParaRPr>
          </a:p>
          <a:p>
            <a:pPr>
              <a:buNone/>
            </a:pPr>
            <a:r>
              <a:rPr lang="en-US" altLang="en-US" sz="2400" dirty="0">
                <a:solidFill>
                  <a:srgbClr val="000000"/>
                </a:solidFill>
                <a:latin typeface="Arial" panose="020B0604020202020204" pitchFamily="34" charset="0"/>
                <a:cs typeface="Arial" panose="020B0604020202020204" pitchFamily="34" charset="0"/>
              </a:rPr>
              <a:t>………………………………………………………………………………………………………………………………………………………………………….</a:t>
            </a:r>
          </a:p>
          <a:p>
            <a:pPr>
              <a:buNone/>
            </a:pPr>
            <a:endParaRPr lang="en-US" sz="2400" dirty="0">
              <a:latin typeface="Arial" panose="020B0604020202020204" pitchFamily="34" charset="0"/>
              <a:cs typeface="Arial" panose="020B0604020202020204" pitchFamily="34" charset="0"/>
            </a:endParaRPr>
          </a:p>
          <a:p>
            <a:pPr>
              <a:buNone/>
            </a:pPr>
            <a:r>
              <a:rPr lang="en-US" altLang="en-US" sz="2400" dirty="0">
                <a:solidFill>
                  <a:srgbClr val="000000"/>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376256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4" name="Picture 2" descr="ÔN TOÁN 3: TRƯỜNG TIỂU HỌC ĐẰNG LÂM (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3"/>
          <p:cNvSpPr txBox="1">
            <a:spLocks noChangeArrowheads="1"/>
          </p:cNvSpPr>
          <p:nvPr/>
        </p:nvSpPr>
        <p:spPr bwMode="auto">
          <a:xfrm>
            <a:off x="681487" y="527050"/>
            <a:ext cx="10679502" cy="195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dirty="0">
                <a:solidFill>
                  <a:srgbClr val="FF0000"/>
                </a:solidFill>
                <a:latin typeface="Algerian" panose="04020705040A02060702" pitchFamily="82" charset="0"/>
              </a:rPr>
              <a:t>PHIẾU HỌC TẬP</a:t>
            </a:r>
          </a:p>
          <a:p>
            <a:pPr algn="ctr">
              <a:lnSpc>
                <a:spcPct val="100000"/>
              </a:lnSpc>
              <a:spcBef>
                <a:spcPct val="0"/>
              </a:spcBef>
              <a:buFontTx/>
              <a:buNone/>
            </a:pPr>
            <a:r>
              <a:rPr lang="en-US" altLang="en-US" dirty="0" err="1">
                <a:solidFill>
                  <a:srgbClr val="FF0000"/>
                </a:solidFill>
                <a:latin typeface="Amazone" pitchFamily="66" charset="0"/>
              </a:rPr>
              <a:t>Họ</a:t>
            </a:r>
            <a:r>
              <a:rPr lang="en-US" altLang="en-US" dirty="0">
                <a:solidFill>
                  <a:srgbClr val="FF0000"/>
                </a:solidFill>
                <a:latin typeface="Amazone" pitchFamily="66" charset="0"/>
              </a:rPr>
              <a:t> </a:t>
            </a:r>
            <a:r>
              <a:rPr lang="en-US" altLang="en-US" dirty="0" err="1">
                <a:solidFill>
                  <a:srgbClr val="FF0000"/>
                </a:solidFill>
                <a:latin typeface="Amazone" pitchFamily="66" charset="0"/>
              </a:rPr>
              <a:t>và</a:t>
            </a:r>
            <a:r>
              <a:rPr lang="en-US" altLang="en-US" dirty="0">
                <a:solidFill>
                  <a:srgbClr val="FF0000"/>
                </a:solidFill>
                <a:latin typeface="Amazone" pitchFamily="66" charset="0"/>
              </a:rPr>
              <a:t> </a:t>
            </a:r>
            <a:r>
              <a:rPr lang="en-US" altLang="en-US" dirty="0" err="1">
                <a:solidFill>
                  <a:srgbClr val="FF0000"/>
                </a:solidFill>
                <a:latin typeface="Amazone" pitchFamily="66" charset="0"/>
              </a:rPr>
              <a:t>tên</a:t>
            </a:r>
            <a:r>
              <a:rPr lang="en-US" altLang="en-US" dirty="0">
                <a:solidFill>
                  <a:srgbClr val="FF0000"/>
                </a:solidFill>
                <a:latin typeface="Amazone" pitchFamily="66" charset="0"/>
              </a:rPr>
              <a:t>: …………………………..</a:t>
            </a:r>
            <a:r>
              <a:rPr lang="en-US" altLang="en-US" dirty="0" err="1">
                <a:solidFill>
                  <a:srgbClr val="FF0000"/>
                </a:solidFill>
                <a:latin typeface="Amazone" pitchFamily="66" charset="0"/>
              </a:rPr>
              <a:t>Tổ</a:t>
            </a:r>
            <a:r>
              <a:rPr lang="en-US" altLang="en-US" dirty="0">
                <a:solidFill>
                  <a:srgbClr val="FF0000"/>
                </a:solidFill>
                <a:latin typeface="Amazone" pitchFamily="66" charset="0"/>
              </a:rPr>
              <a:t>:……………………………</a:t>
            </a:r>
          </a:p>
          <a:p>
            <a:pPr>
              <a:buNone/>
            </a:pPr>
            <a:endParaRPr lang="en-US" sz="3200" i="1" dirty="0">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en-US" sz="2400" dirty="0">
              <a:solidFill>
                <a:srgbClr val="000000"/>
              </a:solidFill>
              <a:latin typeface="Arial" panose="020B0604020202020204" pitchFamily="34" charset="0"/>
            </a:endParaRPr>
          </a:p>
        </p:txBody>
      </p:sp>
      <p:sp>
        <p:nvSpPr>
          <p:cNvPr id="5" name="TextBox 3">
            <a:extLst>
              <a:ext uri="{FF2B5EF4-FFF2-40B4-BE49-F238E27FC236}">
                <a16:creationId xmlns:a16="http://schemas.microsoft.com/office/drawing/2014/main" id="{34768C15-EE34-4B80-B30F-91F7D9DB3632}"/>
              </a:ext>
            </a:extLst>
          </p:cNvPr>
          <p:cNvSpPr txBox="1">
            <a:spLocks noChangeArrowheads="1"/>
          </p:cNvSpPr>
          <p:nvPr/>
        </p:nvSpPr>
        <p:spPr bwMode="auto">
          <a:xfrm>
            <a:off x="681487" y="527050"/>
            <a:ext cx="11271975" cy="569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3200" b="1" dirty="0">
              <a:solidFill>
                <a:srgbClr val="FF0000"/>
              </a:solidFill>
              <a:latin typeface="Algerian" panose="04020705040A02060702" pitchFamily="82" charset="0"/>
            </a:endParaRPr>
          </a:p>
          <a:p>
            <a:pPr algn="ctr">
              <a:lnSpc>
                <a:spcPct val="100000"/>
              </a:lnSpc>
              <a:spcBef>
                <a:spcPct val="0"/>
              </a:spcBef>
              <a:buFontTx/>
              <a:buNone/>
            </a:pPr>
            <a:endParaRPr lang="en-US" altLang="en-US" dirty="0">
              <a:solidFill>
                <a:srgbClr val="FF0000"/>
              </a:solidFill>
              <a:latin typeface="Amazone" pitchFamily="66" charset="0"/>
            </a:endParaRPr>
          </a:p>
          <a:p>
            <a:pPr marL="457200" indent="-457200">
              <a:buAutoNum type="arabicPeriod"/>
            </a:pPr>
            <a:r>
              <a:rPr lang="en-US" altLang="en-US" sz="2400" b="1" dirty="0" err="1">
                <a:solidFill>
                  <a:srgbClr val="000000"/>
                </a:solidFill>
                <a:latin typeface="Times New Roman" panose="02020603050405020304" pitchFamily="18" charset="0"/>
                <a:cs typeface="Times New Roman" panose="02020603050405020304" pitchFamily="18" charset="0"/>
              </a:rPr>
              <a:t>Đặt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tên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cho</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các</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hình</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ảnh</a:t>
            </a:r>
            <a:endParaRPr lang="en-US" altLang="en-US" sz="2400" b="1" dirty="0">
              <a:solidFill>
                <a:srgbClr val="000000"/>
              </a:solidFill>
              <a:latin typeface="Times New Roman" panose="02020603050405020304" pitchFamily="18" charset="0"/>
              <a:cs typeface="Times New Roman" panose="02020603050405020304" pitchFamily="18" charset="0"/>
            </a:endParaRPr>
          </a:p>
          <a:p>
            <a:pPr>
              <a:buNone/>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1: </a:t>
            </a:r>
            <a:r>
              <a:rPr lang="en-US" sz="2400" dirty="0" err="1">
                <a:solidFill>
                  <a:srgbClr val="000000"/>
                </a:solidFill>
                <a:latin typeface="Times New Roman" panose="02020603050405020304" pitchFamily="18" charset="0"/>
                <a:cs typeface="Times New Roman" panose="02020603050405020304" pitchFamily="18" charset="0"/>
              </a:rPr>
              <a:t>Quyền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tập</a:t>
            </a:r>
            <a:endParaRPr lang="en-US" sz="2400" dirty="0">
              <a:solidFill>
                <a:srgbClr val="000000"/>
              </a:solidFill>
              <a:latin typeface="Times New Roman" panose="02020603050405020304" pitchFamily="18" charset="0"/>
              <a:cs typeface="Times New Roman" panose="02020603050405020304" pitchFamily="18" charset="0"/>
            </a:endParaRPr>
          </a:p>
          <a:p>
            <a:pPr>
              <a:buNone/>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2: </a:t>
            </a:r>
            <a:r>
              <a:rPr lang="en-US" sz="2400" dirty="0" err="1">
                <a:solidFill>
                  <a:srgbClr val="000000"/>
                </a:solidFill>
                <a:latin typeface="Times New Roman" panose="02020603050405020304" pitchFamily="18" charset="0"/>
                <a:cs typeface="Times New Roman" panose="02020603050405020304" pitchFamily="18" charset="0"/>
              </a:rPr>
              <a:t>Quyền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bảo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vệ</a:t>
            </a:r>
            <a:endParaRPr lang="en-US" sz="2400" dirty="0">
              <a:solidFill>
                <a:srgbClr val="000000"/>
              </a:solidFill>
              <a:latin typeface="Times New Roman" panose="02020603050405020304" pitchFamily="18" charset="0"/>
              <a:cs typeface="Times New Roman" panose="02020603050405020304" pitchFamily="18" charset="0"/>
            </a:endParaRPr>
          </a:p>
          <a:p>
            <a:pPr>
              <a:buNone/>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cs typeface="Times New Roman" panose="02020603050405020304" pitchFamily="18" charset="0"/>
              </a:rPr>
              <a:t>Quyền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vui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chơi</a:t>
            </a:r>
            <a:endParaRPr lang="en-US" sz="2400" dirty="0">
              <a:solidFill>
                <a:srgbClr val="000000"/>
              </a:solidFill>
              <a:latin typeface="Times New Roman" panose="02020603050405020304" pitchFamily="18" charset="0"/>
              <a:cs typeface="Times New Roman" panose="02020603050405020304" pitchFamily="18" charset="0"/>
            </a:endParaRPr>
          </a:p>
          <a:p>
            <a:pPr>
              <a:buNone/>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4: </a:t>
            </a:r>
            <a:r>
              <a:rPr lang="en-US" sz="2400" dirty="0" err="1">
                <a:solidFill>
                  <a:srgbClr val="000000"/>
                </a:solidFill>
                <a:latin typeface="Times New Roman" panose="02020603050405020304" pitchFamily="18" charset="0"/>
                <a:cs typeface="Times New Roman" panose="02020603050405020304" pitchFamily="18" charset="0"/>
              </a:rPr>
              <a:t>Quyền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chăm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sóc</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latin typeface="+mj-lt"/>
            </a:endParaRPr>
          </a:p>
          <a:p>
            <a:pPr>
              <a:buNone/>
            </a:pPr>
            <a:r>
              <a:rPr lang="en-US" altLang="en-US" sz="2400" b="1" dirty="0">
                <a:solidFill>
                  <a:srgbClr val="000000"/>
                </a:solidFill>
                <a:latin typeface="Times New Roman" panose="02020603050405020304" pitchFamily="18" charset="0"/>
                <a:cs typeface="Times New Roman" panose="02020603050405020304" pitchFamily="18" charset="0"/>
              </a:rPr>
              <a:t>2. </a:t>
            </a:r>
            <a:r>
              <a:rPr lang="vi-VN" sz="2400" b="1" dirty="0">
                <a:latin typeface="Times New Roman" panose="02020603050405020304" pitchFamily="18" charset="0"/>
                <a:cs typeface="Times New Roman" panose="02020603050405020304" pitchFamily="18" charset="0"/>
              </a:rPr>
              <a:t>Hãy cho biết gia đình, 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a:t>
            </a:r>
            <a:r>
              <a:rPr lang="vi-VN" sz="2400" b="1" dirty="0">
                <a:latin typeface="Times New Roman" panose="02020603050405020304" pitchFamily="18" charset="0"/>
                <a:cs typeface="Times New Roman" panose="02020603050405020304" pitchFamily="18" charset="0"/>
              </a:rPr>
              <a:t>ờng, xã hội xung quanh em đã thực hiện quyền trẻ em như th</a:t>
            </a:r>
            <a:r>
              <a:rPr lang="en-US" sz="2400" b="1" dirty="0">
                <a:latin typeface="Times New Roman" panose="02020603050405020304" pitchFamily="18" charset="0"/>
                <a:cs typeface="Times New Roman" panose="02020603050405020304" pitchFamily="18" charset="0"/>
              </a:rPr>
              <a:t>ế</a:t>
            </a:r>
            <a:r>
              <a:rPr lang="vi-VN" sz="2400" b="1" dirty="0">
                <a:latin typeface="Times New Roman" panose="02020603050405020304" pitchFamily="18" charset="0"/>
                <a:cs typeface="Times New Roman" panose="02020603050405020304" pitchFamily="18" charset="0"/>
              </a:rPr>
              <a:t> nào?</a:t>
            </a:r>
            <a:endParaRPr lang="en-US" sz="2400" b="1" dirty="0">
              <a:latin typeface="Times New Roman" panose="02020603050405020304" pitchFamily="18" charset="0"/>
              <a:cs typeface="Times New Roman" panose="02020603050405020304" pitchFamily="18" charset="0"/>
            </a:endParaRPr>
          </a:p>
          <a:p>
            <a:pPr>
              <a:buNone/>
            </a:pPr>
            <a:r>
              <a:rPr lang="en-US" sz="2400" dirty="0"/>
              <a:t>Gia </a:t>
            </a:r>
            <a:r>
              <a:rPr lang="en-US" sz="2400" dirty="0" err="1"/>
              <a:t>đình</a:t>
            </a:r>
            <a:r>
              <a:rPr lang="en-US" sz="2400" dirty="0"/>
              <a:t>, </a:t>
            </a:r>
            <a:r>
              <a:rPr lang="en-US" sz="2400" dirty="0" err="1"/>
              <a:t>nhà</a:t>
            </a:r>
            <a:r>
              <a:rPr lang="en-US" sz="2400" dirty="0"/>
              <a:t> </a:t>
            </a:r>
            <a:r>
              <a:rPr lang="en-US" sz="2400" dirty="0" err="1"/>
              <a:t>trường</a:t>
            </a:r>
            <a:r>
              <a:rPr lang="en-US" sz="2400" dirty="0"/>
              <a:t>, </a:t>
            </a:r>
            <a:r>
              <a:rPr lang="en-US" sz="2400" dirty="0" err="1"/>
              <a:t>xã</a:t>
            </a:r>
            <a:r>
              <a:rPr lang="en-US" sz="2400" dirty="0"/>
              <a:t> </a:t>
            </a:r>
            <a:r>
              <a:rPr lang="en-US" sz="2400" dirty="0" err="1"/>
              <a:t>hội</a:t>
            </a:r>
            <a:r>
              <a:rPr lang="en-US" sz="2400" dirty="0"/>
              <a:t> </a:t>
            </a:r>
            <a:r>
              <a:rPr lang="en-US" sz="2400" dirty="0" err="1"/>
              <a:t>xung</a:t>
            </a:r>
            <a:r>
              <a:rPr lang="en-US" sz="2400" dirty="0"/>
              <a:t> </a:t>
            </a:r>
            <a:r>
              <a:rPr lang="en-US" sz="2400" dirty="0" err="1"/>
              <a:t>quanh</a:t>
            </a:r>
            <a:r>
              <a:rPr lang="en-US" sz="2400" dirty="0"/>
              <a:t> </a:t>
            </a:r>
            <a:r>
              <a:rPr lang="en-US" sz="2400" dirty="0" err="1"/>
              <a:t>em</a:t>
            </a:r>
            <a:r>
              <a:rPr lang="en-US" sz="2400" dirty="0"/>
              <a:t> </a:t>
            </a:r>
            <a:r>
              <a:rPr lang="en-US" sz="2400" dirty="0" err="1"/>
              <a:t>đã</a:t>
            </a:r>
            <a:r>
              <a:rPr lang="en-US" sz="2400" dirty="0"/>
              <a:t> </a:t>
            </a:r>
            <a:r>
              <a:rPr lang="en-US" sz="2400" dirty="0" err="1"/>
              <a:t>thực</a:t>
            </a:r>
            <a:r>
              <a:rPr lang="en-US" sz="2400" dirty="0"/>
              <a:t> </a:t>
            </a:r>
            <a:r>
              <a:rPr lang="en-US" sz="2400" dirty="0" err="1"/>
              <a:t>hiện</a:t>
            </a:r>
            <a:r>
              <a:rPr lang="en-US" sz="2400" dirty="0"/>
              <a:t> </a:t>
            </a:r>
            <a:r>
              <a:rPr lang="en-US" sz="2400" dirty="0" err="1"/>
              <a:t>rất</a:t>
            </a:r>
            <a:r>
              <a:rPr lang="en-US" sz="2400" dirty="0"/>
              <a:t> </a:t>
            </a:r>
            <a:r>
              <a:rPr lang="en-US" sz="2400" dirty="0" err="1"/>
              <a:t>tốt</a:t>
            </a:r>
            <a:r>
              <a:rPr lang="en-US" sz="2400" dirty="0"/>
              <a:t> </a:t>
            </a:r>
            <a:r>
              <a:rPr lang="en-US" sz="2400" dirty="0" err="1"/>
              <a:t>quyền</a:t>
            </a:r>
            <a:r>
              <a:rPr lang="en-US" sz="2400" dirty="0"/>
              <a:t> </a:t>
            </a:r>
            <a:r>
              <a:rPr lang="en-US" sz="2400" dirty="0" err="1"/>
              <a:t>của</a:t>
            </a:r>
            <a:r>
              <a:rPr lang="en-US" sz="2400" dirty="0"/>
              <a:t> </a:t>
            </a:r>
            <a:r>
              <a:rPr lang="en-US" sz="2400" dirty="0" err="1"/>
              <a:t>trẻ</a:t>
            </a:r>
            <a:r>
              <a:rPr lang="en-US" sz="2400" dirty="0"/>
              <a:t> </a:t>
            </a:r>
            <a:r>
              <a:rPr lang="en-US" sz="2400" dirty="0" err="1"/>
              <a:t>em</a:t>
            </a:r>
            <a:r>
              <a:rPr lang="en-US" sz="2400" dirty="0"/>
              <a:t>. </a:t>
            </a:r>
            <a:r>
              <a:rPr lang="en-US" sz="2400" dirty="0" err="1"/>
              <a:t>Tuy</a:t>
            </a:r>
            <a:r>
              <a:rPr lang="en-US" sz="2400" dirty="0"/>
              <a:t> </a:t>
            </a:r>
            <a:r>
              <a:rPr lang="en-US" sz="2400" dirty="0" err="1"/>
              <a:t>nhiên</a:t>
            </a:r>
            <a:r>
              <a:rPr lang="en-US" sz="2400" dirty="0"/>
              <a:t> </a:t>
            </a:r>
            <a:r>
              <a:rPr lang="en-US" sz="2400" dirty="0" err="1"/>
              <a:t>còn</a:t>
            </a:r>
            <a:r>
              <a:rPr lang="en-US" sz="2400" dirty="0"/>
              <a:t> </a:t>
            </a:r>
            <a:r>
              <a:rPr lang="en-US" sz="2400" dirty="0" err="1"/>
              <a:t>có</a:t>
            </a:r>
            <a:r>
              <a:rPr lang="en-US" sz="2400" dirty="0"/>
              <a:t> </a:t>
            </a:r>
            <a:r>
              <a:rPr lang="en-US" sz="2400" dirty="0" err="1"/>
              <a:t>một</a:t>
            </a:r>
            <a:r>
              <a:rPr lang="en-US" sz="2400" dirty="0"/>
              <a:t> </a:t>
            </a:r>
            <a:r>
              <a:rPr lang="en-US" sz="2400" dirty="0" err="1"/>
              <a:t>vài</a:t>
            </a:r>
            <a:r>
              <a:rPr lang="en-US" sz="2400" dirty="0"/>
              <a:t> </a:t>
            </a:r>
            <a:r>
              <a:rPr lang="en-US" sz="2400" dirty="0" err="1"/>
              <a:t>trường</a:t>
            </a:r>
            <a:r>
              <a:rPr lang="en-US" sz="2400" dirty="0"/>
              <a:t> </a:t>
            </a:r>
            <a:r>
              <a:rPr lang="en-US" sz="2400" dirty="0" err="1"/>
              <a:t>hợp</a:t>
            </a:r>
            <a:r>
              <a:rPr lang="en-US" sz="2400" dirty="0"/>
              <a:t>, </a:t>
            </a:r>
            <a:r>
              <a:rPr lang="en-US" sz="2400" dirty="0" err="1"/>
              <a:t>gia</a:t>
            </a:r>
            <a:r>
              <a:rPr lang="en-US" sz="2400" dirty="0"/>
              <a:t> </a:t>
            </a:r>
            <a:r>
              <a:rPr lang="en-US" sz="2400" dirty="0" err="1"/>
              <a:t>đình</a:t>
            </a:r>
            <a:r>
              <a:rPr lang="en-US" sz="2400" dirty="0"/>
              <a:t> </a:t>
            </a:r>
            <a:r>
              <a:rPr lang="en-US" sz="2400" dirty="0" err="1"/>
              <a:t>cho</a:t>
            </a:r>
            <a:r>
              <a:rPr lang="en-US" sz="2400" dirty="0"/>
              <a:t> con </a:t>
            </a:r>
            <a:r>
              <a:rPr lang="en-US" sz="2400" dirty="0" err="1"/>
              <a:t>em</a:t>
            </a:r>
            <a:r>
              <a:rPr lang="en-US" sz="2400" dirty="0"/>
              <a:t> </a:t>
            </a:r>
            <a:r>
              <a:rPr lang="en-US" sz="2400" dirty="0" err="1"/>
              <a:t>đi</a:t>
            </a:r>
            <a:r>
              <a:rPr lang="en-US" sz="2400" dirty="0"/>
              <a:t> </a:t>
            </a:r>
            <a:r>
              <a:rPr lang="en-US" sz="2400" dirty="0" err="1"/>
              <a:t>học</a:t>
            </a:r>
            <a:r>
              <a:rPr lang="en-US" sz="2400" dirty="0"/>
              <a:t> </a:t>
            </a:r>
            <a:r>
              <a:rPr lang="en-US" sz="2400" dirty="0" err="1"/>
              <a:t>trễ</a:t>
            </a:r>
            <a:r>
              <a:rPr lang="en-US" sz="2400" dirty="0"/>
              <a:t> so </a:t>
            </a:r>
            <a:r>
              <a:rPr lang="en-US" sz="2400" dirty="0" err="1"/>
              <a:t>với</a:t>
            </a:r>
            <a:r>
              <a:rPr lang="en-US" sz="2400" dirty="0"/>
              <a:t> </a:t>
            </a:r>
            <a:r>
              <a:rPr lang="en-US" sz="2400" dirty="0" err="1"/>
              <a:t>độ</a:t>
            </a:r>
            <a:r>
              <a:rPr lang="en-US" sz="2400" dirty="0"/>
              <a:t> </a:t>
            </a:r>
            <a:r>
              <a:rPr lang="en-US" sz="2400" dirty="0" err="1"/>
              <a:t>tuổi</a:t>
            </a:r>
            <a:r>
              <a:rPr lang="en-US" sz="2400" dirty="0"/>
              <a:t> </a:t>
            </a:r>
            <a:r>
              <a:rPr lang="en-US" sz="2400" dirty="0" err="1"/>
              <a:t>và</a:t>
            </a:r>
            <a:r>
              <a:rPr lang="en-US" sz="2400" dirty="0"/>
              <a:t> </a:t>
            </a:r>
            <a:r>
              <a:rPr lang="en-US" sz="2400" dirty="0" err="1"/>
              <a:t>trẻ</a:t>
            </a:r>
            <a:r>
              <a:rPr lang="en-US" sz="2400" dirty="0"/>
              <a:t> </a:t>
            </a:r>
            <a:r>
              <a:rPr lang="en-US" sz="2400" dirty="0" err="1"/>
              <a:t>em</a:t>
            </a:r>
            <a:r>
              <a:rPr lang="en-US" sz="2400" dirty="0"/>
              <a:t> </a:t>
            </a:r>
            <a:r>
              <a:rPr lang="en-US" sz="2400" dirty="0" err="1"/>
              <a:t>chưa</a:t>
            </a:r>
            <a:r>
              <a:rPr lang="en-US" sz="2400" dirty="0"/>
              <a:t> </a:t>
            </a:r>
            <a:r>
              <a:rPr lang="en-US" sz="2400" dirty="0" err="1"/>
              <a:t>được</a:t>
            </a:r>
            <a:r>
              <a:rPr lang="en-US" sz="2400" dirty="0"/>
              <a:t> </a:t>
            </a:r>
            <a:r>
              <a:rPr lang="en-US" sz="2400" dirty="0" err="1"/>
              <a:t>bày</a:t>
            </a:r>
            <a:r>
              <a:rPr lang="en-US" sz="2400" dirty="0"/>
              <a:t> </a:t>
            </a:r>
            <a:r>
              <a:rPr lang="en-US" sz="2400" dirty="0" err="1"/>
              <a:t>tỏ</a:t>
            </a:r>
            <a:r>
              <a:rPr lang="en-US" sz="2400" dirty="0"/>
              <a:t> </a:t>
            </a:r>
            <a:r>
              <a:rPr lang="en-US" sz="2400" dirty="0" err="1"/>
              <a:t>nguyện</a:t>
            </a:r>
            <a:r>
              <a:rPr lang="en-US" sz="2400" dirty="0"/>
              <a:t> </a:t>
            </a:r>
            <a:r>
              <a:rPr lang="en-US" sz="2400" dirty="0" err="1"/>
              <a:t>vọng</a:t>
            </a:r>
            <a:r>
              <a:rPr lang="en-US" sz="2400" dirty="0"/>
              <a:t> </a:t>
            </a:r>
            <a:r>
              <a:rPr lang="en-US" sz="2400" dirty="0" err="1"/>
              <a:t>của</a:t>
            </a:r>
            <a:r>
              <a:rPr lang="en-US" sz="2400" dirty="0"/>
              <a:t> </a:t>
            </a:r>
            <a:r>
              <a:rPr lang="en-US" sz="2400" dirty="0" err="1"/>
              <a:t>mình</a:t>
            </a:r>
            <a:r>
              <a:rPr lang="en-US" sz="2400" dirty="0"/>
              <a:t>.</a:t>
            </a:r>
          </a:p>
          <a:p>
            <a:pPr>
              <a:buNone/>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3AFF353-C4E7-4371-BE60-3915A0F9CB75}"/>
              </a:ext>
            </a:extLst>
          </p:cNvPr>
          <p:cNvPicPr>
            <a:picLocks noChangeAspect="1"/>
          </p:cNvPicPr>
          <p:nvPr/>
        </p:nvPicPr>
        <p:blipFill>
          <a:blip r:embed="rId3"/>
          <a:stretch>
            <a:fillRect/>
          </a:stretch>
        </p:blipFill>
        <p:spPr>
          <a:xfrm>
            <a:off x="6355353" y="1648622"/>
            <a:ext cx="4145192" cy="1956433"/>
          </a:xfrm>
          <a:prstGeom prst="rect">
            <a:avLst/>
          </a:prstGeom>
        </p:spPr>
      </p:pic>
      <p:pic>
        <p:nvPicPr>
          <p:cNvPr id="3" name="Picture 2">
            <a:extLst>
              <a:ext uri="{FF2B5EF4-FFF2-40B4-BE49-F238E27FC236}">
                <a16:creationId xmlns:a16="http://schemas.microsoft.com/office/drawing/2014/main" id="{809813BD-5510-40FA-A49D-56BA07189277}"/>
              </a:ext>
            </a:extLst>
          </p:cNvPr>
          <p:cNvPicPr>
            <a:picLocks noChangeAspect="1"/>
          </p:cNvPicPr>
          <p:nvPr/>
        </p:nvPicPr>
        <p:blipFill>
          <a:blip r:embed="rId4"/>
          <a:stretch>
            <a:fillRect/>
          </a:stretch>
        </p:blipFill>
        <p:spPr>
          <a:xfrm>
            <a:off x="6261100" y="1648622"/>
            <a:ext cx="4239445" cy="2100852"/>
          </a:xfrm>
          <a:prstGeom prst="rect">
            <a:avLst/>
          </a:prstGeom>
        </p:spPr>
      </p:pic>
      <p:pic>
        <p:nvPicPr>
          <p:cNvPr id="4" name="Picture 3">
            <a:extLst>
              <a:ext uri="{FF2B5EF4-FFF2-40B4-BE49-F238E27FC236}">
                <a16:creationId xmlns:a16="http://schemas.microsoft.com/office/drawing/2014/main" id="{C3C2DB8D-8973-415F-BE57-52B5965214E5}"/>
              </a:ext>
            </a:extLst>
          </p:cNvPr>
          <p:cNvPicPr>
            <a:picLocks noChangeAspect="1"/>
          </p:cNvPicPr>
          <p:nvPr/>
        </p:nvPicPr>
        <p:blipFill>
          <a:blip r:embed="rId5"/>
          <a:stretch>
            <a:fillRect/>
          </a:stretch>
        </p:blipFill>
        <p:spPr>
          <a:xfrm>
            <a:off x="5668628" y="1545276"/>
            <a:ext cx="4594102" cy="2212423"/>
          </a:xfrm>
          <a:prstGeom prst="rect">
            <a:avLst/>
          </a:prstGeom>
        </p:spPr>
      </p:pic>
      <p:pic>
        <p:nvPicPr>
          <p:cNvPr id="7" name="Picture 6">
            <a:extLst>
              <a:ext uri="{FF2B5EF4-FFF2-40B4-BE49-F238E27FC236}">
                <a16:creationId xmlns:a16="http://schemas.microsoft.com/office/drawing/2014/main" id="{91F779F0-2FC6-425D-B35B-A6766661FBC3}"/>
              </a:ext>
            </a:extLst>
          </p:cNvPr>
          <p:cNvPicPr>
            <a:picLocks noChangeAspect="1"/>
          </p:cNvPicPr>
          <p:nvPr/>
        </p:nvPicPr>
        <p:blipFill>
          <a:blip r:embed="rId6"/>
          <a:stretch>
            <a:fillRect/>
          </a:stretch>
        </p:blipFill>
        <p:spPr>
          <a:xfrm>
            <a:off x="5829282" y="1696738"/>
            <a:ext cx="4527701" cy="2065074"/>
          </a:xfrm>
          <a:prstGeom prst="rect">
            <a:avLst/>
          </a:prstGeom>
        </p:spPr>
      </p:pic>
    </p:spTree>
    <p:extLst>
      <p:ext uri="{BB962C8B-B14F-4D97-AF65-F5344CB8AC3E}">
        <p14:creationId xmlns:p14="http://schemas.microsoft.com/office/powerpoint/2010/main" val="356735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left)">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xit" presetSubtype="1" fill="hold" nodeType="clickEffect">
                                  <p:stCondLst>
                                    <p:cond delay="0"/>
                                  </p:stCondLst>
                                  <p:childTnLst>
                                    <p:animEffect transition="out" filter="wheel(1)">
                                      <p:cBhvr>
                                        <p:cTn id="28" dur="2000"/>
                                        <p:tgtEl>
                                          <p:spTgt spid="2"/>
                                        </p:tgtEl>
                                      </p:cBhvr>
                                    </p:animEffect>
                                    <p:set>
                                      <p:cBhvr>
                                        <p:cTn id="29" dur="1" fill="hold">
                                          <p:stCondLst>
                                            <p:cond delay="19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wipe(left)">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xit" presetSubtype="32" fill="hold" nodeType="clickEffect">
                                  <p:stCondLst>
                                    <p:cond delay="0"/>
                                  </p:stCondLst>
                                  <p:childTnLst>
                                    <p:animEffect transition="out" filter="circle(out)">
                                      <p:cBhvr>
                                        <p:cTn id="42" dur="2000"/>
                                        <p:tgtEl>
                                          <p:spTgt spid="3"/>
                                        </p:tgtEl>
                                      </p:cBhvr>
                                    </p:animEffect>
                                    <p:set>
                                      <p:cBhvr>
                                        <p:cTn id="43" dur="1" fill="hold">
                                          <p:stCondLst>
                                            <p:cond delay="1999"/>
                                          </p:stCondLst>
                                        </p:cTn>
                                        <p:tgtEl>
                                          <p:spTgt spid="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wipe(left)">
                                      <p:cBhvr>
                                        <p:cTn id="52" dur="500"/>
                                        <p:tgtEl>
                                          <p:spTgt spid="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4"/>
                                        </p:tgtEl>
                                      </p:cBhvr>
                                    </p:animEffect>
                                    <p:set>
                                      <p:cBhvr>
                                        <p:cTn id="57" dur="1" fill="hold">
                                          <p:stCondLst>
                                            <p:cond delay="499"/>
                                          </p:stCondLst>
                                        </p:cTn>
                                        <p:tgtEl>
                                          <p:spTgt spid="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heel(1)">
                                      <p:cBhvr>
                                        <p:cTn id="62" dur="2000"/>
                                        <p:tgtEl>
                                          <p:spTgt spid="7"/>
                                        </p:tgtEl>
                                      </p:cBhvr>
                                    </p:animEffect>
                                  </p:childTnLst>
                                </p:cTn>
                              </p:par>
                            </p:childTnLst>
                          </p:cTn>
                        </p:par>
                        <p:par>
                          <p:cTn id="63" fill="hold">
                            <p:stCondLst>
                              <p:cond delay="2000"/>
                            </p:stCondLst>
                            <p:childTnLst>
                              <p:par>
                                <p:cTn id="64" presetID="22" presetClass="entr" presetSubtype="8" fill="hold" nodeType="after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Effect transition="in" filter="wipe(left)">
                                      <p:cBhvr>
                                        <p:cTn id="66" dur="500"/>
                                        <p:tgtEl>
                                          <p:spTgt spid="5">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xit" presetSubtype="1" fill="hold" nodeType="clickEffect">
                                  <p:stCondLst>
                                    <p:cond delay="0"/>
                                  </p:stCondLst>
                                  <p:childTnLst>
                                    <p:animEffect transition="out" filter="wheel(1)">
                                      <p:cBhvr>
                                        <p:cTn id="70" dur="2000"/>
                                        <p:tgtEl>
                                          <p:spTgt spid="7"/>
                                        </p:tgtEl>
                                      </p:cBhvr>
                                    </p:animEffect>
                                    <p:set>
                                      <p:cBhvr>
                                        <p:cTn id="71" dur="1" fill="hold">
                                          <p:stCondLst>
                                            <p:cond delay="1999"/>
                                          </p:stCondLst>
                                        </p:cTn>
                                        <p:tgtEl>
                                          <p:spTgt spid="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5">
                                            <p:txEl>
                                              <p:pRg st="7" end="7"/>
                                            </p:txEl>
                                          </p:spTgt>
                                        </p:tgtEl>
                                        <p:attrNameLst>
                                          <p:attrName>style.visibility</p:attrName>
                                        </p:attrNameLst>
                                      </p:cBhvr>
                                      <p:to>
                                        <p:strVal val="visible"/>
                                      </p:to>
                                    </p:set>
                                    <p:animEffect transition="in" filter="wipe(left)">
                                      <p:cBhvr>
                                        <p:cTn id="76" dur="500"/>
                                        <p:tgtEl>
                                          <p:spTgt spid="5">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5">
                                            <p:txEl>
                                              <p:pRg st="8" end="8"/>
                                            </p:txEl>
                                          </p:spTgt>
                                        </p:tgtEl>
                                        <p:attrNameLst>
                                          <p:attrName>style.visibility</p:attrName>
                                        </p:attrNameLst>
                                      </p:cBhvr>
                                      <p:to>
                                        <p:strVal val="visible"/>
                                      </p:to>
                                    </p:set>
                                    <p:animEffect transition="in" filter="wipe(left)">
                                      <p:cBhvr>
                                        <p:cTn id="8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5"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9496</TotalTime>
  <Words>3050</Words>
  <Application>Microsoft Office PowerPoint</Application>
  <PresentationFormat>Widescreen</PresentationFormat>
  <Paragraphs>246</Paragraphs>
  <Slides>32</Slides>
  <Notes>5</Notes>
  <HiddenSlides>8</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32</vt:i4>
      </vt:variant>
    </vt:vector>
  </HeadingPairs>
  <TitlesOfParts>
    <vt:vector size="48" baseType="lpstr">
      <vt:lpstr>#9Slide05 Fourth</vt:lpstr>
      <vt:lpstr>.VnTime</vt:lpstr>
      <vt:lpstr>Algerian</vt:lpstr>
      <vt:lpstr>Amazone</vt:lpstr>
      <vt:lpstr>Arial</vt:lpstr>
      <vt:lpstr>Calibri</vt:lpstr>
      <vt:lpstr>Calibri Light</vt:lpstr>
      <vt:lpstr>Cambria</vt:lpstr>
      <vt:lpstr>SVN-Clementine</vt:lpstr>
      <vt:lpstr>SVN-Vanilla Daisy Pro</vt:lpstr>
      <vt:lpstr>Times New Roman</vt:lpstr>
      <vt:lpstr>VNI-Times</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Ô CHỮ</vt:lpstr>
      <vt:lpstr>TRÒ CHƠI Ô CHỮ</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PC</cp:lastModifiedBy>
  <cp:revision>298</cp:revision>
  <dcterms:created xsi:type="dcterms:W3CDTF">2021-06-28T15:32:15Z</dcterms:created>
  <dcterms:modified xsi:type="dcterms:W3CDTF">2022-04-12T11:13:25Z</dcterms:modified>
</cp:coreProperties>
</file>