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7" r:id="rId12"/>
    <p:sldId id="266" r:id="rId13"/>
    <p:sldId id="267" r:id="rId14"/>
    <p:sldId id="268" r:id="rId15"/>
    <p:sldId id="269" r:id="rId16"/>
    <p:sldId id="270" r:id="rId17"/>
    <p:sldId id="288" r:id="rId18"/>
    <p:sldId id="289" r:id="rId19"/>
    <p:sldId id="29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48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EB3E3-FBCC-4E63-BACF-3AC6A9E6E6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63ACA6-D962-4C7F-9DB0-3DA280FFB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247D3-EDCC-4DB2-A9BD-B166368F2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4E80-39D4-4494-A4CE-1AE7B2DA9F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F89F1-FB2E-4EA3-9C77-5AF0A3B77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166D6-796F-46EC-A759-301728667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2D3-E730-4161-A141-9A97CDBD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707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9E555-6EDA-4AD4-98E5-A8FFB735E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3508D0-D403-4E01-9519-02726D066E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B2E6C-72C8-409D-A027-F65372A10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4E80-39D4-4494-A4CE-1AE7B2DA9F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2D1CD-E5CE-4EB4-A798-FC5FE4953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045AA-A800-49CD-900F-DE05E8EDC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2D3-E730-4161-A141-9A97CDBD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51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D05BCE-592E-47F6-A6C4-CFB14F76E8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B69A9-8F94-4E01-928F-90AC7C72F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DB6CE-BC99-41C2-8125-C8C42FEFF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4E80-39D4-4494-A4CE-1AE7B2DA9F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6FAE4-4901-49D0-96C1-6F2BA6F47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1C70D-242D-4769-A5AC-732C13C8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2D3-E730-4161-A141-9A97CDBD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60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3B3C8-218E-46AA-A84A-90557E496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7438D-0FBF-49B9-BD9C-4C7754B66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7DA84-2AA9-4333-A562-ADD627870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4E80-39D4-4494-A4CE-1AE7B2DA9F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89C24-66BB-490B-8B1B-D11A053C5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8DB36-FEF6-4BFE-A11B-81A208C7D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2D3-E730-4161-A141-9A97CDBD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C9D87-B445-491A-B9B3-DDAD01DA3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A8021-AC5E-424D-974A-9B98CE14A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084BF-B9C9-45C8-8A5D-C9645B8B1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4E80-39D4-4494-A4CE-1AE7B2DA9F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CD6CF-3AD7-4A76-BE1F-F1F782CD3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BACF5-8189-4AF6-9B1F-81A92BFDD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2D3-E730-4161-A141-9A97CDBD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41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8487B-B590-4F03-95E5-37D085CC7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105C9-6B94-4048-BE17-EF04E0AF83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CC5EC2-B4AA-43E2-8756-38810E82A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4D2B4F-DAF5-4A62-860D-4A13FCBDD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4E80-39D4-4494-A4CE-1AE7B2DA9F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D85BE-8E48-493E-B9B0-A509BC1EA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DD81B-3307-4E3A-8FE2-0728E4867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2D3-E730-4161-A141-9A97CDBD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51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D7F6A-E78D-4AB9-8209-092D21FA4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D4F059-11E6-438B-A7FB-C94EF4A74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2D6C88-54D9-4E27-9A11-CC23324B2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8A5ABA-8F15-40D8-9F71-E1028AB106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B8FFC-4406-448E-83BB-E327AA0FD6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04BCF2-4A1B-4615-BF39-43685EC8B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4E80-39D4-4494-A4CE-1AE7B2DA9F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FF3128-2BB3-467A-8AF9-C4A5B2119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0B443B-22D2-482D-B7E0-54C438EAC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2D3-E730-4161-A141-9A97CDBD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7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CD9ED-D1DB-41C3-B876-BBFC5629F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A03B87-ADED-4000-80DE-B5FC205F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4E80-39D4-4494-A4CE-1AE7B2DA9F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01019D-0E53-415A-9214-BB3C0B55A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AE2853-1539-4E40-B108-1E04AB14E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2D3-E730-4161-A141-9A97CDBD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5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8F7574-D768-445C-8D8A-B15A4397D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4E80-39D4-4494-A4CE-1AE7B2DA9F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FD1D5D-594E-4834-ABE1-B80E1808C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2958AE-B2E9-4F3E-9418-8CD09F952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2D3-E730-4161-A141-9A97CDBD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0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7962A-1D1E-44A3-82A6-4B63963D0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0AC52-0BDC-4D94-A773-88EB5C223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5157C0-EA5F-4416-B320-481374770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8F434-574D-431E-ADC6-CD7486198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4E80-39D4-4494-A4CE-1AE7B2DA9F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4C1E3-5EFD-41A8-929D-4755AB9BD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2B48F-0CBA-4D64-8E2D-79E38A9E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2D3-E730-4161-A141-9A97CDBD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87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4BCE2-7B67-4371-847A-5EA4E4FD3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4480C8-B00F-425E-A86A-2A93682354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2319B8-2147-480C-AF5A-FC55AA1350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386D50-C3A4-4ADB-AED1-773CC1394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4E80-39D4-4494-A4CE-1AE7B2DA9F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23AFF9-D204-43C2-B588-8A4985F1A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2F272C-CE61-4605-AE4F-BAA5C0A1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2D3-E730-4161-A141-9A97CDBD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05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2F94A8-16E8-480F-A590-AB88237C2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74848-08B1-4AF0-8A6A-2B2279B37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43FCF-30E6-4529-9BDB-1F97CB96DA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94E80-39D4-4494-A4CE-1AE7B2DA9F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4D8DD-032E-4BC3-998F-8CD20D9C30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BD620-7785-43AE-AC00-BBCA787F53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4D2D3-E730-4161-A141-9A97CDBD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557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84813"/>
            <a:ext cx="12646855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8A286C2-D07F-43C5-8E92-C7AF861B9B29}"/>
              </a:ext>
            </a:extLst>
          </p:cNvPr>
          <p:cNvSpPr/>
          <p:nvPr/>
        </p:nvSpPr>
        <p:spPr>
          <a:xfrm>
            <a:off x="1642840" y="744640"/>
            <a:ext cx="24914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Tiết</a:t>
            </a:r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119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1EA6AD-1816-4CBD-88BA-C56EC2D80C63}"/>
              </a:ext>
            </a:extLst>
          </p:cNvPr>
          <p:cNvSpPr/>
          <p:nvPr/>
        </p:nvSpPr>
        <p:spPr>
          <a:xfrm>
            <a:off x="1613095" y="744640"/>
            <a:ext cx="24914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Tiết</a:t>
            </a:r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119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FF0F6F-8D94-4E53-AE0E-0472C534C492}"/>
              </a:ext>
            </a:extLst>
          </p:cNvPr>
          <p:cNvSpPr/>
          <p:nvPr/>
        </p:nvSpPr>
        <p:spPr>
          <a:xfrm>
            <a:off x="3110527" y="2160339"/>
            <a:ext cx="64257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TỔNG KẾT NG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Ữ PHÁP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5555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46855" cy="6858000"/>
          </a:xfrm>
          <a:prstGeom prst="rect">
            <a:avLst/>
          </a:prstGeom>
        </p:spPr>
      </p:pic>
      <p:graphicFrame>
        <p:nvGraphicFramePr>
          <p:cNvPr id="3" name="Table 18">
            <a:extLst>
              <a:ext uri="{FF2B5EF4-FFF2-40B4-BE49-F238E27FC236}">
                <a16:creationId xmlns:a16="http://schemas.microsoft.com/office/drawing/2014/main" id="{CD368FE9-49FD-4BE2-B6C2-E4FFB6D415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009328"/>
              </p:ext>
            </p:extLst>
          </p:nvPr>
        </p:nvGraphicFramePr>
        <p:xfrm>
          <a:off x="697001" y="851785"/>
          <a:ext cx="11017770" cy="45833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9118">
                  <a:extLst>
                    <a:ext uri="{9D8B030D-6E8A-4147-A177-3AD203B41FA5}">
                      <a16:colId xmlns:a16="http://schemas.microsoft.com/office/drawing/2014/main" val="2528663463"/>
                    </a:ext>
                  </a:extLst>
                </a:gridCol>
                <a:gridCol w="2993617">
                  <a:extLst>
                    <a:ext uri="{9D8B030D-6E8A-4147-A177-3AD203B41FA5}">
                      <a16:colId xmlns:a16="http://schemas.microsoft.com/office/drawing/2014/main" val="2366694921"/>
                    </a:ext>
                  </a:extLst>
                </a:gridCol>
                <a:gridCol w="2739224">
                  <a:extLst>
                    <a:ext uri="{9D8B030D-6E8A-4147-A177-3AD203B41FA5}">
                      <a16:colId xmlns:a16="http://schemas.microsoft.com/office/drawing/2014/main" val="850438662"/>
                    </a:ext>
                  </a:extLst>
                </a:gridCol>
                <a:gridCol w="1856586">
                  <a:extLst>
                    <a:ext uri="{9D8B030D-6E8A-4147-A177-3AD203B41FA5}">
                      <a16:colId xmlns:a16="http://schemas.microsoft.com/office/drawing/2014/main" val="281680202"/>
                    </a:ext>
                  </a:extLst>
                </a:gridCol>
                <a:gridCol w="2739225">
                  <a:extLst>
                    <a:ext uri="{9D8B030D-6E8A-4147-A177-3AD203B41FA5}">
                      <a16:colId xmlns:a16="http://schemas.microsoft.com/office/drawing/2014/main" val="31647898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Câu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Trạng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ngữ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Khởi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ngữ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Chủ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ngữ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Vị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ngữ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033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63352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8108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056955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41723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553E717-01A6-4BCA-9215-889B906225C1}"/>
              </a:ext>
            </a:extLst>
          </p:cNvPr>
          <p:cNvSpPr txBox="1"/>
          <p:nvPr/>
        </p:nvSpPr>
        <p:spPr>
          <a:xfrm>
            <a:off x="7262094" y="1455282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Đôi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càng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tôi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227B1F-8B02-4DF1-B3AB-904FFD35BF96}"/>
              </a:ext>
            </a:extLst>
          </p:cNvPr>
          <p:cNvSpPr txBox="1"/>
          <p:nvPr/>
        </p:nvSpPr>
        <p:spPr>
          <a:xfrm>
            <a:off x="9574904" y="1455282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mẫm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bóng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1E5902-2A6B-4D46-BABB-9625521176EA}"/>
              </a:ext>
            </a:extLst>
          </p:cNvPr>
          <p:cNvSpPr txBox="1"/>
          <p:nvPr/>
        </p:nvSpPr>
        <p:spPr>
          <a:xfrm>
            <a:off x="1543986" y="2158451"/>
            <a:ext cx="2903780" cy="907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200" dirty="0">
                <a:solidFill>
                  <a:schemeClr val="bg1"/>
                </a:solidFill>
              </a:rPr>
              <a:t>Sau </a:t>
            </a:r>
            <a:r>
              <a:rPr lang="en-US" sz="2200" dirty="0" err="1">
                <a:solidFill>
                  <a:schemeClr val="bg1"/>
                </a:solidFill>
              </a:rPr>
              <a:t>một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hồi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trống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thúc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vang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dội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cả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lòng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tôi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8D6317-9D17-4B42-9354-4DBF10BD22D8}"/>
              </a:ext>
            </a:extLst>
          </p:cNvPr>
          <p:cNvSpPr txBox="1"/>
          <p:nvPr/>
        </p:nvSpPr>
        <p:spPr>
          <a:xfrm>
            <a:off x="6887879" y="2205642"/>
            <a:ext cx="20654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mấy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người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học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trò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cũ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41982D-2AD2-459E-9DB6-C99F9776CC60}"/>
              </a:ext>
            </a:extLst>
          </p:cNvPr>
          <p:cNvSpPr txBox="1"/>
          <p:nvPr/>
        </p:nvSpPr>
        <p:spPr>
          <a:xfrm>
            <a:off x="8840959" y="2158451"/>
            <a:ext cx="28738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đến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sắp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dưới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hàng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hiên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889D03-4E41-44B8-AF11-A3084435C3F7}"/>
              </a:ext>
            </a:extLst>
          </p:cNvPr>
          <p:cNvSpPr txBox="1"/>
          <p:nvPr/>
        </p:nvSpPr>
        <p:spPr>
          <a:xfrm>
            <a:off x="9574904" y="2662881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đi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vào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lớp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D55425-B265-4FB1-BE56-32A264F0FAB0}"/>
              </a:ext>
            </a:extLst>
          </p:cNvPr>
          <p:cNvSpPr txBox="1"/>
          <p:nvPr/>
        </p:nvSpPr>
        <p:spPr>
          <a:xfrm>
            <a:off x="4356484" y="3623714"/>
            <a:ext cx="2903780" cy="907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200" dirty="0">
                <a:solidFill>
                  <a:schemeClr val="bg1"/>
                </a:solidFill>
              </a:rPr>
              <a:t>(</a:t>
            </a:r>
            <a:r>
              <a:rPr lang="en-US" sz="2200" dirty="0" err="1">
                <a:solidFill>
                  <a:schemeClr val="bg1"/>
                </a:solidFill>
              </a:rPr>
              <a:t>Còn</a:t>
            </a:r>
            <a:r>
              <a:rPr lang="en-US" sz="2200" dirty="0">
                <a:solidFill>
                  <a:schemeClr val="bg1"/>
                </a:solidFill>
              </a:rPr>
              <a:t>) </a:t>
            </a:r>
            <a:r>
              <a:rPr lang="en-US" sz="2200" dirty="0" err="1">
                <a:solidFill>
                  <a:schemeClr val="bg1"/>
                </a:solidFill>
              </a:rPr>
              <a:t>tấm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gương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bằng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thủy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tinh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tráng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bạc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B3D2C4-E3F4-4BCE-8F1B-598380AF2206}"/>
              </a:ext>
            </a:extLst>
          </p:cNvPr>
          <p:cNvSpPr txBox="1"/>
          <p:nvPr/>
        </p:nvSpPr>
        <p:spPr>
          <a:xfrm>
            <a:off x="7260264" y="3774199"/>
            <a:ext cx="9506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nó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C01136-8E08-472F-AD5B-542B19D4BB74}"/>
              </a:ext>
            </a:extLst>
          </p:cNvPr>
          <p:cNvSpPr txBox="1"/>
          <p:nvPr/>
        </p:nvSpPr>
        <p:spPr>
          <a:xfrm>
            <a:off x="8905725" y="3294556"/>
            <a:ext cx="29037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vẫn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là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người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bạn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trung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thực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chân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thành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thẳng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thắn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không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hề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nói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dối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cũng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không</a:t>
            </a:r>
            <a:r>
              <a:rPr lang="en-US" sz="2200" dirty="0">
                <a:solidFill>
                  <a:schemeClr val="bg1"/>
                </a:solidFill>
              </a:rPr>
              <a:t> bao </a:t>
            </a:r>
            <a:r>
              <a:rPr lang="en-US" sz="2200" dirty="0" err="1">
                <a:solidFill>
                  <a:schemeClr val="bg1"/>
                </a:solidFill>
              </a:rPr>
              <a:t>giờ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biết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mình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nịnh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hót</a:t>
            </a:r>
            <a:r>
              <a:rPr lang="en-US" sz="2200" dirty="0">
                <a:solidFill>
                  <a:schemeClr val="bg1"/>
                </a:solidFill>
              </a:rPr>
              <a:t> hay </a:t>
            </a:r>
            <a:r>
              <a:rPr lang="en-US" sz="2200" dirty="0" err="1">
                <a:solidFill>
                  <a:schemeClr val="bg1"/>
                </a:solidFill>
              </a:rPr>
              <a:t>độc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ác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716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4C0E0C3-E44D-462D-9303-091A8125263C}"/>
              </a:ext>
            </a:extLst>
          </p:cNvPr>
          <p:cNvSpPr/>
          <p:nvPr/>
        </p:nvSpPr>
        <p:spPr>
          <a:xfrm>
            <a:off x="3518827" y="159031"/>
            <a:ext cx="5105400" cy="8382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D8245BD-0A4D-4CF0-9992-659B419BA878}"/>
              </a:ext>
            </a:extLst>
          </p:cNvPr>
          <p:cNvCxnSpPr>
            <a:stCxn id="2" idx="2"/>
          </p:cNvCxnSpPr>
          <p:nvPr/>
        </p:nvCxnSpPr>
        <p:spPr>
          <a:xfrm>
            <a:off x="6071527" y="997231"/>
            <a:ext cx="381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4980253-E8A3-4F02-8492-10BF0705BF6B}"/>
              </a:ext>
            </a:extLst>
          </p:cNvPr>
          <p:cNvCxnSpPr>
            <a:cxnSpLocks/>
          </p:cNvCxnSpPr>
          <p:nvPr/>
        </p:nvCxnSpPr>
        <p:spPr>
          <a:xfrm flipH="1">
            <a:off x="4850655" y="997232"/>
            <a:ext cx="1144673" cy="60628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F5748DC-6B37-46D8-90F0-887E4925AE2C}"/>
              </a:ext>
            </a:extLst>
          </p:cNvPr>
          <p:cNvCxnSpPr>
            <a:cxnSpLocks/>
          </p:cNvCxnSpPr>
          <p:nvPr/>
        </p:nvCxnSpPr>
        <p:spPr>
          <a:xfrm flipH="1">
            <a:off x="2467151" y="997231"/>
            <a:ext cx="3528177" cy="60628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721ECF2-9F84-4211-A259-2F3CA2F1B023}"/>
              </a:ext>
            </a:extLst>
          </p:cNvPr>
          <p:cNvCxnSpPr>
            <a:cxnSpLocks/>
          </p:cNvCxnSpPr>
          <p:nvPr/>
        </p:nvCxnSpPr>
        <p:spPr>
          <a:xfrm>
            <a:off x="5995328" y="997230"/>
            <a:ext cx="1189791" cy="6062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EEEC3F0-7948-4302-9079-B8456875A121}"/>
              </a:ext>
            </a:extLst>
          </p:cNvPr>
          <p:cNvCxnSpPr>
            <a:cxnSpLocks/>
          </p:cNvCxnSpPr>
          <p:nvPr/>
        </p:nvCxnSpPr>
        <p:spPr>
          <a:xfrm>
            <a:off x="6033428" y="997231"/>
            <a:ext cx="3490077" cy="60628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7FCAEB6-E53E-43C8-ACD3-BEA8AEF795C9}"/>
              </a:ext>
            </a:extLst>
          </p:cNvPr>
          <p:cNvSpPr/>
          <p:nvPr/>
        </p:nvSpPr>
        <p:spPr>
          <a:xfrm>
            <a:off x="1860644" y="1613455"/>
            <a:ext cx="1714499" cy="8382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24EC87D-3D03-4051-9CFB-0F471D623C90}"/>
              </a:ext>
            </a:extLst>
          </p:cNvPr>
          <p:cNvSpPr/>
          <p:nvPr/>
        </p:nvSpPr>
        <p:spPr>
          <a:xfrm>
            <a:off x="4074379" y="1603518"/>
            <a:ext cx="1723630" cy="8382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14A8312-E8BE-4F41-A76B-EB65A4081FDE}"/>
              </a:ext>
            </a:extLst>
          </p:cNvPr>
          <p:cNvSpPr/>
          <p:nvPr/>
        </p:nvSpPr>
        <p:spPr>
          <a:xfrm>
            <a:off x="6336559" y="1603518"/>
            <a:ext cx="1849519" cy="8382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Gọi-đáp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C42EA51-A362-4C4E-B2DA-C5CD9EAB3F24}"/>
              </a:ext>
            </a:extLst>
          </p:cNvPr>
          <p:cNvSpPr/>
          <p:nvPr/>
        </p:nvSpPr>
        <p:spPr>
          <a:xfrm>
            <a:off x="8559426" y="1639962"/>
            <a:ext cx="1849519" cy="8382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67F8940-DC0C-4BC7-A270-DB9A31FF2019}"/>
              </a:ext>
            </a:extLst>
          </p:cNvPr>
          <p:cNvCxnSpPr/>
          <p:nvPr/>
        </p:nvCxnSpPr>
        <p:spPr>
          <a:xfrm>
            <a:off x="2754336" y="2478163"/>
            <a:ext cx="0" cy="42406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48025D1-9501-4520-95DB-AFA4910D462D}"/>
              </a:ext>
            </a:extLst>
          </p:cNvPr>
          <p:cNvCxnSpPr/>
          <p:nvPr/>
        </p:nvCxnSpPr>
        <p:spPr>
          <a:xfrm>
            <a:off x="4964136" y="2441719"/>
            <a:ext cx="0" cy="42406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B578E13-DF87-484F-9FB0-42FB85883F70}"/>
              </a:ext>
            </a:extLst>
          </p:cNvPr>
          <p:cNvCxnSpPr/>
          <p:nvPr/>
        </p:nvCxnSpPr>
        <p:spPr>
          <a:xfrm>
            <a:off x="7131510" y="2441719"/>
            <a:ext cx="0" cy="42406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82A1A5F-2104-4B1C-AC67-096DF44C426D}"/>
              </a:ext>
            </a:extLst>
          </p:cNvPr>
          <p:cNvCxnSpPr/>
          <p:nvPr/>
        </p:nvCxnSpPr>
        <p:spPr>
          <a:xfrm>
            <a:off x="9417510" y="2441719"/>
            <a:ext cx="0" cy="42406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D2C5EA54-E4C6-4181-807E-8086F776D696}"/>
              </a:ext>
            </a:extLst>
          </p:cNvPr>
          <p:cNvSpPr/>
          <p:nvPr/>
        </p:nvSpPr>
        <p:spPr>
          <a:xfrm>
            <a:off x="1897087" y="2928738"/>
            <a:ext cx="1714499" cy="225949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209E5816-0A43-43BA-8BEE-851928EBB756}"/>
              </a:ext>
            </a:extLst>
          </p:cNvPr>
          <p:cNvSpPr/>
          <p:nvPr/>
        </p:nvSpPr>
        <p:spPr>
          <a:xfrm>
            <a:off x="4087010" y="2879040"/>
            <a:ext cx="1714499" cy="225949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6A3AA1E-F1D9-40FC-A334-27571032F447}"/>
              </a:ext>
            </a:extLst>
          </p:cNvPr>
          <p:cNvSpPr/>
          <p:nvPr/>
        </p:nvSpPr>
        <p:spPr>
          <a:xfrm>
            <a:off x="6248401" y="2865788"/>
            <a:ext cx="1714499" cy="225949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AA97A4F5-5E33-4F11-9B0B-D04ACEC6362F}"/>
              </a:ext>
            </a:extLst>
          </p:cNvPr>
          <p:cNvSpPr/>
          <p:nvPr/>
        </p:nvSpPr>
        <p:spPr>
          <a:xfrm>
            <a:off x="8310956" y="2852536"/>
            <a:ext cx="2020953" cy="225949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 chi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414AB2B-1ABD-4099-BD60-680D5FFA1240}"/>
              </a:ext>
            </a:extLst>
          </p:cNvPr>
          <p:cNvCxnSpPr>
            <a:cxnSpLocks/>
          </p:cNvCxnSpPr>
          <p:nvPr/>
        </p:nvCxnSpPr>
        <p:spPr>
          <a:xfrm>
            <a:off x="9342505" y="5135220"/>
            <a:ext cx="2" cy="33461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9B23400-21FC-4F46-8B84-0C69FD7F51B1}"/>
              </a:ext>
            </a:extLst>
          </p:cNvPr>
          <p:cNvCxnSpPr>
            <a:cxnSpLocks/>
          </p:cNvCxnSpPr>
          <p:nvPr/>
        </p:nvCxnSpPr>
        <p:spPr>
          <a:xfrm>
            <a:off x="6695686" y="5146816"/>
            <a:ext cx="2" cy="33461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A0E819D-4115-421C-A33E-A73F21586686}"/>
              </a:ext>
            </a:extLst>
          </p:cNvPr>
          <p:cNvCxnSpPr>
            <a:cxnSpLocks/>
          </p:cNvCxnSpPr>
          <p:nvPr/>
        </p:nvCxnSpPr>
        <p:spPr>
          <a:xfrm>
            <a:off x="2712460" y="5188232"/>
            <a:ext cx="2" cy="33461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E090C2FA-4EA8-4447-A39C-BABC5D68AA9B}"/>
              </a:ext>
            </a:extLst>
          </p:cNvPr>
          <p:cNvSpPr/>
          <p:nvPr/>
        </p:nvSpPr>
        <p:spPr>
          <a:xfrm>
            <a:off x="1666029" y="5552659"/>
            <a:ext cx="1839546" cy="12258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endParaRPr lang="en-US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ngẫm</a:t>
            </a:r>
            <a:r>
              <a:rPr 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</a:t>
            </a:r>
          </a:p>
          <a:p>
            <a:r>
              <a:rPr 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endParaRPr lang="en-US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24903F3-FE35-43FA-B423-1A2537F211FF}"/>
              </a:ext>
            </a:extLst>
          </p:cNvPr>
          <p:cNvSpPr/>
          <p:nvPr/>
        </p:nvSpPr>
        <p:spPr>
          <a:xfrm>
            <a:off x="5670449" y="5539409"/>
            <a:ext cx="1839546" cy="12258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bẩm</a:t>
            </a:r>
            <a:endParaRPr lang="en-US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endParaRPr lang="en-US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80655ED4-BE65-4290-9546-DAE609F1BC72}"/>
              </a:ext>
            </a:extLst>
          </p:cNvPr>
          <p:cNvSpPr/>
          <p:nvPr/>
        </p:nvSpPr>
        <p:spPr>
          <a:xfrm>
            <a:off x="7747290" y="5469831"/>
            <a:ext cx="4444710" cy="131197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xiêm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lè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tè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lơ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1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6" grpId="0" animBg="1"/>
      <p:bldP spid="17" grpId="0" animBg="1"/>
      <p:bldP spid="21" grpId="0" animBg="1"/>
      <p:bldP spid="30" grpId="0" animBg="1"/>
      <p:bldP spid="32" grpId="0" animBg="1"/>
      <p:bldP spid="33" grpId="0" animBg="1"/>
      <p:bldP spid="34" grpId="0" animBg="1"/>
      <p:bldP spid="44" grpId="0" animBg="1"/>
      <p:bldP spid="45" grpId="0" animBg="1"/>
      <p:bldP spid="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558" y="0"/>
            <a:ext cx="12646855" cy="6858000"/>
          </a:xfrm>
          <a:prstGeom prst="rect">
            <a:avLst/>
          </a:prstGeom>
          <a:ln w="28575">
            <a:solidFill>
              <a:srgbClr val="FFFF00"/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F6D0F31-02B7-43D6-87B4-1661C8DB91EB}"/>
              </a:ext>
            </a:extLst>
          </p:cNvPr>
          <p:cNvSpPr txBox="1"/>
          <p:nvPr/>
        </p:nvSpPr>
        <p:spPr>
          <a:xfrm>
            <a:off x="1012484" y="551178"/>
            <a:ext cx="2645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D. </a:t>
            </a:r>
            <a:r>
              <a:rPr lang="en-US" sz="2800" b="1" dirty="0" err="1">
                <a:solidFill>
                  <a:srgbClr val="FFFF00"/>
                </a:solidFill>
              </a:rPr>
              <a:t>Các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kiểu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câu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2C59BA-5EC0-44D0-9C8F-EB094667D50A}"/>
              </a:ext>
            </a:extLst>
          </p:cNvPr>
          <p:cNvSpPr txBox="1"/>
          <p:nvPr/>
        </p:nvSpPr>
        <p:spPr>
          <a:xfrm>
            <a:off x="5142721" y="556072"/>
            <a:ext cx="2645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Các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kiểu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câu</a:t>
            </a:r>
            <a:endParaRPr lang="en-US" sz="2800" b="1" dirty="0">
              <a:solidFill>
                <a:srgbClr val="FFFF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3A7F0F4-D272-4349-B921-90A8BDD7CE38}"/>
              </a:ext>
            </a:extLst>
          </p:cNvPr>
          <p:cNvCxnSpPr/>
          <p:nvPr/>
        </p:nvCxnSpPr>
        <p:spPr>
          <a:xfrm>
            <a:off x="6155961" y="1074398"/>
            <a:ext cx="0" cy="644577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7700113-2D9B-4E71-8CA0-1F8DA4B9998C}"/>
              </a:ext>
            </a:extLst>
          </p:cNvPr>
          <p:cNvCxnSpPr>
            <a:cxnSpLocks/>
          </p:cNvCxnSpPr>
          <p:nvPr/>
        </p:nvCxnSpPr>
        <p:spPr>
          <a:xfrm flipH="1">
            <a:off x="3321708" y="1074398"/>
            <a:ext cx="2946162" cy="394638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82DDED0-7B65-4ABF-ABBC-9FBD8C06991E}"/>
              </a:ext>
            </a:extLst>
          </p:cNvPr>
          <p:cNvCxnSpPr>
            <a:cxnSpLocks/>
          </p:cNvCxnSpPr>
          <p:nvPr/>
        </p:nvCxnSpPr>
        <p:spPr>
          <a:xfrm>
            <a:off x="6125980" y="1074398"/>
            <a:ext cx="3482941" cy="644577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A2FFBB-AD1D-4F0B-ACBE-D5E6ABDB2F8B}"/>
              </a:ext>
            </a:extLst>
          </p:cNvPr>
          <p:cNvSpPr/>
          <p:nvPr/>
        </p:nvSpPr>
        <p:spPr>
          <a:xfrm>
            <a:off x="2199460" y="1607011"/>
            <a:ext cx="1814897" cy="6445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chemeClr val="tx1"/>
                </a:solidFill>
              </a:rPr>
              <a:t>Xét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cấu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tạo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08CD787-9183-4E59-BBAF-CD39D5F61CCD}"/>
              </a:ext>
            </a:extLst>
          </p:cNvPr>
          <p:cNvSpPr/>
          <p:nvPr/>
        </p:nvSpPr>
        <p:spPr>
          <a:xfrm>
            <a:off x="5167587" y="1705472"/>
            <a:ext cx="1976747" cy="6445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chemeClr val="tx1"/>
                </a:solidFill>
              </a:rPr>
              <a:t>Biến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đổi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câu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6062DB2-2BFC-4E98-824D-FD06DAAD39D3}"/>
              </a:ext>
            </a:extLst>
          </p:cNvPr>
          <p:cNvSpPr/>
          <p:nvPr/>
        </p:nvSpPr>
        <p:spPr>
          <a:xfrm>
            <a:off x="7450111" y="1744061"/>
            <a:ext cx="4261702" cy="6445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chemeClr val="tx1"/>
                </a:solidFill>
              </a:rPr>
              <a:t>Câu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phân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theo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mục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đích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nói</a:t>
            </a:r>
            <a:endParaRPr lang="en-US" sz="2600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9A8F383-AC24-463B-9344-665D5EB2A884}"/>
              </a:ext>
            </a:extLst>
          </p:cNvPr>
          <p:cNvCxnSpPr>
            <a:cxnSpLocks/>
          </p:cNvCxnSpPr>
          <p:nvPr/>
        </p:nvCxnSpPr>
        <p:spPr>
          <a:xfrm flipH="1">
            <a:off x="1080412" y="2279218"/>
            <a:ext cx="1719850" cy="778949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A27362E-0F08-41A2-A94C-247B14F0CB26}"/>
              </a:ext>
            </a:extLst>
          </p:cNvPr>
          <p:cNvCxnSpPr>
            <a:cxnSpLocks/>
          </p:cNvCxnSpPr>
          <p:nvPr/>
        </p:nvCxnSpPr>
        <p:spPr>
          <a:xfrm>
            <a:off x="2800262" y="2279218"/>
            <a:ext cx="0" cy="867825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ACCB887-2F1B-4134-A4BD-77CEA385425C}"/>
              </a:ext>
            </a:extLst>
          </p:cNvPr>
          <p:cNvSpPr/>
          <p:nvPr/>
        </p:nvSpPr>
        <p:spPr>
          <a:xfrm>
            <a:off x="455105" y="3121708"/>
            <a:ext cx="1094792" cy="131538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chemeClr val="tx1"/>
                </a:solidFill>
              </a:rPr>
              <a:t>Câu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đơn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554B9962-65AC-4B9D-BB33-3243A380B134}"/>
              </a:ext>
            </a:extLst>
          </p:cNvPr>
          <p:cNvSpPr/>
          <p:nvPr/>
        </p:nvSpPr>
        <p:spPr>
          <a:xfrm>
            <a:off x="1997721" y="3157619"/>
            <a:ext cx="1115034" cy="12794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chemeClr val="tx1"/>
                </a:solidFill>
              </a:rPr>
              <a:t>Câu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ghép</a:t>
            </a:r>
            <a:endParaRPr lang="en-US" sz="2600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739EA60-4577-49BA-8575-47AD81A4FCA6}"/>
              </a:ext>
            </a:extLst>
          </p:cNvPr>
          <p:cNvCxnSpPr>
            <a:cxnSpLocks/>
          </p:cNvCxnSpPr>
          <p:nvPr/>
        </p:nvCxnSpPr>
        <p:spPr>
          <a:xfrm flipH="1">
            <a:off x="4050627" y="2380965"/>
            <a:ext cx="1865591" cy="776654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B0908AAE-8D43-47EC-AA4A-F8FB58833A28}"/>
              </a:ext>
            </a:extLst>
          </p:cNvPr>
          <p:cNvCxnSpPr>
            <a:cxnSpLocks/>
          </p:cNvCxnSpPr>
          <p:nvPr/>
        </p:nvCxnSpPr>
        <p:spPr>
          <a:xfrm flipH="1">
            <a:off x="5546361" y="2380965"/>
            <a:ext cx="369857" cy="936941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45987F8-79F8-4D1B-B625-26F4BCCC1D7E}"/>
              </a:ext>
            </a:extLst>
          </p:cNvPr>
          <p:cNvSpPr/>
          <p:nvPr/>
        </p:nvSpPr>
        <p:spPr>
          <a:xfrm>
            <a:off x="3498024" y="3206517"/>
            <a:ext cx="1046143" cy="12305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chemeClr val="tx1"/>
                </a:solidFill>
              </a:rPr>
              <a:t>Câu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rút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gọn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596B8214-161A-4179-BD88-A682480B9EDB}"/>
              </a:ext>
            </a:extLst>
          </p:cNvPr>
          <p:cNvSpPr/>
          <p:nvPr/>
        </p:nvSpPr>
        <p:spPr>
          <a:xfrm>
            <a:off x="6097096" y="3317906"/>
            <a:ext cx="1101946" cy="119413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chemeClr val="tx1"/>
                </a:solidFill>
              </a:rPr>
              <a:t>Câu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bị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động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F5395CD0-9E93-4453-B950-70F411104269}"/>
              </a:ext>
            </a:extLst>
          </p:cNvPr>
          <p:cNvSpPr/>
          <p:nvPr/>
        </p:nvSpPr>
        <p:spPr>
          <a:xfrm>
            <a:off x="4617305" y="3320807"/>
            <a:ext cx="1406653" cy="11505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chemeClr val="tx1"/>
                </a:solidFill>
              </a:rPr>
              <a:t>Câu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mở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rông</a:t>
            </a:r>
            <a:r>
              <a:rPr lang="en-US" sz="2600" dirty="0">
                <a:solidFill>
                  <a:schemeClr val="tx1"/>
                </a:solidFill>
              </a:rPr>
              <a:t> TP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A2C4F4F-4B0A-4FC8-8459-1017945A708C}"/>
              </a:ext>
            </a:extLst>
          </p:cNvPr>
          <p:cNvCxnSpPr>
            <a:cxnSpLocks/>
            <a:endCxn id="32" idx="0"/>
          </p:cNvCxnSpPr>
          <p:nvPr/>
        </p:nvCxnSpPr>
        <p:spPr>
          <a:xfrm>
            <a:off x="5927313" y="2439794"/>
            <a:ext cx="720756" cy="878112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0FCF83E6-DB01-47EE-BDA3-4247C88B2093}"/>
              </a:ext>
            </a:extLst>
          </p:cNvPr>
          <p:cNvCxnSpPr>
            <a:cxnSpLocks/>
          </p:cNvCxnSpPr>
          <p:nvPr/>
        </p:nvCxnSpPr>
        <p:spPr>
          <a:xfrm flipH="1">
            <a:off x="8202070" y="2406948"/>
            <a:ext cx="1992209" cy="750671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9F0430CF-FA83-48F4-B9FD-C1F957639737}"/>
              </a:ext>
            </a:extLst>
          </p:cNvPr>
          <p:cNvCxnSpPr>
            <a:cxnSpLocks/>
            <a:endCxn id="47" idx="0"/>
          </p:cNvCxnSpPr>
          <p:nvPr/>
        </p:nvCxnSpPr>
        <p:spPr>
          <a:xfrm flipH="1">
            <a:off x="9110411" y="2413724"/>
            <a:ext cx="1215558" cy="929712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DCE8B8F5-DB78-4D07-A526-9987CED6DE3D}"/>
              </a:ext>
            </a:extLst>
          </p:cNvPr>
          <p:cNvSpPr/>
          <p:nvPr/>
        </p:nvSpPr>
        <p:spPr>
          <a:xfrm>
            <a:off x="7418641" y="3283847"/>
            <a:ext cx="1080823" cy="13669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chemeClr val="tx1"/>
                </a:solidFill>
              </a:rPr>
              <a:t>Câu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trần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thuật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B614767B-AA21-49F3-962E-427E7867A5D1}"/>
              </a:ext>
            </a:extLst>
          </p:cNvPr>
          <p:cNvSpPr/>
          <p:nvPr/>
        </p:nvSpPr>
        <p:spPr>
          <a:xfrm>
            <a:off x="10663763" y="3378865"/>
            <a:ext cx="895650" cy="128693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chemeClr val="tx1"/>
                </a:solidFill>
              </a:rPr>
              <a:t>Câu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cảm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thán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9F1823C4-3A0F-47D8-B279-88DA863EEA04}"/>
              </a:ext>
            </a:extLst>
          </p:cNvPr>
          <p:cNvSpPr/>
          <p:nvPr/>
        </p:nvSpPr>
        <p:spPr>
          <a:xfrm>
            <a:off x="8572602" y="3343436"/>
            <a:ext cx="1075618" cy="128693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chemeClr val="tx1"/>
                </a:solidFill>
              </a:rPr>
              <a:t>Câu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cầu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khiến</a:t>
            </a:r>
            <a:endParaRPr lang="en-US" sz="2600" dirty="0">
              <a:solidFill>
                <a:schemeClr val="tx1"/>
              </a:solidFill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5BE9FC83-3BF8-451D-8862-7C630DE50609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10385929" y="2439794"/>
            <a:ext cx="725659" cy="939071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E54C6CC4-EED7-41F0-BA63-EAF9EDBC9CB9}"/>
              </a:ext>
            </a:extLst>
          </p:cNvPr>
          <p:cNvSpPr/>
          <p:nvPr/>
        </p:nvSpPr>
        <p:spPr>
          <a:xfrm>
            <a:off x="9711082" y="3338852"/>
            <a:ext cx="892721" cy="13669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chemeClr val="tx1"/>
                </a:solidFill>
              </a:rPr>
              <a:t>Câu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nghi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vấn</a:t>
            </a:r>
            <a:endParaRPr lang="en-US" sz="2600" dirty="0">
              <a:solidFill>
                <a:schemeClr val="tx1"/>
              </a:solidFill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868A3897-7E19-4F16-9A06-B8605465CC0D}"/>
              </a:ext>
            </a:extLst>
          </p:cNvPr>
          <p:cNvCxnSpPr>
            <a:cxnSpLocks/>
          </p:cNvCxnSpPr>
          <p:nvPr/>
        </p:nvCxnSpPr>
        <p:spPr>
          <a:xfrm>
            <a:off x="10325969" y="2413724"/>
            <a:ext cx="16022" cy="870123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3523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1" grpId="0" animBg="1"/>
      <p:bldP spid="12" grpId="0" animBg="1"/>
      <p:bldP spid="15" grpId="0" animBg="1"/>
      <p:bldP spid="23" grpId="0" animBg="1"/>
      <p:bldP spid="24" grpId="0" animBg="1"/>
      <p:bldP spid="31" grpId="0" animBg="1"/>
      <p:bldP spid="32" grpId="0" animBg="1"/>
      <p:bldP spid="33" grpId="0" animBg="1"/>
      <p:bldP spid="45" grpId="0" animBg="1"/>
      <p:bldP spid="46" grpId="0" animBg="1"/>
      <p:bldP spid="47" grpId="0" animBg="1"/>
      <p:bldP spid="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46855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C07D07-7420-46C7-842A-49E1A9103E64}"/>
              </a:ext>
            </a:extLst>
          </p:cNvPr>
          <p:cNvSpPr txBox="1"/>
          <p:nvPr/>
        </p:nvSpPr>
        <p:spPr>
          <a:xfrm>
            <a:off x="576237" y="453664"/>
            <a:ext cx="306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1/ </a:t>
            </a:r>
            <a:r>
              <a:rPr lang="en-US" sz="2800" b="1" dirty="0" err="1">
                <a:solidFill>
                  <a:srgbClr val="FFFF00"/>
                </a:solidFill>
              </a:rPr>
              <a:t>sgk</a:t>
            </a:r>
            <a:r>
              <a:rPr lang="en-US" sz="2800" b="1" dirty="0">
                <a:solidFill>
                  <a:srgbClr val="FFFF00"/>
                </a:solidFill>
              </a:rPr>
              <a:t> tr146</a:t>
            </a:r>
          </a:p>
        </p:txBody>
      </p:sp>
      <p:graphicFrame>
        <p:nvGraphicFramePr>
          <p:cNvPr id="4" name="Table 18">
            <a:extLst>
              <a:ext uri="{FF2B5EF4-FFF2-40B4-BE49-F238E27FC236}">
                <a16:creationId xmlns:a16="http://schemas.microsoft.com/office/drawing/2014/main" id="{2205CC53-5A51-4033-B26F-7EB4201D93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223033"/>
              </p:ext>
            </p:extLst>
          </p:nvPr>
        </p:nvGraphicFramePr>
        <p:xfrm>
          <a:off x="697000" y="976884"/>
          <a:ext cx="10918762" cy="41041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3731">
                  <a:extLst>
                    <a:ext uri="{9D8B030D-6E8A-4147-A177-3AD203B41FA5}">
                      <a16:colId xmlns:a16="http://schemas.microsoft.com/office/drawing/2014/main" val="2528663463"/>
                    </a:ext>
                  </a:extLst>
                </a:gridCol>
                <a:gridCol w="2856002">
                  <a:extLst>
                    <a:ext uri="{9D8B030D-6E8A-4147-A177-3AD203B41FA5}">
                      <a16:colId xmlns:a16="http://schemas.microsoft.com/office/drawing/2014/main" val="281680202"/>
                    </a:ext>
                  </a:extLst>
                </a:gridCol>
                <a:gridCol w="6639029">
                  <a:extLst>
                    <a:ext uri="{9D8B030D-6E8A-4147-A177-3AD203B41FA5}">
                      <a16:colId xmlns:a16="http://schemas.microsoft.com/office/drawing/2014/main" val="3164789885"/>
                    </a:ext>
                  </a:extLst>
                </a:gridCol>
              </a:tblGrid>
              <a:tr h="3421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Câu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Chủ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ngữ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Vị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ngữ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033492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633521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810830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984292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d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828658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844808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42953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9DBDDC6-14B1-40E2-8E09-C911E86C3A77}"/>
              </a:ext>
            </a:extLst>
          </p:cNvPr>
          <p:cNvSpPr txBox="1"/>
          <p:nvPr/>
        </p:nvSpPr>
        <p:spPr>
          <a:xfrm>
            <a:off x="2989897" y="1633241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Nghệ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sĩ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0A197E-B2C2-4D2A-B01F-01F68AB4E513}"/>
              </a:ext>
            </a:extLst>
          </p:cNvPr>
          <p:cNvSpPr txBox="1"/>
          <p:nvPr/>
        </p:nvSpPr>
        <p:spPr>
          <a:xfrm>
            <a:off x="5006715" y="1633240"/>
            <a:ext cx="66090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ghi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lại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cái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đã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có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rồi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muốn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nói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một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điều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gì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mới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mẻ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C72E14-B68D-425B-A821-2E3F8B1832AA}"/>
              </a:ext>
            </a:extLst>
          </p:cNvPr>
          <p:cNvSpPr txBox="1"/>
          <p:nvPr/>
        </p:nvSpPr>
        <p:spPr>
          <a:xfrm>
            <a:off x="2394338" y="2169678"/>
            <a:ext cx="24940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Lời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gửi</a:t>
            </a:r>
            <a:r>
              <a:rPr lang="en-US" sz="2200" dirty="0">
                <a:solidFill>
                  <a:schemeClr val="bg1"/>
                </a:solidFill>
              </a:rPr>
              <a:t>… </a:t>
            </a:r>
            <a:r>
              <a:rPr lang="en-US" sz="2200" dirty="0" err="1">
                <a:solidFill>
                  <a:schemeClr val="bg1"/>
                </a:solidFill>
              </a:rPr>
              <a:t>nhân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loại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2918EC-275C-4BA9-A0E5-7C7E0E6AEA22}"/>
              </a:ext>
            </a:extLst>
          </p:cNvPr>
          <p:cNvSpPr txBox="1"/>
          <p:nvPr/>
        </p:nvSpPr>
        <p:spPr>
          <a:xfrm>
            <a:off x="5134918" y="2154050"/>
            <a:ext cx="62342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phức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tạp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hơn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cũng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phong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phú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và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sâu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sắc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hơn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138C58-069B-42A9-A45D-0EE82A3AF854}"/>
              </a:ext>
            </a:extLst>
          </p:cNvPr>
          <p:cNvSpPr txBox="1"/>
          <p:nvPr/>
        </p:nvSpPr>
        <p:spPr>
          <a:xfrm>
            <a:off x="5214492" y="2790478"/>
            <a:ext cx="62342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là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tiếng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nói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của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tình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cảm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AEC8FC-7F11-4CDE-A8A3-5952A3547D75}"/>
              </a:ext>
            </a:extLst>
          </p:cNvPr>
          <p:cNvSpPr txBox="1"/>
          <p:nvPr/>
        </p:nvSpPr>
        <p:spPr>
          <a:xfrm>
            <a:off x="2486283" y="2793416"/>
            <a:ext cx="2031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Nghệ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thuật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8166C3-2089-4299-9460-EACAC54A860F}"/>
              </a:ext>
            </a:extLst>
          </p:cNvPr>
          <p:cNvSpPr txBox="1"/>
          <p:nvPr/>
        </p:nvSpPr>
        <p:spPr>
          <a:xfrm>
            <a:off x="5134918" y="3429000"/>
            <a:ext cx="67298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>
                <a:solidFill>
                  <a:schemeClr val="bg1"/>
                </a:solidFill>
              </a:rPr>
              <a:t>Là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kết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tinh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của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tâm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hồn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người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sáng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tác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là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sợi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dây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truyền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cho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mọi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người</a:t>
            </a:r>
            <a:r>
              <a:rPr lang="en-US" sz="2200" dirty="0">
                <a:solidFill>
                  <a:schemeClr val="bg1"/>
                </a:solidFill>
              </a:rPr>
              <a:t>  </a:t>
            </a:r>
            <a:r>
              <a:rPr lang="en-US" sz="2200" dirty="0" err="1">
                <a:solidFill>
                  <a:schemeClr val="bg1"/>
                </a:solidFill>
              </a:rPr>
              <a:t>sự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sống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mà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nghệ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sĩ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mang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trong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lòng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3E5129-D40C-46EC-BC2F-6E3C93E11A9D}"/>
              </a:ext>
            </a:extLst>
          </p:cNvPr>
          <p:cNvSpPr txBox="1"/>
          <p:nvPr/>
        </p:nvSpPr>
        <p:spPr>
          <a:xfrm>
            <a:off x="2394338" y="4499562"/>
            <a:ext cx="15643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Anh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828F6B-43B5-42C6-8107-C987919D0B65}"/>
              </a:ext>
            </a:extLst>
          </p:cNvPr>
          <p:cNvSpPr txBox="1"/>
          <p:nvPr/>
        </p:nvSpPr>
        <p:spPr>
          <a:xfrm>
            <a:off x="2684562" y="3487382"/>
            <a:ext cx="2031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Tác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phẩm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6E533B-2B94-4A03-8B5A-413EA8A1C933}"/>
              </a:ext>
            </a:extLst>
          </p:cNvPr>
          <p:cNvSpPr txBox="1"/>
          <p:nvPr/>
        </p:nvSpPr>
        <p:spPr>
          <a:xfrm>
            <a:off x="5599361" y="4534184"/>
            <a:ext cx="60871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thứ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sáu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và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cũng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tên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Sáu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23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46855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FD9CF2-15E2-4207-AC01-5041C31E47BF}"/>
              </a:ext>
            </a:extLst>
          </p:cNvPr>
          <p:cNvSpPr txBox="1"/>
          <p:nvPr/>
        </p:nvSpPr>
        <p:spPr>
          <a:xfrm>
            <a:off x="576237" y="453664"/>
            <a:ext cx="306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2/ </a:t>
            </a:r>
            <a:r>
              <a:rPr lang="en-US" sz="2800" b="1" dirty="0" err="1">
                <a:solidFill>
                  <a:srgbClr val="FFFF00"/>
                </a:solidFill>
              </a:rPr>
              <a:t>sgk</a:t>
            </a:r>
            <a:r>
              <a:rPr lang="en-US" sz="2800" b="1" dirty="0">
                <a:solidFill>
                  <a:srgbClr val="FFFF00"/>
                </a:solidFill>
              </a:rPr>
              <a:t> tr146</a:t>
            </a:r>
          </a:p>
        </p:txBody>
      </p:sp>
      <p:graphicFrame>
        <p:nvGraphicFramePr>
          <p:cNvPr id="4" name="Table 18">
            <a:extLst>
              <a:ext uri="{FF2B5EF4-FFF2-40B4-BE49-F238E27FC236}">
                <a16:creationId xmlns:a16="http://schemas.microsoft.com/office/drawing/2014/main" id="{0C83DD34-7C1B-4BB5-800B-53BC0A6A7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431234"/>
              </p:ext>
            </p:extLst>
          </p:nvPr>
        </p:nvGraphicFramePr>
        <p:xfrm>
          <a:off x="696999" y="976884"/>
          <a:ext cx="10918763" cy="43393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8047">
                  <a:extLst>
                    <a:ext uri="{9D8B030D-6E8A-4147-A177-3AD203B41FA5}">
                      <a16:colId xmlns:a16="http://schemas.microsoft.com/office/drawing/2014/main" val="2528663463"/>
                    </a:ext>
                  </a:extLst>
                </a:gridCol>
                <a:gridCol w="8990716">
                  <a:extLst>
                    <a:ext uri="{9D8B030D-6E8A-4147-A177-3AD203B41FA5}">
                      <a16:colId xmlns:a16="http://schemas.microsoft.com/office/drawing/2014/main" val="3164789885"/>
                    </a:ext>
                  </a:extLst>
                </a:gridCol>
              </a:tblGrid>
              <a:tr h="3421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Trường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hợp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Câu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đặc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biệt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033492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633521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810830"/>
                  </a:ext>
                </a:extLst>
              </a:tr>
              <a:tr h="330512">
                <a:tc row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984292"/>
                  </a:ext>
                </a:extLst>
              </a:tr>
              <a:tr h="330512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429539"/>
                  </a:ext>
                </a:extLst>
              </a:tr>
              <a:tr h="330512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532235"/>
                  </a:ext>
                </a:extLst>
              </a:tr>
              <a:tr h="330512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809885"/>
                  </a:ext>
                </a:extLst>
              </a:tr>
              <a:tr h="330512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70474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3BEA051-B524-4F50-B4DF-D6608D43B4BA}"/>
              </a:ext>
            </a:extLst>
          </p:cNvPr>
          <p:cNvSpPr txBox="1"/>
          <p:nvPr/>
        </p:nvSpPr>
        <p:spPr>
          <a:xfrm>
            <a:off x="2634577" y="1649931"/>
            <a:ext cx="34614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Có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tiếng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léo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xéo</a:t>
            </a:r>
            <a:r>
              <a:rPr lang="en-US" sz="2200" dirty="0">
                <a:solidFill>
                  <a:schemeClr val="bg1"/>
                </a:solidFill>
              </a:rPr>
              <a:t> ở </a:t>
            </a:r>
            <a:r>
              <a:rPr lang="en-US" sz="2200" dirty="0" err="1">
                <a:solidFill>
                  <a:schemeClr val="bg1"/>
                </a:solidFill>
              </a:rPr>
              <a:t>gian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trên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548098-913E-48EE-8443-413800F1AB86}"/>
              </a:ext>
            </a:extLst>
          </p:cNvPr>
          <p:cNvSpPr txBox="1"/>
          <p:nvPr/>
        </p:nvSpPr>
        <p:spPr>
          <a:xfrm>
            <a:off x="6073751" y="1649930"/>
            <a:ext cx="19598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Tiếng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mụ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chủ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D5BA64-9EC5-46E7-A83C-0A0E3F873ACE}"/>
              </a:ext>
            </a:extLst>
          </p:cNvPr>
          <p:cNvSpPr txBox="1"/>
          <p:nvPr/>
        </p:nvSpPr>
        <p:spPr>
          <a:xfrm>
            <a:off x="2681164" y="2195074"/>
            <a:ext cx="46340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Một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thanh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niên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hai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mươi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bảy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tuổi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F28A0C-7632-4670-9D75-54787D82CB50}"/>
              </a:ext>
            </a:extLst>
          </p:cNvPr>
          <p:cNvSpPr txBox="1"/>
          <p:nvPr/>
        </p:nvSpPr>
        <p:spPr>
          <a:xfrm>
            <a:off x="2586366" y="2534442"/>
            <a:ext cx="89345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>
                <a:solidFill>
                  <a:schemeClr val="bg1"/>
                </a:solidFill>
              </a:rPr>
              <a:t>Những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ngọn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điện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trên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quảng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trường</a:t>
            </a:r>
            <a:r>
              <a:rPr lang="en-US" sz="2200" dirty="0">
                <a:solidFill>
                  <a:schemeClr val="bg1"/>
                </a:solidFill>
              </a:rPr>
              <a:t> lung </a:t>
            </a:r>
            <a:r>
              <a:rPr lang="en-US" sz="2200" dirty="0" err="1">
                <a:solidFill>
                  <a:schemeClr val="bg1"/>
                </a:solidFill>
              </a:rPr>
              <a:t>linh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như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những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ngôi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trong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câu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chuyện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cổ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tích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nói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về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những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xứ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sở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thần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tiên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40CEEE-31DD-4A07-BD48-3FAFB126CCC6}"/>
              </a:ext>
            </a:extLst>
          </p:cNvPr>
          <p:cNvSpPr txBox="1"/>
          <p:nvPr/>
        </p:nvSpPr>
        <p:spPr>
          <a:xfrm>
            <a:off x="2634577" y="3288639"/>
            <a:ext cx="28449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>
                <a:solidFill>
                  <a:schemeClr val="bg1"/>
                </a:solidFill>
              </a:rPr>
              <a:t>Hoa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trong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công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viên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3B6CCA-A614-4003-960E-770E204F58D7}"/>
              </a:ext>
            </a:extLst>
          </p:cNvPr>
          <p:cNvSpPr txBox="1"/>
          <p:nvPr/>
        </p:nvSpPr>
        <p:spPr>
          <a:xfrm>
            <a:off x="2634577" y="3786728"/>
            <a:ext cx="79073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>
                <a:solidFill>
                  <a:schemeClr val="bg1"/>
                </a:solidFill>
              </a:rPr>
              <a:t>Những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quả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bóng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sút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vô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tội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vạ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của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bọn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trẻ</a:t>
            </a:r>
            <a:r>
              <a:rPr lang="en-US" sz="2200" dirty="0">
                <a:solidFill>
                  <a:schemeClr val="bg1"/>
                </a:solidFill>
              </a:rPr>
              <a:t> con </a:t>
            </a:r>
            <a:r>
              <a:rPr lang="en-US" sz="2200" dirty="0" err="1">
                <a:solidFill>
                  <a:schemeClr val="bg1"/>
                </a:solidFill>
              </a:rPr>
              <a:t>trong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một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góc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phố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5E3DEF-B445-44B8-B102-918E4AC6CB94}"/>
              </a:ext>
            </a:extLst>
          </p:cNvPr>
          <p:cNvSpPr txBox="1"/>
          <p:nvPr/>
        </p:nvSpPr>
        <p:spPr>
          <a:xfrm>
            <a:off x="2634577" y="4382204"/>
            <a:ext cx="66748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>
                <a:solidFill>
                  <a:schemeClr val="bg1"/>
                </a:solidFill>
              </a:rPr>
              <a:t>Tiếng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rao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của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bà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bán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xôi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sáng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có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cái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mủng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trên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đầu</a:t>
            </a:r>
            <a:r>
              <a:rPr lang="en-US" sz="2200" dirty="0">
                <a:solidFill>
                  <a:schemeClr val="bg1"/>
                </a:solidFill>
              </a:rPr>
              <a:t>.	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DAB54F-9106-4259-8594-B7B499CF27B4}"/>
              </a:ext>
            </a:extLst>
          </p:cNvPr>
          <p:cNvSpPr/>
          <p:nvPr/>
        </p:nvSpPr>
        <p:spPr>
          <a:xfrm>
            <a:off x="2681163" y="4768507"/>
            <a:ext cx="4478727" cy="5477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Chao </a:t>
            </a:r>
            <a:r>
              <a:rPr lang="en-US" sz="2200" dirty="0" err="1">
                <a:solidFill>
                  <a:schemeClr val="bg1"/>
                </a:solidFill>
              </a:rPr>
              <a:t>ôi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có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là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tất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cả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những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cái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đó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478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46855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E2CC0D1-9FF2-4FC6-A4F6-B37103D2DF86}"/>
              </a:ext>
            </a:extLst>
          </p:cNvPr>
          <p:cNvSpPr txBox="1"/>
          <p:nvPr/>
        </p:nvSpPr>
        <p:spPr>
          <a:xfrm>
            <a:off x="576237" y="498635"/>
            <a:ext cx="306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1,2/ </a:t>
            </a:r>
            <a:r>
              <a:rPr lang="en-US" sz="2800" b="1" dirty="0" err="1">
                <a:solidFill>
                  <a:srgbClr val="FFFF00"/>
                </a:solidFill>
              </a:rPr>
              <a:t>sgk</a:t>
            </a:r>
            <a:r>
              <a:rPr lang="en-US" sz="2800" b="1" dirty="0">
                <a:solidFill>
                  <a:srgbClr val="FFFF00"/>
                </a:solidFill>
              </a:rPr>
              <a:t> tr146</a:t>
            </a:r>
          </a:p>
        </p:txBody>
      </p:sp>
      <p:graphicFrame>
        <p:nvGraphicFramePr>
          <p:cNvPr id="4" name="Table 18">
            <a:extLst>
              <a:ext uri="{FF2B5EF4-FFF2-40B4-BE49-F238E27FC236}">
                <a16:creationId xmlns:a16="http://schemas.microsoft.com/office/drawing/2014/main" id="{75F661A0-DDB0-4777-AE41-037DB966B5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264982"/>
              </p:ext>
            </p:extLst>
          </p:nvPr>
        </p:nvGraphicFramePr>
        <p:xfrm>
          <a:off x="434715" y="1021862"/>
          <a:ext cx="11166056" cy="46756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5565">
                  <a:extLst>
                    <a:ext uri="{9D8B030D-6E8A-4147-A177-3AD203B41FA5}">
                      <a16:colId xmlns:a16="http://schemas.microsoft.com/office/drawing/2014/main" val="2528663463"/>
                    </a:ext>
                  </a:extLst>
                </a:gridCol>
                <a:gridCol w="7986759">
                  <a:extLst>
                    <a:ext uri="{9D8B030D-6E8A-4147-A177-3AD203B41FA5}">
                      <a16:colId xmlns:a16="http://schemas.microsoft.com/office/drawing/2014/main" val="281680202"/>
                    </a:ext>
                  </a:extLst>
                </a:gridCol>
                <a:gridCol w="2573732">
                  <a:extLst>
                    <a:ext uri="{9D8B030D-6E8A-4147-A177-3AD203B41FA5}">
                      <a16:colId xmlns:a16="http://schemas.microsoft.com/office/drawing/2014/main" val="3164789885"/>
                    </a:ext>
                  </a:extLst>
                </a:gridCol>
              </a:tblGrid>
              <a:tr h="3421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Câu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ghép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Mối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quan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hệ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giữa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các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vế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câu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ghép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033492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633521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810830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984292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d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8286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844808"/>
                  </a:ext>
                </a:extLst>
              </a:tr>
              <a:tr h="330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42953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197391D-A2F6-4617-8E1E-87A9D6839F7B}"/>
              </a:ext>
            </a:extLst>
          </p:cNvPr>
          <p:cNvSpPr txBox="1"/>
          <p:nvPr/>
        </p:nvSpPr>
        <p:spPr>
          <a:xfrm>
            <a:off x="1000118" y="2061274"/>
            <a:ext cx="77798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>
                <a:solidFill>
                  <a:schemeClr val="bg1"/>
                </a:solidFill>
              </a:rPr>
              <a:t>Anh </a:t>
            </a:r>
            <a:r>
              <a:rPr lang="en-US" sz="2200" dirty="0" err="1">
                <a:solidFill>
                  <a:schemeClr val="bg1"/>
                </a:solidFill>
              </a:rPr>
              <a:t>gửi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vào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tác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phẩm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một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lá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thư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một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lời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nhắn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nhủ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anh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muốn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đem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một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phần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của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mình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góp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vào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đời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sống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chung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quanh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D310EA-D66B-4DFC-981F-69829270C0D7}"/>
              </a:ext>
            </a:extLst>
          </p:cNvPr>
          <p:cNvSpPr txBox="1"/>
          <p:nvPr/>
        </p:nvSpPr>
        <p:spPr>
          <a:xfrm>
            <a:off x="9733520" y="2197995"/>
            <a:ext cx="12927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bổ</a:t>
            </a:r>
            <a:r>
              <a:rPr lang="en-US" sz="2200" dirty="0">
                <a:solidFill>
                  <a:schemeClr val="bg1"/>
                </a:solidFill>
              </a:rPr>
              <a:t> sung.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C5E814-C651-42B1-B7D5-EBCD1BDB525B}"/>
              </a:ext>
            </a:extLst>
          </p:cNvPr>
          <p:cNvSpPr txBox="1"/>
          <p:nvPr/>
        </p:nvSpPr>
        <p:spPr>
          <a:xfrm>
            <a:off x="1000118" y="2833107"/>
            <a:ext cx="45420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Nhưng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vì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bom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nổ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gần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Nho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bị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choáng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10F64A-494E-4785-844C-6E15F0F8D063}"/>
              </a:ext>
            </a:extLst>
          </p:cNvPr>
          <p:cNvSpPr txBox="1"/>
          <p:nvPr/>
        </p:nvSpPr>
        <p:spPr>
          <a:xfrm>
            <a:off x="9811106" y="2800735"/>
            <a:ext cx="18046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>
                <a:solidFill>
                  <a:schemeClr val="bg1"/>
                </a:solidFill>
              </a:rPr>
              <a:t>Nguyên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nhân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BC26B6-39A0-4C03-8711-346C6FFBD8DC}"/>
              </a:ext>
            </a:extLst>
          </p:cNvPr>
          <p:cNvSpPr txBox="1"/>
          <p:nvPr/>
        </p:nvSpPr>
        <p:spPr>
          <a:xfrm>
            <a:off x="975398" y="3216773"/>
            <a:ext cx="81246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>
                <a:solidFill>
                  <a:schemeClr val="bg1"/>
                </a:solidFill>
              </a:rPr>
              <a:t>Ông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lão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vừa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nói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vừa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chăm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chăm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nhìn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vào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cái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bộ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mặt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lì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xì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của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người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bà</a:t>
            </a:r>
            <a:r>
              <a:rPr lang="en-US" sz="2200" dirty="0">
                <a:solidFill>
                  <a:schemeClr val="bg1"/>
                </a:solidFill>
              </a:rPr>
              <a:t> con </a:t>
            </a:r>
            <a:r>
              <a:rPr lang="en-US" sz="2200" dirty="0" err="1">
                <a:solidFill>
                  <a:schemeClr val="bg1"/>
                </a:solidFill>
              </a:rPr>
              <a:t>họ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bên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ngoại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dãn</a:t>
            </a:r>
            <a:r>
              <a:rPr lang="en-US" sz="2200" dirty="0">
                <a:solidFill>
                  <a:schemeClr val="bg1"/>
                </a:solidFill>
              </a:rPr>
              <a:t> ra </a:t>
            </a:r>
            <a:r>
              <a:rPr lang="en-US" sz="2200" dirty="0" err="1">
                <a:solidFill>
                  <a:schemeClr val="bg1"/>
                </a:solidFill>
              </a:rPr>
              <a:t>vì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kinh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ngạc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ấy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mà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ông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lão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hả</a:t>
            </a:r>
            <a:r>
              <a:rPr lang="en-US" sz="2200" dirty="0">
                <a:solidFill>
                  <a:schemeClr val="bg1"/>
                </a:solidFill>
              </a:rPr>
              <a:t>  </a:t>
            </a:r>
            <a:r>
              <a:rPr lang="en-US" sz="2200" dirty="0" err="1">
                <a:solidFill>
                  <a:schemeClr val="bg1"/>
                </a:solidFill>
              </a:rPr>
              <a:t>hê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cả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lòng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A299BB-1E24-4F6D-B1A5-0D7B6FDF2390}"/>
              </a:ext>
            </a:extLst>
          </p:cNvPr>
          <p:cNvSpPr txBox="1"/>
          <p:nvPr/>
        </p:nvSpPr>
        <p:spPr>
          <a:xfrm>
            <a:off x="9733520" y="3430932"/>
            <a:ext cx="14974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>
                <a:solidFill>
                  <a:schemeClr val="bg1"/>
                </a:solidFill>
              </a:rPr>
              <a:t>Bổ</a:t>
            </a:r>
            <a:r>
              <a:rPr lang="en-US" sz="2200" dirty="0">
                <a:solidFill>
                  <a:schemeClr val="bg1"/>
                </a:solidFill>
              </a:rPr>
              <a:t> sung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1E1DEE-1293-4414-9AEE-A6352824DF75}"/>
              </a:ext>
            </a:extLst>
          </p:cNvPr>
          <p:cNvSpPr txBox="1"/>
          <p:nvPr/>
        </p:nvSpPr>
        <p:spPr>
          <a:xfrm>
            <a:off x="1008312" y="4061755"/>
            <a:ext cx="77798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>
                <a:solidFill>
                  <a:schemeClr val="bg1"/>
                </a:solidFill>
              </a:rPr>
              <a:t>Còn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nhà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họa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sĩ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và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cô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gái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cũng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nín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bặt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vì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cảnh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trước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mặt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bỗng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hiện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lên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đẹp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một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cách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kì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lạ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9F3BB59-2EB1-46AA-9273-233C6558A020}"/>
              </a:ext>
            </a:extLst>
          </p:cNvPr>
          <p:cNvSpPr txBox="1"/>
          <p:nvPr/>
        </p:nvSpPr>
        <p:spPr>
          <a:xfrm>
            <a:off x="9733519" y="4133327"/>
            <a:ext cx="18046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>
                <a:solidFill>
                  <a:schemeClr val="bg1"/>
                </a:solidFill>
              </a:rPr>
              <a:t>Nguyên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nhân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F94B6B-4A41-4528-814C-4623DAB5FBFB}"/>
              </a:ext>
            </a:extLst>
          </p:cNvPr>
          <p:cNvSpPr txBox="1"/>
          <p:nvPr/>
        </p:nvSpPr>
        <p:spPr>
          <a:xfrm>
            <a:off x="843758" y="5025626"/>
            <a:ext cx="82723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>
                <a:solidFill>
                  <a:schemeClr val="bg1"/>
                </a:solidFill>
              </a:rPr>
              <a:t>Để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người</a:t>
            </a:r>
            <a:r>
              <a:rPr lang="en-US" sz="2200" dirty="0">
                <a:solidFill>
                  <a:schemeClr val="bg1"/>
                </a:solidFill>
              </a:rPr>
              <a:t> con </a:t>
            </a:r>
            <a:r>
              <a:rPr lang="en-US" sz="2200" dirty="0" err="1">
                <a:solidFill>
                  <a:schemeClr val="bg1"/>
                </a:solidFill>
              </a:rPr>
              <a:t>gái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khỏi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trở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lại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bàn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anh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lấy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chiếc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khăn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tay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còn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tròn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cặp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giữa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cuốn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sách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tới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trả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cho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cô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gái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6301B0-F431-4080-B942-62267A43F549}"/>
              </a:ext>
            </a:extLst>
          </p:cNvPr>
          <p:cNvSpPr txBox="1"/>
          <p:nvPr/>
        </p:nvSpPr>
        <p:spPr>
          <a:xfrm>
            <a:off x="9733519" y="5114117"/>
            <a:ext cx="18046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>
                <a:solidFill>
                  <a:schemeClr val="bg1"/>
                </a:solidFill>
              </a:rPr>
              <a:t>Mục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đích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25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46855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44F7DA-5112-412A-B933-F478540D3028}"/>
              </a:ext>
            </a:extLst>
          </p:cNvPr>
          <p:cNvSpPr txBox="1"/>
          <p:nvPr/>
        </p:nvSpPr>
        <p:spPr>
          <a:xfrm>
            <a:off x="576237" y="498635"/>
            <a:ext cx="306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4/ </a:t>
            </a:r>
            <a:r>
              <a:rPr lang="en-US" sz="2800" b="1" dirty="0" err="1">
                <a:solidFill>
                  <a:srgbClr val="FFFF00"/>
                </a:solidFill>
              </a:rPr>
              <a:t>sgk</a:t>
            </a:r>
            <a:r>
              <a:rPr lang="en-US" sz="2800" b="1" dirty="0">
                <a:solidFill>
                  <a:srgbClr val="FFFF00"/>
                </a:solidFill>
              </a:rPr>
              <a:t> tr147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104AF2-2240-4D0A-9F80-25EF5DA7F5F8}"/>
              </a:ext>
            </a:extLst>
          </p:cNvPr>
          <p:cNvSpPr txBox="1"/>
          <p:nvPr/>
        </p:nvSpPr>
        <p:spPr>
          <a:xfrm>
            <a:off x="576237" y="1089603"/>
            <a:ext cx="110711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Nguyên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nhân</a:t>
            </a:r>
            <a:r>
              <a:rPr lang="en-US" sz="2600" dirty="0">
                <a:solidFill>
                  <a:srgbClr val="FFFF00"/>
                </a:solidFill>
              </a:rPr>
              <a:t>: </a:t>
            </a:r>
            <a:r>
              <a:rPr lang="en-US" sz="2600" dirty="0" err="1">
                <a:solidFill>
                  <a:srgbClr val="FFFF00"/>
                </a:solidFill>
              </a:rPr>
              <a:t>Vì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quả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bom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tung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lên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và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nổ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trên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không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nên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hầm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của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Nho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bị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sập</a:t>
            </a:r>
            <a:r>
              <a:rPr lang="en-US" sz="2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32F6EE-BC57-4681-99C6-42D094A43996}"/>
              </a:ext>
            </a:extLst>
          </p:cNvPr>
          <p:cNvSpPr txBox="1"/>
          <p:nvPr/>
        </p:nvSpPr>
        <p:spPr>
          <a:xfrm>
            <a:off x="576237" y="1680571"/>
            <a:ext cx="110711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Điều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kiện</a:t>
            </a:r>
            <a:r>
              <a:rPr lang="en-US" sz="2600" dirty="0">
                <a:solidFill>
                  <a:srgbClr val="FFFF00"/>
                </a:solidFill>
              </a:rPr>
              <a:t>: </a:t>
            </a:r>
            <a:r>
              <a:rPr lang="en-US" sz="2600" dirty="0" err="1">
                <a:solidFill>
                  <a:srgbClr val="FFFF00"/>
                </a:solidFill>
              </a:rPr>
              <a:t>Nếu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quả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bom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tung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lên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và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nổ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trên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không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thì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hầm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của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Nho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bị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sập</a:t>
            </a:r>
            <a:r>
              <a:rPr lang="en-US" sz="2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DF4335-4AD5-4A89-B0CD-2C9A13D4947B}"/>
              </a:ext>
            </a:extLst>
          </p:cNvPr>
          <p:cNvSpPr txBox="1"/>
          <p:nvPr/>
        </p:nvSpPr>
        <p:spPr>
          <a:xfrm>
            <a:off x="576236" y="2271539"/>
            <a:ext cx="110711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Tương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phản</a:t>
            </a:r>
            <a:r>
              <a:rPr lang="en-US" sz="2600" dirty="0">
                <a:solidFill>
                  <a:srgbClr val="FFFF00"/>
                </a:solidFill>
              </a:rPr>
              <a:t>: </a:t>
            </a:r>
            <a:r>
              <a:rPr lang="en-US" sz="2600" dirty="0" err="1">
                <a:solidFill>
                  <a:schemeClr val="bg1"/>
                </a:solidFill>
              </a:rPr>
              <a:t>Quả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bom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nổ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khá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gần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nhưng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hầm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của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Nho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không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bị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sập</a:t>
            </a:r>
            <a:r>
              <a:rPr lang="en-US" sz="2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3D4B3B-208C-4864-8CEC-62E4DF48E5EF}"/>
              </a:ext>
            </a:extLst>
          </p:cNvPr>
          <p:cNvSpPr txBox="1"/>
          <p:nvPr/>
        </p:nvSpPr>
        <p:spPr>
          <a:xfrm>
            <a:off x="576235" y="2799540"/>
            <a:ext cx="110711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Nhượng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bộ</a:t>
            </a:r>
            <a:r>
              <a:rPr lang="en-US" sz="2600" dirty="0">
                <a:solidFill>
                  <a:srgbClr val="FFFF00"/>
                </a:solidFill>
              </a:rPr>
              <a:t>: </a:t>
            </a:r>
            <a:r>
              <a:rPr lang="en-US" sz="2600" dirty="0" err="1">
                <a:solidFill>
                  <a:schemeClr val="bg1"/>
                </a:solidFill>
              </a:rPr>
              <a:t>Hầm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của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Nho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không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bị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sập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tuy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quả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bom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nổ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khá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gần</a:t>
            </a:r>
            <a:r>
              <a:rPr lang="en-US" sz="2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3FDFC0-40B7-4BDC-A80D-ED906B816453}"/>
              </a:ext>
            </a:extLst>
          </p:cNvPr>
          <p:cNvSpPr txBox="1"/>
          <p:nvPr/>
        </p:nvSpPr>
        <p:spPr>
          <a:xfrm>
            <a:off x="684936" y="3361142"/>
            <a:ext cx="2552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III. </a:t>
            </a:r>
            <a:r>
              <a:rPr lang="en-US" sz="2800" b="1" dirty="0" err="1">
                <a:solidFill>
                  <a:srgbClr val="FFFF00"/>
                </a:solidFill>
              </a:rPr>
              <a:t>Biến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đổi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câu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716F47-0AA3-4B16-A42A-E08B3CCB5497}"/>
              </a:ext>
            </a:extLst>
          </p:cNvPr>
          <p:cNvSpPr txBox="1"/>
          <p:nvPr/>
        </p:nvSpPr>
        <p:spPr>
          <a:xfrm>
            <a:off x="684936" y="3952110"/>
            <a:ext cx="2687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1/ </a:t>
            </a:r>
            <a:r>
              <a:rPr lang="en-US" sz="2800" b="1" dirty="0" err="1">
                <a:solidFill>
                  <a:srgbClr val="FFFF00"/>
                </a:solidFill>
              </a:rPr>
              <a:t>sgk</a:t>
            </a:r>
            <a:r>
              <a:rPr lang="en-US" sz="2800" b="1" dirty="0">
                <a:solidFill>
                  <a:srgbClr val="FFFF00"/>
                </a:solidFill>
              </a:rPr>
              <a:t> tr149: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0F6082-9016-4E9A-92E6-9EB6117D8AD0}"/>
              </a:ext>
            </a:extLst>
          </p:cNvPr>
          <p:cNvSpPr txBox="1"/>
          <p:nvPr/>
        </p:nvSpPr>
        <p:spPr>
          <a:xfrm>
            <a:off x="3372787" y="3981476"/>
            <a:ext cx="20236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Câu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rút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gọn</a:t>
            </a:r>
            <a:r>
              <a:rPr lang="en-US" sz="260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C15150-6BE1-4182-97D1-57AA33B24915}"/>
              </a:ext>
            </a:extLst>
          </p:cNvPr>
          <p:cNvSpPr txBox="1"/>
          <p:nvPr/>
        </p:nvSpPr>
        <p:spPr>
          <a:xfrm>
            <a:off x="576237" y="4473919"/>
            <a:ext cx="189714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- </a:t>
            </a:r>
            <a:r>
              <a:rPr lang="en-US" sz="2600" dirty="0" err="1">
                <a:solidFill>
                  <a:schemeClr val="bg1"/>
                </a:solidFill>
              </a:rPr>
              <a:t>Quen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rồi</a:t>
            </a:r>
            <a:r>
              <a:rPr lang="en-US" sz="2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54FB3A-F41B-459A-B0EC-9E82D98EAB38}"/>
              </a:ext>
            </a:extLst>
          </p:cNvPr>
          <p:cNvSpPr txBox="1"/>
          <p:nvPr/>
        </p:nvSpPr>
        <p:spPr>
          <a:xfrm>
            <a:off x="576235" y="4961039"/>
            <a:ext cx="3201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- </a:t>
            </a:r>
            <a:r>
              <a:rPr lang="en-US" sz="2600" dirty="0" err="1">
                <a:solidFill>
                  <a:schemeClr val="bg1"/>
                </a:solidFill>
              </a:rPr>
              <a:t>Ngày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nào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ít</a:t>
            </a:r>
            <a:r>
              <a:rPr lang="en-US" sz="2600" dirty="0">
                <a:solidFill>
                  <a:schemeClr val="bg1"/>
                </a:solidFill>
              </a:rPr>
              <a:t>: </a:t>
            </a:r>
            <a:r>
              <a:rPr lang="en-US" sz="2600" dirty="0" err="1">
                <a:solidFill>
                  <a:schemeClr val="bg1"/>
                </a:solidFill>
              </a:rPr>
              <a:t>ba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lần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521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43"/>
            <a:ext cx="12646855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44F7DA-5112-412A-B933-F478540D3028}"/>
              </a:ext>
            </a:extLst>
          </p:cNvPr>
          <p:cNvSpPr txBox="1"/>
          <p:nvPr/>
        </p:nvSpPr>
        <p:spPr>
          <a:xfrm>
            <a:off x="576237" y="498635"/>
            <a:ext cx="306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3/ </a:t>
            </a:r>
            <a:r>
              <a:rPr lang="en-US" sz="2800" b="1" dirty="0" err="1">
                <a:solidFill>
                  <a:srgbClr val="FFFF00"/>
                </a:solidFill>
              </a:rPr>
              <a:t>sgk</a:t>
            </a:r>
            <a:r>
              <a:rPr lang="en-US" sz="2800" b="1" dirty="0">
                <a:solidFill>
                  <a:srgbClr val="FFFF00"/>
                </a:solidFill>
              </a:rPr>
              <a:t> tr149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C15150-6BE1-4182-97D1-57AA33B24915}"/>
              </a:ext>
            </a:extLst>
          </p:cNvPr>
          <p:cNvSpPr txBox="1"/>
          <p:nvPr/>
        </p:nvSpPr>
        <p:spPr>
          <a:xfrm>
            <a:off x="438785" y="1021855"/>
            <a:ext cx="108162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- </a:t>
            </a:r>
            <a:r>
              <a:rPr lang="en-US" sz="2600" dirty="0" err="1">
                <a:solidFill>
                  <a:schemeClr val="bg1"/>
                </a:solidFill>
              </a:rPr>
              <a:t>Đồ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gồm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được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người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thợ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thủ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công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làm</a:t>
            </a:r>
            <a:r>
              <a:rPr lang="en-US" sz="2600" dirty="0">
                <a:solidFill>
                  <a:schemeClr val="bg1"/>
                </a:solidFill>
              </a:rPr>
              <a:t> ra </a:t>
            </a:r>
            <a:r>
              <a:rPr lang="en-US" sz="2600" dirty="0" err="1">
                <a:solidFill>
                  <a:schemeClr val="bg1"/>
                </a:solidFill>
              </a:rPr>
              <a:t>khá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sớm</a:t>
            </a:r>
            <a:r>
              <a:rPr lang="en-US" sz="2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54FB3A-F41B-459A-B0EC-9E82D98EAB38}"/>
              </a:ext>
            </a:extLst>
          </p:cNvPr>
          <p:cNvSpPr txBox="1"/>
          <p:nvPr/>
        </p:nvSpPr>
        <p:spPr>
          <a:xfrm>
            <a:off x="410074" y="1627239"/>
            <a:ext cx="781952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- </a:t>
            </a:r>
            <a:r>
              <a:rPr lang="en-US" sz="2600" dirty="0" err="1">
                <a:solidFill>
                  <a:schemeClr val="bg1"/>
                </a:solidFill>
              </a:rPr>
              <a:t>Một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cây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cầu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lớn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sẽ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được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tỉnh</a:t>
            </a:r>
            <a:r>
              <a:rPr lang="en-US" sz="2600" dirty="0">
                <a:solidFill>
                  <a:schemeClr val="bg1"/>
                </a:solidFill>
              </a:rPr>
              <a:t> ta </a:t>
            </a:r>
            <a:r>
              <a:rPr lang="en-US" sz="2600" dirty="0" err="1">
                <a:solidFill>
                  <a:schemeClr val="bg1"/>
                </a:solidFill>
              </a:rPr>
              <a:t>bắc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tại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khúc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sông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này</a:t>
            </a:r>
            <a:r>
              <a:rPr lang="en-US" sz="2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EE1F1E-EE62-4EE3-A2DC-D4F1E38F80E8}"/>
              </a:ext>
            </a:extLst>
          </p:cNvPr>
          <p:cNvSpPr txBox="1"/>
          <p:nvPr/>
        </p:nvSpPr>
        <p:spPr>
          <a:xfrm>
            <a:off x="410073" y="2232623"/>
            <a:ext cx="10844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- </a:t>
            </a:r>
            <a:r>
              <a:rPr lang="en-US" sz="2600" dirty="0" err="1">
                <a:solidFill>
                  <a:schemeClr val="bg1"/>
                </a:solidFill>
              </a:rPr>
              <a:t>Những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ngôi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đền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ấy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được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người</a:t>
            </a:r>
            <a:r>
              <a:rPr lang="en-US" sz="2600" dirty="0">
                <a:solidFill>
                  <a:schemeClr val="bg1"/>
                </a:solidFill>
              </a:rPr>
              <a:t> ta </a:t>
            </a:r>
            <a:r>
              <a:rPr lang="en-US" sz="2600" dirty="0" err="1">
                <a:solidFill>
                  <a:schemeClr val="bg1"/>
                </a:solidFill>
              </a:rPr>
              <a:t>dựng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lên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hàng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trăm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năm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trước</a:t>
            </a:r>
            <a:r>
              <a:rPr lang="en-US" sz="2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7C2C4E-3271-4F40-9ED7-87015917E58D}"/>
              </a:ext>
            </a:extLst>
          </p:cNvPr>
          <p:cNvSpPr txBox="1"/>
          <p:nvPr/>
        </p:nvSpPr>
        <p:spPr>
          <a:xfrm>
            <a:off x="438785" y="2795935"/>
            <a:ext cx="10998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IV. </a:t>
            </a:r>
            <a:r>
              <a:rPr lang="en-US" sz="2800" b="1" dirty="0" err="1">
                <a:solidFill>
                  <a:srgbClr val="FFFF00"/>
                </a:solidFill>
              </a:rPr>
              <a:t>Các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kiểu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câu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ứng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với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những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mục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đích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giao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tiếp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khác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nhau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F9A094-4012-414E-80E1-676949458E57}"/>
              </a:ext>
            </a:extLst>
          </p:cNvPr>
          <p:cNvSpPr txBox="1"/>
          <p:nvPr/>
        </p:nvSpPr>
        <p:spPr>
          <a:xfrm>
            <a:off x="438785" y="3294570"/>
            <a:ext cx="306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1/ </a:t>
            </a:r>
            <a:r>
              <a:rPr lang="en-US" sz="2800" b="1" dirty="0" err="1">
                <a:solidFill>
                  <a:srgbClr val="FFFF00"/>
                </a:solidFill>
              </a:rPr>
              <a:t>sgk</a:t>
            </a:r>
            <a:r>
              <a:rPr lang="en-US" sz="2800" b="1" dirty="0">
                <a:solidFill>
                  <a:srgbClr val="FFFF00"/>
                </a:solidFill>
              </a:rPr>
              <a:t> tr150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358386-C38C-44B4-B6FB-AF77F3C939F0}"/>
              </a:ext>
            </a:extLst>
          </p:cNvPr>
          <p:cNvSpPr txBox="1"/>
          <p:nvPr/>
        </p:nvSpPr>
        <p:spPr>
          <a:xfrm>
            <a:off x="410073" y="3873152"/>
            <a:ext cx="467159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- Ba con, </a:t>
            </a:r>
            <a:r>
              <a:rPr lang="en-US" sz="2600" dirty="0" err="1">
                <a:solidFill>
                  <a:schemeClr val="bg1"/>
                </a:solidFill>
              </a:rPr>
              <a:t>sao</a:t>
            </a:r>
            <a:r>
              <a:rPr lang="en-US" sz="2600" dirty="0">
                <a:solidFill>
                  <a:schemeClr val="bg1"/>
                </a:solidFill>
              </a:rPr>
              <a:t> con </a:t>
            </a:r>
            <a:r>
              <a:rPr lang="en-US" sz="2600" dirty="0" err="1">
                <a:solidFill>
                  <a:schemeClr val="bg1"/>
                </a:solidFill>
              </a:rPr>
              <a:t>không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nhận</a:t>
            </a:r>
            <a:r>
              <a:rPr lang="en-US" sz="26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40665E-0BA4-4BB2-816B-0061F7FBF6A8}"/>
              </a:ext>
            </a:extLst>
          </p:cNvPr>
          <p:cNvSpPr txBox="1"/>
          <p:nvPr/>
        </p:nvSpPr>
        <p:spPr>
          <a:xfrm>
            <a:off x="410073" y="4354570"/>
            <a:ext cx="41019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- Sao con </a:t>
            </a:r>
            <a:r>
              <a:rPr lang="en-US" sz="2600" dirty="0" err="1">
                <a:solidFill>
                  <a:schemeClr val="bg1"/>
                </a:solidFill>
              </a:rPr>
              <a:t>biết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là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không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phải</a:t>
            </a:r>
            <a:r>
              <a:rPr lang="en-US" sz="2600" dirty="0">
                <a:solidFill>
                  <a:schemeClr val="bg1"/>
                </a:solidFill>
              </a:rPr>
              <a:t>?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E587AB8-888C-4D4C-AD30-B396B5F06AA5}"/>
              </a:ext>
            </a:extLst>
          </p:cNvPr>
          <p:cNvCxnSpPr/>
          <p:nvPr/>
        </p:nvCxnSpPr>
        <p:spPr>
          <a:xfrm>
            <a:off x="4766872" y="4365595"/>
            <a:ext cx="644577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BE0A853-AD0F-48E6-B2F6-CD41D6FF2AF1}"/>
              </a:ext>
            </a:extLst>
          </p:cNvPr>
          <p:cNvSpPr txBox="1"/>
          <p:nvPr/>
        </p:nvSpPr>
        <p:spPr>
          <a:xfrm>
            <a:off x="5596672" y="4064011"/>
            <a:ext cx="208329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Dùng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để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hỏi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3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46" y="0"/>
            <a:ext cx="12646855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4646FA2-ECCC-4295-8E85-A34C4A20437C}"/>
              </a:ext>
            </a:extLst>
          </p:cNvPr>
          <p:cNvSpPr txBox="1"/>
          <p:nvPr/>
        </p:nvSpPr>
        <p:spPr>
          <a:xfrm>
            <a:off x="558706" y="199721"/>
            <a:ext cx="306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2/ </a:t>
            </a:r>
            <a:r>
              <a:rPr lang="en-US" sz="2800" b="1" dirty="0" err="1">
                <a:solidFill>
                  <a:srgbClr val="FFFF00"/>
                </a:solidFill>
              </a:rPr>
              <a:t>sgk</a:t>
            </a:r>
            <a:r>
              <a:rPr lang="en-US" sz="2800" b="1" dirty="0">
                <a:solidFill>
                  <a:srgbClr val="FFFF00"/>
                </a:solidFill>
              </a:rPr>
              <a:t> tr150</a:t>
            </a:r>
          </a:p>
        </p:txBody>
      </p:sp>
      <p:graphicFrame>
        <p:nvGraphicFramePr>
          <p:cNvPr id="12" name="Table 18">
            <a:extLst>
              <a:ext uri="{FF2B5EF4-FFF2-40B4-BE49-F238E27FC236}">
                <a16:creationId xmlns:a16="http://schemas.microsoft.com/office/drawing/2014/main" id="{163FB7E4-2C71-4480-B004-4AD5BC595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299782"/>
              </p:ext>
            </p:extLst>
          </p:nvPr>
        </p:nvGraphicFramePr>
        <p:xfrm>
          <a:off x="558706" y="835900"/>
          <a:ext cx="10918762" cy="29373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7486">
                  <a:extLst>
                    <a:ext uri="{9D8B030D-6E8A-4147-A177-3AD203B41FA5}">
                      <a16:colId xmlns:a16="http://schemas.microsoft.com/office/drawing/2014/main" val="2528663463"/>
                    </a:ext>
                  </a:extLst>
                </a:gridCol>
                <a:gridCol w="7015397">
                  <a:extLst>
                    <a:ext uri="{9D8B030D-6E8A-4147-A177-3AD203B41FA5}">
                      <a16:colId xmlns:a16="http://schemas.microsoft.com/office/drawing/2014/main" val="281680202"/>
                    </a:ext>
                  </a:extLst>
                </a:gridCol>
                <a:gridCol w="3175879">
                  <a:extLst>
                    <a:ext uri="{9D8B030D-6E8A-4147-A177-3AD203B41FA5}">
                      <a16:colId xmlns:a16="http://schemas.microsoft.com/office/drawing/2014/main" val="3164789885"/>
                    </a:ext>
                  </a:extLst>
                </a:gridCol>
              </a:tblGrid>
              <a:tr h="3421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>
                          <a:solidFill>
                            <a:srgbClr val="FFFF00"/>
                          </a:solidFill>
                        </a:rPr>
                        <a:t>Câu cầu khiến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>
                          <a:solidFill>
                            <a:srgbClr val="FFFF00"/>
                          </a:solidFill>
                        </a:rPr>
                        <a:t>Mục đích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033492"/>
                  </a:ext>
                </a:extLst>
              </a:tr>
              <a:tr h="330512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633521"/>
                  </a:ext>
                </a:extLst>
              </a:tr>
              <a:tr h="330512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810830"/>
                  </a:ext>
                </a:extLst>
              </a:tr>
              <a:tr h="330512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984292"/>
                  </a:ext>
                </a:extLst>
              </a:tr>
              <a:tr h="330512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42953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29CC900-7C53-4AC6-8447-EF84AE9D2931}"/>
              </a:ext>
            </a:extLst>
          </p:cNvPr>
          <p:cNvSpPr txBox="1"/>
          <p:nvPr/>
        </p:nvSpPr>
        <p:spPr>
          <a:xfrm>
            <a:off x="1418486" y="1484473"/>
            <a:ext cx="41019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Ở </a:t>
            </a:r>
            <a:r>
              <a:rPr lang="en-US" sz="2600" dirty="0" err="1">
                <a:solidFill>
                  <a:schemeClr val="bg1"/>
                </a:solidFill>
              </a:rPr>
              <a:t>nhà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trông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em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nhá</a:t>
            </a:r>
            <a:r>
              <a:rPr lang="en-US" sz="260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352DE6-AE09-49ED-85B3-579606F24C81}"/>
              </a:ext>
            </a:extLst>
          </p:cNvPr>
          <p:cNvSpPr txBox="1"/>
          <p:nvPr/>
        </p:nvSpPr>
        <p:spPr>
          <a:xfrm>
            <a:off x="1418486" y="2089875"/>
            <a:ext cx="41019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Đừng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có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đi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đâu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đấy</a:t>
            </a:r>
            <a:r>
              <a:rPr lang="en-US" sz="2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9C64B1-7208-4BB4-8FCF-27E57A78027C}"/>
              </a:ext>
            </a:extLst>
          </p:cNvPr>
          <p:cNvSpPr txBox="1"/>
          <p:nvPr/>
        </p:nvSpPr>
        <p:spPr>
          <a:xfrm>
            <a:off x="9208614" y="1730694"/>
            <a:ext cx="1564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Ra </a:t>
            </a:r>
            <a:r>
              <a:rPr lang="en-US" sz="2600" dirty="0" err="1">
                <a:solidFill>
                  <a:schemeClr val="bg1"/>
                </a:solidFill>
              </a:rPr>
              <a:t>lệnh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A58021-F480-43C8-9F52-32A39AD7E720}"/>
              </a:ext>
            </a:extLst>
          </p:cNvPr>
          <p:cNvSpPr txBox="1"/>
          <p:nvPr/>
        </p:nvSpPr>
        <p:spPr>
          <a:xfrm>
            <a:off x="1418486" y="2696738"/>
            <a:ext cx="27787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Thì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má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cứ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kêu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đi</a:t>
            </a:r>
            <a:r>
              <a:rPr lang="en-US" sz="2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F766ED-3C37-4295-99EB-9DBB3C35451E}"/>
              </a:ext>
            </a:extLst>
          </p:cNvPr>
          <p:cNvSpPr txBox="1"/>
          <p:nvPr/>
        </p:nvSpPr>
        <p:spPr>
          <a:xfrm>
            <a:off x="1418486" y="3243604"/>
            <a:ext cx="27787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Vô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ăn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cơm</a:t>
            </a:r>
            <a:r>
              <a:rPr lang="en-US" sz="260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6D97FA3-9939-44DE-8A75-B7B1B6BD566A}"/>
              </a:ext>
            </a:extLst>
          </p:cNvPr>
          <p:cNvSpPr txBox="1"/>
          <p:nvPr/>
        </p:nvSpPr>
        <p:spPr>
          <a:xfrm>
            <a:off x="9063407" y="2625488"/>
            <a:ext cx="27787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Yêu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cầu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00DA14-32C8-41B5-9F55-B59B9F67F2B9}"/>
              </a:ext>
            </a:extLst>
          </p:cNvPr>
          <p:cNvSpPr txBox="1"/>
          <p:nvPr/>
        </p:nvSpPr>
        <p:spPr>
          <a:xfrm>
            <a:off x="9204195" y="3243604"/>
            <a:ext cx="27787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Dùng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để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mời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D30EDBE-DC63-4962-8025-C33A4905C417}"/>
              </a:ext>
            </a:extLst>
          </p:cNvPr>
          <p:cNvSpPr txBox="1"/>
          <p:nvPr/>
        </p:nvSpPr>
        <p:spPr>
          <a:xfrm>
            <a:off x="558706" y="3912795"/>
            <a:ext cx="306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3/ </a:t>
            </a:r>
            <a:r>
              <a:rPr lang="en-US" sz="2800" b="1" dirty="0" err="1">
                <a:solidFill>
                  <a:srgbClr val="FFFF00"/>
                </a:solidFill>
              </a:rPr>
              <a:t>sgk</a:t>
            </a:r>
            <a:r>
              <a:rPr lang="en-US" sz="2800" b="1" dirty="0">
                <a:solidFill>
                  <a:srgbClr val="FFFF00"/>
                </a:solidFill>
              </a:rPr>
              <a:t> tr151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20BA9DF-2985-41D1-A363-344C3098FE84}"/>
              </a:ext>
            </a:extLst>
          </p:cNvPr>
          <p:cNvSpPr txBox="1"/>
          <p:nvPr/>
        </p:nvSpPr>
        <p:spPr>
          <a:xfrm>
            <a:off x="499672" y="4509650"/>
            <a:ext cx="481857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- Sao </a:t>
            </a:r>
            <a:r>
              <a:rPr lang="en-US" sz="2600" dirty="0" err="1">
                <a:solidFill>
                  <a:schemeClr val="bg1"/>
                </a:solidFill>
              </a:rPr>
              <a:t>mày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cứng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đầu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quá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vậy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hả</a:t>
            </a:r>
            <a:r>
              <a:rPr lang="en-US" sz="2600" dirty="0">
                <a:solidFill>
                  <a:schemeClr val="bg1"/>
                </a:solidFill>
              </a:rPr>
              <a:t>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CB5BAB2-458E-4D05-952F-9421CEFABFE8}"/>
              </a:ext>
            </a:extLst>
          </p:cNvPr>
          <p:cNvCxnSpPr/>
          <p:nvPr/>
        </p:nvCxnSpPr>
        <p:spPr>
          <a:xfrm>
            <a:off x="4875875" y="4800475"/>
            <a:ext cx="644577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9181018-ED1E-4293-865B-90FD586334F0}"/>
              </a:ext>
            </a:extLst>
          </p:cNvPr>
          <p:cNvSpPr txBox="1"/>
          <p:nvPr/>
        </p:nvSpPr>
        <p:spPr>
          <a:xfrm>
            <a:off x="5520453" y="4494902"/>
            <a:ext cx="6171876" cy="8925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 err="1"/>
              <a:t>Có</a:t>
            </a:r>
            <a:r>
              <a:rPr lang="en-US" sz="2600" dirty="0"/>
              <a:t> </a:t>
            </a:r>
            <a:r>
              <a:rPr lang="en-US" sz="2600" dirty="0" err="1"/>
              <a:t>hình</a:t>
            </a:r>
            <a:r>
              <a:rPr lang="en-US" sz="2600" dirty="0"/>
              <a:t> </a:t>
            </a:r>
            <a:r>
              <a:rPr lang="en-US" sz="2600" dirty="0" err="1"/>
              <a:t>thức</a:t>
            </a:r>
            <a:r>
              <a:rPr lang="en-US" sz="2600" dirty="0"/>
              <a:t> </a:t>
            </a:r>
            <a:r>
              <a:rPr lang="en-US" sz="2600" dirty="0" err="1"/>
              <a:t>của</a:t>
            </a:r>
            <a:r>
              <a:rPr lang="en-US" sz="2600" dirty="0"/>
              <a:t> </a:t>
            </a:r>
            <a:r>
              <a:rPr lang="en-US" sz="2600" dirty="0" err="1"/>
              <a:t>câu</a:t>
            </a:r>
            <a:r>
              <a:rPr lang="en-US" sz="2600" dirty="0"/>
              <a:t> </a:t>
            </a:r>
            <a:r>
              <a:rPr lang="en-US" sz="2600" dirty="0" err="1"/>
              <a:t>nghi</a:t>
            </a:r>
            <a:r>
              <a:rPr lang="en-US" sz="2600" dirty="0"/>
              <a:t> </a:t>
            </a:r>
            <a:r>
              <a:rPr lang="en-US" sz="2600" dirty="0" err="1"/>
              <a:t>vấn</a:t>
            </a:r>
            <a:r>
              <a:rPr lang="en-US" sz="2600" dirty="0"/>
              <a:t>, </a:t>
            </a:r>
            <a:r>
              <a:rPr lang="en-US" sz="2600" dirty="0" err="1"/>
              <a:t>dùng</a:t>
            </a:r>
            <a:r>
              <a:rPr lang="en-US" sz="2600" dirty="0"/>
              <a:t> </a:t>
            </a:r>
            <a:r>
              <a:rPr lang="en-US" sz="2600" dirty="0" err="1"/>
              <a:t>để</a:t>
            </a:r>
            <a:r>
              <a:rPr lang="en-US" sz="2600" dirty="0"/>
              <a:t> </a:t>
            </a:r>
            <a:r>
              <a:rPr lang="en-US" sz="2600" dirty="0" err="1"/>
              <a:t>bộc</a:t>
            </a:r>
            <a:r>
              <a:rPr lang="en-US" sz="2600" dirty="0"/>
              <a:t> </a:t>
            </a:r>
            <a:r>
              <a:rPr lang="en-US" sz="2600" dirty="0" err="1"/>
              <a:t>lộ</a:t>
            </a:r>
            <a:r>
              <a:rPr lang="en-US" sz="2600" dirty="0"/>
              <a:t> </a:t>
            </a:r>
            <a:r>
              <a:rPr lang="en-US" sz="2600" dirty="0" err="1"/>
              <a:t>cảm</a:t>
            </a:r>
            <a:r>
              <a:rPr lang="en-US" sz="2600" dirty="0"/>
              <a:t> </a:t>
            </a:r>
            <a:r>
              <a:rPr lang="en-US" sz="2600" dirty="0" err="1"/>
              <a:t>xúc</a:t>
            </a:r>
            <a:r>
              <a:rPr lang="en-US" sz="2600" dirty="0"/>
              <a:t>  (</a:t>
            </a:r>
            <a:r>
              <a:rPr lang="en-US" sz="2600" dirty="0" err="1"/>
              <a:t>căn</a:t>
            </a:r>
            <a:r>
              <a:rPr lang="en-US" sz="2600" dirty="0"/>
              <a:t> </a:t>
            </a:r>
            <a:r>
              <a:rPr lang="en-US" sz="2600" dirty="0" err="1"/>
              <a:t>cứ</a:t>
            </a:r>
            <a:r>
              <a:rPr lang="en-US" sz="2600" dirty="0"/>
              <a:t> </a:t>
            </a:r>
            <a:r>
              <a:rPr lang="en-US" sz="2600" dirty="0" err="1"/>
              <a:t>vào</a:t>
            </a:r>
            <a:r>
              <a:rPr lang="en-US" sz="2600" dirty="0"/>
              <a:t> </a:t>
            </a:r>
            <a:r>
              <a:rPr lang="en-US" sz="2600" dirty="0" err="1"/>
              <a:t>câu</a:t>
            </a:r>
            <a:r>
              <a:rPr lang="en-US" sz="2600" dirty="0"/>
              <a:t> </a:t>
            </a:r>
            <a:r>
              <a:rPr lang="en-US" sz="2600" dirty="0" err="1"/>
              <a:t>trước</a:t>
            </a:r>
            <a:r>
              <a:rPr lang="en-US" sz="2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2623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46855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A06B10B-AC6B-4091-9BBE-932CD5F59CD0}"/>
              </a:ext>
            </a:extLst>
          </p:cNvPr>
          <p:cNvSpPr/>
          <p:nvPr/>
        </p:nvSpPr>
        <p:spPr>
          <a:xfrm>
            <a:off x="3345305" y="713277"/>
            <a:ext cx="5501390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err="1">
                <a:solidFill>
                  <a:srgbClr val="FF0000"/>
                </a:solidFill>
              </a:rPr>
              <a:t>Hướng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dẫn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về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nhà</a:t>
            </a:r>
            <a:endParaRPr lang="en-US" sz="3500" b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92A1D0-6622-4C10-B227-634FB7178F84}"/>
              </a:ext>
            </a:extLst>
          </p:cNvPr>
          <p:cNvSpPr txBox="1"/>
          <p:nvPr/>
        </p:nvSpPr>
        <p:spPr>
          <a:xfrm>
            <a:off x="438784" y="1910890"/>
            <a:ext cx="5702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- </a:t>
            </a:r>
            <a:r>
              <a:rPr lang="en-US" sz="2800" b="1" dirty="0" err="1">
                <a:solidFill>
                  <a:srgbClr val="FFFF00"/>
                </a:solidFill>
              </a:rPr>
              <a:t>Ôn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tập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kiến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thức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ngữ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pháp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đã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học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6B8743-10BE-42DB-893D-5B2E0CFD19DC}"/>
              </a:ext>
            </a:extLst>
          </p:cNvPr>
          <p:cNvSpPr txBox="1"/>
          <p:nvPr/>
        </p:nvSpPr>
        <p:spPr>
          <a:xfrm>
            <a:off x="438783" y="2622567"/>
            <a:ext cx="4567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- </a:t>
            </a:r>
            <a:r>
              <a:rPr lang="en-US" sz="2800" b="1" dirty="0" err="1">
                <a:solidFill>
                  <a:srgbClr val="FFFF00"/>
                </a:solidFill>
              </a:rPr>
              <a:t>Hoàn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thiện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tập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ACFA5A-8DFA-4F85-9C8F-62B020DF14BA}"/>
              </a:ext>
            </a:extLst>
          </p:cNvPr>
          <p:cNvSpPr txBox="1"/>
          <p:nvPr/>
        </p:nvSpPr>
        <p:spPr>
          <a:xfrm>
            <a:off x="438782" y="3429000"/>
            <a:ext cx="952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- </a:t>
            </a:r>
            <a:r>
              <a:rPr lang="en-US" sz="2800" b="1" dirty="0" err="1">
                <a:solidFill>
                  <a:srgbClr val="FFFF00"/>
                </a:solidFill>
              </a:rPr>
              <a:t>Chuẩn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bị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“</a:t>
            </a:r>
            <a:r>
              <a:rPr lang="en-US" sz="2800" b="1" i="1" dirty="0" err="1">
                <a:solidFill>
                  <a:srgbClr val="FFFF00"/>
                </a:solidFill>
              </a:rPr>
              <a:t>Chương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trình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địa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phương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phần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tiếng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Việt</a:t>
            </a:r>
            <a:r>
              <a:rPr lang="en-US" sz="2800" b="1" i="1" dirty="0">
                <a:solidFill>
                  <a:srgbClr val="FFFF00"/>
                </a:solidFill>
              </a:rPr>
              <a:t>”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18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80701"/>
            <a:ext cx="12646855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DA0C05-DA34-487B-8A3F-42F3F2AFCA30}"/>
              </a:ext>
            </a:extLst>
          </p:cNvPr>
          <p:cNvSpPr txBox="1"/>
          <p:nvPr/>
        </p:nvSpPr>
        <p:spPr>
          <a:xfrm>
            <a:off x="562708" y="436099"/>
            <a:ext cx="1758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A. </a:t>
            </a:r>
            <a:r>
              <a:rPr lang="en-US" sz="2800" b="1" dirty="0" err="1">
                <a:solidFill>
                  <a:srgbClr val="FFFF00"/>
                </a:solidFill>
              </a:rPr>
              <a:t>Từ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loại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41620B-E616-4B89-B879-3507475E0A2C}"/>
              </a:ext>
            </a:extLst>
          </p:cNvPr>
          <p:cNvSpPr txBox="1"/>
          <p:nvPr/>
        </p:nvSpPr>
        <p:spPr>
          <a:xfrm>
            <a:off x="562707" y="1041380"/>
            <a:ext cx="48674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FF00"/>
                </a:solidFill>
              </a:rPr>
              <a:t>I. </a:t>
            </a:r>
            <a:r>
              <a:rPr lang="en-US" sz="2800" b="1" i="1" dirty="0" err="1">
                <a:solidFill>
                  <a:srgbClr val="FFFF00"/>
                </a:solidFill>
              </a:rPr>
              <a:t>Danh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từ</a:t>
            </a:r>
            <a:r>
              <a:rPr lang="en-US" sz="2800" b="1" i="1" dirty="0">
                <a:solidFill>
                  <a:srgbClr val="FFFF00"/>
                </a:solidFill>
              </a:rPr>
              <a:t>, </a:t>
            </a:r>
            <a:r>
              <a:rPr lang="en-US" sz="2800" b="1" i="1" dirty="0" err="1">
                <a:solidFill>
                  <a:srgbClr val="FFFF00"/>
                </a:solidFill>
              </a:rPr>
              <a:t>động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từ</a:t>
            </a:r>
            <a:r>
              <a:rPr lang="en-US" sz="2800" b="1" i="1" dirty="0">
                <a:solidFill>
                  <a:srgbClr val="FFFF00"/>
                </a:solidFill>
              </a:rPr>
              <a:t>, </a:t>
            </a:r>
            <a:r>
              <a:rPr lang="en-US" sz="2800" b="1" i="1" dirty="0" err="1">
                <a:solidFill>
                  <a:srgbClr val="FFFF00"/>
                </a:solidFill>
              </a:rPr>
              <a:t>tính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từ</a:t>
            </a:r>
            <a:endParaRPr lang="en-US" sz="2800" b="1" i="1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207895-5518-492B-8BC9-8EF5EBF9D654}"/>
              </a:ext>
            </a:extLst>
          </p:cNvPr>
          <p:cNvSpPr txBox="1"/>
          <p:nvPr/>
        </p:nvSpPr>
        <p:spPr>
          <a:xfrm>
            <a:off x="562707" y="1652462"/>
            <a:ext cx="3938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FF00"/>
                </a:solidFill>
              </a:rPr>
              <a:t>Bài</a:t>
            </a:r>
            <a:r>
              <a:rPr lang="en-US" sz="2800" i="1" dirty="0">
                <a:solidFill>
                  <a:srgbClr val="FFFF00"/>
                </a:solidFill>
              </a:rPr>
              <a:t> 1/ SGK tr 130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E93B36C-9B7C-42ED-B258-97E7C756D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532898"/>
              </p:ext>
            </p:extLst>
          </p:nvPr>
        </p:nvGraphicFramePr>
        <p:xfrm>
          <a:off x="645550" y="2193207"/>
          <a:ext cx="10900900" cy="35275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5374">
                  <a:extLst>
                    <a:ext uri="{9D8B030D-6E8A-4147-A177-3AD203B41FA5}">
                      <a16:colId xmlns:a16="http://schemas.microsoft.com/office/drawing/2014/main" val="4041051237"/>
                    </a:ext>
                  </a:extLst>
                </a:gridCol>
                <a:gridCol w="3595076">
                  <a:extLst>
                    <a:ext uri="{9D8B030D-6E8A-4147-A177-3AD203B41FA5}">
                      <a16:colId xmlns:a16="http://schemas.microsoft.com/office/drawing/2014/main" val="3807554941"/>
                    </a:ext>
                  </a:extLst>
                </a:gridCol>
                <a:gridCol w="2725225">
                  <a:extLst>
                    <a:ext uri="{9D8B030D-6E8A-4147-A177-3AD203B41FA5}">
                      <a16:colId xmlns:a16="http://schemas.microsoft.com/office/drawing/2014/main" val="1067721023"/>
                    </a:ext>
                  </a:extLst>
                </a:gridCol>
                <a:gridCol w="2725225">
                  <a:extLst>
                    <a:ext uri="{9D8B030D-6E8A-4147-A177-3AD203B41FA5}">
                      <a16:colId xmlns:a16="http://schemas.microsoft.com/office/drawing/2014/main" val="1287500436"/>
                    </a:ext>
                  </a:extLst>
                </a:gridCol>
              </a:tblGrid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Ví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dụ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Danh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Động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Tính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15286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131009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417329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939289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734593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793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216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646855" cy="6858000"/>
          </a:xfrm>
          <a:prstGeom prst="rect">
            <a:avLst/>
          </a:prstGeom>
        </p:spPr>
      </p:pic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DCE7BE8A-CBD3-4C97-8006-01DE8A4604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765097"/>
              </p:ext>
            </p:extLst>
          </p:nvPr>
        </p:nvGraphicFramePr>
        <p:xfrm>
          <a:off x="644577" y="1580454"/>
          <a:ext cx="10976824" cy="36970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68297">
                  <a:extLst>
                    <a:ext uri="{9D8B030D-6E8A-4147-A177-3AD203B41FA5}">
                      <a16:colId xmlns:a16="http://schemas.microsoft.com/office/drawing/2014/main" val="4041051237"/>
                    </a:ext>
                  </a:extLst>
                </a:gridCol>
                <a:gridCol w="3620115">
                  <a:extLst>
                    <a:ext uri="{9D8B030D-6E8A-4147-A177-3AD203B41FA5}">
                      <a16:colId xmlns:a16="http://schemas.microsoft.com/office/drawing/2014/main" val="3807554941"/>
                    </a:ext>
                  </a:extLst>
                </a:gridCol>
                <a:gridCol w="2744206">
                  <a:extLst>
                    <a:ext uri="{9D8B030D-6E8A-4147-A177-3AD203B41FA5}">
                      <a16:colId xmlns:a16="http://schemas.microsoft.com/office/drawing/2014/main" val="1067721023"/>
                    </a:ext>
                  </a:extLst>
                </a:gridCol>
                <a:gridCol w="2744206">
                  <a:extLst>
                    <a:ext uri="{9D8B030D-6E8A-4147-A177-3AD203B41FA5}">
                      <a16:colId xmlns:a16="http://schemas.microsoft.com/office/drawing/2014/main" val="1287500436"/>
                    </a:ext>
                  </a:extLst>
                </a:gridCol>
              </a:tblGrid>
              <a:tr h="757461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Ví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dụ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Danh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Động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Tính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15286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131009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417329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939289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734593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79394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6BA81C4-94CD-4381-8575-0297C57AD1C6}"/>
              </a:ext>
            </a:extLst>
          </p:cNvPr>
          <p:cNvSpPr txBox="1"/>
          <p:nvPr/>
        </p:nvSpPr>
        <p:spPr>
          <a:xfrm>
            <a:off x="644577" y="614597"/>
            <a:ext cx="108828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a. </a:t>
            </a:r>
            <a:r>
              <a:rPr lang="en-US" sz="2800" dirty="0" err="1">
                <a:solidFill>
                  <a:schemeClr val="bg1"/>
                </a:solidFill>
              </a:rPr>
              <a:t>Một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bài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thơ</a:t>
            </a:r>
            <a:r>
              <a:rPr lang="en-US" sz="2800" dirty="0">
                <a:solidFill>
                  <a:schemeClr val="bg1"/>
                </a:solidFill>
              </a:rPr>
              <a:t> hay </a:t>
            </a:r>
            <a:r>
              <a:rPr lang="en-US" sz="2800" dirty="0" err="1">
                <a:solidFill>
                  <a:schemeClr val="bg1"/>
                </a:solidFill>
              </a:rPr>
              <a:t>không</a:t>
            </a:r>
            <a:r>
              <a:rPr lang="en-US" sz="2800" dirty="0">
                <a:solidFill>
                  <a:schemeClr val="bg1"/>
                </a:solidFill>
              </a:rPr>
              <a:t> bao </a:t>
            </a:r>
            <a:r>
              <a:rPr lang="en-US" sz="2800" dirty="0" err="1">
                <a:solidFill>
                  <a:schemeClr val="bg1"/>
                </a:solidFill>
              </a:rPr>
              <a:t>giờ</a:t>
            </a:r>
            <a:r>
              <a:rPr lang="en-US" sz="2800" dirty="0">
                <a:solidFill>
                  <a:schemeClr val="bg1"/>
                </a:solidFill>
              </a:rPr>
              <a:t> ta </a:t>
            </a:r>
            <a:r>
              <a:rPr lang="en-US" sz="2800" dirty="0" err="1">
                <a:solidFill>
                  <a:schemeClr val="bg1"/>
                </a:solidFill>
              </a:rPr>
              <a:t>đọc</a:t>
            </a:r>
            <a:r>
              <a:rPr lang="en-US" sz="2800" dirty="0">
                <a:solidFill>
                  <a:schemeClr val="bg1"/>
                </a:solidFill>
              </a:rPr>
              <a:t> qua </a:t>
            </a:r>
            <a:r>
              <a:rPr lang="en-US" sz="2800" dirty="0" err="1">
                <a:solidFill>
                  <a:schemeClr val="bg1"/>
                </a:solidFill>
              </a:rPr>
              <a:t>một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lần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bỏ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xuống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49BA66-FCB4-4B63-80D4-6F58F369354A}"/>
              </a:ext>
            </a:extLst>
          </p:cNvPr>
          <p:cNvSpPr/>
          <p:nvPr/>
        </p:nvSpPr>
        <p:spPr>
          <a:xfrm>
            <a:off x="7784933" y="546178"/>
            <a:ext cx="627096" cy="5910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800" dirty="0" err="1">
                <a:solidFill>
                  <a:srgbClr val="FFFF00"/>
                </a:solidFill>
              </a:rPr>
              <a:t>lần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FC14E9-AE6E-4F15-A5C2-CBFF513E8419}"/>
              </a:ext>
            </a:extLst>
          </p:cNvPr>
          <p:cNvSpPr/>
          <p:nvPr/>
        </p:nvSpPr>
        <p:spPr>
          <a:xfrm>
            <a:off x="5874835" y="546177"/>
            <a:ext cx="724878" cy="5910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800" dirty="0" err="1">
                <a:solidFill>
                  <a:srgbClr val="FFFF00"/>
                </a:solidFill>
              </a:rPr>
              <a:t>đọc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189595-A745-4E55-A02A-33607DE24486}"/>
              </a:ext>
            </a:extLst>
          </p:cNvPr>
          <p:cNvSpPr/>
          <p:nvPr/>
        </p:nvSpPr>
        <p:spPr>
          <a:xfrm>
            <a:off x="2797462" y="546177"/>
            <a:ext cx="700577" cy="5910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800" dirty="0">
                <a:solidFill>
                  <a:srgbClr val="FFFF00"/>
                </a:solidFill>
              </a:rPr>
              <a:t>hay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4209B0-CF3F-4EE2-8710-21F81C5982EF}"/>
              </a:ext>
            </a:extLst>
          </p:cNvPr>
          <p:cNvSpPr txBox="1"/>
          <p:nvPr/>
        </p:nvSpPr>
        <p:spPr>
          <a:xfrm>
            <a:off x="664564" y="875626"/>
            <a:ext cx="108828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b. </a:t>
            </a:r>
            <a:r>
              <a:rPr lang="en-US" sz="2800" dirty="0" err="1">
                <a:solidFill>
                  <a:schemeClr val="bg1"/>
                </a:solidFill>
              </a:rPr>
              <a:t>Mà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ông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thì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ông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không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thích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nghĩ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ngợi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như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thế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một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tí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nào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C54F6D-8765-4A54-856C-E03D65FD2039}"/>
              </a:ext>
            </a:extLst>
          </p:cNvPr>
          <p:cNvSpPr/>
          <p:nvPr/>
        </p:nvSpPr>
        <p:spPr>
          <a:xfrm>
            <a:off x="5142691" y="786833"/>
            <a:ext cx="1539973" cy="5910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800" dirty="0" err="1">
                <a:solidFill>
                  <a:srgbClr val="FFFF00"/>
                </a:solidFill>
              </a:rPr>
              <a:t>nghĩ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ngợi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A97897-542E-4D62-93F1-7F7799BC3D99}"/>
              </a:ext>
            </a:extLst>
          </p:cNvPr>
          <p:cNvSpPr txBox="1"/>
          <p:nvPr/>
        </p:nvSpPr>
        <p:spPr>
          <a:xfrm>
            <a:off x="496989" y="537118"/>
            <a:ext cx="1163486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chemeClr val="bg1"/>
                </a:solidFill>
              </a:rPr>
              <a:t>c. </a:t>
            </a:r>
            <a:r>
              <a:rPr lang="en-US" sz="2700" dirty="0" err="1">
                <a:solidFill>
                  <a:schemeClr val="bg1"/>
                </a:solidFill>
              </a:rPr>
              <a:t>Xây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cái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lăng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ấy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cả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làng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phục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dịch</a:t>
            </a:r>
            <a:r>
              <a:rPr lang="en-US" sz="2700" dirty="0">
                <a:solidFill>
                  <a:schemeClr val="bg1"/>
                </a:solidFill>
              </a:rPr>
              <a:t>, </a:t>
            </a:r>
            <a:r>
              <a:rPr lang="en-US" sz="2700" dirty="0" err="1">
                <a:solidFill>
                  <a:schemeClr val="bg1"/>
                </a:solidFill>
              </a:rPr>
              <a:t>cả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làng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gánh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gạch</a:t>
            </a:r>
            <a:r>
              <a:rPr lang="en-US" sz="2700" dirty="0">
                <a:solidFill>
                  <a:schemeClr val="bg1"/>
                </a:solidFill>
              </a:rPr>
              <a:t>, </a:t>
            </a:r>
            <a:r>
              <a:rPr lang="en-US" sz="2700" dirty="0" err="1">
                <a:solidFill>
                  <a:schemeClr val="bg1"/>
                </a:solidFill>
              </a:rPr>
              <a:t>đập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đá</a:t>
            </a:r>
            <a:r>
              <a:rPr lang="en-US" sz="2700" dirty="0">
                <a:solidFill>
                  <a:schemeClr val="bg1"/>
                </a:solidFill>
              </a:rPr>
              <a:t>, </a:t>
            </a:r>
            <a:r>
              <a:rPr lang="en-US" sz="2700" dirty="0" err="1">
                <a:solidFill>
                  <a:schemeClr val="bg1"/>
                </a:solidFill>
              </a:rPr>
              <a:t>làm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phu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hồ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cho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nó</a:t>
            </a:r>
            <a:r>
              <a:rPr lang="en-US" sz="27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995510A-B097-4161-8C38-5E17C2079D81}"/>
              </a:ext>
            </a:extLst>
          </p:cNvPr>
          <p:cNvSpPr/>
          <p:nvPr/>
        </p:nvSpPr>
        <p:spPr>
          <a:xfrm>
            <a:off x="1823641" y="460345"/>
            <a:ext cx="774571" cy="5732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700" dirty="0" err="1">
                <a:solidFill>
                  <a:srgbClr val="FFFF00"/>
                </a:solidFill>
              </a:rPr>
              <a:t>lăng</a:t>
            </a:r>
            <a:endParaRPr lang="en-US" sz="2700" dirty="0">
              <a:solidFill>
                <a:srgbClr val="FFFF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3734DDD-1B76-4DC0-AAF5-A94CF826F1D9}"/>
              </a:ext>
            </a:extLst>
          </p:cNvPr>
          <p:cNvSpPr/>
          <p:nvPr/>
        </p:nvSpPr>
        <p:spPr>
          <a:xfrm>
            <a:off x="5741139" y="469892"/>
            <a:ext cx="849913" cy="5732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700" dirty="0" err="1">
                <a:solidFill>
                  <a:srgbClr val="FFFF00"/>
                </a:solidFill>
              </a:rPr>
              <a:t>làng</a:t>
            </a:r>
            <a:endParaRPr lang="en-US" sz="2700" dirty="0">
              <a:solidFill>
                <a:srgbClr val="FFFF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B7B0E8B-C813-442D-8FDF-C8F9476C4C5C}"/>
              </a:ext>
            </a:extLst>
          </p:cNvPr>
          <p:cNvSpPr/>
          <p:nvPr/>
        </p:nvSpPr>
        <p:spPr>
          <a:xfrm>
            <a:off x="3939854" y="540738"/>
            <a:ext cx="154080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err="1">
                <a:solidFill>
                  <a:srgbClr val="FFFF00"/>
                </a:solidFill>
              </a:rPr>
              <a:t>phục</a:t>
            </a:r>
            <a:r>
              <a:rPr lang="en-US" sz="2700" dirty="0">
                <a:solidFill>
                  <a:srgbClr val="FFFF00"/>
                </a:solidFill>
              </a:rPr>
              <a:t> </a:t>
            </a:r>
            <a:r>
              <a:rPr lang="en-US" sz="2700" dirty="0" err="1">
                <a:solidFill>
                  <a:srgbClr val="FFFF00"/>
                </a:solidFill>
              </a:rPr>
              <a:t>dịch</a:t>
            </a:r>
            <a:endParaRPr lang="en-US" sz="2700" dirty="0">
              <a:solidFill>
                <a:srgbClr val="FFFF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AE77FC8-80CD-4846-8663-2083EB867E77}"/>
              </a:ext>
            </a:extLst>
          </p:cNvPr>
          <p:cNvSpPr txBox="1"/>
          <p:nvPr/>
        </p:nvSpPr>
        <p:spPr>
          <a:xfrm>
            <a:off x="644577" y="821568"/>
            <a:ext cx="465944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chemeClr val="bg1"/>
                </a:solidFill>
              </a:rPr>
              <a:t>d. </a:t>
            </a:r>
            <a:r>
              <a:rPr lang="en-US" sz="2700" dirty="0" err="1">
                <a:solidFill>
                  <a:schemeClr val="bg1"/>
                </a:solidFill>
              </a:rPr>
              <a:t>Đối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với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cháu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thật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là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đột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ngột</a:t>
            </a:r>
            <a:endParaRPr lang="en-US" sz="2700" dirty="0">
              <a:solidFill>
                <a:schemeClr val="bg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A0ED3EB-8548-47FF-911F-58957A10B3A0}"/>
              </a:ext>
            </a:extLst>
          </p:cNvPr>
          <p:cNvSpPr/>
          <p:nvPr/>
        </p:nvSpPr>
        <p:spPr>
          <a:xfrm>
            <a:off x="3738199" y="738340"/>
            <a:ext cx="1438984" cy="5910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800" dirty="0" err="1">
                <a:solidFill>
                  <a:srgbClr val="FFFF00"/>
                </a:solidFill>
              </a:rPr>
              <a:t>đột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ngột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A37B71B-8E5C-4C1A-AA66-D353F8E00A1B}"/>
              </a:ext>
            </a:extLst>
          </p:cNvPr>
          <p:cNvSpPr/>
          <p:nvPr/>
        </p:nvSpPr>
        <p:spPr>
          <a:xfrm>
            <a:off x="7961176" y="445355"/>
            <a:ext cx="825867" cy="5910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đập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835BB4-0121-4317-BC5D-5D1FE3966A3B}"/>
              </a:ext>
            </a:extLst>
          </p:cNvPr>
          <p:cNvSpPr txBox="1"/>
          <p:nvPr/>
        </p:nvSpPr>
        <p:spPr>
          <a:xfrm>
            <a:off x="472130" y="792830"/>
            <a:ext cx="1080541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chemeClr val="bg1"/>
                </a:solidFill>
              </a:rPr>
              <a:t>e. - </a:t>
            </a:r>
            <a:r>
              <a:rPr lang="en-US" sz="2700" dirty="0" err="1">
                <a:solidFill>
                  <a:schemeClr val="bg1"/>
                </a:solidFill>
              </a:rPr>
              <a:t>Vâng</a:t>
            </a:r>
            <a:r>
              <a:rPr lang="en-US" sz="2700" dirty="0">
                <a:solidFill>
                  <a:schemeClr val="bg1"/>
                </a:solidFill>
              </a:rPr>
              <a:t>! </a:t>
            </a:r>
            <a:r>
              <a:rPr lang="en-US" sz="2700" dirty="0" err="1">
                <a:solidFill>
                  <a:schemeClr val="bg1"/>
                </a:solidFill>
              </a:rPr>
              <a:t>Ông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giáo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dạy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phải</a:t>
            </a:r>
            <a:r>
              <a:rPr lang="en-US" sz="2700" dirty="0">
                <a:solidFill>
                  <a:schemeClr val="bg1"/>
                </a:solidFill>
              </a:rPr>
              <a:t>! </a:t>
            </a:r>
            <a:r>
              <a:rPr lang="en-US" sz="2700" dirty="0" err="1">
                <a:solidFill>
                  <a:schemeClr val="bg1"/>
                </a:solidFill>
              </a:rPr>
              <a:t>Đối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với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chúng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mình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thì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thế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là</a:t>
            </a:r>
            <a:r>
              <a:rPr lang="en-US" sz="2700" dirty="0">
                <a:solidFill>
                  <a:schemeClr val="bg1"/>
                </a:solidFill>
              </a:rPr>
              <a:t> sung </a:t>
            </a:r>
            <a:r>
              <a:rPr lang="en-US" sz="2700" dirty="0" err="1">
                <a:solidFill>
                  <a:schemeClr val="bg1"/>
                </a:solidFill>
              </a:rPr>
              <a:t>sướng</a:t>
            </a:r>
            <a:endParaRPr lang="en-US" sz="2700" dirty="0">
              <a:solidFill>
                <a:schemeClr val="bg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5B5BF75-52BA-4E66-9EE6-24965BCD5316}"/>
              </a:ext>
            </a:extLst>
          </p:cNvPr>
          <p:cNvSpPr/>
          <p:nvPr/>
        </p:nvSpPr>
        <p:spPr>
          <a:xfrm>
            <a:off x="3735483" y="777441"/>
            <a:ext cx="8162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</a:rPr>
              <a:t>phải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C51EB62-46C4-4265-BB60-3CA9CC8F3F52}"/>
              </a:ext>
            </a:extLst>
          </p:cNvPr>
          <p:cNvSpPr/>
          <p:nvPr/>
        </p:nvSpPr>
        <p:spPr>
          <a:xfrm>
            <a:off x="8582083" y="709602"/>
            <a:ext cx="1877437" cy="5910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800" dirty="0">
                <a:solidFill>
                  <a:srgbClr val="FFFF00"/>
                </a:solidFill>
              </a:rPr>
              <a:t>sung </a:t>
            </a:r>
            <a:r>
              <a:rPr lang="en-US" sz="2800" dirty="0" err="1">
                <a:solidFill>
                  <a:srgbClr val="FFFF00"/>
                </a:solidFill>
              </a:rPr>
              <a:t>sướng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836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4.81481E-6 L 0.58295 0.25555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41" y="1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4.81481E-6 L 0.10312 0.2467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56" y="1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81481E-6 L -0.34817 0.2511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09" y="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L 0.1263 0.3032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15" y="15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3.7037E-6 L 0.10547 0.44213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73" y="2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2.22222E-6 L 0.22591 0.43912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89" y="2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81481E-6 L -0.1431 0.44282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61" y="2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000"/>
                            </p:stCondLst>
                            <p:childTnLst>
                              <p:par>
                                <p:cTn id="7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1.85185E-6 L 0.00312 0.44051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2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8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0.48477 0.4875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32" y="2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9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1.11111E-6 L 0.41875 0.5787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37" y="28935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2.22222E-6 L 0.0957 0.57708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79" y="2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9" grpId="0"/>
      <p:bldP spid="29" grpId="1"/>
      <p:bldP spid="30" grpId="0"/>
      <p:bldP spid="3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71" y="-409419"/>
            <a:ext cx="12646855" cy="6858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28A8935-8865-403D-9F58-FAC3905BE8C5}"/>
              </a:ext>
            </a:extLst>
          </p:cNvPr>
          <p:cNvSpPr txBox="1"/>
          <p:nvPr/>
        </p:nvSpPr>
        <p:spPr>
          <a:xfrm>
            <a:off x="697619" y="200972"/>
            <a:ext cx="3938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FF00"/>
                </a:solidFill>
              </a:rPr>
              <a:t>Bài</a:t>
            </a:r>
            <a:r>
              <a:rPr lang="en-US" sz="2800" i="1" dirty="0">
                <a:solidFill>
                  <a:srgbClr val="FFFF00"/>
                </a:solidFill>
              </a:rPr>
              <a:t> 2,3/ SGK tr 130</a:t>
            </a:r>
          </a:p>
        </p:txBody>
      </p:sp>
      <p:graphicFrame>
        <p:nvGraphicFramePr>
          <p:cNvPr id="15" name="Table 6">
            <a:extLst>
              <a:ext uri="{FF2B5EF4-FFF2-40B4-BE49-F238E27FC236}">
                <a16:creationId xmlns:a16="http://schemas.microsoft.com/office/drawing/2014/main" id="{B3999A24-6EFA-4704-9F10-36BEB4E79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972283"/>
              </p:ext>
            </p:extLst>
          </p:nvPr>
        </p:nvGraphicFramePr>
        <p:xfrm>
          <a:off x="697619" y="934033"/>
          <a:ext cx="11054671" cy="32077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89568">
                  <a:extLst>
                    <a:ext uri="{9D8B030D-6E8A-4147-A177-3AD203B41FA5}">
                      <a16:colId xmlns:a16="http://schemas.microsoft.com/office/drawing/2014/main" val="3807554941"/>
                    </a:ext>
                  </a:extLst>
                </a:gridCol>
                <a:gridCol w="1439056">
                  <a:extLst>
                    <a:ext uri="{9D8B030D-6E8A-4147-A177-3AD203B41FA5}">
                      <a16:colId xmlns:a16="http://schemas.microsoft.com/office/drawing/2014/main" val="1132424915"/>
                    </a:ext>
                  </a:extLst>
                </a:gridCol>
                <a:gridCol w="2128603">
                  <a:extLst>
                    <a:ext uri="{9D8B030D-6E8A-4147-A177-3AD203B41FA5}">
                      <a16:colId xmlns:a16="http://schemas.microsoft.com/office/drawing/2014/main" val="1067721023"/>
                    </a:ext>
                  </a:extLst>
                </a:gridCol>
                <a:gridCol w="1708879">
                  <a:extLst>
                    <a:ext uri="{9D8B030D-6E8A-4147-A177-3AD203B41FA5}">
                      <a16:colId xmlns:a16="http://schemas.microsoft.com/office/drawing/2014/main" val="1287500436"/>
                    </a:ext>
                  </a:extLst>
                </a:gridCol>
                <a:gridCol w="2188565">
                  <a:extLst>
                    <a:ext uri="{9D8B030D-6E8A-4147-A177-3AD203B41FA5}">
                      <a16:colId xmlns:a16="http://schemas.microsoft.com/office/drawing/2014/main" val="2298311173"/>
                    </a:ext>
                  </a:extLst>
                </a:gridCol>
              </a:tblGrid>
              <a:tr h="858625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           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Danh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Động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Tính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315286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những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          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cái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lăng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hãy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đọc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rất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hay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5131009"/>
                  </a:ext>
                </a:extLst>
              </a:tr>
              <a:tr h="531051"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các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                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ông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giáo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đã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phục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dịch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hơi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đột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ngột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7417329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một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               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lần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vừa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nghĩ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ngợi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quá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phải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4939289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          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làng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đập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sung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sướng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7734593"/>
                  </a:ext>
                </a:extLst>
              </a:tr>
            </a:tbl>
          </a:graphicData>
        </a:graphic>
      </p:graphicFrame>
      <p:sp>
        <p:nvSpPr>
          <p:cNvPr id="18" name="Left Brace 17">
            <a:extLst>
              <a:ext uri="{FF2B5EF4-FFF2-40B4-BE49-F238E27FC236}">
                <a16:creationId xmlns:a16="http://schemas.microsoft.com/office/drawing/2014/main" id="{3B81750E-7F8C-467A-9B84-BC34ADD4E053}"/>
              </a:ext>
            </a:extLst>
          </p:cNvPr>
          <p:cNvSpPr/>
          <p:nvPr/>
        </p:nvSpPr>
        <p:spPr>
          <a:xfrm>
            <a:off x="2143594" y="2081759"/>
            <a:ext cx="404734" cy="1875644"/>
          </a:xfrm>
          <a:prstGeom prst="leftBrace">
            <a:avLst/>
          </a:pr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30E26AA1-FFA5-4773-A51D-BCEFBD77ADC6}"/>
              </a:ext>
            </a:extLst>
          </p:cNvPr>
          <p:cNvSpPr/>
          <p:nvPr/>
        </p:nvSpPr>
        <p:spPr>
          <a:xfrm>
            <a:off x="5691266" y="2081759"/>
            <a:ext cx="404734" cy="1875644"/>
          </a:xfrm>
          <a:prstGeom prst="leftBrace">
            <a:avLst/>
          </a:pr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Brace 19">
            <a:extLst>
              <a:ext uri="{FF2B5EF4-FFF2-40B4-BE49-F238E27FC236}">
                <a16:creationId xmlns:a16="http://schemas.microsoft.com/office/drawing/2014/main" id="{97A684AB-4909-470D-B2C1-89F6B35847BB}"/>
              </a:ext>
            </a:extLst>
          </p:cNvPr>
          <p:cNvSpPr/>
          <p:nvPr/>
        </p:nvSpPr>
        <p:spPr>
          <a:xfrm>
            <a:off x="9461292" y="2081759"/>
            <a:ext cx="404734" cy="1875644"/>
          </a:xfrm>
          <a:prstGeom prst="leftBrace">
            <a:avLst/>
          </a:pr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E71E2D8C-6001-40C0-80BE-4C1FF5151668}"/>
              </a:ext>
            </a:extLst>
          </p:cNvPr>
          <p:cNvSpPr/>
          <p:nvPr/>
        </p:nvSpPr>
        <p:spPr>
          <a:xfrm>
            <a:off x="914400" y="3687580"/>
            <a:ext cx="164892" cy="454199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C9DFA673-3C76-4ACD-8062-24EE431C9913}"/>
              </a:ext>
            </a:extLst>
          </p:cNvPr>
          <p:cNvSpPr/>
          <p:nvPr/>
        </p:nvSpPr>
        <p:spPr>
          <a:xfrm>
            <a:off x="8621843" y="3687579"/>
            <a:ext cx="164892" cy="454199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3C6511C2-D17C-49B8-8EA1-EB8C32FB39D1}"/>
              </a:ext>
            </a:extLst>
          </p:cNvPr>
          <p:cNvSpPr/>
          <p:nvPr/>
        </p:nvSpPr>
        <p:spPr>
          <a:xfrm>
            <a:off x="4919273" y="3687578"/>
            <a:ext cx="164892" cy="454199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90A7883-6A0B-4A1C-BA41-E79EBBABDA42}"/>
              </a:ext>
            </a:extLst>
          </p:cNvPr>
          <p:cNvSpPr/>
          <p:nvPr/>
        </p:nvSpPr>
        <p:spPr>
          <a:xfrm>
            <a:off x="592688" y="4240716"/>
            <a:ext cx="1550906" cy="6745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Lượng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283B99B-780D-40DB-AA5D-A428DA9B79FC}"/>
              </a:ext>
            </a:extLst>
          </p:cNvPr>
          <p:cNvSpPr/>
          <p:nvPr/>
        </p:nvSpPr>
        <p:spPr>
          <a:xfrm>
            <a:off x="4226266" y="4246710"/>
            <a:ext cx="1550906" cy="6745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Phó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DA50CBA-8BF1-464C-93A1-FEF8C375F7DE}"/>
              </a:ext>
            </a:extLst>
          </p:cNvPr>
          <p:cNvSpPr/>
          <p:nvPr/>
        </p:nvSpPr>
        <p:spPr>
          <a:xfrm>
            <a:off x="7477594" y="4240716"/>
            <a:ext cx="2188564" cy="6745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 err="1">
                <a:solidFill>
                  <a:srgbClr val="FF0000"/>
                </a:solidFill>
              </a:rPr>
              <a:t>Từ</a:t>
            </a:r>
            <a:r>
              <a:rPr lang="en-US" sz="2700" dirty="0">
                <a:solidFill>
                  <a:srgbClr val="FF0000"/>
                </a:solidFill>
              </a:rPr>
              <a:t> </a:t>
            </a:r>
            <a:r>
              <a:rPr lang="en-US" sz="2700" dirty="0" err="1">
                <a:solidFill>
                  <a:srgbClr val="FF0000"/>
                </a:solidFill>
              </a:rPr>
              <a:t>chỉ</a:t>
            </a:r>
            <a:r>
              <a:rPr lang="en-US" sz="2700" dirty="0">
                <a:solidFill>
                  <a:srgbClr val="FF0000"/>
                </a:solidFill>
              </a:rPr>
              <a:t> </a:t>
            </a:r>
            <a:r>
              <a:rPr lang="en-US" sz="2700" dirty="0" err="1">
                <a:solidFill>
                  <a:srgbClr val="FF0000"/>
                </a:solidFill>
              </a:rPr>
              <a:t>mức</a:t>
            </a:r>
            <a:r>
              <a:rPr lang="en-US" sz="2700" dirty="0">
                <a:solidFill>
                  <a:srgbClr val="FF0000"/>
                </a:solidFill>
              </a:rPr>
              <a:t> </a:t>
            </a:r>
            <a:r>
              <a:rPr lang="en-US" sz="2700" dirty="0" err="1">
                <a:solidFill>
                  <a:srgbClr val="FF0000"/>
                </a:solidFill>
              </a:rPr>
              <a:t>độ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27" name="Plus Sign 26">
            <a:extLst>
              <a:ext uri="{FF2B5EF4-FFF2-40B4-BE49-F238E27FC236}">
                <a16:creationId xmlns:a16="http://schemas.microsoft.com/office/drawing/2014/main" id="{A87470F6-3DD5-4C1E-95BF-866863D6A283}"/>
              </a:ext>
            </a:extLst>
          </p:cNvPr>
          <p:cNvSpPr/>
          <p:nvPr/>
        </p:nvSpPr>
        <p:spPr>
          <a:xfrm>
            <a:off x="1648918" y="2848131"/>
            <a:ext cx="404734" cy="4571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Plus Sign 27">
            <a:extLst>
              <a:ext uri="{FF2B5EF4-FFF2-40B4-BE49-F238E27FC236}">
                <a16:creationId xmlns:a16="http://schemas.microsoft.com/office/drawing/2014/main" id="{C9BDAA0D-5456-4811-9FEC-76224348E43F}"/>
              </a:ext>
            </a:extLst>
          </p:cNvPr>
          <p:cNvSpPr/>
          <p:nvPr/>
        </p:nvSpPr>
        <p:spPr>
          <a:xfrm>
            <a:off x="1523617" y="2684008"/>
            <a:ext cx="452204" cy="419683"/>
          </a:xfrm>
          <a:prstGeom prst="math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Plus Sign 28">
            <a:extLst>
              <a:ext uri="{FF2B5EF4-FFF2-40B4-BE49-F238E27FC236}">
                <a16:creationId xmlns:a16="http://schemas.microsoft.com/office/drawing/2014/main" id="{C3D51804-42F7-489E-B558-08CEBA3B538B}"/>
              </a:ext>
            </a:extLst>
          </p:cNvPr>
          <p:cNvSpPr/>
          <p:nvPr/>
        </p:nvSpPr>
        <p:spPr>
          <a:xfrm>
            <a:off x="5239062" y="2719396"/>
            <a:ext cx="452204" cy="419683"/>
          </a:xfrm>
          <a:prstGeom prst="math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Plus Sign 29">
            <a:extLst>
              <a:ext uri="{FF2B5EF4-FFF2-40B4-BE49-F238E27FC236}">
                <a16:creationId xmlns:a16="http://schemas.microsoft.com/office/drawing/2014/main" id="{04FD067A-0E7A-4859-9741-388393B8DF09}"/>
              </a:ext>
            </a:extLst>
          </p:cNvPr>
          <p:cNvSpPr/>
          <p:nvPr/>
        </p:nvSpPr>
        <p:spPr>
          <a:xfrm>
            <a:off x="8966617" y="2707408"/>
            <a:ext cx="452204" cy="419683"/>
          </a:xfrm>
          <a:prstGeom prst="math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53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19"/>
            <a:ext cx="12646855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6D1AC24-4670-466E-ADA7-96D6AF754FB1}"/>
              </a:ext>
            </a:extLst>
          </p:cNvPr>
          <p:cNvSpPr txBox="1"/>
          <p:nvPr/>
        </p:nvSpPr>
        <p:spPr>
          <a:xfrm>
            <a:off x="439722" y="605707"/>
            <a:ext cx="2690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FF00"/>
                </a:solidFill>
              </a:rPr>
              <a:t>Bài</a:t>
            </a:r>
            <a:r>
              <a:rPr lang="en-US" sz="2800" i="1" dirty="0">
                <a:solidFill>
                  <a:srgbClr val="FFFF00"/>
                </a:solidFill>
              </a:rPr>
              <a:t> 5/ SGK tr 130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580ECED7-5927-4995-9F89-139978D15E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088746"/>
              </p:ext>
            </p:extLst>
          </p:nvPr>
        </p:nvGraphicFramePr>
        <p:xfrm>
          <a:off x="3253838" y="605707"/>
          <a:ext cx="8175675" cy="2351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5374">
                  <a:extLst>
                    <a:ext uri="{9D8B030D-6E8A-4147-A177-3AD203B41FA5}">
                      <a16:colId xmlns:a16="http://schemas.microsoft.com/office/drawing/2014/main" val="4041051237"/>
                    </a:ext>
                  </a:extLst>
                </a:gridCol>
                <a:gridCol w="3595076">
                  <a:extLst>
                    <a:ext uri="{9D8B030D-6E8A-4147-A177-3AD203B41FA5}">
                      <a16:colId xmlns:a16="http://schemas.microsoft.com/office/drawing/2014/main" val="3807554941"/>
                    </a:ext>
                  </a:extLst>
                </a:gridCol>
                <a:gridCol w="2725225">
                  <a:extLst>
                    <a:ext uri="{9D8B030D-6E8A-4147-A177-3AD203B41FA5}">
                      <a16:colId xmlns:a16="http://schemas.microsoft.com/office/drawing/2014/main" val="1067721023"/>
                    </a:ext>
                  </a:extLst>
                </a:gridCol>
              </a:tblGrid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Ví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dụ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loại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Mục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đích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dùng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15286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Tính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từ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i="1" dirty="0" err="1">
                          <a:solidFill>
                            <a:schemeClr val="bg1"/>
                          </a:solidFill>
                        </a:rPr>
                        <a:t>Động</a:t>
                      </a:r>
                      <a:r>
                        <a:rPr lang="en-US" sz="2800" i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chemeClr val="bg1"/>
                          </a:solidFill>
                        </a:rPr>
                        <a:t>từ</a:t>
                      </a:r>
                      <a:endParaRPr lang="en-US" sz="2800" i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131009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Danh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từ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i="1" dirty="0" err="1">
                          <a:solidFill>
                            <a:schemeClr val="bg1"/>
                          </a:solidFill>
                        </a:rPr>
                        <a:t>Tính</a:t>
                      </a:r>
                      <a:r>
                        <a:rPr lang="en-US" sz="2800" i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chemeClr val="bg1"/>
                          </a:solidFill>
                        </a:rPr>
                        <a:t>từ</a:t>
                      </a:r>
                      <a:endParaRPr lang="en-US" sz="2800" i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417329"/>
                  </a:ext>
                </a:extLst>
              </a:tr>
              <a:tr h="587926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Tính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từ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2800" i="1" dirty="0" err="1">
                          <a:solidFill>
                            <a:schemeClr val="bg1"/>
                          </a:solidFill>
                        </a:rPr>
                        <a:t>Danh</a:t>
                      </a:r>
                      <a:r>
                        <a:rPr lang="en-US" sz="2800" i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chemeClr val="bg1"/>
                          </a:solidFill>
                        </a:rPr>
                        <a:t>từ</a:t>
                      </a:r>
                      <a:endParaRPr lang="en-US" sz="2800" i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93928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EDA6106-DD07-449D-A8EC-333079BBBC53}"/>
              </a:ext>
            </a:extLst>
          </p:cNvPr>
          <p:cNvSpPr txBox="1"/>
          <p:nvPr/>
        </p:nvSpPr>
        <p:spPr>
          <a:xfrm>
            <a:off x="439722" y="3167390"/>
            <a:ext cx="2963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FF00"/>
                </a:solidFill>
              </a:rPr>
              <a:t>II. </a:t>
            </a:r>
            <a:r>
              <a:rPr lang="en-US" sz="2800" b="1" i="1" dirty="0" err="1">
                <a:solidFill>
                  <a:srgbClr val="FFFF00"/>
                </a:solidFill>
              </a:rPr>
              <a:t>Các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từ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loại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khác</a:t>
            </a:r>
            <a:endParaRPr lang="en-US" sz="2800" b="1" i="1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83BEE9-F0C2-4615-A1A0-246C190A1F5C}"/>
              </a:ext>
            </a:extLst>
          </p:cNvPr>
          <p:cNvSpPr txBox="1"/>
          <p:nvPr/>
        </p:nvSpPr>
        <p:spPr>
          <a:xfrm>
            <a:off x="5511470" y="3039898"/>
            <a:ext cx="2963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FFFF00"/>
                </a:solidFill>
              </a:rPr>
              <a:t>Từ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loại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khác</a:t>
            </a:r>
            <a:endParaRPr lang="en-US" sz="2800" b="1" i="1" dirty="0">
              <a:solidFill>
                <a:srgbClr val="FFFF00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C71AA69-0C7B-42A6-B0C5-54C1CBA81420}"/>
              </a:ext>
            </a:extLst>
          </p:cNvPr>
          <p:cNvCxnSpPr>
            <a:cxnSpLocks/>
            <a:endCxn id="48" idx="0"/>
          </p:cNvCxnSpPr>
          <p:nvPr/>
        </p:nvCxnSpPr>
        <p:spPr>
          <a:xfrm flipH="1">
            <a:off x="5710989" y="3522131"/>
            <a:ext cx="1173011" cy="1130567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63D8179-F51F-499F-A27E-F659537C7DA8}"/>
              </a:ext>
            </a:extLst>
          </p:cNvPr>
          <p:cNvCxnSpPr>
            <a:cxnSpLocks/>
          </p:cNvCxnSpPr>
          <p:nvPr/>
        </p:nvCxnSpPr>
        <p:spPr>
          <a:xfrm flipH="1">
            <a:off x="739847" y="3476207"/>
            <a:ext cx="6238155" cy="1221127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ABA1C0C-F941-4DAB-A1D4-5CA9E27A190C}"/>
              </a:ext>
            </a:extLst>
          </p:cNvPr>
          <p:cNvCxnSpPr>
            <a:cxnSpLocks/>
          </p:cNvCxnSpPr>
          <p:nvPr/>
        </p:nvCxnSpPr>
        <p:spPr>
          <a:xfrm flipH="1">
            <a:off x="3417764" y="3505891"/>
            <a:ext cx="3552740" cy="1245426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A6C206-D297-41FA-A08B-0F6A574F22DB}"/>
              </a:ext>
            </a:extLst>
          </p:cNvPr>
          <p:cNvCxnSpPr>
            <a:cxnSpLocks/>
          </p:cNvCxnSpPr>
          <p:nvPr/>
        </p:nvCxnSpPr>
        <p:spPr>
          <a:xfrm flipH="1">
            <a:off x="1901968" y="3502861"/>
            <a:ext cx="5061039" cy="1349939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AAA7E5F-AF4A-4FE1-8C83-4998857C0E04}"/>
              </a:ext>
            </a:extLst>
          </p:cNvPr>
          <p:cNvCxnSpPr>
            <a:cxnSpLocks/>
            <a:stCxn id="8" idx="2"/>
            <a:endCxn id="46" idx="0"/>
          </p:cNvCxnSpPr>
          <p:nvPr/>
        </p:nvCxnSpPr>
        <p:spPr>
          <a:xfrm flipH="1">
            <a:off x="4475848" y="3563118"/>
            <a:ext cx="2517145" cy="111622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D26E1C7-F4DF-48D7-9D63-F59476AD37F4}"/>
              </a:ext>
            </a:extLst>
          </p:cNvPr>
          <p:cNvCxnSpPr>
            <a:cxnSpLocks/>
          </p:cNvCxnSpPr>
          <p:nvPr/>
        </p:nvCxnSpPr>
        <p:spPr>
          <a:xfrm flipH="1">
            <a:off x="6942599" y="3459419"/>
            <a:ext cx="20405" cy="1291898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87815A8-BF90-4B79-BEA5-8252E90428BB}"/>
              </a:ext>
            </a:extLst>
          </p:cNvPr>
          <p:cNvCxnSpPr>
            <a:cxnSpLocks/>
          </p:cNvCxnSpPr>
          <p:nvPr/>
        </p:nvCxnSpPr>
        <p:spPr>
          <a:xfrm>
            <a:off x="6978002" y="3490146"/>
            <a:ext cx="1258343" cy="1199468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0CC8B88-6170-4332-98A4-73BCF6DC7735}"/>
              </a:ext>
            </a:extLst>
          </p:cNvPr>
          <p:cNvCxnSpPr>
            <a:cxnSpLocks/>
          </p:cNvCxnSpPr>
          <p:nvPr/>
        </p:nvCxnSpPr>
        <p:spPr>
          <a:xfrm>
            <a:off x="6988000" y="3459419"/>
            <a:ext cx="4326243" cy="1185167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1E4E8B2-81FB-4E42-985D-AC58DF7AE9C8}"/>
              </a:ext>
            </a:extLst>
          </p:cNvPr>
          <p:cNvCxnSpPr>
            <a:cxnSpLocks/>
          </p:cNvCxnSpPr>
          <p:nvPr/>
        </p:nvCxnSpPr>
        <p:spPr>
          <a:xfrm>
            <a:off x="6978001" y="3429553"/>
            <a:ext cx="2532136" cy="1307012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CAD623CA-A3A3-4857-99D8-534BA834B497}"/>
              </a:ext>
            </a:extLst>
          </p:cNvPr>
          <p:cNvSpPr txBox="1"/>
          <p:nvPr/>
        </p:nvSpPr>
        <p:spPr>
          <a:xfrm>
            <a:off x="439722" y="4703457"/>
            <a:ext cx="10005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Số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128EA55-B345-47F9-8939-0FE90A216C67}"/>
              </a:ext>
            </a:extLst>
          </p:cNvPr>
          <p:cNvSpPr txBox="1"/>
          <p:nvPr/>
        </p:nvSpPr>
        <p:spPr>
          <a:xfrm>
            <a:off x="1377975" y="4703010"/>
            <a:ext cx="11001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Đại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2B6A524-5B1C-413A-AF1F-DC90D338401A}"/>
              </a:ext>
            </a:extLst>
          </p:cNvPr>
          <p:cNvSpPr txBox="1"/>
          <p:nvPr/>
        </p:nvSpPr>
        <p:spPr>
          <a:xfrm>
            <a:off x="2493125" y="4697334"/>
            <a:ext cx="16256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Lượng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4ADEE63-A2C4-4AF1-9BCC-01B022769990}"/>
              </a:ext>
            </a:extLst>
          </p:cNvPr>
          <p:cNvSpPr txBox="1"/>
          <p:nvPr/>
        </p:nvSpPr>
        <p:spPr>
          <a:xfrm>
            <a:off x="3925771" y="4679338"/>
            <a:ext cx="11001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Chỉ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1B3C0A1-D0EC-4B66-A906-25855DE62DBF}"/>
              </a:ext>
            </a:extLst>
          </p:cNvPr>
          <p:cNvSpPr txBox="1"/>
          <p:nvPr/>
        </p:nvSpPr>
        <p:spPr>
          <a:xfrm>
            <a:off x="4992975" y="4652698"/>
            <a:ext cx="14360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Phó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0DEF444-5250-4F5E-B8A9-8B92F2C52D96}"/>
              </a:ext>
            </a:extLst>
          </p:cNvPr>
          <p:cNvSpPr txBox="1"/>
          <p:nvPr/>
        </p:nvSpPr>
        <p:spPr>
          <a:xfrm>
            <a:off x="6102644" y="4647565"/>
            <a:ext cx="19575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Quan </a:t>
            </a:r>
            <a:r>
              <a:rPr lang="en-US" sz="2600" dirty="0" err="1">
                <a:solidFill>
                  <a:schemeClr val="bg1"/>
                </a:solidFill>
              </a:rPr>
              <a:t>hệ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6E4401C-BB6D-4FCD-ABC8-0CD437426B84}"/>
              </a:ext>
            </a:extLst>
          </p:cNvPr>
          <p:cNvSpPr txBox="1"/>
          <p:nvPr/>
        </p:nvSpPr>
        <p:spPr>
          <a:xfrm>
            <a:off x="7804917" y="4628310"/>
            <a:ext cx="11001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Trợ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26C41BC-00F7-488F-AC74-D5829329691E}"/>
              </a:ext>
            </a:extLst>
          </p:cNvPr>
          <p:cNvSpPr txBox="1"/>
          <p:nvPr/>
        </p:nvSpPr>
        <p:spPr>
          <a:xfrm>
            <a:off x="8811190" y="4637937"/>
            <a:ext cx="19347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Tình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thái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9AA0C3D-C687-4456-A7E5-D629C7083844}"/>
              </a:ext>
            </a:extLst>
          </p:cNvPr>
          <p:cNvSpPr txBox="1"/>
          <p:nvPr/>
        </p:nvSpPr>
        <p:spPr>
          <a:xfrm>
            <a:off x="10541677" y="4628309"/>
            <a:ext cx="142293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Thán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39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39" grpId="0"/>
      <p:bldP spid="40" grpId="0"/>
      <p:bldP spid="43" grpId="0"/>
      <p:bldP spid="46" grpId="0"/>
      <p:bldP spid="48" grpId="0"/>
      <p:bldP spid="50" grpId="0"/>
      <p:bldP spid="54" grpId="0"/>
      <p:bldP spid="55" grpId="0"/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646855" cy="68580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177080F-E525-4EA0-8F17-04CD417C3A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344532"/>
              </p:ext>
            </p:extLst>
          </p:nvPr>
        </p:nvGraphicFramePr>
        <p:xfrm>
          <a:off x="288835" y="1295019"/>
          <a:ext cx="11614329" cy="46260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9024">
                  <a:extLst>
                    <a:ext uri="{9D8B030D-6E8A-4147-A177-3AD203B41FA5}">
                      <a16:colId xmlns:a16="http://schemas.microsoft.com/office/drawing/2014/main" val="150637982"/>
                    </a:ext>
                  </a:extLst>
                </a:gridCol>
                <a:gridCol w="886958">
                  <a:extLst>
                    <a:ext uri="{9D8B030D-6E8A-4147-A177-3AD203B41FA5}">
                      <a16:colId xmlns:a16="http://schemas.microsoft.com/office/drawing/2014/main" val="2537658357"/>
                    </a:ext>
                  </a:extLst>
                </a:gridCol>
                <a:gridCol w="1203798">
                  <a:extLst>
                    <a:ext uri="{9D8B030D-6E8A-4147-A177-3AD203B41FA5}">
                      <a16:colId xmlns:a16="http://schemas.microsoft.com/office/drawing/2014/main" val="2452600040"/>
                    </a:ext>
                  </a:extLst>
                </a:gridCol>
                <a:gridCol w="1453835">
                  <a:extLst>
                    <a:ext uri="{9D8B030D-6E8A-4147-A177-3AD203B41FA5}">
                      <a16:colId xmlns:a16="http://schemas.microsoft.com/office/drawing/2014/main" val="1550999433"/>
                    </a:ext>
                  </a:extLst>
                </a:gridCol>
                <a:gridCol w="1002202">
                  <a:extLst>
                    <a:ext uri="{9D8B030D-6E8A-4147-A177-3AD203B41FA5}">
                      <a16:colId xmlns:a16="http://schemas.microsoft.com/office/drawing/2014/main" val="3789565675"/>
                    </a:ext>
                  </a:extLst>
                </a:gridCol>
                <a:gridCol w="1035522">
                  <a:extLst>
                    <a:ext uri="{9D8B030D-6E8A-4147-A177-3AD203B41FA5}">
                      <a16:colId xmlns:a16="http://schemas.microsoft.com/office/drawing/2014/main" val="3314218789"/>
                    </a:ext>
                  </a:extLst>
                </a:gridCol>
                <a:gridCol w="1553284">
                  <a:extLst>
                    <a:ext uri="{9D8B030D-6E8A-4147-A177-3AD203B41FA5}">
                      <a16:colId xmlns:a16="http://schemas.microsoft.com/office/drawing/2014/main" val="2127243692"/>
                    </a:ext>
                  </a:extLst>
                </a:gridCol>
                <a:gridCol w="963254">
                  <a:extLst>
                    <a:ext uri="{9D8B030D-6E8A-4147-A177-3AD203B41FA5}">
                      <a16:colId xmlns:a16="http://schemas.microsoft.com/office/drawing/2014/main" val="1641151163"/>
                    </a:ext>
                  </a:extLst>
                </a:gridCol>
                <a:gridCol w="1590261">
                  <a:extLst>
                    <a:ext uri="{9D8B030D-6E8A-4147-A177-3AD203B41FA5}">
                      <a16:colId xmlns:a16="http://schemas.microsoft.com/office/drawing/2014/main" val="8699195"/>
                    </a:ext>
                  </a:extLst>
                </a:gridCol>
                <a:gridCol w="1166191">
                  <a:extLst>
                    <a:ext uri="{9D8B030D-6E8A-4147-A177-3AD203B41FA5}">
                      <a16:colId xmlns:a16="http://schemas.microsoft.com/office/drawing/2014/main" val="26233682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Câu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Số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Đại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Lượng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Chỉ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Phó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Quan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hệ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Trợ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tư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Tình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thái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Thán</a:t>
                      </a:r>
                      <a:r>
                        <a:rPr lang="en-US" sz="22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từ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035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93767"/>
                  </a:ext>
                </a:extLst>
              </a:tr>
              <a:tr h="5234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881963"/>
                  </a:ext>
                </a:extLst>
              </a:tr>
              <a:tr h="3659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482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346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354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501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05896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0A8C2D2-AFA3-4AB6-A04E-E95C1ACA9C2D}"/>
              </a:ext>
            </a:extLst>
          </p:cNvPr>
          <p:cNvSpPr txBox="1"/>
          <p:nvPr/>
        </p:nvSpPr>
        <p:spPr>
          <a:xfrm>
            <a:off x="519235" y="473186"/>
            <a:ext cx="2690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FF00"/>
                </a:solidFill>
              </a:rPr>
              <a:t>Bài</a:t>
            </a:r>
            <a:r>
              <a:rPr lang="en-US" sz="2800" i="1" dirty="0">
                <a:solidFill>
                  <a:srgbClr val="FFFF00"/>
                </a:solidFill>
              </a:rPr>
              <a:t> 1/ SGK tr 132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9CC96F-A9F4-4A6A-A924-52A16A09AEAE}"/>
              </a:ext>
            </a:extLst>
          </p:cNvPr>
          <p:cNvSpPr txBox="1"/>
          <p:nvPr/>
        </p:nvSpPr>
        <p:spPr>
          <a:xfrm>
            <a:off x="8113255" y="1784317"/>
            <a:ext cx="8083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chỉ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883F62-6C6C-4DA2-A630-5A1D0531D1F4}"/>
              </a:ext>
            </a:extLst>
          </p:cNvPr>
          <p:cNvSpPr txBox="1"/>
          <p:nvPr/>
        </p:nvSpPr>
        <p:spPr>
          <a:xfrm>
            <a:off x="1265582" y="1903849"/>
            <a:ext cx="8083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ba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87E499-281B-4430-8D28-F496B5663320}"/>
              </a:ext>
            </a:extLst>
          </p:cNvPr>
          <p:cNvSpPr txBox="1"/>
          <p:nvPr/>
        </p:nvSpPr>
        <p:spPr>
          <a:xfrm>
            <a:off x="8661864" y="2015150"/>
            <a:ext cx="8083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cả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C78114-55EB-422D-B2A4-8985E2DB7F75}"/>
              </a:ext>
            </a:extLst>
          </p:cNvPr>
          <p:cNvSpPr txBox="1"/>
          <p:nvPr/>
        </p:nvSpPr>
        <p:spPr>
          <a:xfrm>
            <a:off x="6965373" y="1883709"/>
            <a:ext cx="8083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Ở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C67CF4-BB6B-4B29-9964-C11AA9286B81}"/>
              </a:ext>
            </a:extLst>
          </p:cNvPr>
          <p:cNvSpPr txBox="1"/>
          <p:nvPr/>
        </p:nvSpPr>
        <p:spPr>
          <a:xfrm>
            <a:off x="1864900" y="2329984"/>
            <a:ext cx="8028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tôi</a:t>
            </a:r>
            <a:r>
              <a:rPr lang="en-US" sz="2200" dirty="0">
                <a:solidFill>
                  <a:schemeClr val="bg1"/>
                </a:solidFill>
              </a:rPr>
              <a:t>,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9ED847-0688-409F-B71A-81B96FFC2894}"/>
              </a:ext>
            </a:extLst>
          </p:cNvPr>
          <p:cNvSpPr txBox="1"/>
          <p:nvPr/>
        </p:nvSpPr>
        <p:spPr>
          <a:xfrm>
            <a:off x="6622971" y="2276958"/>
            <a:ext cx="8083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của</a:t>
            </a:r>
            <a:r>
              <a:rPr lang="en-US" sz="2200" dirty="0">
                <a:solidFill>
                  <a:schemeClr val="bg1"/>
                </a:solidFill>
              </a:rPr>
              <a:t>,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D11CEF-D241-4FFA-9F4E-55466C8F2AF8}"/>
              </a:ext>
            </a:extLst>
          </p:cNvPr>
          <p:cNvSpPr txBox="1"/>
          <p:nvPr/>
        </p:nvSpPr>
        <p:spPr>
          <a:xfrm>
            <a:off x="1864314" y="2628597"/>
            <a:ext cx="15298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bao </a:t>
            </a:r>
            <a:r>
              <a:rPr lang="en-US" sz="2200" dirty="0" err="1">
                <a:solidFill>
                  <a:schemeClr val="bg1"/>
                </a:solidFill>
              </a:rPr>
              <a:t>nhiêu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24FE54-4A21-4280-8775-032502660EC8}"/>
              </a:ext>
            </a:extLst>
          </p:cNvPr>
          <p:cNvSpPr txBox="1"/>
          <p:nvPr/>
        </p:nvSpPr>
        <p:spPr>
          <a:xfrm>
            <a:off x="7285976" y="2260012"/>
            <a:ext cx="10344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nhưng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31A84A-C1A0-420B-A6B8-B10FB5ED5B88}"/>
              </a:ext>
            </a:extLst>
          </p:cNvPr>
          <p:cNvSpPr txBox="1"/>
          <p:nvPr/>
        </p:nvSpPr>
        <p:spPr>
          <a:xfrm>
            <a:off x="4760647" y="2512724"/>
            <a:ext cx="8083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ấy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C7A486-49D0-44F9-B3C5-3E4EAADB58D1}"/>
              </a:ext>
            </a:extLst>
          </p:cNvPr>
          <p:cNvSpPr txBox="1"/>
          <p:nvPr/>
        </p:nvSpPr>
        <p:spPr>
          <a:xfrm>
            <a:off x="7034841" y="2653261"/>
            <a:ext cx="8083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nh</a:t>
            </a:r>
            <a:r>
              <a:rPr lang="vi-VN" sz="2200" dirty="0">
                <a:solidFill>
                  <a:schemeClr val="bg1"/>
                </a:solidFill>
              </a:rPr>
              <a:t>ư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2112CA-F7C8-48D9-9801-F1576CE8C3C5}"/>
              </a:ext>
            </a:extLst>
          </p:cNvPr>
          <p:cNvSpPr txBox="1"/>
          <p:nvPr/>
        </p:nvSpPr>
        <p:spPr>
          <a:xfrm>
            <a:off x="2192222" y="2329984"/>
            <a:ext cx="11279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bao </a:t>
            </a:r>
            <a:r>
              <a:rPr lang="en-US" sz="2200" dirty="0" err="1">
                <a:solidFill>
                  <a:schemeClr val="bg1"/>
                </a:solidFill>
              </a:rPr>
              <a:t>giờ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5CF33B-0533-4387-9BF9-2476B92C4E5D}"/>
              </a:ext>
            </a:extLst>
          </p:cNvPr>
          <p:cNvSpPr txBox="1"/>
          <p:nvPr/>
        </p:nvSpPr>
        <p:spPr>
          <a:xfrm>
            <a:off x="5562128" y="2939863"/>
            <a:ext cx="580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đã</a:t>
            </a:r>
            <a:r>
              <a:rPr lang="en-US" sz="2200" dirty="0">
                <a:solidFill>
                  <a:schemeClr val="bg1"/>
                </a:solidFill>
              </a:rPr>
              <a:t>,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F63992E-3024-46D0-AEE1-19C7165F3F6B}"/>
              </a:ext>
            </a:extLst>
          </p:cNvPr>
          <p:cNvSpPr txBox="1"/>
          <p:nvPr/>
        </p:nvSpPr>
        <p:spPr>
          <a:xfrm>
            <a:off x="5756485" y="3225660"/>
            <a:ext cx="580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đã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ED0005-052C-4E85-8AC0-446F92B49D0F}"/>
              </a:ext>
            </a:extLst>
          </p:cNvPr>
          <p:cNvSpPr txBox="1"/>
          <p:nvPr/>
        </p:nvSpPr>
        <p:spPr>
          <a:xfrm>
            <a:off x="6034509" y="2960871"/>
            <a:ext cx="7006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mới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81E46CD-6765-4DF9-A04B-5F863DA0304A}"/>
              </a:ext>
            </a:extLst>
          </p:cNvPr>
          <p:cNvSpPr txBox="1"/>
          <p:nvPr/>
        </p:nvSpPr>
        <p:spPr>
          <a:xfrm>
            <a:off x="3394155" y="3010216"/>
            <a:ext cx="10879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những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B15C13-938F-4409-B254-264FAB93FC46}"/>
              </a:ext>
            </a:extLst>
          </p:cNvPr>
          <p:cNvSpPr txBox="1"/>
          <p:nvPr/>
        </p:nvSpPr>
        <p:spPr>
          <a:xfrm>
            <a:off x="8330788" y="3059484"/>
            <a:ext cx="8083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ngay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C9E01B6-7B8B-4A4B-A561-320E78D3FF85}"/>
              </a:ext>
            </a:extLst>
          </p:cNvPr>
          <p:cNvSpPr txBox="1"/>
          <p:nvPr/>
        </p:nvSpPr>
        <p:spPr>
          <a:xfrm>
            <a:off x="6900287" y="3038159"/>
            <a:ext cx="10344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bấy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giờ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CD8D92-5008-46FF-8DAB-425C56F158A5}"/>
              </a:ext>
            </a:extLst>
          </p:cNvPr>
          <p:cNvSpPr txBox="1"/>
          <p:nvPr/>
        </p:nvSpPr>
        <p:spPr>
          <a:xfrm>
            <a:off x="10866531" y="3656547"/>
            <a:ext cx="9385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trời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ơi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2AF6186-FCB4-4A81-BB86-FFCA1740A8B7}"/>
              </a:ext>
            </a:extLst>
          </p:cNvPr>
          <p:cNvSpPr txBox="1"/>
          <p:nvPr/>
        </p:nvSpPr>
        <p:spPr>
          <a:xfrm>
            <a:off x="4828794" y="3620993"/>
            <a:ext cx="580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chỉ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E0CEA9-E9F7-4AE7-A2BD-71101E53D370}"/>
              </a:ext>
            </a:extLst>
          </p:cNvPr>
          <p:cNvSpPr txBox="1"/>
          <p:nvPr/>
        </p:nvSpPr>
        <p:spPr>
          <a:xfrm>
            <a:off x="1090969" y="3656547"/>
            <a:ext cx="7733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năm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8BB03EE-82F3-41EE-B68C-ACF7577D1693}"/>
              </a:ext>
            </a:extLst>
          </p:cNvPr>
          <p:cNvSpPr txBox="1"/>
          <p:nvPr/>
        </p:nvSpPr>
        <p:spPr>
          <a:xfrm>
            <a:off x="4759340" y="4238630"/>
            <a:ext cx="8027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đâu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5AF566F-96C4-49E4-A356-8969A090F62D}"/>
              </a:ext>
            </a:extLst>
          </p:cNvPr>
          <p:cNvSpPr txBox="1"/>
          <p:nvPr/>
        </p:nvSpPr>
        <p:spPr>
          <a:xfrm>
            <a:off x="9772249" y="4883047"/>
            <a:ext cx="580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hả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1BB360-72FC-42CC-A278-6D56F0FA11D7}"/>
              </a:ext>
            </a:extLst>
          </p:cNvPr>
          <p:cNvSpPr txBox="1"/>
          <p:nvPr/>
        </p:nvSpPr>
        <p:spPr>
          <a:xfrm>
            <a:off x="5710817" y="5399551"/>
            <a:ext cx="7703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đang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696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935"/>
            <a:ext cx="12646855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4AE3956-9247-409F-8271-C427EA53D13C}"/>
              </a:ext>
            </a:extLst>
          </p:cNvPr>
          <p:cNvSpPr txBox="1"/>
          <p:nvPr/>
        </p:nvSpPr>
        <p:spPr>
          <a:xfrm>
            <a:off x="562708" y="436099"/>
            <a:ext cx="1758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B. </a:t>
            </a:r>
            <a:r>
              <a:rPr lang="en-US" sz="2800" b="1" dirty="0" err="1">
                <a:solidFill>
                  <a:srgbClr val="FFFF00"/>
                </a:solidFill>
              </a:rPr>
              <a:t>Cụm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từ</a:t>
            </a:r>
            <a:endParaRPr lang="en-US" sz="2800" b="1" dirty="0">
              <a:solidFill>
                <a:srgbClr val="FFFF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0A9617-4B3E-441E-9369-160475C54706}"/>
              </a:ext>
            </a:extLst>
          </p:cNvPr>
          <p:cNvCxnSpPr/>
          <p:nvPr/>
        </p:nvCxnSpPr>
        <p:spPr>
          <a:xfrm>
            <a:off x="2533338" y="734518"/>
            <a:ext cx="944380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E119B2B-B6B3-4C8A-BDCC-896F94CBCB89}"/>
              </a:ext>
            </a:extLst>
          </p:cNvPr>
          <p:cNvCxnSpPr>
            <a:cxnSpLocks/>
          </p:cNvCxnSpPr>
          <p:nvPr/>
        </p:nvCxnSpPr>
        <p:spPr>
          <a:xfrm>
            <a:off x="2533338" y="734518"/>
            <a:ext cx="931698" cy="608509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0DAFF59-0C1F-455C-8F3A-FF4BAE02C8C4}"/>
              </a:ext>
            </a:extLst>
          </p:cNvPr>
          <p:cNvCxnSpPr>
            <a:cxnSpLocks/>
          </p:cNvCxnSpPr>
          <p:nvPr/>
        </p:nvCxnSpPr>
        <p:spPr>
          <a:xfrm>
            <a:off x="2533338" y="734518"/>
            <a:ext cx="791885" cy="1079292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347BB4E-5B5E-45E6-928D-C80D2509CD4D}"/>
              </a:ext>
            </a:extLst>
          </p:cNvPr>
          <p:cNvSpPr txBox="1"/>
          <p:nvPr/>
        </p:nvSpPr>
        <p:spPr>
          <a:xfrm>
            <a:off x="3626351" y="488296"/>
            <a:ext cx="21862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Cụm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danh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181218-859C-4A84-B09B-4677578CC236}"/>
              </a:ext>
            </a:extLst>
          </p:cNvPr>
          <p:cNvSpPr txBox="1"/>
          <p:nvPr/>
        </p:nvSpPr>
        <p:spPr>
          <a:xfrm>
            <a:off x="3465036" y="1096806"/>
            <a:ext cx="21862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Cụm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động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715B3E-CD77-495A-ACD0-AADB13F84D54}"/>
              </a:ext>
            </a:extLst>
          </p:cNvPr>
          <p:cNvSpPr txBox="1"/>
          <p:nvPr/>
        </p:nvSpPr>
        <p:spPr>
          <a:xfrm>
            <a:off x="3398099" y="1677858"/>
            <a:ext cx="21862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Cụm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tính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từ</a:t>
            </a:r>
            <a:endParaRPr lang="en-US" sz="2600" dirty="0">
              <a:solidFill>
                <a:schemeClr val="bg1"/>
              </a:solidFill>
            </a:endParaRPr>
          </a:p>
        </p:txBody>
      </p:sp>
      <p:graphicFrame>
        <p:nvGraphicFramePr>
          <p:cNvPr id="18" name="Table 18">
            <a:extLst>
              <a:ext uri="{FF2B5EF4-FFF2-40B4-BE49-F238E27FC236}">
                <a16:creationId xmlns:a16="http://schemas.microsoft.com/office/drawing/2014/main" id="{595B7BD0-B7D1-4DA2-B93E-88F6C27D36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401559"/>
              </p:ext>
            </p:extLst>
          </p:nvPr>
        </p:nvGraphicFramePr>
        <p:xfrm>
          <a:off x="5884967" y="1274164"/>
          <a:ext cx="5711253" cy="843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3751">
                  <a:extLst>
                    <a:ext uri="{9D8B030D-6E8A-4147-A177-3AD203B41FA5}">
                      <a16:colId xmlns:a16="http://schemas.microsoft.com/office/drawing/2014/main" val="2366694921"/>
                    </a:ext>
                  </a:extLst>
                </a:gridCol>
                <a:gridCol w="1903751">
                  <a:extLst>
                    <a:ext uri="{9D8B030D-6E8A-4147-A177-3AD203B41FA5}">
                      <a16:colId xmlns:a16="http://schemas.microsoft.com/office/drawing/2014/main" val="850438662"/>
                    </a:ext>
                  </a:extLst>
                </a:gridCol>
                <a:gridCol w="1903751">
                  <a:extLst>
                    <a:ext uri="{9D8B030D-6E8A-4147-A177-3AD203B41FA5}">
                      <a16:colId xmlns:a16="http://schemas.microsoft.com/office/drawing/2014/main" val="2816802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Phụ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trước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Trung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tâm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Phụ</a:t>
                      </a:r>
                      <a:r>
                        <a:rPr lang="en-US" sz="25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FFFF00"/>
                          </a:solidFill>
                        </a:rPr>
                        <a:t>sau</a:t>
                      </a:r>
                      <a:endParaRPr lang="en-US" sz="25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033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633521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EEF83544-489E-4DAF-9901-434FF0FCAB89}"/>
              </a:ext>
            </a:extLst>
          </p:cNvPr>
          <p:cNvSpPr txBox="1"/>
          <p:nvPr/>
        </p:nvSpPr>
        <p:spPr>
          <a:xfrm>
            <a:off x="7697179" y="533066"/>
            <a:ext cx="306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Cấu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tạo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của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cụm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từ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2401D15-CEE7-4F09-8E22-CE8E81556120}"/>
              </a:ext>
            </a:extLst>
          </p:cNvPr>
          <p:cNvSpPr txBox="1"/>
          <p:nvPr/>
        </p:nvSpPr>
        <p:spPr>
          <a:xfrm>
            <a:off x="561247" y="2402386"/>
            <a:ext cx="306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1/ </a:t>
            </a:r>
            <a:r>
              <a:rPr lang="en-US" sz="2800" b="1" dirty="0" err="1">
                <a:solidFill>
                  <a:srgbClr val="FFFF00"/>
                </a:solidFill>
              </a:rPr>
              <a:t>sgk</a:t>
            </a:r>
            <a:r>
              <a:rPr lang="en-US" sz="2800" b="1" dirty="0">
                <a:solidFill>
                  <a:srgbClr val="FFFF00"/>
                </a:solidFill>
              </a:rPr>
              <a:t> tr133</a:t>
            </a:r>
          </a:p>
        </p:txBody>
      </p:sp>
      <p:graphicFrame>
        <p:nvGraphicFramePr>
          <p:cNvPr id="22" name="Table 18">
            <a:extLst>
              <a:ext uri="{FF2B5EF4-FFF2-40B4-BE49-F238E27FC236}">
                <a16:creationId xmlns:a16="http://schemas.microsoft.com/office/drawing/2014/main" id="{5D535B73-5974-47FB-84A9-F669B75E04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24253"/>
              </p:ext>
            </p:extLst>
          </p:nvPr>
        </p:nvGraphicFramePr>
        <p:xfrm>
          <a:off x="3788843" y="2560794"/>
          <a:ext cx="7807377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7616">
                  <a:extLst>
                    <a:ext uri="{9D8B030D-6E8A-4147-A177-3AD203B41FA5}">
                      <a16:colId xmlns:a16="http://schemas.microsoft.com/office/drawing/2014/main" val="2366694921"/>
                    </a:ext>
                  </a:extLst>
                </a:gridCol>
                <a:gridCol w="3597302">
                  <a:extLst>
                    <a:ext uri="{9D8B030D-6E8A-4147-A177-3AD203B41FA5}">
                      <a16:colId xmlns:a16="http://schemas.microsoft.com/office/drawing/2014/main" val="850438662"/>
                    </a:ext>
                  </a:extLst>
                </a:gridCol>
                <a:gridCol w="2602459">
                  <a:extLst>
                    <a:ext uri="{9D8B030D-6E8A-4147-A177-3AD203B41FA5}">
                      <a16:colId xmlns:a16="http://schemas.microsoft.com/office/drawing/2014/main" val="2816802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Câu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Phụ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trước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Trung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tâm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033492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63352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5232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25856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10637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318543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00665F62-1337-421F-91A0-EF2838CA3E1C}"/>
              </a:ext>
            </a:extLst>
          </p:cNvPr>
          <p:cNvSpPr txBox="1"/>
          <p:nvPr/>
        </p:nvSpPr>
        <p:spPr>
          <a:xfrm>
            <a:off x="9576148" y="3082717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ảnh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hưởng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C8D3919-699D-4006-B4F9-BC1828405C44}"/>
              </a:ext>
            </a:extLst>
          </p:cNvPr>
          <p:cNvSpPr txBox="1"/>
          <p:nvPr/>
        </p:nvSpPr>
        <p:spPr>
          <a:xfrm>
            <a:off x="9666089" y="3487751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nhân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cách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8B2CD41-D214-459D-9C92-E1FF025157E4}"/>
              </a:ext>
            </a:extLst>
          </p:cNvPr>
          <p:cNvSpPr txBox="1"/>
          <p:nvPr/>
        </p:nvSpPr>
        <p:spPr>
          <a:xfrm>
            <a:off x="9657546" y="3892785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lối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sống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A66503B-A2E9-47F1-88EB-C579E6FAADAE}"/>
              </a:ext>
            </a:extLst>
          </p:cNvPr>
          <p:cNvSpPr txBox="1"/>
          <p:nvPr/>
        </p:nvSpPr>
        <p:spPr>
          <a:xfrm>
            <a:off x="9666089" y="4361988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ngày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63F28D8-DF47-40CE-A834-9A0204482025}"/>
              </a:ext>
            </a:extLst>
          </p:cNvPr>
          <p:cNvSpPr txBox="1"/>
          <p:nvPr/>
        </p:nvSpPr>
        <p:spPr>
          <a:xfrm>
            <a:off x="9657546" y="4805338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tiếng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C7CB805-9F17-43C0-B1BA-45F2366847F9}"/>
              </a:ext>
            </a:extLst>
          </p:cNvPr>
          <p:cNvSpPr txBox="1"/>
          <p:nvPr/>
        </p:nvSpPr>
        <p:spPr>
          <a:xfrm>
            <a:off x="6475682" y="3029974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những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2F77306-19B3-49B2-B1D4-C502816AADAB}"/>
              </a:ext>
            </a:extLst>
          </p:cNvPr>
          <p:cNvSpPr txBox="1"/>
          <p:nvPr/>
        </p:nvSpPr>
        <p:spPr>
          <a:xfrm>
            <a:off x="6670555" y="3513604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một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29F5C21-1179-474C-8439-7CEB306099A3}"/>
              </a:ext>
            </a:extLst>
          </p:cNvPr>
          <p:cNvSpPr txBox="1"/>
          <p:nvPr/>
        </p:nvSpPr>
        <p:spPr>
          <a:xfrm>
            <a:off x="6515196" y="4374451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những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66965AD-1ACB-4F68-9E24-DE979A595447}"/>
              </a:ext>
            </a:extLst>
          </p:cNvPr>
          <p:cNvSpPr txBox="1"/>
          <p:nvPr/>
        </p:nvSpPr>
        <p:spPr>
          <a:xfrm>
            <a:off x="5651293" y="4830108"/>
            <a:ext cx="33647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Có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thêm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i="1" dirty="0">
                <a:solidFill>
                  <a:schemeClr val="bg1"/>
                </a:solidFill>
              </a:rPr>
              <a:t>“</a:t>
            </a:r>
            <a:r>
              <a:rPr lang="en-US" sz="2200" i="1" dirty="0" err="1">
                <a:solidFill>
                  <a:schemeClr val="bg1"/>
                </a:solidFill>
              </a:rPr>
              <a:t>những</a:t>
            </a:r>
            <a:r>
              <a:rPr lang="en-US" sz="2200" i="1" dirty="0">
                <a:solidFill>
                  <a:schemeClr val="bg1"/>
                </a:solidFill>
              </a:rPr>
              <a:t>”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4AED796-0E12-4C0F-8B36-8DF03E1226CF}"/>
              </a:ext>
            </a:extLst>
          </p:cNvPr>
          <p:cNvSpPr txBox="1"/>
          <p:nvPr/>
        </p:nvSpPr>
        <p:spPr>
          <a:xfrm>
            <a:off x="6679098" y="3900565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một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99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  <p:bldP spid="17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646855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058E3BF-B8C4-4435-8A0E-50860DF17553}"/>
              </a:ext>
            </a:extLst>
          </p:cNvPr>
          <p:cNvSpPr txBox="1"/>
          <p:nvPr/>
        </p:nvSpPr>
        <p:spPr>
          <a:xfrm>
            <a:off x="621207" y="527392"/>
            <a:ext cx="306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Bài</a:t>
            </a:r>
            <a:r>
              <a:rPr lang="en-US" sz="2800" b="1" dirty="0">
                <a:solidFill>
                  <a:srgbClr val="FFFF00"/>
                </a:solidFill>
              </a:rPr>
              <a:t> 2,3/ </a:t>
            </a:r>
            <a:r>
              <a:rPr lang="en-US" sz="2800" b="1" dirty="0" err="1">
                <a:solidFill>
                  <a:srgbClr val="FFFF00"/>
                </a:solidFill>
              </a:rPr>
              <a:t>sgk</a:t>
            </a:r>
            <a:r>
              <a:rPr lang="en-US" sz="2800" b="1" dirty="0">
                <a:solidFill>
                  <a:srgbClr val="FFFF00"/>
                </a:solidFill>
              </a:rPr>
              <a:t> tr133</a:t>
            </a:r>
          </a:p>
        </p:txBody>
      </p:sp>
      <p:graphicFrame>
        <p:nvGraphicFramePr>
          <p:cNvPr id="4" name="Table 18">
            <a:extLst>
              <a:ext uri="{FF2B5EF4-FFF2-40B4-BE49-F238E27FC236}">
                <a16:creationId xmlns:a16="http://schemas.microsoft.com/office/drawing/2014/main" id="{7B8C003B-0884-4B8D-B3A5-9D0A04DE3F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778967"/>
              </p:ext>
            </p:extLst>
          </p:nvPr>
        </p:nvGraphicFramePr>
        <p:xfrm>
          <a:off x="3454354" y="572994"/>
          <a:ext cx="7799542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6003">
                  <a:extLst>
                    <a:ext uri="{9D8B030D-6E8A-4147-A177-3AD203B41FA5}">
                      <a16:colId xmlns:a16="http://schemas.microsoft.com/office/drawing/2014/main" val="2366694921"/>
                    </a:ext>
                  </a:extLst>
                </a:gridCol>
                <a:gridCol w="3593692">
                  <a:extLst>
                    <a:ext uri="{9D8B030D-6E8A-4147-A177-3AD203B41FA5}">
                      <a16:colId xmlns:a16="http://schemas.microsoft.com/office/drawing/2014/main" val="850438662"/>
                    </a:ext>
                  </a:extLst>
                </a:gridCol>
                <a:gridCol w="2599847">
                  <a:extLst>
                    <a:ext uri="{9D8B030D-6E8A-4147-A177-3AD203B41FA5}">
                      <a16:colId xmlns:a16="http://schemas.microsoft.com/office/drawing/2014/main" val="2816802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Câu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Phụ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trước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Trung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tâm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033492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2a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63352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5232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2585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2b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710637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3a</a:t>
                      </a: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6796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94601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16273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632855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13952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B5564E0-A145-4EC9-9302-65575C0D8A69}"/>
              </a:ext>
            </a:extLst>
          </p:cNvPr>
          <p:cNvSpPr txBox="1"/>
          <p:nvPr/>
        </p:nvSpPr>
        <p:spPr>
          <a:xfrm>
            <a:off x="9750461" y="1050548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đến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F693A5-5B85-4A3B-AB13-4426537F2F42}"/>
              </a:ext>
            </a:extLst>
          </p:cNvPr>
          <p:cNvSpPr txBox="1"/>
          <p:nvPr/>
        </p:nvSpPr>
        <p:spPr>
          <a:xfrm>
            <a:off x="9840402" y="1455582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chạy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605715-BF39-40FC-A678-AB7E47FEBF68}"/>
              </a:ext>
            </a:extLst>
          </p:cNvPr>
          <p:cNvSpPr txBox="1"/>
          <p:nvPr/>
        </p:nvSpPr>
        <p:spPr>
          <a:xfrm>
            <a:off x="9831859" y="1860616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ôm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B046E4-B268-4606-B066-4156D6DFB2BD}"/>
              </a:ext>
            </a:extLst>
          </p:cNvPr>
          <p:cNvSpPr txBox="1"/>
          <p:nvPr/>
        </p:nvSpPr>
        <p:spPr>
          <a:xfrm>
            <a:off x="9933827" y="2506684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lên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E0E816-205D-4FC7-B7E4-C8D738822648}"/>
              </a:ext>
            </a:extLst>
          </p:cNvPr>
          <p:cNvSpPr txBox="1"/>
          <p:nvPr/>
        </p:nvSpPr>
        <p:spPr>
          <a:xfrm>
            <a:off x="9492683" y="2832685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Việt</a:t>
            </a:r>
            <a:r>
              <a:rPr lang="en-US" sz="2200" dirty="0">
                <a:solidFill>
                  <a:schemeClr val="bg1"/>
                </a:solidFill>
              </a:rPr>
              <a:t> Nam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0DB5DF-6CF2-4FA8-B61C-6DDF0A532113}"/>
              </a:ext>
            </a:extLst>
          </p:cNvPr>
          <p:cNvSpPr txBox="1"/>
          <p:nvPr/>
        </p:nvSpPr>
        <p:spPr>
          <a:xfrm>
            <a:off x="6649995" y="997805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đã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C27288-F904-4969-B051-DAA16CB15BAC}"/>
              </a:ext>
            </a:extLst>
          </p:cNvPr>
          <p:cNvSpPr txBox="1"/>
          <p:nvPr/>
        </p:nvSpPr>
        <p:spPr>
          <a:xfrm>
            <a:off x="6844868" y="1481435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sẽ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136FA0-9CD2-4DB8-9067-F35BE777D722}"/>
              </a:ext>
            </a:extLst>
          </p:cNvPr>
          <p:cNvSpPr txBox="1"/>
          <p:nvPr/>
        </p:nvSpPr>
        <p:spPr>
          <a:xfrm>
            <a:off x="6769065" y="2453812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vừa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2764B32-471C-4161-A69A-C06DC0677F7C}"/>
              </a:ext>
            </a:extLst>
          </p:cNvPr>
          <p:cNvSpPr txBox="1"/>
          <p:nvPr/>
        </p:nvSpPr>
        <p:spPr>
          <a:xfrm>
            <a:off x="6853411" y="1868396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sẽ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E98F92B-F8D9-48B2-B140-88E6978D012F}"/>
              </a:ext>
            </a:extLst>
          </p:cNvPr>
          <p:cNvSpPr txBox="1"/>
          <p:nvPr/>
        </p:nvSpPr>
        <p:spPr>
          <a:xfrm>
            <a:off x="9492683" y="3344013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bình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dị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C0ACCFB-0C2C-4D80-9F0A-B59C9DCC6AAF}"/>
              </a:ext>
            </a:extLst>
          </p:cNvPr>
          <p:cNvSpPr txBox="1"/>
          <p:nvPr/>
        </p:nvSpPr>
        <p:spPr>
          <a:xfrm>
            <a:off x="9492683" y="3820502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Việt</a:t>
            </a:r>
            <a:r>
              <a:rPr lang="en-US" sz="2200" dirty="0">
                <a:solidFill>
                  <a:schemeClr val="bg1"/>
                </a:solidFill>
              </a:rPr>
              <a:t> Nam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2B4F5B4-6F42-4BF8-894F-155DCA3BCAF5}"/>
              </a:ext>
            </a:extLst>
          </p:cNvPr>
          <p:cNvSpPr txBox="1"/>
          <p:nvPr/>
        </p:nvSpPr>
        <p:spPr>
          <a:xfrm>
            <a:off x="9492682" y="4278681"/>
            <a:ext cx="17789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Phương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Đông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631FB9-9ABF-448E-A52B-9F8DFECA320A}"/>
              </a:ext>
            </a:extLst>
          </p:cNvPr>
          <p:cNvSpPr txBox="1"/>
          <p:nvPr/>
        </p:nvSpPr>
        <p:spPr>
          <a:xfrm>
            <a:off x="9512695" y="4689428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mới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6E58907-13DB-4710-8826-57B907D635CF}"/>
              </a:ext>
            </a:extLst>
          </p:cNvPr>
          <p:cNvSpPr txBox="1"/>
          <p:nvPr/>
        </p:nvSpPr>
        <p:spPr>
          <a:xfrm>
            <a:off x="6626591" y="3757858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rất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70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0FB18D-CA35-4F60-B4E2-A8CE3AE89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88" y="0"/>
            <a:ext cx="12646855" cy="6858000"/>
          </a:xfrm>
          <a:prstGeom prst="rect">
            <a:avLst/>
          </a:prstGeom>
        </p:spPr>
      </p:pic>
      <p:graphicFrame>
        <p:nvGraphicFramePr>
          <p:cNvPr id="3" name="Table 18">
            <a:extLst>
              <a:ext uri="{FF2B5EF4-FFF2-40B4-BE49-F238E27FC236}">
                <a16:creationId xmlns:a16="http://schemas.microsoft.com/office/drawing/2014/main" id="{0B3332B3-C060-4F9E-B4D4-523389F16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905278"/>
              </p:ext>
            </p:extLst>
          </p:nvPr>
        </p:nvGraphicFramePr>
        <p:xfrm>
          <a:off x="865761" y="685800"/>
          <a:ext cx="7807377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7616">
                  <a:extLst>
                    <a:ext uri="{9D8B030D-6E8A-4147-A177-3AD203B41FA5}">
                      <a16:colId xmlns:a16="http://schemas.microsoft.com/office/drawing/2014/main" val="2366694921"/>
                    </a:ext>
                  </a:extLst>
                </a:gridCol>
                <a:gridCol w="3897443">
                  <a:extLst>
                    <a:ext uri="{9D8B030D-6E8A-4147-A177-3AD203B41FA5}">
                      <a16:colId xmlns:a16="http://schemas.microsoft.com/office/drawing/2014/main" val="850438662"/>
                    </a:ext>
                  </a:extLst>
                </a:gridCol>
                <a:gridCol w="2302318">
                  <a:extLst>
                    <a:ext uri="{9D8B030D-6E8A-4147-A177-3AD203B41FA5}">
                      <a16:colId xmlns:a16="http://schemas.microsoft.com/office/drawing/2014/main" val="2816802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Câu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Phụ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trước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Trung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00"/>
                          </a:solidFill>
                        </a:rPr>
                        <a:t>tâm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033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3b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633521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3c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10637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31854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19271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5C9E4D3-3ABC-4FA3-AB60-640050C38403}"/>
              </a:ext>
            </a:extLst>
          </p:cNvPr>
          <p:cNvSpPr txBox="1"/>
          <p:nvPr/>
        </p:nvSpPr>
        <p:spPr>
          <a:xfrm>
            <a:off x="6692468" y="1185460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êm</a:t>
            </a:r>
            <a:r>
              <a:rPr lang="en-US" sz="2200" dirty="0">
                <a:solidFill>
                  <a:schemeClr val="bg1"/>
                </a:solidFill>
              </a:rPr>
              <a:t> ả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348EAB-A6BD-4865-9432-FEDA7C089262}"/>
              </a:ext>
            </a:extLst>
          </p:cNvPr>
          <p:cNvSpPr txBox="1"/>
          <p:nvPr/>
        </p:nvSpPr>
        <p:spPr>
          <a:xfrm>
            <a:off x="6625342" y="1604560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phức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tạp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870116-CA23-44E7-BC1B-FE782F43D58A}"/>
              </a:ext>
            </a:extLst>
          </p:cNvPr>
          <p:cNvSpPr txBox="1"/>
          <p:nvPr/>
        </p:nvSpPr>
        <p:spPr>
          <a:xfrm>
            <a:off x="6692468" y="2466457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sâu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sắc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4E0AA4-5092-42B1-8C07-D133809AA47C}"/>
              </a:ext>
            </a:extLst>
          </p:cNvPr>
          <p:cNvSpPr txBox="1"/>
          <p:nvPr/>
        </p:nvSpPr>
        <p:spPr>
          <a:xfrm>
            <a:off x="6692468" y="2016232"/>
            <a:ext cx="1636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phong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phú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30B544-DD24-48E2-8B0A-19BF286CA12F}"/>
              </a:ext>
            </a:extLst>
          </p:cNvPr>
          <p:cNvSpPr txBox="1"/>
          <p:nvPr/>
        </p:nvSpPr>
        <p:spPr>
          <a:xfrm>
            <a:off x="2458387" y="1173673"/>
            <a:ext cx="38903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Có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thêm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i="1" dirty="0" err="1">
                <a:solidFill>
                  <a:schemeClr val="bg1"/>
                </a:solidFill>
              </a:rPr>
              <a:t>rất</a:t>
            </a:r>
            <a:r>
              <a:rPr lang="en-US" sz="2200" i="1" dirty="0">
                <a:solidFill>
                  <a:schemeClr val="bg1"/>
                </a:solidFill>
              </a:rPr>
              <a:t> 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vào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phía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trước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2ACAD7-8E2C-4B18-B095-8328B4BEC67D}"/>
              </a:ext>
            </a:extLst>
          </p:cNvPr>
          <p:cNvSpPr txBox="1"/>
          <p:nvPr/>
        </p:nvSpPr>
        <p:spPr>
          <a:xfrm>
            <a:off x="2596676" y="2016231"/>
            <a:ext cx="38903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chemeClr val="bg1"/>
                </a:solidFill>
              </a:rPr>
              <a:t>Có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thêm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i="1" dirty="0" err="1">
                <a:solidFill>
                  <a:schemeClr val="bg1"/>
                </a:solidFill>
              </a:rPr>
              <a:t>rất</a:t>
            </a:r>
            <a:r>
              <a:rPr lang="en-US" sz="2200" i="1" dirty="0">
                <a:solidFill>
                  <a:schemeClr val="bg1"/>
                </a:solidFill>
              </a:rPr>
              <a:t> 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vào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phía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trước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80A940-8476-40A0-9150-4080621FCADB}"/>
              </a:ext>
            </a:extLst>
          </p:cNvPr>
          <p:cNvSpPr txBox="1"/>
          <p:nvPr/>
        </p:nvSpPr>
        <p:spPr>
          <a:xfrm>
            <a:off x="699926" y="3121861"/>
            <a:ext cx="3077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C. </a:t>
            </a:r>
            <a:r>
              <a:rPr lang="en-US" sz="2800" b="1" dirty="0" err="1">
                <a:solidFill>
                  <a:srgbClr val="FFFF00"/>
                </a:solidFill>
              </a:rPr>
              <a:t>Thành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phần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câu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006453-E0F2-47AE-A7F9-6B856FF065F6}"/>
              </a:ext>
            </a:extLst>
          </p:cNvPr>
          <p:cNvSpPr txBox="1"/>
          <p:nvPr/>
        </p:nvSpPr>
        <p:spPr>
          <a:xfrm>
            <a:off x="699925" y="3727142"/>
            <a:ext cx="5787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FF00"/>
                </a:solidFill>
              </a:rPr>
              <a:t>I. </a:t>
            </a:r>
            <a:r>
              <a:rPr lang="en-US" sz="2800" b="1" dirty="0" err="1">
                <a:solidFill>
                  <a:srgbClr val="FFFF00"/>
                </a:solidFill>
              </a:rPr>
              <a:t>Thành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phần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chính</a:t>
            </a:r>
            <a:r>
              <a:rPr lang="en-US" sz="2800" b="1" dirty="0">
                <a:solidFill>
                  <a:srgbClr val="FFFF00"/>
                </a:solidFill>
              </a:rPr>
              <a:t>, </a:t>
            </a:r>
            <a:r>
              <a:rPr lang="en-US" sz="2800" b="1" dirty="0" err="1">
                <a:solidFill>
                  <a:srgbClr val="FFFF00"/>
                </a:solidFill>
              </a:rPr>
              <a:t>thành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phần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phụ</a:t>
            </a:r>
            <a:endParaRPr lang="en-US" sz="2800" b="1" i="1" dirty="0">
              <a:solidFill>
                <a:srgbClr val="FFFF00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4B4869E-4441-479F-BAE4-35E0C70357BE}"/>
              </a:ext>
            </a:extLst>
          </p:cNvPr>
          <p:cNvCxnSpPr>
            <a:cxnSpLocks/>
          </p:cNvCxnSpPr>
          <p:nvPr/>
        </p:nvCxnSpPr>
        <p:spPr>
          <a:xfrm flipV="1">
            <a:off x="6376816" y="3595557"/>
            <a:ext cx="866572" cy="418272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96CE11D-C9C2-45F9-94C6-F37D7C259A3A}"/>
              </a:ext>
            </a:extLst>
          </p:cNvPr>
          <p:cNvCxnSpPr>
            <a:cxnSpLocks/>
          </p:cNvCxnSpPr>
          <p:nvPr/>
        </p:nvCxnSpPr>
        <p:spPr>
          <a:xfrm>
            <a:off x="6342505" y="4030255"/>
            <a:ext cx="699926" cy="77812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0A35506-F5FB-43D1-8A9D-C90EC45651DB}"/>
              </a:ext>
            </a:extLst>
          </p:cNvPr>
          <p:cNvSpPr txBox="1"/>
          <p:nvPr/>
        </p:nvSpPr>
        <p:spPr>
          <a:xfrm>
            <a:off x="7138616" y="3306461"/>
            <a:ext cx="272811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>
                <a:solidFill>
                  <a:schemeClr val="bg1"/>
                </a:solidFill>
              </a:rPr>
              <a:t>Thành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phần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chính</a:t>
            </a:r>
            <a:endParaRPr lang="en-US" sz="2500" i="1" dirty="0">
              <a:solidFill>
                <a:schemeClr val="bg1"/>
              </a:solidFill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8A62286-C94A-4FD6-A6FC-BD10552FB86E}"/>
              </a:ext>
            </a:extLst>
          </p:cNvPr>
          <p:cNvCxnSpPr>
            <a:cxnSpLocks/>
          </p:cNvCxnSpPr>
          <p:nvPr/>
        </p:nvCxnSpPr>
        <p:spPr>
          <a:xfrm flipV="1">
            <a:off x="9630905" y="3138357"/>
            <a:ext cx="842927" cy="45720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3C1E39C-7C6C-4865-B8F6-8FC47E65E5A3}"/>
              </a:ext>
            </a:extLst>
          </p:cNvPr>
          <p:cNvCxnSpPr>
            <a:cxnSpLocks/>
          </p:cNvCxnSpPr>
          <p:nvPr/>
        </p:nvCxnSpPr>
        <p:spPr>
          <a:xfrm>
            <a:off x="9596594" y="3611983"/>
            <a:ext cx="921702" cy="506193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733E65A-C60D-4768-84B7-142F676725CB}"/>
              </a:ext>
            </a:extLst>
          </p:cNvPr>
          <p:cNvSpPr txBox="1"/>
          <p:nvPr/>
        </p:nvSpPr>
        <p:spPr>
          <a:xfrm>
            <a:off x="10467621" y="2853557"/>
            <a:ext cx="93782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chemeClr val="bg1"/>
                </a:solidFill>
              </a:rPr>
              <a:t>CN</a:t>
            </a:r>
            <a:endParaRPr lang="en-US" sz="2500" i="1" dirty="0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2F8B6BD-A80D-42AA-B866-42DD6239AAE4}"/>
              </a:ext>
            </a:extLst>
          </p:cNvPr>
          <p:cNvSpPr txBox="1"/>
          <p:nvPr/>
        </p:nvSpPr>
        <p:spPr>
          <a:xfrm>
            <a:off x="10467621" y="3727142"/>
            <a:ext cx="93782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chemeClr val="bg1"/>
                </a:solidFill>
              </a:rPr>
              <a:t>VN</a:t>
            </a:r>
            <a:endParaRPr lang="en-US" sz="2500" i="1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EA3162-6662-4163-BAD0-3920BE215057}"/>
              </a:ext>
            </a:extLst>
          </p:cNvPr>
          <p:cNvSpPr txBox="1"/>
          <p:nvPr/>
        </p:nvSpPr>
        <p:spPr>
          <a:xfrm>
            <a:off x="7138616" y="4401488"/>
            <a:ext cx="249228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>
                <a:solidFill>
                  <a:schemeClr val="bg1"/>
                </a:solidFill>
              </a:rPr>
              <a:t>Thành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phần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phụ</a:t>
            </a:r>
            <a:endParaRPr lang="en-US" sz="2500" i="1" dirty="0">
              <a:solidFill>
                <a:schemeClr val="bg1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3F48ED1-E686-41A7-99C6-EC76DB92DF04}"/>
              </a:ext>
            </a:extLst>
          </p:cNvPr>
          <p:cNvCxnSpPr>
            <a:cxnSpLocks/>
          </p:cNvCxnSpPr>
          <p:nvPr/>
        </p:nvCxnSpPr>
        <p:spPr>
          <a:xfrm flipV="1">
            <a:off x="9405882" y="4356686"/>
            <a:ext cx="921702" cy="335905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8D5F67E-C51A-4E1F-8DF2-E3C3BBCA90B4}"/>
              </a:ext>
            </a:extLst>
          </p:cNvPr>
          <p:cNvCxnSpPr>
            <a:cxnSpLocks/>
          </p:cNvCxnSpPr>
          <p:nvPr/>
        </p:nvCxnSpPr>
        <p:spPr>
          <a:xfrm>
            <a:off x="9405882" y="4692591"/>
            <a:ext cx="921702" cy="506193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4DC9BE42-3FB2-450B-B539-A16D93D963D1}"/>
              </a:ext>
            </a:extLst>
          </p:cNvPr>
          <p:cNvSpPr txBox="1"/>
          <p:nvPr/>
        </p:nvSpPr>
        <p:spPr>
          <a:xfrm>
            <a:off x="10393936" y="4256509"/>
            <a:ext cx="16004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>
                <a:solidFill>
                  <a:schemeClr val="bg1"/>
                </a:solidFill>
              </a:rPr>
              <a:t>Trạng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ngữ</a:t>
            </a:r>
            <a:endParaRPr lang="en-US" sz="2500" i="1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C352497-9046-4111-A5E0-FC3D2B9D5F21}"/>
              </a:ext>
            </a:extLst>
          </p:cNvPr>
          <p:cNvSpPr txBox="1"/>
          <p:nvPr/>
        </p:nvSpPr>
        <p:spPr>
          <a:xfrm>
            <a:off x="10393936" y="5130094"/>
            <a:ext cx="16004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>
                <a:solidFill>
                  <a:schemeClr val="bg1"/>
                </a:solidFill>
              </a:rPr>
              <a:t>Khởi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err="1">
                <a:solidFill>
                  <a:schemeClr val="bg1"/>
                </a:solidFill>
              </a:rPr>
              <a:t>ngữ</a:t>
            </a:r>
            <a:endParaRPr lang="en-US" sz="25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11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5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0"/>
                            </p:stCondLst>
                            <p:childTnLst>
                              <p:par>
                                <p:cTn id="9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000"/>
                            </p:stCondLst>
                            <p:childTnLst>
                              <p:par>
                                <p:cTn id="9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6" grpId="0"/>
      <p:bldP spid="22" grpId="0"/>
      <p:bldP spid="23" grpId="0"/>
      <p:bldP spid="25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1367</Words>
  <Application>Microsoft Office PowerPoint</Application>
  <PresentationFormat>Widescreen</PresentationFormat>
  <Paragraphs>330</Paragraphs>
  <Slides>19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113</cp:revision>
  <dcterms:created xsi:type="dcterms:W3CDTF">2020-04-07T15:25:19Z</dcterms:created>
  <dcterms:modified xsi:type="dcterms:W3CDTF">2020-04-08T16:02:43Z</dcterms:modified>
</cp:coreProperties>
</file>