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5" r:id="rId7"/>
    <p:sldId id="262" r:id="rId8"/>
    <p:sldId id="263" r:id="rId9"/>
    <p:sldId id="264" r:id="rId10"/>
    <p:sldId id="261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 showGuides="1">
      <p:cViewPr varScale="1">
        <p:scale>
          <a:sx n="64" d="100"/>
          <a:sy n="64" d="100"/>
        </p:scale>
        <p:origin x="84" y="19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21FC21-196B-4638-881C-9AF14BB0F0C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2E3F6B2-4BFA-4A48-A414-EB5619031E3D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E5DA56-3E1A-401D-A186-C28EBBF172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805A109-179C-43B8-A5B3-E2C8F17099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AE4042C-5DF2-45A7-91DA-EDA0773838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775850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5C3321-2EB8-4D62-8EBD-8C8F6762B9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BBE44BA-7193-4B46-AB1A-5C52F97958A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518D15-B6C7-42BA-9764-B7601441D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9104C7B-4B63-4807-82A7-E32D90665C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F70ABEE-D94B-4E1B-878F-9854E84E0C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968029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93A4FDB-9268-4CC0-B647-03806C35B23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088B29C-8CA3-4881-8681-1E88624C928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F961F9-A7E5-4BB3-A6C1-3770C554F1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3ABD7D-3878-43CB-9AD5-EAC4EFCC92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4CD9AB-AF11-442E-95C5-55896A59BC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7806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1F87B8-2FDD-485D-B7A7-095582F2B54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3CA57E-84DC-440E-8282-A261C2DCB9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2F5CA7-CE09-4EEE-97AE-272FA33EB1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6523363-8CCF-4B70-82CA-3D712BE41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C401968-0509-4B93-B746-1958608CCE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40482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56A3AA-D60D-4146-92A0-9A0AFF00D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AE6D357-3540-4FF4-B3A6-E66851620A6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25C8C3-56DE-4702-93C7-1076E923DA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C8922-FC87-45C3-A59F-642BB1B6F6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283C28-A3A4-419E-B969-15F324D1EB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9150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75888B-9032-4860-A492-7B160B6073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BF8209-4D59-466B-9669-E9B7C14C2B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2574EB0-9190-4CD5-97DC-8BDD77CB2C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7C1790-B98C-4F65-A240-1EBB6CF537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F7F10F-EA82-447A-A51C-54F6E5B8980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C0EA37A-0E06-4051-A4C6-2D9182F8B9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5412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864145-CA66-4A14-BD10-C92ECED4ED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743F1F-D0C7-447C-A32D-5A1CA30072A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57E5AC0-2A57-4440-B773-843C87C086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2AB0409-61D8-485E-AB3F-0A84BB81A68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E0B1B0A-E965-4E0A-8CA5-A6B1B511D0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E4CB0FA-6B95-49D6-B6B1-F3D82E6BE6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B72958C-8949-4FD5-9601-9C362E2D77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62C13F6-1948-4213-84E4-02D8D725C2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27382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59663E-D8F3-4AFE-9938-AE0523B1DF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D1AECFC0-4E6D-4BB2-9A27-2F174CC51F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6EE0DB0-7CE0-477D-836E-599ECD3D2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6CEEC93-1029-4BDB-BE73-57B063B89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08187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74BDD8E-CEA8-419C-ACCD-8C868B41CC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A63D36B-5DAD-4FF2-B722-C82195F1A0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D64848C-0F52-4706-84F6-E7C87B3007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661416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121AAB-1F99-4914-BAA2-6B05B4BB3D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4B50C3-8D4F-4FD4-BF8C-C09A990701B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5D24729-B484-4BB0-A6C1-511ECA83F8F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60CB762-79D7-4B78-8D06-9BED699BC2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2AAEF05-CCB6-4BC3-82C8-4F9231CC8F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4E4882B-CCBE-4438-95A4-BA2F71ABD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39097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F65F5-761A-4CC0-B9A4-7ECC02ED87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065EB61-4F1C-4B66-8D3D-271ACD0C6D1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93618A6-7AFB-42E8-96A8-E094CAD0D23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10088E-108C-40E7-9F95-4ED27FFABC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77A2F87-199E-41CB-96BD-D9C2E7E70E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F76513C-C6E0-4396-A0D4-B61E312724C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7535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E11AAA-89C2-426A-92AE-95FED66563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0364953-1BB9-478A-845E-F1625B495A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699E6D-F287-4BD2-91E8-18A85CF2F76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63273A-5FC5-450D-9E71-0B3DB7AB488C}" type="datetimeFigureOut">
              <a:rPr lang="en-US" smtClean="0"/>
              <a:t>3/26/2020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17C5FD-C6CC-41A5-8BB0-9B1F4DC9E99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4BEBAE-6BEE-4E55-A512-99AEE58B6C0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633359-38A5-41D2-9FE5-0479A1807E9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9555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" Target="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Kết quả hình ảnh cho hình nền powerpoint chuyên nghiệp">
            <a:extLst>
              <a:ext uri="{FF2B5EF4-FFF2-40B4-BE49-F238E27FC236}">
                <a16:creationId xmlns:a16="http://schemas.microsoft.com/office/drawing/2014/main" id="{6273C1A8-6559-403E-93CD-73C1261DC45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BBF521A5-6FCA-471B-AAE8-D14E43E3723A}"/>
              </a:ext>
            </a:extLst>
          </p:cNvPr>
          <p:cNvSpPr/>
          <p:nvPr/>
        </p:nvSpPr>
        <p:spPr>
          <a:xfrm>
            <a:off x="3364555" y="1244552"/>
            <a:ext cx="3236528" cy="7848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vi-VN" sz="4500" b="1" cap="none" spc="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+mj-lt"/>
              </a:rPr>
              <a:t>Tiết 111, 112</a:t>
            </a:r>
            <a:endParaRPr lang="en-US" sz="4500" b="1" cap="none" spc="0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+mj-lt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CF0BFB4D-D4BB-4117-AF3A-FC5C0C64B875}"/>
              </a:ext>
            </a:extLst>
          </p:cNvPr>
          <p:cNvSpPr/>
          <p:nvPr/>
        </p:nvSpPr>
        <p:spPr>
          <a:xfrm>
            <a:off x="2266122" y="2310048"/>
            <a:ext cx="7659756" cy="1927772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4200" b="1" cap="none" spc="0" dirty="0">
                <a:ln w="0"/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  <a:reflection blurRad="6350" stA="53000" endA="300" endPos="35500" dir="5400000" sy="-90000" algn="bl" rotWithShape="0"/>
                </a:effectLst>
                <a:latin typeface="+mj-lt"/>
              </a:rPr>
              <a:t>LIÊN KẾT CÂU, LIÊN KẾT ĐOẠN VĂN TRONG VĂN BẢN</a:t>
            </a:r>
            <a:endParaRPr lang="en-US" sz="4200" b="1" cap="none" spc="0" dirty="0">
              <a:ln w="0"/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  <a:reflection blurRad="6350" stA="53000" endA="300" endPos="35500" dir="5400000" sy="-90000" algn="bl" rotWithShape="0"/>
              </a:effectLst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347176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ình nền powerpoint cực đẹp">
            <a:extLst>
              <a:ext uri="{FF2B5EF4-FFF2-40B4-BE49-F238E27FC236}">
                <a16:creationId xmlns:a16="http://schemas.microsoft.com/office/drawing/2014/main" id="{2BFC5B9D-7A77-421C-9F0E-497E527FD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78A5FC4F-EE8B-4252-97AC-0FD4239815F3}"/>
              </a:ext>
            </a:extLst>
          </p:cNvPr>
          <p:cNvSpPr txBox="1"/>
          <p:nvPr/>
        </p:nvSpPr>
        <p:spPr>
          <a:xfrm>
            <a:off x="4362138" y="359764"/>
            <a:ext cx="499172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vi-VN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ỚNG DẪN VỀ NHÀ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F06613D-F5F4-45E9-9A03-4988FBD8A29F}"/>
              </a:ext>
            </a:extLst>
          </p:cNvPr>
          <p:cNvSpPr txBox="1"/>
          <p:nvPr/>
        </p:nvSpPr>
        <p:spPr>
          <a:xfrm>
            <a:off x="104931" y="1242748"/>
            <a:ext cx="11032761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“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Con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” – 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dẫn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>
                <a:latin typeface="Times New Roman" panose="02020603050405020304" pitchFamily="18" charset="0"/>
                <a:cs typeface="Times New Roman" panose="02020603050405020304" pitchFamily="18" charset="0"/>
              </a:rPr>
              <a:t>đọc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thêm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113,114)</a:t>
            </a:r>
          </a:p>
        </p:txBody>
      </p:sp>
    </p:spTree>
    <p:extLst>
      <p:ext uri="{BB962C8B-B14F-4D97-AF65-F5344CB8AC3E}">
        <p14:creationId xmlns:p14="http://schemas.microsoft.com/office/powerpoint/2010/main" val="2631452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Hình nền powerpoint cực đẹp">
            <a:extLst>
              <a:ext uri="{FF2B5EF4-FFF2-40B4-BE49-F238E27FC236}">
                <a16:creationId xmlns:a16="http://schemas.microsoft.com/office/drawing/2014/main" id="{CEC838CC-DB95-486B-B17C-CCD35C47FF2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A4D7F153-336F-4FD6-853E-130F6221DD2E}"/>
              </a:ext>
            </a:extLst>
          </p:cNvPr>
          <p:cNvSpPr txBox="1"/>
          <p:nvPr/>
        </p:nvSpPr>
        <p:spPr>
          <a:xfrm>
            <a:off x="284921" y="1025278"/>
            <a:ext cx="11622157" cy="32465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cũng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xây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dựng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bằng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(1).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ghi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còn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(2).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gửi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lá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nhắn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muốn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đem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phần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góp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sống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quanh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(3).</a:t>
            </a: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	      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Đình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0D054DEC-2CF0-405A-A43C-C0C5B06CF0C1}"/>
              </a:ext>
            </a:extLst>
          </p:cNvPr>
          <p:cNvSpPr txBox="1"/>
          <p:nvPr/>
        </p:nvSpPr>
        <p:spPr>
          <a:xfrm>
            <a:off x="172279" y="5180173"/>
            <a:ext cx="9793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ng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9F3B7D4-0AD0-4ABA-894B-EC502E0D2F8C}"/>
              </a:ext>
            </a:extLst>
          </p:cNvPr>
          <p:cNvSpPr txBox="1"/>
          <p:nvPr/>
        </p:nvSpPr>
        <p:spPr>
          <a:xfrm>
            <a:off x="172278" y="5832722"/>
            <a:ext cx="979335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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bộ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phận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chung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24F135A-BFCF-41C3-9516-DCA423B003CB}"/>
              </a:ext>
            </a:extLst>
          </p:cNvPr>
          <p:cNvSpPr txBox="1"/>
          <p:nvPr/>
        </p:nvSpPr>
        <p:spPr>
          <a:xfrm>
            <a:off x="172278" y="0"/>
            <a:ext cx="4717774" cy="11190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I.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Khái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niệm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endParaRPr lang="en-US" sz="28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25000"/>
              </a:lnSpc>
            </a:pP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dụ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DAEA932C-A02C-4B49-8F5E-4E43DEDDDD7E}"/>
              </a:ext>
            </a:extLst>
          </p:cNvPr>
          <p:cNvSpPr txBox="1"/>
          <p:nvPr/>
        </p:nvSpPr>
        <p:spPr>
          <a:xfrm>
            <a:off x="351182" y="4089522"/>
            <a:ext cx="4717774" cy="5804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25000"/>
              </a:lnSpc>
            </a:pP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Nhận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xét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</p:txBody>
      </p:sp>
    </p:spTree>
    <p:extLst>
      <p:ext uri="{BB962C8B-B14F-4D97-AF65-F5344CB8AC3E}">
        <p14:creationId xmlns:p14="http://schemas.microsoft.com/office/powerpoint/2010/main" val="953919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6" grpId="0"/>
      <p:bldP spid="2" grpId="0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owerpoint cực đẹp">
            <a:hlinkClick r:id="rId2" action="ppaction://hlinksldjump"/>
            <a:extLst>
              <a:ext uri="{FF2B5EF4-FFF2-40B4-BE49-F238E27FC236}">
                <a16:creationId xmlns:a16="http://schemas.microsoft.com/office/drawing/2014/main" id="{E7B5B9E2-09B7-4BEA-9F7B-58C7F30267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57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2FFD65A5-55F0-4B37-ACA1-6F4A4C394865}"/>
              </a:ext>
            </a:extLst>
          </p:cNvPr>
          <p:cNvSpPr txBox="1"/>
          <p:nvPr/>
        </p:nvSpPr>
        <p:spPr>
          <a:xfrm>
            <a:off x="145772" y="239517"/>
            <a:ext cx="7580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1: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thuật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phản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341D958-E22E-44C5-98C2-5880C97F04FA}"/>
              </a:ext>
            </a:extLst>
          </p:cNvPr>
          <p:cNvSpPr txBox="1"/>
          <p:nvPr/>
        </p:nvSpPr>
        <p:spPr>
          <a:xfrm>
            <a:off x="145771" y="1268285"/>
            <a:ext cx="833562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2: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điều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mẻ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1A3272F-F6D2-4644-8DD7-73F751716E83}"/>
              </a:ext>
            </a:extLst>
          </p:cNvPr>
          <p:cNvSpPr txBox="1"/>
          <p:nvPr/>
        </p:nvSpPr>
        <p:spPr>
          <a:xfrm>
            <a:off x="145771" y="2338769"/>
            <a:ext cx="758024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3: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mới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nói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Arrow: Down 5">
            <a:extLst>
              <a:ext uri="{FF2B5EF4-FFF2-40B4-BE49-F238E27FC236}">
                <a16:creationId xmlns:a16="http://schemas.microsoft.com/office/drawing/2014/main" id="{949E7D38-979E-488A-A675-0348ACE94DC5}"/>
              </a:ext>
            </a:extLst>
          </p:cNvPr>
          <p:cNvSpPr/>
          <p:nvPr/>
        </p:nvSpPr>
        <p:spPr>
          <a:xfrm>
            <a:off x="3485322" y="762737"/>
            <a:ext cx="132521" cy="4167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Arrow: Down 9">
            <a:extLst>
              <a:ext uri="{FF2B5EF4-FFF2-40B4-BE49-F238E27FC236}">
                <a16:creationId xmlns:a16="http://schemas.microsoft.com/office/drawing/2014/main" id="{2FCEF3FD-D619-4D7A-9FBD-DE0097A85D2F}"/>
              </a:ext>
            </a:extLst>
          </p:cNvPr>
          <p:cNvSpPr/>
          <p:nvPr/>
        </p:nvSpPr>
        <p:spPr>
          <a:xfrm>
            <a:off x="3425686" y="1856784"/>
            <a:ext cx="132521" cy="41670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3D06517C-7785-4068-978B-54B308988514}"/>
              </a:ext>
            </a:extLst>
          </p:cNvPr>
          <p:cNvSpPr/>
          <p:nvPr/>
        </p:nvSpPr>
        <p:spPr>
          <a:xfrm>
            <a:off x="7103165" y="425790"/>
            <a:ext cx="238539" cy="219814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Arrow: Right 11">
            <a:extLst>
              <a:ext uri="{FF2B5EF4-FFF2-40B4-BE49-F238E27FC236}">
                <a16:creationId xmlns:a16="http://schemas.microsoft.com/office/drawing/2014/main" id="{69080A70-2489-4C6E-8282-D8893BB9728A}"/>
              </a:ext>
            </a:extLst>
          </p:cNvPr>
          <p:cNvSpPr/>
          <p:nvPr/>
        </p:nvSpPr>
        <p:spPr>
          <a:xfrm>
            <a:off x="7716077" y="1201379"/>
            <a:ext cx="755376" cy="2120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1A354527-A181-4C72-AD66-CBBD98031904}"/>
              </a:ext>
            </a:extLst>
          </p:cNvPr>
          <p:cNvSpPr txBox="1"/>
          <p:nvPr/>
        </p:nvSpPr>
        <p:spPr>
          <a:xfrm>
            <a:off x="8632132" y="549247"/>
            <a:ext cx="3564837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Trình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logic, h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ớng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14" name="Arrow: Down 13">
            <a:extLst>
              <a:ext uri="{FF2B5EF4-FFF2-40B4-BE49-F238E27FC236}">
                <a16:creationId xmlns:a16="http://schemas.microsoft.com/office/drawing/2014/main" id="{C801DA6D-C84D-4C8D-A766-D88F056D71F7}"/>
              </a:ext>
            </a:extLst>
          </p:cNvPr>
          <p:cNvSpPr/>
          <p:nvPr/>
        </p:nvSpPr>
        <p:spPr>
          <a:xfrm>
            <a:off x="9912624" y="1891185"/>
            <a:ext cx="238539" cy="588499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629B3830-C58E-4C31-BF04-A2402E4A53C5}"/>
              </a:ext>
            </a:extLst>
          </p:cNvPr>
          <p:cNvSpPr txBox="1"/>
          <p:nvPr/>
        </p:nvSpPr>
        <p:spPr>
          <a:xfrm>
            <a:off x="8632132" y="2545788"/>
            <a:ext cx="300698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59732D85-B63B-4345-B35B-5B046C7D6C4F}"/>
              </a:ext>
            </a:extLst>
          </p:cNvPr>
          <p:cNvSpPr txBox="1"/>
          <p:nvPr/>
        </p:nvSpPr>
        <p:spPr>
          <a:xfrm>
            <a:off x="301878" y="3021872"/>
            <a:ext cx="11622157" cy="13075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</a:t>
            </a:r>
            <a:r>
              <a:rPr lang="vi-VN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, Anh,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giúp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DFDD9D2-591E-4E55-8892-11C887272487}"/>
              </a:ext>
            </a:extLst>
          </p:cNvPr>
          <p:cNvSpPr txBox="1"/>
          <p:nvPr/>
        </p:nvSpPr>
        <p:spPr>
          <a:xfrm>
            <a:off x="145771" y="4221997"/>
            <a:ext cx="10328265" cy="260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- Quan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hệ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Nhưng</a:t>
            </a:r>
            <a:endParaRPr lang="en-US" sz="28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Tác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phẩm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tr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ờng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tưởng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Nghệ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sĩ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Anh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			</a:t>
            </a: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Những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vật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liệu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m</a:t>
            </a:r>
            <a:r>
              <a:rPr lang="vi-VN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ợn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ở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thực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đã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có</a:t>
            </a:r>
            <a:r>
              <a:rPr lang="en-US" sz="2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rồi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7" name="Right Brace 16">
            <a:extLst>
              <a:ext uri="{FF2B5EF4-FFF2-40B4-BE49-F238E27FC236}">
                <a16:creationId xmlns:a16="http://schemas.microsoft.com/office/drawing/2014/main" id="{D8454B90-11AC-4696-B068-849F400AF846}"/>
              </a:ext>
            </a:extLst>
          </p:cNvPr>
          <p:cNvSpPr/>
          <p:nvPr/>
        </p:nvSpPr>
        <p:spPr>
          <a:xfrm>
            <a:off x="9780403" y="4554572"/>
            <a:ext cx="238539" cy="2198140"/>
          </a:xfrm>
          <a:prstGeom prst="rightBrac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Arrow: Right 18">
            <a:extLst>
              <a:ext uri="{FF2B5EF4-FFF2-40B4-BE49-F238E27FC236}">
                <a16:creationId xmlns:a16="http://schemas.microsoft.com/office/drawing/2014/main" id="{1A097D39-2641-4B51-9408-A6E42EB4E53C}"/>
              </a:ext>
            </a:extLst>
          </p:cNvPr>
          <p:cNvSpPr/>
          <p:nvPr/>
        </p:nvSpPr>
        <p:spPr>
          <a:xfrm>
            <a:off x="10225829" y="5541633"/>
            <a:ext cx="755376" cy="21203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EE582A62-9DC3-4A44-A22F-F1A64220EFD5}"/>
              </a:ext>
            </a:extLst>
          </p:cNvPr>
          <p:cNvSpPr txBox="1"/>
          <p:nvPr/>
        </p:nvSpPr>
        <p:spPr>
          <a:xfrm>
            <a:off x="10993765" y="4329409"/>
            <a:ext cx="1181278" cy="2600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kết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800" i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240287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1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500"/>
                            </p:stCondLst>
                            <p:childTnLst>
                              <p:par>
                                <p:cTn id="23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5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0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4000"/>
                            </p:stCondLst>
                            <p:childTnLst>
                              <p:par>
                                <p:cTn id="36" presetID="6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8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1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56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61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16" presetClass="entr" presetSubtype="2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 animBg="1"/>
      <p:bldP spid="10" grpId="0" animBg="1"/>
      <p:bldP spid="11" grpId="0" animBg="1"/>
      <p:bldP spid="12" grpId="0" animBg="1"/>
      <p:bldP spid="13" grpId="0"/>
      <p:bldP spid="14" grpId="0" animBg="1"/>
      <p:bldP spid="15" grpId="0"/>
      <p:bldP spid="16" grpId="0"/>
      <p:bldP spid="7" grpId="0"/>
      <p:bldP spid="17" grpId="0" animBg="1"/>
      <p:bldP spid="19" grpId="0" animBg="1"/>
      <p:bldP spid="2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 descr="Hình nền powerpoint cực đẹp">
            <a:extLst>
              <a:ext uri="{FF2B5EF4-FFF2-40B4-BE49-F238E27FC236}">
                <a16:creationId xmlns:a16="http://schemas.microsoft.com/office/drawing/2014/main" id="{70BC0EBE-1EE6-45F4-B44F-BF8C83AE545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Rectangle 2">
            <a:extLst>
              <a:ext uri="{FF2B5EF4-FFF2-40B4-BE49-F238E27FC236}">
                <a16:creationId xmlns:a16="http://schemas.microsoft.com/office/drawing/2014/main" id="{EF73985A-416E-47AD-8378-C71E6C2A38F0}"/>
              </a:ext>
            </a:extLst>
          </p:cNvPr>
          <p:cNvSpPr/>
          <p:nvPr/>
        </p:nvSpPr>
        <p:spPr>
          <a:xfrm>
            <a:off x="132522" y="225166"/>
            <a:ext cx="11767930" cy="10519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2800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Chủ đề: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Khẳng định năng lực trí tuệ con người Việt Nam, những hạn chế cần khắc phục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AC20FBDF-9C79-46DC-8E64-91C36268BCE1}"/>
              </a:ext>
            </a:extLst>
          </p:cNvPr>
          <p:cNvSpPr/>
          <p:nvPr/>
        </p:nvSpPr>
        <p:spPr>
          <a:xfrm>
            <a:off x="132522" y="1502287"/>
            <a:ext cx="8941871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Nội dung các câu  trong đoạn văn đều tập trung vào chủ đề.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36A2314-7322-4A9A-9DBC-510EF21ED173}"/>
              </a:ext>
            </a:extLst>
          </p:cNvPr>
          <p:cNvSpPr/>
          <p:nvPr/>
        </p:nvSpPr>
        <p:spPr>
          <a:xfrm>
            <a:off x="-92765" y="2283887"/>
            <a:ext cx="4948984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latin typeface=".VnTime" panose="020B7200000000000000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rình t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ự sắp xếp các ý hợp lý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3DC7A5-9123-4C8F-8184-C17572C38E93}"/>
              </a:ext>
            </a:extLst>
          </p:cNvPr>
          <p:cNvSpPr/>
          <p:nvPr/>
        </p:nvSpPr>
        <p:spPr>
          <a:xfrm>
            <a:off x="51859" y="2879315"/>
            <a:ext cx="4928785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Mặt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của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trí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tuệ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Việt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Nam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B0C5FDB-16E6-4611-9267-D9835311AEFC}"/>
              </a:ext>
            </a:extLst>
          </p:cNvPr>
          <p:cNvSpPr/>
          <p:nvPr/>
        </p:nvSpPr>
        <p:spPr>
          <a:xfrm>
            <a:off x="10983" y="3561008"/>
            <a:ext cx="3469219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Những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494B2121-4C48-438E-A461-79FA1D1DB868}"/>
              </a:ext>
            </a:extLst>
          </p:cNvPr>
          <p:cNvSpPr/>
          <p:nvPr/>
        </p:nvSpPr>
        <p:spPr>
          <a:xfrm>
            <a:off x="-213184" y="4240015"/>
            <a:ext cx="9927028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+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Cần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khắc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phục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điểm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hạn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chế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để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phát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triển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nền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kinh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tế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mới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AE35C771-5AFA-4C65-B5AB-B2BFC1B5929A}"/>
              </a:ext>
            </a:extLst>
          </p:cNvPr>
          <p:cNvSpPr/>
          <p:nvPr/>
        </p:nvSpPr>
        <p:spPr>
          <a:xfrm>
            <a:off x="-29639" y="5042394"/>
            <a:ext cx="2545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latin typeface=".VnTime" panose="020B7200000000000000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36991738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2000"/>
                            </p:stCondLst>
                            <p:childTnLst>
                              <p:par>
                                <p:cTn id="31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000"/>
                            </p:stCondLst>
                            <p:childTnLst>
                              <p:par>
                                <p:cTn id="37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10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8" grpId="0"/>
      <p:bldP spid="9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ình nền powerpoint cực đẹp">
            <a:extLst>
              <a:ext uri="{FF2B5EF4-FFF2-40B4-BE49-F238E27FC236}">
                <a16:creationId xmlns:a16="http://schemas.microsoft.com/office/drawing/2014/main" id="{2BFC5B9D-7A77-421C-9F0E-497E527FD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AE35C771-5AFA-4C65-B5AB-B2BFC1B5929A}"/>
              </a:ext>
            </a:extLst>
          </p:cNvPr>
          <p:cNvSpPr/>
          <p:nvPr/>
        </p:nvSpPr>
        <p:spPr>
          <a:xfrm>
            <a:off x="0" y="878821"/>
            <a:ext cx="2545890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latin typeface=".VnTime" panose="020B7200000000000000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:</a:t>
            </a:r>
            <a:endParaRPr lang="en-US" sz="2800" dirty="0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B3E3E31-5A1B-4085-AAC0-67C5B7EB249D}"/>
              </a:ext>
            </a:extLst>
          </p:cNvPr>
          <p:cNvSpPr/>
          <p:nvPr/>
        </p:nvSpPr>
        <p:spPr>
          <a:xfrm>
            <a:off x="80304" y="1528473"/>
            <a:ext cx="7024680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Bản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chất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trời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phú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(2), (1):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35581B43-4E8D-4092-B94D-F46D1E7C080E}"/>
              </a:ext>
            </a:extLst>
          </p:cNvPr>
          <p:cNvSpPr/>
          <p:nvPr/>
        </p:nvSpPr>
        <p:spPr>
          <a:xfrm>
            <a:off x="80304" y="2348616"/>
            <a:ext cx="401263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Nhưng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(3), (2):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nối</a:t>
            </a:r>
            <a:endParaRPr lang="en-US" sz="28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F134EDE-2E01-4E9D-8405-2BD0DA873E96}"/>
              </a:ext>
            </a:extLst>
          </p:cNvPr>
          <p:cNvSpPr/>
          <p:nvPr/>
        </p:nvSpPr>
        <p:spPr>
          <a:xfrm>
            <a:off x="0" y="3135545"/>
            <a:ext cx="3991798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Ấy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( 4), (5):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lặp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1E5F2CFA-7BFE-4A35-901E-CE6703454B87}"/>
              </a:ext>
            </a:extLst>
          </p:cNvPr>
          <p:cNvSpPr/>
          <p:nvPr/>
        </p:nvSpPr>
        <p:spPr>
          <a:xfrm>
            <a:off x="80304" y="3974483"/>
            <a:ext cx="4206601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hổng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(4), (5):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lặp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520325EF-911A-48CA-AC5F-210A49429509}"/>
              </a:ext>
            </a:extLst>
          </p:cNvPr>
          <p:cNvSpPr/>
          <p:nvPr/>
        </p:nvSpPr>
        <p:spPr>
          <a:xfrm>
            <a:off x="80304" y="4742617"/>
            <a:ext cx="4817281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+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Thông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minh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(50, (1):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</a:rPr>
              <a:t>lặp</a:t>
            </a:r>
            <a:endParaRPr lang="en-US" sz="2800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1A3C597-95D8-498F-90ED-DC1798A5CEB6}"/>
              </a:ext>
            </a:extLst>
          </p:cNvPr>
          <p:cNvSpPr txBox="1"/>
          <p:nvPr/>
        </p:nvSpPr>
        <p:spPr>
          <a:xfrm>
            <a:off x="145774" y="0"/>
            <a:ext cx="4081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T44</a:t>
            </a:r>
          </a:p>
        </p:txBody>
      </p:sp>
    </p:spTree>
    <p:extLst>
      <p:ext uri="{BB962C8B-B14F-4D97-AF65-F5344CB8AC3E}">
        <p14:creationId xmlns:p14="http://schemas.microsoft.com/office/powerpoint/2010/main" val="35234988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2000"/>
                            </p:stCondLst>
                            <p:childTnLst>
                              <p:par>
                                <p:cTn id="26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8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10" grpId="0"/>
      <p:bldP spid="11" grpId="0"/>
      <p:bldP spid="12" grpId="0"/>
      <p:bldP spid="13" grpId="0"/>
      <p:bldP spid="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: Rounded Corners 1">
            <a:extLst>
              <a:ext uri="{FF2B5EF4-FFF2-40B4-BE49-F238E27FC236}">
                <a16:creationId xmlns:a16="http://schemas.microsoft.com/office/drawing/2014/main" id="{85819DA9-5F22-467B-B673-512469AC965A}"/>
              </a:ext>
            </a:extLst>
          </p:cNvPr>
          <p:cNvSpPr/>
          <p:nvPr/>
        </p:nvSpPr>
        <p:spPr>
          <a:xfrm>
            <a:off x="1934817" y="145774"/>
            <a:ext cx="7209183" cy="781878"/>
          </a:xfrm>
          <a:prstGeom prst="roundRect">
            <a:avLst/>
          </a:prstGeom>
          <a:solidFill>
            <a:srgbClr val="FF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LIÊN KẾT CÂU, LIÊN KẾT ĐOẠN VĂN</a:t>
            </a:r>
          </a:p>
        </p:txBody>
      </p:sp>
      <p:cxnSp>
        <p:nvCxnSpPr>
          <p:cNvPr id="5" name="Straight Arrow Connector 4">
            <a:extLst>
              <a:ext uri="{FF2B5EF4-FFF2-40B4-BE49-F238E27FC236}">
                <a16:creationId xmlns:a16="http://schemas.microsoft.com/office/drawing/2014/main" id="{12929469-A2EE-488E-83BD-855C9F27DD5F}"/>
              </a:ext>
            </a:extLst>
          </p:cNvPr>
          <p:cNvCxnSpPr>
            <a:stCxn id="2" idx="2"/>
          </p:cNvCxnSpPr>
          <p:nvPr/>
        </p:nvCxnSpPr>
        <p:spPr>
          <a:xfrm flipH="1">
            <a:off x="1616765" y="927652"/>
            <a:ext cx="3922644" cy="99391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2BB156D2-2D21-418E-A074-C4CBD6262472}"/>
              </a:ext>
            </a:extLst>
          </p:cNvPr>
          <p:cNvCxnSpPr>
            <a:cxnSpLocks/>
            <a:stCxn id="2" idx="2"/>
          </p:cNvCxnSpPr>
          <p:nvPr/>
        </p:nvCxnSpPr>
        <p:spPr>
          <a:xfrm>
            <a:off x="5539409" y="927652"/>
            <a:ext cx="3604591" cy="10469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Rectangle: Rounded Corners 7">
            <a:extLst>
              <a:ext uri="{FF2B5EF4-FFF2-40B4-BE49-F238E27FC236}">
                <a16:creationId xmlns:a16="http://schemas.microsoft.com/office/drawing/2014/main" id="{F7E5C566-3DC1-422D-85DF-12992AAA19EC}"/>
              </a:ext>
            </a:extLst>
          </p:cNvPr>
          <p:cNvSpPr/>
          <p:nvPr/>
        </p:nvSpPr>
        <p:spPr>
          <a:xfrm>
            <a:off x="119270" y="1961321"/>
            <a:ext cx="4545496" cy="993913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Nội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dung</a:t>
            </a:r>
          </a:p>
        </p:txBody>
      </p:sp>
      <p:sp>
        <p:nvSpPr>
          <p:cNvPr id="9" name="Rectangle: Rounded Corners 8">
            <a:extLst>
              <a:ext uri="{FF2B5EF4-FFF2-40B4-BE49-F238E27FC236}">
                <a16:creationId xmlns:a16="http://schemas.microsoft.com/office/drawing/2014/main" id="{1D2615CC-EBCD-4E7A-B668-F74EC208AC5F}"/>
              </a:ext>
            </a:extLst>
          </p:cNvPr>
          <p:cNvSpPr/>
          <p:nvPr/>
        </p:nvSpPr>
        <p:spPr>
          <a:xfrm>
            <a:off x="6964017" y="1974573"/>
            <a:ext cx="4545496" cy="993913"/>
          </a:xfrm>
          <a:prstGeom prst="roundRect">
            <a:avLst/>
          </a:prstGeom>
          <a:solidFill>
            <a:srgbClr val="92D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thức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D5E13DE7-CBD1-41AA-B4A3-2C15443E0E23}"/>
              </a:ext>
            </a:extLst>
          </p:cNvPr>
          <p:cNvCxnSpPr>
            <a:stCxn id="8" idx="2"/>
          </p:cNvCxnSpPr>
          <p:nvPr/>
        </p:nvCxnSpPr>
        <p:spPr>
          <a:xfrm flipH="1">
            <a:off x="682487" y="2955234"/>
            <a:ext cx="1709531" cy="715618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>
            <a:extLst>
              <a:ext uri="{FF2B5EF4-FFF2-40B4-BE49-F238E27FC236}">
                <a16:creationId xmlns:a16="http://schemas.microsoft.com/office/drawing/2014/main" id="{6CCCE676-36C1-4DB8-BA76-4AB36CE56C54}"/>
              </a:ext>
            </a:extLst>
          </p:cNvPr>
          <p:cNvCxnSpPr>
            <a:stCxn id="8" idx="2"/>
          </p:cNvCxnSpPr>
          <p:nvPr/>
        </p:nvCxnSpPr>
        <p:spPr>
          <a:xfrm>
            <a:off x="2392018" y="2955234"/>
            <a:ext cx="1318591" cy="7421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Rectangle: Rounded Corners 17">
            <a:extLst>
              <a:ext uri="{FF2B5EF4-FFF2-40B4-BE49-F238E27FC236}">
                <a16:creationId xmlns:a16="http://schemas.microsoft.com/office/drawing/2014/main" id="{8725202D-BEF1-43C9-AE0C-8C48038B4802}"/>
              </a:ext>
            </a:extLst>
          </p:cNvPr>
          <p:cNvSpPr/>
          <p:nvPr/>
        </p:nvSpPr>
        <p:spPr>
          <a:xfrm>
            <a:off x="119270" y="3697357"/>
            <a:ext cx="1616765" cy="261067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thể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hiện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chủ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đề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Rectangle: Rounded Corners 18">
            <a:extLst>
              <a:ext uri="{FF2B5EF4-FFF2-40B4-BE49-F238E27FC236}">
                <a16:creationId xmlns:a16="http://schemas.microsoft.com/office/drawing/2014/main" id="{3F7FE183-B5C6-46A3-9825-8ACB6108432B}"/>
              </a:ext>
            </a:extLst>
          </p:cNvPr>
          <p:cNvSpPr/>
          <p:nvPr/>
        </p:nvSpPr>
        <p:spPr>
          <a:xfrm>
            <a:off x="2855840" y="3710609"/>
            <a:ext cx="1504123" cy="2623931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Trật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tự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lí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E03D4D6C-8E0E-480A-B2B8-6A94672ED139}"/>
              </a:ext>
            </a:extLst>
          </p:cNvPr>
          <p:cNvCxnSpPr>
            <a:cxnSpLocks/>
            <a:stCxn id="9" idx="2"/>
            <a:endCxn id="31" idx="0"/>
          </p:cNvCxnSpPr>
          <p:nvPr/>
        </p:nvCxnSpPr>
        <p:spPr>
          <a:xfrm flipH="1">
            <a:off x="8335618" y="2968486"/>
            <a:ext cx="901147" cy="7421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Arrow Connector 22">
            <a:extLst>
              <a:ext uri="{FF2B5EF4-FFF2-40B4-BE49-F238E27FC236}">
                <a16:creationId xmlns:a16="http://schemas.microsoft.com/office/drawing/2014/main" id="{4B9DF63C-F478-495D-A3D3-5504A4F02791}"/>
              </a:ext>
            </a:extLst>
          </p:cNvPr>
          <p:cNvCxnSpPr>
            <a:cxnSpLocks/>
            <a:stCxn id="9" idx="2"/>
            <a:endCxn id="28" idx="0"/>
          </p:cNvCxnSpPr>
          <p:nvPr/>
        </p:nvCxnSpPr>
        <p:spPr>
          <a:xfrm flipH="1">
            <a:off x="6473685" y="2968486"/>
            <a:ext cx="2763080" cy="72887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>
            <a:extLst>
              <a:ext uri="{FF2B5EF4-FFF2-40B4-BE49-F238E27FC236}">
                <a16:creationId xmlns:a16="http://schemas.microsoft.com/office/drawing/2014/main" id="{F21419CD-3BE4-477F-B221-8C7CEC019C1A}"/>
              </a:ext>
            </a:extLst>
          </p:cNvPr>
          <p:cNvCxnSpPr>
            <a:stCxn id="9" idx="2"/>
          </p:cNvCxnSpPr>
          <p:nvPr/>
        </p:nvCxnSpPr>
        <p:spPr>
          <a:xfrm>
            <a:off x="9236765" y="2968486"/>
            <a:ext cx="967409" cy="7421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84617ADD-E27D-4C2C-943D-E30D2D3F2393}"/>
              </a:ext>
            </a:extLst>
          </p:cNvPr>
          <p:cNvCxnSpPr>
            <a:cxnSpLocks/>
            <a:stCxn id="9" idx="2"/>
            <a:endCxn id="33" idx="0"/>
          </p:cNvCxnSpPr>
          <p:nvPr/>
        </p:nvCxnSpPr>
        <p:spPr>
          <a:xfrm>
            <a:off x="9236765" y="2968486"/>
            <a:ext cx="2163418" cy="742123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8" name="Rectangle: Rounded Corners 27">
            <a:extLst>
              <a:ext uri="{FF2B5EF4-FFF2-40B4-BE49-F238E27FC236}">
                <a16:creationId xmlns:a16="http://schemas.microsoft.com/office/drawing/2014/main" id="{85BB86D4-87DE-449B-A7A8-C0BFDA043938}"/>
              </a:ext>
            </a:extLst>
          </p:cNvPr>
          <p:cNvSpPr/>
          <p:nvPr/>
        </p:nvSpPr>
        <p:spPr>
          <a:xfrm>
            <a:off x="5860771" y="3697357"/>
            <a:ext cx="1225828" cy="261067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lặp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Rectangle: Rounded Corners 30">
            <a:extLst>
              <a:ext uri="{FF2B5EF4-FFF2-40B4-BE49-F238E27FC236}">
                <a16:creationId xmlns:a16="http://schemas.microsoft.com/office/drawing/2014/main" id="{BF9D361A-D808-4E2A-9FEE-13D768CC1238}"/>
              </a:ext>
            </a:extLst>
          </p:cNvPr>
          <p:cNvSpPr/>
          <p:nvPr/>
        </p:nvSpPr>
        <p:spPr>
          <a:xfrm>
            <a:off x="7434470" y="3710609"/>
            <a:ext cx="1802295" cy="261067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ư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ởng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Rectangle: Rounded Corners 31">
            <a:extLst>
              <a:ext uri="{FF2B5EF4-FFF2-40B4-BE49-F238E27FC236}">
                <a16:creationId xmlns:a16="http://schemas.microsoft.com/office/drawing/2014/main" id="{DAE6C70A-C53C-46EF-85E5-4E3CCFDD238C}"/>
              </a:ext>
            </a:extLst>
          </p:cNvPr>
          <p:cNvSpPr/>
          <p:nvPr/>
        </p:nvSpPr>
        <p:spPr>
          <a:xfrm>
            <a:off x="9465364" y="3710609"/>
            <a:ext cx="1225828" cy="261067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3" name="Rectangle: Rounded Corners 32">
            <a:extLst>
              <a:ext uri="{FF2B5EF4-FFF2-40B4-BE49-F238E27FC236}">
                <a16:creationId xmlns:a16="http://schemas.microsoft.com/office/drawing/2014/main" id="{ECBB11F7-86AD-4BB4-833D-47ADA101642B}"/>
              </a:ext>
            </a:extLst>
          </p:cNvPr>
          <p:cNvSpPr/>
          <p:nvPr/>
        </p:nvSpPr>
        <p:spPr>
          <a:xfrm>
            <a:off x="10787269" y="3710609"/>
            <a:ext cx="1225828" cy="2610679"/>
          </a:xfrm>
          <a:prstGeom prst="round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nối</a:t>
            </a:r>
            <a:endParaRPr lang="en-US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253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000"/>
                            </p:stCondLst>
                            <p:childTnLst>
                              <p:par>
                                <p:cTn id="1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500"/>
                            </p:stCondLst>
                            <p:childTnLst>
                              <p:par>
                                <p:cTn id="22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3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2" fill="hold">
                      <p:stCondLst>
                        <p:cond delay="indefinite"/>
                      </p:stCondLst>
                      <p:childTnLst>
                        <p:par>
                          <p:cTn id="63" fill="hold">
                            <p:stCondLst>
                              <p:cond delay="0"/>
                            </p:stCondLst>
                            <p:childTnLst>
                              <p:par>
                                <p:cTn id="64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6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7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8" grpId="0" animBg="1"/>
      <p:bldP spid="9" grpId="0" animBg="1"/>
      <p:bldP spid="18" grpId="0" animBg="1"/>
      <p:bldP spid="19" grpId="0" animBg="1"/>
      <p:bldP spid="28" grpId="0" animBg="1"/>
      <p:bldP spid="31" grpId="0" animBg="1"/>
      <p:bldP spid="32" grpId="0" animBg="1"/>
      <p:bldP spid="33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>
            <a:extLst>
              <a:ext uri="{FF2B5EF4-FFF2-40B4-BE49-F238E27FC236}">
                <a16:creationId xmlns:a16="http://schemas.microsoft.com/office/drawing/2014/main" id="{EC1A3827-EBA9-4CA6-923D-630CE09872B9}"/>
              </a:ext>
            </a:extLst>
          </p:cNvPr>
          <p:cNvSpPr txBox="1"/>
          <p:nvPr/>
        </p:nvSpPr>
        <p:spPr>
          <a:xfrm>
            <a:off x="145774" y="0"/>
            <a:ext cx="408166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1/ </a:t>
            </a:r>
            <a:r>
              <a:rPr lang="en-US" sz="2800" b="1" dirty="0" err="1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sgk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T49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A4630C9-884C-4B1A-BA72-C93B13B917F6}"/>
              </a:ext>
            </a:extLst>
          </p:cNvPr>
          <p:cNvSpPr/>
          <p:nvPr/>
        </p:nvSpPr>
        <p:spPr>
          <a:xfrm>
            <a:off x="0" y="719795"/>
            <a:ext cx="3153427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pt-BR" sz="2800" dirty="0">
                <a:latin typeface=".VnTime" panose="020B7200000000000000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 - C</a:t>
            </a:r>
            <a:r>
              <a:rPr lang="vi-VN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á</a:t>
            </a:r>
            <a:r>
              <a:rPr lang="vi-VN" sz="2800" dirty="0">
                <a:latin typeface=".VnTime" panose="020B7200000000000000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 p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hép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kết</a:t>
            </a:r>
            <a:endParaRPr lang="en-US" sz="2800" dirty="0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C9DE212C-A9F4-4697-B028-DF5373FFC233}"/>
              </a:ext>
            </a:extLst>
          </p:cNvPr>
          <p:cNvSpPr/>
          <p:nvPr/>
        </p:nvSpPr>
        <p:spPr>
          <a:xfrm>
            <a:off x="145774" y="1277652"/>
            <a:ext cx="8971722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pl-PL" sz="2800" dirty="0"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Trường học (1), (2): phép lặp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(LK câu)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</a:t>
            </a: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Như thế (3) thay thế cho câu (2): phép thế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(LK đoạn văn)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6F2FDA-3C4B-4AC0-8080-1A0E4B67AB83}"/>
              </a:ext>
            </a:extLst>
          </p:cNvPr>
          <p:cNvSpPr/>
          <p:nvPr/>
        </p:nvSpPr>
        <p:spPr>
          <a:xfrm>
            <a:off x="145774" y="2619826"/>
            <a:ext cx="6096000" cy="260019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50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Phép LK câu, LK ĐV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Văn nghệ (1), (2): phép lặp – LK câu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Sự sống (2), (3): Phép lặp – LK đoạn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Văn nghệ (2), (4): phép lặp – LK đoạn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2B94F7B1-AB57-45DC-862F-518222FF2C19}"/>
              </a:ext>
            </a:extLst>
          </p:cNvPr>
          <p:cNvSpPr/>
          <p:nvPr/>
        </p:nvSpPr>
        <p:spPr>
          <a:xfrm>
            <a:off x="105427" y="5254662"/>
            <a:ext cx="6096000" cy="1547475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c. Phép LK câu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TG(1), (2), (3): Phép lặp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Con người (1), (2), (3): Phép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ặp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2982D65A-19C7-420D-9A53-FA87FBD80408}"/>
              </a:ext>
            </a:extLst>
          </p:cNvPr>
          <p:cNvSpPr/>
          <p:nvPr/>
        </p:nvSpPr>
        <p:spPr>
          <a:xfrm>
            <a:off x="5883966" y="5290274"/>
            <a:ext cx="6096000" cy="1538691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lnSpc>
                <a:spcPct val="115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d. Phép Lk câu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yếu đuối – mạnh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    </a:t>
            </a: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Wingdings" panose="05000000000000000000" pitchFamily="2" charset="2"/>
              </a:rPr>
              <a:t></a:t>
            </a: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Phép trái nghĩa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15000"/>
              </a:lnSpc>
            </a:pP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pl-PL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iền lành – ác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ight Brace 10">
            <a:extLst>
              <a:ext uri="{FF2B5EF4-FFF2-40B4-BE49-F238E27FC236}">
                <a16:creationId xmlns:a16="http://schemas.microsoft.com/office/drawing/2014/main" id="{12532ADA-934C-4B9C-B3BC-2070078A32FA}"/>
              </a:ext>
            </a:extLst>
          </p:cNvPr>
          <p:cNvSpPr/>
          <p:nvPr/>
        </p:nvSpPr>
        <p:spPr>
          <a:xfrm>
            <a:off x="8753724" y="5873827"/>
            <a:ext cx="45719" cy="940904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6034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2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4" grpId="0"/>
      <p:bldP spid="7" grpId="0"/>
      <p:bldP spid="8" grpId="0"/>
      <p:bldP spid="10" grpId="0"/>
      <p:bldP spid="11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ình nền powerpoint cực đẹp">
            <a:extLst>
              <a:ext uri="{FF2B5EF4-FFF2-40B4-BE49-F238E27FC236}">
                <a16:creationId xmlns:a16="http://schemas.microsoft.com/office/drawing/2014/main" id="{2BFC5B9D-7A77-421C-9F0E-497E527FD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ectangle 5">
            <a:extLst>
              <a:ext uri="{FF2B5EF4-FFF2-40B4-BE49-F238E27FC236}">
                <a16:creationId xmlns:a16="http://schemas.microsoft.com/office/drawing/2014/main" id="{6D9C060B-8C7C-41A1-AB0A-4EBE5C340171}"/>
              </a:ext>
            </a:extLst>
          </p:cNvPr>
          <p:cNvSpPr/>
          <p:nvPr/>
        </p:nvSpPr>
        <p:spPr>
          <a:xfrm>
            <a:off x="162858" y="119334"/>
            <a:ext cx="2271712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ài </a:t>
            </a: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2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/sgk T50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B4E35976-2C92-4B65-B608-0670D363BC83}"/>
              </a:ext>
            </a:extLst>
          </p:cNvPr>
          <p:cNvSpPr/>
          <p:nvPr/>
        </p:nvSpPr>
        <p:spPr>
          <a:xfrm>
            <a:off x="-36715" y="795102"/>
            <a:ext cx="3563796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ác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cặp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trái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E87D120-E5A5-40A0-A77F-BA130BD8C549}"/>
              </a:ext>
            </a:extLst>
          </p:cNvPr>
          <p:cNvSpPr/>
          <p:nvPr/>
        </p:nvSpPr>
        <p:spPr>
          <a:xfrm>
            <a:off x="3689939" y="675647"/>
            <a:ext cx="6096000" cy="32548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hế giới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vật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thế giới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tâm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lý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Vô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hữu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Giá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lạnh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bỏng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Thẳng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tắp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tròn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Đều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đặn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–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lúc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chậm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44B75023-D52E-4080-85C0-D79DC94ABC0C}"/>
              </a:ext>
            </a:extLst>
          </p:cNvPr>
          <p:cNvSpPr/>
          <p:nvPr/>
        </p:nvSpPr>
        <p:spPr>
          <a:xfrm>
            <a:off x="264014" y="3613032"/>
            <a:ext cx="2271712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ài 3/sgk T50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593510-5395-4273-A5F4-148A2DBD8461}"/>
              </a:ext>
            </a:extLst>
          </p:cNvPr>
          <p:cNvSpPr/>
          <p:nvPr/>
        </p:nvSpPr>
        <p:spPr>
          <a:xfrm>
            <a:off x="45591" y="4197326"/>
            <a:ext cx="10942419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nội dung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: Các câu không phục vụ chủ đề chung của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đoạn văn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FB55C07D-5EFB-4ACD-AEB5-B8094C5E7EAB}"/>
              </a:ext>
            </a:extLst>
          </p:cNvPr>
          <p:cNvSpPr/>
          <p:nvPr/>
        </p:nvSpPr>
        <p:spPr>
          <a:xfrm>
            <a:off x="162858" y="4690227"/>
            <a:ext cx="6165470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Chữa: thêm từ hoặc câu tạo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câu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69718BD-31B9-4098-BA29-C8BEC96249E3}"/>
              </a:ext>
            </a:extLst>
          </p:cNvPr>
          <p:cNvSpPr/>
          <p:nvPr/>
        </p:nvSpPr>
        <p:spPr>
          <a:xfrm>
            <a:off x="148416" y="5246661"/>
            <a:ext cx="12043584" cy="15474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Cấm đi 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một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mình trong đêm. Trận địa đại đội 2 của anh ở phía bãi bồi bên một dòng sông. A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chợt nhớ hồi đầu mùa lạc 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hai</a:t>
            </a:r>
            <a:r>
              <a:rPr lang="pt-BR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bố con anh cùng viết đơn xin ra trận. Bây giờ, mùa thu hoạch lạc đã vào chặng cuối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i="1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819948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2" descr="Hình nền powerpoint cực đẹp">
            <a:extLst>
              <a:ext uri="{FF2B5EF4-FFF2-40B4-BE49-F238E27FC236}">
                <a16:creationId xmlns:a16="http://schemas.microsoft.com/office/drawing/2014/main" id="{2BFC5B9D-7A77-421C-9F0E-497E527FD69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2192000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>
            <a:extLst>
              <a:ext uri="{FF2B5EF4-FFF2-40B4-BE49-F238E27FC236}">
                <a16:creationId xmlns:a16="http://schemas.microsoft.com/office/drawing/2014/main" id="{0373934A-4F2B-4A29-BB1D-7CE3C885CA0E}"/>
              </a:ext>
            </a:extLst>
          </p:cNvPr>
          <p:cNvSpPr/>
          <p:nvPr/>
        </p:nvSpPr>
        <p:spPr>
          <a:xfrm>
            <a:off x="110451" y="238666"/>
            <a:ext cx="10234020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ỗi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ND: Trậ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tự các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 việc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nêu trong các câu không hợp lý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AD0F37D-4ED6-4EA6-8151-2BC17E62F4CC}"/>
              </a:ext>
            </a:extLst>
          </p:cNvPr>
          <p:cNvSpPr/>
          <p:nvPr/>
        </p:nvSpPr>
        <p:spPr>
          <a:xfrm>
            <a:off x="251790" y="995779"/>
            <a:ext cx="11820939" cy="1315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Chữa: Thêm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trạng ngữ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chỉ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thời gian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vào câu 2 để làm rõ m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ố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quan hệ thời gian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giữa các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sự vật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8A84340-0247-428F-947B-CB38FAAA990F}"/>
              </a:ext>
            </a:extLst>
          </p:cNvPr>
          <p:cNvSpPr/>
          <p:nvPr/>
        </p:nvSpPr>
        <p:spPr>
          <a:xfrm>
            <a:off x="251790" y="2429948"/>
            <a:ext cx="6882012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>
              <a:lnSpc>
                <a:spcPct val="115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+ </a:t>
            </a:r>
            <a:r>
              <a:rPr lang="pt-BR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Suốt 2 năm anh ốm nặng, chị làm quần quật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03B64DCB-6020-4A69-9EA1-7E512302D4C1}"/>
              </a:ext>
            </a:extLst>
          </p:cNvPr>
          <p:cNvSpPr/>
          <p:nvPr/>
        </p:nvSpPr>
        <p:spPr>
          <a:xfrm>
            <a:off x="251790" y="3252287"/>
            <a:ext cx="2271712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en-US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</a:t>
            </a:r>
            <a:r>
              <a:rPr lang="vi-VN" sz="2800" b="1" dirty="0">
                <a:solidFill>
                  <a:srgbClr val="FF0000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ài 4/sgk T50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ADC4A1E-148A-4EB1-90A4-63AE28E9149D}"/>
              </a:ext>
            </a:extLst>
          </p:cNvPr>
          <p:cNvSpPr/>
          <p:nvPr/>
        </p:nvSpPr>
        <p:spPr>
          <a:xfrm>
            <a:off x="0" y="3888410"/>
            <a:ext cx="3496470" cy="55643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15000"/>
              </a:lnSpc>
            </a:pP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liên kết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hình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thức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E9BDF7A-7AAC-41B4-B7F9-7729980C404F}"/>
              </a:ext>
            </a:extLst>
          </p:cNvPr>
          <p:cNvSpPr/>
          <p:nvPr/>
        </p:nvSpPr>
        <p:spPr>
          <a:xfrm>
            <a:off x="110451" y="4516697"/>
            <a:ext cx="7774592" cy="130753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a.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ở (2), (3)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thống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nhất</a:t>
            </a:r>
            <a:endParaRPr lang="en-US" sz="2800" dirty="0"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nó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i="1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chúng</a:t>
            </a:r>
            <a:r>
              <a:rPr lang="en-US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lang="en-US" sz="2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5A7EC589-F5FA-4C1A-91E7-A67A3C58154C}"/>
              </a:ext>
            </a:extLst>
          </p:cNvPr>
          <p:cNvSpPr/>
          <p:nvPr/>
        </p:nvSpPr>
        <p:spPr>
          <a:xfrm>
            <a:off x="6409054" y="4249465"/>
            <a:ext cx="5738192" cy="26085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b.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Lỗi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dùng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từ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 phòng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và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trường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không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cùng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nghĩa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với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nhau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en-US" sz="2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Thay</a:t>
            </a:r>
            <a:r>
              <a:rPr lang="en-US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hội trường 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ở câu 2 </a:t>
            </a:r>
            <a:r>
              <a:rPr lang="en-US" sz="2800" dirty="0" err="1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bằng</a:t>
            </a:r>
            <a:r>
              <a:rPr lang="vi-VN" sz="2800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vi-VN" sz="2800" i="1" dirty="0"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văn phòng.</a:t>
            </a:r>
            <a:endParaRPr lang="en-US" sz="2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266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3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8" grpId="0"/>
      <p:bldP spid="7" grpId="0"/>
      <p:bldP spid="9" grpId="0"/>
      <p:bldP spid="10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621</TotalTime>
  <Words>943</Words>
  <Application>Microsoft Office PowerPoint</Application>
  <PresentationFormat>Widescreen</PresentationFormat>
  <Paragraphs>80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6" baseType="lpstr">
      <vt:lpstr>.VnTime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63</cp:revision>
  <dcterms:created xsi:type="dcterms:W3CDTF">2020-03-10T03:35:12Z</dcterms:created>
  <dcterms:modified xsi:type="dcterms:W3CDTF">2020-03-26T04:12:39Z</dcterms:modified>
</cp:coreProperties>
</file>