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4" r:id="rId6"/>
    <p:sldId id="26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39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749FA8-3D60-4C43-B721-724C0FB64BA2}"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3019084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749FA8-3D60-4C43-B721-724C0FB64BA2}"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389462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749FA8-3D60-4C43-B721-724C0FB64BA2}"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3230324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749FA8-3D60-4C43-B721-724C0FB64BA2}"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4198717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749FA8-3D60-4C43-B721-724C0FB64BA2}"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338307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749FA8-3D60-4C43-B721-724C0FB64BA2}"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1728906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749FA8-3D60-4C43-B721-724C0FB64BA2}" type="datetimeFigureOut">
              <a:rPr lang="en-US" smtClean="0"/>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1366357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749FA8-3D60-4C43-B721-724C0FB64BA2}" type="datetimeFigureOut">
              <a:rPr lang="en-US" smtClean="0"/>
              <a:t>5/22/2021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424668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749FA8-3D60-4C43-B721-724C0FB64BA2}" type="datetimeFigureOut">
              <a:rPr lang="en-US" smtClean="0"/>
              <a:t>5/22/2021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1524772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749FA8-3D60-4C43-B721-724C0FB64BA2}"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413406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749FA8-3D60-4C43-B721-724C0FB64BA2}"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5731A-50FE-47F2-BAE5-F727F48B0D28}" type="slidenum">
              <a:rPr lang="en-US" smtClean="0"/>
              <a:t>‹#›</a:t>
            </a:fld>
            <a:endParaRPr lang="en-US"/>
          </a:p>
        </p:txBody>
      </p:sp>
    </p:spTree>
    <p:extLst>
      <p:ext uri="{BB962C8B-B14F-4D97-AF65-F5344CB8AC3E}">
        <p14:creationId xmlns:p14="http://schemas.microsoft.com/office/powerpoint/2010/main" val="275104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749FA8-3D60-4C43-B721-724C0FB64BA2}" type="datetimeFigureOut">
              <a:rPr lang="en-US" smtClean="0"/>
              <a:t>5/22/2021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5731A-50FE-47F2-BAE5-F727F48B0D28}" type="slidenum">
              <a:rPr lang="en-US" smtClean="0"/>
              <a:t>‹#›</a:t>
            </a:fld>
            <a:endParaRPr lang="en-US"/>
          </a:p>
        </p:txBody>
      </p:sp>
    </p:spTree>
    <p:extLst>
      <p:ext uri="{BB962C8B-B14F-4D97-AF65-F5344CB8AC3E}">
        <p14:creationId xmlns:p14="http://schemas.microsoft.com/office/powerpoint/2010/main" val="2639682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312" y="515505"/>
            <a:ext cx="11949830" cy="3067500"/>
          </a:xfrm>
        </p:spPr>
        <p:txBody>
          <a:bodyPr>
            <a:noAutofit/>
          </a:bodyPr>
          <a:lstStyle/>
          <a:p>
            <a:r>
              <a:rPr lang="en-US" sz="3600" b="1" dirty="0" smtClean="0">
                <a:solidFill>
                  <a:srgbClr val="FF0000"/>
                </a:solidFill>
                <a:effectLst>
                  <a:outerShdw blurRad="38100" dist="38100" dir="2700000" algn="tl">
                    <a:srgbClr val="000000">
                      <a:alpha val="43137"/>
                    </a:srgbClr>
                  </a:outerShdw>
                </a:effectLst>
                <a:latin typeface="Time New Roman"/>
              </a:rPr>
              <a:t>TIẾT 163</a:t>
            </a:r>
            <a:r>
              <a:rPr lang="en-US" sz="3600" b="1" dirty="0" smtClean="0">
                <a:solidFill>
                  <a:srgbClr val="FF0000"/>
                </a:solidFill>
                <a:effectLst>
                  <a:outerShdw blurRad="38100" dist="38100" dir="2700000" algn="tl">
                    <a:srgbClr val="000000">
                      <a:alpha val="43137"/>
                    </a:srgbClr>
                  </a:outerShdw>
                </a:effectLst>
                <a:latin typeface="Time New Roman"/>
              </a:rPr>
              <a:t/>
            </a:r>
            <a:br>
              <a:rPr lang="en-US" sz="3600" b="1" dirty="0" smtClean="0">
                <a:solidFill>
                  <a:srgbClr val="FF0000"/>
                </a:solidFill>
                <a:effectLst>
                  <a:outerShdw blurRad="38100" dist="38100" dir="2700000" algn="tl">
                    <a:srgbClr val="000000">
                      <a:alpha val="43137"/>
                    </a:srgbClr>
                  </a:outerShdw>
                </a:effectLst>
                <a:latin typeface="Time New Roman"/>
              </a:rPr>
            </a:br>
            <a:r>
              <a:rPr lang="en-US" sz="6600" b="1" dirty="0" smtClean="0">
                <a:solidFill>
                  <a:srgbClr val="0070C0"/>
                </a:solidFill>
                <a:effectLst>
                  <a:outerShdw blurRad="38100" dist="38100" dir="2700000" algn="tl">
                    <a:srgbClr val="000000">
                      <a:alpha val="43137"/>
                    </a:srgbClr>
                  </a:outerShdw>
                </a:effectLst>
              </a:rPr>
              <a:t/>
            </a:r>
            <a:br>
              <a:rPr lang="en-US" sz="6600" b="1" dirty="0" smtClean="0">
                <a:solidFill>
                  <a:srgbClr val="0070C0"/>
                </a:solidFill>
                <a:effectLst>
                  <a:outerShdw blurRad="38100" dist="38100" dir="2700000" algn="tl">
                    <a:srgbClr val="000000">
                      <a:alpha val="43137"/>
                    </a:srgbClr>
                  </a:outerShdw>
                </a:effectLst>
              </a:rPr>
            </a:br>
            <a:r>
              <a:rPr lang="en-US" sz="4400" b="1" dirty="0" smtClean="0">
                <a:solidFill>
                  <a:srgbClr val="FF0000"/>
                </a:solidFill>
                <a:effectLst>
                  <a:outerShdw blurRad="38100" dist="38100" dir="2700000" algn="tl">
                    <a:srgbClr val="000000">
                      <a:alpha val="43137"/>
                    </a:srgbClr>
                  </a:outerShdw>
                </a:effectLst>
                <a:latin typeface="Time New Roman"/>
              </a:rPr>
              <a:t>NGHỊ LUẬN VỀ MỘT ĐOẠN TH</a:t>
            </a:r>
            <a:r>
              <a:rPr lang="vi-VN" sz="4400" b="1" dirty="0" smtClean="0">
                <a:solidFill>
                  <a:srgbClr val="FF0000"/>
                </a:solidFill>
                <a:effectLst>
                  <a:outerShdw blurRad="38100" dist="38100" dir="2700000" algn="tl">
                    <a:srgbClr val="000000">
                      <a:alpha val="43137"/>
                    </a:srgbClr>
                  </a:outerShdw>
                </a:effectLst>
                <a:latin typeface="Time New Roman"/>
              </a:rPr>
              <a:t>Ơ</a:t>
            </a:r>
            <a:r>
              <a:rPr lang="en-US" sz="4400" b="1" dirty="0" smtClean="0">
                <a:solidFill>
                  <a:srgbClr val="FF0000"/>
                </a:solidFill>
                <a:effectLst>
                  <a:outerShdw blurRad="38100" dist="38100" dir="2700000" algn="tl">
                    <a:srgbClr val="000000">
                      <a:alpha val="43137"/>
                    </a:srgbClr>
                  </a:outerShdw>
                </a:effectLst>
                <a:latin typeface="Time New Roman"/>
              </a:rPr>
              <a:t>, BÀI TH</a:t>
            </a:r>
            <a:r>
              <a:rPr lang="vi-VN" sz="4400" b="1" dirty="0" smtClean="0">
                <a:solidFill>
                  <a:srgbClr val="FF0000"/>
                </a:solidFill>
                <a:effectLst>
                  <a:outerShdw blurRad="38100" dist="38100" dir="2700000" algn="tl">
                    <a:srgbClr val="000000">
                      <a:alpha val="43137"/>
                    </a:srgbClr>
                  </a:outerShdw>
                </a:effectLst>
                <a:latin typeface="Time New Roman"/>
              </a:rPr>
              <a:t>Ơ</a:t>
            </a:r>
            <a:r>
              <a:rPr lang="en-US" sz="4400" b="1" smtClean="0">
                <a:solidFill>
                  <a:srgbClr val="FF0000"/>
                </a:solidFill>
                <a:effectLst>
                  <a:outerShdw blurRad="38100" dist="38100" dir="2700000" algn="tl">
                    <a:srgbClr val="000000">
                      <a:alpha val="43137"/>
                    </a:srgbClr>
                  </a:outerShdw>
                </a:effectLst>
                <a:latin typeface="Time New Roman"/>
              </a:rPr>
              <a:t> CÓ KT TIẾNG VIỆT</a:t>
            </a:r>
            <a:endParaRPr lang="en-US" sz="4400" b="1" dirty="0">
              <a:solidFill>
                <a:srgbClr val="FF0000"/>
              </a:solidFill>
              <a:effectLst>
                <a:outerShdw blurRad="38100" dist="38100" dir="2700000" algn="tl">
                  <a:srgbClr val="000000">
                    <a:alpha val="43137"/>
                  </a:srgbClr>
                </a:outerShdw>
              </a:effectLst>
              <a:latin typeface="Time New Roman"/>
            </a:endParaRPr>
          </a:p>
        </p:txBody>
      </p:sp>
    </p:spTree>
    <p:extLst>
      <p:ext uri="{BB962C8B-B14F-4D97-AF65-F5344CB8AC3E}">
        <p14:creationId xmlns:p14="http://schemas.microsoft.com/office/powerpoint/2010/main" val="172412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16" y="122830"/>
            <a:ext cx="11778018" cy="6509982"/>
          </a:xfrm>
        </p:spPr>
        <p:txBody>
          <a:bodyPr>
            <a:normAutofit/>
          </a:bodyPr>
          <a:lstStyle/>
          <a:p>
            <a:pPr marL="0" indent="0" algn="just">
              <a:buNone/>
            </a:pPr>
            <a:endParaRPr lang="en-US" sz="2400" dirty="0" smtClean="0">
              <a:solidFill>
                <a:srgbClr val="FF0000"/>
              </a:solidFill>
              <a:latin typeface="Time New Roman"/>
            </a:endParaRPr>
          </a:p>
          <a:p>
            <a:pPr marL="514350" indent="-514350" algn="just">
              <a:buAutoNum type="romanUcPeriod"/>
            </a:pPr>
            <a:r>
              <a:rPr lang="en-US" sz="2400" dirty="0" smtClean="0">
                <a:solidFill>
                  <a:srgbClr val="002060"/>
                </a:solidFill>
                <a:latin typeface="Time New Roman"/>
              </a:rPr>
              <a:t>KIẾN THỨC C</a:t>
            </a:r>
            <a:r>
              <a:rPr lang="vi-VN" sz="2400" dirty="0" smtClean="0">
                <a:solidFill>
                  <a:srgbClr val="002060"/>
                </a:solidFill>
                <a:latin typeface="Time New Roman"/>
              </a:rPr>
              <a:t>Ơ</a:t>
            </a:r>
            <a:r>
              <a:rPr lang="en-US" sz="2400" dirty="0" smtClean="0">
                <a:solidFill>
                  <a:srgbClr val="002060"/>
                </a:solidFill>
                <a:latin typeface="Time New Roman"/>
              </a:rPr>
              <a:t> BẢN</a:t>
            </a:r>
          </a:p>
          <a:p>
            <a:pPr marL="0" indent="0" algn="just">
              <a:buNone/>
            </a:pPr>
            <a:endParaRPr lang="en-US" sz="2400" dirty="0" smtClean="0">
              <a:solidFill>
                <a:srgbClr val="002060"/>
              </a:solidFill>
              <a:latin typeface="Time New Roman"/>
            </a:endParaRPr>
          </a:p>
          <a:p>
            <a:pPr marL="0" indent="0" algn="just">
              <a:buNone/>
            </a:pPr>
            <a:r>
              <a:rPr lang="en-US" sz="2400" dirty="0" smtClean="0">
                <a:solidFill>
                  <a:srgbClr val="FF0000"/>
                </a:solidFill>
                <a:latin typeface="Time New Roman"/>
              </a:rPr>
              <a:t> </a:t>
            </a:r>
            <a:r>
              <a:rPr lang="en-US" sz="2400" dirty="0" smtClean="0">
                <a:latin typeface="Time New Roman"/>
              </a:rPr>
              <a:t>1. </a:t>
            </a:r>
            <a:r>
              <a:rPr lang="en-US" sz="2400" dirty="0" err="1" smtClean="0">
                <a:latin typeface="Time New Roman"/>
              </a:rPr>
              <a:t>Nghị</a:t>
            </a:r>
            <a:r>
              <a:rPr lang="en-US" sz="2400" dirty="0" smtClean="0">
                <a:latin typeface="Time New Roman"/>
              </a:rPr>
              <a:t> </a:t>
            </a:r>
            <a:r>
              <a:rPr lang="en-US" sz="2400" dirty="0" err="1" smtClean="0">
                <a:latin typeface="Time New Roman"/>
              </a:rPr>
              <a:t>luận</a:t>
            </a:r>
            <a:r>
              <a:rPr lang="en-US" sz="2400" dirty="0" smtClean="0">
                <a:latin typeface="Time New Roman"/>
              </a:rPr>
              <a:t> </a:t>
            </a:r>
            <a:r>
              <a:rPr lang="en-US" sz="2400" dirty="0" err="1" smtClean="0">
                <a:latin typeface="Time New Roman"/>
              </a:rPr>
              <a:t>về</a:t>
            </a:r>
            <a:r>
              <a:rPr lang="en-US" sz="2400" dirty="0" smtClean="0">
                <a:latin typeface="Time New Roman"/>
              </a:rPr>
              <a:t> </a:t>
            </a:r>
            <a:r>
              <a:rPr lang="en-US" sz="2400" dirty="0" err="1" smtClean="0">
                <a:latin typeface="Time New Roman"/>
              </a:rPr>
              <a:t>một</a:t>
            </a:r>
            <a:r>
              <a:rPr lang="en-US" sz="2400" dirty="0" smtClean="0">
                <a:latin typeface="Time New Roman"/>
              </a:rPr>
              <a:t> </a:t>
            </a:r>
            <a:r>
              <a:rPr lang="en-US" sz="2400" dirty="0" err="1" smtClean="0">
                <a:latin typeface="Time New Roman"/>
              </a:rPr>
              <a:t>đoạn</a:t>
            </a:r>
            <a:r>
              <a:rPr lang="en-US" sz="2400" dirty="0" smtClean="0">
                <a:latin typeface="Time New Roman"/>
              </a:rPr>
              <a:t> </a:t>
            </a:r>
            <a:r>
              <a:rPr lang="en-US" sz="2400" dirty="0" err="1" smtClean="0">
                <a:latin typeface="Time New Roman"/>
              </a:rPr>
              <a:t>th</a:t>
            </a:r>
            <a:r>
              <a:rPr lang="vi-VN" sz="2400" dirty="0" smtClean="0">
                <a:latin typeface="Time New Roman"/>
              </a:rPr>
              <a:t>ơ</a:t>
            </a:r>
            <a:r>
              <a:rPr lang="en-US" sz="2400" dirty="0" smtClean="0">
                <a:latin typeface="Time New Roman"/>
              </a:rPr>
              <a:t>, </a:t>
            </a:r>
            <a:r>
              <a:rPr lang="en-US" sz="2400" dirty="0" err="1" smtClean="0">
                <a:latin typeface="Time New Roman"/>
              </a:rPr>
              <a:t>bài</a:t>
            </a:r>
            <a:r>
              <a:rPr lang="en-US" sz="2400" dirty="0" smtClean="0">
                <a:latin typeface="Time New Roman"/>
              </a:rPr>
              <a:t> </a:t>
            </a:r>
            <a:r>
              <a:rPr lang="en-US" sz="2400" dirty="0" err="1" smtClean="0">
                <a:latin typeface="Time New Roman"/>
              </a:rPr>
              <a:t>th</a:t>
            </a:r>
            <a:r>
              <a:rPr lang="vi-VN" sz="2400" dirty="0" smtClean="0">
                <a:latin typeface="Time New Roman"/>
              </a:rPr>
              <a:t>ơ</a:t>
            </a:r>
            <a:r>
              <a:rPr lang="en-US" sz="2400" dirty="0" smtClean="0">
                <a:latin typeface="Time New Roman"/>
              </a:rPr>
              <a:t> </a:t>
            </a:r>
            <a:r>
              <a:rPr lang="en-US" sz="2400" dirty="0" err="1" smtClean="0">
                <a:latin typeface="Time New Roman"/>
              </a:rPr>
              <a:t>là</a:t>
            </a:r>
            <a:r>
              <a:rPr lang="en-US" sz="2400" dirty="0" smtClean="0">
                <a:latin typeface="Time New Roman"/>
              </a:rPr>
              <a:t> </a:t>
            </a:r>
            <a:r>
              <a:rPr lang="en-US" sz="2400" dirty="0" err="1" smtClean="0">
                <a:latin typeface="Time New Roman"/>
              </a:rPr>
              <a:t>trình</a:t>
            </a:r>
            <a:r>
              <a:rPr lang="en-US" sz="2400" dirty="0" smtClean="0">
                <a:latin typeface="Time New Roman"/>
              </a:rPr>
              <a:t> </a:t>
            </a:r>
            <a:r>
              <a:rPr lang="en-US" sz="2400" dirty="0" err="1" smtClean="0">
                <a:latin typeface="Time New Roman"/>
              </a:rPr>
              <a:t>bày</a:t>
            </a:r>
            <a:r>
              <a:rPr lang="en-US" sz="2400" dirty="0" smtClean="0">
                <a:latin typeface="Time New Roman"/>
              </a:rPr>
              <a:t> </a:t>
            </a:r>
            <a:r>
              <a:rPr lang="en-US" sz="2400" dirty="0" err="1" smtClean="0">
                <a:latin typeface="Time New Roman"/>
              </a:rPr>
              <a:t>nhận</a:t>
            </a:r>
            <a:r>
              <a:rPr lang="en-US" sz="2400" dirty="0" smtClean="0">
                <a:latin typeface="Time New Roman"/>
              </a:rPr>
              <a:t> </a:t>
            </a:r>
            <a:r>
              <a:rPr lang="en-US" sz="2400" dirty="0" err="1" smtClean="0">
                <a:latin typeface="Time New Roman"/>
              </a:rPr>
              <a:t>xét</a:t>
            </a:r>
            <a:r>
              <a:rPr lang="en-US" sz="2400" dirty="0" smtClean="0">
                <a:latin typeface="Time New Roman"/>
              </a:rPr>
              <a:t>, </a:t>
            </a:r>
            <a:r>
              <a:rPr lang="en-US" sz="2400" dirty="0" err="1" smtClean="0">
                <a:latin typeface="Time New Roman"/>
              </a:rPr>
              <a:t>đánh</a:t>
            </a:r>
            <a:r>
              <a:rPr lang="en-US" sz="2400" dirty="0" smtClean="0">
                <a:latin typeface="Time New Roman"/>
              </a:rPr>
              <a:t> </a:t>
            </a:r>
            <a:r>
              <a:rPr lang="en-US" sz="2400" dirty="0" err="1" smtClean="0">
                <a:latin typeface="Time New Roman"/>
              </a:rPr>
              <a:t>giá</a:t>
            </a:r>
            <a:r>
              <a:rPr lang="en-US" sz="2400" dirty="0" smtClean="0">
                <a:latin typeface="Time New Roman"/>
              </a:rPr>
              <a:t> </a:t>
            </a:r>
            <a:r>
              <a:rPr lang="en-US" sz="2400" dirty="0" err="1" smtClean="0">
                <a:latin typeface="Time New Roman"/>
              </a:rPr>
              <a:t>của</a:t>
            </a:r>
            <a:r>
              <a:rPr lang="en-US" sz="2400" dirty="0" smtClean="0">
                <a:latin typeface="Time New Roman"/>
              </a:rPr>
              <a:t> </a:t>
            </a:r>
            <a:r>
              <a:rPr lang="en-US" sz="2400" dirty="0" err="1" smtClean="0">
                <a:latin typeface="Time New Roman"/>
              </a:rPr>
              <a:t>mình</a:t>
            </a:r>
            <a:r>
              <a:rPr lang="en-US" sz="2400" dirty="0" smtClean="0">
                <a:latin typeface="Time New Roman"/>
              </a:rPr>
              <a:t> </a:t>
            </a:r>
            <a:r>
              <a:rPr lang="en-US" sz="2400" dirty="0" err="1" smtClean="0">
                <a:latin typeface="Time New Roman"/>
              </a:rPr>
              <a:t>về</a:t>
            </a:r>
            <a:r>
              <a:rPr lang="en-US" sz="2400" dirty="0" smtClean="0">
                <a:latin typeface="Time New Roman"/>
              </a:rPr>
              <a:t> </a:t>
            </a:r>
            <a:r>
              <a:rPr lang="en-US" sz="2400" dirty="0" err="1" smtClean="0">
                <a:latin typeface="Time New Roman"/>
              </a:rPr>
              <a:t>nội</a:t>
            </a:r>
            <a:r>
              <a:rPr lang="en-US" sz="2400" dirty="0" smtClean="0">
                <a:latin typeface="Time New Roman"/>
              </a:rPr>
              <a:t> dung </a:t>
            </a:r>
            <a:r>
              <a:rPr lang="en-US" sz="2400" dirty="0" err="1" smtClean="0">
                <a:latin typeface="Time New Roman"/>
              </a:rPr>
              <a:t>và</a:t>
            </a:r>
            <a:r>
              <a:rPr lang="en-US" sz="2400" dirty="0" smtClean="0">
                <a:latin typeface="Time New Roman"/>
              </a:rPr>
              <a:t> </a:t>
            </a:r>
            <a:r>
              <a:rPr lang="en-US" sz="2400" dirty="0" err="1" smtClean="0">
                <a:latin typeface="Time New Roman"/>
              </a:rPr>
              <a:t>nghệ</a:t>
            </a:r>
            <a:r>
              <a:rPr lang="en-US" sz="2400" dirty="0" smtClean="0">
                <a:latin typeface="Time New Roman"/>
              </a:rPr>
              <a:t> </a:t>
            </a:r>
            <a:r>
              <a:rPr lang="en-US" sz="2400" dirty="0" err="1" smtClean="0">
                <a:latin typeface="Time New Roman"/>
              </a:rPr>
              <a:t>thuật</a:t>
            </a:r>
            <a:r>
              <a:rPr lang="en-US" sz="2400" dirty="0" smtClean="0">
                <a:latin typeface="Time New Roman"/>
              </a:rPr>
              <a:t> </a:t>
            </a:r>
            <a:r>
              <a:rPr lang="en-US" sz="2400" dirty="0" err="1" smtClean="0">
                <a:latin typeface="Time New Roman"/>
              </a:rPr>
              <a:t>của</a:t>
            </a:r>
            <a:r>
              <a:rPr lang="en-US" sz="2400" dirty="0" smtClean="0">
                <a:latin typeface="Time New Roman"/>
              </a:rPr>
              <a:t> </a:t>
            </a:r>
            <a:r>
              <a:rPr lang="en-US" sz="2400" dirty="0" err="1" smtClean="0">
                <a:latin typeface="Time New Roman"/>
              </a:rPr>
              <a:t>đoạn</a:t>
            </a:r>
            <a:r>
              <a:rPr lang="en-US" sz="2400" dirty="0" smtClean="0">
                <a:latin typeface="Time New Roman"/>
              </a:rPr>
              <a:t> </a:t>
            </a:r>
            <a:r>
              <a:rPr lang="en-US" sz="2400" dirty="0" err="1" smtClean="0">
                <a:latin typeface="Time New Roman"/>
              </a:rPr>
              <a:t>th</a:t>
            </a:r>
            <a:r>
              <a:rPr lang="vi-VN" sz="2400" dirty="0" smtClean="0">
                <a:latin typeface="Time New Roman"/>
              </a:rPr>
              <a:t>ơ</a:t>
            </a:r>
            <a:r>
              <a:rPr lang="en-US" sz="2400" dirty="0" smtClean="0">
                <a:latin typeface="Time New Roman"/>
              </a:rPr>
              <a:t>, </a:t>
            </a:r>
            <a:r>
              <a:rPr lang="en-US" sz="2400" dirty="0" err="1" smtClean="0">
                <a:latin typeface="Time New Roman"/>
              </a:rPr>
              <a:t>bài</a:t>
            </a:r>
            <a:r>
              <a:rPr lang="en-US" sz="2400" dirty="0" smtClean="0">
                <a:latin typeface="Time New Roman"/>
              </a:rPr>
              <a:t> </a:t>
            </a:r>
            <a:r>
              <a:rPr lang="en-US" sz="2400" dirty="0" err="1" smtClean="0">
                <a:latin typeface="Time New Roman"/>
              </a:rPr>
              <a:t>th</a:t>
            </a:r>
            <a:r>
              <a:rPr lang="vi-VN" sz="2400" dirty="0" smtClean="0">
                <a:latin typeface="Time New Roman"/>
              </a:rPr>
              <a:t>ơ</a:t>
            </a:r>
            <a:r>
              <a:rPr lang="en-US" sz="2400" dirty="0">
                <a:latin typeface="Time New Roman"/>
              </a:rPr>
              <a:t> </a:t>
            </a:r>
            <a:r>
              <a:rPr lang="en-US" sz="2400" dirty="0" err="1" smtClean="0">
                <a:latin typeface="Time New Roman"/>
              </a:rPr>
              <a:t>ấy</a:t>
            </a:r>
            <a:r>
              <a:rPr lang="en-US" sz="2400" dirty="0" smtClean="0">
                <a:latin typeface="Time New Roman"/>
              </a:rPr>
              <a:t>.</a:t>
            </a:r>
          </a:p>
          <a:p>
            <a:pPr marL="0" indent="0" algn="just">
              <a:buNone/>
            </a:pPr>
            <a:r>
              <a:rPr lang="en-US" sz="2400" dirty="0">
                <a:latin typeface="Time New Roman"/>
              </a:rPr>
              <a:t> </a:t>
            </a:r>
            <a:r>
              <a:rPr lang="en-US" sz="2400" dirty="0" smtClean="0">
                <a:latin typeface="Time New Roman"/>
              </a:rPr>
              <a:t>2. </a:t>
            </a:r>
            <a:r>
              <a:rPr lang="en-US" sz="2400" dirty="0" err="1" smtClean="0">
                <a:latin typeface="Time New Roman"/>
              </a:rPr>
              <a:t>Nội</a:t>
            </a:r>
            <a:r>
              <a:rPr lang="en-US" sz="2400" dirty="0" smtClean="0">
                <a:latin typeface="Time New Roman"/>
              </a:rPr>
              <a:t> dung </a:t>
            </a:r>
            <a:r>
              <a:rPr lang="en-US" sz="2400" dirty="0" err="1" smtClean="0">
                <a:latin typeface="Time New Roman"/>
              </a:rPr>
              <a:t>và</a:t>
            </a:r>
            <a:r>
              <a:rPr lang="en-US" sz="2400" dirty="0" smtClean="0">
                <a:latin typeface="Time New Roman"/>
              </a:rPr>
              <a:t> </a:t>
            </a:r>
            <a:r>
              <a:rPr lang="en-US" sz="2400" dirty="0" err="1" smtClean="0">
                <a:latin typeface="Time New Roman"/>
              </a:rPr>
              <a:t>nghệ</a:t>
            </a:r>
            <a:r>
              <a:rPr lang="en-US" sz="2400" dirty="0" smtClean="0">
                <a:latin typeface="Time New Roman"/>
              </a:rPr>
              <a:t> </a:t>
            </a:r>
            <a:r>
              <a:rPr lang="en-US" sz="2400" dirty="0" err="1" smtClean="0">
                <a:latin typeface="Time New Roman"/>
              </a:rPr>
              <a:t>thuật</a:t>
            </a:r>
            <a:r>
              <a:rPr lang="en-US" sz="2400" dirty="0" smtClean="0">
                <a:latin typeface="Time New Roman"/>
              </a:rPr>
              <a:t> </a:t>
            </a:r>
            <a:r>
              <a:rPr lang="en-US" sz="2400" dirty="0" err="1" smtClean="0">
                <a:latin typeface="Time New Roman"/>
              </a:rPr>
              <a:t>của</a:t>
            </a:r>
            <a:r>
              <a:rPr lang="en-US" sz="2400" dirty="0" smtClean="0">
                <a:latin typeface="Time New Roman"/>
              </a:rPr>
              <a:t> </a:t>
            </a:r>
            <a:r>
              <a:rPr lang="en-US" sz="2400" dirty="0" err="1" smtClean="0">
                <a:latin typeface="Time New Roman"/>
              </a:rPr>
              <a:t>đoạn</a:t>
            </a:r>
            <a:r>
              <a:rPr lang="en-US" sz="2400" dirty="0" smtClean="0">
                <a:latin typeface="Time New Roman"/>
              </a:rPr>
              <a:t> </a:t>
            </a:r>
            <a:r>
              <a:rPr lang="en-US" sz="2400" dirty="0" err="1" smtClean="0">
                <a:latin typeface="Time New Roman"/>
              </a:rPr>
              <a:t>th</a:t>
            </a:r>
            <a:r>
              <a:rPr lang="vi-VN" sz="2400" dirty="0" smtClean="0">
                <a:latin typeface="Time New Roman"/>
              </a:rPr>
              <a:t>ơ</a:t>
            </a:r>
            <a:r>
              <a:rPr lang="en-US" sz="2400" dirty="0" smtClean="0">
                <a:latin typeface="Time New Roman"/>
              </a:rPr>
              <a:t>, </a:t>
            </a:r>
            <a:r>
              <a:rPr lang="en-US" sz="2400" dirty="0" err="1" smtClean="0">
                <a:latin typeface="Time New Roman"/>
              </a:rPr>
              <a:t>bài</a:t>
            </a:r>
            <a:r>
              <a:rPr lang="en-US" sz="2400" dirty="0" smtClean="0">
                <a:latin typeface="Time New Roman"/>
              </a:rPr>
              <a:t> </a:t>
            </a:r>
            <a:r>
              <a:rPr lang="en-US" sz="2400" dirty="0" err="1" smtClean="0">
                <a:latin typeface="Time New Roman"/>
              </a:rPr>
              <a:t>th</a:t>
            </a:r>
            <a:r>
              <a:rPr lang="vi-VN" sz="2400" dirty="0" smtClean="0">
                <a:latin typeface="Time New Roman"/>
              </a:rPr>
              <a:t>ơ</a:t>
            </a:r>
            <a:r>
              <a:rPr lang="en-US" sz="2400" dirty="0" smtClean="0">
                <a:latin typeface="Time New Roman"/>
              </a:rPr>
              <a:t> đ</a:t>
            </a:r>
            <a:r>
              <a:rPr lang="vi-VN" sz="2400" dirty="0" smtClean="0">
                <a:latin typeface="Time New Roman"/>
              </a:rPr>
              <a:t>ược</a:t>
            </a:r>
            <a:r>
              <a:rPr lang="en-US" sz="2400" dirty="0" smtClean="0">
                <a:latin typeface="Time New Roman"/>
              </a:rPr>
              <a:t> </a:t>
            </a:r>
            <a:r>
              <a:rPr lang="en-US" sz="2400" dirty="0" err="1" smtClean="0">
                <a:latin typeface="Time New Roman"/>
              </a:rPr>
              <a:t>thể</a:t>
            </a:r>
            <a:r>
              <a:rPr lang="en-US" sz="2400" dirty="0" smtClean="0">
                <a:latin typeface="Time New Roman"/>
              </a:rPr>
              <a:t> </a:t>
            </a:r>
            <a:r>
              <a:rPr lang="en-US" sz="2400" dirty="0" err="1" smtClean="0">
                <a:latin typeface="Time New Roman"/>
              </a:rPr>
              <a:t>hiện</a:t>
            </a:r>
            <a:r>
              <a:rPr lang="en-US" sz="2400" dirty="0" smtClean="0">
                <a:latin typeface="Time New Roman"/>
              </a:rPr>
              <a:t> qua </a:t>
            </a:r>
            <a:r>
              <a:rPr lang="en-US" sz="2400" dirty="0" err="1" smtClean="0">
                <a:latin typeface="Time New Roman"/>
              </a:rPr>
              <a:t>ngôn</a:t>
            </a:r>
            <a:r>
              <a:rPr lang="en-US" sz="2400" dirty="0" smtClean="0">
                <a:latin typeface="Time New Roman"/>
              </a:rPr>
              <a:t> </a:t>
            </a:r>
            <a:r>
              <a:rPr lang="en-US" sz="2400" dirty="0" err="1" smtClean="0">
                <a:latin typeface="Time New Roman"/>
              </a:rPr>
              <a:t>từ</a:t>
            </a:r>
            <a:r>
              <a:rPr lang="en-US" sz="2400" dirty="0" smtClean="0">
                <a:latin typeface="Time New Roman"/>
              </a:rPr>
              <a:t>, </a:t>
            </a:r>
            <a:r>
              <a:rPr lang="en-US" sz="2400" dirty="0" err="1" smtClean="0">
                <a:latin typeface="Time New Roman"/>
              </a:rPr>
              <a:t>hình</a:t>
            </a:r>
            <a:r>
              <a:rPr lang="en-US" sz="2400" dirty="0" smtClean="0">
                <a:latin typeface="Time New Roman"/>
              </a:rPr>
              <a:t> </a:t>
            </a:r>
            <a:r>
              <a:rPr lang="en-US" sz="2400" dirty="0" err="1" smtClean="0">
                <a:latin typeface="Time New Roman"/>
              </a:rPr>
              <a:t>ảnh</a:t>
            </a:r>
            <a:r>
              <a:rPr lang="en-US" sz="2400" dirty="0" smtClean="0">
                <a:latin typeface="Time New Roman"/>
              </a:rPr>
              <a:t>, </a:t>
            </a:r>
            <a:r>
              <a:rPr lang="en-US" sz="2400" dirty="0" err="1" smtClean="0">
                <a:latin typeface="Time New Roman"/>
              </a:rPr>
              <a:t>giọng</a:t>
            </a:r>
            <a:r>
              <a:rPr lang="en-US" sz="2400" dirty="0" smtClean="0">
                <a:latin typeface="Time New Roman"/>
              </a:rPr>
              <a:t> </a:t>
            </a:r>
            <a:r>
              <a:rPr lang="en-US" sz="2400" dirty="0" err="1" smtClean="0">
                <a:latin typeface="Time New Roman"/>
              </a:rPr>
              <a:t>điệu</a:t>
            </a:r>
            <a:r>
              <a:rPr lang="en-US" sz="2400" dirty="0" smtClean="0">
                <a:latin typeface="Time New Roman"/>
              </a:rPr>
              <a:t>,… </a:t>
            </a:r>
            <a:r>
              <a:rPr lang="en-US" sz="2400" dirty="0" err="1" smtClean="0">
                <a:latin typeface="Time New Roman"/>
              </a:rPr>
              <a:t>Bài</a:t>
            </a:r>
            <a:r>
              <a:rPr lang="en-US" sz="2400" dirty="0" smtClean="0">
                <a:latin typeface="Time New Roman"/>
              </a:rPr>
              <a:t> </a:t>
            </a:r>
            <a:r>
              <a:rPr lang="en-US" sz="2400" dirty="0" err="1" smtClean="0">
                <a:latin typeface="Time New Roman"/>
              </a:rPr>
              <a:t>nghị</a:t>
            </a:r>
            <a:r>
              <a:rPr lang="en-US" sz="2400" dirty="0" smtClean="0">
                <a:latin typeface="Time New Roman"/>
              </a:rPr>
              <a:t> </a:t>
            </a:r>
            <a:r>
              <a:rPr lang="en-US" sz="2400" dirty="0" err="1" smtClean="0">
                <a:latin typeface="Time New Roman"/>
              </a:rPr>
              <a:t>luận</a:t>
            </a:r>
            <a:r>
              <a:rPr lang="en-US" sz="2400" dirty="0" smtClean="0">
                <a:latin typeface="Time New Roman"/>
              </a:rPr>
              <a:t> </a:t>
            </a:r>
            <a:r>
              <a:rPr lang="en-US" sz="2400" dirty="0" err="1" smtClean="0">
                <a:latin typeface="Time New Roman"/>
              </a:rPr>
              <a:t>cần</a:t>
            </a:r>
            <a:r>
              <a:rPr lang="en-US" sz="2400" dirty="0" smtClean="0">
                <a:latin typeface="Time New Roman"/>
              </a:rPr>
              <a:t> </a:t>
            </a:r>
            <a:r>
              <a:rPr lang="en-US" sz="2400" dirty="0" err="1" smtClean="0">
                <a:latin typeface="Time New Roman"/>
              </a:rPr>
              <a:t>phân</a:t>
            </a:r>
            <a:r>
              <a:rPr lang="en-US" sz="2400" dirty="0" smtClean="0">
                <a:latin typeface="Time New Roman"/>
              </a:rPr>
              <a:t> </a:t>
            </a:r>
            <a:r>
              <a:rPr lang="en-US" sz="2400" dirty="0" err="1" smtClean="0">
                <a:latin typeface="Time New Roman"/>
              </a:rPr>
              <a:t>tích</a:t>
            </a:r>
            <a:r>
              <a:rPr lang="en-US" sz="2400" dirty="0" smtClean="0">
                <a:latin typeface="Time New Roman"/>
              </a:rPr>
              <a:t> </a:t>
            </a:r>
            <a:r>
              <a:rPr lang="en-US" sz="2400" dirty="0" err="1" smtClean="0">
                <a:latin typeface="Time New Roman"/>
              </a:rPr>
              <a:t>các</a:t>
            </a:r>
            <a:r>
              <a:rPr lang="en-US" sz="2400" dirty="0" smtClean="0">
                <a:latin typeface="Time New Roman"/>
              </a:rPr>
              <a:t> </a:t>
            </a:r>
            <a:r>
              <a:rPr lang="en-US" sz="2400" dirty="0" err="1" smtClean="0">
                <a:latin typeface="Time New Roman"/>
              </a:rPr>
              <a:t>yếu</a:t>
            </a:r>
            <a:r>
              <a:rPr lang="en-US" sz="2400" dirty="0" smtClean="0">
                <a:latin typeface="Time New Roman"/>
              </a:rPr>
              <a:t> </a:t>
            </a:r>
            <a:r>
              <a:rPr lang="en-US" sz="2400" dirty="0" err="1" smtClean="0">
                <a:latin typeface="Time New Roman"/>
              </a:rPr>
              <a:t>tố</a:t>
            </a:r>
            <a:r>
              <a:rPr lang="en-US" sz="2400" dirty="0" smtClean="0">
                <a:latin typeface="Time New Roman"/>
              </a:rPr>
              <a:t> </a:t>
            </a:r>
            <a:r>
              <a:rPr lang="en-US" sz="2400" dirty="0" err="1" smtClean="0">
                <a:latin typeface="Time New Roman"/>
              </a:rPr>
              <a:t>ấy</a:t>
            </a:r>
            <a:r>
              <a:rPr lang="en-US" sz="2400" dirty="0" smtClean="0">
                <a:latin typeface="Time New Roman"/>
              </a:rPr>
              <a:t> </a:t>
            </a:r>
            <a:r>
              <a:rPr lang="en-US" sz="2400" dirty="0" err="1" smtClean="0">
                <a:latin typeface="Time New Roman"/>
              </a:rPr>
              <a:t>để</a:t>
            </a:r>
            <a:r>
              <a:rPr lang="en-US" sz="2400" dirty="0" smtClean="0">
                <a:latin typeface="Time New Roman"/>
              </a:rPr>
              <a:t> </a:t>
            </a:r>
            <a:r>
              <a:rPr lang="en-US" sz="2400" dirty="0" err="1" smtClean="0">
                <a:latin typeface="Time New Roman"/>
              </a:rPr>
              <a:t>có</a:t>
            </a:r>
            <a:r>
              <a:rPr lang="en-US" sz="2400" dirty="0" smtClean="0">
                <a:latin typeface="Time New Roman"/>
              </a:rPr>
              <a:t> </a:t>
            </a:r>
            <a:r>
              <a:rPr lang="en-US" sz="2400" dirty="0" err="1" smtClean="0">
                <a:latin typeface="Time New Roman"/>
              </a:rPr>
              <a:t>những</a:t>
            </a:r>
            <a:r>
              <a:rPr lang="en-US" sz="2400" dirty="0" smtClean="0">
                <a:latin typeface="Time New Roman"/>
              </a:rPr>
              <a:t> </a:t>
            </a:r>
            <a:r>
              <a:rPr lang="en-US" sz="2400" dirty="0" err="1" smtClean="0">
                <a:latin typeface="Time New Roman"/>
              </a:rPr>
              <a:t>nhận</a:t>
            </a:r>
            <a:r>
              <a:rPr lang="en-US" sz="2400" dirty="0" smtClean="0">
                <a:latin typeface="Time New Roman"/>
              </a:rPr>
              <a:t> </a:t>
            </a:r>
            <a:r>
              <a:rPr lang="en-US" sz="2400" dirty="0" err="1" smtClean="0">
                <a:latin typeface="Time New Roman"/>
              </a:rPr>
              <a:t>xét</a:t>
            </a:r>
            <a:r>
              <a:rPr lang="en-US" sz="2400" dirty="0" smtClean="0">
                <a:latin typeface="Time New Roman"/>
              </a:rPr>
              <a:t>, </a:t>
            </a:r>
            <a:r>
              <a:rPr lang="en-US" sz="2400" dirty="0" err="1" smtClean="0">
                <a:latin typeface="Time New Roman"/>
              </a:rPr>
              <a:t>đánh</a:t>
            </a:r>
            <a:r>
              <a:rPr lang="en-US" sz="2400" dirty="0" smtClean="0">
                <a:latin typeface="Time New Roman"/>
              </a:rPr>
              <a:t> </a:t>
            </a:r>
            <a:r>
              <a:rPr lang="en-US" sz="2400" dirty="0" err="1" smtClean="0">
                <a:latin typeface="Time New Roman"/>
              </a:rPr>
              <a:t>giá</a:t>
            </a:r>
            <a:r>
              <a:rPr lang="en-US" sz="2400" dirty="0" smtClean="0">
                <a:latin typeface="Time New Roman"/>
              </a:rPr>
              <a:t> </a:t>
            </a:r>
            <a:r>
              <a:rPr lang="en-US" sz="2400" dirty="0" err="1" smtClean="0">
                <a:latin typeface="Time New Roman"/>
              </a:rPr>
              <a:t>cụ</a:t>
            </a:r>
            <a:r>
              <a:rPr lang="en-US" sz="2400" dirty="0" smtClean="0">
                <a:latin typeface="Time New Roman"/>
              </a:rPr>
              <a:t> </a:t>
            </a:r>
            <a:r>
              <a:rPr lang="en-US" sz="2400" dirty="0" err="1" smtClean="0">
                <a:latin typeface="Time New Roman"/>
              </a:rPr>
              <a:t>thể</a:t>
            </a:r>
            <a:r>
              <a:rPr lang="en-US" sz="2400" dirty="0" smtClean="0">
                <a:latin typeface="Time New Roman"/>
              </a:rPr>
              <a:t>, </a:t>
            </a:r>
            <a:r>
              <a:rPr lang="en-US" sz="2400" dirty="0" err="1" smtClean="0">
                <a:latin typeface="Time New Roman"/>
              </a:rPr>
              <a:t>xác</a:t>
            </a:r>
            <a:r>
              <a:rPr lang="en-US" sz="2400" dirty="0" smtClean="0">
                <a:latin typeface="Time New Roman"/>
              </a:rPr>
              <a:t> </a:t>
            </a:r>
            <a:r>
              <a:rPr lang="en-US" sz="2400" dirty="0" err="1" smtClean="0">
                <a:latin typeface="Time New Roman"/>
              </a:rPr>
              <a:t>đáng</a:t>
            </a:r>
            <a:r>
              <a:rPr lang="en-US" sz="2400" dirty="0" smtClean="0">
                <a:latin typeface="Time New Roman"/>
              </a:rPr>
              <a:t>.</a:t>
            </a:r>
          </a:p>
          <a:p>
            <a:pPr marL="0" indent="0" algn="just">
              <a:buNone/>
            </a:pPr>
            <a:r>
              <a:rPr lang="en-US" sz="2400" dirty="0">
                <a:latin typeface="Time New Roman"/>
              </a:rPr>
              <a:t> </a:t>
            </a:r>
            <a:r>
              <a:rPr lang="en-US" sz="2400" dirty="0" smtClean="0">
                <a:latin typeface="Time New Roman"/>
              </a:rPr>
              <a:t>3. </a:t>
            </a:r>
            <a:r>
              <a:rPr lang="en-US" sz="2400" dirty="0" err="1" smtClean="0">
                <a:latin typeface="Time New Roman"/>
              </a:rPr>
              <a:t>Bài</a:t>
            </a:r>
            <a:r>
              <a:rPr lang="en-US" sz="2400" dirty="0" smtClean="0">
                <a:latin typeface="Time New Roman"/>
              </a:rPr>
              <a:t> </a:t>
            </a:r>
            <a:r>
              <a:rPr lang="en-US" sz="2400" dirty="0" err="1" smtClean="0">
                <a:latin typeface="Time New Roman"/>
              </a:rPr>
              <a:t>nghị</a:t>
            </a:r>
            <a:r>
              <a:rPr lang="en-US" sz="2400" dirty="0" smtClean="0">
                <a:latin typeface="Time New Roman"/>
              </a:rPr>
              <a:t> </a:t>
            </a:r>
            <a:r>
              <a:rPr lang="en-US" sz="2400" dirty="0" err="1" smtClean="0">
                <a:latin typeface="Time New Roman"/>
              </a:rPr>
              <a:t>luận</a:t>
            </a:r>
            <a:r>
              <a:rPr lang="en-US" sz="2400" dirty="0" smtClean="0">
                <a:latin typeface="Time New Roman"/>
              </a:rPr>
              <a:t> </a:t>
            </a:r>
            <a:r>
              <a:rPr lang="en-US" sz="2400" dirty="0" err="1" smtClean="0">
                <a:latin typeface="Time New Roman"/>
              </a:rPr>
              <a:t>về</a:t>
            </a:r>
            <a:r>
              <a:rPr lang="en-US" sz="2400" dirty="0" smtClean="0">
                <a:latin typeface="Time New Roman"/>
              </a:rPr>
              <a:t> </a:t>
            </a:r>
            <a:r>
              <a:rPr lang="en-US" sz="2400" dirty="0" err="1" smtClean="0">
                <a:latin typeface="Time New Roman"/>
              </a:rPr>
              <a:t>một</a:t>
            </a:r>
            <a:r>
              <a:rPr lang="en-US" sz="2400" dirty="0" smtClean="0">
                <a:latin typeface="Time New Roman"/>
              </a:rPr>
              <a:t> </a:t>
            </a:r>
            <a:r>
              <a:rPr lang="en-US" sz="2400" dirty="0" err="1" smtClean="0">
                <a:latin typeface="Time New Roman"/>
              </a:rPr>
              <a:t>đoạn</a:t>
            </a:r>
            <a:r>
              <a:rPr lang="en-US" sz="2400" dirty="0" smtClean="0">
                <a:latin typeface="Time New Roman"/>
              </a:rPr>
              <a:t> </a:t>
            </a:r>
            <a:r>
              <a:rPr lang="en-US" sz="2400" dirty="0" err="1" smtClean="0">
                <a:latin typeface="Time New Roman"/>
              </a:rPr>
              <a:t>th</a:t>
            </a:r>
            <a:r>
              <a:rPr lang="vi-VN" sz="2400" dirty="0" smtClean="0">
                <a:latin typeface="Time New Roman"/>
              </a:rPr>
              <a:t>ơ</a:t>
            </a:r>
            <a:r>
              <a:rPr lang="en-US" sz="2400" dirty="0" smtClean="0">
                <a:latin typeface="Time New Roman"/>
              </a:rPr>
              <a:t>, </a:t>
            </a:r>
            <a:r>
              <a:rPr lang="en-US" sz="2400" dirty="0" err="1" smtClean="0">
                <a:latin typeface="Time New Roman"/>
              </a:rPr>
              <a:t>bài</a:t>
            </a:r>
            <a:r>
              <a:rPr lang="en-US" sz="2400" dirty="0" smtClean="0">
                <a:latin typeface="Time New Roman"/>
              </a:rPr>
              <a:t> </a:t>
            </a:r>
            <a:r>
              <a:rPr lang="en-US" sz="2400" dirty="0" err="1" smtClean="0">
                <a:latin typeface="Time New Roman"/>
              </a:rPr>
              <a:t>th</a:t>
            </a:r>
            <a:r>
              <a:rPr lang="vi-VN" sz="2400" dirty="0" smtClean="0">
                <a:latin typeface="Time New Roman"/>
              </a:rPr>
              <a:t>ơ</a:t>
            </a:r>
            <a:r>
              <a:rPr lang="en-US" sz="2400" dirty="0" smtClean="0">
                <a:latin typeface="Time New Roman"/>
              </a:rPr>
              <a:t> </a:t>
            </a:r>
            <a:r>
              <a:rPr lang="en-US" sz="2400" dirty="0" err="1" smtClean="0">
                <a:latin typeface="Time New Roman"/>
              </a:rPr>
              <a:t>cần</a:t>
            </a:r>
            <a:r>
              <a:rPr lang="en-US" sz="2400" dirty="0" smtClean="0">
                <a:latin typeface="Time New Roman"/>
              </a:rPr>
              <a:t> </a:t>
            </a:r>
            <a:r>
              <a:rPr lang="en-US" sz="2400" dirty="0" err="1" smtClean="0">
                <a:latin typeface="Time New Roman"/>
              </a:rPr>
              <a:t>có</a:t>
            </a:r>
            <a:r>
              <a:rPr lang="en-US" sz="2400" dirty="0" smtClean="0">
                <a:latin typeface="Time New Roman"/>
              </a:rPr>
              <a:t> </a:t>
            </a:r>
            <a:r>
              <a:rPr lang="en-US" sz="2400" dirty="0" err="1" smtClean="0">
                <a:latin typeface="Time New Roman"/>
              </a:rPr>
              <a:t>bố</a:t>
            </a:r>
            <a:r>
              <a:rPr lang="en-US" sz="2400" dirty="0" smtClean="0">
                <a:latin typeface="Time New Roman"/>
              </a:rPr>
              <a:t> </a:t>
            </a:r>
            <a:r>
              <a:rPr lang="en-US" sz="2400" dirty="0" err="1" smtClean="0">
                <a:latin typeface="Time New Roman"/>
              </a:rPr>
              <a:t>cục</a:t>
            </a:r>
            <a:r>
              <a:rPr lang="en-US" sz="2400" dirty="0" smtClean="0">
                <a:latin typeface="Time New Roman"/>
              </a:rPr>
              <a:t> </a:t>
            </a:r>
            <a:r>
              <a:rPr lang="en-US" sz="2400" dirty="0" err="1" smtClean="0">
                <a:latin typeface="Time New Roman"/>
              </a:rPr>
              <a:t>mạch</a:t>
            </a:r>
            <a:r>
              <a:rPr lang="en-US" sz="2400" dirty="0" smtClean="0">
                <a:latin typeface="Time New Roman"/>
              </a:rPr>
              <a:t> </a:t>
            </a:r>
            <a:r>
              <a:rPr lang="en-US" sz="2400" dirty="0" err="1" smtClean="0">
                <a:latin typeface="Time New Roman"/>
              </a:rPr>
              <a:t>lạc</a:t>
            </a:r>
            <a:r>
              <a:rPr lang="en-US" sz="2400" dirty="0" smtClean="0">
                <a:latin typeface="Time New Roman"/>
              </a:rPr>
              <a:t>, </a:t>
            </a:r>
            <a:r>
              <a:rPr lang="en-US" sz="2400" dirty="0" err="1" smtClean="0">
                <a:latin typeface="Time New Roman"/>
              </a:rPr>
              <a:t>rõ</a:t>
            </a:r>
            <a:r>
              <a:rPr lang="en-US" sz="2400" dirty="0" smtClean="0">
                <a:latin typeface="Time New Roman"/>
              </a:rPr>
              <a:t> </a:t>
            </a:r>
            <a:r>
              <a:rPr lang="en-US" sz="2400" dirty="0" err="1" smtClean="0">
                <a:latin typeface="Time New Roman"/>
              </a:rPr>
              <a:t>ràng</a:t>
            </a:r>
            <a:r>
              <a:rPr lang="en-US" sz="2400" dirty="0" smtClean="0">
                <a:latin typeface="Time New Roman"/>
              </a:rPr>
              <a:t>; </a:t>
            </a:r>
            <a:r>
              <a:rPr lang="en-US" sz="2400" dirty="0" err="1" smtClean="0">
                <a:latin typeface="Time New Roman"/>
              </a:rPr>
              <a:t>có</a:t>
            </a:r>
            <a:r>
              <a:rPr lang="en-US" sz="2400" dirty="0" smtClean="0">
                <a:latin typeface="Time New Roman"/>
              </a:rPr>
              <a:t> </a:t>
            </a:r>
            <a:r>
              <a:rPr lang="en-US" sz="2400" dirty="0" err="1" smtClean="0">
                <a:latin typeface="Time New Roman"/>
              </a:rPr>
              <a:t>lời</a:t>
            </a:r>
            <a:r>
              <a:rPr lang="en-US" sz="2400" dirty="0" smtClean="0">
                <a:latin typeface="Time New Roman"/>
              </a:rPr>
              <a:t> </a:t>
            </a:r>
            <a:r>
              <a:rPr lang="en-US" sz="2400" dirty="0" err="1" smtClean="0">
                <a:latin typeface="Time New Roman"/>
              </a:rPr>
              <a:t>văn</a:t>
            </a:r>
            <a:r>
              <a:rPr lang="en-US" sz="2400" dirty="0" smtClean="0">
                <a:latin typeface="Time New Roman"/>
              </a:rPr>
              <a:t> </a:t>
            </a:r>
            <a:r>
              <a:rPr lang="en-US" sz="2400" dirty="0" err="1" smtClean="0">
                <a:latin typeface="Time New Roman"/>
              </a:rPr>
              <a:t>gợi</a:t>
            </a:r>
            <a:r>
              <a:rPr lang="en-US" sz="2400" dirty="0" smtClean="0">
                <a:latin typeface="Time New Roman"/>
              </a:rPr>
              <a:t> </a:t>
            </a:r>
            <a:r>
              <a:rPr lang="en-US" sz="2400" dirty="0" err="1" smtClean="0">
                <a:latin typeface="Time New Roman"/>
              </a:rPr>
              <a:t>cảm</a:t>
            </a:r>
            <a:r>
              <a:rPr lang="en-US" sz="2400" dirty="0" smtClean="0">
                <a:latin typeface="Time New Roman"/>
              </a:rPr>
              <a:t>, </a:t>
            </a:r>
            <a:r>
              <a:rPr lang="en-US" sz="2400" dirty="0" err="1" smtClean="0">
                <a:latin typeface="Time New Roman"/>
              </a:rPr>
              <a:t>thể</a:t>
            </a:r>
            <a:r>
              <a:rPr lang="en-US" sz="2400" dirty="0">
                <a:latin typeface="Time New Roman"/>
              </a:rPr>
              <a:t> </a:t>
            </a:r>
            <a:r>
              <a:rPr lang="en-US" sz="2400" dirty="0" err="1" smtClean="0">
                <a:latin typeface="Time New Roman"/>
              </a:rPr>
              <a:t>hiện</a:t>
            </a:r>
            <a:r>
              <a:rPr lang="en-US" sz="2400" dirty="0" smtClean="0">
                <a:latin typeface="Time New Roman"/>
              </a:rPr>
              <a:t> rung </a:t>
            </a:r>
            <a:r>
              <a:rPr lang="en-US" sz="2400" dirty="0" err="1" smtClean="0">
                <a:latin typeface="Time New Roman"/>
              </a:rPr>
              <a:t>động</a:t>
            </a:r>
            <a:r>
              <a:rPr lang="en-US" sz="2400" dirty="0" smtClean="0">
                <a:latin typeface="Time New Roman"/>
              </a:rPr>
              <a:t> </a:t>
            </a:r>
            <a:r>
              <a:rPr lang="en-US" sz="2400" dirty="0" err="1" smtClean="0">
                <a:latin typeface="Time New Roman"/>
              </a:rPr>
              <a:t>chân</a:t>
            </a:r>
            <a:r>
              <a:rPr lang="en-US" sz="2400" dirty="0" smtClean="0">
                <a:latin typeface="Time New Roman"/>
              </a:rPr>
              <a:t> </a:t>
            </a:r>
            <a:r>
              <a:rPr lang="en-US" sz="2400" dirty="0" err="1" smtClean="0">
                <a:latin typeface="Time New Roman"/>
              </a:rPr>
              <a:t>thành</a:t>
            </a:r>
            <a:r>
              <a:rPr lang="en-US" sz="2400" dirty="0" smtClean="0">
                <a:latin typeface="Time New Roman"/>
              </a:rPr>
              <a:t> </a:t>
            </a:r>
            <a:r>
              <a:rPr lang="en-US" sz="2400" dirty="0" err="1" smtClean="0">
                <a:latin typeface="Time New Roman"/>
              </a:rPr>
              <a:t>của</a:t>
            </a:r>
            <a:r>
              <a:rPr lang="en-US" sz="2400" dirty="0" smtClean="0">
                <a:latin typeface="Time New Roman"/>
              </a:rPr>
              <a:t> </a:t>
            </a:r>
            <a:r>
              <a:rPr lang="en-US" sz="2400" dirty="0" err="1" smtClean="0">
                <a:latin typeface="Time New Roman"/>
              </a:rPr>
              <a:t>ng</a:t>
            </a:r>
            <a:r>
              <a:rPr lang="vi-VN" sz="2400" dirty="0" smtClean="0">
                <a:latin typeface="Time New Roman"/>
              </a:rPr>
              <a:t>ười</a:t>
            </a:r>
            <a:r>
              <a:rPr lang="en-US" sz="2400" dirty="0" smtClean="0">
                <a:latin typeface="Time New Roman"/>
              </a:rPr>
              <a:t> </a:t>
            </a:r>
            <a:r>
              <a:rPr lang="en-US" sz="2400" dirty="0" err="1" smtClean="0">
                <a:latin typeface="Time New Roman"/>
              </a:rPr>
              <a:t>viết</a:t>
            </a:r>
            <a:r>
              <a:rPr lang="en-US" sz="2400" dirty="0">
                <a:latin typeface="Time New Roman"/>
              </a:rPr>
              <a:t>.</a:t>
            </a:r>
          </a:p>
        </p:txBody>
      </p:sp>
    </p:spTree>
    <p:extLst>
      <p:ext uri="{BB962C8B-B14F-4D97-AF65-F5344CB8AC3E}">
        <p14:creationId xmlns:p14="http://schemas.microsoft.com/office/powerpoint/2010/main" val="339818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3148" y="139656"/>
            <a:ext cx="10515600" cy="1325563"/>
          </a:xfrm>
        </p:spPr>
        <p:txBody>
          <a:bodyPr>
            <a:normAutofit/>
          </a:bodyPr>
          <a:lstStyle/>
          <a:p>
            <a:r>
              <a:rPr lang="en-US" sz="2400" b="1" dirty="0" smtClean="0">
                <a:solidFill>
                  <a:srgbClr val="002060"/>
                </a:solidFill>
                <a:latin typeface="Time New Roman"/>
              </a:rPr>
              <a:t>II. </a:t>
            </a:r>
            <a:r>
              <a:rPr lang="en-US" sz="2400" b="1" dirty="0" err="1" smtClean="0">
                <a:solidFill>
                  <a:srgbClr val="002060"/>
                </a:solidFill>
                <a:latin typeface="Time New Roman"/>
              </a:rPr>
              <a:t>Rèn</a:t>
            </a:r>
            <a:r>
              <a:rPr lang="en-US" sz="2400" b="1" dirty="0" smtClean="0">
                <a:solidFill>
                  <a:srgbClr val="002060"/>
                </a:solidFill>
                <a:latin typeface="Time New Roman"/>
              </a:rPr>
              <a:t> </a:t>
            </a:r>
            <a:r>
              <a:rPr lang="en-US" sz="2400" b="1" dirty="0" err="1" smtClean="0">
                <a:solidFill>
                  <a:srgbClr val="002060"/>
                </a:solidFill>
                <a:latin typeface="Time New Roman"/>
              </a:rPr>
              <a:t>kĩ</a:t>
            </a:r>
            <a:r>
              <a:rPr lang="en-US" sz="2400" b="1" dirty="0" smtClean="0">
                <a:solidFill>
                  <a:srgbClr val="002060"/>
                </a:solidFill>
                <a:latin typeface="Time New Roman"/>
              </a:rPr>
              <a:t> </a:t>
            </a:r>
            <a:r>
              <a:rPr lang="en-US" sz="2400" b="1" dirty="0" err="1" smtClean="0">
                <a:solidFill>
                  <a:srgbClr val="002060"/>
                </a:solidFill>
                <a:latin typeface="Time New Roman"/>
              </a:rPr>
              <a:t>năng</a:t>
            </a:r>
            <a:r>
              <a:rPr lang="en-US" sz="2400" b="1" dirty="0" smtClean="0">
                <a:solidFill>
                  <a:srgbClr val="002060"/>
                </a:solidFill>
                <a:latin typeface="Time New Roman"/>
              </a:rPr>
              <a:t>:</a:t>
            </a:r>
            <a:endParaRPr lang="en-US" sz="2400" b="1" dirty="0">
              <a:solidFill>
                <a:srgbClr val="002060"/>
              </a:solidFill>
              <a:latin typeface="Time New Roman"/>
            </a:endParaRPr>
          </a:p>
        </p:txBody>
      </p:sp>
      <p:sp>
        <p:nvSpPr>
          <p:cNvPr id="3" name="Content Placeholder 2"/>
          <p:cNvSpPr>
            <a:spLocks noGrp="1"/>
          </p:cNvSpPr>
          <p:nvPr>
            <p:ph idx="1"/>
          </p:nvPr>
        </p:nvSpPr>
        <p:spPr>
          <a:xfrm>
            <a:off x="175364" y="1224376"/>
            <a:ext cx="11899726" cy="4351338"/>
          </a:xfrm>
        </p:spPr>
        <p:txBody>
          <a:bodyPr>
            <a:normAutofit/>
          </a:bodyPr>
          <a:lstStyle/>
          <a:p>
            <a:pPr marL="0" indent="0">
              <a:buNone/>
            </a:pPr>
            <a:r>
              <a:rPr lang="en-US" sz="2400" u="sng" dirty="0" err="1" smtClean="0">
                <a:latin typeface="Time New Roman"/>
              </a:rPr>
              <a:t>Bài</a:t>
            </a:r>
            <a:r>
              <a:rPr lang="en-US" sz="2400" u="sng" dirty="0" smtClean="0">
                <a:latin typeface="Time New Roman"/>
              </a:rPr>
              <a:t> </a:t>
            </a:r>
            <a:r>
              <a:rPr lang="vi-VN" sz="2400" u="sng" dirty="0" smtClean="0">
                <a:latin typeface="Time New Roman"/>
              </a:rPr>
              <a:t>1</a:t>
            </a:r>
            <a:r>
              <a:rPr lang="vi-VN" sz="2400" dirty="0" smtClean="0">
                <a:latin typeface="Time New Roman"/>
              </a:rPr>
              <a:t>. Em hãy suy nghĩ và đưa thêm những luận điểm thể hiện suy nghĩ của mình về bài thơ </a:t>
            </a:r>
            <a:r>
              <a:rPr lang="vi-VN" sz="2400" i="1" dirty="0" smtClean="0">
                <a:latin typeface="Time New Roman"/>
              </a:rPr>
              <a:t>Mùa xuân nho nhỏ </a:t>
            </a:r>
            <a:r>
              <a:rPr lang="vi-VN" sz="2400" dirty="0" smtClean="0">
                <a:latin typeface="Time New Roman"/>
              </a:rPr>
              <a:t>của Thanh Hải.</a:t>
            </a:r>
          </a:p>
          <a:p>
            <a:pPr marL="0" indent="0">
              <a:buNone/>
            </a:pPr>
            <a:endParaRPr lang="vi-VN" sz="2400" dirty="0" smtClean="0">
              <a:solidFill>
                <a:srgbClr val="0070C0"/>
              </a:solidFill>
              <a:latin typeface="Time New Roman"/>
            </a:endParaRPr>
          </a:p>
        </p:txBody>
      </p:sp>
      <p:sp>
        <p:nvSpPr>
          <p:cNvPr id="5" name="TextBox 4"/>
          <p:cNvSpPr txBox="1"/>
          <p:nvPr/>
        </p:nvSpPr>
        <p:spPr>
          <a:xfrm>
            <a:off x="325677" y="2279737"/>
            <a:ext cx="11461315" cy="2308324"/>
          </a:xfrm>
          <a:prstGeom prst="rect">
            <a:avLst/>
          </a:prstGeom>
          <a:noFill/>
        </p:spPr>
        <p:txBody>
          <a:bodyPr wrap="square" rtlCol="0">
            <a:spAutoFit/>
          </a:bodyPr>
          <a:lstStyle/>
          <a:p>
            <a:pPr algn="ctr"/>
            <a:r>
              <a:rPr lang="vi-VN" sz="2400" b="1" dirty="0">
                <a:solidFill>
                  <a:srgbClr val="C00000"/>
                </a:solidFill>
                <a:latin typeface="+mj-lt"/>
              </a:rPr>
              <a:t>Gợi ý: </a:t>
            </a:r>
            <a:endParaRPr lang="en-US" sz="2400" b="1" dirty="0">
              <a:solidFill>
                <a:srgbClr val="C00000"/>
              </a:solidFill>
              <a:latin typeface="+mj-lt"/>
            </a:endParaRPr>
          </a:p>
          <a:p>
            <a:r>
              <a:rPr lang="en-US" sz="2400" dirty="0" smtClean="0">
                <a:latin typeface="+mj-lt"/>
              </a:rPr>
              <a:t>  </a:t>
            </a:r>
            <a:r>
              <a:rPr lang="vi-VN" sz="2400" dirty="0" smtClean="0">
                <a:latin typeface="+mj-lt"/>
              </a:rPr>
              <a:t>Có </a:t>
            </a:r>
            <a:r>
              <a:rPr lang="vi-VN" sz="2400" dirty="0">
                <a:latin typeface="+mj-lt"/>
              </a:rPr>
              <a:t>thể lưu ý thêm một số luận điểm:</a:t>
            </a:r>
            <a:endParaRPr lang="en-US" sz="2400" dirty="0">
              <a:latin typeface="+mj-lt"/>
            </a:endParaRPr>
          </a:p>
          <a:p>
            <a:r>
              <a:rPr lang="en-US" sz="2400" dirty="0">
                <a:latin typeface="+mj-lt"/>
              </a:rPr>
              <a:t>- </a:t>
            </a:r>
            <a:r>
              <a:rPr lang="vi-VN" sz="2400" dirty="0">
                <a:latin typeface="+mj-lt"/>
              </a:rPr>
              <a:t>Bài thơ có nhạc điệu trong sáng, thiết tha, gần gũi với dân ca.</a:t>
            </a:r>
          </a:p>
          <a:p>
            <a:r>
              <a:rPr lang="en-US" sz="2400" dirty="0">
                <a:latin typeface="+mj-lt"/>
              </a:rPr>
              <a:t>- </a:t>
            </a:r>
            <a:r>
              <a:rPr lang="vi-VN" sz="2400" dirty="0">
                <a:latin typeface="+mj-lt"/>
              </a:rPr>
              <a:t>Mạch cảm xúc tự nhiên của bài thơ được thể hiện trong một kết cấu chặt chẽ, giàu sức gợi mở.</a:t>
            </a:r>
          </a:p>
          <a:p>
            <a:endParaRPr lang="en-US" sz="2400" dirty="0">
              <a:latin typeface="+mj-lt"/>
            </a:endParaRPr>
          </a:p>
        </p:txBody>
      </p:sp>
    </p:spTree>
    <p:extLst>
      <p:ext uri="{BB962C8B-B14F-4D97-AF65-F5344CB8AC3E}">
        <p14:creationId xmlns:p14="http://schemas.microsoft.com/office/powerpoint/2010/main" val="3737496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260" y="488145"/>
            <a:ext cx="11899726" cy="701828"/>
          </a:xfrm>
        </p:spPr>
        <p:txBody>
          <a:bodyPr>
            <a:normAutofit/>
          </a:bodyPr>
          <a:lstStyle/>
          <a:p>
            <a:pPr marL="0" indent="0">
              <a:buNone/>
            </a:pPr>
            <a:r>
              <a:rPr lang="en-US" sz="2400" dirty="0" err="1" smtClean="0">
                <a:latin typeface="Time New Roman"/>
              </a:rPr>
              <a:t>Bài</a:t>
            </a:r>
            <a:r>
              <a:rPr lang="en-US" sz="2400" dirty="0" smtClean="0">
                <a:latin typeface="Time New Roman"/>
              </a:rPr>
              <a:t> 2: </a:t>
            </a:r>
            <a:r>
              <a:rPr lang="vi-VN" sz="2400" dirty="0" smtClean="0">
                <a:latin typeface="Time New Roman"/>
              </a:rPr>
              <a:t>Những </a:t>
            </a:r>
            <a:r>
              <a:rPr lang="vi-VN" sz="2400" dirty="0">
                <a:latin typeface="Time New Roman"/>
              </a:rPr>
              <a:t>luận điểm về hình ảnh mùa xuân trong bài </a:t>
            </a:r>
            <a:r>
              <a:rPr lang="vi-VN" sz="2400" i="1" dirty="0">
                <a:latin typeface="Time New Roman"/>
              </a:rPr>
              <a:t>Mùa xuân nho nhỏ:</a:t>
            </a:r>
          </a:p>
          <a:p>
            <a:pPr marL="0" indent="0">
              <a:buNone/>
            </a:pPr>
            <a:endParaRPr lang="en-US" sz="2400" dirty="0">
              <a:latin typeface="Time New Roman"/>
            </a:endParaRPr>
          </a:p>
        </p:txBody>
      </p:sp>
      <p:sp>
        <p:nvSpPr>
          <p:cNvPr id="2" name="TextBox 1"/>
          <p:cNvSpPr txBox="1"/>
          <p:nvPr/>
        </p:nvSpPr>
        <p:spPr>
          <a:xfrm>
            <a:off x="501041" y="1189973"/>
            <a:ext cx="10371551" cy="4154984"/>
          </a:xfrm>
          <a:prstGeom prst="rect">
            <a:avLst/>
          </a:prstGeom>
          <a:noFill/>
        </p:spPr>
        <p:txBody>
          <a:bodyPr wrap="square" rtlCol="0">
            <a:spAutoFit/>
          </a:bodyPr>
          <a:lstStyle/>
          <a:p>
            <a:r>
              <a:rPr lang="en-US" sz="2400" dirty="0">
                <a:solidFill>
                  <a:srgbClr val="C00000"/>
                </a:solidFill>
                <a:latin typeface="Time New Roman"/>
              </a:rPr>
              <a:t>* </a:t>
            </a:r>
            <a:r>
              <a:rPr lang="en-US" sz="2400" dirty="0" err="1">
                <a:solidFill>
                  <a:srgbClr val="C00000"/>
                </a:solidFill>
                <a:latin typeface="Time New Roman"/>
              </a:rPr>
              <a:t>Gợi</a:t>
            </a:r>
            <a:r>
              <a:rPr lang="en-US" sz="2400" dirty="0">
                <a:solidFill>
                  <a:srgbClr val="C00000"/>
                </a:solidFill>
                <a:latin typeface="Time New Roman"/>
              </a:rPr>
              <a:t> ý</a:t>
            </a:r>
            <a:r>
              <a:rPr lang="en-US" sz="2400" dirty="0">
                <a:solidFill>
                  <a:srgbClr val="0070C0"/>
                </a:solidFill>
                <a:latin typeface="Time New Roman"/>
              </a:rPr>
              <a:t>: </a:t>
            </a:r>
          </a:p>
          <a:p>
            <a:r>
              <a:rPr lang="vi-VN" sz="2400" dirty="0">
                <a:latin typeface="Time New Roman"/>
              </a:rPr>
              <a:t>- Hình ảnh mang nhiều tầng ý nghĩa, tất cả đều gợi cảm, đáng yêu.</a:t>
            </a:r>
          </a:p>
          <a:p>
            <a:r>
              <a:rPr lang="vi-VN" sz="2400" dirty="0">
                <a:latin typeface="Time New Roman"/>
              </a:rPr>
              <a:t>- Bức tranh mùa xuân, cả màu sắc lẫn âm thanh, hiện lên trong cảm xúc thiết tha, trìu mến, đằm thắm, dịu dàng.</a:t>
            </a:r>
          </a:p>
          <a:p>
            <a:pPr marL="342900" indent="-342900">
              <a:buFontTx/>
              <a:buChar char="-"/>
            </a:pPr>
            <a:r>
              <a:rPr lang="vi-VN" sz="2400" dirty="0" smtClean="0">
                <a:latin typeface="Time New Roman"/>
              </a:rPr>
              <a:t>Từ </a:t>
            </a:r>
            <a:r>
              <a:rPr lang="vi-VN" sz="2400" dirty="0">
                <a:latin typeface="Time New Roman"/>
              </a:rPr>
              <a:t>mùa xuân tươi đẹp của quê hương, đất nước, đến mùa xuân của nguyện ước hoà nhập, dâng hiến chân thành</a:t>
            </a:r>
            <a:r>
              <a:rPr lang="vi-VN" sz="2400" dirty="0" smtClean="0">
                <a:latin typeface="Time New Roman"/>
              </a:rPr>
              <a:t>.</a:t>
            </a:r>
            <a:endParaRPr lang="en-US" sz="2400" dirty="0" smtClean="0">
              <a:latin typeface="Time New Roman"/>
            </a:endParaRPr>
          </a:p>
          <a:p>
            <a:pPr marL="342900" indent="-342900">
              <a:buFontTx/>
              <a:buChar char="-"/>
            </a:pPr>
            <a:endParaRPr lang="vi-VN" sz="2400" dirty="0">
              <a:latin typeface="Time New Roman"/>
            </a:endParaRPr>
          </a:p>
          <a:p>
            <a:r>
              <a:rPr lang="vi-VN" sz="2400" dirty="0">
                <a:solidFill>
                  <a:srgbClr val="0070C0"/>
                </a:solidFill>
                <a:latin typeface="Time New Roman"/>
              </a:rPr>
              <a:t>→ </a:t>
            </a:r>
            <a:r>
              <a:rPr lang="vi-VN" sz="2400" dirty="0">
                <a:solidFill>
                  <a:srgbClr val="002060"/>
                </a:solidFill>
                <a:latin typeface="Time New Roman"/>
              </a:rPr>
              <a:t>Người viết thuyết phục các luận điểm bằng sự phân tích, bình giảng những câu thơ, hình ảnh thơ đặc sắc, với nhận định về cảm hứng, giọng điệu, kết cấu...</a:t>
            </a:r>
          </a:p>
          <a:p>
            <a:endParaRPr lang="en-US" sz="2400" dirty="0">
              <a:latin typeface="Time New Roman"/>
            </a:endParaRPr>
          </a:p>
        </p:txBody>
      </p:sp>
    </p:spTree>
    <p:extLst>
      <p:ext uri="{BB962C8B-B14F-4D97-AF65-F5344CB8AC3E}">
        <p14:creationId xmlns:p14="http://schemas.microsoft.com/office/powerpoint/2010/main" val="2676450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131" y="474497"/>
            <a:ext cx="10515600" cy="4351338"/>
          </a:xfrm>
        </p:spPr>
        <p:txBody>
          <a:bodyPr>
            <a:normAutofit fontScale="85000" lnSpcReduction="20000"/>
          </a:bodyPr>
          <a:lstStyle/>
          <a:p>
            <a:pPr indent="0" algn="just">
              <a:lnSpc>
                <a:spcPct val="150000"/>
              </a:lnSpc>
              <a:spcAft>
                <a:spcPts val="0"/>
              </a:spcAft>
              <a:buNone/>
            </a:pPr>
            <a:r>
              <a:rPr lang="en-US" u="sng" dirty="0" err="1" smtClean="0">
                <a:latin typeface="Time New Roman"/>
              </a:rPr>
              <a:t>Bài</a:t>
            </a:r>
            <a:r>
              <a:rPr lang="en-US" u="sng" dirty="0" smtClean="0">
                <a:latin typeface="Time New Roman"/>
              </a:rPr>
              <a:t> 3: </a:t>
            </a:r>
          </a:p>
          <a:p>
            <a:pPr indent="0" algn="just">
              <a:lnSpc>
                <a:spcPct val="150000"/>
              </a:lnSpc>
              <a:spcAft>
                <a:spcPts val="0"/>
              </a:spcAft>
              <a:buNone/>
            </a:pPr>
            <a:r>
              <a:rPr lang="en-US" dirty="0" smtClean="0">
                <a:effectLst/>
                <a:latin typeface="Time New Roman"/>
                <a:ea typeface="Calibri" panose="020F0502020204030204" pitchFamily="34" charset="0"/>
                <a:cs typeface="Times New Roman" panose="02020603050405020304" pitchFamily="18" charset="0"/>
              </a:rPr>
              <a:t>      Cho </a:t>
            </a:r>
            <a:r>
              <a:rPr lang="en-US" dirty="0" err="1" smtClean="0">
                <a:effectLst/>
                <a:latin typeface="Time New Roman"/>
                <a:ea typeface="Calibri" panose="020F0502020204030204" pitchFamily="34" charset="0"/>
                <a:cs typeface="Times New Roman" panose="02020603050405020304" pitchFamily="18" charset="0"/>
              </a:rPr>
              <a:t>câu</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văn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sau</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Trong</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bài</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thơ</a:t>
            </a:r>
            <a:r>
              <a:rPr lang="en-US" dirty="0" smtClean="0">
                <a:effectLst/>
                <a:latin typeface="Time New Roman"/>
                <a:ea typeface="Calibri" panose="020F0502020204030204" pitchFamily="34" charset="0"/>
                <a:cs typeface="Times New Roman" panose="02020603050405020304" pitchFamily="18" charset="0"/>
              </a:rPr>
              <a:t> </a:t>
            </a:r>
            <a:r>
              <a:rPr lang="en-US" i="1" dirty="0" err="1" smtClean="0">
                <a:effectLst/>
                <a:latin typeface="Time New Roman"/>
                <a:ea typeface="Calibri" panose="020F0502020204030204" pitchFamily="34" charset="0"/>
                <a:cs typeface="Times New Roman" panose="02020603050405020304" pitchFamily="18" charset="0"/>
              </a:rPr>
              <a:t>Viếng</a:t>
            </a:r>
            <a:r>
              <a:rPr lang="en-US" i="1" dirty="0" smtClean="0">
                <a:effectLst/>
                <a:latin typeface="Time New Roman"/>
                <a:ea typeface="Calibri" panose="020F0502020204030204" pitchFamily="34" charset="0"/>
                <a:cs typeface="Times New Roman" panose="02020603050405020304" pitchFamily="18" charset="0"/>
              </a:rPr>
              <a:t> </a:t>
            </a:r>
            <a:r>
              <a:rPr lang="en-US" i="1" dirty="0" err="1" smtClean="0">
                <a:effectLst/>
                <a:latin typeface="Time New Roman"/>
                <a:ea typeface="Calibri" panose="020F0502020204030204" pitchFamily="34" charset="0"/>
                <a:cs typeface="Times New Roman" panose="02020603050405020304" pitchFamily="18" charset="0"/>
              </a:rPr>
              <a:t>lăng</a:t>
            </a:r>
            <a:r>
              <a:rPr lang="en-US" i="1" dirty="0" smtClean="0">
                <a:effectLst/>
                <a:latin typeface="Time New Roman"/>
                <a:ea typeface="Calibri" panose="020F0502020204030204" pitchFamily="34" charset="0"/>
                <a:cs typeface="Times New Roman" panose="02020603050405020304" pitchFamily="18" charset="0"/>
              </a:rPr>
              <a:t> </a:t>
            </a:r>
            <a:r>
              <a:rPr lang="en-US" i="1" dirty="0" err="1" smtClean="0">
                <a:effectLst/>
                <a:latin typeface="Time New Roman"/>
                <a:ea typeface="Calibri" panose="020F0502020204030204" pitchFamily="34" charset="0"/>
                <a:cs typeface="Times New Roman" panose="02020603050405020304" pitchFamily="18" charset="0"/>
              </a:rPr>
              <a:t>Bác</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ngoại</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cảnh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chỉ</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được</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miêu</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tả</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chấm</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phá</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vài</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nét</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còn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chủ</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yếu</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tác</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giả</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bộc</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lộ</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tâm</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trạng</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cảm</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xúc</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yêu</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thương</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ngưỡng</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mộ</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của</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mình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đối</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với</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Chủ</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tịch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Hồ</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Chí</a:t>
            </a:r>
            <a:r>
              <a:rPr lang="en-US" dirty="0" smtClean="0">
                <a:effectLst/>
                <a:latin typeface="Time New Roman"/>
                <a:ea typeface="Calibri" panose="020F0502020204030204" pitchFamily="34" charset="0"/>
                <a:cs typeface="Times New Roman" panose="02020603050405020304" pitchFamily="18" charset="0"/>
              </a:rPr>
              <a:t> Minh.”</a:t>
            </a:r>
            <a:endParaRPr lang="en-US" sz="2000" dirty="0" smtClean="0">
              <a:effectLst/>
              <a:latin typeface="Time New Roman"/>
              <a:ea typeface="Calibri" panose="020F0502020204030204" pitchFamily="34" charset="0"/>
              <a:cs typeface="Times New Roman" panose="02020603050405020304" pitchFamily="18" charset="0"/>
            </a:endParaRPr>
          </a:p>
          <a:p>
            <a:pPr indent="0" algn="just">
              <a:lnSpc>
                <a:spcPct val="150000"/>
              </a:lnSpc>
              <a:spcAft>
                <a:spcPts val="0"/>
              </a:spcAft>
              <a:buNone/>
            </a:pPr>
            <a:r>
              <a:rPr lang="en-US" dirty="0" err="1" smtClean="0">
                <a:effectLst/>
                <a:latin typeface="Time New Roman"/>
                <a:ea typeface="Calibri" panose="020F0502020204030204" pitchFamily="34" charset="0"/>
                <a:cs typeface="Times New Roman" panose="02020603050405020304" pitchFamily="18" charset="0"/>
              </a:rPr>
              <a:t>Hãy</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coi</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câu</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văn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trên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là</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câu</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chủ</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đề</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viết</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tiếp</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khoảng</a:t>
            </a:r>
            <a:r>
              <a:rPr lang="en-US" dirty="0" smtClean="0">
                <a:effectLst/>
                <a:latin typeface="Time New Roman"/>
                <a:ea typeface="Calibri" panose="020F0502020204030204" pitchFamily="34" charset="0"/>
                <a:cs typeface="Times New Roman" panose="02020603050405020304" pitchFamily="18" charset="0"/>
              </a:rPr>
              <a:t> 8 </a:t>
            </a:r>
            <a:r>
              <a:rPr lang="en-US" dirty="0" err="1" smtClean="0">
                <a:effectLst/>
                <a:latin typeface="Time New Roman"/>
                <a:ea typeface="Calibri" panose="020F0502020204030204" pitchFamily="34" charset="0"/>
                <a:cs typeface="Times New Roman" panose="02020603050405020304" pitchFamily="18" charset="0"/>
              </a:rPr>
              <a:t>đến</a:t>
            </a:r>
            <a:r>
              <a:rPr lang="en-US" dirty="0" smtClean="0">
                <a:effectLst/>
                <a:latin typeface="Time New Roman"/>
                <a:ea typeface="Calibri" panose="020F0502020204030204" pitchFamily="34" charset="0"/>
                <a:cs typeface="Times New Roman" panose="02020603050405020304" pitchFamily="18" charset="0"/>
              </a:rPr>
              <a:t> 10 </a:t>
            </a:r>
            <a:r>
              <a:rPr lang="en-US" dirty="0" err="1" smtClean="0">
                <a:effectLst/>
                <a:latin typeface="Time New Roman"/>
                <a:ea typeface="Calibri" panose="020F0502020204030204" pitchFamily="34" charset="0"/>
                <a:cs typeface="Times New Roman" panose="02020603050405020304" pitchFamily="18" charset="0"/>
              </a:rPr>
              <a:t>câu</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văn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để</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tạo</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thành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một</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đoạn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văn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trình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bày</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theo</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cách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diễn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dịch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trong</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đoạn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văn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có</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sử</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dụng</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câu</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chứa</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thành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phần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biệt</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lập</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và</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phép</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thế</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gạch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chân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chú</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thích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thành</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phần</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biệt</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lập</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và</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từ</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ngữ</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dùng</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làm</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phép</a:t>
            </a:r>
            <a:r>
              <a:rPr lang="en-US" dirty="0" smtClean="0">
                <a:effectLst/>
                <a:latin typeface="Time New Roman"/>
                <a:ea typeface="Calibri" panose="020F0502020204030204" pitchFamily="34" charset="0"/>
                <a:cs typeface="Times New Roman" panose="02020603050405020304" pitchFamily="18" charset="0"/>
              </a:rPr>
              <a:t> </a:t>
            </a:r>
            <a:r>
              <a:rPr lang="en-US" dirty="0" err="1" smtClean="0">
                <a:effectLst/>
                <a:latin typeface="Time New Roman"/>
                <a:ea typeface="Calibri" panose="020F0502020204030204" pitchFamily="34" charset="0"/>
                <a:cs typeface="Times New Roman" panose="02020603050405020304" pitchFamily="18" charset="0"/>
              </a:rPr>
              <a:t>thế</a:t>
            </a:r>
            <a:r>
              <a:rPr lang="en-US" dirty="0" smtClean="0">
                <a:effectLst/>
                <a:latin typeface="Time New Roman"/>
                <a:ea typeface="Calibri" panose="020F0502020204030204" pitchFamily="34" charset="0"/>
                <a:cs typeface="Times New Roman" panose="02020603050405020304" pitchFamily="18" charset="0"/>
              </a:rPr>
              <a:t>).</a:t>
            </a:r>
            <a:endParaRPr lang="en-US" sz="2000" dirty="0" smtClean="0">
              <a:effectLst/>
              <a:latin typeface="Time New Roman"/>
              <a:ea typeface="Calibri" panose="020F0502020204030204" pitchFamily="34" charset="0"/>
              <a:cs typeface="Times New Roman" panose="02020603050405020304" pitchFamily="18" charset="0"/>
            </a:endParaRPr>
          </a:p>
          <a:p>
            <a:endParaRPr lang="en-US" dirty="0">
              <a:latin typeface="Time New Roman"/>
            </a:endParaRPr>
          </a:p>
        </p:txBody>
      </p:sp>
    </p:spTree>
    <p:extLst>
      <p:ext uri="{BB962C8B-B14F-4D97-AF65-F5344CB8AC3E}">
        <p14:creationId xmlns:p14="http://schemas.microsoft.com/office/powerpoint/2010/main" val="417552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312" y="296702"/>
            <a:ext cx="11849621" cy="4351338"/>
          </a:xfrm>
        </p:spPr>
        <p:txBody>
          <a:bodyPr>
            <a:noAutofit/>
          </a:bodyPr>
          <a:lstStyle/>
          <a:p>
            <a:pPr marL="0" indent="0" algn="just">
              <a:lnSpc>
                <a:spcPct val="150000"/>
              </a:lnSpc>
              <a:spcAft>
                <a:spcPts val="0"/>
              </a:spcAft>
              <a:buNone/>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Hình</a:t>
            </a:r>
            <a:r>
              <a:rPr lang="en-US" sz="20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0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endParaRPr lang="en-US" sz="2000" dirty="0" smtClean="0">
              <a:effectLst/>
              <a:latin typeface=".VnTime" panose="020B7200000000000000" pitchFamily="34" charset="0"/>
              <a:ea typeface="Times New Roman" panose="02020603050405020304" pitchFamily="18" charset="0"/>
              <a:cs typeface="Times New Roman" panose="02020603050405020304" pitchFamily="18" charset="0"/>
            </a:endParaRPr>
          </a:p>
          <a:p>
            <a:pPr indent="0" algn="just">
              <a:lnSpc>
                <a:spcPct val="150000"/>
              </a:lnSpc>
              <a:spcAft>
                <a:spcPts val="0"/>
              </a:spcAft>
              <a:buNone/>
            </a:pP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Phải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đảm</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bảo</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hoàn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chỉnh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đủ</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viết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theo</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cách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lập</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luận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diễn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dịch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HS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biết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giữ</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nguyên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chủ</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đề</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viết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tiếp</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hoàn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Lời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cảm</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xúc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mắc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lỗi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diễn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đạt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lỗi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tả</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571500" indent="-342900" algn="just">
              <a:lnSpc>
                <a:spcPct val="150000"/>
              </a:lnSpc>
              <a:spcAft>
                <a:spcPts val="0"/>
              </a:spcAft>
              <a:buFontTx/>
              <a:buChar char="-"/>
            </a:pP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Sử</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chứa</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phần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biệt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lập</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phép</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thế</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phù</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indent="0" algn="just">
              <a:lnSpc>
                <a:spcPct val="150000"/>
              </a:lnSpc>
              <a:spcAft>
                <a:spcPts val="0"/>
              </a:spcAft>
              <a:buNone/>
            </a:pPr>
            <a:r>
              <a:rPr lang="en-US" sz="20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000" b="1"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Nội</a:t>
            </a:r>
            <a:r>
              <a:rPr lang="en-US" sz="20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dung: </a:t>
            </a:r>
            <a:endParaRPr lang="en-US" sz="2000" dirty="0" smtClean="0">
              <a:effectLst/>
              <a:latin typeface=".VnTime" panose="020B7200000000000000" pitchFamily="34" charset="0"/>
              <a:ea typeface="Times New Roman" panose="02020603050405020304" pitchFamily="18" charset="0"/>
              <a:cs typeface="Times New Roman" panose="02020603050405020304" pitchFamily="18" charset="0"/>
            </a:endParaRPr>
          </a:p>
          <a:p>
            <a:pPr indent="0" algn="just">
              <a:lnSpc>
                <a:spcPct val="150000"/>
              </a:lnSpc>
              <a:buNone/>
            </a:pP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HS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biết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lí</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lẽ</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dẫn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chứng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nổi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bật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cảm</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tác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giả</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VnTime" panose="020B7200000000000000" pitchFamily="34" charset="0"/>
              <a:ea typeface="Times New Roman" panose="02020603050405020304" pitchFamily="18" charset="0"/>
              <a:cs typeface="Times New Roman" panose="02020603050405020304" pitchFamily="18" charset="0"/>
            </a:endParaRPr>
          </a:p>
          <a:p>
            <a:pPr indent="0" algn="just">
              <a:lnSpc>
                <a:spcPct val="150000"/>
              </a:lnSpc>
              <a:spcAft>
                <a:spcPts val="0"/>
              </a:spcAft>
              <a:buNone/>
            </a:pP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Nỗi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bồi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hồi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xúc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quê</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hương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miền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Nam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thăm</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lăng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Bác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VnTime" panose="020B7200000000000000" pitchFamily="34" charset="0"/>
              <a:ea typeface="Times New Roman" panose="02020603050405020304" pitchFamily="18" charset="0"/>
              <a:cs typeface="Times New Roman" panose="02020603050405020304" pitchFamily="18" charset="0"/>
            </a:endParaRPr>
          </a:p>
          <a:p>
            <a:pPr indent="0" algn="just">
              <a:lnSpc>
                <a:spcPct val="150000"/>
              </a:lnSpc>
              <a:spcAft>
                <a:spcPts val="0"/>
              </a:spcAft>
              <a:buNone/>
            </a:pP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Lòng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biết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ơn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chân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sâu</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nặng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Bác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sự</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ngưỡng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mộ</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kính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nỗi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đau</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xót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tiếc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thương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vào</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lăng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viếng</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Bác</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VnTime" panose="020B7200000000000000" pitchFamily="34" charset="0"/>
              <a:ea typeface="Times New Roman" panose="02020603050405020304" pitchFamily="18" charset="0"/>
              <a:cs typeface="Times New Roman" panose="02020603050405020304" pitchFamily="18" charset="0"/>
            </a:endParaRPr>
          </a:p>
          <a:p>
            <a:pPr indent="0" algn="just">
              <a:lnSpc>
                <a:spcPct val="150000"/>
              </a:lnSpc>
              <a:spcAft>
                <a:spcPts val="0"/>
              </a:spcAft>
              <a:buNone/>
            </a:pP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cảm</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lưu</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luyến</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phải</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biệt</a:t>
            </a:r>
            <a:r>
              <a:rPr lang="en-US"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VnTime" panose="020B7200000000000000" pitchFamily="34" charset="0"/>
              <a:ea typeface="Times New Roman" panose="02020603050405020304" pitchFamily="18" charset="0"/>
              <a:cs typeface="Times New Roman" panose="02020603050405020304" pitchFamily="18" charset="0"/>
            </a:endParaRPr>
          </a:p>
          <a:p>
            <a:pPr>
              <a:lnSpc>
                <a:spcPct val="150000"/>
              </a:lnSpc>
            </a:pPr>
            <a:endParaRPr lang="en-US" sz="2000" dirty="0"/>
          </a:p>
        </p:txBody>
      </p:sp>
    </p:spTree>
    <p:extLst>
      <p:ext uri="{BB962C8B-B14F-4D97-AF65-F5344CB8AC3E}">
        <p14:creationId xmlns:p14="http://schemas.microsoft.com/office/powerpoint/2010/main" val="1884101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646</Words>
  <Application>Microsoft Office PowerPoint</Application>
  <PresentationFormat>Custom</PresentationFormat>
  <Paragraphs>31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TIẾT 163  NGHỊ LUẬN VỀ MỘT ĐOẠN THƠ, BÀI THƠ CÓ KT TIẾNG VIỆT</vt:lpstr>
      <vt:lpstr>PowerPoint Presentation</vt:lpstr>
      <vt:lpstr>II. Rèn kĩ năng:</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118: NGHỊ LUẬN VỀ MỘT ĐOẠN THƠ, BÀI THƠ</dc:title>
  <dc:creator>Huyen</dc:creator>
  <cp:lastModifiedBy>admin</cp:lastModifiedBy>
  <cp:revision>12</cp:revision>
  <dcterms:created xsi:type="dcterms:W3CDTF">2020-04-07T10:30:02Z</dcterms:created>
  <dcterms:modified xsi:type="dcterms:W3CDTF">2021-05-22T06:48:20Z</dcterms:modified>
</cp:coreProperties>
</file>