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23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6EA3B-F9A9-4559-9E94-D7B2A00ADD4E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55332-F818-4BA8-9F69-F59BEFD46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091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6EA3B-F9A9-4559-9E94-D7B2A00ADD4E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55332-F818-4BA8-9F69-F59BEFD46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307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6EA3B-F9A9-4559-9E94-D7B2A00ADD4E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55332-F818-4BA8-9F69-F59BEFD46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954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6EA3B-F9A9-4559-9E94-D7B2A00ADD4E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55332-F818-4BA8-9F69-F59BEFD46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890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6EA3B-F9A9-4559-9E94-D7B2A00ADD4E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55332-F818-4BA8-9F69-F59BEFD46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081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6EA3B-F9A9-4559-9E94-D7B2A00ADD4E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55332-F818-4BA8-9F69-F59BEFD46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73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6EA3B-F9A9-4559-9E94-D7B2A00ADD4E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55332-F818-4BA8-9F69-F59BEFD46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785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6EA3B-F9A9-4559-9E94-D7B2A00ADD4E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55332-F818-4BA8-9F69-F59BEFD46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84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6EA3B-F9A9-4559-9E94-D7B2A00ADD4E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55332-F818-4BA8-9F69-F59BEFD46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99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6EA3B-F9A9-4559-9E94-D7B2A00ADD4E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55332-F818-4BA8-9F69-F59BEFD46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16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6EA3B-F9A9-4559-9E94-D7B2A00ADD4E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55332-F818-4BA8-9F69-F59BEFD46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06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6EA3B-F9A9-4559-9E94-D7B2A00ADD4E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55332-F818-4BA8-9F69-F59BEFD46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609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4105" name="Picture 9" descr="N5052QCAYJ2YZDCA1UOUEZCAU7F9LQCAOMIKZXCA425S6OCA3UY3Y5CAZ194DTCAXZD1WDCA9I168PCASEN91CCABM3RH8CAQTS9T0CAKE2XUNCAG7ZUJ2CAXL8ZUZCAUPG7TACAUU6ZHUCA9XV5S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2209800" y="838200"/>
            <a:ext cx="396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400" b="1" u="sng" dirty="0" err="1" smtClean="0">
                <a:solidFill>
                  <a:schemeClr val="tx2"/>
                </a:solidFill>
                <a:latin typeface="Times New Roman" pitchFamily="18" charset="0"/>
              </a:rPr>
              <a:t>Tiết12</a:t>
            </a:r>
            <a:r>
              <a:rPr lang="vi-VN" altLang="en-US" sz="4400" b="1" u="sng" dirty="0" smtClean="0">
                <a:solidFill>
                  <a:schemeClr val="tx2"/>
                </a:solidFill>
                <a:latin typeface="Times New Roman" pitchFamily="18" charset="0"/>
              </a:rPr>
              <a:t>5</a:t>
            </a:r>
            <a:r>
              <a:rPr lang="en-US" altLang="en-US" sz="4400" b="1" u="sng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4400" dirty="0">
                <a:solidFill>
                  <a:schemeClr val="tx2"/>
                </a:solidFill>
              </a:rPr>
              <a:t>: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457200" y="3200400"/>
            <a:ext cx="8458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6000" b="1" dirty="0">
                <a:latin typeface="Times New Roman" pitchFamily="18" charset="0"/>
              </a:rPr>
              <a:t> </a:t>
            </a:r>
            <a:r>
              <a:rPr lang="en-US" altLang="en-US" sz="6000" b="1" u="sng" dirty="0" err="1">
                <a:latin typeface="Times New Roman" pitchFamily="18" charset="0"/>
              </a:rPr>
              <a:t>ÔN</a:t>
            </a:r>
            <a:r>
              <a:rPr lang="en-US" altLang="en-US" sz="6000" b="1" u="sng" dirty="0">
                <a:latin typeface="Times New Roman" pitchFamily="18" charset="0"/>
              </a:rPr>
              <a:t> </a:t>
            </a:r>
            <a:r>
              <a:rPr lang="en-US" altLang="en-US" sz="6000" b="1" u="sng" dirty="0" err="1">
                <a:latin typeface="Times New Roman" pitchFamily="18" charset="0"/>
              </a:rPr>
              <a:t>TẬP</a:t>
            </a:r>
            <a:r>
              <a:rPr lang="en-US" altLang="en-US" sz="6000" b="1" u="sng" dirty="0">
                <a:latin typeface="Times New Roman" pitchFamily="18" charset="0"/>
              </a:rPr>
              <a:t> </a:t>
            </a:r>
            <a:r>
              <a:rPr lang="en-US" altLang="en-US" sz="6000" b="1" u="sng" dirty="0" err="1">
                <a:latin typeface="Times New Roman" pitchFamily="18" charset="0"/>
              </a:rPr>
              <a:t>TIẾNG</a:t>
            </a:r>
            <a:r>
              <a:rPr lang="en-US" altLang="en-US" sz="6000" b="1" u="sng" dirty="0">
                <a:latin typeface="Times New Roman" pitchFamily="18" charset="0"/>
              </a:rPr>
              <a:t> </a:t>
            </a:r>
            <a:r>
              <a:rPr lang="en-US" altLang="en-US" sz="6000" b="1" u="sng" dirty="0" err="1">
                <a:latin typeface="Times New Roman" pitchFamily="18" charset="0"/>
              </a:rPr>
              <a:t>VIỆT</a:t>
            </a:r>
            <a:endParaRPr lang="en-US" altLang="en-US" sz="6000" b="1" u="sng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08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533400" y="3810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CC0000"/>
                </a:solidFill>
                <a:latin typeface="Arial" charset="0"/>
              </a:rPr>
              <a:t>b. Phân loại theo cấu tạo: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5715000" y="1066800"/>
            <a:ext cx="3200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- Theo cấu tạo, câu chia làm mấy loại?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838200" y="990600"/>
            <a:ext cx="4572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400">
                <a:latin typeface="Arial" charset="0"/>
              </a:rPr>
              <a:t>Hai loại:    	</a:t>
            </a:r>
          </a:p>
          <a:p>
            <a:pPr eaLnBrk="1" hangingPunct="1"/>
            <a:r>
              <a:rPr lang="en-US" altLang="en-US" sz="2400">
                <a:latin typeface="Arial" charset="0"/>
              </a:rPr>
              <a:t>     + Câu bình thường (câu đơn và câu phức)</a:t>
            </a:r>
          </a:p>
          <a:p>
            <a:pPr eaLnBrk="1" hangingPunct="1"/>
            <a:r>
              <a:rPr lang="en-US" altLang="en-US" sz="2400">
                <a:latin typeface="Arial" charset="0"/>
              </a:rPr>
              <a:t>     + Câu đặc biệt</a:t>
            </a:r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>
            <a:off x="5638800" y="0"/>
            <a:ext cx="0" cy="670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5638800" y="2971800"/>
            <a:ext cx="3352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CC0000"/>
                </a:solidFill>
                <a:latin typeface="Arial" charset="0"/>
              </a:rPr>
              <a:t>- Câu bình thường là câu như thế nào?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685800" y="2895600"/>
            <a:ext cx="464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- Câu bình thường: có cấu tạo chủ ngữ và vị ngữ.</a:t>
            </a:r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685800" y="3657600"/>
            <a:ext cx="4876800" cy="137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400">
                <a:latin typeface="Times New Roman" pitchFamily="18" charset="0"/>
              </a:rPr>
              <a:t>VD: Hôm qua, lớp em/đi lao động.</a:t>
            </a:r>
          </a:p>
          <a:p>
            <a:pPr eaLnBrk="1" hangingPunct="1"/>
            <a:r>
              <a:rPr lang="en-US" altLang="en-US" sz="2400">
                <a:latin typeface="Times New Roman" pitchFamily="18" charset="0"/>
              </a:rPr>
              <a:t>                           CN         VN</a:t>
            </a:r>
            <a:endParaRPr lang="en-US" altLang="en-US" sz="2400" i="1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609600" y="4495800"/>
            <a:ext cx="4876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endParaRPr lang="en-US" altLang="en-US" sz="2400">
              <a:latin typeface="Arial" charset="0"/>
            </a:endParaRPr>
          </a:p>
          <a:p>
            <a:pPr eaLnBrk="1" hangingPunct="1"/>
            <a:r>
              <a:rPr lang="en-US" altLang="en-US" sz="2400">
                <a:latin typeface="Arial" charset="0"/>
              </a:rPr>
              <a:t>- Câu đặc biệt: câu không có cấu tạo theo mô hình chủ ngữ-vị ngữ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762000" y="5791200"/>
            <a:ext cx="457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762000" y="5867400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VD: A!Mẹ đã về.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5791200" y="4953000"/>
            <a:ext cx="3352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CC0000"/>
                </a:solidFill>
                <a:latin typeface="Arial" charset="0"/>
              </a:rPr>
              <a:t>- Câu đặt biệt là câu như thế nào?</a:t>
            </a:r>
          </a:p>
        </p:txBody>
      </p:sp>
      <p:pic>
        <p:nvPicPr>
          <p:cNvPr id="27668" name="Picture 20" descr="Frames PPT 0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5733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7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7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76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7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76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76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7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76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7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228600" y="2286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CC0000"/>
                </a:solidFill>
                <a:latin typeface="Arial" charset="0"/>
              </a:rPr>
              <a:t>2. Về các dấu câu:</a:t>
            </a:r>
          </a:p>
        </p:txBody>
      </p:sp>
      <p:pic>
        <p:nvPicPr>
          <p:cNvPr id="32772" name="Picture 4" descr="Frames PPT 0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1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3614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304800"/>
            <a:ext cx="9906000" cy="716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CC0000"/>
                </a:solidFill>
                <a:latin typeface="Arial" charset="0"/>
              </a:rPr>
              <a:t>2. Về các dấu câu:</a:t>
            </a:r>
          </a:p>
        </p:txBody>
      </p:sp>
      <p:pic>
        <p:nvPicPr>
          <p:cNvPr id="33796" name="Picture 4" descr="Frames PPT 0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829800" cy="693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6088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609600" y="2286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CC0000"/>
                </a:solidFill>
                <a:latin typeface="Arial" charset="0"/>
              </a:rPr>
              <a:t>2. Về các dấu câu: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5562600" y="762000"/>
            <a:ext cx="3352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-  Em hãy cho biết tác dụng của dấu chấm? 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685800" y="838200"/>
            <a:ext cx="4572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Arial" charset="0"/>
              </a:rPr>
              <a:t> </a:t>
            </a:r>
            <a:r>
              <a:rPr lang="en-US" altLang="en-US" sz="2400" u="sng">
                <a:solidFill>
                  <a:srgbClr val="CC0000"/>
                </a:solidFill>
                <a:latin typeface="Arial" charset="0"/>
              </a:rPr>
              <a:t>a. Dấu chấm</a:t>
            </a:r>
            <a:r>
              <a:rPr lang="en-US" altLang="en-US" sz="2400">
                <a:latin typeface="Arial" charset="0"/>
              </a:rPr>
              <a:t>: Dùng để kết thúc câu, ngắt một câu đã trọn ý. </a:t>
            </a:r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5486400" y="0"/>
            <a:ext cx="7620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762000" y="2209800"/>
            <a:ext cx="4572000" cy="337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400" u="sng">
                <a:solidFill>
                  <a:srgbClr val="CC0000"/>
                </a:solidFill>
                <a:latin typeface="Arial" charset="0"/>
              </a:rPr>
              <a:t>b. Dấu phẩy</a:t>
            </a:r>
            <a:r>
              <a:rPr lang="en-US" altLang="en-US" sz="2400">
                <a:latin typeface="Arial" charset="0"/>
              </a:rPr>
              <a:t>: Dùng trong câu nhằm:  </a:t>
            </a:r>
          </a:p>
          <a:p>
            <a:pPr eaLnBrk="1" hangingPunct="1"/>
            <a:r>
              <a:rPr lang="en-US" altLang="en-US" sz="2400">
                <a:latin typeface="Arial" charset="0"/>
              </a:rPr>
              <a:t>	- Phân cách các từ ngữ cùng giữ một chức vụ ngữ pháp.</a:t>
            </a:r>
          </a:p>
          <a:p>
            <a:pPr eaLnBrk="1" hangingPunct="1"/>
            <a:r>
              <a:rPr lang="en-US" altLang="en-US" sz="2400">
                <a:latin typeface="Arial" charset="0"/>
              </a:rPr>
              <a:t>	- Phân cách các vế câu trong câu ghép.</a:t>
            </a:r>
          </a:p>
          <a:p>
            <a:pPr eaLnBrk="1" hangingPunct="1"/>
            <a:r>
              <a:rPr lang="en-US" altLang="en-US" sz="2400">
                <a:latin typeface="Arial" charset="0"/>
              </a:rPr>
              <a:t>	- Phân cách các thành phần phụ và nòng cốt câu.</a:t>
            </a: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5562600" y="2438400"/>
            <a:ext cx="3352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-  Em hãy cho biết tác dụng của dấu phẩy? </a:t>
            </a:r>
          </a:p>
        </p:txBody>
      </p:sp>
      <p:pic>
        <p:nvPicPr>
          <p:cNvPr id="28686" name="Picture 14" descr="Frames PPT 0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7326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6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8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8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86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5638800" y="228600"/>
            <a:ext cx="3352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-  Em hãy cho biết tác dụng của dấu dấu chấm phẩy,? </a:t>
            </a: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54864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609600" y="152400"/>
            <a:ext cx="48006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400" u="sng">
                <a:solidFill>
                  <a:srgbClr val="CC0000"/>
                </a:solidFill>
                <a:latin typeface="Arial" charset="0"/>
              </a:rPr>
              <a:t>c. Dấu chấm phẩy</a:t>
            </a:r>
            <a:r>
              <a:rPr lang="en-US" altLang="en-US" sz="2400">
                <a:latin typeface="Arial" charset="0"/>
              </a:rPr>
              <a:t> được dùng để: </a:t>
            </a:r>
          </a:p>
          <a:p>
            <a:pPr eaLnBrk="1" hangingPunct="1"/>
            <a:r>
              <a:rPr lang="en-US" altLang="en-US" sz="2400">
                <a:latin typeface="Arial" charset="0"/>
              </a:rPr>
              <a:t>	- Đánh dấu ranh giới giữa các vế của một câu ghép có cấu tạo phức tạp;</a:t>
            </a:r>
          </a:p>
          <a:p>
            <a:pPr eaLnBrk="1" hangingPunct="1"/>
            <a:r>
              <a:rPr lang="en-US" altLang="en-US" sz="2400">
                <a:latin typeface="Arial" charset="0"/>
              </a:rPr>
              <a:t>	- Đánh dấu ranh giới giữa các bộ phận trong một phép liệt kê phức tạp.</a:t>
            </a:r>
          </a:p>
        </p:txBody>
      </p:sp>
      <p:pic>
        <p:nvPicPr>
          <p:cNvPr id="38921" name="Picture 9" descr="Frames PPT 0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6280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9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89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89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5486400" y="0"/>
            <a:ext cx="7620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533400" y="381000"/>
            <a:ext cx="48768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400">
                <a:latin typeface="Arial" charset="0"/>
              </a:rPr>
              <a:t>d</a:t>
            </a:r>
            <a:r>
              <a:rPr lang="en-US" altLang="en-US" sz="2400" u="sng">
                <a:solidFill>
                  <a:srgbClr val="CC0000"/>
                </a:solidFill>
                <a:latin typeface="Arial" charset="0"/>
              </a:rPr>
              <a:t>. Dấu chấm lửng</a:t>
            </a:r>
            <a:r>
              <a:rPr lang="en-US" altLang="en-US" sz="2400">
                <a:latin typeface="Arial" charset="0"/>
              </a:rPr>
              <a:t>:</a:t>
            </a:r>
          </a:p>
          <a:p>
            <a:pPr eaLnBrk="1" hangingPunct="1"/>
            <a:r>
              <a:rPr lang="en-US" altLang="en-US" sz="2400">
                <a:latin typeface="Arial" charset="0"/>
              </a:rPr>
              <a:t>	- Tỏ ý còn nhiều sự vật, hiện tượng tương tự chưa liệt kê hết;</a:t>
            </a:r>
          </a:p>
          <a:p>
            <a:pPr eaLnBrk="1" hangingPunct="1"/>
            <a:r>
              <a:rPr lang="en-US" altLang="en-US" sz="2400">
                <a:latin typeface="Arial" charset="0"/>
              </a:rPr>
              <a:t>	- Thể hiện chỗ lời nói bỏ dở hay ngập ngừng, ngắt quảng;</a:t>
            </a:r>
          </a:p>
          <a:p>
            <a:pPr eaLnBrk="1" hangingPunct="1"/>
            <a:r>
              <a:rPr lang="en-US" altLang="en-US" sz="2400">
                <a:latin typeface="Arial" charset="0"/>
              </a:rPr>
              <a:t>	- Làm giãn nhịp điệu câu văn, chuẩn bị cho sự xuất hiện của một từ ngữ biểu thị nội dung bất ngớ hay hài hước, châm biếm.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5562600" y="609600"/>
            <a:ext cx="3352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-  Em hãy cho biết tác dụng của dấu chấm lửng? </a:t>
            </a:r>
          </a:p>
        </p:txBody>
      </p:sp>
      <p:pic>
        <p:nvPicPr>
          <p:cNvPr id="29708" name="Picture 12" descr="Frames PPT 0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0252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97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97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609600" y="228600"/>
            <a:ext cx="4800600" cy="337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400" u="sng">
                <a:solidFill>
                  <a:srgbClr val="CC0000"/>
                </a:solidFill>
                <a:latin typeface="Arial" charset="0"/>
              </a:rPr>
              <a:t>e. Dấu gạch ngang</a:t>
            </a:r>
          </a:p>
          <a:p>
            <a:pPr eaLnBrk="1" hangingPunct="1"/>
            <a:r>
              <a:rPr lang="en-US" altLang="en-US" sz="2400">
                <a:latin typeface="Arial" charset="0"/>
              </a:rPr>
              <a:t>	- Đánh dấu bộ phận chú thích, giải thích trong câu;</a:t>
            </a:r>
          </a:p>
          <a:p>
            <a:pPr eaLnBrk="1" hangingPunct="1"/>
            <a:r>
              <a:rPr lang="en-US" altLang="en-US" sz="2400">
                <a:latin typeface="Arial" charset="0"/>
              </a:rPr>
              <a:t>	- Đánh dấu lời nói trực tiếp của nhân vật;</a:t>
            </a:r>
          </a:p>
          <a:p>
            <a:pPr eaLnBrk="1" hangingPunct="1"/>
            <a:r>
              <a:rPr lang="en-US" altLang="en-US" sz="2400">
                <a:latin typeface="Arial" charset="0"/>
              </a:rPr>
              <a:t>	- Dùng để liệt kê các công dụng của dấu chấm lửng;</a:t>
            </a:r>
          </a:p>
          <a:p>
            <a:pPr eaLnBrk="1" hangingPunct="1"/>
            <a:r>
              <a:rPr lang="en-US" altLang="en-US" sz="2400">
                <a:latin typeface="Arial" charset="0"/>
              </a:rPr>
              <a:t>	- Nối các từ nằm trong một liên danh (tên ghép). </a:t>
            </a:r>
          </a:p>
        </p:txBody>
      </p:sp>
      <p:sp>
        <p:nvSpPr>
          <p:cNvPr id="37891" name="Line 3"/>
          <p:cNvSpPr>
            <a:spLocks noChangeShapeType="1"/>
          </p:cNvSpPr>
          <p:nvPr/>
        </p:nvSpPr>
        <p:spPr bwMode="auto">
          <a:xfrm>
            <a:off x="5410200" y="152400"/>
            <a:ext cx="0" cy="670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5562600" y="609600"/>
            <a:ext cx="3352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       -  Em hãy cho biết tác dụng của dấu gạch ngang? </a:t>
            </a:r>
          </a:p>
        </p:txBody>
      </p:sp>
      <p:pic>
        <p:nvPicPr>
          <p:cNvPr id="37893" name="Picture 5" descr="Frames PPT 0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348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7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grpSp>
        <p:nvGrpSpPr>
          <p:cNvPr id="5124" name="Group 4"/>
          <p:cNvGrpSpPr>
            <a:grpSpLocks noUngrp="1" noChangeAspect="1"/>
          </p:cNvGrpSpPr>
          <p:nvPr/>
        </p:nvGrpSpPr>
        <p:grpSpPr bwMode="auto">
          <a:xfrm>
            <a:off x="0" y="0"/>
            <a:ext cx="9144000" cy="6891338"/>
            <a:chOff x="3030" y="2214"/>
            <a:chExt cx="2436" cy="1836"/>
          </a:xfrm>
        </p:grpSpPr>
        <p:sp>
          <p:nvSpPr>
            <p:cNvPr id="5125" name="AutoShape 5" descr="Copy of 0083"/>
            <p:cNvSpPr>
              <a:spLocks noChangeAspect="1" noChangeArrowheads="1"/>
            </p:cNvSpPr>
            <p:nvPr isPhoto="1"/>
          </p:nvSpPr>
          <p:spPr bwMode="auto">
            <a:xfrm>
              <a:off x="3048" y="2232"/>
              <a:ext cx="2400" cy="1800"/>
            </a:xfrm>
            <a:prstGeom prst="plaque">
              <a:avLst>
                <a:gd name="adj" fmla="val 0"/>
              </a:avLst>
            </a:prstGeom>
            <a:blipFill dpi="0" rotWithShape="1">
              <a:blip r:embed="rId2"/>
              <a:srcRect/>
              <a:stretch>
                <a:fillRect b="-156"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29316" dir="135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latin typeface="Arial" charset="0"/>
              </a:endParaRPr>
            </a:p>
          </p:txBody>
        </p:sp>
        <p:sp>
          <p:nvSpPr>
            <p:cNvPr id="5126" name="Freeform 6"/>
            <p:cNvSpPr>
              <a:spLocks noChangeAspect="1" noChangeArrowheads="1"/>
            </p:cNvSpPr>
            <p:nvPr/>
          </p:nvSpPr>
          <p:spPr bwMode="auto">
            <a:xfrm>
              <a:off x="3030" y="2214"/>
              <a:ext cx="2436" cy="1836"/>
            </a:xfrm>
            <a:custGeom>
              <a:avLst/>
              <a:gdLst>
                <a:gd name="T0" fmla="*/ 2286 w 2436"/>
                <a:gd name="T1" fmla="*/ 8 h 1836"/>
                <a:gd name="T2" fmla="*/ 2288 w 2436"/>
                <a:gd name="T3" fmla="*/ 26 h 1836"/>
                <a:gd name="T4" fmla="*/ 2292 w 2436"/>
                <a:gd name="T5" fmla="*/ 44 h 1836"/>
                <a:gd name="T6" fmla="*/ 2299 w 2436"/>
                <a:gd name="T7" fmla="*/ 61 h 1836"/>
                <a:gd name="T8" fmla="*/ 2307 w 2436"/>
                <a:gd name="T9" fmla="*/ 77 h 1836"/>
                <a:gd name="T10" fmla="*/ 2317 w 2436"/>
                <a:gd name="T11" fmla="*/ 91 h 1836"/>
                <a:gd name="T12" fmla="*/ 2329 w 2436"/>
                <a:gd name="T13" fmla="*/ 105 h 1836"/>
                <a:gd name="T14" fmla="*/ 2342 w 2436"/>
                <a:gd name="T15" fmla="*/ 117 h 1836"/>
                <a:gd name="T16" fmla="*/ 2357 w 2436"/>
                <a:gd name="T17" fmla="*/ 127 h 1836"/>
                <a:gd name="T18" fmla="*/ 2373 w 2436"/>
                <a:gd name="T19" fmla="*/ 136 h 1836"/>
                <a:gd name="T20" fmla="*/ 2390 w 2436"/>
                <a:gd name="T21" fmla="*/ 142 h 1836"/>
                <a:gd name="T22" fmla="*/ 2407 w 2436"/>
                <a:gd name="T23" fmla="*/ 147 h 1836"/>
                <a:gd name="T24" fmla="*/ 2425 w 2436"/>
                <a:gd name="T25" fmla="*/ 149 h 1836"/>
                <a:gd name="T26" fmla="*/ 2436 w 2436"/>
                <a:gd name="T27" fmla="*/ 1686 h 1836"/>
                <a:gd name="T28" fmla="*/ 2418 w 2436"/>
                <a:gd name="T29" fmla="*/ 1687 h 1836"/>
                <a:gd name="T30" fmla="*/ 2400 w 2436"/>
                <a:gd name="T31" fmla="*/ 1690 h 1836"/>
                <a:gd name="T32" fmla="*/ 2383 w 2436"/>
                <a:gd name="T33" fmla="*/ 1695 h 1836"/>
                <a:gd name="T34" fmla="*/ 2366 w 2436"/>
                <a:gd name="T35" fmla="*/ 1702 h 1836"/>
                <a:gd name="T36" fmla="*/ 2351 w 2436"/>
                <a:gd name="T37" fmla="*/ 1712 h 1836"/>
                <a:gd name="T38" fmla="*/ 2337 w 2436"/>
                <a:gd name="T39" fmla="*/ 1723 h 1836"/>
                <a:gd name="T40" fmla="*/ 2324 w 2436"/>
                <a:gd name="T41" fmla="*/ 1735 h 1836"/>
                <a:gd name="T42" fmla="*/ 2313 w 2436"/>
                <a:gd name="T43" fmla="*/ 1749 h 1836"/>
                <a:gd name="T44" fmla="*/ 2303 w 2436"/>
                <a:gd name="T45" fmla="*/ 1765 h 1836"/>
                <a:gd name="T46" fmla="*/ 2296 w 2436"/>
                <a:gd name="T47" fmla="*/ 1781 h 1836"/>
                <a:gd name="T48" fmla="*/ 2290 w 2436"/>
                <a:gd name="T49" fmla="*/ 1798 h 1836"/>
                <a:gd name="T50" fmla="*/ 2287 w 2436"/>
                <a:gd name="T51" fmla="*/ 1816 h 1836"/>
                <a:gd name="T52" fmla="*/ 2286 w 2436"/>
                <a:gd name="T53" fmla="*/ 1834 h 1836"/>
                <a:gd name="T54" fmla="*/ 149 w 2436"/>
                <a:gd name="T55" fmla="*/ 1827 h 1836"/>
                <a:gd name="T56" fmla="*/ 147 w 2436"/>
                <a:gd name="T57" fmla="*/ 1809 h 1836"/>
                <a:gd name="T58" fmla="*/ 143 w 2436"/>
                <a:gd name="T59" fmla="*/ 1791 h 1836"/>
                <a:gd name="T60" fmla="*/ 136 w 2436"/>
                <a:gd name="T61" fmla="*/ 1774 h 1836"/>
                <a:gd name="T62" fmla="*/ 128 w 2436"/>
                <a:gd name="T63" fmla="*/ 1758 h 1836"/>
                <a:gd name="T64" fmla="*/ 118 w 2436"/>
                <a:gd name="T65" fmla="*/ 1744 h 1836"/>
                <a:gd name="T66" fmla="*/ 106 w 2436"/>
                <a:gd name="T67" fmla="*/ 1730 h 1836"/>
                <a:gd name="T68" fmla="*/ 93 w 2436"/>
                <a:gd name="T69" fmla="*/ 1718 h 1836"/>
                <a:gd name="T70" fmla="*/ 78 w 2436"/>
                <a:gd name="T71" fmla="*/ 1708 h 1836"/>
                <a:gd name="T72" fmla="*/ 62 w 2436"/>
                <a:gd name="T73" fmla="*/ 1699 h 1836"/>
                <a:gd name="T74" fmla="*/ 45 w 2436"/>
                <a:gd name="T75" fmla="*/ 1693 h 1836"/>
                <a:gd name="T76" fmla="*/ 28 w 2436"/>
                <a:gd name="T77" fmla="*/ 1688 h 1836"/>
                <a:gd name="T78" fmla="*/ 10 w 2436"/>
                <a:gd name="T79" fmla="*/ 1686 h 1836"/>
                <a:gd name="T80" fmla="*/ 0 w 2436"/>
                <a:gd name="T81" fmla="*/ 150 h 1836"/>
                <a:gd name="T82" fmla="*/ 17 w 2436"/>
                <a:gd name="T83" fmla="*/ 148 h 1836"/>
                <a:gd name="T84" fmla="*/ 35 w 2436"/>
                <a:gd name="T85" fmla="*/ 145 h 1836"/>
                <a:gd name="T86" fmla="*/ 52 w 2436"/>
                <a:gd name="T87" fmla="*/ 140 h 1836"/>
                <a:gd name="T88" fmla="*/ 69 w 2436"/>
                <a:gd name="T89" fmla="*/ 133 h 1836"/>
                <a:gd name="T90" fmla="*/ 84 w 2436"/>
                <a:gd name="T91" fmla="*/ 123 h 1836"/>
                <a:gd name="T92" fmla="*/ 98 w 2436"/>
                <a:gd name="T93" fmla="*/ 112 h 1836"/>
                <a:gd name="T94" fmla="*/ 111 w 2436"/>
                <a:gd name="T95" fmla="*/ 100 h 1836"/>
                <a:gd name="T96" fmla="*/ 122 w 2436"/>
                <a:gd name="T97" fmla="*/ 86 h 1836"/>
                <a:gd name="T98" fmla="*/ 132 w 2436"/>
                <a:gd name="T99" fmla="*/ 70 h 1836"/>
                <a:gd name="T100" fmla="*/ 139 w 2436"/>
                <a:gd name="T101" fmla="*/ 54 h 1836"/>
                <a:gd name="T102" fmla="*/ 145 w 2436"/>
                <a:gd name="T103" fmla="*/ 37 h 1836"/>
                <a:gd name="T104" fmla="*/ 148 w 2436"/>
                <a:gd name="T105" fmla="*/ 19 h 1836"/>
                <a:gd name="T106" fmla="*/ 149 w 2436"/>
                <a:gd name="T107" fmla="*/ 1 h 18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436" h="1836">
                  <a:moveTo>
                    <a:pt x="1218" y="0"/>
                  </a:moveTo>
                  <a:lnTo>
                    <a:pt x="2286" y="0"/>
                  </a:lnTo>
                  <a:lnTo>
                    <a:pt x="2286" y="2"/>
                  </a:lnTo>
                  <a:lnTo>
                    <a:pt x="2286" y="5"/>
                  </a:lnTo>
                  <a:lnTo>
                    <a:pt x="2286" y="8"/>
                  </a:lnTo>
                  <a:lnTo>
                    <a:pt x="2286" y="11"/>
                  </a:lnTo>
                  <a:lnTo>
                    <a:pt x="2286" y="14"/>
                  </a:lnTo>
                  <a:lnTo>
                    <a:pt x="2287" y="17"/>
                  </a:lnTo>
                  <a:lnTo>
                    <a:pt x="2287" y="20"/>
                  </a:lnTo>
                  <a:lnTo>
                    <a:pt x="2287" y="23"/>
                  </a:lnTo>
                  <a:lnTo>
                    <a:pt x="2288" y="26"/>
                  </a:lnTo>
                  <a:lnTo>
                    <a:pt x="2288" y="29"/>
                  </a:lnTo>
                  <a:lnTo>
                    <a:pt x="2289" y="32"/>
                  </a:lnTo>
                  <a:lnTo>
                    <a:pt x="2290" y="35"/>
                  </a:lnTo>
                  <a:lnTo>
                    <a:pt x="2291" y="38"/>
                  </a:lnTo>
                  <a:lnTo>
                    <a:pt x="2291" y="41"/>
                  </a:lnTo>
                  <a:lnTo>
                    <a:pt x="2292" y="44"/>
                  </a:lnTo>
                  <a:lnTo>
                    <a:pt x="2293" y="47"/>
                  </a:lnTo>
                  <a:lnTo>
                    <a:pt x="2294" y="50"/>
                  </a:lnTo>
                  <a:lnTo>
                    <a:pt x="2295" y="52"/>
                  </a:lnTo>
                  <a:lnTo>
                    <a:pt x="2296" y="55"/>
                  </a:lnTo>
                  <a:lnTo>
                    <a:pt x="2297" y="58"/>
                  </a:lnTo>
                  <a:lnTo>
                    <a:pt x="2299" y="61"/>
                  </a:lnTo>
                  <a:lnTo>
                    <a:pt x="2300" y="63"/>
                  </a:lnTo>
                  <a:lnTo>
                    <a:pt x="2301" y="66"/>
                  </a:lnTo>
                  <a:lnTo>
                    <a:pt x="2302" y="69"/>
                  </a:lnTo>
                  <a:lnTo>
                    <a:pt x="2304" y="71"/>
                  </a:lnTo>
                  <a:lnTo>
                    <a:pt x="2305" y="74"/>
                  </a:lnTo>
                  <a:lnTo>
                    <a:pt x="2307" y="77"/>
                  </a:lnTo>
                  <a:lnTo>
                    <a:pt x="2308" y="79"/>
                  </a:lnTo>
                  <a:lnTo>
                    <a:pt x="2310" y="82"/>
                  </a:lnTo>
                  <a:lnTo>
                    <a:pt x="2312" y="84"/>
                  </a:lnTo>
                  <a:lnTo>
                    <a:pt x="2313" y="87"/>
                  </a:lnTo>
                  <a:lnTo>
                    <a:pt x="2315" y="89"/>
                  </a:lnTo>
                  <a:lnTo>
                    <a:pt x="2317" y="91"/>
                  </a:lnTo>
                  <a:lnTo>
                    <a:pt x="2319" y="94"/>
                  </a:lnTo>
                  <a:lnTo>
                    <a:pt x="2321" y="96"/>
                  </a:lnTo>
                  <a:lnTo>
                    <a:pt x="2323" y="98"/>
                  </a:lnTo>
                  <a:lnTo>
                    <a:pt x="2325" y="101"/>
                  </a:lnTo>
                  <a:lnTo>
                    <a:pt x="2327" y="103"/>
                  </a:lnTo>
                  <a:lnTo>
                    <a:pt x="2329" y="105"/>
                  </a:lnTo>
                  <a:lnTo>
                    <a:pt x="2331" y="107"/>
                  </a:lnTo>
                  <a:lnTo>
                    <a:pt x="2333" y="109"/>
                  </a:lnTo>
                  <a:lnTo>
                    <a:pt x="2335" y="111"/>
                  </a:lnTo>
                  <a:lnTo>
                    <a:pt x="2338" y="113"/>
                  </a:lnTo>
                  <a:lnTo>
                    <a:pt x="2340" y="115"/>
                  </a:lnTo>
                  <a:lnTo>
                    <a:pt x="2342" y="117"/>
                  </a:lnTo>
                  <a:lnTo>
                    <a:pt x="2345" y="119"/>
                  </a:lnTo>
                  <a:lnTo>
                    <a:pt x="2347" y="121"/>
                  </a:lnTo>
                  <a:lnTo>
                    <a:pt x="2349" y="122"/>
                  </a:lnTo>
                  <a:lnTo>
                    <a:pt x="2352" y="124"/>
                  </a:lnTo>
                  <a:lnTo>
                    <a:pt x="2354" y="126"/>
                  </a:lnTo>
                  <a:lnTo>
                    <a:pt x="2357" y="127"/>
                  </a:lnTo>
                  <a:lnTo>
                    <a:pt x="2360" y="129"/>
                  </a:lnTo>
                  <a:lnTo>
                    <a:pt x="2362" y="130"/>
                  </a:lnTo>
                  <a:lnTo>
                    <a:pt x="2365" y="132"/>
                  </a:lnTo>
                  <a:lnTo>
                    <a:pt x="2367" y="133"/>
                  </a:lnTo>
                  <a:lnTo>
                    <a:pt x="2370" y="135"/>
                  </a:lnTo>
                  <a:lnTo>
                    <a:pt x="2373" y="136"/>
                  </a:lnTo>
                  <a:lnTo>
                    <a:pt x="2376" y="137"/>
                  </a:lnTo>
                  <a:lnTo>
                    <a:pt x="2378" y="138"/>
                  </a:lnTo>
                  <a:lnTo>
                    <a:pt x="2381" y="139"/>
                  </a:lnTo>
                  <a:lnTo>
                    <a:pt x="2384" y="140"/>
                  </a:lnTo>
                  <a:lnTo>
                    <a:pt x="2387" y="141"/>
                  </a:lnTo>
                  <a:lnTo>
                    <a:pt x="2390" y="142"/>
                  </a:lnTo>
                  <a:lnTo>
                    <a:pt x="2392" y="143"/>
                  </a:lnTo>
                  <a:lnTo>
                    <a:pt x="2395" y="144"/>
                  </a:lnTo>
                  <a:lnTo>
                    <a:pt x="2398" y="145"/>
                  </a:lnTo>
                  <a:lnTo>
                    <a:pt x="2401" y="146"/>
                  </a:lnTo>
                  <a:lnTo>
                    <a:pt x="2404" y="146"/>
                  </a:lnTo>
                  <a:lnTo>
                    <a:pt x="2407" y="147"/>
                  </a:lnTo>
                  <a:lnTo>
                    <a:pt x="2410" y="147"/>
                  </a:lnTo>
                  <a:lnTo>
                    <a:pt x="2413" y="148"/>
                  </a:lnTo>
                  <a:lnTo>
                    <a:pt x="2416" y="148"/>
                  </a:lnTo>
                  <a:lnTo>
                    <a:pt x="2419" y="149"/>
                  </a:lnTo>
                  <a:lnTo>
                    <a:pt x="2422" y="149"/>
                  </a:lnTo>
                  <a:lnTo>
                    <a:pt x="2425" y="149"/>
                  </a:lnTo>
                  <a:lnTo>
                    <a:pt x="2428" y="149"/>
                  </a:lnTo>
                  <a:lnTo>
                    <a:pt x="2431" y="149"/>
                  </a:lnTo>
                  <a:lnTo>
                    <a:pt x="2434" y="149"/>
                  </a:lnTo>
                  <a:lnTo>
                    <a:pt x="2436" y="150"/>
                  </a:lnTo>
                  <a:lnTo>
                    <a:pt x="2436" y="1686"/>
                  </a:lnTo>
                  <a:lnTo>
                    <a:pt x="2433" y="1686"/>
                  </a:lnTo>
                  <a:lnTo>
                    <a:pt x="2430" y="1686"/>
                  </a:lnTo>
                  <a:lnTo>
                    <a:pt x="2427" y="1686"/>
                  </a:lnTo>
                  <a:lnTo>
                    <a:pt x="2424" y="1686"/>
                  </a:lnTo>
                  <a:lnTo>
                    <a:pt x="2421" y="1686"/>
                  </a:lnTo>
                  <a:lnTo>
                    <a:pt x="2418" y="1687"/>
                  </a:lnTo>
                  <a:lnTo>
                    <a:pt x="2415" y="1687"/>
                  </a:lnTo>
                  <a:lnTo>
                    <a:pt x="2412" y="1687"/>
                  </a:lnTo>
                  <a:lnTo>
                    <a:pt x="2409" y="1688"/>
                  </a:lnTo>
                  <a:lnTo>
                    <a:pt x="2406" y="1688"/>
                  </a:lnTo>
                  <a:lnTo>
                    <a:pt x="2403" y="1689"/>
                  </a:lnTo>
                  <a:lnTo>
                    <a:pt x="2400" y="1690"/>
                  </a:lnTo>
                  <a:lnTo>
                    <a:pt x="2397" y="1691"/>
                  </a:lnTo>
                  <a:lnTo>
                    <a:pt x="2394" y="1691"/>
                  </a:lnTo>
                  <a:lnTo>
                    <a:pt x="2391" y="1692"/>
                  </a:lnTo>
                  <a:lnTo>
                    <a:pt x="2388" y="1693"/>
                  </a:lnTo>
                  <a:lnTo>
                    <a:pt x="2385" y="1694"/>
                  </a:lnTo>
                  <a:lnTo>
                    <a:pt x="2383" y="1695"/>
                  </a:lnTo>
                  <a:lnTo>
                    <a:pt x="2380" y="1696"/>
                  </a:lnTo>
                  <a:lnTo>
                    <a:pt x="2377" y="1697"/>
                  </a:lnTo>
                  <a:lnTo>
                    <a:pt x="2374" y="1699"/>
                  </a:lnTo>
                  <a:lnTo>
                    <a:pt x="2372" y="1700"/>
                  </a:lnTo>
                  <a:lnTo>
                    <a:pt x="2369" y="1701"/>
                  </a:lnTo>
                  <a:lnTo>
                    <a:pt x="2366" y="1702"/>
                  </a:lnTo>
                  <a:lnTo>
                    <a:pt x="2364" y="1704"/>
                  </a:lnTo>
                  <a:lnTo>
                    <a:pt x="2361" y="1705"/>
                  </a:lnTo>
                  <a:lnTo>
                    <a:pt x="2358" y="1707"/>
                  </a:lnTo>
                  <a:lnTo>
                    <a:pt x="2356" y="1708"/>
                  </a:lnTo>
                  <a:lnTo>
                    <a:pt x="2353" y="1710"/>
                  </a:lnTo>
                  <a:lnTo>
                    <a:pt x="2351" y="1712"/>
                  </a:lnTo>
                  <a:lnTo>
                    <a:pt x="2348" y="1713"/>
                  </a:lnTo>
                  <a:lnTo>
                    <a:pt x="2346" y="1715"/>
                  </a:lnTo>
                  <a:lnTo>
                    <a:pt x="2344" y="1717"/>
                  </a:lnTo>
                  <a:lnTo>
                    <a:pt x="2341" y="1719"/>
                  </a:lnTo>
                  <a:lnTo>
                    <a:pt x="2339" y="1721"/>
                  </a:lnTo>
                  <a:lnTo>
                    <a:pt x="2337" y="1723"/>
                  </a:lnTo>
                  <a:lnTo>
                    <a:pt x="2334" y="1725"/>
                  </a:lnTo>
                  <a:lnTo>
                    <a:pt x="2332" y="1727"/>
                  </a:lnTo>
                  <a:lnTo>
                    <a:pt x="2330" y="1729"/>
                  </a:lnTo>
                  <a:lnTo>
                    <a:pt x="2328" y="1731"/>
                  </a:lnTo>
                  <a:lnTo>
                    <a:pt x="2326" y="1733"/>
                  </a:lnTo>
                  <a:lnTo>
                    <a:pt x="2324" y="1735"/>
                  </a:lnTo>
                  <a:lnTo>
                    <a:pt x="2322" y="1738"/>
                  </a:lnTo>
                  <a:lnTo>
                    <a:pt x="2320" y="1740"/>
                  </a:lnTo>
                  <a:lnTo>
                    <a:pt x="2318" y="1742"/>
                  </a:lnTo>
                  <a:lnTo>
                    <a:pt x="2316" y="1745"/>
                  </a:lnTo>
                  <a:lnTo>
                    <a:pt x="2314" y="1747"/>
                  </a:lnTo>
                  <a:lnTo>
                    <a:pt x="2313" y="1749"/>
                  </a:lnTo>
                  <a:lnTo>
                    <a:pt x="2311" y="1752"/>
                  </a:lnTo>
                  <a:lnTo>
                    <a:pt x="2309" y="1754"/>
                  </a:lnTo>
                  <a:lnTo>
                    <a:pt x="2308" y="1757"/>
                  </a:lnTo>
                  <a:lnTo>
                    <a:pt x="2306" y="1760"/>
                  </a:lnTo>
                  <a:lnTo>
                    <a:pt x="2305" y="1762"/>
                  </a:lnTo>
                  <a:lnTo>
                    <a:pt x="2303" y="1765"/>
                  </a:lnTo>
                  <a:lnTo>
                    <a:pt x="2302" y="1767"/>
                  </a:lnTo>
                  <a:lnTo>
                    <a:pt x="2300" y="1770"/>
                  </a:lnTo>
                  <a:lnTo>
                    <a:pt x="2299" y="1773"/>
                  </a:lnTo>
                  <a:lnTo>
                    <a:pt x="2298" y="1776"/>
                  </a:lnTo>
                  <a:lnTo>
                    <a:pt x="2297" y="1778"/>
                  </a:lnTo>
                  <a:lnTo>
                    <a:pt x="2296" y="1781"/>
                  </a:lnTo>
                  <a:lnTo>
                    <a:pt x="2295" y="1784"/>
                  </a:lnTo>
                  <a:lnTo>
                    <a:pt x="2294" y="1787"/>
                  </a:lnTo>
                  <a:lnTo>
                    <a:pt x="2293" y="1790"/>
                  </a:lnTo>
                  <a:lnTo>
                    <a:pt x="2292" y="1792"/>
                  </a:lnTo>
                  <a:lnTo>
                    <a:pt x="2291" y="1795"/>
                  </a:lnTo>
                  <a:lnTo>
                    <a:pt x="2290" y="1798"/>
                  </a:lnTo>
                  <a:lnTo>
                    <a:pt x="2289" y="1801"/>
                  </a:lnTo>
                  <a:lnTo>
                    <a:pt x="2289" y="1804"/>
                  </a:lnTo>
                  <a:lnTo>
                    <a:pt x="2288" y="1807"/>
                  </a:lnTo>
                  <a:lnTo>
                    <a:pt x="2288" y="1810"/>
                  </a:lnTo>
                  <a:lnTo>
                    <a:pt x="2287" y="1813"/>
                  </a:lnTo>
                  <a:lnTo>
                    <a:pt x="2287" y="1816"/>
                  </a:lnTo>
                  <a:lnTo>
                    <a:pt x="2286" y="1819"/>
                  </a:lnTo>
                  <a:lnTo>
                    <a:pt x="2286" y="1822"/>
                  </a:lnTo>
                  <a:lnTo>
                    <a:pt x="2286" y="1825"/>
                  </a:lnTo>
                  <a:lnTo>
                    <a:pt x="2286" y="1828"/>
                  </a:lnTo>
                  <a:lnTo>
                    <a:pt x="2286" y="1831"/>
                  </a:lnTo>
                  <a:lnTo>
                    <a:pt x="2286" y="1834"/>
                  </a:lnTo>
                  <a:lnTo>
                    <a:pt x="2286" y="1836"/>
                  </a:lnTo>
                  <a:lnTo>
                    <a:pt x="150" y="1836"/>
                  </a:lnTo>
                  <a:lnTo>
                    <a:pt x="149" y="1833"/>
                  </a:lnTo>
                  <a:lnTo>
                    <a:pt x="149" y="1830"/>
                  </a:lnTo>
                  <a:lnTo>
                    <a:pt x="149" y="1827"/>
                  </a:lnTo>
                  <a:lnTo>
                    <a:pt x="149" y="1824"/>
                  </a:lnTo>
                  <a:lnTo>
                    <a:pt x="149" y="1821"/>
                  </a:lnTo>
                  <a:lnTo>
                    <a:pt x="148" y="1818"/>
                  </a:lnTo>
                  <a:lnTo>
                    <a:pt x="148" y="1815"/>
                  </a:lnTo>
                  <a:lnTo>
                    <a:pt x="148" y="1812"/>
                  </a:lnTo>
                  <a:lnTo>
                    <a:pt x="147" y="1809"/>
                  </a:lnTo>
                  <a:lnTo>
                    <a:pt x="147" y="1806"/>
                  </a:lnTo>
                  <a:lnTo>
                    <a:pt x="146" y="1803"/>
                  </a:lnTo>
                  <a:lnTo>
                    <a:pt x="145" y="1800"/>
                  </a:lnTo>
                  <a:lnTo>
                    <a:pt x="144" y="1797"/>
                  </a:lnTo>
                  <a:lnTo>
                    <a:pt x="144" y="1794"/>
                  </a:lnTo>
                  <a:lnTo>
                    <a:pt x="143" y="1791"/>
                  </a:lnTo>
                  <a:lnTo>
                    <a:pt x="142" y="1788"/>
                  </a:lnTo>
                  <a:lnTo>
                    <a:pt x="141" y="1785"/>
                  </a:lnTo>
                  <a:lnTo>
                    <a:pt x="140" y="1783"/>
                  </a:lnTo>
                  <a:lnTo>
                    <a:pt x="139" y="1780"/>
                  </a:lnTo>
                  <a:lnTo>
                    <a:pt x="138" y="1777"/>
                  </a:lnTo>
                  <a:lnTo>
                    <a:pt x="136" y="1774"/>
                  </a:lnTo>
                  <a:lnTo>
                    <a:pt x="135" y="1772"/>
                  </a:lnTo>
                  <a:lnTo>
                    <a:pt x="134" y="1769"/>
                  </a:lnTo>
                  <a:lnTo>
                    <a:pt x="133" y="1766"/>
                  </a:lnTo>
                  <a:lnTo>
                    <a:pt x="131" y="1764"/>
                  </a:lnTo>
                  <a:lnTo>
                    <a:pt x="130" y="1761"/>
                  </a:lnTo>
                  <a:lnTo>
                    <a:pt x="128" y="1758"/>
                  </a:lnTo>
                  <a:lnTo>
                    <a:pt x="127" y="1756"/>
                  </a:lnTo>
                  <a:lnTo>
                    <a:pt x="125" y="1753"/>
                  </a:lnTo>
                  <a:lnTo>
                    <a:pt x="123" y="1751"/>
                  </a:lnTo>
                  <a:lnTo>
                    <a:pt x="122" y="1748"/>
                  </a:lnTo>
                  <a:lnTo>
                    <a:pt x="120" y="1746"/>
                  </a:lnTo>
                  <a:lnTo>
                    <a:pt x="118" y="1744"/>
                  </a:lnTo>
                  <a:lnTo>
                    <a:pt x="116" y="1741"/>
                  </a:lnTo>
                  <a:lnTo>
                    <a:pt x="114" y="1739"/>
                  </a:lnTo>
                  <a:lnTo>
                    <a:pt x="112" y="1737"/>
                  </a:lnTo>
                  <a:lnTo>
                    <a:pt x="110" y="1734"/>
                  </a:lnTo>
                  <a:lnTo>
                    <a:pt x="108" y="1732"/>
                  </a:lnTo>
                  <a:lnTo>
                    <a:pt x="106" y="1730"/>
                  </a:lnTo>
                  <a:lnTo>
                    <a:pt x="104" y="1728"/>
                  </a:lnTo>
                  <a:lnTo>
                    <a:pt x="102" y="1726"/>
                  </a:lnTo>
                  <a:lnTo>
                    <a:pt x="100" y="1724"/>
                  </a:lnTo>
                  <a:lnTo>
                    <a:pt x="97" y="1722"/>
                  </a:lnTo>
                  <a:lnTo>
                    <a:pt x="95" y="1720"/>
                  </a:lnTo>
                  <a:lnTo>
                    <a:pt x="93" y="1718"/>
                  </a:lnTo>
                  <a:lnTo>
                    <a:pt x="90" y="1716"/>
                  </a:lnTo>
                  <a:lnTo>
                    <a:pt x="88" y="1714"/>
                  </a:lnTo>
                  <a:lnTo>
                    <a:pt x="86" y="1713"/>
                  </a:lnTo>
                  <a:lnTo>
                    <a:pt x="83" y="1711"/>
                  </a:lnTo>
                  <a:lnTo>
                    <a:pt x="81" y="1709"/>
                  </a:lnTo>
                  <a:lnTo>
                    <a:pt x="78" y="1708"/>
                  </a:lnTo>
                  <a:lnTo>
                    <a:pt x="75" y="1706"/>
                  </a:lnTo>
                  <a:lnTo>
                    <a:pt x="73" y="1705"/>
                  </a:lnTo>
                  <a:lnTo>
                    <a:pt x="70" y="1703"/>
                  </a:lnTo>
                  <a:lnTo>
                    <a:pt x="68" y="1702"/>
                  </a:lnTo>
                  <a:lnTo>
                    <a:pt x="65" y="1700"/>
                  </a:lnTo>
                  <a:lnTo>
                    <a:pt x="62" y="1699"/>
                  </a:lnTo>
                  <a:lnTo>
                    <a:pt x="59" y="1698"/>
                  </a:lnTo>
                  <a:lnTo>
                    <a:pt x="57" y="1697"/>
                  </a:lnTo>
                  <a:lnTo>
                    <a:pt x="54" y="1696"/>
                  </a:lnTo>
                  <a:lnTo>
                    <a:pt x="51" y="1695"/>
                  </a:lnTo>
                  <a:lnTo>
                    <a:pt x="48" y="1694"/>
                  </a:lnTo>
                  <a:lnTo>
                    <a:pt x="45" y="1693"/>
                  </a:lnTo>
                  <a:lnTo>
                    <a:pt x="43" y="1692"/>
                  </a:lnTo>
                  <a:lnTo>
                    <a:pt x="40" y="1691"/>
                  </a:lnTo>
                  <a:lnTo>
                    <a:pt x="37" y="1690"/>
                  </a:lnTo>
                  <a:lnTo>
                    <a:pt x="34" y="1689"/>
                  </a:lnTo>
                  <a:lnTo>
                    <a:pt x="31" y="1689"/>
                  </a:lnTo>
                  <a:lnTo>
                    <a:pt x="28" y="1688"/>
                  </a:lnTo>
                  <a:lnTo>
                    <a:pt x="25" y="1688"/>
                  </a:lnTo>
                  <a:lnTo>
                    <a:pt x="22" y="1687"/>
                  </a:lnTo>
                  <a:lnTo>
                    <a:pt x="19" y="1687"/>
                  </a:lnTo>
                  <a:lnTo>
                    <a:pt x="16" y="1686"/>
                  </a:lnTo>
                  <a:lnTo>
                    <a:pt x="13" y="1686"/>
                  </a:lnTo>
                  <a:lnTo>
                    <a:pt x="10" y="1686"/>
                  </a:lnTo>
                  <a:lnTo>
                    <a:pt x="7" y="1686"/>
                  </a:lnTo>
                  <a:lnTo>
                    <a:pt x="4" y="1686"/>
                  </a:lnTo>
                  <a:lnTo>
                    <a:pt x="1" y="1686"/>
                  </a:lnTo>
                  <a:lnTo>
                    <a:pt x="0" y="1686"/>
                  </a:lnTo>
                  <a:lnTo>
                    <a:pt x="0" y="150"/>
                  </a:lnTo>
                  <a:lnTo>
                    <a:pt x="2" y="149"/>
                  </a:lnTo>
                  <a:lnTo>
                    <a:pt x="5" y="149"/>
                  </a:lnTo>
                  <a:lnTo>
                    <a:pt x="8" y="149"/>
                  </a:lnTo>
                  <a:lnTo>
                    <a:pt x="11" y="149"/>
                  </a:lnTo>
                  <a:lnTo>
                    <a:pt x="14" y="149"/>
                  </a:lnTo>
                  <a:lnTo>
                    <a:pt x="17" y="148"/>
                  </a:lnTo>
                  <a:lnTo>
                    <a:pt x="20" y="148"/>
                  </a:lnTo>
                  <a:lnTo>
                    <a:pt x="23" y="148"/>
                  </a:lnTo>
                  <a:lnTo>
                    <a:pt x="26" y="147"/>
                  </a:lnTo>
                  <a:lnTo>
                    <a:pt x="29" y="147"/>
                  </a:lnTo>
                  <a:lnTo>
                    <a:pt x="32" y="146"/>
                  </a:lnTo>
                  <a:lnTo>
                    <a:pt x="35" y="145"/>
                  </a:lnTo>
                  <a:lnTo>
                    <a:pt x="38" y="144"/>
                  </a:lnTo>
                  <a:lnTo>
                    <a:pt x="41" y="144"/>
                  </a:lnTo>
                  <a:lnTo>
                    <a:pt x="44" y="143"/>
                  </a:lnTo>
                  <a:lnTo>
                    <a:pt x="47" y="142"/>
                  </a:lnTo>
                  <a:lnTo>
                    <a:pt x="50" y="141"/>
                  </a:lnTo>
                  <a:lnTo>
                    <a:pt x="52" y="140"/>
                  </a:lnTo>
                  <a:lnTo>
                    <a:pt x="55" y="139"/>
                  </a:lnTo>
                  <a:lnTo>
                    <a:pt x="58" y="138"/>
                  </a:lnTo>
                  <a:lnTo>
                    <a:pt x="61" y="136"/>
                  </a:lnTo>
                  <a:lnTo>
                    <a:pt x="63" y="135"/>
                  </a:lnTo>
                  <a:lnTo>
                    <a:pt x="66" y="134"/>
                  </a:lnTo>
                  <a:lnTo>
                    <a:pt x="69" y="133"/>
                  </a:lnTo>
                  <a:lnTo>
                    <a:pt x="71" y="131"/>
                  </a:lnTo>
                  <a:lnTo>
                    <a:pt x="74" y="130"/>
                  </a:lnTo>
                  <a:lnTo>
                    <a:pt x="77" y="128"/>
                  </a:lnTo>
                  <a:lnTo>
                    <a:pt x="79" y="127"/>
                  </a:lnTo>
                  <a:lnTo>
                    <a:pt x="82" y="125"/>
                  </a:lnTo>
                  <a:lnTo>
                    <a:pt x="84" y="123"/>
                  </a:lnTo>
                  <a:lnTo>
                    <a:pt x="87" y="122"/>
                  </a:lnTo>
                  <a:lnTo>
                    <a:pt x="89" y="120"/>
                  </a:lnTo>
                  <a:lnTo>
                    <a:pt x="91" y="118"/>
                  </a:lnTo>
                  <a:lnTo>
                    <a:pt x="94" y="116"/>
                  </a:lnTo>
                  <a:lnTo>
                    <a:pt x="96" y="114"/>
                  </a:lnTo>
                  <a:lnTo>
                    <a:pt x="98" y="112"/>
                  </a:lnTo>
                  <a:lnTo>
                    <a:pt x="101" y="110"/>
                  </a:lnTo>
                  <a:lnTo>
                    <a:pt x="103" y="108"/>
                  </a:lnTo>
                  <a:lnTo>
                    <a:pt x="105" y="106"/>
                  </a:lnTo>
                  <a:lnTo>
                    <a:pt x="107" y="104"/>
                  </a:lnTo>
                  <a:lnTo>
                    <a:pt x="109" y="102"/>
                  </a:lnTo>
                  <a:lnTo>
                    <a:pt x="111" y="100"/>
                  </a:lnTo>
                  <a:lnTo>
                    <a:pt x="113" y="97"/>
                  </a:lnTo>
                  <a:lnTo>
                    <a:pt x="115" y="95"/>
                  </a:lnTo>
                  <a:lnTo>
                    <a:pt x="117" y="93"/>
                  </a:lnTo>
                  <a:lnTo>
                    <a:pt x="119" y="90"/>
                  </a:lnTo>
                  <a:lnTo>
                    <a:pt x="121" y="88"/>
                  </a:lnTo>
                  <a:lnTo>
                    <a:pt x="122" y="86"/>
                  </a:lnTo>
                  <a:lnTo>
                    <a:pt x="124" y="83"/>
                  </a:lnTo>
                  <a:lnTo>
                    <a:pt x="126" y="81"/>
                  </a:lnTo>
                  <a:lnTo>
                    <a:pt x="127" y="78"/>
                  </a:lnTo>
                  <a:lnTo>
                    <a:pt x="129" y="75"/>
                  </a:lnTo>
                  <a:lnTo>
                    <a:pt x="130" y="73"/>
                  </a:lnTo>
                  <a:lnTo>
                    <a:pt x="132" y="70"/>
                  </a:lnTo>
                  <a:lnTo>
                    <a:pt x="133" y="68"/>
                  </a:lnTo>
                  <a:lnTo>
                    <a:pt x="135" y="65"/>
                  </a:lnTo>
                  <a:lnTo>
                    <a:pt x="136" y="62"/>
                  </a:lnTo>
                  <a:lnTo>
                    <a:pt x="137" y="59"/>
                  </a:lnTo>
                  <a:lnTo>
                    <a:pt x="138" y="57"/>
                  </a:lnTo>
                  <a:lnTo>
                    <a:pt x="139" y="54"/>
                  </a:lnTo>
                  <a:lnTo>
                    <a:pt x="140" y="51"/>
                  </a:lnTo>
                  <a:lnTo>
                    <a:pt x="141" y="48"/>
                  </a:lnTo>
                  <a:lnTo>
                    <a:pt x="142" y="45"/>
                  </a:lnTo>
                  <a:lnTo>
                    <a:pt x="143" y="43"/>
                  </a:lnTo>
                  <a:lnTo>
                    <a:pt x="144" y="40"/>
                  </a:lnTo>
                  <a:lnTo>
                    <a:pt x="145" y="37"/>
                  </a:lnTo>
                  <a:lnTo>
                    <a:pt x="146" y="34"/>
                  </a:lnTo>
                  <a:lnTo>
                    <a:pt x="146" y="31"/>
                  </a:lnTo>
                  <a:lnTo>
                    <a:pt x="147" y="28"/>
                  </a:lnTo>
                  <a:lnTo>
                    <a:pt x="147" y="25"/>
                  </a:lnTo>
                  <a:lnTo>
                    <a:pt x="148" y="22"/>
                  </a:lnTo>
                  <a:lnTo>
                    <a:pt x="148" y="19"/>
                  </a:lnTo>
                  <a:lnTo>
                    <a:pt x="149" y="16"/>
                  </a:lnTo>
                  <a:lnTo>
                    <a:pt x="149" y="13"/>
                  </a:lnTo>
                  <a:lnTo>
                    <a:pt x="149" y="10"/>
                  </a:lnTo>
                  <a:lnTo>
                    <a:pt x="149" y="7"/>
                  </a:lnTo>
                  <a:lnTo>
                    <a:pt x="149" y="4"/>
                  </a:lnTo>
                  <a:lnTo>
                    <a:pt x="149" y="1"/>
                  </a:lnTo>
                  <a:lnTo>
                    <a:pt x="150" y="0"/>
                  </a:lnTo>
                  <a:lnTo>
                    <a:pt x="2436" y="0"/>
                  </a:lnTo>
                  <a:lnTo>
                    <a:pt x="2436" y="1836"/>
                  </a:lnTo>
                  <a:lnTo>
                    <a:pt x="0" y="18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533400" y="381000"/>
            <a:ext cx="83820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400" b="1" i="1" u="sng" dirty="0">
                <a:solidFill>
                  <a:srgbClr val="CC0000"/>
                </a:solidFill>
                <a:latin typeface="Times New Roman" pitchFamily="18" charset="0"/>
              </a:rPr>
              <a:t>III- </a:t>
            </a:r>
            <a:r>
              <a:rPr lang="en-US" altLang="en-US" sz="2400" b="1" i="1" u="sng" dirty="0" err="1">
                <a:solidFill>
                  <a:srgbClr val="CC0000"/>
                </a:solidFill>
                <a:latin typeface="Times New Roman" pitchFamily="18" charset="0"/>
              </a:rPr>
              <a:t>Luyện</a:t>
            </a:r>
            <a:r>
              <a:rPr lang="en-US" altLang="en-US" sz="2400" b="1" i="1" u="sng" dirty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altLang="en-US" sz="2400" b="1" i="1" u="sng" dirty="0" err="1">
                <a:solidFill>
                  <a:srgbClr val="CC0000"/>
                </a:solidFill>
                <a:latin typeface="Times New Roman" pitchFamily="18" charset="0"/>
              </a:rPr>
              <a:t>tập</a:t>
            </a:r>
            <a:r>
              <a:rPr lang="en-US" altLang="en-US" sz="2400" u="sng" dirty="0">
                <a:solidFill>
                  <a:srgbClr val="CC0000"/>
                </a:solidFill>
                <a:latin typeface="Times New Roman" pitchFamily="18" charset="0"/>
              </a:rPr>
              <a:t>:</a:t>
            </a:r>
          </a:p>
          <a:p>
            <a:pPr eaLnBrk="1" hangingPunct="1"/>
            <a:r>
              <a:rPr lang="en-US" altLang="en-US" sz="2400" dirty="0">
                <a:latin typeface="Times New Roman" pitchFamily="18" charset="0"/>
              </a:rPr>
              <a:t>   </a:t>
            </a:r>
            <a:r>
              <a:rPr lang="en-US" altLang="en-US" sz="2400" dirty="0" err="1">
                <a:latin typeface="Times New Roman" pitchFamily="18" charset="0"/>
              </a:rPr>
              <a:t>Viết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đoạn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văn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ngắn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khoảng</a:t>
            </a:r>
            <a:r>
              <a:rPr lang="en-US" altLang="en-US" sz="2400" dirty="0">
                <a:latin typeface="Times New Roman" pitchFamily="18" charset="0"/>
              </a:rPr>
              <a:t> 10 </a:t>
            </a:r>
            <a:r>
              <a:rPr lang="en-US" altLang="en-US" sz="2400" dirty="0" smtClean="0">
                <a:latin typeface="Times New Roman" pitchFamily="18" charset="0"/>
              </a:rPr>
              <a:t>c</a:t>
            </a:r>
            <a:r>
              <a:rPr lang="vi-VN" altLang="en-US" sz="2400" dirty="0">
                <a:latin typeface="Times New Roman" pitchFamily="18" charset="0"/>
              </a:rPr>
              <a:t>â</a:t>
            </a:r>
            <a:r>
              <a:rPr lang="en-US" altLang="en-US" sz="2400" dirty="0" smtClean="0">
                <a:latin typeface="Times New Roman" pitchFamily="18" charset="0"/>
              </a:rPr>
              <a:t>u</a:t>
            </a:r>
            <a:r>
              <a:rPr lang="en-US" altLang="en-US" sz="2400" dirty="0">
                <a:latin typeface="Times New Roman" pitchFamily="18" charset="0"/>
              </a:rPr>
              <a:t>, </a:t>
            </a:r>
            <a:r>
              <a:rPr lang="en-US" altLang="en-US" sz="2400" dirty="0" err="1">
                <a:latin typeface="Times New Roman" pitchFamily="18" charset="0"/>
              </a:rPr>
              <a:t>có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sử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dụng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câu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trần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thuật</a:t>
            </a:r>
            <a:r>
              <a:rPr lang="en-US" altLang="en-US" sz="2400" dirty="0">
                <a:latin typeface="Times New Roman" pitchFamily="18" charset="0"/>
              </a:rPr>
              <a:t>, </a:t>
            </a:r>
            <a:r>
              <a:rPr lang="en-US" altLang="en-US" sz="2400" dirty="0" err="1">
                <a:latin typeface="Times New Roman" pitchFamily="18" charset="0"/>
              </a:rPr>
              <a:t>câu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cảm</a:t>
            </a:r>
            <a:r>
              <a:rPr lang="en-US" altLang="en-US" sz="2400" dirty="0">
                <a:latin typeface="Times New Roman" pitchFamily="18" charset="0"/>
              </a:rPr>
              <a:t>, </a:t>
            </a:r>
            <a:r>
              <a:rPr lang="en-US" altLang="en-US" sz="2400" dirty="0" err="1">
                <a:latin typeface="Times New Roman" pitchFamily="18" charset="0"/>
              </a:rPr>
              <a:t>câu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cầu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khiến</a:t>
            </a:r>
            <a:r>
              <a:rPr lang="en-US" altLang="en-US" sz="2400" dirty="0">
                <a:latin typeface="Times New Roman" pitchFamily="18" charset="0"/>
              </a:rPr>
              <a:t>, </a:t>
            </a:r>
            <a:r>
              <a:rPr lang="en-US" altLang="en-US" sz="2400" dirty="0" err="1">
                <a:latin typeface="Times New Roman" pitchFamily="18" charset="0"/>
              </a:rPr>
              <a:t>dấu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chấm</a:t>
            </a:r>
            <a:r>
              <a:rPr lang="en-US" altLang="en-US" sz="2400" dirty="0">
                <a:latin typeface="Times New Roman" pitchFamily="18" charset="0"/>
              </a:rPr>
              <a:t>, </a:t>
            </a:r>
            <a:r>
              <a:rPr lang="en-US" altLang="en-US" sz="2400" dirty="0" err="1">
                <a:latin typeface="Times New Roman" pitchFamily="18" charset="0"/>
              </a:rPr>
              <a:t>dấu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phẩy</a:t>
            </a:r>
            <a:r>
              <a:rPr lang="en-US" altLang="en-US" sz="2400" dirty="0">
                <a:latin typeface="Times New Roman" pitchFamily="18" charset="0"/>
              </a:rPr>
              <a:t>, </a:t>
            </a:r>
            <a:r>
              <a:rPr lang="en-US" altLang="en-US" sz="2400" dirty="0" err="1">
                <a:latin typeface="Times New Roman" pitchFamily="18" charset="0"/>
              </a:rPr>
              <a:t>dấu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chấm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lửng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và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cõu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đặc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biệt</a:t>
            </a:r>
            <a:r>
              <a:rPr lang="en-US" altLang="en-US" sz="2400" dirty="0">
                <a:latin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400" dirty="0">
              <a:latin typeface="Times New Roman" pitchFamily="18" charset="0"/>
            </a:endParaRPr>
          </a:p>
        </p:txBody>
      </p:sp>
      <p:pic>
        <p:nvPicPr>
          <p:cNvPr id="5131" name="Picture 11" descr="Frames PPT 0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56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222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grpSp>
        <p:nvGrpSpPr>
          <p:cNvPr id="12292" name="Group 4"/>
          <p:cNvGrpSpPr>
            <a:grpSpLocks noUngrp="1" noChangeAspect="1"/>
          </p:cNvGrpSpPr>
          <p:nvPr/>
        </p:nvGrpSpPr>
        <p:grpSpPr bwMode="auto">
          <a:xfrm>
            <a:off x="0" y="0"/>
            <a:ext cx="9144000" cy="6891338"/>
            <a:chOff x="294" y="2214"/>
            <a:chExt cx="2436" cy="1836"/>
          </a:xfrm>
        </p:grpSpPr>
        <p:sp>
          <p:nvSpPr>
            <p:cNvPr id="12293" name="AutoShape 5" descr="Copy of 0072"/>
            <p:cNvSpPr>
              <a:spLocks noChangeAspect="1" noChangeArrowheads="1"/>
            </p:cNvSpPr>
            <p:nvPr isPhoto="1"/>
          </p:nvSpPr>
          <p:spPr bwMode="auto">
            <a:xfrm>
              <a:off x="312" y="2232"/>
              <a:ext cx="2400" cy="1800"/>
            </a:xfrm>
            <a:prstGeom prst="plaque">
              <a:avLst>
                <a:gd name="adj" fmla="val 0"/>
              </a:avLst>
            </a:prstGeom>
            <a:blipFill dpi="0" rotWithShape="1">
              <a:blip r:embed="rId2"/>
              <a:srcRect/>
              <a:stretch>
                <a:fillRect b="-156"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29316" dir="135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latin typeface="Arial" charset="0"/>
              </a:endParaRPr>
            </a:p>
          </p:txBody>
        </p:sp>
        <p:sp>
          <p:nvSpPr>
            <p:cNvPr id="12294" name="Freeform 6"/>
            <p:cNvSpPr>
              <a:spLocks noChangeAspect="1" noChangeArrowheads="1"/>
            </p:cNvSpPr>
            <p:nvPr/>
          </p:nvSpPr>
          <p:spPr bwMode="auto">
            <a:xfrm>
              <a:off x="294" y="2214"/>
              <a:ext cx="2436" cy="1836"/>
            </a:xfrm>
            <a:custGeom>
              <a:avLst/>
              <a:gdLst>
                <a:gd name="T0" fmla="*/ 2286 w 2436"/>
                <a:gd name="T1" fmla="*/ 8 h 1836"/>
                <a:gd name="T2" fmla="*/ 2288 w 2436"/>
                <a:gd name="T3" fmla="*/ 26 h 1836"/>
                <a:gd name="T4" fmla="*/ 2292 w 2436"/>
                <a:gd name="T5" fmla="*/ 44 h 1836"/>
                <a:gd name="T6" fmla="*/ 2299 w 2436"/>
                <a:gd name="T7" fmla="*/ 61 h 1836"/>
                <a:gd name="T8" fmla="*/ 2307 w 2436"/>
                <a:gd name="T9" fmla="*/ 77 h 1836"/>
                <a:gd name="T10" fmla="*/ 2317 w 2436"/>
                <a:gd name="T11" fmla="*/ 91 h 1836"/>
                <a:gd name="T12" fmla="*/ 2329 w 2436"/>
                <a:gd name="T13" fmla="*/ 105 h 1836"/>
                <a:gd name="T14" fmla="*/ 2342 w 2436"/>
                <a:gd name="T15" fmla="*/ 117 h 1836"/>
                <a:gd name="T16" fmla="*/ 2357 w 2436"/>
                <a:gd name="T17" fmla="*/ 127 h 1836"/>
                <a:gd name="T18" fmla="*/ 2373 w 2436"/>
                <a:gd name="T19" fmla="*/ 136 h 1836"/>
                <a:gd name="T20" fmla="*/ 2390 w 2436"/>
                <a:gd name="T21" fmla="*/ 142 h 1836"/>
                <a:gd name="T22" fmla="*/ 2407 w 2436"/>
                <a:gd name="T23" fmla="*/ 147 h 1836"/>
                <a:gd name="T24" fmla="*/ 2425 w 2436"/>
                <a:gd name="T25" fmla="*/ 149 h 1836"/>
                <a:gd name="T26" fmla="*/ 2436 w 2436"/>
                <a:gd name="T27" fmla="*/ 1686 h 1836"/>
                <a:gd name="T28" fmla="*/ 2418 w 2436"/>
                <a:gd name="T29" fmla="*/ 1687 h 1836"/>
                <a:gd name="T30" fmla="*/ 2400 w 2436"/>
                <a:gd name="T31" fmla="*/ 1690 h 1836"/>
                <a:gd name="T32" fmla="*/ 2383 w 2436"/>
                <a:gd name="T33" fmla="*/ 1695 h 1836"/>
                <a:gd name="T34" fmla="*/ 2366 w 2436"/>
                <a:gd name="T35" fmla="*/ 1702 h 1836"/>
                <a:gd name="T36" fmla="*/ 2351 w 2436"/>
                <a:gd name="T37" fmla="*/ 1712 h 1836"/>
                <a:gd name="T38" fmla="*/ 2337 w 2436"/>
                <a:gd name="T39" fmla="*/ 1723 h 1836"/>
                <a:gd name="T40" fmla="*/ 2324 w 2436"/>
                <a:gd name="T41" fmla="*/ 1735 h 1836"/>
                <a:gd name="T42" fmla="*/ 2313 w 2436"/>
                <a:gd name="T43" fmla="*/ 1749 h 1836"/>
                <a:gd name="T44" fmla="*/ 2303 w 2436"/>
                <a:gd name="T45" fmla="*/ 1765 h 1836"/>
                <a:gd name="T46" fmla="*/ 2296 w 2436"/>
                <a:gd name="T47" fmla="*/ 1781 h 1836"/>
                <a:gd name="T48" fmla="*/ 2290 w 2436"/>
                <a:gd name="T49" fmla="*/ 1798 h 1836"/>
                <a:gd name="T50" fmla="*/ 2287 w 2436"/>
                <a:gd name="T51" fmla="*/ 1816 h 1836"/>
                <a:gd name="T52" fmla="*/ 2286 w 2436"/>
                <a:gd name="T53" fmla="*/ 1834 h 1836"/>
                <a:gd name="T54" fmla="*/ 149 w 2436"/>
                <a:gd name="T55" fmla="*/ 1827 h 1836"/>
                <a:gd name="T56" fmla="*/ 147 w 2436"/>
                <a:gd name="T57" fmla="*/ 1809 h 1836"/>
                <a:gd name="T58" fmla="*/ 143 w 2436"/>
                <a:gd name="T59" fmla="*/ 1791 h 1836"/>
                <a:gd name="T60" fmla="*/ 136 w 2436"/>
                <a:gd name="T61" fmla="*/ 1774 h 1836"/>
                <a:gd name="T62" fmla="*/ 128 w 2436"/>
                <a:gd name="T63" fmla="*/ 1758 h 1836"/>
                <a:gd name="T64" fmla="*/ 118 w 2436"/>
                <a:gd name="T65" fmla="*/ 1744 h 1836"/>
                <a:gd name="T66" fmla="*/ 106 w 2436"/>
                <a:gd name="T67" fmla="*/ 1730 h 1836"/>
                <a:gd name="T68" fmla="*/ 93 w 2436"/>
                <a:gd name="T69" fmla="*/ 1718 h 1836"/>
                <a:gd name="T70" fmla="*/ 78 w 2436"/>
                <a:gd name="T71" fmla="*/ 1708 h 1836"/>
                <a:gd name="T72" fmla="*/ 62 w 2436"/>
                <a:gd name="T73" fmla="*/ 1699 h 1836"/>
                <a:gd name="T74" fmla="*/ 45 w 2436"/>
                <a:gd name="T75" fmla="*/ 1693 h 1836"/>
                <a:gd name="T76" fmla="*/ 28 w 2436"/>
                <a:gd name="T77" fmla="*/ 1688 h 1836"/>
                <a:gd name="T78" fmla="*/ 10 w 2436"/>
                <a:gd name="T79" fmla="*/ 1686 h 1836"/>
                <a:gd name="T80" fmla="*/ 0 w 2436"/>
                <a:gd name="T81" fmla="*/ 150 h 1836"/>
                <a:gd name="T82" fmla="*/ 17 w 2436"/>
                <a:gd name="T83" fmla="*/ 148 h 1836"/>
                <a:gd name="T84" fmla="*/ 35 w 2436"/>
                <a:gd name="T85" fmla="*/ 145 h 1836"/>
                <a:gd name="T86" fmla="*/ 52 w 2436"/>
                <a:gd name="T87" fmla="*/ 140 h 1836"/>
                <a:gd name="T88" fmla="*/ 69 w 2436"/>
                <a:gd name="T89" fmla="*/ 133 h 1836"/>
                <a:gd name="T90" fmla="*/ 84 w 2436"/>
                <a:gd name="T91" fmla="*/ 123 h 1836"/>
                <a:gd name="T92" fmla="*/ 98 w 2436"/>
                <a:gd name="T93" fmla="*/ 112 h 1836"/>
                <a:gd name="T94" fmla="*/ 111 w 2436"/>
                <a:gd name="T95" fmla="*/ 100 h 1836"/>
                <a:gd name="T96" fmla="*/ 122 w 2436"/>
                <a:gd name="T97" fmla="*/ 86 h 1836"/>
                <a:gd name="T98" fmla="*/ 132 w 2436"/>
                <a:gd name="T99" fmla="*/ 70 h 1836"/>
                <a:gd name="T100" fmla="*/ 139 w 2436"/>
                <a:gd name="T101" fmla="*/ 54 h 1836"/>
                <a:gd name="T102" fmla="*/ 145 w 2436"/>
                <a:gd name="T103" fmla="*/ 37 h 1836"/>
                <a:gd name="T104" fmla="*/ 148 w 2436"/>
                <a:gd name="T105" fmla="*/ 19 h 1836"/>
                <a:gd name="T106" fmla="*/ 149 w 2436"/>
                <a:gd name="T107" fmla="*/ 1 h 18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436" h="1836">
                  <a:moveTo>
                    <a:pt x="1218" y="0"/>
                  </a:moveTo>
                  <a:lnTo>
                    <a:pt x="2286" y="0"/>
                  </a:lnTo>
                  <a:lnTo>
                    <a:pt x="2286" y="2"/>
                  </a:lnTo>
                  <a:lnTo>
                    <a:pt x="2286" y="5"/>
                  </a:lnTo>
                  <a:lnTo>
                    <a:pt x="2286" y="8"/>
                  </a:lnTo>
                  <a:lnTo>
                    <a:pt x="2286" y="11"/>
                  </a:lnTo>
                  <a:lnTo>
                    <a:pt x="2286" y="14"/>
                  </a:lnTo>
                  <a:lnTo>
                    <a:pt x="2287" y="17"/>
                  </a:lnTo>
                  <a:lnTo>
                    <a:pt x="2287" y="20"/>
                  </a:lnTo>
                  <a:lnTo>
                    <a:pt x="2287" y="23"/>
                  </a:lnTo>
                  <a:lnTo>
                    <a:pt x="2288" y="26"/>
                  </a:lnTo>
                  <a:lnTo>
                    <a:pt x="2288" y="29"/>
                  </a:lnTo>
                  <a:lnTo>
                    <a:pt x="2289" y="32"/>
                  </a:lnTo>
                  <a:lnTo>
                    <a:pt x="2290" y="35"/>
                  </a:lnTo>
                  <a:lnTo>
                    <a:pt x="2291" y="38"/>
                  </a:lnTo>
                  <a:lnTo>
                    <a:pt x="2291" y="41"/>
                  </a:lnTo>
                  <a:lnTo>
                    <a:pt x="2292" y="44"/>
                  </a:lnTo>
                  <a:lnTo>
                    <a:pt x="2293" y="47"/>
                  </a:lnTo>
                  <a:lnTo>
                    <a:pt x="2294" y="50"/>
                  </a:lnTo>
                  <a:lnTo>
                    <a:pt x="2295" y="52"/>
                  </a:lnTo>
                  <a:lnTo>
                    <a:pt x="2296" y="55"/>
                  </a:lnTo>
                  <a:lnTo>
                    <a:pt x="2297" y="58"/>
                  </a:lnTo>
                  <a:lnTo>
                    <a:pt x="2299" y="61"/>
                  </a:lnTo>
                  <a:lnTo>
                    <a:pt x="2300" y="63"/>
                  </a:lnTo>
                  <a:lnTo>
                    <a:pt x="2301" y="66"/>
                  </a:lnTo>
                  <a:lnTo>
                    <a:pt x="2302" y="69"/>
                  </a:lnTo>
                  <a:lnTo>
                    <a:pt x="2304" y="71"/>
                  </a:lnTo>
                  <a:lnTo>
                    <a:pt x="2305" y="74"/>
                  </a:lnTo>
                  <a:lnTo>
                    <a:pt x="2307" y="77"/>
                  </a:lnTo>
                  <a:lnTo>
                    <a:pt x="2308" y="79"/>
                  </a:lnTo>
                  <a:lnTo>
                    <a:pt x="2310" y="82"/>
                  </a:lnTo>
                  <a:lnTo>
                    <a:pt x="2312" y="84"/>
                  </a:lnTo>
                  <a:lnTo>
                    <a:pt x="2313" y="87"/>
                  </a:lnTo>
                  <a:lnTo>
                    <a:pt x="2315" y="89"/>
                  </a:lnTo>
                  <a:lnTo>
                    <a:pt x="2317" y="91"/>
                  </a:lnTo>
                  <a:lnTo>
                    <a:pt x="2319" y="94"/>
                  </a:lnTo>
                  <a:lnTo>
                    <a:pt x="2321" y="96"/>
                  </a:lnTo>
                  <a:lnTo>
                    <a:pt x="2323" y="98"/>
                  </a:lnTo>
                  <a:lnTo>
                    <a:pt x="2325" y="101"/>
                  </a:lnTo>
                  <a:lnTo>
                    <a:pt x="2327" y="103"/>
                  </a:lnTo>
                  <a:lnTo>
                    <a:pt x="2329" y="105"/>
                  </a:lnTo>
                  <a:lnTo>
                    <a:pt x="2331" y="107"/>
                  </a:lnTo>
                  <a:lnTo>
                    <a:pt x="2333" y="109"/>
                  </a:lnTo>
                  <a:lnTo>
                    <a:pt x="2335" y="111"/>
                  </a:lnTo>
                  <a:lnTo>
                    <a:pt x="2338" y="113"/>
                  </a:lnTo>
                  <a:lnTo>
                    <a:pt x="2340" y="115"/>
                  </a:lnTo>
                  <a:lnTo>
                    <a:pt x="2342" y="117"/>
                  </a:lnTo>
                  <a:lnTo>
                    <a:pt x="2345" y="119"/>
                  </a:lnTo>
                  <a:lnTo>
                    <a:pt x="2347" y="121"/>
                  </a:lnTo>
                  <a:lnTo>
                    <a:pt x="2349" y="122"/>
                  </a:lnTo>
                  <a:lnTo>
                    <a:pt x="2352" y="124"/>
                  </a:lnTo>
                  <a:lnTo>
                    <a:pt x="2354" y="126"/>
                  </a:lnTo>
                  <a:lnTo>
                    <a:pt x="2357" y="127"/>
                  </a:lnTo>
                  <a:lnTo>
                    <a:pt x="2360" y="129"/>
                  </a:lnTo>
                  <a:lnTo>
                    <a:pt x="2362" y="130"/>
                  </a:lnTo>
                  <a:lnTo>
                    <a:pt x="2365" y="132"/>
                  </a:lnTo>
                  <a:lnTo>
                    <a:pt x="2367" y="133"/>
                  </a:lnTo>
                  <a:lnTo>
                    <a:pt x="2370" y="135"/>
                  </a:lnTo>
                  <a:lnTo>
                    <a:pt x="2373" y="136"/>
                  </a:lnTo>
                  <a:lnTo>
                    <a:pt x="2376" y="137"/>
                  </a:lnTo>
                  <a:lnTo>
                    <a:pt x="2378" y="138"/>
                  </a:lnTo>
                  <a:lnTo>
                    <a:pt x="2381" y="139"/>
                  </a:lnTo>
                  <a:lnTo>
                    <a:pt x="2384" y="140"/>
                  </a:lnTo>
                  <a:lnTo>
                    <a:pt x="2387" y="141"/>
                  </a:lnTo>
                  <a:lnTo>
                    <a:pt x="2390" y="142"/>
                  </a:lnTo>
                  <a:lnTo>
                    <a:pt x="2392" y="143"/>
                  </a:lnTo>
                  <a:lnTo>
                    <a:pt x="2395" y="144"/>
                  </a:lnTo>
                  <a:lnTo>
                    <a:pt x="2398" y="145"/>
                  </a:lnTo>
                  <a:lnTo>
                    <a:pt x="2401" y="146"/>
                  </a:lnTo>
                  <a:lnTo>
                    <a:pt x="2404" y="146"/>
                  </a:lnTo>
                  <a:lnTo>
                    <a:pt x="2407" y="147"/>
                  </a:lnTo>
                  <a:lnTo>
                    <a:pt x="2410" y="147"/>
                  </a:lnTo>
                  <a:lnTo>
                    <a:pt x="2413" y="148"/>
                  </a:lnTo>
                  <a:lnTo>
                    <a:pt x="2416" y="148"/>
                  </a:lnTo>
                  <a:lnTo>
                    <a:pt x="2419" y="149"/>
                  </a:lnTo>
                  <a:lnTo>
                    <a:pt x="2422" y="149"/>
                  </a:lnTo>
                  <a:lnTo>
                    <a:pt x="2425" y="149"/>
                  </a:lnTo>
                  <a:lnTo>
                    <a:pt x="2428" y="149"/>
                  </a:lnTo>
                  <a:lnTo>
                    <a:pt x="2431" y="149"/>
                  </a:lnTo>
                  <a:lnTo>
                    <a:pt x="2434" y="149"/>
                  </a:lnTo>
                  <a:lnTo>
                    <a:pt x="2436" y="150"/>
                  </a:lnTo>
                  <a:lnTo>
                    <a:pt x="2436" y="1686"/>
                  </a:lnTo>
                  <a:lnTo>
                    <a:pt x="2433" y="1686"/>
                  </a:lnTo>
                  <a:lnTo>
                    <a:pt x="2430" y="1686"/>
                  </a:lnTo>
                  <a:lnTo>
                    <a:pt x="2427" y="1686"/>
                  </a:lnTo>
                  <a:lnTo>
                    <a:pt x="2424" y="1686"/>
                  </a:lnTo>
                  <a:lnTo>
                    <a:pt x="2421" y="1686"/>
                  </a:lnTo>
                  <a:lnTo>
                    <a:pt x="2418" y="1687"/>
                  </a:lnTo>
                  <a:lnTo>
                    <a:pt x="2415" y="1687"/>
                  </a:lnTo>
                  <a:lnTo>
                    <a:pt x="2412" y="1687"/>
                  </a:lnTo>
                  <a:lnTo>
                    <a:pt x="2409" y="1688"/>
                  </a:lnTo>
                  <a:lnTo>
                    <a:pt x="2406" y="1688"/>
                  </a:lnTo>
                  <a:lnTo>
                    <a:pt x="2403" y="1689"/>
                  </a:lnTo>
                  <a:lnTo>
                    <a:pt x="2400" y="1690"/>
                  </a:lnTo>
                  <a:lnTo>
                    <a:pt x="2397" y="1691"/>
                  </a:lnTo>
                  <a:lnTo>
                    <a:pt x="2394" y="1691"/>
                  </a:lnTo>
                  <a:lnTo>
                    <a:pt x="2391" y="1692"/>
                  </a:lnTo>
                  <a:lnTo>
                    <a:pt x="2388" y="1693"/>
                  </a:lnTo>
                  <a:lnTo>
                    <a:pt x="2385" y="1694"/>
                  </a:lnTo>
                  <a:lnTo>
                    <a:pt x="2383" y="1695"/>
                  </a:lnTo>
                  <a:lnTo>
                    <a:pt x="2380" y="1696"/>
                  </a:lnTo>
                  <a:lnTo>
                    <a:pt x="2377" y="1697"/>
                  </a:lnTo>
                  <a:lnTo>
                    <a:pt x="2374" y="1699"/>
                  </a:lnTo>
                  <a:lnTo>
                    <a:pt x="2372" y="1700"/>
                  </a:lnTo>
                  <a:lnTo>
                    <a:pt x="2369" y="1701"/>
                  </a:lnTo>
                  <a:lnTo>
                    <a:pt x="2366" y="1702"/>
                  </a:lnTo>
                  <a:lnTo>
                    <a:pt x="2364" y="1704"/>
                  </a:lnTo>
                  <a:lnTo>
                    <a:pt x="2361" y="1705"/>
                  </a:lnTo>
                  <a:lnTo>
                    <a:pt x="2358" y="1707"/>
                  </a:lnTo>
                  <a:lnTo>
                    <a:pt x="2356" y="1708"/>
                  </a:lnTo>
                  <a:lnTo>
                    <a:pt x="2353" y="1710"/>
                  </a:lnTo>
                  <a:lnTo>
                    <a:pt x="2351" y="1712"/>
                  </a:lnTo>
                  <a:lnTo>
                    <a:pt x="2348" y="1713"/>
                  </a:lnTo>
                  <a:lnTo>
                    <a:pt x="2346" y="1715"/>
                  </a:lnTo>
                  <a:lnTo>
                    <a:pt x="2344" y="1717"/>
                  </a:lnTo>
                  <a:lnTo>
                    <a:pt x="2341" y="1719"/>
                  </a:lnTo>
                  <a:lnTo>
                    <a:pt x="2339" y="1721"/>
                  </a:lnTo>
                  <a:lnTo>
                    <a:pt x="2337" y="1723"/>
                  </a:lnTo>
                  <a:lnTo>
                    <a:pt x="2334" y="1725"/>
                  </a:lnTo>
                  <a:lnTo>
                    <a:pt x="2332" y="1727"/>
                  </a:lnTo>
                  <a:lnTo>
                    <a:pt x="2330" y="1729"/>
                  </a:lnTo>
                  <a:lnTo>
                    <a:pt x="2328" y="1731"/>
                  </a:lnTo>
                  <a:lnTo>
                    <a:pt x="2326" y="1733"/>
                  </a:lnTo>
                  <a:lnTo>
                    <a:pt x="2324" y="1735"/>
                  </a:lnTo>
                  <a:lnTo>
                    <a:pt x="2322" y="1738"/>
                  </a:lnTo>
                  <a:lnTo>
                    <a:pt x="2320" y="1740"/>
                  </a:lnTo>
                  <a:lnTo>
                    <a:pt x="2318" y="1742"/>
                  </a:lnTo>
                  <a:lnTo>
                    <a:pt x="2316" y="1745"/>
                  </a:lnTo>
                  <a:lnTo>
                    <a:pt x="2314" y="1747"/>
                  </a:lnTo>
                  <a:lnTo>
                    <a:pt x="2313" y="1749"/>
                  </a:lnTo>
                  <a:lnTo>
                    <a:pt x="2311" y="1752"/>
                  </a:lnTo>
                  <a:lnTo>
                    <a:pt x="2309" y="1754"/>
                  </a:lnTo>
                  <a:lnTo>
                    <a:pt x="2308" y="1757"/>
                  </a:lnTo>
                  <a:lnTo>
                    <a:pt x="2306" y="1760"/>
                  </a:lnTo>
                  <a:lnTo>
                    <a:pt x="2305" y="1762"/>
                  </a:lnTo>
                  <a:lnTo>
                    <a:pt x="2303" y="1765"/>
                  </a:lnTo>
                  <a:lnTo>
                    <a:pt x="2302" y="1767"/>
                  </a:lnTo>
                  <a:lnTo>
                    <a:pt x="2300" y="1770"/>
                  </a:lnTo>
                  <a:lnTo>
                    <a:pt x="2299" y="1773"/>
                  </a:lnTo>
                  <a:lnTo>
                    <a:pt x="2298" y="1776"/>
                  </a:lnTo>
                  <a:lnTo>
                    <a:pt x="2297" y="1778"/>
                  </a:lnTo>
                  <a:lnTo>
                    <a:pt x="2296" y="1781"/>
                  </a:lnTo>
                  <a:lnTo>
                    <a:pt x="2295" y="1784"/>
                  </a:lnTo>
                  <a:lnTo>
                    <a:pt x="2294" y="1787"/>
                  </a:lnTo>
                  <a:lnTo>
                    <a:pt x="2293" y="1790"/>
                  </a:lnTo>
                  <a:lnTo>
                    <a:pt x="2292" y="1792"/>
                  </a:lnTo>
                  <a:lnTo>
                    <a:pt x="2291" y="1795"/>
                  </a:lnTo>
                  <a:lnTo>
                    <a:pt x="2290" y="1798"/>
                  </a:lnTo>
                  <a:lnTo>
                    <a:pt x="2289" y="1801"/>
                  </a:lnTo>
                  <a:lnTo>
                    <a:pt x="2289" y="1804"/>
                  </a:lnTo>
                  <a:lnTo>
                    <a:pt x="2288" y="1807"/>
                  </a:lnTo>
                  <a:lnTo>
                    <a:pt x="2288" y="1810"/>
                  </a:lnTo>
                  <a:lnTo>
                    <a:pt x="2287" y="1813"/>
                  </a:lnTo>
                  <a:lnTo>
                    <a:pt x="2287" y="1816"/>
                  </a:lnTo>
                  <a:lnTo>
                    <a:pt x="2286" y="1819"/>
                  </a:lnTo>
                  <a:lnTo>
                    <a:pt x="2286" y="1822"/>
                  </a:lnTo>
                  <a:lnTo>
                    <a:pt x="2286" y="1825"/>
                  </a:lnTo>
                  <a:lnTo>
                    <a:pt x="2286" y="1828"/>
                  </a:lnTo>
                  <a:lnTo>
                    <a:pt x="2286" y="1831"/>
                  </a:lnTo>
                  <a:lnTo>
                    <a:pt x="2286" y="1834"/>
                  </a:lnTo>
                  <a:lnTo>
                    <a:pt x="2286" y="1836"/>
                  </a:lnTo>
                  <a:lnTo>
                    <a:pt x="150" y="1836"/>
                  </a:lnTo>
                  <a:lnTo>
                    <a:pt x="149" y="1833"/>
                  </a:lnTo>
                  <a:lnTo>
                    <a:pt x="149" y="1830"/>
                  </a:lnTo>
                  <a:lnTo>
                    <a:pt x="149" y="1827"/>
                  </a:lnTo>
                  <a:lnTo>
                    <a:pt x="149" y="1824"/>
                  </a:lnTo>
                  <a:lnTo>
                    <a:pt x="149" y="1821"/>
                  </a:lnTo>
                  <a:lnTo>
                    <a:pt x="148" y="1818"/>
                  </a:lnTo>
                  <a:lnTo>
                    <a:pt x="148" y="1815"/>
                  </a:lnTo>
                  <a:lnTo>
                    <a:pt x="148" y="1812"/>
                  </a:lnTo>
                  <a:lnTo>
                    <a:pt x="147" y="1809"/>
                  </a:lnTo>
                  <a:lnTo>
                    <a:pt x="147" y="1806"/>
                  </a:lnTo>
                  <a:lnTo>
                    <a:pt x="146" y="1803"/>
                  </a:lnTo>
                  <a:lnTo>
                    <a:pt x="145" y="1800"/>
                  </a:lnTo>
                  <a:lnTo>
                    <a:pt x="144" y="1797"/>
                  </a:lnTo>
                  <a:lnTo>
                    <a:pt x="144" y="1794"/>
                  </a:lnTo>
                  <a:lnTo>
                    <a:pt x="143" y="1791"/>
                  </a:lnTo>
                  <a:lnTo>
                    <a:pt x="142" y="1788"/>
                  </a:lnTo>
                  <a:lnTo>
                    <a:pt x="141" y="1785"/>
                  </a:lnTo>
                  <a:lnTo>
                    <a:pt x="140" y="1783"/>
                  </a:lnTo>
                  <a:lnTo>
                    <a:pt x="139" y="1780"/>
                  </a:lnTo>
                  <a:lnTo>
                    <a:pt x="138" y="1777"/>
                  </a:lnTo>
                  <a:lnTo>
                    <a:pt x="136" y="1774"/>
                  </a:lnTo>
                  <a:lnTo>
                    <a:pt x="135" y="1772"/>
                  </a:lnTo>
                  <a:lnTo>
                    <a:pt x="134" y="1769"/>
                  </a:lnTo>
                  <a:lnTo>
                    <a:pt x="133" y="1766"/>
                  </a:lnTo>
                  <a:lnTo>
                    <a:pt x="131" y="1764"/>
                  </a:lnTo>
                  <a:lnTo>
                    <a:pt x="130" y="1761"/>
                  </a:lnTo>
                  <a:lnTo>
                    <a:pt x="128" y="1758"/>
                  </a:lnTo>
                  <a:lnTo>
                    <a:pt x="127" y="1756"/>
                  </a:lnTo>
                  <a:lnTo>
                    <a:pt x="125" y="1753"/>
                  </a:lnTo>
                  <a:lnTo>
                    <a:pt x="123" y="1751"/>
                  </a:lnTo>
                  <a:lnTo>
                    <a:pt x="122" y="1748"/>
                  </a:lnTo>
                  <a:lnTo>
                    <a:pt x="120" y="1746"/>
                  </a:lnTo>
                  <a:lnTo>
                    <a:pt x="118" y="1744"/>
                  </a:lnTo>
                  <a:lnTo>
                    <a:pt x="116" y="1741"/>
                  </a:lnTo>
                  <a:lnTo>
                    <a:pt x="114" y="1739"/>
                  </a:lnTo>
                  <a:lnTo>
                    <a:pt x="112" y="1737"/>
                  </a:lnTo>
                  <a:lnTo>
                    <a:pt x="110" y="1734"/>
                  </a:lnTo>
                  <a:lnTo>
                    <a:pt x="108" y="1732"/>
                  </a:lnTo>
                  <a:lnTo>
                    <a:pt x="106" y="1730"/>
                  </a:lnTo>
                  <a:lnTo>
                    <a:pt x="104" y="1728"/>
                  </a:lnTo>
                  <a:lnTo>
                    <a:pt x="102" y="1726"/>
                  </a:lnTo>
                  <a:lnTo>
                    <a:pt x="100" y="1724"/>
                  </a:lnTo>
                  <a:lnTo>
                    <a:pt x="97" y="1722"/>
                  </a:lnTo>
                  <a:lnTo>
                    <a:pt x="95" y="1720"/>
                  </a:lnTo>
                  <a:lnTo>
                    <a:pt x="93" y="1718"/>
                  </a:lnTo>
                  <a:lnTo>
                    <a:pt x="90" y="1716"/>
                  </a:lnTo>
                  <a:lnTo>
                    <a:pt x="88" y="1714"/>
                  </a:lnTo>
                  <a:lnTo>
                    <a:pt x="86" y="1713"/>
                  </a:lnTo>
                  <a:lnTo>
                    <a:pt x="83" y="1711"/>
                  </a:lnTo>
                  <a:lnTo>
                    <a:pt x="81" y="1709"/>
                  </a:lnTo>
                  <a:lnTo>
                    <a:pt x="78" y="1708"/>
                  </a:lnTo>
                  <a:lnTo>
                    <a:pt x="75" y="1706"/>
                  </a:lnTo>
                  <a:lnTo>
                    <a:pt x="73" y="1705"/>
                  </a:lnTo>
                  <a:lnTo>
                    <a:pt x="70" y="1703"/>
                  </a:lnTo>
                  <a:lnTo>
                    <a:pt x="68" y="1702"/>
                  </a:lnTo>
                  <a:lnTo>
                    <a:pt x="65" y="1700"/>
                  </a:lnTo>
                  <a:lnTo>
                    <a:pt x="62" y="1699"/>
                  </a:lnTo>
                  <a:lnTo>
                    <a:pt x="59" y="1698"/>
                  </a:lnTo>
                  <a:lnTo>
                    <a:pt x="57" y="1697"/>
                  </a:lnTo>
                  <a:lnTo>
                    <a:pt x="54" y="1696"/>
                  </a:lnTo>
                  <a:lnTo>
                    <a:pt x="51" y="1695"/>
                  </a:lnTo>
                  <a:lnTo>
                    <a:pt x="48" y="1694"/>
                  </a:lnTo>
                  <a:lnTo>
                    <a:pt x="45" y="1693"/>
                  </a:lnTo>
                  <a:lnTo>
                    <a:pt x="43" y="1692"/>
                  </a:lnTo>
                  <a:lnTo>
                    <a:pt x="40" y="1691"/>
                  </a:lnTo>
                  <a:lnTo>
                    <a:pt x="37" y="1690"/>
                  </a:lnTo>
                  <a:lnTo>
                    <a:pt x="34" y="1689"/>
                  </a:lnTo>
                  <a:lnTo>
                    <a:pt x="31" y="1689"/>
                  </a:lnTo>
                  <a:lnTo>
                    <a:pt x="28" y="1688"/>
                  </a:lnTo>
                  <a:lnTo>
                    <a:pt x="25" y="1688"/>
                  </a:lnTo>
                  <a:lnTo>
                    <a:pt x="22" y="1687"/>
                  </a:lnTo>
                  <a:lnTo>
                    <a:pt x="19" y="1687"/>
                  </a:lnTo>
                  <a:lnTo>
                    <a:pt x="16" y="1686"/>
                  </a:lnTo>
                  <a:lnTo>
                    <a:pt x="13" y="1686"/>
                  </a:lnTo>
                  <a:lnTo>
                    <a:pt x="10" y="1686"/>
                  </a:lnTo>
                  <a:lnTo>
                    <a:pt x="7" y="1686"/>
                  </a:lnTo>
                  <a:lnTo>
                    <a:pt x="4" y="1686"/>
                  </a:lnTo>
                  <a:lnTo>
                    <a:pt x="1" y="1686"/>
                  </a:lnTo>
                  <a:lnTo>
                    <a:pt x="0" y="1686"/>
                  </a:lnTo>
                  <a:lnTo>
                    <a:pt x="0" y="150"/>
                  </a:lnTo>
                  <a:lnTo>
                    <a:pt x="2" y="149"/>
                  </a:lnTo>
                  <a:lnTo>
                    <a:pt x="5" y="149"/>
                  </a:lnTo>
                  <a:lnTo>
                    <a:pt x="8" y="149"/>
                  </a:lnTo>
                  <a:lnTo>
                    <a:pt x="11" y="149"/>
                  </a:lnTo>
                  <a:lnTo>
                    <a:pt x="14" y="149"/>
                  </a:lnTo>
                  <a:lnTo>
                    <a:pt x="17" y="148"/>
                  </a:lnTo>
                  <a:lnTo>
                    <a:pt x="20" y="148"/>
                  </a:lnTo>
                  <a:lnTo>
                    <a:pt x="23" y="148"/>
                  </a:lnTo>
                  <a:lnTo>
                    <a:pt x="26" y="147"/>
                  </a:lnTo>
                  <a:lnTo>
                    <a:pt x="29" y="147"/>
                  </a:lnTo>
                  <a:lnTo>
                    <a:pt x="32" y="146"/>
                  </a:lnTo>
                  <a:lnTo>
                    <a:pt x="35" y="145"/>
                  </a:lnTo>
                  <a:lnTo>
                    <a:pt x="38" y="144"/>
                  </a:lnTo>
                  <a:lnTo>
                    <a:pt x="41" y="144"/>
                  </a:lnTo>
                  <a:lnTo>
                    <a:pt x="44" y="143"/>
                  </a:lnTo>
                  <a:lnTo>
                    <a:pt x="47" y="142"/>
                  </a:lnTo>
                  <a:lnTo>
                    <a:pt x="50" y="141"/>
                  </a:lnTo>
                  <a:lnTo>
                    <a:pt x="52" y="140"/>
                  </a:lnTo>
                  <a:lnTo>
                    <a:pt x="55" y="139"/>
                  </a:lnTo>
                  <a:lnTo>
                    <a:pt x="58" y="138"/>
                  </a:lnTo>
                  <a:lnTo>
                    <a:pt x="61" y="136"/>
                  </a:lnTo>
                  <a:lnTo>
                    <a:pt x="63" y="135"/>
                  </a:lnTo>
                  <a:lnTo>
                    <a:pt x="66" y="134"/>
                  </a:lnTo>
                  <a:lnTo>
                    <a:pt x="69" y="133"/>
                  </a:lnTo>
                  <a:lnTo>
                    <a:pt x="71" y="131"/>
                  </a:lnTo>
                  <a:lnTo>
                    <a:pt x="74" y="130"/>
                  </a:lnTo>
                  <a:lnTo>
                    <a:pt x="77" y="128"/>
                  </a:lnTo>
                  <a:lnTo>
                    <a:pt x="79" y="127"/>
                  </a:lnTo>
                  <a:lnTo>
                    <a:pt x="82" y="125"/>
                  </a:lnTo>
                  <a:lnTo>
                    <a:pt x="84" y="123"/>
                  </a:lnTo>
                  <a:lnTo>
                    <a:pt x="87" y="122"/>
                  </a:lnTo>
                  <a:lnTo>
                    <a:pt x="89" y="120"/>
                  </a:lnTo>
                  <a:lnTo>
                    <a:pt x="91" y="118"/>
                  </a:lnTo>
                  <a:lnTo>
                    <a:pt x="94" y="116"/>
                  </a:lnTo>
                  <a:lnTo>
                    <a:pt x="96" y="114"/>
                  </a:lnTo>
                  <a:lnTo>
                    <a:pt x="98" y="112"/>
                  </a:lnTo>
                  <a:lnTo>
                    <a:pt x="101" y="110"/>
                  </a:lnTo>
                  <a:lnTo>
                    <a:pt x="103" y="108"/>
                  </a:lnTo>
                  <a:lnTo>
                    <a:pt x="105" y="106"/>
                  </a:lnTo>
                  <a:lnTo>
                    <a:pt x="107" y="104"/>
                  </a:lnTo>
                  <a:lnTo>
                    <a:pt x="109" y="102"/>
                  </a:lnTo>
                  <a:lnTo>
                    <a:pt x="111" y="100"/>
                  </a:lnTo>
                  <a:lnTo>
                    <a:pt x="113" y="97"/>
                  </a:lnTo>
                  <a:lnTo>
                    <a:pt x="115" y="95"/>
                  </a:lnTo>
                  <a:lnTo>
                    <a:pt x="117" y="93"/>
                  </a:lnTo>
                  <a:lnTo>
                    <a:pt x="119" y="90"/>
                  </a:lnTo>
                  <a:lnTo>
                    <a:pt x="121" y="88"/>
                  </a:lnTo>
                  <a:lnTo>
                    <a:pt x="122" y="86"/>
                  </a:lnTo>
                  <a:lnTo>
                    <a:pt x="124" y="83"/>
                  </a:lnTo>
                  <a:lnTo>
                    <a:pt x="126" y="81"/>
                  </a:lnTo>
                  <a:lnTo>
                    <a:pt x="127" y="78"/>
                  </a:lnTo>
                  <a:lnTo>
                    <a:pt x="129" y="75"/>
                  </a:lnTo>
                  <a:lnTo>
                    <a:pt x="130" y="73"/>
                  </a:lnTo>
                  <a:lnTo>
                    <a:pt x="132" y="70"/>
                  </a:lnTo>
                  <a:lnTo>
                    <a:pt x="133" y="68"/>
                  </a:lnTo>
                  <a:lnTo>
                    <a:pt x="135" y="65"/>
                  </a:lnTo>
                  <a:lnTo>
                    <a:pt x="136" y="62"/>
                  </a:lnTo>
                  <a:lnTo>
                    <a:pt x="137" y="59"/>
                  </a:lnTo>
                  <a:lnTo>
                    <a:pt x="138" y="57"/>
                  </a:lnTo>
                  <a:lnTo>
                    <a:pt x="139" y="54"/>
                  </a:lnTo>
                  <a:lnTo>
                    <a:pt x="140" y="51"/>
                  </a:lnTo>
                  <a:lnTo>
                    <a:pt x="141" y="48"/>
                  </a:lnTo>
                  <a:lnTo>
                    <a:pt x="142" y="45"/>
                  </a:lnTo>
                  <a:lnTo>
                    <a:pt x="143" y="43"/>
                  </a:lnTo>
                  <a:lnTo>
                    <a:pt x="144" y="40"/>
                  </a:lnTo>
                  <a:lnTo>
                    <a:pt x="145" y="37"/>
                  </a:lnTo>
                  <a:lnTo>
                    <a:pt x="146" y="34"/>
                  </a:lnTo>
                  <a:lnTo>
                    <a:pt x="146" y="31"/>
                  </a:lnTo>
                  <a:lnTo>
                    <a:pt x="147" y="28"/>
                  </a:lnTo>
                  <a:lnTo>
                    <a:pt x="147" y="25"/>
                  </a:lnTo>
                  <a:lnTo>
                    <a:pt x="148" y="22"/>
                  </a:lnTo>
                  <a:lnTo>
                    <a:pt x="148" y="19"/>
                  </a:lnTo>
                  <a:lnTo>
                    <a:pt x="149" y="16"/>
                  </a:lnTo>
                  <a:lnTo>
                    <a:pt x="149" y="13"/>
                  </a:lnTo>
                  <a:lnTo>
                    <a:pt x="149" y="10"/>
                  </a:lnTo>
                  <a:lnTo>
                    <a:pt x="149" y="7"/>
                  </a:lnTo>
                  <a:lnTo>
                    <a:pt x="149" y="4"/>
                  </a:lnTo>
                  <a:lnTo>
                    <a:pt x="149" y="1"/>
                  </a:lnTo>
                  <a:lnTo>
                    <a:pt x="150" y="0"/>
                  </a:lnTo>
                  <a:lnTo>
                    <a:pt x="2436" y="0"/>
                  </a:lnTo>
                  <a:lnTo>
                    <a:pt x="2436" y="1836"/>
                  </a:lnTo>
                  <a:lnTo>
                    <a:pt x="0" y="18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838200" y="304800"/>
            <a:ext cx="36607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 eaLnBrk="1" hangingPunct="1"/>
            <a:r>
              <a:rPr lang="en-US" altLang="en-US" sz="3200" b="1" u="sng">
                <a:solidFill>
                  <a:srgbClr val="CC00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914400" y="990600"/>
            <a:ext cx="79248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800">
                <a:solidFill>
                  <a:srgbClr val="CC0000"/>
                </a:solidFill>
                <a:latin typeface="Arial" charset="0"/>
              </a:rPr>
              <a:t>- Cho biết tác dụng của dấu gạch ngang? Mỗi trường hợp cho ví dụ để minh hoạ.</a:t>
            </a:r>
          </a:p>
          <a:p>
            <a:pPr eaLnBrk="1" hangingPunct="1"/>
            <a:r>
              <a:rPr lang="en-US" altLang="en-US" sz="2800">
                <a:solidFill>
                  <a:srgbClr val="CC0000"/>
                </a:solidFill>
                <a:latin typeface="Arial" charset="0"/>
              </a:rPr>
              <a:t>- Phân biệt dấu gạch ngang với dấu gạch nối?</a:t>
            </a:r>
          </a:p>
        </p:txBody>
      </p:sp>
    </p:spTree>
    <p:extLst>
      <p:ext uri="{BB962C8B-B14F-4D97-AF65-F5344CB8AC3E}">
        <p14:creationId xmlns:p14="http://schemas.microsoft.com/office/powerpoint/2010/main" val="1087163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grpSp>
        <p:nvGrpSpPr>
          <p:cNvPr id="13316" name="Group 4"/>
          <p:cNvGrpSpPr>
            <a:grpSpLocks noUngrp="1" noChangeAspect="1"/>
          </p:cNvGrpSpPr>
          <p:nvPr/>
        </p:nvGrpSpPr>
        <p:grpSpPr bwMode="auto">
          <a:xfrm>
            <a:off x="0" y="0"/>
            <a:ext cx="9144000" cy="6891338"/>
            <a:chOff x="294" y="2214"/>
            <a:chExt cx="2436" cy="1836"/>
          </a:xfrm>
        </p:grpSpPr>
        <p:sp>
          <p:nvSpPr>
            <p:cNvPr id="13317" name="AutoShape 5" descr="Copy of 0072"/>
            <p:cNvSpPr>
              <a:spLocks noChangeAspect="1" noChangeArrowheads="1"/>
            </p:cNvSpPr>
            <p:nvPr isPhoto="1"/>
          </p:nvSpPr>
          <p:spPr bwMode="auto">
            <a:xfrm>
              <a:off x="312" y="2232"/>
              <a:ext cx="2400" cy="1800"/>
            </a:xfrm>
            <a:prstGeom prst="plaque">
              <a:avLst>
                <a:gd name="adj" fmla="val 0"/>
              </a:avLst>
            </a:prstGeom>
            <a:blipFill dpi="0" rotWithShape="1">
              <a:blip r:embed="rId2"/>
              <a:srcRect/>
              <a:stretch>
                <a:fillRect b="-156"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29316" dir="135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latin typeface="Arial" charset="0"/>
              </a:endParaRPr>
            </a:p>
          </p:txBody>
        </p:sp>
        <p:sp>
          <p:nvSpPr>
            <p:cNvPr id="13318" name="Freeform 6"/>
            <p:cNvSpPr>
              <a:spLocks noChangeAspect="1" noChangeArrowheads="1"/>
            </p:cNvSpPr>
            <p:nvPr/>
          </p:nvSpPr>
          <p:spPr bwMode="auto">
            <a:xfrm>
              <a:off x="294" y="2214"/>
              <a:ext cx="2436" cy="1836"/>
            </a:xfrm>
            <a:custGeom>
              <a:avLst/>
              <a:gdLst>
                <a:gd name="T0" fmla="*/ 2286 w 2436"/>
                <a:gd name="T1" fmla="*/ 8 h 1836"/>
                <a:gd name="T2" fmla="*/ 2288 w 2436"/>
                <a:gd name="T3" fmla="*/ 26 h 1836"/>
                <a:gd name="T4" fmla="*/ 2292 w 2436"/>
                <a:gd name="T5" fmla="*/ 44 h 1836"/>
                <a:gd name="T6" fmla="*/ 2299 w 2436"/>
                <a:gd name="T7" fmla="*/ 61 h 1836"/>
                <a:gd name="T8" fmla="*/ 2307 w 2436"/>
                <a:gd name="T9" fmla="*/ 77 h 1836"/>
                <a:gd name="T10" fmla="*/ 2317 w 2436"/>
                <a:gd name="T11" fmla="*/ 91 h 1836"/>
                <a:gd name="T12" fmla="*/ 2329 w 2436"/>
                <a:gd name="T13" fmla="*/ 105 h 1836"/>
                <a:gd name="T14" fmla="*/ 2342 w 2436"/>
                <a:gd name="T15" fmla="*/ 117 h 1836"/>
                <a:gd name="T16" fmla="*/ 2357 w 2436"/>
                <a:gd name="T17" fmla="*/ 127 h 1836"/>
                <a:gd name="T18" fmla="*/ 2373 w 2436"/>
                <a:gd name="T19" fmla="*/ 136 h 1836"/>
                <a:gd name="T20" fmla="*/ 2390 w 2436"/>
                <a:gd name="T21" fmla="*/ 142 h 1836"/>
                <a:gd name="T22" fmla="*/ 2407 w 2436"/>
                <a:gd name="T23" fmla="*/ 147 h 1836"/>
                <a:gd name="T24" fmla="*/ 2425 w 2436"/>
                <a:gd name="T25" fmla="*/ 149 h 1836"/>
                <a:gd name="T26" fmla="*/ 2436 w 2436"/>
                <a:gd name="T27" fmla="*/ 1686 h 1836"/>
                <a:gd name="T28" fmla="*/ 2418 w 2436"/>
                <a:gd name="T29" fmla="*/ 1687 h 1836"/>
                <a:gd name="T30" fmla="*/ 2400 w 2436"/>
                <a:gd name="T31" fmla="*/ 1690 h 1836"/>
                <a:gd name="T32" fmla="*/ 2383 w 2436"/>
                <a:gd name="T33" fmla="*/ 1695 h 1836"/>
                <a:gd name="T34" fmla="*/ 2366 w 2436"/>
                <a:gd name="T35" fmla="*/ 1702 h 1836"/>
                <a:gd name="T36" fmla="*/ 2351 w 2436"/>
                <a:gd name="T37" fmla="*/ 1712 h 1836"/>
                <a:gd name="T38" fmla="*/ 2337 w 2436"/>
                <a:gd name="T39" fmla="*/ 1723 h 1836"/>
                <a:gd name="T40" fmla="*/ 2324 w 2436"/>
                <a:gd name="T41" fmla="*/ 1735 h 1836"/>
                <a:gd name="T42" fmla="*/ 2313 w 2436"/>
                <a:gd name="T43" fmla="*/ 1749 h 1836"/>
                <a:gd name="T44" fmla="*/ 2303 w 2436"/>
                <a:gd name="T45" fmla="*/ 1765 h 1836"/>
                <a:gd name="T46" fmla="*/ 2296 w 2436"/>
                <a:gd name="T47" fmla="*/ 1781 h 1836"/>
                <a:gd name="T48" fmla="*/ 2290 w 2436"/>
                <a:gd name="T49" fmla="*/ 1798 h 1836"/>
                <a:gd name="T50" fmla="*/ 2287 w 2436"/>
                <a:gd name="T51" fmla="*/ 1816 h 1836"/>
                <a:gd name="T52" fmla="*/ 2286 w 2436"/>
                <a:gd name="T53" fmla="*/ 1834 h 1836"/>
                <a:gd name="T54" fmla="*/ 149 w 2436"/>
                <a:gd name="T55" fmla="*/ 1827 h 1836"/>
                <a:gd name="T56" fmla="*/ 147 w 2436"/>
                <a:gd name="T57" fmla="*/ 1809 h 1836"/>
                <a:gd name="T58" fmla="*/ 143 w 2436"/>
                <a:gd name="T59" fmla="*/ 1791 h 1836"/>
                <a:gd name="T60" fmla="*/ 136 w 2436"/>
                <a:gd name="T61" fmla="*/ 1774 h 1836"/>
                <a:gd name="T62" fmla="*/ 128 w 2436"/>
                <a:gd name="T63" fmla="*/ 1758 h 1836"/>
                <a:gd name="T64" fmla="*/ 118 w 2436"/>
                <a:gd name="T65" fmla="*/ 1744 h 1836"/>
                <a:gd name="T66" fmla="*/ 106 w 2436"/>
                <a:gd name="T67" fmla="*/ 1730 h 1836"/>
                <a:gd name="T68" fmla="*/ 93 w 2436"/>
                <a:gd name="T69" fmla="*/ 1718 h 1836"/>
                <a:gd name="T70" fmla="*/ 78 w 2436"/>
                <a:gd name="T71" fmla="*/ 1708 h 1836"/>
                <a:gd name="T72" fmla="*/ 62 w 2436"/>
                <a:gd name="T73" fmla="*/ 1699 h 1836"/>
                <a:gd name="T74" fmla="*/ 45 w 2436"/>
                <a:gd name="T75" fmla="*/ 1693 h 1836"/>
                <a:gd name="T76" fmla="*/ 28 w 2436"/>
                <a:gd name="T77" fmla="*/ 1688 h 1836"/>
                <a:gd name="T78" fmla="*/ 10 w 2436"/>
                <a:gd name="T79" fmla="*/ 1686 h 1836"/>
                <a:gd name="T80" fmla="*/ 0 w 2436"/>
                <a:gd name="T81" fmla="*/ 150 h 1836"/>
                <a:gd name="T82" fmla="*/ 17 w 2436"/>
                <a:gd name="T83" fmla="*/ 148 h 1836"/>
                <a:gd name="T84" fmla="*/ 35 w 2436"/>
                <a:gd name="T85" fmla="*/ 145 h 1836"/>
                <a:gd name="T86" fmla="*/ 52 w 2436"/>
                <a:gd name="T87" fmla="*/ 140 h 1836"/>
                <a:gd name="T88" fmla="*/ 69 w 2436"/>
                <a:gd name="T89" fmla="*/ 133 h 1836"/>
                <a:gd name="T90" fmla="*/ 84 w 2436"/>
                <a:gd name="T91" fmla="*/ 123 h 1836"/>
                <a:gd name="T92" fmla="*/ 98 w 2436"/>
                <a:gd name="T93" fmla="*/ 112 h 1836"/>
                <a:gd name="T94" fmla="*/ 111 w 2436"/>
                <a:gd name="T95" fmla="*/ 100 h 1836"/>
                <a:gd name="T96" fmla="*/ 122 w 2436"/>
                <a:gd name="T97" fmla="*/ 86 h 1836"/>
                <a:gd name="T98" fmla="*/ 132 w 2436"/>
                <a:gd name="T99" fmla="*/ 70 h 1836"/>
                <a:gd name="T100" fmla="*/ 139 w 2436"/>
                <a:gd name="T101" fmla="*/ 54 h 1836"/>
                <a:gd name="T102" fmla="*/ 145 w 2436"/>
                <a:gd name="T103" fmla="*/ 37 h 1836"/>
                <a:gd name="T104" fmla="*/ 148 w 2436"/>
                <a:gd name="T105" fmla="*/ 19 h 1836"/>
                <a:gd name="T106" fmla="*/ 149 w 2436"/>
                <a:gd name="T107" fmla="*/ 1 h 18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436" h="1836">
                  <a:moveTo>
                    <a:pt x="1218" y="0"/>
                  </a:moveTo>
                  <a:lnTo>
                    <a:pt x="2286" y="0"/>
                  </a:lnTo>
                  <a:lnTo>
                    <a:pt x="2286" y="2"/>
                  </a:lnTo>
                  <a:lnTo>
                    <a:pt x="2286" y="5"/>
                  </a:lnTo>
                  <a:lnTo>
                    <a:pt x="2286" y="8"/>
                  </a:lnTo>
                  <a:lnTo>
                    <a:pt x="2286" y="11"/>
                  </a:lnTo>
                  <a:lnTo>
                    <a:pt x="2286" y="14"/>
                  </a:lnTo>
                  <a:lnTo>
                    <a:pt x="2287" y="17"/>
                  </a:lnTo>
                  <a:lnTo>
                    <a:pt x="2287" y="20"/>
                  </a:lnTo>
                  <a:lnTo>
                    <a:pt x="2287" y="23"/>
                  </a:lnTo>
                  <a:lnTo>
                    <a:pt x="2288" y="26"/>
                  </a:lnTo>
                  <a:lnTo>
                    <a:pt x="2288" y="29"/>
                  </a:lnTo>
                  <a:lnTo>
                    <a:pt x="2289" y="32"/>
                  </a:lnTo>
                  <a:lnTo>
                    <a:pt x="2290" y="35"/>
                  </a:lnTo>
                  <a:lnTo>
                    <a:pt x="2291" y="38"/>
                  </a:lnTo>
                  <a:lnTo>
                    <a:pt x="2291" y="41"/>
                  </a:lnTo>
                  <a:lnTo>
                    <a:pt x="2292" y="44"/>
                  </a:lnTo>
                  <a:lnTo>
                    <a:pt x="2293" y="47"/>
                  </a:lnTo>
                  <a:lnTo>
                    <a:pt x="2294" y="50"/>
                  </a:lnTo>
                  <a:lnTo>
                    <a:pt x="2295" y="52"/>
                  </a:lnTo>
                  <a:lnTo>
                    <a:pt x="2296" y="55"/>
                  </a:lnTo>
                  <a:lnTo>
                    <a:pt x="2297" y="58"/>
                  </a:lnTo>
                  <a:lnTo>
                    <a:pt x="2299" y="61"/>
                  </a:lnTo>
                  <a:lnTo>
                    <a:pt x="2300" y="63"/>
                  </a:lnTo>
                  <a:lnTo>
                    <a:pt x="2301" y="66"/>
                  </a:lnTo>
                  <a:lnTo>
                    <a:pt x="2302" y="69"/>
                  </a:lnTo>
                  <a:lnTo>
                    <a:pt x="2304" y="71"/>
                  </a:lnTo>
                  <a:lnTo>
                    <a:pt x="2305" y="74"/>
                  </a:lnTo>
                  <a:lnTo>
                    <a:pt x="2307" y="77"/>
                  </a:lnTo>
                  <a:lnTo>
                    <a:pt x="2308" y="79"/>
                  </a:lnTo>
                  <a:lnTo>
                    <a:pt x="2310" y="82"/>
                  </a:lnTo>
                  <a:lnTo>
                    <a:pt x="2312" y="84"/>
                  </a:lnTo>
                  <a:lnTo>
                    <a:pt x="2313" y="87"/>
                  </a:lnTo>
                  <a:lnTo>
                    <a:pt x="2315" y="89"/>
                  </a:lnTo>
                  <a:lnTo>
                    <a:pt x="2317" y="91"/>
                  </a:lnTo>
                  <a:lnTo>
                    <a:pt x="2319" y="94"/>
                  </a:lnTo>
                  <a:lnTo>
                    <a:pt x="2321" y="96"/>
                  </a:lnTo>
                  <a:lnTo>
                    <a:pt x="2323" y="98"/>
                  </a:lnTo>
                  <a:lnTo>
                    <a:pt x="2325" y="101"/>
                  </a:lnTo>
                  <a:lnTo>
                    <a:pt x="2327" y="103"/>
                  </a:lnTo>
                  <a:lnTo>
                    <a:pt x="2329" y="105"/>
                  </a:lnTo>
                  <a:lnTo>
                    <a:pt x="2331" y="107"/>
                  </a:lnTo>
                  <a:lnTo>
                    <a:pt x="2333" y="109"/>
                  </a:lnTo>
                  <a:lnTo>
                    <a:pt x="2335" y="111"/>
                  </a:lnTo>
                  <a:lnTo>
                    <a:pt x="2338" y="113"/>
                  </a:lnTo>
                  <a:lnTo>
                    <a:pt x="2340" y="115"/>
                  </a:lnTo>
                  <a:lnTo>
                    <a:pt x="2342" y="117"/>
                  </a:lnTo>
                  <a:lnTo>
                    <a:pt x="2345" y="119"/>
                  </a:lnTo>
                  <a:lnTo>
                    <a:pt x="2347" y="121"/>
                  </a:lnTo>
                  <a:lnTo>
                    <a:pt x="2349" y="122"/>
                  </a:lnTo>
                  <a:lnTo>
                    <a:pt x="2352" y="124"/>
                  </a:lnTo>
                  <a:lnTo>
                    <a:pt x="2354" y="126"/>
                  </a:lnTo>
                  <a:lnTo>
                    <a:pt x="2357" y="127"/>
                  </a:lnTo>
                  <a:lnTo>
                    <a:pt x="2360" y="129"/>
                  </a:lnTo>
                  <a:lnTo>
                    <a:pt x="2362" y="130"/>
                  </a:lnTo>
                  <a:lnTo>
                    <a:pt x="2365" y="132"/>
                  </a:lnTo>
                  <a:lnTo>
                    <a:pt x="2367" y="133"/>
                  </a:lnTo>
                  <a:lnTo>
                    <a:pt x="2370" y="135"/>
                  </a:lnTo>
                  <a:lnTo>
                    <a:pt x="2373" y="136"/>
                  </a:lnTo>
                  <a:lnTo>
                    <a:pt x="2376" y="137"/>
                  </a:lnTo>
                  <a:lnTo>
                    <a:pt x="2378" y="138"/>
                  </a:lnTo>
                  <a:lnTo>
                    <a:pt x="2381" y="139"/>
                  </a:lnTo>
                  <a:lnTo>
                    <a:pt x="2384" y="140"/>
                  </a:lnTo>
                  <a:lnTo>
                    <a:pt x="2387" y="141"/>
                  </a:lnTo>
                  <a:lnTo>
                    <a:pt x="2390" y="142"/>
                  </a:lnTo>
                  <a:lnTo>
                    <a:pt x="2392" y="143"/>
                  </a:lnTo>
                  <a:lnTo>
                    <a:pt x="2395" y="144"/>
                  </a:lnTo>
                  <a:lnTo>
                    <a:pt x="2398" y="145"/>
                  </a:lnTo>
                  <a:lnTo>
                    <a:pt x="2401" y="146"/>
                  </a:lnTo>
                  <a:lnTo>
                    <a:pt x="2404" y="146"/>
                  </a:lnTo>
                  <a:lnTo>
                    <a:pt x="2407" y="147"/>
                  </a:lnTo>
                  <a:lnTo>
                    <a:pt x="2410" y="147"/>
                  </a:lnTo>
                  <a:lnTo>
                    <a:pt x="2413" y="148"/>
                  </a:lnTo>
                  <a:lnTo>
                    <a:pt x="2416" y="148"/>
                  </a:lnTo>
                  <a:lnTo>
                    <a:pt x="2419" y="149"/>
                  </a:lnTo>
                  <a:lnTo>
                    <a:pt x="2422" y="149"/>
                  </a:lnTo>
                  <a:lnTo>
                    <a:pt x="2425" y="149"/>
                  </a:lnTo>
                  <a:lnTo>
                    <a:pt x="2428" y="149"/>
                  </a:lnTo>
                  <a:lnTo>
                    <a:pt x="2431" y="149"/>
                  </a:lnTo>
                  <a:lnTo>
                    <a:pt x="2434" y="149"/>
                  </a:lnTo>
                  <a:lnTo>
                    <a:pt x="2436" y="150"/>
                  </a:lnTo>
                  <a:lnTo>
                    <a:pt x="2436" y="1686"/>
                  </a:lnTo>
                  <a:lnTo>
                    <a:pt x="2433" y="1686"/>
                  </a:lnTo>
                  <a:lnTo>
                    <a:pt x="2430" y="1686"/>
                  </a:lnTo>
                  <a:lnTo>
                    <a:pt x="2427" y="1686"/>
                  </a:lnTo>
                  <a:lnTo>
                    <a:pt x="2424" y="1686"/>
                  </a:lnTo>
                  <a:lnTo>
                    <a:pt x="2421" y="1686"/>
                  </a:lnTo>
                  <a:lnTo>
                    <a:pt x="2418" y="1687"/>
                  </a:lnTo>
                  <a:lnTo>
                    <a:pt x="2415" y="1687"/>
                  </a:lnTo>
                  <a:lnTo>
                    <a:pt x="2412" y="1687"/>
                  </a:lnTo>
                  <a:lnTo>
                    <a:pt x="2409" y="1688"/>
                  </a:lnTo>
                  <a:lnTo>
                    <a:pt x="2406" y="1688"/>
                  </a:lnTo>
                  <a:lnTo>
                    <a:pt x="2403" y="1689"/>
                  </a:lnTo>
                  <a:lnTo>
                    <a:pt x="2400" y="1690"/>
                  </a:lnTo>
                  <a:lnTo>
                    <a:pt x="2397" y="1691"/>
                  </a:lnTo>
                  <a:lnTo>
                    <a:pt x="2394" y="1691"/>
                  </a:lnTo>
                  <a:lnTo>
                    <a:pt x="2391" y="1692"/>
                  </a:lnTo>
                  <a:lnTo>
                    <a:pt x="2388" y="1693"/>
                  </a:lnTo>
                  <a:lnTo>
                    <a:pt x="2385" y="1694"/>
                  </a:lnTo>
                  <a:lnTo>
                    <a:pt x="2383" y="1695"/>
                  </a:lnTo>
                  <a:lnTo>
                    <a:pt x="2380" y="1696"/>
                  </a:lnTo>
                  <a:lnTo>
                    <a:pt x="2377" y="1697"/>
                  </a:lnTo>
                  <a:lnTo>
                    <a:pt x="2374" y="1699"/>
                  </a:lnTo>
                  <a:lnTo>
                    <a:pt x="2372" y="1700"/>
                  </a:lnTo>
                  <a:lnTo>
                    <a:pt x="2369" y="1701"/>
                  </a:lnTo>
                  <a:lnTo>
                    <a:pt x="2366" y="1702"/>
                  </a:lnTo>
                  <a:lnTo>
                    <a:pt x="2364" y="1704"/>
                  </a:lnTo>
                  <a:lnTo>
                    <a:pt x="2361" y="1705"/>
                  </a:lnTo>
                  <a:lnTo>
                    <a:pt x="2358" y="1707"/>
                  </a:lnTo>
                  <a:lnTo>
                    <a:pt x="2356" y="1708"/>
                  </a:lnTo>
                  <a:lnTo>
                    <a:pt x="2353" y="1710"/>
                  </a:lnTo>
                  <a:lnTo>
                    <a:pt x="2351" y="1712"/>
                  </a:lnTo>
                  <a:lnTo>
                    <a:pt x="2348" y="1713"/>
                  </a:lnTo>
                  <a:lnTo>
                    <a:pt x="2346" y="1715"/>
                  </a:lnTo>
                  <a:lnTo>
                    <a:pt x="2344" y="1717"/>
                  </a:lnTo>
                  <a:lnTo>
                    <a:pt x="2341" y="1719"/>
                  </a:lnTo>
                  <a:lnTo>
                    <a:pt x="2339" y="1721"/>
                  </a:lnTo>
                  <a:lnTo>
                    <a:pt x="2337" y="1723"/>
                  </a:lnTo>
                  <a:lnTo>
                    <a:pt x="2334" y="1725"/>
                  </a:lnTo>
                  <a:lnTo>
                    <a:pt x="2332" y="1727"/>
                  </a:lnTo>
                  <a:lnTo>
                    <a:pt x="2330" y="1729"/>
                  </a:lnTo>
                  <a:lnTo>
                    <a:pt x="2328" y="1731"/>
                  </a:lnTo>
                  <a:lnTo>
                    <a:pt x="2326" y="1733"/>
                  </a:lnTo>
                  <a:lnTo>
                    <a:pt x="2324" y="1735"/>
                  </a:lnTo>
                  <a:lnTo>
                    <a:pt x="2322" y="1738"/>
                  </a:lnTo>
                  <a:lnTo>
                    <a:pt x="2320" y="1740"/>
                  </a:lnTo>
                  <a:lnTo>
                    <a:pt x="2318" y="1742"/>
                  </a:lnTo>
                  <a:lnTo>
                    <a:pt x="2316" y="1745"/>
                  </a:lnTo>
                  <a:lnTo>
                    <a:pt x="2314" y="1747"/>
                  </a:lnTo>
                  <a:lnTo>
                    <a:pt x="2313" y="1749"/>
                  </a:lnTo>
                  <a:lnTo>
                    <a:pt x="2311" y="1752"/>
                  </a:lnTo>
                  <a:lnTo>
                    <a:pt x="2309" y="1754"/>
                  </a:lnTo>
                  <a:lnTo>
                    <a:pt x="2308" y="1757"/>
                  </a:lnTo>
                  <a:lnTo>
                    <a:pt x="2306" y="1760"/>
                  </a:lnTo>
                  <a:lnTo>
                    <a:pt x="2305" y="1762"/>
                  </a:lnTo>
                  <a:lnTo>
                    <a:pt x="2303" y="1765"/>
                  </a:lnTo>
                  <a:lnTo>
                    <a:pt x="2302" y="1767"/>
                  </a:lnTo>
                  <a:lnTo>
                    <a:pt x="2300" y="1770"/>
                  </a:lnTo>
                  <a:lnTo>
                    <a:pt x="2299" y="1773"/>
                  </a:lnTo>
                  <a:lnTo>
                    <a:pt x="2298" y="1776"/>
                  </a:lnTo>
                  <a:lnTo>
                    <a:pt x="2297" y="1778"/>
                  </a:lnTo>
                  <a:lnTo>
                    <a:pt x="2296" y="1781"/>
                  </a:lnTo>
                  <a:lnTo>
                    <a:pt x="2295" y="1784"/>
                  </a:lnTo>
                  <a:lnTo>
                    <a:pt x="2294" y="1787"/>
                  </a:lnTo>
                  <a:lnTo>
                    <a:pt x="2293" y="1790"/>
                  </a:lnTo>
                  <a:lnTo>
                    <a:pt x="2292" y="1792"/>
                  </a:lnTo>
                  <a:lnTo>
                    <a:pt x="2291" y="1795"/>
                  </a:lnTo>
                  <a:lnTo>
                    <a:pt x="2290" y="1798"/>
                  </a:lnTo>
                  <a:lnTo>
                    <a:pt x="2289" y="1801"/>
                  </a:lnTo>
                  <a:lnTo>
                    <a:pt x="2289" y="1804"/>
                  </a:lnTo>
                  <a:lnTo>
                    <a:pt x="2288" y="1807"/>
                  </a:lnTo>
                  <a:lnTo>
                    <a:pt x="2288" y="1810"/>
                  </a:lnTo>
                  <a:lnTo>
                    <a:pt x="2287" y="1813"/>
                  </a:lnTo>
                  <a:lnTo>
                    <a:pt x="2287" y="1816"/>
                  </a:lnTo>
                  <a:lnTo>
                    <a:pt x="2286" y="1819"/>
                  </a:lnTo>
                  <a:lnTo>
                    <a:pt x="2286" y="1822"/>
                  </a:lnTo>
                  <a:lnTo>
                    <a:pt x="2286" y="1825"/>
                  </a:lnTo>
                  <a:lnTo>
                    <a:pt x="2286" y="1828"/>
                  </a:lnTo>
                  <a:lnTo>
                    <a:pt x="2286" y="1831"/>
                  </a:lnTo>
                  <a:lnTo>
                    <a:pt x="2286" y="1834"/>
                  </a:lnTo>
                  <a:lnTo>
                    <a:pt x="2286" y="1836"/>
                  </a:lnTo>
                  <a:lnTo>
                    <a:pt x="150" y="1836"/>
                  </a:lnTo>
                  <a:lnTo>
                    <a:pt x="149" y="1833"/>
                  </a:lnTo>
                  <a:lnTo>
                    <a:pt x="149" y="1830"/>
                  </a:lnTo>
                  <a:lnTo>
                    <a:pt x="149" y="1827"/>
                  </a:lnTo>
                  <a:lnTo>
                    <a:pt x="149" y="1824"/>
                  </a:lnTo>
                  <a:lnTo>
                    <a:pt x="149" y="1821"/>
                  </a:lnTo>
                  <a:lnTo>
                    <a:pt x="148" y="1818"/>
                  </a:lnTo>
                  <a:lnTo>
                    <a:pt x="148" y="1815"/>
                  </a:lnTo>
                  <a:lnTo>
                    <a:pt x="148" y="1812"/>
                  </a:lnTo>
                  <a:lnTo>
                    <a:pt x="147" y="1809"/>
                  </a:lnTo>
                  <a:lnTo>
                    <a:pt x="147" y="1806"/>
                  </a:lnTo>
                  <a:lnTo>
                    <a:pt x="146" y="1803"/>
                  </a:lnTo>
                  <a:lnTo>
                    <a:pt x="145" y="1800"/>
                  </a:lnTo>
                  <a:lnTo>
                    <a:pt x="144" y="1797"/>
                  </a:lnTo>
                  <a:lnTo>
                    <a:pt x="144" y="1794"/>
                  </a:lnTo>
                  <a:lnTo>
                    <a:pt x="143" y="1791"/>
                  </a:lnTo>
                  <a:lnTo>
                    <a:pt x="142" y="1788"/>
                  </a:lnTo>
                  <a:lnTo>
                    <a:pt x="141" y="1785"/>
                  </a:lnTo>
                  <a:lnTo>
                    <a:pt x="140" y="1783"/>
                  </a:lnTo>
                  <a:lnTo>
                    <a:pt x="139" y="1780"/>
                  </a:lnTo>
                  <a:lnTo>
                    <a:pt x="138" y="1777"/>
                  </a:lnTo>
                  <a:lnTo>
                    <a:pt x="136" y="1774"/>
                  </a:lnTo>
                  <a:lnTo>
                    <a:pt x="135" y="1772"/>
                  </a:lnTo>
                  <a:lnTo>
                    <a:pt x="134" y="1769"/>
                  </a:lnTo>
                  <a:lnTo>
                    <a:pt x="133" y="1766"/>
                  </a:lnTo>
                  <a:lnTo>
                    <a:pt x="131" y="1764"/>
                  </a:lnTo>
                  <a:lnTo>
                    <a:pt x="130" y="1761"/>
                  </a:lnTo>
                  <a:lnTo>
                    <a:pt x="128" y="1758"/>
                  </a:lnTo>
                  <a:lnTo>
                    <a:pt x="127" y="1756"/>
                  </a:lnTo>
                  <a:lnTo>
                    <a:pt x="125" y="1753"/>
                  </a:lnTo>
                  <a:lnTo>
                    <a:pt x="123" y="1751"/>
                  </a:lnTo>
                  <a:lnTo>
                    <a:pt x="122" y="1748"/>
                  </a:lnTo>
                  <a:lnTo>
                    <a:pt x="120" y="1746"/>
                  </a:lnTo>
                  <a:lnTo>
                    <a:pt x="118" y="1744"/>
                  </a:lnTo>
                  <a:lnTo>
                    <a:pt x="116" y="1741"/>
                  </a:lnTo>
                  <a:lnTo>
                    <a:pt x="114" y="1739"/>
                  </a:lnTo>
                  <a:lnTo>
                    <a:pt x="112" y="1737"/>
                  </a:lnTo>
                  <a:lnTo>
                    <a:pt x="110" y="1734"/>
                  </a:lnTo>
                  <a:lnTo>
                    <a:pt x="108" y="1732"/>
                  </a:lnTo>
                  <a:lnTo>
                    <a:pt x="106" y="1730"/>
                  </a:lnTo>
                  <a:lnTo>
                    <a:pt x="104" y="1728"/>
                  </a:lnTo>
                  <a:lnTo>
                    <a:pt x="102" y="1726"/>
                  </a:lnTo>
                  <a:lnTo>
                    <a:pt x="100" y="1724"/>
                  </a:lnTo>
                  <a:lnTo>
                    <a:pt x="97" y="1722"/>
                  </a:lnTo>
                  <a:lnTo>
                    <a:pt x="95" y="1720"/>
                  </a:lnTo>
                  <a:lnTo>
                    <a:pt x="93" y="1718"/>
                  </a:lnTo>
                  <a:lnTo>
                    <a:pt x="90" y="1716"/>
                  </a:lnTo>
                  <a:lnTo>
                    <a:pt x="88" y="1714"/>
                  </a:lnTo>
                  <a:lnTo>
                    <a:pt x="86" y="1713"/>
                  </a:lnTo>
                  <a:lnTo>
                    <a:pt x="83" y="1711"/>
                  </a:lnTo>
                  <a:lnTo>
                    <a:pt x="81" y="1709"/>
                  </a:lnTo>
                  <a:lnTo>
                    <a:pt x="78" y="1708"/>
                  </a:lnTo>
                  <a:lnTo>
                    <a:pt x="75" y="1706"/>
                  </a:lnTo>
                  <a:lnTo>
                    <a:pt x="73" y="1705"/>
                  </a:lnTo>
                  <a:lnTo>
                    <a:pt x="70" y="1703"/>
                  </a:lnTo>
                  <a:lnTo>
                    <a:pt x="68" y="1702"/>
                  </a:lnTo>
                  <a:lnTo>
                    <a:pt x="65" y="1700"/>
                  </a:lnTo>
                  <a:lnTo>
                    <a:pt x="62" y="1699"/>
                  </a:lnTo>
                  <a:lnTo>
                    <a:pt x="59" y="1698"/>
                  </a:lnTo>
                  <a:lnTo>
                    <a:pt x="57" y="1697"/>
                  </a:lnTo>
                  <a:lnTo>
                    <a:pt x="54" y="1696"/>
                  </a:lnTo>
                  <a:lnTo>
                    <a:pt x="51" y="1695"/>
                  </a:lnTo>
                  <a:lnTo>
                    <a:pt x="48" y="1694"/>
                  </a:lnTo>
                  <a:lnTo>
                    <a:pt x="45" y="1693"/>
                  </a:lnTo>
                  <a:lnTo>
                    <a:pt x="43" y="1692"/>
                  </a:lnTo>
                  <a:lnTo>
                    <a:pt x="40" y="1691"/>
                  </a:lnTo>
                  <a:lnTo>
                    <a:pt x="37" y="1690"/>
                  </a:lnTo>
                  <a:lnTo>
                    <a:pt x="34" y="1689"/>
                  </a:lnTo>
                  <a:lnTo>
                    <a:pt x="31" y="1689"/>
                  </a:lnTo>
                  <a:lnTo>
                    <a:pt x="28" y="1688"/>
                  </a:lnTo>
                  <a:lnTo>
                    <a:pt x="25" y="1688"/>
                  </a:lnTo>
                  <a:lnTo>
                    <a:pt x="22" y="1687"/>
                  </a:lnTo>
                  <a:lnTo>
                    <a:pt x="19" y="1687"/>
                  </a:lnTo>
                  <a:lnTo>
                    <a:pt x="16" y="1686"/>
                  </a:lnTo>
                  <a:lnTo>
                    <a:pt x="13" y="1686"/>
                  </a:lnTo>
                  <a:lnTo>
                    <a:pt x="10" y="1686"/>
                  </a:lnTo>
                  <a:lnTo>
                    <a:pt x="7" y="1686"/>
                  </a:lnTo>
                  <a:lnTo>
                    <a:pt x="4" y="1686"/>
                  </a:lnTo>
                  <a:lnTo>
                    <a:pt x="1" y="1686"/>
                  </a:lnTo>
                  <a:lnTo>
                    <a:pt x="0" y="1686"/>
                  </a:lnTo>
                  <a:lnTo>
                    <a:pt x="0" y="150"/>
                  </a:lnTo>
                  <a:lnTo>
                    <a:pt x="2" y="149"/>
                  </a:lnTo>
                  <a:lnTo>
                    <a:pt x="5" y="149"/>
                  </a:lnTo>
                  <a:lnTo>
                    <a:pt x="8" y="149"/>
                  </a:lnTo>
                  <a:lnTo>
                    <a:pt x="11" y="149"/>
                  </a:lnTo>
                  <a:lnTo>
                    <a:pt x="14" y="149"/>
                  </a:lnTo>
                  <a:lnTo>
                    <a:pt x="17" y="148"/>
                  </a:lnTo>
                  <a:lnTo>
                    <a:pt x="20" y="148"/>
                  </a:lnTo>
                  <a:lnTo>
                    <a:pt x="23" y="148"/>
                  </a:lnTo>
                  <a:lnTo>
                    <a:pt x="26" y="147"/>
                  </a:lnTo>
                  <a:lnTo>
                    <a:pt x="29" y="147"/>
                  </a:lnTo>
                  <a:lnTo>
                    <a:pt x="32" y="146"/>
                  </a:lnTo>
                  <a:lnTo>
                    <a:pt x="35" y="145"/>
                  </a:lnTo>
                  <a:lnTo>
                    <a:pt x="38" y="144"/>
                  </a:lnTo>
                  <a:lnTo>
                    <a:pt x="41" y="144"/>
                  </a:lnTo>
                  <a:lnTo>
                    <a:pt x="44" y="143"/>
                  </a:lnTo>
                  <a:lnTo>
                    <a:pt x="47" y="142"/>
                  </a:lnTo>
                  <a:lnTo>
                    <a:pt x="50" y="141"/>
                  </a:lnTo>
                  <a:lnTo>
                    <a:pt x="52" y="140"/>
                  </a:lnTo>
                  <a:lnTo>
                    <a:pt x="55" y="139"/>
                  </a:lnTo>
                  <a:lnTo>
                    <a:pt x="58" y="138"/>
                  </a:lnTo>
                  <a:lnTo>
                    <a:pt x="61" y="136"/>
                  </a:lnTo>
                  <a:lnTo>
                    <a:pt x="63" y="135"/>
                  </a:lnTo>
                  <a:lnTo>
                    <a:pt x="66" y="134"/>
                  </a:lnTo>
                  <a:lnTo>
                    <a:pt x="69" y="133"/>
                  </a:lnTo>
                  <a:lnTo>
                    <a:pt x="71" y="131"/>
                  </a:lnTo>
                  <a:lnTo>
                    <a:pt x="74" y="130"/>
                  </a:lnTo>
                  <a:lnTo>
                    <a:pt x="77" y="128"/>
                  </a:lnTo>
                  <a:lnTo>
                    <a:pt x="79" y="127"/>
                  </a:lnTo>
                  <a:lnTo>
                    <a:pt x="82" y="125"/>
                  </a:lnTo>
                  <a:lnTo>
                    <a:pt x="84" y="123"/>
                  </a:lnTo>
                  <a:lnTo>
                    <a:pt x="87" y="122"/>
                  </a:lnTo>
                  <a:lnTo>
                    <a:pt x="89" y="120"/>
                  </a:lnTo>
                  <a:lnTo>
                    <a:pt x="91" y="118"/>
                  </a:lnTo>
                  <a:lnTo>
                    <a:pt x="94" y="116"/>
                  </a:lnTo>
                  <a:lnTo>
                    <a:pt x="96" y="114"/>
                  </a:lnTo>
                  <a:lnTo>
                    <a:pt x="98" y="112"/>
                  </a:lnTo>
                  <a:lnTo>
                    <a:pt x="101" y="110"/>
                  </a:lnTo>
                  <a:lnTo>
                    <a:pt x="103" y="108"/>
                  </a:lnTo>
                  <a:lnTo>
                    <a:pt x="105" y="106"/>
                  </a:lnTo>
                  <a:lnTo>
                    <a:pt x="107" y="104"/>
                  </a:lnTo>
                  <a:lnTo>
                    <a:pt x="109" y="102"/>
                  </a:lnTo>
                  <a:lnTo>
                    <a:pt x="111" y="100"/>
                  </a:lnTo>
                  <a:lnTo>
                    <a:pt x="113" y="97"/>
                  </a:lnTo>
                  <a:lnTo>
                    <a:pt x="115" y="95"/>
                  </a:lnTo>
                  <a:lnTo>
                    <a:pt x="117" y="93"/>
                  </a:lnTo>
                  <a:lnTo>
                    <a:pt x="119" y="90"/>
                  </a:lnTo>
                  <a:lnTo>
                    <a:pt x="121" y="88"/>
                  </a:lnTo>
                  <a:lnTo>
                    <a:pt x="122" y="86"/>
                  </a:lnTo>
                  <a:lnTo>
                    <a:pt x="124" y="83"/>
                  </a:lnTo>
                  <a:lnTo>
                    <a:pt x="126" y="81"/>
                  </a:lnTo>
                  <a:lnTo>
                    <a:pt x="127" y="78"/>
                  </a:lnTo>
                  <a:lnTo>
                    <a:pt x="129" y="75"/>
                  </a:lnTo>
                  <a:lnTo>
                    <a:pt x="130" y="73"/>
                  </a:lnTo>
                  <a:lnTo>
                    <a:pt x="132" y="70"/>
                  </a:lnTo>
                  <a:lnTo>
                    <a:pt x="133" y="68"/>
                  </a:lnTo>
                  <a:lnTo>
                    <a:pt x="135" y="65"/>
                  </a:lnTo>
                  <a:lnTo>
                    <a:pt x="136" y="62"/>
                  </a:lnTo>
                  <a:lnTo>
                    <a:pt x="137" y="59"/>
                  </a:lnTo>
                  <a:lnTo>
                    <a:pt x="138" y="57"/>
                  </a:lnTo>
                  <a:lnTo>
                    <a:pt x="139" y="54"/>
                  </a:lnTo>
                  <a:lnTo>
                    <a:pt x="140" y="51"/>
                  </a:lnTo>
                  <a:lnTo>
                    <a:pt x="141" y="48"/>
                  </a:lnTo>
                  <a:lnTo>
                    <a:pt x="142" y="45"/>
                  </a:lnTo>
                  <a:lnTo>
                    <a:pt x="143" y="43"/>
                  </a:lnTo>
                  <a:lnTo>
                    <a:pt x="144" y="40"/>
                  </a:lnTo>
                  <a:lnTo>
                    <a:pt x="145" y="37"/>
                  </a:lnTo>
                  <a:lnTo>
                    <a:pt x="146" y="34"/>
                  </a:lnTo>
                  <a:lnTo>
                    <a:pt x="146" y="31"/>
                  </a:lnTo>
                  <a:lnTo>
                    <a:pt x="147" y="28"/>
                  </a:lnTo>
                  <a:lnTo>
                    <a:pt x="147" y="25"/>
                  </a:lnTo>
                  <a:lnTo>
                    <a:pt x="148" y="22"/>
                  </a:lnTo>
                  <a:lnTo>
                    <a:pt x="148" y="19"/>
                  </a:lnTo>
                  <a:lnTo>
                    <a:pt x="149" y="16"/>
                  </a:lnTo>
                  <a:lnTo>
                    <a:pt x="149" y="13"/>
                  </a:lnTo>
                  <a:lnTo>
                    <a:pt x="149" y="10"/>
                  </a:lnTo>
                  <a:lnTo>
                    <a:pt x="149" y="7"/>
                  </a:lnTo>
                  <a:lnTo>
                    <a:pt x="149" y="4"/>
                  </a:lnTo>
                  <a:lnTo>
                    <a:pt x="149" y="1"/>
                  </a:lnTo>
                  <a:lnTo>
                    <a:pt x="150" y="0"/>
                  </a:lnTo>
                  <a:lnTo>
                    <a:pt x="2436" y="0"/>
                  </a:lnTo>
                  <a:lnTo>
                    <a:pt x="2436" y="1836"/>
                  </a:lnTo>
                  <a:lnTo>
                    <a:pt x="0" y="18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762000" y="1066800"/>
            <a:ext cx="4648200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endParaRPr lang="en-GB" altLang="en-US" sz="2400" b="1" dirty="0">
              <a:solidFill>
                <a:srgbClr val="CC0000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4400" b="1" u="sng" dirty="0" err="1">
                <a:solidFill>
                  <a:srgbClr val="CC0000"/>
                </a:solidFill>
                <a:latin typeface="Times New Roman" pitchFamily="18" charset="0"/>
              </a:rPr>
              <a:t>Tiết</a:t>
            </a:r>
            <a:r>
              <a:rPr lang="en-US" altLang="en-US" sz="4400" b="1" u="sng" dirty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altLang="en-US" sz="4400" b="1" u="sng" dirty="0" smtClean="0">
                <a:solidFill>
                  <a:srgbClr val="CC0000"/>
                </a:solidFill>
                <a:latin typeface="Times New Roman" pitchFamily="18" charset="0"/>
              </a:rPr>
              <a:t>12</a:t>
            </a:r>
            <a:r>
              <a:rPr lang="vi-VN" altLang="en-US" sz="4400" b="1" u="sng" dirty="0" smtClean="0">
                <a:solidFill>
                  <a:srgbClr val="CC0000"/>
                </a:solidFill>
                <a:latin typeface="Times New Roman" pitchFamily="18" charset="0"/>
              </a:rPr>
              <a:t>5</a:t>
            </a:r>
            <a:r>
              <a:rPr lang="en-US" altLang="en-US" sz="4400" b="1" u="sng" dirty="0" smtClean="0">
                <a:solidFill>
                  <a:srgbClr val="CC0000"/>
                </a:solidFill>
                <a:latin typeface="Times New Roman" pitchFamily="18" charset="0"/>
              </a:rPr>
              <a:t>:</a:t>
            </a:r>
            <a:endParaRPr lang="en-US" altLang="en-US" sz="4400" b="1" u="sng" dirty="0">
              <a:solidFill>
                <a:srgbClr val="CC0000"/>
              </a:solidFill>
              <a:latin typeface="Times New Roman" pitchFamily="18" charset="0"/>
            </a:endParaRP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2133600" y="2667000"/>
            <a:ext cx="6096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7200" b="1">
                <a:latin typeface="Times New Roman" pitchFamily="18" charset="0"/>
              </a:rPr>
              <a:t>   </a:t>
            </a:r>
            <a:r>
              <a:rPr lang="en-US" altLang="en-US" sz="7200" b="1">
                <a:solidFill>
                  <a:srgbClr val="CC0000"/>
                </a:solidFill>
                <a:latin typeface="Times New Roman" pitchFamily="18" charset="0"/>
              </a:rPr>
              <a:t>ÔN TẬP           TIẾNG VIỆT</a:t>
            </a:r>
            <a:r>
              <a:rPr lang="en-US" altLang="en-US" sz="6000">
                <a:solidFill>
                  <a:srgbClr val="CC0000"/>
                </a:solidFill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13249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0"/>
            <a:ext cx="83058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457200" y="152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CC0000"/>
                </a:solidFill>
                <a:latin typeface="Arial" charset="0"/>
              </a:rPr>
              <a:t>1. Về các kiểu câu đơn</a:t>
            </a:r>
          </a:p>
        </p:txBody>
      </p:sp>
      <p:pic>
        <p:nvPicPr>
          <p:cNvPr id="30724" name="Picture 4" descr="Frames PPT 0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2296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Picture 3" descr="Frames PPT 0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0"/>
            <a:ext cx="94488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413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685800" y="3048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CC0000"/>
                </a:solidFill>
                <a:latin typeface="Arial" charset="0"/>
              </a:rPr>
              <a:t>1. Về các kiểu câu đơn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5181600" y="533400"/>
            <a:ext cx="373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-  Em hãy cho biết mấy cách phân loại câu? 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228600" y="914400"/>
            <a:ext cx="4800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400">
                <a:latin typeface="Arial" charset="0"/>
              </a:rPr>
              <a:t>      Có hai cách phân loại câu đơn truyền thống           </a:t>
            </a:r>
          </a:p>
          <a:p>
            <a:pPr eaLnBrk="1" hangingPunct="1"/>
            <a:r>
              <a:rPr lang="en-US" altLang="en-US" sz="2400">
                <a:latin typeface="Arial" charset="0"/>
              </a:rPr>
              <a:t>             +Theo mục đích .      </a:t>
            </a:r>
          </a:p>
          <a:p>
            <a:pPr eaLnBrk="1" hangingPunct="1"/>
            <a:r>
              <a:rPr lang="en-US" altLang="en-US" sz="2400">
                <a:latin typeface="Arial" charset="0"/>
              </a:rPr>
              <a:t> 	  +Theo cấu tạo ngữ pháp .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1066800" y="25908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CC0000"/>
                </a:solidFill>
                <a:latin typeface="Arial" charset="0"/>
              </a:rPr>
              <a:t>a. Theo mục đích nói:</a:t>
            </a:r>
            <a:r>
              <a:rPr lang="en-US" altLang="en-US" sz="2400" b="1" u="sng">
                <a:latin typeface="Arial" charset="0"/>
              </a:rPr>
              <a:t> 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5410200" y="2209800"/>
            <a:ext cx="3733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- Theo mục đích nói, câu có thể chia làm mấy loại? Cho biết chức năng của từng loại? Cho ví dụ?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1447800" y="32004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Có 4 loại</a:t>
            </a:r>
            <a:r>
              <a:rPr lang="en-US" altLang="en-US">
                <a:latin typeface="Arial" charset="0"/>
              </a:rPr>
              <a:t> 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1371600" y="3733800"/>
            <a:ext cx="38100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u="sng">
                <a:solidFill>
                  <a:srgbClr val="CC0000"/>
                </a:solidFill>
                <a:latin typeface="Arial" charset="0"/>
              </a:rPr>
              <a:t>- Câu nghi vấn:</a:t>
            </a:r>
            <a:r>
              <a:rPr lang="en-US" altLang="en-US" sz="2400">
                <a:solidFill>
                  <a:schemeClr val="bg1"/>
                </a:solidFill>
                <a:latin typeface="Arial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 + Được dùng để hỏi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      VD: Bạn ôn bài xong chưa? </a:t>
            </a:r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>
            <a:off x="5181600" y="152400"/>
            <a:ext cx="76200" cy="571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5334000" y="3962400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- Câu nghi vấn là gì?</a:t>
            </a:r>
          </a:p>
        </p:txBody>
      </p:sp>
      <p:pic>
        <p:nvPicPr>
          <p:cNvPr id="14354" name="Picture 18" descr="Frames PPT 0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981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3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3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4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4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4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5791200" y="228600"/>
            <a:ext cx="0" cy="601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1219200" y="228600"/>
            <a:ext cx="4495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u="sng">
                <a:solidFill>
                  <a:srgbClr val="CC0000"/>
                </a:solidFill>
                <a:latin typeface="Arial" charset="0"/>
              </a:rPr>
              <a:t>+</a:t>
            </a:r>
            <a:r>
              <a:rPr lang="en-US" altLang="en-US" sz="2400">
                <a:latin typeface="Arial" charset="0"/>
              </a:rPr>
              <a:t> Chứa các từ nghi vấn như: ai, bao giờ, ở đâu, bằng cách nào, để làm gì?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685800" y="1524000"/>
            <a:ext cx="51816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buFontTx/>
              <a:buChar char="-"/>
            </a:pPr>
            <a:r>
              <a:rPr lang="en-US" altLang="en-US" sz="2400" u="sng">
                <a:solidFill>
                  <a:srgbClr val="CC0000"/>
                </a:solidFill>
                <a:latin typeface="Arial" charset="0"/>
              </a:rPr>
              <a:t>Câu trần thuật:</a:t>
            </a:r>
            <a:r>
              <a:rPr lang="en-US" altLang="en-US" sz="2400">
                <a:latin typeface="Arial" charset="0"/>
              </a:rPr>
              <a:t> </a:t>
            </a:r>
          </a:p>
          <a:p>
            <a:pPr eaLnBrk="1" hangingPunct="1"/>
            <a:r>
              <a:rPr lang="en-US" altLang="en-US" sz="2400">
                <a:latin typeface="Arial" charset="0"/>
              </a:rPr>
              <a:t>     + Được dùng để nêu một nhận định có thể đánh giá theo tiêu chuẩn đúng hay sai.		</a:t>
            </a:r>
          </a:p>
          <a:p>
            <a:pPr eaLnBrk="1" hangingPunct="1"/>
            <a:r>
              <a:rPr lang="en-US" altLang="en-US" sz="2400">
                <a:latin typeface="Arial" charset="0"/>
              </a:rPr>
              <a:t>        VD: Hôm nay, cả lớp đã soạn bài đầy đủ. 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5867400" y="152400"/>
            <a:ext cx="31242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- Dấu hiệu điển hình để nhận biết các kiểu ngôn ngữ câu nghi vấn</a:t>
            </a:r>
            <a:r>
              <a:rPr lang="en-US" altLang="en-US">
                <a:latin typeface="Arial" charset="0"/>
              </a:rPr>
              <a:t> </a:t>
            </a:r>
            <a:r>
              <a:rPr lang="en-US" altLang="en-US" sz="2400">
                <a:latin typeface="Arial" charset="0"/>
              </a:rPr>
              <a:t>?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5791200" y="1981200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- Câu trần thuật là gì?</a:t>
            </a:r>
          </a:p>
        </p:txBody>
      </p:sp>
      <p:pic>
        <p:nvPicPr>
          <p:cNvPr id="35850" name="Picture 10" descr="Frames PPT 0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025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8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8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5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990600" y="228600"/>
            <a:ext cx="4876800" cy="337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400" u="sng">
                <a:solidFill>
                  <a:srgbClr val="CC0000"/>
                </a:solidFill>
                <a:latin typeface="Arial" charset="0"/>
              </a:rPr>
              <a:t>+ </a:t>
            </a:r>
            <a:r>
              <a:rPr lang="en-US" altLang="en-US" sz="2400">
                <a:latin typeface="Arial" charset="0"/>
              </a:rPr>
              <a:t>Được coi là trung hoà, tức là không có dấu hiệu riêng.Câu trần thuật được chia ra làm 3 loại  :</a:t>
            </a:r>
          </a:p>
          <a:p>
            <a:pPr eaLnBrk="1" hangingPunct="1"/>
            <a:r>
              <a:rPr lang="en-US" altLang="en-US" sz="2400">
                <a:latin typeface="Arial" charset="0"/>
              </a:rPr>
              <a:t>                   * Câu kể: vị ngữ là cụm động từ		</a:t>
            </a:r>
          </a:p>
          <a:p>
            <a:pPr eaLnBrk="1" hangingPunct="1"/>
            <a:r>
              <a:rPr lang="en-US" altLang="en-US" sz="2400">
                <a:latin typeface="Arial" charset="0"/>
              </a:rPr>
              <a:t>                   * Câu tả: vị ngữ là cụm tính từ </a:t>
            </a:r>
          </a:p>
          <a:p>
            <a:pPr eaLnBrk="1" hangingPunct="1"/>
            <a:r>
              <a:rPr lang="en-US" altLang="en-US" sz="2400">
                <a:latin typeface="Arial" charset="0"/>
              </a:rPr>
              <a:t>                   * Câu luận: có từ “là” đứng giữa chủ ngữ và vị ngữ</a:t>
            </a:r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59436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5867400" y="152400"/>
            <a:ext cx="31242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- Dấu hiệu điển hình để nhận biết các kiểu ngôn ngữ câu trần thuật</a:t>
            </a:r>
            <a:r>
              <a:rPr lang="en-US" altLang="en-US">
                <a:latin typeface="Arial" charset="0"/>
              </a:rPr>
              <a:t> </a:t>
            </a:r>
            <a:r>
              <a:rPr lang="en-US" altLang="en-US" sz="2400">
                <a:latin typeface="Arial" charset="0"/>
              </a:rPr>
              <a:t>?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685800" y="3810000"/>
            <a:ext cx="50292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u="sng">
                <a:solidFill>
                  <a:srgbClr val="CC0000"/>
                </a:solidFill>
                <a:latin typeface="Arial" charset="0"/>
              </a:rPr>
              <a:t>- Câu cầu khiến</a:t>
            </a:r>
            <a:r>
              <a:rPr lang="en-US" altLang="en-US" sz="2400">
                <a:latin typeface="Arial" charset="0"/>
              </a:rPr>
              <a:t>: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     + Dùng để cầu khiến, tức để ra lệnh, yêu cầu … người nghe thực hiện hành động được nói đến trong câu.		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VD: Chúng ta hãy ôn bài cho kỹ. 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5791200" y="3886200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- Câu cầu khiến là gì?</a:t>
            </a:r>
          </a:p>
        </p:txBody>
      </p:sp>
      <p:pic>
        <p:nvPicPr>
          <p:cNvPr id="15376" name="Picture 16" descr="Frames PPT 0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446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53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53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3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53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457200" y="2133600"/>
            <a:ext cx="51816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400" u="sng">
                <a:solidFill>
                  <a:srgbClr val="CC0000"/>
                </a:solidFill>
                <a:latin typeface="Arial" charset="0"/>
              </a:rPr>
              <a:t>Câu cảm thán</a:t>
            </a:r>
            <a:r>
              <a:rPr lang="en-US" altLang="en-US" sz="2400">
                <a:latin typeface="Arial" charset="0"/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      + Dùng  để bộc lộ cảm xúc một cách trực tiếp.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VD: Ôi, trời nóng quá! </a:t>
            </a: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609600" y="228600"/>
            <a:ext cx="4953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+ Chứa các từ có ý nghĩa cầu khiến như: hãy, đừng chớ, nên, không nên</a:t>
            </a:r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>
            <a:off x="5791200" y="0"/>
            <a:ext cx="0" cy="670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5867400" y="152400"/>
            <a:ext cx="31242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- Dấu hiệu điển hình để nhận biết các kiểu ngôn ngữ câu cầu khiến</a:t>
            </a:r>
            <a:r>
              <a:rPr lang="en-US" altLang="en-US">
                <a:latin typeface="Arial" charset="0"/>
              </a:rPr>
              <a:t> </a:t>
            </a:r>
            <a:r>
              <a:rPr lang="en-US" altLang="en-US" sz="2400">
                <a:latin typeface="Arial" charset="0"/>
              </a:rPr>
              <a:t>?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5791200" y="1981200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- Câu cảm thán là gì?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533400" y="4267200"/>
            <a:ext cx="4953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u="sng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altLang="en-US" sz="2400">
                <a:solidFill>
                  <a:srgbClr val="CC0000"/>
                </a:solidFill>
                <a:latin typeface="Arial" charset="0"/>
              </a:rPr>
              <a:t>    + </a:t>
            </a:r>
            <a:r>
              <a:rPr lang="en-US" altLang="en-US" sz="2400">
                <a:latin typeface="Arial" charset="0"/>
              </a:rPr>
              <a:t>Chứa các từ bộc lộ cảm xúc cao như: ôi, trời ơi, eo ơi …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5867400" y="3962400"/>
            <a:ext cx="31242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- Dấu hiệu điển hình để nhận biết các kiểu ngôn ngữ câu cảm thán</a:t>
            </a:r>
            <a:r>
              <a:rPr lang="en-US" altLang="en-US">
                <a:latin typeface="Arial" charset="0"/>
              </a:rPr>
              <a:t> </a:t>
            </a:r>
            <a:r>
              <a:rPr lang="en-US" altLang="en-US" sz="2400">
                <a:latin typeface="Arial" charset="0"/>
              </a:rPr>
              <a:t>?</a:t>
            </a:r>
          </a:p>
        </p:txBody>
      </p:sp>
      <p:pic>
        <p:nvPicPr>
          <p:cNvPr id="43018" name="Picture 10" descr="Frames PPT 0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886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3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30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3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30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685</Words>
  <Application>Microsoft Office PowerPoint</Application>
  <PresentationFormat>On-screen Show (4:3)</PresentationFormat>
  <Paragraphs>84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KimGiang</dc:creator>
  <cp:lastModifiedBy>Administrator</cp:lastModifiedBy>
  <cp:revision>5</cp:revision>
  <dcterms:created xsi:type="dcterms:W3CDTF">2021-05-04T14:47:46Z</dcterms:created>
  <dcterms:modified xsi:type="dcterms:W3CDTF">2021-05-22T12:28:39Z</dcterms:modified>
</cp:coreProperties>
</file>