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2" r:id="rId2"/>
    <p:sldId id="264" r:id="rId3"/>
    <p:sldId id="265" r:id="rId4"/>
    <p:sldId id="266" r:id="rId5"/>
    <p:sldId id="267" r:id="rId6"/>
    <p:sldId id="268" r:id="rId7"/>
    <p:sldId id="269" r:id="rId8"/>
    <p:sldId id="270" r:id="rId9"/>
    <p:sldId id="271" r:id="rId10"/>
    <p:sldId id="257" r:id="rId11"/>
    <p:sldId id="258" r:id="rId12"/>
    <p:sldId id="259" r:id="rId13"/>
    <p:sldId id="260" r:id="rId14"/>
    <p:sldId id="261" r:id="rId15"/>
    <p:sldId id="262" r:id="rId16"/>
    <p:sldId id="263" r:id="rId17"/>
    <p:sldId id="273" r:id="rId18"/>
    <p:sldId id="274" r:id="rId19"/>
    <p:sldId id="275" r:id="rId20"/>
    <p:sldId id="276"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EE928DC-B151-4DBC-90E8-1AD415CE5849}" type="datetimeFigureOut">
              <a:rPr lang="en-US" smtClean="0"/>
              <a:t>5/22/2021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896B9E-6A8E-4F70-9AEE-39AE00F4698E}" type="slidenum">
              <a:rPr lang="en-US" smtClean="0"/>
              <a:t>‹#›</a:t>
            </a:fld>
            <a:endParaRPr lang="en-US"/>
          </a:p>
        </p:txBody>
      </p:sp>
    </p:spTree>
    <p:extLst>
      <p:ext uri="{BB962C8B-B14F-4D97-AF65-F5344CB8AC3E}">
        <p14:creationId xmlns:p14="http://schemas.microsoft.com/office/powerpoint/2010/main" val="15052258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E928DC-B151-4DBC-90E8-1AD415CE5849}" type="datetimeFigureOut">
              <a:rPr lang="en-US" smtClean="0"/>
              <a:t>5/22/2021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896B9E-6A8E-4F70-9AEE-39AE00F4698E}" type="slidenum">
              <a:rPr lang="en-US" smtClean="0"/>
              <a:t>‹#›</a:t>
            </a:fld>
            <a:endParaRPr lang="en-US"/>
          </a:p>
        </p:txBody>
      </p:sp>
    </p:spTree>
    <p:extLst>
      <p:ext uri="{BB962C8B-B14F-4D97-AF65-F5344CB8AC3E}">
        <p14:creationId xmlns:p14="http://schemas.microsoft.com/office/powerpoint/2010/main" val="16031301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E928DC-B151-4DBC-90E8-1AD415CE5849}" type="datetimeFigureOut">
              <a:rPr lang="en-US" smtClean="0"/>
              <a:t>5/22/2021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896B9E-6A8E-4F70-9AEE-39AE00F4698E}" type="slidenum">
              <a:rPr lang="en-US" smtClean="0"/>
              <a:t>‹#›</a:t>
            </a:fld>
            <a:endParaRPr lang="en-US"/>
          </a:p>
        </p:txBody>
      </p:sp>
    </p:spTree>
    <p:extLst>
      <p:ext uri="{BB962C8B-B14F-4D97-AF65-F5344CB8AC3E}">
        <p14:creationId xmlns:p14="http://schemas.microsoft.com/office/powerpoint/2010/main" val="11291462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E928DC-B151-4DBC-90E8-1AD415CE5849}" type="datetimeFigureOut">
              <a:rPr lang="en-US" smtClean="0"/>
              <a:t>5/22/2021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896B9E-6A8E-4F70-9AEE-39AE00F4698E}" type="slidenum">
              <a:rPr lang="en-US" smtClean="0"/>
              <a:t>‹#›</a:t>
            </a:fld>
            <a:endParaRPr lang="en-US"/>
          </a:p>
        </p:txBody>
      </p:sp>
    </p:spTree>
    <p:extLst>
      <p:ext uri="{BB962C8B-B14F-4D97-AF65-F5344CB8AC3E}">
        <p14:creationId xmlns:p14="http://schemas.microsoft.com/office/powerpoint/2010/main" val="988022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EE928DC-B151-4DBC-90E8-1AD415CE5849}" type="datetimeFigureOut">
              <a:rPr lang="en-US" smtClean="0"/>
              <a:t>5/22/2021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896B9E-6A8E-4F70-9AEE-39AE00F4698E}" type="slidenum">
              <a:rPr lang="en-US" smtClean="0"/>
              <a:t>‹#›</a:t>
            </a:fld>
            <a:endParaRPr lang="en-US"/>
          </a:p>
        </p:txBody>
      </p:sp>
    </p:spTree>
    <p:extLst>
      <p:ext uri="{BB962C8B-B14F-4D97-AF65-F5344CB8AC3E}">
        <p14:creationId xmlns:p14="http://schemas.microsoft.com/office/powerpoint/2010/main" val="2952514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EE928DC-B151-4DBC-90E8-1AD415CE5849}" type="datetimeFigureOut">
              <a:rPr lang="en-US" smtClean="0"/>
              <a:t>5/22/2021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896B9E-6A8E-4F70-9AEE-39AE00F4698E}" type="slidenum">
              <a:rPr lang="en-US" smtClean="0"/>
              <a:t>‹#›</a:t>
            </a:fld>
            <a:endParaRPr lang="en-US"/>
          </a:p>
        </p:txBody>
      </p:sp>
    </p:spTree>
    <p:extLst>
      <p:ext uri="{BB962C8B-B14F-4D97-AF65-F5344CB8AC3E}">
        <p14:creationId xmlns:p14="http://schemas.microsoft.com/office/powerpoint/2010/main" val="26778618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EE928DC-B151-4DBC-90E8-1AD415CE5849}" type="datetimeFigureOut">
              <a:rPr lang="en-US" smtClean="0"/>
              <a:t>5/22/2021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7896B9E-6A8E-4F70-9AEE-39AE00F4698E}" type="slidenum">
              <a:rPr lang="en-US" smtClean="0"/>
              <a:t>‹#›</a:t>
            </a:fld>
            <a:endParaRPr lang="en-US"/>
          </a:p>
        </p:txBody>
      </p:sp>
    </p:spTree>
    <p:extLst>
      <p:ext uri="{BB962C8B-B14F-4D97-AF65-F5344CB8AC3E}">
        <p14:creationId xmlns:p14="http://schemas.microsoft.com/office/powerpoint/2010/main" val="27042014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EE928DC-B151-4DBC-90E8-1AD415CE5849}" type="datetimeFigureOut">
              <a:rPr lang="en-US" smtClean="0"/>
              <a:t>5/22/2021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7896B9E-6A8E-4F70-9AEE-39AE00F4698E}" type="slidenum">
              <a:rPr lang="en-US" smtClean="0"/>
              <a:t>‹#›</a:t>
            </a:fld>
            <a:endParaRPr lang="en-US"/>
          </a:p>
        </p:txBody>
      </p:sp>
    </p:spTree>
    <p:extLst>
      <p:ext uri="{BB962C8B-B14F-4D97-AF65-F5344CB8AC3E}">
        <p14:creationId xmlns:p14="http://schemas.microsoft.com/office/powerpoint/2010/main" val="516354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E928DC-B151-4DBC-90E8-1AD415CE5849}" type="datetimeFigureOut">
              <a:rPr lang="en-US" smtClean="0"/>
              <a:t>5/22/2021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7896B9E-6A8E-4F70-9AEE-39AE00F4698E}" type="slidenum">
              <a:rPr lang="en-US" smtClean="0"/>
              <a:t>‹#›</a:t>
            </a:fld>
            <a:endParaRPr lang="en-US"/>
          </a:p>
        </p:txBody>
      </p:sp>
    </p:spTree>
    <p:extLst>
      <p:ext uri="{BB962C8B-B14F-4D97-AF65-F5344CB8AC3E}">
        <p14:creationId xmlns:p14="http://schemas.microsoft.com/office/powerpoint/2010/main" val="28179628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E928DC-B151-4DBC-90E8-1AD415CE5849}" type="datetimeFigureOut">
              <a:rPr lang="en-US" smtClean="0"/>
              <a:t>5/22/2021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896B9E-6A8E-4F70-9AEE-39AE00F4698E}" type="slidenum">
              <a:rPr lang="en-US" smtClean="0"/>
              <a:t>‹#›</a:t>
            </a:fld>
            <a:endParaRPr lang="en-US"/>
          </a:p>
        </p:txBody>
      </p:sp>
    </p:spTree>
    <p:extLst>
      <p:ext uri="{BB962C8B-B14F-4D97-AF65-F5344CB8AC3E}">
        <p14:creationId xmlns:p14="http://schemas.microsoft.com/office/powerpoint/2010/main" val="17871046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E928DC-B151-4DBC-90E8-1AD415CE5849}" type="datetimeFigureOut">
              <a:rPr lang="en-US" smtClean="0"/>
              <a:t>5/22/2021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896B9E-6A8E-4F70-9AEE-39AE00F4698E}" type="slidenum">
              <a:rPr lang="en-US" smtClean="0"/>
              <a:t>‹#›</a:t>
            </a:fld>
            <a:endParaRPr lang="en-US"/>
          </a:p>
        </p:txBody>
      </p:sp>
    </p:spTree>
    <p:extLst>
      <p:ext uri="{BB962C8B-B14F-4D97-AF65-F5344CB8AC3E}">
        <p14:creationId xmlns:p14="http://schemas.microsoft.com/office/powerpoint/2010/main" val="36245660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E928DC-B151-4DBC-90E8-1AD415CE5849}" type="datetimeFigureOut">
              <a:rPr lang="en-US" smtClean="0"/>
              <a:t>5/22/2021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896B9E-6A8E-4F70-9AEE-39AE00F4698E}" type="slidenum">
              <a:rPr lang="en-US" smtClean="0"/>
              <a:t>‹#›</a:t>
            </a:fld>
            <a:endParaRPr lang="en-US"/>
          </a:p>
        </p:txBody>
      </p:sp>
    </p:spTree>
    <p:extLst>
      <p:ext uri="{BB962C8B-B14F-4D97-AF65-F5344CB8AC3E}">
        <p14:creationId xmlns:p14="http://schemas.microsoft.com/office/powerpoint/2010/main" val="13059547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marL="0" indent="0" algn="ctr">
              <a:buNone/>
            </a:pPr>
            <a:r>
              <a:rPr lang="en-US" b="1" dirty="0" smtClean="0">
                <a:solidFill>
                  <a:srgbClr val="FF0000"/>
                </a:solidFill>
                <a:latin typeface="Times New Roman" pitchFamily="18" charset="0"/>
                <a:cs typeface="Times New Roman" pitchFamily="18" charset="0"/>
              </a:rPr>
              <a:t>TIẾT 4. </a:t>
            </a:r>
          </a:p>
          <a:p>
            <a:pPr marL="0" indent="0" algn="ctr">
              <a:buNone/>
            </a:pPr>
            <a:r>
              <a:rPr lang="en-US" b="1" dirty="0" smtClean="0">
                <a:solidFill>
                  <a:srgbClr val="FF0000"/>
                </a:solidFill>
                <a:latin typeface="Times New Roman" pitchFamily="18" charset="0"/>
                <a:cs typeface="Times New Roman" pitchFamily="18" charset="0"/>
              </a:rPr>
              <a:t>ÔN TẬP: CÁC NƯỚC Á, PHI, MĨ LA TINH</a:t>
            </a:r>
          </a:p>
          <a:p>
            <a:pPr marL="0" indent="0" algn="ctr">
              <a:buNone/>
            </a:pPr>
            <a:r>
              <a:rPr lang="en-US" b="1" dirty="0" smtClean="0">
                <a:solidFill>
                  <a:srgbClr val="FF0000"/>
                </a:solidFill>
                <a:latin typeface="Times New Roman" pitchFamily="18" charset="0"/>
                <a:cs typeface="Times New Roman" pitchFamily="18" charset="0"/>
              </a:rPr>
              <a:t>LỚP 9A2</a:t>
            </a:r>
          </a:p>
          <a:p>
            <a:pPr marL="0" indent="0" algn="ctr">
              <a:buNone/>
            </a:pPr>
            <a:endParaRPr lang="en-US" b="1" dirty="0">
              <a:solidFill>
                <a:srgbClr val="FF0000"/>
              </a:solidFill>
              <a:latin typeface="Times New Roman" pitchFamily="18" charset="0"/>
              <a:cs typeface="Times New Roman" pitchFamily="18" charset="0"/>
            </a:endParaRPr>
          </a:p>
          <a:p>
            <a:pPr marL="0" indent="0" algn="ctr">
              <a:buNone/>
            </a:pPr>
            <a:endParaRPr lang="en-US" b="1" dirty="0" smtClean="0">
              <a:solidFill>
                <a:srgbClr val="FF0000"/>
              </a:solidFill>
              <a:latin typeface="Times New Roman" pitchFamily="18" charset="0"/>
              <a:cs typeface="Times New Roman" pitchFamily="18" charset="0"/>
            </a:endParaRPr>
          </a:p>
          <a:p>
            <a:pPr marL="0" indent="0" algn="ctr">
              <a:buNone/>
            </a:pPr>
            <a:endParaRPr lang="en-US" b="1" dirty="0">
              <a:solidFill>
                <a:srgbClr val="FF0000"/>
              </a:solidFill>
              <a:latin typeface="Times New Roman" pitchFamily="18" charset="0"/>
              <a:cs typeface="Times New Roman" pitchFamily="18" charset="0"/>
            </a:endParaRPr>
          </a:p>
          <a:p>
            <a:pPr marL="0" indent="0" algn="ctr">
              <a:buNone/>
            </a:pPr>
            <a:endParaRPr lang="en-US" b="1" dirty="0" smtClean="0">
              <a:solidFill>
                <a:srgbClr val="FF0000"/>
              </a:solidFill>
              <a:latin typeface="Times New Roman" pitchFamily="18" charset="0"/>
              <a:cs typeface="Times New Roman" pitchFamily="18" charset="0"/>
            </a:endParaRPr>
          </a:p>
          <a:p>
            <a:pPr marL="0" indent="0" algn="ctr">
              <a:buNone/>
            </a:pPr>
            <a:r>
              <a:rPr lang="en-US" b="1" dirty="0" smtClean="0">
                <a:solidFill>
                  <a:srgbClr val="FF0000"/>
                </a:solidFill>
                <a:latin typeface="Times New Roman" pitchFamily="18" charset="0"/>
                <a:cs typeface="Times New Roman" pitchFamily="18" charset="0"/>
              </a:rPr>
              <a:t>GV: TỐNG THỊ HOA</a:t>
            </a:r>
            <a:endParaRPr lang="en-US"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5698824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spcBef>
                <a:spcPts val="0"/>
              </a:spcBef>
            </a:pPr>
            <a:r>
              <a:rPr lang="vi-VN" b="1" spc="-10" dirty="0">
                <a:ea typeface="Times New Roman"/>
              </a:rPr>
              <a:t>Chủ đề 3.</a:t>
            </a:r>
            <a:r>
              <a:rPr lang="en-US" sz="4000" dirty="0" smtClean="0">
                <a:effectLst/>
                <a:latin typeface="Times New Roman"/>
                <a:ea typeface="Times New Roman"/>
              </a:rPr>
              <a:t/>
            </a:r>
            <a:br>
              <a:rPr lang="en-US" sz="4000" dirty="0" smtClean="0">
                <a:effectLst/>
                <a:latin typeface="Times New Roman"/>
                <a:ea typeface="Times New Roman"/>
              </a:rPr>
            </a:br>
            <a:r>
              <a:rPr lang="vi-VN" b="1" spc="-10" dirty="0">
                <a:ea typeface="Times New Roman"/>
              </a:rPr>
              <a:t>MĨ, NHẬT BẢN, TÂY ÂU TỪ NĂM 1945 ĐẾN NAY</a:t>
            </a:r>
            <a:r>
              <a:rPr lang="en-US" sz="4000" dirty="0" smtClean="0">
                <a:effectLst/>
                <a:latin typeface="Times New Roman"/>
                <a:ea typeface="Times New Roman"/>
              </a:rPr>
              <a:t/>
            </a:r>
            <a:br>
              <a:rPr lang="en-US" sz="4000" dirty="0" smtClean="0">
                <a:effectLst/>
                <a:latin typeface="Times New Roman"/>
                <a:ea typeface="Times New Roman"/>
              </a:rPr>
            </a:br>
            <a:r>
              <a:rPr lang="vi-VN" b="1" spc="-10" dirty="0">
                <a:ea typeface="Times New Roman"/>
              </a:rPr>
              <a:t>TIẾT 1: MĨ, NHẬT BẢN</a:t>
            </a:r>
            <a:r>
              <a:rPr lang="en-US" sz="4000" dirty="0" smtClean="0">
                <a:effectLst/>
                <a:latin typeface="Times New Roman"/>
                <a:ea typeface="Times New Roman"/>
              </a:rPr>
              <a:t/>
            </a:r>
            <a:br>
              <a:rPr lang="en-US" sz="4000" dirty="0" smtClean="0">
                <a:effectLst/>
                <a:latin typeface="Times New Roman"/>
                <a:ea typeface="Times New Roman"/>
              </a:rPr>
            </a:br>
            <a:endParaRPr lang="en-US" dirty="0"/>
          </a:p>
        </p:txBody>
      </p:sp>
      <p:sp>
        <p:nvSpPr>
          <p:cNvPr id="3" name="Content Placeholder 2"/>
          <p:cNvSpPr>
            <a:spLocks noGrp="1"/>
          </p:cNvSpPr>
          <p:nvPr>
            <p:ph idx="1"/>
          </p:nvPr>
        </p:nvSpPr>
        <p:spPr/>
        <p:txBody>
          <a:bodyPr>
            <a:normAutofit fontScale="70000" lnSpcReduction="20000"/>
          </a:bodyPr>
          <a:lstStyle/>
          <a:p>
            <a:pPr marL="0" marR="0" algn="just">
              <a:spcBef>
                <a:spcPts val="0"/>
              </a:spcBef>
              <a:spcAft>
                <a:spcPts val="0"/>
              </a:spcAft>
            </a:pPr>
            <a:r>
              <a:rPr lang="vi-VN" b="1" spc="-10" dirty="0" smtClean="0">
                <a:effectLst/>
                <a:latin typeface="Times New Roman"/>
                <a:ea typeface="Times New Roman"/>
              </a:rPr>
              <a:t>I. Nước Mĩ.</a:t>
            </a:r>
            <a:endParaRPr lang="en-US" sz="2800" dirty="0" smtClean="0">
              <a:effectLst/>
              <a:latin typeface="Times New Roman"/>
              <a:ea typeface="Times New Roman"/>
            </a:endParaRPr>
          </a:p>
          <a:p>
            <a:pPr marL="0" marR="0" algn="just">
              <a:spcBef>
                <a:spcPts val="0"/>
              </a:spcBef>
              <a:spcAft>
                <a:spcPts val="0"/>
              </a:spcAft>
            </a:pPr>
            <a:r>
              <a:rPr lang="vi-VN" b="1" spc="-10" dirty="0" smtClean="0">
                <a:effectLst/>
                <a:latin typeface="Times New Roman"/>
                <a:ea typeface="Times New Roman"/>
              </a:rPr>
              <a:t>	</a:t>
            </a:r>
            <a:r>
              <a:rPr lang="vi-VN" b="1" spc="-40" dirty="0" smtClean="0">
                <a:effectLst/>
                <a:latin typeface="Times New Roman"/>
                <a:ea typeface="Times New Roman"/>
              </a:rPr>
              <a:t>1. Tình hình KT nước Mĩ sau Chiến tranh thế giới thứ hai.</a:t>
            </a:r>
            <a:endParaRPr lang="en-US" sz="2800" dirty="0" smtClean="0">
              <a:effectLst/>
              <a:latin typeface="Times New Roman"/>
              <a:ea typeface="Times New Roman"/>
            </a:endParaRPr>
          </a:p>
          <a:p>
            <a:pPr marL="0" marR="0" algn="just">
              <a:spcBef>
                <a:spcPts val="0"/>
              </a:spcBef>
              <a:spcAft>
                <a:spcPts val="0"/>
              </a:spcAft>
            </a:pPr>
            <a:r>
              <a:rPr lang="vi-VN" spc="-40" dirty="0" smtClean="0">
                <a:effectLst/>
                <a:latin typeface="Times New Roman"/>
                <a:ea typeface="Times New Roman"/>
              </a:rPr>
              <a:t>	+ Sau CTTG II, Mĩ vươn lên thành nước TB giàu mạnh nhất, đứng đầu hệ thống TBCN. Trong những năm 1945-1950, Mĩ chiếm hơn một nửa sản lượng công nghiệp thế giới (56,4%), 3/4 trữ lượng vàng thế giới. Mĩ có lực lượng quân sự mạnh nhất thế giới tư bản và độc quyền vũ khí nguyên tử.</a:t>
            </a:r>
            <a:endParaRPr lang="en-US" sz="2800" dirty="0" smtClean="0">
              <a:effectLst/>
              <a:latin typeface="Times New Roman"/>
              <a:ea typeface="Times New Roman"/>
            </a:endParaRPr>
          </a:p>
          <a:p>
            <a:pPr marL="0" marR="0" algn="just">
              <a:spcBef>
                <a:spcPts val="0"/>
              </a:spcBef>
              <a:spcAft>
                <a:spcPts val="0"/>
              </a:spcAft>
            </a:pPr>
            <a:r>
              <a:rPr lang="vi-VN" spc="-10" dirty="0" smtClean="0">
                <a:effectLst/>
                <a:latin typeface="Times New Roman"/>
                <a:ea typeface="Times New Roman"/>
              </a:rPr>
              <a:t>	- Nguyên nhân: Không bị chiến tranh tàn phá, giàu tài nguyên, thừa hưởng các thành quả khoa học kĩ thuật thế giới, thu lợi nhuận từ việc buôn bán vũ khí cho các nước.</a:t>
            </a:r>
            <a:endParaRPr lang="en-US" sz="2800" dirty="0" smtClean="0">
              <a:effectLst/>
              <a:latin typeface="Times New Roman"/>
              <a:ea typeface="Times New Roman"/>
            </a:endParaRPr>
          </a:p>
          <a:p>
            <a:pPr marL="0" marR="0" algn="just">
              <a:spcBef>
                <a:spcPts val="0"/>
              </a:spcBef>
              <a:spcAft>
                <a:spcPts val="0"/>
              </a:spcAft>
            </a:pPr>
            <a:r>
              <a:rPr lang="vi-VN" spc="-40" dirty="0" smtClean="0">
                <a:effectLst/>
                <a:latin typeface="Times New Roman"/>
                <a:ea typeface="Times New Roman"/>
              </a:rPr>
              <a:t>	+ Trong những thập niên tiếp theo, KT Mĩ đã suy yếu và không còn giữ được ưu thế tuyệt đối. </a:t>
            </a:r>
            <a:endParaRPr lang="en-US" sz="2800" dirty="0" smtClean="0">
              <a:effectLst/>
              <a:latin typeface="Times New Roman"/>
              <a:ea typeface="Times New Roman"/>
            </a:endParaRPr>
          </a:p>
          <a:p>
            <a:pPr marL="0" marR="0" algn="just">
              <a:spcBef>
                <a:spcPts val="0"/>
              </a:spcBef>
              <a:spcAft>
                <a:spcPts val="0"/>
              </a:spcAft>
            </a:pPr>
            <a:r>
              <a:rPr lang="vi-VN" spc="-10" dirty="0" smtClean="0">
                <a:effectLst/>
                <a:latin typeface="Times New Roman"/>
                <a:ea typeface="Times New Roman"/>
              </a:rPr>
              <a:t>	- Nguyên nhân: sự cạnh tranh của các nước đế quốc khác, khủng hoảng chu kì, chi phí quá lớn cho chạy đua vũ trang và chiến tranh,...</a:t>
            </a:r>
            <a:endParaRPr lang="en-US" sz="2800" dirty="0" smtClean="0">
              <a:effectLst/>
              <a:latin typeface="Times New Roman"/>
              <a:ea typeface="Times New Roman"/>
            </a:endParaRPr>
          </a:p>
          <a:p>
            <a:pPr marL="0" indent="0">
              <a:buNone/>
            </a:pPr>
            <a:endParaRPr lang="en-US" dirty="0"/>
          </a:p>
        </p:txBody>
      </p:sp>
    </p:spTree>
    <p:extLst>
      <p:ext uri="{BB962C8B-B14F-4D97-AF65-F5344CB8AC3E}">
        <p14:creationId xmlns:p14="http://schemas.microsoft.com/office/powerpoint/2010/main" val="34630872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marL="0" marR="0" algn="just">
              <a:spcBef>
                <a:spcPts val="0"/>
              </a:spcBef>
              <a:spcAft>
                <a:spcPts val="0"/>
              </a:spcAft>
            </a:pPr>
            <a:r>
              <a:rPr lang="vi-VN" b="1" dirty="0" smtClean="0">
                <a:effectLst/>
                <a:latin typeface="Times New Roman"/>
                <a:ea typeface="Times New Roman"/>
              </a:rPr>
              <a:t>2. Sự phát triển khoa học - kỹ thuật của Mĩ sau chiến tranh:</a:t>
            </a:r>
            <a:endParaRPr lang="en-US" sz="2800" dirty="0" smtClean="0">
              <a:effectLst/>
              <a:latin typeface="Times New Roman"/>
              <a:ea typeface="Times New Roman"/>
            </a:endParaRPr>
          </a:p>
          <a:p>
            <a:pPr marL="0" marR="0" algn="just">
              <a:spcBef>
                <a:spcPts val="0"/>
              </a:spcBef>
              <a:spcAft>
                <a:spcPts val="0"/>
              </a:spcAft>
            </a:pPr>
            <a:r>
              <a:rPr lang="vi-VN" dirty="0" smtClean="0">
                <a:effectLst/>
                <a:latin typeface="Times New Roman"/>
                <a:ea typeface="Times New Roman"/>
              </a:rPr>
              <a:t>	+ Nước Mĩ là nước khởi đầu của cuộc cách mạng khoa học kỹ thuật lần thứ hai (1945).</a:t>
            </a:r>
            <a:endParaRPr lang="en-US" sz="2800" dirty="0" smtClean="0">
              <a:effectLst/>
              <a:latin typeface="Times New Roman"/>
              <a:ea typeface="Times New Roman"/>
            </a:endParaRPr>
          </a:p>
          <a:p>
            <a:pPr marL="0" marR="0" algn="just">
              <a:spcBef>
                <a:spcPts val="0"/>
              </a:spcBef>
              <a:spcAft>
                <a:spcPts val="0"/>
              </a:spcAft>
            </a:pPr>
            <a:r>
              <a:rPr lang="vi-VN" dirty="0" smtClean="0">
                <a:effectLst/>
                <a:latin typeface="Times New Roman"/>
                <a:ea typeface="Times New Roman"/>
              </a:rPr>
              <a:t>	+ Đi đầu về khoa học kĩ thuật và công nghệ thế giới trên mọi lĩnh vực.</a:t>
            </a:r>
            <a:endParaRPr lang="en-US" sz="2800" dirty="0" smtClean="0">
              <a:effectLst/>
              <a:latin typeface="Times New Roman"/>
              <a:ea typeface="Times New Roman"/>
            </a:endParaRPr>
          </a:p>
          <a:p>
            <a:pPr marL="0" marR="0" algn="just">
              <a:spcBef>
                <a:spcPts val="0"/>
              </a:spcBef>
              <a:spcAft>
                <a:spcPts val="0"/>
              </a:spcAft>
            </a:pPr>
            <a:r>
              <a:rPr lang="vi-VN" dirty="0" smtClean="0">
                <a:effectLst/>
                <a:latin typeface="Times New Roman"/>
                <a:ea typeface="Times New Roman"/>
              </a:rPr>
              <a:t>	- Sáng chế công cụ mới (máy tính, máy tự động); năng lượng mới, vật liệu mới; “</a:t>
            </a:r>
            <a:r>
              <a:rPr lang="vi-VN" i="1" dirty="0" smtClean="0">
                <a:effectLst/>
                <a:latin typeface="Times New Roman"/>
                <a:ea typeface="Times New Roman"/>
              </a:rPr>
              <a:t>Cách mạng xanh</a:t>
            </a:r>
            <a:r>
              <a:rPr lang="vi-VN" dirty="0" smtClean="0">
                <a:effectLst/>
                <a:latin typeface="Times New Roman"/>
                <a:ea typeface="Times New Roman"/>
              </a:rPr>
              <a:t>” trong nông nghiệp, giao thông liên lạc, chinh phục vũ trụ,... (7/1969 đưa con người lên mặt trăng); sản xuất vũ khí hiện đại.</a:t>
            </a:r>
            <a:endParaRPr lang="en-US" sz="2800" dirty="0" smtClean="0">
              <a:effectLst/>
              <a:latin typeface="Times New Roman"/>
              <a:ea typeface="Times New Roman"/>
            </a:endParaRPr>
          </a:p>
          <a:p>
            <a:pPr marL="0" indent="0">
              <a:buNone/>
            </a:pPr>
            <a:endParaRPr lang="en-US" dirty="0"/>
          </a:p>
        </p:txBody>
      </p:sp>
    </p:spTree>
    <p:extLst>
      <p:ext uri="{BB962C8B-B14F-4D97-AF65-F5344CB8AC3E}">
        <p14:creationId xmlns:p14="http://schemas.microsoft.com/office/powerpoint/2010/main" val="18340163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pPr marL="0" marR="0" algn="just">
              <a:spcBef>
                <a:spcPts val="0"/>
              </a:spcBef>
              <a:spcAft>
                <a:spcPts val="0"/>
              </a:spcAft>
            </a:pPr>
            <a:r>
              <a:rPr lang="vi-VN" b="1" spc="-10" dirty="0" smtClean="0">
                <a:effectLst/>
                <a:latin typeface="Times New Roman"/>
                <a:ea typeface="Times New Roman"/>
              </a:rPr>
              <a:t>II. Nhật Bản.</a:t>
            </a:r>
            <a:endParaRPr lang="en-US" sz="2800" dirty="0" smtClean="0">
              <a:effectLst/>
              <a:latin typeface="Times New Roman"/>
              <a:ea typeface="Times New Roman"/>
            </a:endParaRPr>
          </a:p>
          <a:p>
            <a:pPr marL="0" marR="0" algn="just">
              <a:spcBef>
                <a:spcPts val="0"/>
              </a:spcBef>
              <a:spcAft>
                <a:spcPts val="0"/>
              </a:spcAft>
            </a:pPr>
            <a:r>
              <a:rPr lang="vi-VN" b="1" spc="-30" dirty="0" smtClean="0">
                <a:effectLst/>
                <a:latin typeface="Times New Roman"/>
                <a:ea typeface="Times New Roman"/>
              </a:rPr>
              <a:t>	1. Tình hình Nhật Bản sau chiến tranh </a:t>
            </a:r>
            <a:endParaRPr lang="en-US" sz="2800" dirty="0" smtClean="0">
              <a:effectLst/>
              <a:latin typeface="Times New Roman"/>
              <a:ea typeface="Times New Roman"/>
            </a:endParaRPr>
          </a:p>
          <a:p>
            <a:pPr marL="0" marR="0" algn="just">
              <a:spcBef>
                <a:spcPts val="0"/>
              </a:spcBef>
              <a:spcAft>
                <a:spcPts val="0"/>
              </a:spcAft>
            </a:pPr>
            <a:r>
              <a:rPr lang="vi-VN" dirty="0" smtClean="0">
                <a:effectLst/>
                <a:latin typeface="Times New Roman"/>
                <a:ea typeface="Times New Roman"/>
              </a:rPr>
              <a:t>	+ Là nước bại trận, bị tàn phá nặng nề, xuất hiện nhiều khó khăn lớn (thất nghiệp 13 triệu người, thiếu thốn lương thực, thực phẩm và hàng tiêu dùng,...).</a:t>
            </a:r>
            <a:endParaRPr lang="en-US" sz="2800" dirty="0" smtClean="0">
              <a:effectLst/>
              <a:latin typeface="Times New Roman"/>
              <a:ea typeface="Times New Roman"/>
            </a:endParaRPr>
          </a:p>
          <a:p>
            <a:pPr marL="0" marR="0" algn="just">
              <a:spcBef>
                <a:spcPts val="0"/>
              </a:spcBef>
              <a:spcAft>
                <a:spcPts val="0"/>
              </a:spcAft>
            </a:pPr>
            <a:r>
              <a:rPr lang="vi-VN" spc="-30" dirty="0" smtClean="0">
                <a:effectLst/>
                <a:latin typeface="Times New Roman"/>
                <a:ea typeface="Times New Roman"/>
              </a:rPr>
              <a:t>	+ Dưới chế độ chiếm đóng của Mĩ, nhiều cuộc cải cách dân chủ đã được tiến hành như: ban hành Hiến pháp mới (1946), cải cách ruộng đất, xóa bỏ chủ nghĩa quân phiệt và trừng trị tội phạm chiến tranh, ban hành các quyền tự do dân chủ (Luật Công đoàn, nam nữ bình đẳng...). Những cải cách ấy đã trở thành nhân tố quan trọng giúp NB phát triển mạnh mẽ sau này.</a:t>
            </a:r>
            <a:endParaRPr lang="en-US" sz="2800" dirty="0" smtClean="0">
              <a:effectLst/>
              <a:latin typeface="Times New Roman"/>
              <a:ea typeface="Times New Roman"/>
            </a:endParaRPr>
          </a:p>
          <a:p>
            <a:pPr marL="0" marR="0" algn="just">
              <a:spcBef>
                <a:spcPts val="0"/>
              </a:spcBef>
              <a:spcAft>
                <a:spcPts val="0"/>
              </a:spcAft>
            </a:pPr>
            <a:r>
              <a:rPr lang="vi-VN" b="1" spc="-30" dirty="0" smtClean="0">
                <a:effectLst/>
                <a:latin typeface="Times New Roman"/>
                <a:ea typeface="Times New Roman"/>
              </a:rPr>
              <a:t>	2. Nhật Bản khôi phục và phát triển kinh tế sau chiến tranh:</a:t>
            </a:r>
            <a:endParaRPr lang="en-US" sz="2800" dirty="0" smtClean="0">
              <a:effectLst/>
              <a:latin typeface="Times New Roman"/>
              <a:ea typeface="Times New Roman"/>
            </a:endParaRPr>
          </a:p>
          <a:p>
            <a:pPr marL="0" indent="0">
              <a:buNone/>
            </a:pPr>
            <a:endParaRPr lang="en-US" dirty="0"/>
          </a:p>
        </p:txBody>
      </p:sp>
    </p:spTree>
    <p:extLst>
      <p:ext uri="{BB962C8B-B14F-4D97-AF65-F5344CB8AC3E}">
        <p14:creationId xmlns:p14="http://schemas.microsoft.com/office/powerpoint/2010/main" val="208359985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pPr marL="0" marR="0" algn="just">
              <a:spcBef>
                <a:spcPts val="0"/>
              </a:spcBef>
              <a:spcAft>
                <a:spcPts val="0"/>
              </a:spcAft>
            </a:pPr>
            <a:r>
              <a:rPr lang="vi-VN" b="1" spc="-30" dirty="0" smtClean="0">
                <a:effectLst/>
                <a:latin typeface="Times New Roman"/>
                <a:ea typeface="Times New Roman"/>
              </a:rPr>
              <a:t>2. Nhật Bản khôi phục và phát triển kinh tế sau chiến tranh:</a:t>
            </a:r>
            <a:endParaRPr lang="en-US" sz="2800" dirty="0" smtClean="0">
              <a:effectLst/>
              <a:latin typeface="Times New Roman"/>
              <a:ea typeface="Times New Roman"/>
            </a:endParaRPr>
          </a:p>
          <a:p>
            <a:pPr marL="0" marR="0" algn="just">
              <a:spcBef>
                <a:spcPts val="0"/>
              </a:spcBef>
              <a:spcAft>
                <a:spcPts val="0"/>
              </a:spcAft>
            </a:pPr>
            <a:r>
              <a:rPr lang="vi-VN" spc="-30" dirty="0" smtClean="0">
                <a:effectLst/>
                <a:latin typeface="Times New Roman"/>
                <a:ea typeface="Times New Roman"/>
              </a:rPr>
              <a:t>	+ Từ đầu những năm 50 đến đầu những năm 70 của thế kỉ XX, kinh tế Nhật Bản tăng trưởng mạnh mẽ, được coi là “</a:t>
            </a:r>
            <a:r>
              <a:rPr lang="vi-VN" i="1" spc="-30" dirty="0" smtClean="0">
                <a:effectLst/>
                <a:latin typeface="Times New Roman"/>
                <a:ea typeface="Times New Roman"/>
              </a:rPr>
              <a:t>sự phát triển thần kì</a:t>
            </a:r>
            <a:r>
              <a:rPr lang="vi-VN" spc="-30" dirty="0" smtClean="0">
                <a:effectLst/>
                <a:latin typeface="Times New Roman"/>
                <a:ea typeface="Times New Roman"/>
              </a:rPr>
              <a:t>”... Cùng với Mĩ và Tây Âu, Nhật Bản trở thành 1 trong 3 trung tâm kinh tế - tài chính trên thế giới.</a:t>
            </a:r>
            <a:endParaRPr lang="en-US" sz="2800" dirty="0" smtClean="0">
              <a:effectLst/>
              <a:latin typeface="Times New Roman"/>
              <a:ea typeface="Times New Roman"/>
            </a:endParaRPr>
          </a:p>
          <a:p>
            <a:pPr marL="0" marR="0" algn="just">
              <a:spcBef>
                <a:spcPts val="0"/>
              </a:spcBef>
              <a:spcAft>
                <a:spcPts val="0"/>
              </a:spcAft>
            </a:pPr>
            <a:r>
              <a:rPr lang="vi-VN" spc="-30" dirty="0" smtClean="0">
                <a:effectLst/>
                <a:latin typeface="Times New Roman"/>
                <a:ea typeface="Times New Roman"/>
              </a:rPr>
              <a:t>	+ Những nguyên nhân chính của sự phát triển đó là do: truyền thống văn hóa, giáo dục lâu đời của người Nhật - sẵn sàng tiếp thu những giá trị tiến bộ của thế giới nhưng vẫn giữ được bản sắc dân tộc; con người NB được đào tạo chu đáo và có ý chí vươn lên; sự quản lí có hiệu quả các của các xí nghiệp, công ti; vai trò điều tiết và đề ra các chiến lược phát triển kinh tế của Chính phủ...</a:t>
            </a:r>
            <a:endParaRPr lang="en-US" sz="2800" dirty="0" smtClean="0">
              <a:effectLst/>
              <a:latin typeface="Times New Roman"/>
              <a:ea typeface="Times New Roman"/>
            </a:endParaRPr>
          </a:p>
          <a:p>
            <a:pPr marL="0" marR="0" algn="just">
              <a:spcBef>
                <a:spcPts val="0"/>
              </a:spcBef>
              <a:spcAft>
                <a:spcPts val="0"/>
              </a:spcAft>
            </a:pPr>
            <a:r>
              <a:rPr lang="vi-VN" dirty="0" smtClean="0">
                <a:effectLst/>
                <a:latin typeface="Times New Roman"/>
                <a:ea typeface="Times New Roman"/>
              </a:rPr>
              <a:t>	+ Trong thập kỉ 90, kinh tế Nhật bị suy thoái kéo dài, có năm tăng trưởng âm (1997 - âm 0,7%, 1998 - âm 1,0%). Nền kinh tế Nhật Bản đòi hỏi phải có những cải cách theo hướng áp dụng những tiến bộ của khoa học - công nghệ.</a:t>
            </a:r>
            <a:endParaRPr lang="en-US" sz="2800" dirty="0" smtClean="0">
              <a:effectLst/>
              <a:latin typeface="Times New Roman"/>
              <a:ea typeface="Times New Roman"/>
            </a:endParaRPr>
          </a:p>
          <a:p>
            <a:pPr marL="0" indent="0">
              <a:buNone/>
            </a:pPr>
            <a:endParaRPr lang="en-US" dirty="0"/>
          </a:p>
        </p:txBody>
      </p:sp>
    </p:spTree>
    <p:extLst>
      <p:ext uri="{BB962C8B-B14F-4D97-AF65-F5344CB8AC3E}">
        <p14:creationId xmlns:p14="http://schemas.microsoft.com/office/powerpoint/2010/main" val="195886361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pPr marL="0" marR="0" algn="just">
              <a:spcBef>
                <a:spcPts val="0"/>
              </a:spcBef>
              <a:spcAft>
                <a:spcPts val="0"/>
              </a:spcAft>
            </a:pPr>
            <a:r>
              <a:rPr lang="vi-VN" b="1" spc="-30" dirty="0" smtClean="0">
                <a:effectLst/>
                <a:latin typeface="Times New Roman"/>
                <a:ea typeface="Times New Roman"/>
              </a:rPr>
              <a:t>3. Chính sách đối nội và đối ngoại của Nhật Bản sau chiến tranh:</a:t>
            </a:r>
            <a:endParaRPr lang="en-US" sz="2800" dirty="0" smtClean="0">
              <a:effectLst/>
              <a:latin typeface="Times New Roman"/>
              <a:ea typeface="Times New Roman"/>
            </a:endParaRPr>
          </a:p>
          <a:p>
            <a:pPr marL="0" marR="0" algn="just">
              <a:spcBef>
                <a:spcPts val="0"/>
              </a:spcBef>
              <a:spcAft>
                <a:spcPts val="0"/>
              </a:spcAft>
            </a:pPr>
            <a:r>
              <a:rPr lang="vi-VN" spc="-20" dirty="0" smtClean="0">
                <a:effectLst/>
                <a:latin typeface="Times New Roman"/>
                <a:ea typeface="Times New Roman"/>
              </a:rPr>
              <a:t>	+ Sau chiến tranh, nhờ những cải cách dân chủ, Nhật Bản đã chuyển từ một xã hội chuyên chế sang một xã hội dân chủ ở nhiều mức độ. Từ 1955 đến 1993, </a:t>
            </a:r>
            <a:r>
              <a:rPr lang="vi-VN" i="1" spc="-20" dirty="0" smtClean="0">
                <a:effectLst/>
                <a:latin typeface="Times New Roman"/>
                <a:ea typeface="Times New Roman"/>
              </a:rPr>
              <a:t>Đảng Dân chủ Tự do</a:t>
            </a:r>
            <a:r>
              <a:rPr lang="vi-VN" spc="-20" dirty="0" smtClean="0">
                <a:effectLst/>
                <a:latin typeface="Times New Roman"/>
                <a:ea typeface="Times New Roman"/>
              </a:rPr>
              <a:t> (LDP) liên tục cầm quyền. Hiện nay, Chính phủ Nhật Bản là liên minh cầm quyền của nhiều chính đảng.</a:t>
            </a:r>
            <a:endParaRPr lang="en-US" sz="2800" dirty="0" smtClean="0">
              <a:effectLst/>
              <a:latin typeface="Times New Roman"/>
              <a:ea typeface="Times New Roman"/>
            </a:endParaRPr>
          </a:p>
          <a:p>
            <a:pPr marL="0" marR="0" algn="just">
              <a:spcBef>
                <a:spcPts val="0"/>
              </a:spcBef>
              <a:spcAft>
                <a:spcPts val="0"/>
              </a:spcAft>
            </a:pPr>
            <a:r>
              <a:rPr lang="vi-VN" spc="-20" dirty="0" smtClean="0">
                <a:effectLst/>
                <a:latin typeface="Times New Roman"/>
                <a:ea typeface="Times New Roman"/>
              </a:rPr>
              <a:t>	+ Về đối ngoại, sau chiến tranh, Nhật Bản thi hành 1 chính sách lệ thuộc vào Mĩ,... Bên cạnh đó là chính sách mềm mỏng về chính trị và phát triển các mối quan hệ kinh tế đối ngoại, đang nỗ lực vươn lên trở thành một cường quốc chính trị cho tương xứng với vị thế siêu cường kinh tế.</a:t>
            </a:r>
            <a:endParaRPr lang="en-US" sz="2800" dirty="0" smtClean="0">
              <a:effectLst/>
              <a:latin typeface="Times New Roman"/>
              <a:ea typeface="Times New Roman"/>
            </a:endParaRPr>
          </a:p>
          <a:p>
            <a:pPr marL="0" indent="0">
              <a:buNone/>
            </a:pPr>
            <a:endParaRPr lang="en-US" dirty="0"/>
          </a:p>
        </p:txBody>
      </p:sp>
    </p:spTree>
    <p:extLst>
      <p:ext uri="{BB962C8B-B14F-4D97-AF65-F5344CB8AC3E}">
        <p14:creationId xmlns:p14="http://schemas.microsoft.com/office/powerpoint/2010/main" val="328023276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62500" lnSpcReduction="20000"/>
          </a:bodyPr>
          <a:lstStyle/>
          <a:p>
            <a:pPr marL="0" marR="0" algn="just">
              <a:spcBef>
                <a:spcPts val="0"/>
              </a:spcBef>
              <a:spcAft>
                <a:spcPts val="0"/>
              </a:spcAft>
            </a:pPr>
            <a:r>
              <a:rPr lang="vi-VN" b="1" dirty="0" smtClean="0">
                <a:effectLst/>
                <a:latin typeface="Times New Roman"/>
                <a:ea typeface="Times New Roman"/>
              </a:rPr>
              <a:t>TIẾT 2: CÁC NƯỚC TÂY ÂU</a:t>
            </a:r>
            <a:endParaRPr lang="en-US" sz="2800" dirty="0" smtClean="0">
              <a:effectLst/>
              <a:latin typeface="Times New Roman"/>
              <a:ea typeface="Times New Roman"/>
            </a:endParaRPr>
          </a:p>
          <a:p>
            <a:pPr marL="0" marR="0" algn="just">
              <a:spcBef>
                <a:spcPts val="0"/>
              </a:spcBef>
              <a:spcAft>
                <a:spcPts val="0"/>
              </a:spcAft>
            </a:pPr>
            <a:r>
              <a:rPr lang="vi-VN" b="1" dirty="0" smtClean="0">
                <a:effectLst/>
                <a:latin typeface="Times New Roman"/>
                <a:ea typeface="Times New Roman"/>
              </a:rPr>
              <a:t>	1. Tình hình chung:</a:t>
            </a:r>
            <a:endParaRPr lang="en-US" sz="2800" dirty="0" smtClean="0">
              <a:effectLst/>
              <a:latin typeface="Times New Roman"/>
              <a:ea typeface="Times New Roman"/>
            </a:endParaRPr>
          </a:p>
          <a:p>
            <a:pPr marL="0" marR="0" algn="just">
              <a:spcBef>
                <a:spcPts val="0"/>
              </a:spcBef>
              <a:spcAft>
                <a:spcPts val="0"/>
              </a:spcAft>
            </a:pPr>
            <a:r>
              <a:rPr lang="vi-VN" b="1" i="1" spc="-10" dirty="0" smtClean="0">
                <a:effectLst/>
                <a:latin typeface="Times New Roman"/>
                <a:ea typeface="Times New Roman"/>
              </a:rPr>
              <a:t>	+ Về kinh tế:</a:t>
            </a:r>
            <a:r>
              <a:rPr lang="vi-VN" spc="-10" dirty="0" smtClean="0">
                <a:effectLst/>
                <a:latin typeface="Times New Roman"/>
                <a:ea typeface="Times New Roman"/>
              </a:rPr>
              <a:t> Để khôi phục nền kinh tế bị chiến tranh tàn phá nặng nề, các nước Tây Âu đã nhận viện trợ kinh tế của Mĩ theo “</a:t>
            </a:r>
            <a:r>
              <a:rPr lang="vi-VN" i="1" spc="-10" dirty="0" smtClean="0">
                <a:effectLst/>
                <a:latin typeface="Times New Roman"/>
                <a:ea typeface="Times New Roman"/>
              </a:rPr>
              <a:t>Kế hoạch Mác-san</a:t>
            </a:r>
            <a:r>
              <a:rPr lang="vi-VN" spc="-10" dirty="0" smtClean="0">
                <a:effectLst/>
                <a:latin typeface="Times New Roman"/>
                <a:ea typeface="Times New Roman"/>
              </a:rPr>
              <a:t>” (16 nước được viện trợ khoảng 17 tỉ USD từ 1848 đến 1951). Kinh tế được phục hồi, nhưng các nước này ngày càng lệ thuộc vào Mĩ.</a:t>
            </a:r>
            <a:endParaRPr lang="en-US" sz="2800" dirty="0" smtClean="0">
              <a:effectLst/>
              <a:latin typeface="Times New Roman"/>
              <a:ea typeface="Times New Roman"/>
            </a:endParaRPr>
          </a:p>
          <a:p>
            <a:pPr marL="0" marR="0" algn="just">
              <a:spcBef>
                <a:spcPts val="0"/>
              </a:spcBef>
              <a:spcAft>
                <a:spcPts val="0"/>
              </a:spcAft>
            </a:pPr>
            <a:r>
              <a:rPr lang="vi-VN" b="1" i="1" spc="-10" dirty="0" smtClean="0">
                <a:effectLst/>
                <a:latin typeface="Times New Roman"/>
                <a:ea typeface="Times New Roman"/>
              </a:rPr>
              <a:t>	+ Về chính trị:</a:t>
            </a:r>
            <a:r>
              <a:rPr lang="vi-VN" spc="-10" dirty="0" smtClean="0">
                <a:effectLst/>
                <a:latin typeface="Times New Roman"/>
                <a:ea typeface="Times New Roman"/>
              </a:rPr>
              <a:t> Chính phủ các nước Tây Âu tìm mọi cách thu hẹp các quyền tự do dân chủ, xóa bỏ các cải cách tiến bộ đã thực hiện trước đây, ngăn cản các phong trào công nhân và dân chủ, củng cố thế lực của giai cấp tư sản cầm quyền.</a:t>
            </a:r>
            <a:endParaRPr lang="en-US" sz="2800" dirty="0" smtClean="0">
              <a:effectLst/>
              <a:latin typeface="Times New Roman"/>
              <a:ea typeface="Times New Roman"/>
            </a:endParaRPr>
          </a:p>
          <a:p>
            <a:pPr marL="0" marR="0" algn="just">
              <a:spcBef>
                <a:spcPts val="0"/>
              </a:spcBef>
              <a:spcAft>
                <a:spcPts val="0"/>
              </a:spcAft>
            </a:pPr>
            <a:r>
              <a:rPr lang="vi-VN" b="1" i="1" dirty="0" smtClean="0">
                <a:effectLst/>
                <a:latin typeface="Times New Roman"/>
                <a:ea typeface="Times New Roman"/>
              </a:rPr>
              <a:t>	+ Về đối ngoại:</a:t>
            </a:r>
            <a:r>
              <a:rPr lang="vi-VN" dirty="0" smtClean="0">
                <a:effectLst/>
                <a:latin typeface="Times New Roman"/>
                <a:ea typeface="Times New Roman"/>
              </a:rPr>
              <a:t> Nhiều nước Tây Âu đã tiến hành các cuộc chiến tranh tái chiếm thuộc địa. Tham gia khối quân sự Bắc Đại Tây Dương (NATO) nhằm chống lại Liên Xô và các nước XHCN Đông Âu.</a:t>
            </a:r>
            <a:endParaRPr lang="en-US" sz="2800" dirty="0" smtClean="0">
              <a:effectLst/>
              <a:latin typeface="Times New Roman"/>
              <a:ea typeface="Times New Roman"/>
            </a:endParaRPr>
          </a:p>
          <a:p>
            <a:pPr marL="0" marR="0" algn="just">
              <a:spcBef>
                <a:spcPts val="0"/>
              </a:spcBef>
              <a:spcAft>
                <a:spcPts val="0"/>
              </a:spcAft>
            </a:pPr>
            <a:r>
              <a:rPr lang="vi-VN" dirty="0" smtClean="0">
                <a:effectLst/>
                <a:latin typeface="Times New Roman"/>
                <a:ea typeface="Times New Roman"/>
              </a:rPr>
              <a:t>	+ Sau CTTG thứ II, nước Đức bị chia cắt thành 2 nhà nước: CHLB Đức và CHDC Đức, với các chế độ chính trị đối lập nhau. Tháng 10/1990, nước Đức thống nhất, trở thành 1 quốc gia có tiềm lực kinh tế và quân sự mạnh nhất Tây Âu.</a:t>
            </a:r>
            <a:endParaRPr lang="en-US" sz="2800" dirty="0" smtClean="0">
              <a:effectLst/>
              <a:latin typeface="Times New Roman"/>
              <a:ea typeface="Times New Roman"/>
            </a:endParaRPr>
          </a:p>
          <a:p>
            <a:pPr marL="0" indent="0">
              <a:buNone/>
            </a:pPr>
            <a:endParaRPr lang="en-US" dirty="0"/>
          </a:p>
        </p:txBody>
      </p:sp>
    </p:spTree>
    <p:extLst>
      <p:ext uri="{BB962C8B-B14F-4D97-AF65-F5344CB8AC3E}">
        <p14:creationId xmlns:p14="http://schemas.microsoft.com/office/powerpoint/2010/main" val="354743240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62500" lnSpcReduction="20000"/>
          </a:bodyPr>
          <a:lstStyle/>
          <a:p>
            <a:pPr marL="0" marR="0" algn="just">
              <a:spcBef>
                <a:spcPts val="0"/>
              </a:spcBef>
              <a:spcAft>
                <a:spcPts val="0"/>
              </a:spcAft>
            </a:pPr>
            <a:r>
              <a:rPr lang="vi-VN" b="1" spc="-30" dirty="0" smtClean="0">
                <a:effectLst/>
                <a:latin typeface="Times New Roman"/>
                <a:ea typeface="Times New Roman"/>
              </a:rPr>
              <a:t>2. Sự liên kết khu vực:</a:t>
            </a:r>
            <a:endParaRPr lang="en-US" sz="2800" dirty="0" smtClean="0">
              <a:effectLst/>
              <a:latin typeface="Times New Roman"/>
              <a:ea typeface="Times New Roman"/>
            </a:endParaRPr>
          </a:p>
          <a:p>
            <a:pPr marL="0" marR="0" algn="just">
              <a:spcBef>
                <a:spcPts val="0"/>
              </a:spcBef>
              <a:spcAft>
                <a:spcPts val="0"/>
              </a:spcAft>
            </a:pPr>
            <a:r>
              <a:rPr lang="vi-VN" dirty="0" smtClean="0">
                <a:effectLst/>
                <a:latin typeface="Times New Roman"/>
                <a:ea typeface="Times New Roman"/>
              </a:rPr>
              <a:t>	+ Sau chiến tranh, ở Tây Âu xu hướng liên kết khu vực ngày càng nổi bật và phát triển:</a:t>
            </a:r>
            <a:endParaRPr lang="en-US" sz="2800" dirty="0" smtClean="0">
              <a:effectLst/>
              <a:latin typeface="Times New Roman"/>
              <a:ea typeface="Times New Roman"/>
            </a:endParaRPr>
          </a:p>
          <a:p>
            <a:pPr marL="0" marR="0" algn="just">
              <a:spcBef>
                <a:spcPts val="0"/>
              </a:spcBef>
              <a:spcAft>
                <a:spcPts val="0"/>
              </a:spcAft>
            </a:pPr>
            <a:r>
              <a:rPr lang="vi-VN" spc="50" dirty="0" smtClean="0">
                <a:effectLst/>
                <a:latin typeface="Times New Roman"/>
                <a:ea typeface="Times New Roman"/>
              </a:rPr>
              <a:t>	- Tháng 4/1951, “</a:t>
            </a:r>
            <a:r>
              <a:rPr lang="vi-VN" b="1" i="1" spc="50" dirty="0" smtClean="0">
                <a:effectLst/>
                <a:latin typeface="Times New Roman"/>
                <a:ea typeface="Times New Roman"/>
              </a:rPr>
              <a:t>Cộng đồng than, thép châu Âu</a:t>
            </a:r>
            <a:r>
              <a:rPr lang="vi-VN" spc="50" dirty="0" smtClean="0">
                <a:effectLst/>
                <a:latin typeface="Times New Roman"/>
                <a:ea typeface="Times New Roman"/>
              </a:rPr>
              <a:t>” được thành lập, gồm 6 nước: Pháp, Đức, I-ta-li-a, Bỉ, Hà Lan, Lúc-xăm-bua.</a:t>
            </a:r>
            <a:endParaRPr lang="en-US" sz="2800" dirty="0" smtClean="0">
              <a:effectLst/>
              <a:latin typeface="Times New Roman"/>
              <a:ea typeface="Times New Roman"/>
            </a:endParaRPr>
          </a:p>
          <a:p>
            <a:pPr marL="0" marR="0" algn="just">
              <a:spcBef>
                <a:spcPts val="0"/>
              </a:spcBef>
              <a:spcAft>
                <a:spcPts val="0"/>
              </a:spcAft>
            </a:pPr>
            <a:r>
              <a:rPr lang="vi-VN" dirty="0" smtClean="0">
                <a:effectLst/>
                <a:latin typeface="Times New Roman"/>
                <a:ea typeface="Times New Roman"/>
              </a:rPr>
              <a:t>	- Tháng 3/1957, “</a:t>
            </a:r>
            <a:r>
              <a:rPr lang="vi-VN" b="1" i="1" dirty="0" smtClean="0">
                <a:effectLst/>
                <a:latin typeface="Times New Roman"/>
                <a:ea typeface="Times New Roman"/>
              </a:rPr>
              <a:t>Cộng đồng năng lượng nguyên tử châu Âu</a:t>
            </a:r>
            <a:r>
              <a:rPr lang="vi-VN" dirty="0" smtClean="0">
                <a:effectLst/>
                <a:latin typeface="Times New Roman"/>
                <a:ea typeface="Times New Roman"/>
              </a:rPr>
              <a:t>” và “</a:t>
            </a:r>
            <a:r>
              <a:rPr lang="vi-VN" b="1" i="1" dirty="0" smtClean="0">
                <a:effectLst/>
                <a:latin typeface="Times New Roman"/>
                <a:ea typeface="Times New Roman"/>
              </a:rPr>
              <a:t>Cộng đồng kinh tế châu Âu</a:t>
            </a:r>
            <a:r>
              <a:rPr lang="vi-VN" dirty="0" smtClean="0">
                <a:effectLst/>
                <a:latin typeface="Times New Roman"/>
                <a:ea typeface="Times New Roman"/>
              </a:rPr>
              <a:t>” (EEC) được thành lập, gồm 6 nước trên. Họ chủ trương xóa bỏ dần hàng rào thuế quan, tự do lưu thông hàng hóa, tư bản và công nhân giữa 6 nước.</a:t>
            </a:r>
            <a:endParaRPr lang="en-US" sz="2800" dirty="0" smtClean="0">
              <a:effectLst/>
              <a:latin typeface="Times New Roman"/>
              <a:ea typeface="Times New Roman"/>
            </a:endParaRPr>
          </a:p>
          <a:p>
            <a:pPr marL="0" marR="0" algn="just">
              <a:spcBef>
                <a:spcPts val="0"/>
              </a:spcBef>
              <a:spcAft>
                <a:spcPts val="0"/>
              </a:spcAft>
            </a:pPr>
            <a:r>
              <a:rPr lang="vi-VN" dirty="0" smtClean="0">
                <a:effectLst/>
                <a:latin typeface="Times New Roman"/>
                <a:ea typeface="Times New Roman"/>
              </a:rPr>
              <a:t>	- Tháng 7/1967, “</a:t>
            </a:r>
            <a:r>
              <a:rPr lang="vi-VN" b="1" i="1" dirty="0" smtClean="0">
                <a:effectLst/>
                <a:latin typeface="Times New Roman"/>
                <a:ea typeface="Times New Roman"/>
              </a:rPr>
              <a:t>Cộng đồng châu Âu</a:t>
            </a:r>
            <a:r>
              <a:rPr lang="vi-VN" dirty="0" smtClean="0">
                <a:effectLst/>
                <a:latin typeface="Times New Roman"/>
                <a:ea typeface="Times New Roman"/>
              </a:rPr>
              <a:t>” (EC) ra đời trên cơ sở sáp nhập 3 cộng đồng trên.</a:t>
            </a:r>
            <a:endParaRPr lang="en-US" sz="2800" dirty="0" smtClean="0">
              <a:effectLst/>
              <a:latin typeface="Times New Roman"/>
              <a:ea typeface="Times New Roman"/>
            </a:endParaRPr>
          </a:p>
          <a:p>
            <a:pPr marL="0" marR="0" algn="just">
              <a:spcBef>
                <a:spcPts val="0"/>
              </a:spcBef>
              <a:spcAft>
                <a:spcPts val="0"/>
              </a:spcAft>
            </a:pPr>
            <a:r>
              <a:rPr lang="vi-VN" spc="-40" dirty="0" smtClean="0">
                <a:effectLst/>
                <a:latin typeface="Times New Roman"/>
                <a:ea typeface="Times New Roman"/>
              </a:rPr>
              <a:t>	- Sau 10 năm chuẩn bị, tháng 12/1991, các nước EC họp Hội nghị cấp cao tại Ma-a-xtơ-rích (Hà Lan), </a:t>
            </a:r>
            <a:r>
              <a:rPr lang="vi-VN" b="1" i="1" spc="-40" dirty="0" smtClean="0">
                <a:effectLst/>
                <a:latin typeface="Times New Roman"/>
                <a:ea typeface="Times New Roman"/>
              </a:rPr>
              <a:t>Cộng đồng châu Âu</a:t>
            </a:r>
            <a:r>
              <a:rPr lang="vi-VN" spc="-40" dirty="0" smtClean="0">
                <a:effectLst/>
                <a:latin typeface="Times New Roman"/>
                <a:ea typeface="Times New Roman"/>
              </a:rPr>
              <a:t> (EC) đổi tên thành </a:t>
            </a:r>
            <a:r>
              <a:rPr lang="vi-VN" b="1" i="1" spc="-40" dirty="0" smtClean="0">
                <a:effectLst/>
                <a:latin typeface="Times New Roman"/>
                <a:ea typeface="Times New Roman"/>
              </a:rPr>
              <a:t>Liên minh châu Âu</a:t>
            </a:r>
            <a:r>
              <a:rPr lang="vi-VN" spc="-40" dirty="0" smtClean="0">
                <a:effectLst/>
                <a:latin typeface="Times New Roman"/>
                <a:ea typeface="Times New Roman"/>
              </a:rPr>
              <a:t> (EU) và từ 1/1/1999, đồng tiền chung châu Âu (EURO) ra đời.  </a:t>
            </a:r>
            <a:endParaRPr lang="en-US" sz="2800" dirty="0" smtClean="0">
              <a:effectLst/>
              <a:latin typeface="Times New Roman"/>
              <a:ea typeface="Times New Roman"/>
            </a:endParaRPr>
          </a:p>
          <a:p>
            <a:pPr marL="0" marR="0" algn="just">
              <a:spcBef>
                <a:spcPts val="0"/>
              </a:spcBef>
              <a:spcAft>
                <a:spcPts val="0"/>
              </a:spcAft>
            </a:pPr>
            <a:r>
              <a:rPr lang="vi-VN" dirty="0" smtClean="0">
                <a:effectLst/>
                <a:latin typeface="Times New Roman"/>
                <a:ea typeface="Times New Roman"/>
              </a:rPr>
              <a:t>	+ Tới nay, </a:t>
            </a:r>
            <a:r>
              <a:rPr lang="vi-VN" b="1" i="1" dirty="0" smtClean="0">
                <a:effectLst/>
                <a:latin typeface="Times New Roman"/>
                <a:ea typeface="Times New Roman"/>
              </a:rPr>
              <a:t>Liên minh châu Âu</a:t>
            </a:r>
            <a:r>
              <a:rPr lang="vi-VN" dirty="0" smtClean="0">
                <a:effectLst/>
                <a:latin typeface="Times New Roman"/>
                <a:ea typeface="Times New Roman"/>
              </a:rPr>
              <a:t> là 1 liên minh kinh tế - chính trị lớn nhất thế giới, có tổ chức chặt chẽ nhất với 27 nước thành viên.</a:t>
            </a:r>
            <a:endParaRPr lang="en-US" sz="2800" dirty="0" smtClean="0">
              <a:effectLst/>
              <a:latin typeface="Times New Roman"/>
              <a:ea typeface="Times New Roman"/>
            </a:endParaRPr>
          </a:p>
          <a:p>
            <a:pPr marL="0" indent="0">
              <a:buNone/>
            </a:pPr>
            <a:endParaRPr lang="en-US" dirty="0"/>
          </a:p>
        </p:txBody>
      </p:sp>
    </p:spTree>
    <p:extLst>
      <p:ext uri="{BB962C8B-B14F-4D97-AF65-F5344CB8AC3E}">
        <p14:creationId xmlns:p14="http://schemas.microsoft.com/office/powerpoint/2010/main" val="257811367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latin typeface="Times New Roman" pitchFamily="18" charset="0"/>
                <a:cs typeface="Times New Roman" pitchFamily="18" charset="0"/>
              </a:rPr>
              <a:t>LUYỆN TẬP</a:t>
            </a:r>
            <a:endParaRPr lang="en-US" b="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204442834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52400"/>
            <a:ext cx="9144000" cy="6553200"/>
          </a:xfrm>
        </p:spPr>
        <p:txBody>
          <a:bodyPr>
            <a:normAutofit fontScale="47500" lnSpcReduction="20000"/>
          </a:bodyPr>
          <a:lstStyle/>
          <a:p>
            <a:pPr marL="0" marR="0" algn="just">
              <a:lnSpc>
                <a:spcPct val="120000"/>
              </a:lnSpc>
              <a:spcBef>
                <a:spcPts val="0"/>
              </a:spcBef>
              <a:spcAft>
                <a:spcPts val="0"/>
              </a:spcAft>
            </a:pPr>
            <a:r>
              <a:rPr lang="vi-VN" b="1" dirty="0">
                <a:solidFill>
                  <a:srgbClr val="000000"/>
                </a:solidFill>
                <a:latin typeface="Times New Roman"/>
                <a:ea typeface="Courier New"/>
              </a:rPr>
              <a:t>Câu </a:t>
            </a:r>
            <a:r>
              <a:rPr lang="en-US" b="1" dirty="0">
                <a:solidFill>
                  <a:srgbClr val="000000"/>
                </a:solidFill>
                <a:latin typeface="Times New Roman"/>
                <a:ea typeface="Courier New"/>
              </a:rPr>
              <a:t>1</a:t>
            </a:r>
            <a:r>
              <a:rPr lang="vi-VN" b="1" dirty="0" smtClean="0">
                <a:solidFill>
                  <a:srgbClr val="000000"/>
                </a:solidFill>
                <a:latin typeface="Times New Roman"/>
                <a:ea typeface="Courier New"/>
              </a:rPr>
              <a:t>.</a:t>
            </a:r>
            <a:r>
              <a:rPr lang="vi-VN" dirty="0" smtClean="0">
                <a:solidFill>
                  <a:srgbClr val="000000"/>
                </a:solidFill>
                <a:latin typeface="Times New Roman"/>
                <a:ea typeface="Courier New"/>
              </a:rPr>
              <a:t> </a:t>
            </a:r>
            <a:r>
              <a:rPr lang="vi-VN" dirty="0">
                <a:solidFill>
                  <a:srgbClr val="000000"/>
                </a:solidFill>
                <a:latin typeface="Times New Roman"/>
                <a:ea typeface="Courier New"/>
              </a:rPr>
              <a:t>Tình hỉnh nổi bật của châu Á trước Chiến tranh thế giới thứ hai là gì?</a:t>
            </a:r>
            <a:endParaRPr lang="en-US" dirty="0">
              <a:solidFill>
                <a:srgbClr val="000000"/>
              </a:solidFill>
              <a:latin typeface="Courier New"/>
              <a:ea typeface="Courier New"/>
            </a:endParaRPr>
          </a:p>
          <a:p>
            <a:pPr marL="0" marR="0" algn="just">
              <a:lnSpc>
                <a:spcPct val="120000"/>
              </a:lnSpc>
              <a:spcBef>
                <a:spcPts val="0"/>
              </a:spcBef>
              <a:spcAft>
                <a:spcPts val="0"/>
              </a:spcAft>
              <a:tabLst>
                <a:tab pos="478155" algn="l"/>
              </a:tabLst>
            </a:pPr>
            <a:r>
              <a:rPr lang="vi-VN" dirty="0">
                <a:solidFill>
                  <a:srgbClr val="000000"/>
                </a:solidFill>
                <a:latin typeface="Times New Roman"/>
                <a:ea typeface="Courier New"/>
              </a:rPr>
              <a:t>A. Tất cả các nước châu Á đều ỉà nước độc lập.</a:t>
            </a:r>
            <a:endParaRPr lang="en-US" dirty="0">
              <a:solidFill>
                <a:srgbClr val="000000"/>
              </a:solidFill>
              <a:latin typeface="Courier New"/>
              <a:ea typeface="Courier New"/>
            </a:endParaRPr>
          </a:p>
          <a:p>
            <a:pPr marL="0" marR="0" algn="just">
              <a:lnSpc>
                <a:spcPct val="120000"/>
              </a:lnSpc>
              <a:spcBef>
                <a:spcPts val="0"/>
              </a:spcBef>
              <a:spcAft>
                <a:spcPts val="0"/>
              </a:spcAft>
            </a:pPr>
            <a:r>
              <a:rPr lang="vi-VN" spc="-80" dirty="0">
                <a:solidFill>
                  <a:srgbClr val="000000"/>
                </a:solidFill>
                <a:latin typeface="Times New Roman"/>
                <a:ea typeface="Courier New"/>
              </a:rPr>
              <a:t>B. Hầu hết các nước châu Á đều chịu sự bóc lột, nô dịch của các nước đế quốc thực dân.</a:t>
            </a:r>
            <a:endParaRPr lang="en-US" dirty="0">
              <a:solidFill>
                <a:srgbClr val="000000"/>
              </a:solidFill>
              <a:latin typeface="Courier New"/>
              <a:ea typeface="Courier New"/>
            </a:endParaRPr>
          </a:p>
          <a:p>
            <a:pPr marL="0" marR="0" algn="just">
              <a:lnSpc>
                <a:spcPct val="120000"/>
              </a:lnSpc>
              <a:spcBef>
                <a:spcPts val="0"/>
              </a:spcBef>
              <a:spcAft>
                <a:spcPts val="0"/>
              </a:spcAft>
            </a:pPr>
            <a:r>
              <a:rPr lang="vi-VN" dirty="0">
                <a:solidFill>
                  <a:srgbClr val="000000"/>
                </a:solidFill>
                <a:latin typeface="Times New Roman"/>
                <a:ea typeface="Courier New"/>
              </a:rPr>
              <a:t>C. Các nước châu Á đều lả thuộc địa kiểu mới của Mĩ.</a:t>
            </a:r>
            <a:endParaRPr lang="en-US" dirty="0">
              <a:solidFill>
                <a:srgbClr val="000000"/>
              </a:solidFill>
              <a:latin typeface="Courier New"/>
              <a:ea typeface="Courier New"/>
            </a:endParaRPr>
          </a:p>
          <a:p>
            <a:pPr marL="0" marR="0" algn="just">
              <a:lnSpc>
                <a:spcPct val="120000"/>
              </a:lnSpc>
              <a:spcBef>
                <a:spcPts val="0"/>
              </a:spcBef>
              <a:spcAft>
                <a:spcPts val="0"/>
              </a:spcAft>
            </a:pPr>
            <a:r>
              <a:rPr lang="vi-VN" spc="-50" dirty="0">
                <a:solidFill>
                  <a:srgbClr val="000000"/>
                </a:solidFill>
                <a:latin typeface="Times New Roman"/>
                <a:ea typeface="Courier New"/>
              </a:rPr>
              <a:t>D. Các nước châu Á nằm trong mặt trận Đồng minh chống phát xít và đã giành được độc lập.</a:t>
            </a:r>
            <a:endParaRPr lang="en-US" dirty="0">
              <a:solidFill>
                <a:srgbClr val="000000"/>
              </a:solidFill>
              <a:latin typeface="Courier New"/>
              <a:ea typeface="Courier New"/>
            </a:endParaRPr>
          </a:p>
          <a:p>
            <a:pPr marL="0" marR="0" algn="just">
              <a:lnSpc>
                <a:spcPct val="120000"/>
              </a:lnSpc>
              <a:spcBef>
                <a:spcPts val="0"/>
              </a:spcBef>
              <a:spcAft>
                <a:spcPts val="0"/>
              </a:spcAft>
            </a:pPr>
            <a:r>
              <a:rPr lang="vi-VN" b="1" dirty="0" smtClean="0">
                <a:solidFill>
                  <a:srgbClr val="000000"/>
                </a:solidFill>
                <a:latin typeface="Times New Roman"/>
                <a:ea typeface="Courier New"/>
              </a:rPr>
              <a:t>Câu</a:t>
            </a:r>
            <a:r>
              <a:rPr lang="en-US" b="1" dirty="0" smtClean="0">
                <a:solidFill>
                  <a:srgbClr val="000000"/>
                </a:solidFill>
                <a:latin typeface="Times New Roman"/>
                <a:ea typeface="Courier New"/>
              </a:rPr>
              <a:t>2</a:t>
            </a:r>
            <a:r>
              <a:rPr lang="vi-VN" dirty="0" smtClean="0">
                <a:solidFill>
                  <a:srgbClr val="000000"/>
                </a:solidFill>
                <a:latin typeface="Times New Roman"/>
                <a:ea typeface="Courier New"/>
              </a:rPr>
              <a:t>. </a:t>
            </a:r>
            <a:r>
              <a:rPr lang="vi-VN" dirty="0">
                <a:solidFill>
                  <a:srgbClr val="000000"/>
                </a:solidFill>
                <a:latin typeface="Times New Roman"/>
                <a:ea typeface="Courier New"/>
              </a:rPr>
              <a:t>Phần lớn các nước châu Á giành được độc lập vào thời gian nào?</a:t>
            </a:r>
            <a:endParaRPr lang="en-US" dirty="0">
              <a:solidFill>
                <a:srgbClr val="000000"/>
              </a:solidFill>
              <a:latin typeface="Courier New"/>
              <a:ea typeface="Courier New"/>
            </a:endParaRPr>
          </a:p>
          <a:p>
            <a:pPr marL="0" marR="0" algn="just">
              <a:lnSpc>
                <a:spcPct val="120000"/>
              </a:lnSpc>
              <a:spcBef>
                <a:spcPts val="0"/>
              </a:spcBef>
              <a:spcAft>
                <a:spcPts val="0"/>
              </a:spcAft>
              <a:tabLst>
                <a:tab pos="478155" algn="l"/>
              </a:tabLst>
            </a:pPr>
            <a:r>
              <a:rPr lang="vi-VN" dirty="0">
                <a:solidFill>
                  <a:srgbClr val="000000"/>
                </a:solidFill>
                <a:latin typeface="Times New Roman"/>
                <a:ea typeface="Courier New"/>
              </a:rPr>
              <a:t>A. Cuối nhũng năm 40 của thế kỉ XX.        B.Cuối những năm 50 của thế kỉ XX. </a:t>
            </a:r>
            <a:endParaRPr lang="en-US" dirty="0">
              <a:solidFill>
                <a:srgbClr val="000000"/>
              </a:solidFill>
              <a:latin typeface="Courier New"/>
              <a:ea typeface="Courier New"/>
            </a:endParaRPr>
          </a:p>
          <a:p>
            <a:pPr marL="0" marR="0" algn="just">
              <a:lnSpc>
                <a:spcPct val="120000"/>
              </a:lnSpc>
              <a:spcBef>
                <a:spcPts val="0"/>
              </a:spcBef>
              <a:spcAft>
                <a:spcPts val="0"/>
              </a:spcAft>
              <a:tabLst>
                <a:tab pos="478155" algn="l"/>
              </a:tabLst>
            </a:pPr>
            <a:r>
              <a:rPr lang="vi-VN" dirty="0">
                <a:solidFill>
                  <a:srgbClr val="000000"/>
                </a:solidFill>
                <a:latin typeface="Times New Roman"/>
                <a:ea typeface="Courier New"/>
              </a:rPr>
              <a:t>C. Đầu những năm 60 của thế kỉ XX.         D. Cuối những năm 60 của thế kỉ XX.</a:t>
            </a:r>
            <a:endParaRPr lang="en-US" dirty="0">
              <a:solidFill>
                <a:srgbClr val="000000"/>
              </a:solidFill>
              <a:latin typeface="Courier New"/>
              <a:ea typeface="Courier New"/>
            </a:endParaRPr>
          </a:p>
          <a:p>
            <a:pPr marL="0" marR="0" algn="just">
              <a:lnSpc>
                <a:spcPct val="120000"/>
              </a:lnSpc>
              <a:spcBef>
                <a:spcPts val="0"/>
              </a:spcBef>
              <a:spcAft>
                <a:spcPts val="0"/>
              </a:spcAft>
            </a:pPr>
            <a:r>
              <a:rPr lang="vi-VN" b="1" dirty="0" smtClean="0">
                <a:solidFill>
                  <a:srgbClr val="000000"/>
                </a:solidFill>
                <a:latin typeface="Times New Roman"/>
                <a:ea typeface="Courier New"/>
              </a:rPr>
              <a:t>Câu</a:t>
            </a:r>
            <a:r>
              <a:rPr lang="en-US" b="1" dirty="0" smtClean="0">
                <a:solidFill>
                  <a:srgbClr val="000000"/>
                </a:solidFill>
                <a:latin typeface="Times New Roman"/>
                <a:ea typeface="Courier New"/>
              </a:rPr>
              <a:t>3</a:t>
            </a:r>
            <a:r>
              <a:rPr lang="vi-VN" dirty="0" smtClean="0">
                <a:solidFill>
                  <a:srgbClr val="000000"/>
                </a:solidFill>
                <a:latin typeface="Times New Roman"/>
                <a:ea typeface="Courier New"/>
              </a:rPr>
              <a:t>. </a:t>
            </a:r>
            <a:r>
              <a:rPr lang="vi-VN" dirty="0">
                <a:solidFill>
                  <a:srgbClr val="000000"/>
                </a:solidFill>
                <a:latin typeface="Times New Roman"/>
                <a:ea typeface="Courier New"/>
              </a:rPr>
              <a:t>Hãy cho biết nội dung nào </a:t>
            </a:r>
            <a:r>
              <a:rPr lang="vi-VN" sz="3600" b="1" spc="-50" dirty="0">
                <a:solidFill>
                  <a:srgbClr val="000000"/>
                </a:solidFill>
                <a:latin typeface="Times New Roman"/>
                <a:ea typeface="Courier New"/>
                <a:cs typeface="Times New Roman"/>
              </a:rPr>
              <a:t>không phải</a:t>
            </a:r>
            <a:r>
              <a:rPr lang="vi-VN" dirty="0">
                <a:solidFill>
                  <a:srgbClr val="000000"/>
                </a:solidFill>
                <a:latin typeface="Times New Roman"/>
                <a:ea typeface="Courier New"/>
              </a:rPr>
              <a:t> của tình hĩnh các nước châu Á sau khi giành độc lập?</a:t>
            </a:r>
            <a:endParaRPr lang="en-US" dirty="0">
              <a:solidFill>
                <a:srgbClr val="000000"/>
              </a:solidFill>
              <a:latin typeface="Courier New"/>
              <a:ea typeface="Courier New"/>
            </a:endParaRPr>
          </a:p>
          <a:p>
            <a:pPr marL="0" marR="0" algn="just">
              <a:lnSpc>
                <a:spcPct val="120000"/>
              </a:lnSpc>
              <a:spcBef>
                <a:spcPts val="0"/>
              </a:spcBef>
              <a:spcAft>
                <a:spcPts val="0"/>
              </a:spcAft>
            </a:pPr>
            <a:r>
              <a:rPr lang="vi-VN" dirty="0">
                <a:solidFill>
                  <a:srgbClr val="000000"/>
                </a:solidFill>
                <a:latin typeface="Times New Roman"/>
                <a:ea typeface="Courier New"/>
              </a:rPr>
              <a:t>A Tất cả các nước châu Á đều ổn định và phát triển.</a:t>
            </a:r>
            <a:endParaRPr lang="en-US" dirty="0">
              <a:solidFill>
                <a:srgbClr val="000000"/>
              </a:solidFill>
              <a:latin typeface="Courier New"/>
              <a:ea typeface="Courier New"/>
            </a:endParaRPr>
          </a:p>
          <a:p>
            <a:pPr marL="0" marR="0" algn="just">
              <a:lnSpc>
                <a:spcPct val="120000"/>
              </a:lnSpc>
              <a:spcBef>
                <a:spcPts val="0"/>
              </a:spcBef>
              <a:spcAft>
                <a:spcPts val="0"/>
              </a:spcAft>
              <a:tabLst>
                <a:tab pos="478155" algn="l"/>
              </a:tabLst>
            </a:pPr>
            <a:r>
              <a:rPr lang="vi-VN" dirty="0">
                <a:solidFill>
                  <a:srgbClr val="000000"/>
                </a:solidFill>
                <a:latin typeface="Times New Roman"/>
                <a:ea typeface="Courier New"/>
              </a:rPr>
              <a:t>B. Diễn ra nhiều cuộc chiến tranh xâm lược của các nước đế quốc.</a:t>
            </a:r>
            <a:endParaRPr lang="en-US" dirty="0">
              <a:solidFill>
                <a:srgbClr val="000000"/>
              </a:solidFill>
              <a:latin typeface="Courier New"/>
              <a:ea typeface="Courier New"/>
            </a:endParaRPr>
          </a:p>
          <a:p>
            <a:pPr marL="0" marR="0" algn="just">
              <a:lnSpc>
                <a:spcPct val="120000"/>
              </a:lnSpc>
              <a:spcBef>
                <a:spcPts val="0"/>
              </a:spcBef>
              <a:spcAft>
                <a:spcPts val="0"/>
              </a:spcAft>
            </a:pPr>
            <a:r>
              <a:rPr lang="vi-VN" dirty="0">
                <a:solidFill>
                  <a:srgbClr val="000000"/>
                </a:solidFill>
                <a:latin typeface="Times New Roman"/>
                <a:ea typeface="Courier New"/>
              </a:rPr>
              <a:t>C. Một số nước diễn ra những cuộc xung đột tranh ehấp biên giới, lãnh thổ hoặc phong trào li khai.</a:t>
            </a:r>
            <a:endParaRPr lang="en-US" dirty="0">
              <a:solidFill>
                <a:srgbClr val="000000"/>
              </a:solidFill>
              <a:latin typeface="Courier New"/>
              <a:ea typeface="Courier New"/>
            </a:endParaRPr>
          </a:p>
          <a:p>
            <a:pPr marL="0" marR="0" algn="just">
              <a:lnSpc>
                <a:spcPct val="120000"/>
              </a:lnSpc>
              <a:spcBef>
                <a:spcPts val="0"/>
              </a:spcBef>
              <a:spcAft>
                <a:spcPts val="0"/>
              </a:spcAft>
            </a:pPr>
            <a:r>
              <a:rPr lang="vi-VN" dirty="0">
                <a:solidFill>
                  <a:srgbClr val="000000"/>
                </a:solidFill>
                <a:latin typeface="Times New Roman"/>
                <a:ea typeface="Courier New"/>
              </a:rPr>
              <a:t>D. Các nước đế quốc thực dân cố duy trì ách thống trị.</a:t>
            </a:r>
            <a:endParaRPr lang="en-US" dirty="0">
              <a:solidFill>
                <a:srgbClr val="000000"/>
              </a:solidFill>
              <a:latin typeface="Courier New"/>
              <a:ea typeface="Courier New"/>
            </a:endParaRPr>
          </a:p>
          <a:p>
            <a:pPr marL="0" marR="0" algn="just">
              <a:lnSpc>
                <a:spcPct val="120000"/>
              </a:lnSpc>
              <a:spcBef>
                <a:spcPts val="0"/>
              </a:spcBef>
              <a:spcAft>
                <a:spcPts val="0"/>
              </a:spcAft>
            </a:pPr>
            <a:r>
              <a:rPr lang="vi-VN" b="1" dirty="0">
                <a:solidFill>
                  <a:srgbClr val="000000"/>
                </a:solidFill>
                <a:latin typeface="Times New Roman"/>
                <a:ea typeface="Courier New"/>
              </a:rPr>
              <a:t>Câu </a:t>
            </a:r>
            <a:r>
              <a:rPr lang="en-US" b="1" dirty="0">
                <a:solidFill>
                  <a:srgbClr val="000000"/>
                </a:solidFill>
                <a:latin typeface="Times New Roman"/>
                <a:ea typeface="Courier New"/>
              </a:rPr>
              <a:t>4</a:t>
            </a:r>
            <a:r>
              <a:rPr lang="vi-VN" dirty="0" smtClean="0">
                <a:solidFill>
                  <a:srgbClr val="000000"/>
                </a:solidFill>
                <a:latin typeface="Times New Roman"/>
                <a:ea typeface="Courier New"/>
              </a:rPr>
              <a:t>. </a:t>
            </a:r>
            <a:r>
              <a:rPr lang="vi-VN" dirty="0">
                <a:solidFill>
                  <a:srgbClr val="000000"/>
                </a:solidFill>
                <a:latin typeface="Times New Roman"/>
                <a:ea typeface="Courier New"/>
              </a:rPr>
              <a:t>Kết quả của cuộc nội chiến ở Trung Quốc giữa Quốc dân đảng và Đảng Cộng sản Trung Quôc từ năm 1946 đên năm 1949 như thê nào?</a:t>
            </a:r>
            <a:endParaRPr lang="en-US" dirty="0">
              <a:solidFill>
                <a:srgbClr val="000000"/>
              </a:solidFill>
              <a:latin typeface="Courier New"/>
              <a:ea typeface="Courier New"/>
            </a:endParaRPr>
          </a:p>
          <a:p>
            <a:pPr marL="0" marR="0" algn="just">
              <a:lnSpc>
                <a:spcPct val="120000"/>
              </a:lnSpc>
              <a:spcBef>
                <a:spcPts val="0"/>
              </a:spcBef>
              <a:spcAft>
                <a:spcPts val="0"/>
              </a:spcAft>
              <a:tabLst>
                <a:tab pos="478155" algn="l"/>
              </a:tabLst>
            </a:pPr>
            <a:r>
              <a:rPr lang="vi-VN" dirty="0">
                <a:solidFill>
                  <a:srgbClr val="000000"/>
                </a:solidFill>
                <a:latin typeface="Times New Roman"/>
                <a:ea typeface="Courier New"/>
              </a:rPr>
              <a:t>A. Đảng Cộng sản Trung Quốc bước đầu giành thắng lợi.</a:t>
            </a:r>
            <a:endParaRPr lang="en-US" dirty="0">
              <a:solidFill>
                <a:srgbClr val="000000"/>
              </a:solidFill>
              <a:latin typeface="Courier New"/>
              <a:ea typeface="Courier New"/>
            </a:endParaRPr>
          </a:p>
          <a:p>
            <a:pPr marL="0" marR="0" algn="just">
              <a:lnSpc>
                <a:spcPct val="120000"/>
              </a:lnSpc>
              <a:spcBef>
                <a:spcPts val="0"/>
              </a:spcBef>
              <a:spcAft>
                <a:spcPts val="0"/>
              </a:spcAft>
              <a:tabLst>
                <a:tab pos="478155" algn="l"/>
              </a:tabLst>
            </a:pPr>
            <a:r>
              <a:rPr lang="vi-VN" dirty="0">
                <a:solidFill>
                  <a:srgbClr val="000000"/>
                </a:solidFill>
                <a:latin typeface="Times New Roman"/>
                <a:ea typeface="Courier New"/>
              </a:rPr>
              <a:t>B. Hai bên tiếp tục hoà hoãn.</a:t>
            </a:r>
            <a:endParaRPr lang="en-US" dirty="0">
              <a:solidFill>
                <a:srgbClr val="000000"/>
              </a:solidFill>
              <a:latin typeface="Courier New"/>
              <a:ea typeface="Courier New"/>
            </a:endParaRPr>
          </a:p>
          <a:p>
            <a:pPr marL="0" marR="0" algn="just">
              <a:lnSpc>
                <a:spcPct val="120000"/>
              </a:lnSpc>
              <a:spcBef>
                <a:spcPts val="0"/>
              </a:spcBef>
              <a:spcAft>
                <a:spcPts val="0"/>
              </a:spcAft>
            </a:pPr>
            <a:r>
              <a:rPr lang="vi-VN" dirty="0">
                <a:solidFill>
                  <a:srgbClr val="000000"/>
                </a:solidFill>
                <a:latin typeface="Times New Roman"/>
                <a:ea typeface="Courier New"/>
              </a:rPr>
              <a:t>C.Tập đoàn Tưởng Giới Thạch thua chạy ra Đài Loan.</a:t>
            </a:r>
            <a:endParaRPr lang="en-US" dirty="0">
              <a:solidFill>
                <a:srgbClr val="000000"/>
              </a:solidFill>
              <a:latin typeface="Courier New"/>
              <a:ea typeface="Courier New"/>
            </a:endParaRPr>
          </a:p>
          <a:p>
            <a:pPr marL="0" marR="0" algn="just">
              <a:lnSpc>
                <a:spcPct val="120000"/>
              </a:lnSpc>
              <a:spcBef>
                <a:spcPts val="0"/>
              </a:spcBef>
              <a:spcAft>
                <a:spcPts val="0"/>
              </a:spcAft>
            </a:pPr>
            <a:r>
              <a:rPr lang="vi-VN" dirty="0">
                <a:solidFill>
                  <a:srgbClr val="000000"/>
                </a:solidFill>
                <a:latin typeface="Times New Roman"/>
                <a:ea typeface="Courier New"/>
              </a:rPr>
              <a:t>D. Đảng Cộng sản Trung Quốc thu hẹp vùng giải phóng.</a:t>
            </a:r>
            <a:endParaRPr lang="en-US" dirty="0">
              <a:solidFill>
                <a:srgbClr val="000000"/>
              </a:solidFill>
              <a:latin typeface="Courier New"/>
              <a:ea typeface="Courier New"/>
            </a:endParaRPr>
          </a:p>
          <a:p>
            <a:pPr marL="0" marR="0" algn="just">
              <a:lnSpc>
                <a:spcPct val="120000"/>
              </a:lnSpc>
              <a:spcBef>
                <a:spcPts val="0"/>
              </a:spcBef>
              <a:spcAft>
                <a:spcPts val="0"/>
              </a:spcAft>
            </a:pPr>
            <a:r>
              <a:rPr lang="vi-VN" b="1" dirty="0">
                <a:solidFill>
                  <a:srgbClr val="000000"/>
                </a:solidFill>
                <a:latin typeface="Times New Roman"/>
                <a:ea typeface="Courier New"/>
              </a:rPr>
              <a:t>Câu </a:t>
            </a:r>
            <a:r>
              <a:rPr lang="vi-VN" b="1" dirty="0" smtClean="0">
                <a:solidFill>
                  <a:srgbClr val="000000"/>
                </a:solidFill>
                <a:latin typeface="Times New Roman"/>
                <a:ea typeface="Courier New"/>
              </a:rPr>
              <a:t>5</a:t>
            </a:r>
            <a:r>
              <a:rPr lang="vi-VN" dirty="0" smtClean="0">
                <a:solidFill>
                  <a:srgbClr val="000000"/>
                </a:solidFill>
                <a:latin typeface="Times New Roman"/>
                <a:ea typeface="Courier New"/>
              </a:rPr>
              <a:t>. </a:t>
            </a:r>
            <a:r>
              <a:rPr lang="vi-VN" dirty="0">
                <a:solidFill>
                  <a:srgbClr val="000000"/>
                </a:solidFill>
                <a:latin typeface="Times New Roman"/>
                <a:ea typeface="Courier New"/>
              </a:rPr>
              <a:t>Sau khi nước Cộng hoà Nhân dân Trung Hoa ra đời, nhiệm vụ to lớn nhất của nhân dân Trung Quôc là gì?</a:t>
            </a:r>
            <a:endParaRPr lang="en-US" dirty="0">
              <a:solidFill>
                <a:srgbClr val="000000"/>
              </a:solidFill>
              <a:latin typeface="Courier New"/>
              <a:ea typeface="Courier New"/>
            </a:endParaRPr>
          </a:p>
          <a:p>
            <a:pPr marL="0" marR="0" algn="just">
              <a:lnSpc>
                <a:spcPct val="120000"/>
              </a:lnSpc>
              <a:spcBef>
                <a:spcPts val="0"/>
              </a:spcBef>
              <a:spcAft>
                <a:spcPts val="0"/>
              </a:spcAft>
              <a:tabLst>
                <a:tab pos="477520" algn="l"/>
              </a:tabLst>
            </a:pPr>
            <a:r>
              <a:rPr lang="vi-VN" dirty="0">
                <a:solidFill>
                  <a:srgbClr val="000000"/>
                </a:solidFill>
                <a:latin typeface="Times New Roman"/>
                <a:ea typeface="Courier New"/>
              </a:rPr>
              <a:t>A. Tiến hành các cuộc chiến tranh xâm lược.</a:t>
            </a:r>
            <a:endParaRPr lang="en-US" dirty="0">
              <a:solidFill>
                <a:srgbClr val="000000"/>
              </a:solidFill>
              <a:latin typeface="Courier New"/>
              <a:ea typeface="Courier New"/>
            </a:endParaRPr>
          </a:p>
          <a:p>
            <a:pPr marL="0" marR="0" algn="just">
              <a:lnSpc>
                <a:spcPct val="120000"/>
              </a:lnSpc>
              <a:spcBef>
                <a:spcPts val="0"/>
              </a:spcBef>
              <a:spcAft>
                <a:spcPts val="0"/>
              </a:spcAft>
              <a:tabLst>
                <a:tab pos="477520" algn="l"/>
              </a:tabLst>
            </a:pPr>
            <a:r>
              <a:rPr lang="vi-VN" dirty="0">
                <a:solidFill>
                  <a:srgbClr val="000000"/>
                </a:solidFill>
                <a:latin typeface="Times New Roman"/>
                <a:ea typeface="Courier New"/>
              </a:rPr>
              <a:t>B. Đầu tư hiện đại hoá quân đội.</a:t>
            </a:r>
            <a:endParaRPr lang="en-US" dirty="0">
              <a:solidFill>
                <a:srgbClr val="000000"/>
              </a:solidFill>
              <a:latin typeface="Courier New"/>
              <a:ea typeface="Courier New"/>
            </a:endParaRPr>
          </a:p>
          <a:p>
            <a:pPr marL="0" marR="0" algn="just">
              <a:lnSpc>
                <a:spcPct val="120000"/>
              </a:lnSpc>
              <a:spcBef>
                <a:spcPts val="0"/>
              </a:spcBef>
              <a:spcAft>
                <a:spcPts val="0"/>
              </a:spcAft>
              <a:tabLst>
                <a:tab pos="477520" algn="l"/>
              </a:tabLst>
            </a:pPr>
            <a:r>
              <a:rPr lang="vi-VN" dirty="0">
                <a:solidFill>
                  <a:srgbClr val="000000"/>
                </a:solidFill>
                <a:latin typeface="Times New Roman"/>
                <a:ea typeface="Courier New"/>
              </a:rPr>
              <a:t>C. Đưa đất nước thoát khỏi nghèo nàn, lạc hậu, tiến hành công nghiệp hoá, phát triển kinh tế xã hội.</a:t>
            </a:r>
            <a:endParaRPr lang="en-US" dirty="0">
              <a:solidFill>
                <a:srgbClr val="000000"/>
              </a:solidFill>
              <a:latin typeface="Courier New"/>
              <a:ea typeface="Courier New"/>
            </a:endParaRPr>
          </a:p>
          <a:p>
            <a:pPr marL="0" marR="0" algn="just">
              <a:lnSpc>
                <a:spcPct val="120000"/>
              </a:lnSpc>
              <a:spcBef>
                <a:spcPts val="0"/>
              </a:spcBef>
              <a:spcAft>
                <a:spcPts val="0"/>
              </a:spcAft>
              <a:tabLst>
                <a:tab pos="477520" algn="l"/>
              </a:tabLst>
            </a:pPr>
            <a:r>
              <a:rPr lang="vi-VN" dirty="0">
                <a:solidFill>
                  <a:srgbClr val="000000"/>
                </a:solidFill>
                <a:latin typeface="Times New Roman"/>
                <a:ea typeface="Courier New"/>
              </a:rPr>
              <a:t>D. Tiến hành cuộc chiến tranh xâm lược.</a:t>
            </a:r>
            <a:endParaRPr lang="en-US" dirty="0">
              <a:solidFill>
                <a:srgbClr val="000000"/>
              </a:solidFill>
              <a:latin typeface="Courier New"/>
              <a:ea typeface="Courier New"/>
            </a:endParaRPr>
          </a:p>
          <a:p>
            <a:pPr marL="0" indent="0">
              <a:buNone/>
            </a:pPr>
            <a:endParaRPr lang="en-US" dirty="0"/>
          </a:p>
        </p:txBody>
      </p:sp>
    </p:spTree>
    <p:extLst>
      <p:ext uri="{BB962C8B-B14F-4D97-AF65-F5344CB8AC3E}">
        <p14:creationId xmlns:p14="http://schemas.microsoft.com/office/powerpoint/2010/main" val="356588170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76200"/>
            <a:ext cx="8534400" cy="6629400"/>
          </a:xfrm>
        </p:spPr>
        <p:txBody>
          <a:bodyPr>
            <a:normAutofit fontScale="47500" lnSpcReduction="20000"/>
          </a:bodyPr>
          <a:lstStyle/>
          <a:p>
            <a:pPr marL="0" marR="0" algn="just">
              <a:lnSpc>
                <a:spcPct val="120000"/>
              </a:lnSpc>
              <a:spcBef>
                <a:spcPts val="0"/>
              </a:spcBef>
              <a:spcAft>
                <a:spcPts val="0"/>
              </a:spcAft>
            </a:pPr>
            <a:r>
              <a:rPr lang="vi-VN" b="1" dirty="0" smtClean="0">
                <a:solidFill>
                  <a:srgbClr val="000000"/>
                </a:solidFill>
                <a:latin typeface="Times New Roman"/>
                <a:ea typeface="Courier New"/>
              </a:rPr>
              <a:t>Câu</a:t>
            </a:r>
            <a:r>
              <a:rPr lang="en-US" b="1" dirty="0" smtClean="0">
                <a:solidFill>
                  <a:srgbClr val="000000"/>
                </a:solidFill>
                <a:latin typeface="Times New Roman"/>
                <a:ea typeface="Courier New"/>
              </a:rPr>
              <a:t> 6</a:t>
            </a:r>
            <a:r>
              <a:rPr lang="vi-VN" dirty="0" smtClean="0">
                <a:solidFill>
                  <a:srgbClr val="000000"/>
                </a:solidFill>
                <a:latin typeface="Times New Roman"/>
                <a:ea typeface="Courier New"/>
              </a:rPr>
              <a:t> </a:t>
            </a:r>
            <a:r>
              <a:rPr lang="vi-VN" dirty="0">
                <a:solidFill>
                  <a:srgbClr val="000000"/>
                </a:solidFill>
                <a:latin typeface="Times New Roman"/>
                <a:ea typeface="Courier New"/>
              </a:rPr>
              <a:t>Sư kiện mở đầu cao trào đấu tranh chống đế quốc ở khu vực Mĩ La-tinh sau Chiến tranh thê giới thứ hai là </a:t>
            </a:r>
            <a:endParaRPr lang="en-US" dirty="0">
              <a:solidFill>
                <a:srgbClr val="000000"/>
              </a:solidFill>
              <a:latin typeface="Courier New"/>
              <a:ea typeface="Courier New"/>
            </a:endParaRPr>
          </a:p>
          <a:p>
            <a:pPr marL="0" marR="0" algn="just">
              <a:lnSpc>
                <a:spcPct val="120000"/>
              </a:lnSpc>
              <a:spcBef>
                <a:spcPts val="0"/>
              </a:spcBef>
              <a:spcAft>
                <a:spcPts val="0"/>
              </a:spcAft>
            </a:pPr>
            <a:r>
              <a:rPr lang="vi-VN" dirty="0">
                <a:solidFill>
                  <a:srgbClr val="000000"/>
                </a:solidFill>
                <a:latin typeface="Times New Roman"/>
                <a:ea typeface="Courier New"/>
              </a:rPr>
              <a:t>A. Cuộc cách mạng Cu-ba năm 1959.</a:t>
            </a:r>
            <a:r>
              <a:rPr lang="en-US" dirty="0">
                <a:solidFill>
                  <a:srgbClr val="000000"/>
                </a:solidFill>
                <a:latin typeface="Times New Roman"/>
                <a:ea typeface="Courier New"/>
              </a:rPr>
              <a:t>			</a:t>
            </a:r>
            <a:r>
              <a:rPr lang="vi-VN" dirty="0">
                <a:solidFill>
                  <a:srgbClr val="000000"/>
                </a:solidFill>
                <a:latin typeface="Times New Roman"/>
                <a:ea typeface="Courier New"/>
              </a:rPr>
              <a:t>B. Cao trào đấu tranh bùng nổ ở nhiều nơi. </a:t>
            </a:r>
            <a:endParaRPr lang="en-US" dirty="0">
              <a:solidFill>
                <a:srgbClr val="000000"/>
              </a:solidFill>
              <a:latin typeface="Courier New"/>
              <a:ea typeface="Courier New"/>
            </a:endParaRPr>
          </a:p>
          <a:p>
            <a:pPr marL="0" marR="0" algn="just">
              <a:lnSpc>
                <a:spcPct val="120000"/>
              </a:lnSpc>
              <a:spcBef>
                <a:spcPts val="0"/>
              </a:spcBef>
              <a:spcAft>
                <a:spcPts val="0"/>
              </a:spcAft>
              <a:tabLst>
                <a:tab pos="476250" algn="l"/>
              </a:tabLst>
            </a:pPr>
            <a:r>
              <a:rPr lang="fr-FR" dirty="0">
                <a:solidFill>
                  <a:srgbClr val="000000"/>
                </a:solidFill>
                <a:latin typeface="Times New Roman"/>
                <a:ea typeface="Courier New"/>
              </a:rPr>
              <a:t>C. Đ</a:t>
            </a:r>
            <a:r>
              <a:rPr lang="vi-VN" dirty="0">
                <a:solidFill>
                  <a:srgbClr val="000000"/>
                </a:solidFill>
                <a:latin typeface="Times New Roman"/>
                <a:ea typeface="Courier New"/>
              </a:rPr>
              <a:t>ấu tranh vũ trang diễn ra ở Bô-li-vi-a.</a:t>
            </a:r>
            <a:r>
              <a:rPr lang="en-US" dirty="0">
                <a:solidFill>
                  <a:srgbClr val="000000"/>
                </a:solidFill>
                <a:latin typeface="Times New Roman"/>
                <a:ea typeface="Courier New"/>
              </a:rPr>
              <a:t>		</a:t>
            </a:r>
            <a:r>
              <a:rPr lang="vi-VN" dirty="0">
                <a:solidFill>
                  <a:srgbClr val="000000"/>
                </a:solidFill>
                <a:latin typeface="Times New Roman"/>
                <a:ea typeface="Courier New"/>
              </a:rPr>
              <a:t>D. Bầu cử thắng lợi ở Chi-lê năm 1970.</a:t>
            </a:r>
            <a:endParaRPr lang="en-US" dirty="0">
              <a:solidFill>
                <a:srgbClr val="000000"/>
              </a:solidFill>
              <a:latin typeface="Courier New"/>
              <a:ea typeface="Courier New"/>
            </a:endParaRPr>
          </a:p>
          <a:p>
            <a:pPr marL="0" marR="0" algn="just">
              <a:lnSpc>
                <a:spcPct val="120000"/>
              </a:lnSpc>
              <a:spcBef>
                <a:spcPts val="0"/>
              </a:spcBef>
              <a:spcAft>
                <a:spcPts val="0"/>
              </a:spcAft>
            </a:pPr>
            <a:r>
              <a:rPr lang="vi-VN" b="1" dirty="0">
                <a:solidFill>
                  <a:srgbClr val="000000"/>
                </a:solidFill>
                <a:latin typeface="Times New Roman"/>
                <a:ea typeface="Courier New"/>
              </a:rPr>
              <a:t>Câu </a:t>
            </a:r>
            <a:r>
              <a:rPr lang="en-US" b="1" dirty="0">
                <a:solidFill>
                  <a:srgbClr val="000000"/>
                </a:solidFill>
                <a:latin typeface="Times New Roman"/>
                <a:ea typeface="Courier New"/>
              </a:rPr>
              <a:t>7</a:t>
            </a:r>
            <a:r>
              <a:rPr lang="vi-VN" dirty="0" smtClean="0">
                <a:solidFill>
                  <a:srgbClr val="000000"/>
                </a:solidFill>
                <a:latin typeface="Times New Roman"/>
                <a:ea typeface="Courier New"/>
              </a:rPr>
              <a:t> </a:t>
            </a:r>
            <a:r>
              <a:rPr lang="vi-VN" dirty="0">
                <a:solidFill>
                  <a:srgbClr val="000000"/>
                </a:solidFill>
                <a:latin typeface="Times New Roman"/>
                <a:ea typeface="Courier New"/>
              </a:rPr>
              <a:t>Sau thắng lợi của cách mạng Cu-ba (1959), một cao trào đấu tranh đã bùng nổ ở Mĩ La-tinh dưới hình thức nào?</a:t>
            </a:r>
            <a:endParaRPr lang="en-US" dirty="0">
              <a:solidFill>
                <a:srgbClr val="000000"/>
              </a:solidFill>
              <a:latin typeface="Courier New"/>
              <a:ea typeface="Courier New"/>
            </a:endParaRPr>
          </a:p>
          <a:p>
            <a:pPr marL="0" marR="0" algn="just">
              <a:lnSpc>
                <a:spcPct val="120000"/>
              </a:lnSpc>
              <a:spcBef>
                <a:spcPts val="0"/>
              </a:spcBef>
              <a:spcAft>
                <a:spcPts val="0"/>
              </a:spcAft>
              <a:tabLst>
                <a:tab pos="2689225" algn="l"/>
              </a:tabLst>
            </a:pPr>
            <a:r>
              <a:rPr lang="vi-VN" dirty="0">
                <a:solidFill>
                  <a:srgbClr val="000000"/>
                </a:solidFill>
                <a:latin typeface="Times New Roman"/>
                <a:ea typeface="Courier New"/>
              </a:rPr>
              <a:t>A. Bãi công của công nhân.	B. Nổi dậy của nông dân.</a:t>
            </a:r>
            <a:endParaRPr lang="en-US" dirty="0">
              <a:solidFill>
                <a:srgbClr val="000000"/>
              </a:solidFill>
              <a:latin typeface="Courier New"/>
              <a:ea typeface="Courier New"/>
            </a:endParaRPr>
          </a:p>
          <a:p>
            <a:pPr marL="0" marR="0" algn="just">
              <a:lnSpc>
                <a:spcPct val="120000"/>
              </a:lnSpc>
              <a:spcBef>
                <a:spcPts val="0"/>
              </a:spcBef>
              <a:spcAft>
                <a:spcPts val="0"/>
              </a:spcAft>
              <a:tabLst>
                <a:tab pos="2689225" algn="l"/>
              </a:tabLst>
            </a:pPr>
            <a:r>
              <a:rPr lang="fr-FR" sz="3600" b="1" spc="-50" dirty="0">
                <a:solidFill>
                  <a:srgbClr val="000000"/>
                </a:solidFill>
                <a:latin typeface="Times New Roman"/>
                <a:ea typeface="Courier New"/>
                <a:cs typeface="Times New Roman"/>
              </a:rPr>
              <a:t>C</a:t>
            </a:r>
            <a:r>
              <a:rPr lang="vi-VN" sz="3600" b="1" spc="-50" dirty="0">
                <a:solidFill>
                  <a:srgbClr val="000000"/>
                </a:solidFill>
                <a:latin typeface="Times New Roman"/>
                <a:ea typeface="Courier New"/>
                <a:cs typeface="Times New Roman"/>
              </a:rPr>
              <a:t>.</a:t>
            </a:r>
            <a:r>
              <a:rPr lang="vi-VN" dirty="0">
                <a:solidFill>
                  <a:srgbClr val="000000"/>
                </a:solidFill>
                <a:latin typeface="Times New Roman"/>
                <a:ea typeface="Courier New"/>
              </a:rPr>
              <a:t> Đấu tranh vũ trang.	D. Đấu tranh nghị viện.</a:t>
            </a:r>
            <a:endParaRPr lang="en-US" dirty="0">
              <a:solidFill>
                <a:srgbClr val="000000"/>
              </a:solidFill>
              <a:latin typeface="Courier New"/>
              <a:ea typeface="Courier New"/>
            </a:endParaRPr>
          </a:p>
          <a:p>
            <a:pPr marL="0" marR="0" algn="just">
              <a:lnSpc>
                <a:spcPct val="120000"/>
              </a:lnSpc>
              <a:spcBef>
                <a:spcPts val="0"/>
              </a:spcBef>
              <a:spcAft>
                <a:spcPts val="0"/>
              </a:spcAft>
            </a:pPr>
            <a:r>
              <a:rPr lang="vi-VN" b="1" dirty="0">
                <a:solidFill>
                  <a:srgbClr val="000000"/>
                </a:solidFill>
                <a:latin typeface="Times New Roman"/>
                <a:ea typeface="Courier New"/>
              </a:rPr>
              <a:t>Câu </a:t>
            </a:r>
            <a:r>
              <a:rPr lang="en-US" b="1" dirty="0">
                <a:solidFill>
                  <a:srgbClr val="000000"/>
                </a:solidFill>
                <a:latin typeface="Times New Roman"/>
                <a:ea typeface="Courier New"/>
              </a:rPr>
              <a:t>8</a:t>
            </a:r>
            <a:r>
              <a:rPr lang="vi-VN" dirty="0" smtClean="0">
                <a:solidFill>
                  <a:srgbClr val="000000"/>
                </a:solidFill>
                <a:latin typeface="Times New Roman"/>
                <a:ea typeface="Courier New"/>
              </a:rPr>
              <a:t>. </a:t>
            </a:r>
            <a:r>
              <a:rPr lang="vi-VN" dirty="0">
                <a:solidFill>
                  <a:srgbClr val="000000"/>
                </a:solidFill>
                <a:latin typeface="Times New Roman"/>
                <a:ea typeface="Courier New"/>
              </a:rPr>
              <a:t>Nội dung nào </a:t>
            </a:r>
            <a:r>
              <a:rPr lang="vi-VN" sz="3600" b="1" spc="-50" dirty="0">
                <a:solidFill>
                  <a:srgbClr val="000000"/>
                </a:solidFill>
                <a:latin typeface="Times New Roman"/>
                <a:ea typeface="Courier New"/>
                <a:cs typeface="Times New Roman"/>
              </a:rPr>
              <a:t>không phải</a:t>
            </a:r>
            <a:r>
              <a:rPr lang="vi-VN" dirty="0">
                <a:solidFill>
                  <a:srgbClr val="000000"/>
                </a:solidFill>
                <a:latin typeface="Times New Roman"/>
                <a:ea typeface="Courier New"/>
              </a:rPr>
              <a:t> là thành tựu quan trọng của các nước Mĩ La-tinh trong công cuộc xây dựng và phát triên đất nước?</a:t>
            </a:r>
            <a:endParaRPr lang="en-US" dirty="0">
              <a:solidFill>
                <a:srgbClr val="000000"/>
              </a:solidFill>
              <a:latin typeface="Courier New"/>
              <a:ea typeface="Courier New"/>
            </a:endParaRPr>
          </a:p>
          <a:p>
            <a:pPr marL="0" marR="0" algn="just">
              <a:lnSpc>
                <a:spcPct val="120000"/>
              </a:lnSpc>
              <a:spcBef>
                <a:spcPts val="0"/>
              </a:spcBef>
              <a:spcAft>
                <a:spcPts val="0"/>
              </a:spcAft>
            </a:pPr>
            <a:r>
              <a:rPr lang="vi-VN" dirty="0">
                <a:solidFill>
                  <a:srgbClr val="000000"/>
                </a:solidFill>
                <a:latin typeface="Times New Roman"/>
                <a:ea typeface="Courier New"/>
              </a:rPr>
              <a:t>A. Củng cố độc lập chủ quyền.	       </a:t>
            </a:r>
            <a:r>
              <a:rPr lang="en-US" dirty="0">
                <a:solidFill>
                  <a:srgbClr val="000000"/>
                </a:solidFill>
                <a:latin typeface="Times New Roman"/>
                <a:ea typeface="Courier New"/>
              </a:rPr>
              <a:t>             </a:t>
            </a:r>
            <a:r>
              <a:rPr lang="vi-VN" dirty="0">
                <a:solidFill>
                  <a:srgbClr val="000000"/>
                </a:solidFill>
                <a:latin typeface="Times New Roman"/>
                <a:ea typeface="Courier New"/>
              </a:rPr>
              <a:t>B. Dân chủ hoá sinh hoạt chính trị.</a:t>
            </a:r>
            <a:endParaRPr lang="en-US" dirty="0">
              <a:solidFill>
                <a:srgbClr val="000000"/>
              </a:solidFill>
              <a:latin typeface="Courier New"/>
              <a:ea typeface="Courier New"/>
            </a:endParaRPr>
          </a:p>
          <a:p>
            <a:pPr marL="0" marR="0" algn="just">
              <a:lnSpc>
                <a:spcPct val="120000"/>
              </a:lnSpc>
              <a:spcBef>
                <a:spcPts val="0"/>
              </a:spcBef>
              <a:spcAft>
                <a:spcPts val="0"/>
              </a:spcAft>
              <a:tabLst>
                <a:tab pos="2689225" algn="l"/>
                <a:tab pos="5019675" algn="r"/>
              </a:tabLst>
            </a:pPr>
            <a:r>
              <a:rPr lang="vi-VN" dirty="0">
                <a:solidFill>
                  <a:srgbClr val="000000"/>
                </a:solidFill>
                <a:latin typeface="Times New Roman"/>
                <a:ea typeface="Courier New"/>
              </a:rPr>
              <a:t>C. Tiến hành các cải cách kinh tế.	D.Trhành lập khối quân sự để	chống Mĩ.</a:t>
            </a:r>
            <a:endParaRPr lang="en-US" dirty="0">
              <a:solidFill>
                <a:srgbClr val="000000"/>
              </a:solidFill>
              <a:latin typeface="Courier New"/>
              <a:ea typeface="Courier New"/>
            </a:endParaRPr>
          </a:p>
          <a:p>
            <a:pPr marL="0" marR="0" algn="just">
              <a:lnSpc>
                <a:spcPct val="120000"/>
              </a:lnSpc>
              <a:spcBef>
                <a:spcPts val="0"/>
              </a:spcBef>
              <a:spcAft>
                <a:spcPts val="0"/>
              </a:spcAft>
            </a:pPr>
            <a:r>
              <a:rPr lang="vi-VN" b="1" dirty="0">
                <a:solidFill>
                  <a:srgbClr val="000000"/>
                </a:solidFill>
                <a:latin typeface="Times New Roman"/>
                <a:ea typeface="Courier New"/>
              </a:rPr>
              <a:t>Câu </a:t>
            </a:r>
            <a:r>
              <a:rPr lang="en-US" b="1" dirty="0">
                <a:solidFill>
                  <a:srgbClr val="000000"/>
                </a:solidFill>
                <a:latin typeface="Times New Roman"/>
                <a:ea typeface="Courier New"/>
              </a:rPr>
              <a:t>9</a:t>
            </a:r>
            <a:r>
              <a:rPr lang="vi-VN" dirty="0" smtClean="0">
                <a:solidFill>
                  <a:srgbClr val="000000"/>
                </a:solidFill>
                <a:latin typeface="Times New Roman"/>
                <a:ea typeface="Courier New"/>
              </a:rPr>
              <a:t> </a:t>
            </a:r>
            <a:r>
              <a:rPr lang="vi-VN" dirty="0">
                <a:solidFill>
                  <a:srgbClr val="000000"/>
                </a:solidFill>
                <a:latin typeface="Times New Roman"/>
                <a:ea typeface="Courier New"/>
              </a:rPr>
              <a:t>Sự kiện nào đánh dấu Cu-ba chính thức bước vào thời kì xây dựng chủ nghĩa xã hội?</a:t>
            </a:r>
            <a:endParaRPr lang="en-US" dirty="0">
              <a:solidFill>
                <a:srgbClr val="000000"/>
              </a:solidFill>
              <a:latin typeface="Courier New"/>
              <a:ea typeface="Courier New"/>
            </a:endParaRPr>
          </a:p>
          <a:p>
            <a:pPr marL="0" marR="0" algn="just">
              <a:lnSpc>
                <a:spcPct val="120000"/>
              </a:lnSpc>
              <a:spcBef>
                <a:spcPts val="0"/>
              </a:spcBef>
              <a:spcAft>
                <a:spcPts val="0"/>
              </a:spcAft>
              <a:tabLst>
                <a:tab pos="476250" algn="l"/>
              </a:tabLst>
            </a:pPr>
            <a:r>
              <a:rPr lang="vi-VN" dirty="0">
                <a:solidFill>
                  <a:srgbClr val="000000"/>
                </a:solidFill>
                <a:latin typeface="Times New Roman"/>
                <a:ea typeface="Courier New"/>
              </a:rPr>
              <a:t>A. Chế độ độc tài Ba-ti-xta bị lật đổ (1-1-1959).</a:t>
            </a:r>
            <a:endParaRPr lang="en-US" dirty="0">
              <a:solidFill>
                <a:srgbClr val="000000"/>
              </a:solidFill>
              <a:latin typeface="Courier New"/>
              <a:ea typeface="Courier New"/>
            </a:endParaRPr>
          </a:p>
          <a:p>
            <a:pPr marL="0" marR="0" algn="just">
              <a:lnSpc>
                <a:spcPct val="120000"/>
              </a:lnSpc>
              <a:spcBef>
                <a:spcPts val="0"/>
              </a:spcBef>
              <a:spcAft>
                <a:spcPts val="0"/>
              </a:spcAft>
              <a:tabLst>
                <a:tab pos="476250" algn="l"/>
              </a:tabLst>
            </a:pPr>
            <a:r>
              <a:rPr lang="vi-VN" dirty="0">
                <a:solidFill>
                  <a:srgbClr val="000000"/>
                </a:solidFill>
                <a:latin typeface="Times New Roman"/>
                <a:ea typeface="Courier New"/>
              </a:rPr>
              <a:t>B. Chính phủ Phi-đen Ca-xtơ-rô tiến hành cuộc cải cách dân chủ triệt để.</a:t>
            </a:r>
            <a:endParaRPr lang="en-US" dirty="0">
              <a:solidFill>
                <a:srgbClr val="000000"/>
              </a:solidFill>
              <a:latin typeface="Courier New"/>
              <a:ea typeface="Courier New"/>
            </a:endParaRPr>
          </a:p>
          <a:p>
            <a:pPr marL="0" marR="0" algn="just">
              <a:lnSpc>
                <a:spcPct val="120000"/>
              </a:lnSpc>
              <a:spcBef>
                <a:spcPts val="0"/>
              </a:spcBef>
              <a:spcAft>
                <a:spcPts val="0"/>
              </a:spcAft>
            </a:pPr>
            <a:r>
              <a:rPr lang="vi-VN" dirty="0">
                <a:solidFill>
                  <a:srgbClr val="000000"/>
                </a:solidFill>
                <a:latin typeface="Times New Roman"/>
                <a:ea typeface="Courier New"/>
              </a:rPr>
              <a:t>C. Sau chiến thắng tại bãi biển Hi-rôn (4-1961).</a:t>
            </a:r>
            <a:endParaRPr lang="en-US" dirty="0">
              <a:solidFill>
                <a:srgbClr val="000000"/>
              </a:solidFill>
              <a:latin typeface="Courier New"/>
              <a:ea typeface="Courier New"/>
            </a:endParaRPr>
          </a:p>
          <a:p>
            <a:pPr marL="0" marR="0" algn="just">
              <a:lnSpc>
                <a:spcPct val="120000"/>
              </a:lnSpc>
              <a:spcBef>
                <a:spcPts val="0"/>
              </a:spcBef>
              <a:spcAft>
                <a:spcPts val="0"/>
              </a:spcAft>
            </a:pPr>
            <a:r>
              <a:rPr lang="vi-VN" dirty="0">
                <a:solidFill>
                  <a:srgbClr val="000000"/>
                </a:solidFill>
                <a:latin typeface="Times New Roman"/>
                <a:ea typeface="Courier New"/>
              </a:rPr>
              <a:t>D. Phi-đen Ca-xtơ-rô lên nắm chính quyền.</a:t>
            </a:r>
            <a:endParaRPr lang="en-US" dirty="0">
              <a:solidFill>
                <a:srgbClr val="000000"/>
              </a:solidFill>
              <a:latin typeface="Courier New"/>
              <a:ea typeface="Courier New"/>
            </a:endParaRPr>
          </a:p>
          <a:p>
            <a:pPr marL="0" marR="0" algn="just">
              <a:lnSpc>
                <a:spcPct val="120000"/>
              </a:lnSpc>
              <a:spcBef>
                <a:spcPts val="0"/>
              </a:spcBef>
              <a:spcAft>
                <a:spcPts val="0"/>
              </a:spcAft>
            </a:pPr>
            <a:r>
              <a:rPr lang="vi-VN" b="1" dirty="0">
                <a:solidFill>
                  <a:srgbClr val="000000"/>
                </a:solidFill>
                <a:latin typeface="Times New Roman"/>
                <a:ea typeface="Courier New"/>
              </a:rPr>
              <a:t>Câu </a:t>
            </a:r>
            <a:r>
              <a:rPr lang="vi-VN" b="1" dirty="0" smtClean="0">
                <a:solidFill>
                  <a:srgbClr val="000000"/>
                </a:solidFill>
                <a:latin typeface="Times New Roman"/>
                <a:ea typeface="Courier New"/>
              </a:rPr>
              <a:t>10</a:t>
            </a:r>
            <a:r>
              <a:rPr lang="vi-VN" dirty="0" smtClean="0">
                <a:solidFill>
                  <a:srgbClr val="000000"/>
                </a:solidFill>
                <a:latin typeface="Times New Roman"/>
                <a:ea typeface="Courier New"/>
              </a:rPr>
              <a:t>. </a:t>
            </a:r>
            <a:r>
              <a:rPr lang="vi-VN" dirty="0">
                <a:solidFill>
                  <a:srgbClr val="000000"/>
                </a:solidFill>
                <a:latin typeface="Times New Roman"/>
                <a:ea typeface="Courier New"/>
              </a:rPr>
              <a:t>Trước Chiến tranh thế giới thứ hai, tình hình các nước Mĩ La-tinh có điểm gì khác biệt so với các nước ở châu Á, châu Phi?</a:t>
            </a:r>
            <a:endParaRPr lang="en-US" dirty="0">
              <a:solidFill>
                <a:srgbClr val="000000"/>
              </a:solidFill>
              <a:latin typeface="Courier New"/>
              <a:ea typeface="Courier New"/>
            </a:endParaRPr>
          </a:p>
          <a:p>
            <a:pPr marL="0" marR="0" algn="just">
              <a:lnSpc>
                <a:spcPct val="120000"/>
              </a:lnSpc>
              <a:spcBef>
                <a:spcPts val="0"/>
              </a:spcBef>
              <a:spcAft>
                <a:spcPts val="0"/>
              </a:spcAft>
              <a:tabLst>
                <a:tab pos="469265" algn="l"/>
              </a:tabLst>
            </a:pPr>
            <a:r>
              <a:rPr lang="vi-VN" dirty="0">
                <a:solidFill>
                  <a:srgbClr val="000000"/>
                </a:solidFill>
                <a:latin typeface="Times New Roman"/>
                <a:ea typeface="Courier New"/>
              </a:rPr>
              <a:t>A. Nhiều nước trở thành tay sai của Mĩ.</a:t>
            </a:r>
            <a:endParaRPr lang="en-US" dirty="0">
              <a:solidFill>
                <a:srgbClr val="000000"/>
              </a:solidFill>
              <a:latin typeface="Courier New"/>
              <a:ea typeface="Courier New"/>
            </a:endParaRPr>
          </a:p>
          <a:p>
            <a:pPr marL="0" marR="0" algn="just">
              <a:lnSpc>
                <a:spcPct val="120000"/>
              </a:lnSpc>
              <a:spcBef>
                <a:spcPts val="0"/>
              </a:spcBef>
              <a:spcAft>
                <a:spcPts val="0"/>
              </a:spcAft>
              <a:tabLst>
                <a:tab pos="469265" algn="l"/>
              </a:tabLst>
            </a:pPr>
            <a:r>
              <a:rPr lang="vi-VN" dirty="0">
                <a:solidFill>
                  <a:srgbClr val="000000"/>
                </a:solidFill>
                <a:latin typeface="Times New Roman"/>
                <a:ea typeface="Courier New"/>
              </a:rPr>
              <a:t>B. Hầu hết các nước trở thành thuộc địa của Mĩ.</a:t>
            </a:r>
            <a:endParaRPr lang="en-US" dirty="0">
              <a:solidFill>
                <a:srgbClr val="000000"/>
              </a:solidFill>
              <a:latin typeface="Courier New"/>
              <a:ea typeface="Courier New"/>
            </a:endParaRPr>
          </a:p>
          <a:p>
            <a:pPr marL="0" marR="0" algn="just">
              <a:lnSpc>
                <a:spcPct val="120000"/>
              </a:lnSpc>
              <a:spcBef>
                <a:spcPts val="0"/>
              </a:spcBef>
              <a:spcAft>
                <a:spcPts val="0"/>
              </a:spcAft>
            </a:pPr>
            <a:r>
              <a:rPr lang="vi-VN" dirty="0">
                <a:solidFill>
                  <a:srgbClr val="000000"/>
                </a:solidFill>
                <a:latin typeface="Times New Roman"/>
                <a:ea typeface="Courier New"/>
              </a:rPr>
              <a:t>C. Nhiều nước đã giành được độc lập.</a:t>
            </a:r>
            <a:endParaRPr lang="en-US" dirty="0">
              <a:solidFill>
                <a:srgbClr val="000000"/>
              </a:solidFill>
              <a:latin typeface="Courier New"/>
              <a:ea typeface="Courier New"/>
            </a:endParaRPr>
          </a:p>
          <a:p>
            <a:pPr marL="0" marR="0" algn="just">
              <a:lnSpc>
                <a:spcPct val="120000"/>
              </a:lnSpc>
              <a:spcBef>
                <a:spcPts val="0"/>
              </a:spcBef>
              <a:spcAft>
                <a:spcPts val="0"/>
              </a:spcAft>
            </a:pPr>
            <a:r>
              <a:rPr lang="vi-VN" spc="-30" dirty="0">
                <a:solidFill>
                  <a:srgbClr val="000000"/>
                </a:solidFill>
                <a:latin typeface="Times New Roman"/>
                <a:ea typeface="Courier New"/>
              </a:rPr>
              <a:t>D. Nhiều nước phát triển trở thành các nước đế quốc đi xâm lược các nước khác.</a:t>
            </a:r>
            <a:endParaRPr lang="en-US" dirty="0">
              <a:solidFill>
                <a:srgbClr val="000000"/>
              </a:solidFill>
              <a:latin typeface="Courier New"/>
              <a:ea typeface="Courier New"/>
            </a:endParaRPr>
          </a:p>
          <a:p>
            <a:pPr marL="0" indent="0">
              <a:buNone/>
            </a:pPr>
            <a:endParaRPr lang="en-US" dirty="0"/>
          </a:p>
        </p:txBody>
      </p:sp>
    </p:spTree>
    <p:extLst>
      <p:ext uri="{BB962C8B-B14F-4D97-AF65-F5344CB8AC3E}">
        <p14:creationId xmlns:p14="http://schemas.microsoft.com/office/powerpoint/2010/main" val="1356044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latin typeface="Times New Roman" pitchFamily="18" charset="0"/>
                <a:cs typeface="Times New Roman" pitchFamily="18" charset="0"/>
              </a:rPr>
              <a:t>A. HỆ THỐNG KIẾN THỨC</a:t>
            </a:r>
            <a:endParaRPr lang="en-US" b="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62500" lnSpcReduction="20000"/>
          </a:bodyPr>
          <a:lstStyle/>
          <a:p>
            <a:pPr marL="0" marR="0" algn="just">
              <a:spcBef>
                <a:spcPts val="0"/>
              </a:spcBef>
              <a:spcAft>
                <a:spcPts val="0"/>
              </a:spcAft>
            </a:pPr>
            <a:r>
              <a:rPr lang="vi-VN" b="1" spc="-50" dirty="0" smtClean="0">
                <a:effectLst/>
                <a:latin typeface="Times New Roman"/>
                <a:ea typeface="Times New Roman"/>
              </a:rPr>
              <a:t>I</a:t>
            </a:r>
            <a:r>
              <a:rPr lang="vi-VN" b="1" spc="-50" dirty="0" smtClean="0">
                <a:effectLst/>
                <a:latin typeface="Times New Roman"/>
                <a:ea typeface="Times New Roman"/>
              </a:rPr>
              <a:t>. Quá trình phát triển của phong trào giải phóng dân tộc và sự tan rã của hệ thống thuộc địa.</a:t>
            </a:r>
            <a:endParaRPr lang="en-US" sz="2800" dirty="0" smtClean="0">
              <a:effectLst/>
              <a:latin typeface="Times New Roman"/>
              <a:ea typeface="Times New Roman"/>
            </a:endParaRPr>
          </a:p>
          <a:p>
            <a:pPr marL="0" marR="0" algn="just">
              <a:spcBef>
                <a:spcPts val="0"/>
              </a:spcBef>
              <a:spcAft>
                <a:spcPts val="0"/>
              </a:spcAft>
            </a:pPr>
            <a:r>
              <a:rPr lang="vi-VN" b="1" dirty="0" smtClean="0">
                <a:effectLst/>
                <a:latin typeface="Times New Roman"/>
                <a:ea typeface="Times New Roman"/>
              </a:rPr>
              <a:t>  1. Giai đoạn từ năm 1945 đến giữa những năm 60 của thế kỉ XX.</a:t>
            </a:r>
            <a:endParaRPr lang="en-US" sz="2800" dirty="0" smtClean="0">
              <a:effectLst/>
              <a:latin typeface="Times New Roman"/>
              <a:ea typeface="Times New Roman"/>
            </a:endParaRPr>
          </a:p>
          <a:p>
            <a:pPr marL="0" marR="0" algn="just">
              <a:spcBef>
                <a:spcPts val="0"/>
              </a:spcBef>
              <a:spcAft>
                <a:spcPts val="0"/>
              </a:spcAft>
            </a:pPr>
            <a:r>
              <a:rPr lang="pt-BR" spc="-60" dirty="0" smtClean="0">
                <a:effectLst/>
                <a:latin typeface="Times New Roman"/>
                <a:ea typeface="Times New Roman"/>
              </a:rPr>
              <a:t>	+ Phong trào đấu tranh được khởi đầu từ Đông Nam Á với những thắng lợi trong các cuộc đấu tranh giành chính quyền và tuyên bố độc lập ở các nước như </a:t>
            </a:r>
            <a:r>
              <a:rPr lang="vi-VN" spc="-60" dirty="0" smtClean="0">
                <a:effectLst/>
                <a:latin typeface="Times New Roman"/>
                <a:ea typeface="Times New Roman"/>
              </a:rPr>
              <a:t>In</a:t>
            </a:r>
            <a:r>
              <a:rPr lang="pt-BR" spc="-60" dirty="0" smtClean="0">
                <a:effectLst/>
                <a:latin typeface="Times New Roman"/>
                <a:ea typeface="Times New Roman"/>
              </a:rPr>
              <a:t>-</a:t>
            </a:r>
            <a:r>
              <a:rPr lang="vi-VN" spc="-60" dirty="0" smtClean="0">
                <a:effectLst/>
                <a:latin typeface="Times New Roman"/>
                <a:ea typeface="Times New Roman"/>
              </a:rPr>
              <a:t>đô</a:t>
            </a:r>
            <a:r>
              <a:rPr lang="pt-BR" spc="-60" dirty="0" smtClean="0">
                <a:effectLst/>
                <a:latin typeface="Times New Roman"/>
                <a:ea typeface="Times New Roman"/>
              </a:rPr>
              <a:t>-</a:t>
            </a:r>
            <a:r>
              <a:rPr lang="vi-VN" spc="-60" dirty="0" smtClean="0">
                <a:effectLst/>
                <a:latin typeface="Times New Roman"/>
                <a:ea typeface="Times New Roman"/>
              </a:rPr>
              <a:t>nê</a:t>
            </a:r>
            <a:r>
              <a:rPr lang="pt-BR" spc="-60" dirty="0" smtClean="0">
                <a:effectLst/>
                <a:latin typeface="Times New Roman"/>
                <a:ea typeface="Times New Roman"/>
              </a:rPr>
              <a:t>-</a:t>
            </a:r>
            <a:r>
              <a:rPr lang="vi-VN" spc="-60" dirty="0" smtClean="0">
                <a:effectLst/>
                <a:latin typeface="Times New Roman"/>
                <a:ea typeface="Times New Roman"/>
              </a:rPr>
              <a:t>xi</a:t>
            </a:r>
            <a:r>
              <a:rPr lang="pt-BR" spc="-60" dirty="0" smtClean="0">
                <a:effectLst/>
                <a:latin typeface="Times New Roman"/>
                <a:ea typeface="Times New Roman"/>
              </a:rPr>
              <a:t>-a (</a:t>
            </a:r>
            <a:r>
              <a:rPr lang="vi-VN" spc="-60" dirty="0" smtClean="0">
                <a:effectLst/>
                <a:latin typeface="Times New Roman"/>
                <a:ea typeface="Times New Roman"/>
              </a:rPr>
              <a:t>17/8/1945</a:t>
            </a:r>
            <a:r>
              <a:rPr lang="pt-BR" spc="-60" dirty="0" smtClean="0">
                <a:effectLst/>
                <a:latin typeface="Times New Roman"/>
                <a:ea typeface="Times New Roman"/>
              </a:rPr>
              <a:t>), Việt Nam (2/9/1945) và Lào (12/10/1945).</a:t>
            </a:r>
            <a:endParaRPr lang="en-US" sz="2800" dirty="0" smtClean="0">
              <a:effectLst/>
              <a:latin typeface="Times New Roman"/>
              <a:ea typeface="Times New Roman"/>
            </a:endParaRPr>
          </a:p>
          <a:p>
            <a:pPr marL="0" marR="0" algn="just">
              <a:spcBef>
                <a:spcPts val="0"/>
              </a:spcBef>
              <a:spcAft>
                <a:spcPts val="0"/>
              </a:spcAft>
            </a:pPr>
            <a:r>
              <a:rPr lang="pt-BR" spc="-40" dirty="0" smtClean="0">
                <a:effectLst/>
                <a:latin typeface="Times New Roman"/>
                <a:ea typeface="Times New Roman"/>
              </a:rPr>
              <a:t>	+ Phong trào tiếp tục lan sang các nước Nam Á, Bắc Phi, Mĩ La-tinh như ở Ấn Độ, Ai Cập và An-giê-ri,…</a:t>
            </a:r>
            <a:endParaRPr lang="en-US" sz="2800" dirty="0" smtClean="0">
              <a:effectLst/>
              <a:latin typeface="Times New Roman"/>
              <a:ea typeface="Times New Roman"/>
            </a:endParaRPr>
          </a:p>
          <a:p>
            <a:pPr marL="0" marR="0" algn="just">
              <a:spcBef>
                <a:spcPts val="0"/>
              </a:spcBef>
              <a:spcAft>
                <a:spcPts val="0"/>
              </a:spcAft>
            </a:pPr>
            <a:r>
              <a:rPr lang="pt-BR" dirty="0" smtClean="0">
                <a:effectLst/>
                <a:latin typeface="Times New Roman"/>
                <a:ea typeface="Times New Roman"/>
              </a:rPr>
              <a:t>	</a:t>
            </a:r>
            <a:r>
              <a:rPr lang="vi-VN" dirty="0" smtClean="0">
                <a:effectLst/>
                <a:latin typeface="Times New Roman"/>
                <a:ea typeface="Times New Roman"/>
              </a:rPr>
              <a:t>- 1960</a:t>
            </a:r>
            <a:r>
              <a:rPr lang="pt-BR" dirty="0" smtClean="0">
                <a:effectLst/>
                <a:latin typeface="Times New Roman"/>
                <a:ea typeface="Times New Roman"/>
              </a:rPr>
              <a:t> được gọi là “</a:t>
            </a:r>
            <a:r>
              <a:rPr lang="pt-BR" i="1" dirty="0" smtClean="0">
                <a:effectLst/>
                <a:latin typeface="Times New Roman"/>
                <a:ea typeface="Times New Roman"/>
              </a:rPr>
              <a:t>Năm châu Phi</a:t>
            </a:r>
            <a:r>
              <a:rPr lang="pt-BR" dirty="0" smtClean="0">
                <a:effectLst/>
                <a:latin typeface="Times New Roman"/>
                <a:ea typeface="Times New Roman"/>
              </a:rPr>
              <a:t>” với</a:t>
            </a:r>
            <a:r>
              <a:rPr lang="vi-VN" dirty="0" smtClean="0">
                <a:effectLst/>
                <a:latin typeface="Times New Roman"/>
                <a:ea typeface="Times New Roman"/>
              </a:rPr>
              <a:t> 17 nước </a:t>
            </a:r>
            <a:r>
              <a:rPr lang="pt-BR" dirty="0" smtClean="0">
                <a:effectLst/>
                <a:latin typeface="Times New Roman"/>
                <a:ea typeface="Times New Roman"/>
              </a:rPr>
              <a:t>ở lục địa này tuyên bố</a:t>
            </a:r>
            <a:r>
              <a:rPr lang="vi-VN" dirty="0" smtClean="0">
                <a:effectLst/>
                <a:latin typeface="Times New Roman"/>
                <a:ea typeface="Times New Roman"/>
              </a:rPr>
              <a:t> độc lập</a:t>
            </a:r>
            <a:r>
              <a:rPr lang="pt-BR" dirty="0" smtClean="0">
                <a:effectLst/>
                <a:latin typeface="Times New Roman"/>
                <a:ea typeface="Times New Roman"/>
              </a:rPr>
              <a:t>.</a:t>
            </a:r>
            <a:endParaRPr lang="en-US" sz="2800" dirty="0" smtClean="0">
              <a:effectLst/>
              <a:latin typeface="Times New Roman"/>
              <a:ea typeface="Times New Roman"/>
            </a:endParaRPr>
          </a:p>
          <a:p>
            <a:pPr marL="0" marR="0" algn="just">
              <a:spcBef>
                <a:spcPts val="0"/>
              </a:spcBef>
              <a:spcAft>
                <a:spcPts val="0"/>
              </a:spcAft>
            </a:pPr>
            <a:r>
              <a:rPr lang="pt-BR" dirty="0" smtClean="0">
                <a:effectLst/>
                <a:latin typeface="Times New Roman"/>
                <a:ea typeface="Times New Roman"/>
              </a:rPr>
              <a:t>	</a:t>
            </a:r>
            <a:r>
              <a:rPr lang="vi-VN" dirty="0" smtClean="0">
                <a:effectLst/>
                <a:latin typeface="Times New Roman"/>
                <a:ea typeface="Times New Roman"/>
              </a:rPr>
              <a:t>- </a:t>
            </a:r>
            <a:r>
              <a:rPr lang="pt-BR" dirty="0" smtClean="0">
                <a:effectLst/>
                <a:latin typeface="Times New Roman"/>
                <a:ea typeface="Times New Roman"/>
              </a:rPr>
              <a:t>Ngày 1/1/1959, cuộc cách mạng nhân dân thắng lợi ở </a:t>
            </a:r>
            <a:r>
              <a:rPr lang="vi-VN" dirty="0" smtClean="0">
                <a:effectLst/>
                <a:latin typeface="Times New Roman"/>
                <a:ea typeface="Times New Roman"/>
              </a:rPr>
              <a:t>Cu</a:t>
            </a:r>
            <a:r>
              <a:rPr lang="pt-BR" dirty="0" smtClean="0">
                <a:effectLst/>
                <a:latin typeface="Times New Roman"/>
                <a:ea typeface="Times New Roman"/>
              </a:rPr>
              <a:t> B</a:t>
            </a:r>
            <a:r>
              <a:rPr lang="vi-VN" dirty="0" smtClean="0">
                <a:effectLst/>
                <a:latin typeface="Times New Roman"/>
                <a:ea typeface="Times New Roman"/>
              </a:rPr>
              <a:t>a</a:t>
            </a:r>
            <a:r>
              <a:rPr lang="pt-BR" dirty="0" smtClean="0">
                <a:effectLst/>
                <a:latin typeface="Times New Roman"/>
                <a:ea typeface="Times New Roman"/>
              </a:rPr>
              <a:t>.</a:t>
            </a:r>
            <a:endParaRPr lang="en-US" sz="2800" dirty="0" smtClean="0">
              <a:effectLst/>
              <a:latin typeface="Times New Roman"/>
              <a:ea typeface="Times New Roman"/>
            </a:endParaRPr>
          </a:p>
          <a:p>
            <a:pPr marL="0" marR="0" algn="just">
              <a:spcBef>
                <a:spcPts val="0"/>
              </a:spcBef>
              <a:spcAft>
                <a:spcPts val="0"/>
              </a:spcAft>
            </a:pPr>
            <a:r>
              <a:rPr lang="pt-BR" spc="-40" dirty="0" smtClean="0">
                <a:effectLst/>
                <a:latin typeface="Times New Roman"/>
                <a:ea typeface="Times New Roman"/>
              </a:rPr>
              <a:t>	+ Kết quả là tới giữa những năm 60 của thế kỉ XX, h</a:t>
            </a:r>
            <a:r>
              <a:rPr lang="vi-VN" spc="-40" dirty="0" smtClean="0">
                <a:effectLst/>
                <a:latin typeface="Times New Roman"/>
                <a:ea typeface="Times New Roman"/>
              </a:rPr>
              <a:t>ệ thống thuộc địa của CNĐQ </a:t>
            </a:r>
            <a:r>
              <a:rPr lang="pt-BR" spc="-40" dirty="0" smtClean="0">
                <a:effectLst/>
                <a:latin typeface="Times New Roman"/>
                <a:ea typeface="Times New Roman"/>
              </a:rPr>
              <a:t>về cơ</a:t>
            </a:r>
            <a:r>
              <a:rPr lang="vi-VN" spc="-40" dirty="0" smtClean="0">
                <a:effectLst/>
                <a:latin typeface="Times New Roman"/>
                <a:ea typeface="Times New Roman"/>
              </a:rPr>
              <a:t> bản </a:t>
            </a:r>
            <a:r>
              <a:rPr lang="pt-BR" spc="-40" dirty="0" smtClean="0">
                <a:effectLst/>
                <a:latin typeface="Times New Roman"/>
                <a:ea typeface="Times New Roman"/>
              </a:rPr>
              <a:t>đã bị </a:t>
            </a:r>
            <a:r>
              <a:rPr lang="vi-VN" spc="-40" dirty="0" smtClean="0">
                <a:effectLst/>
                <a:latin typeface="Times New Roman"/>
                <a:ea typeface="Times New Roman"/>
              </a:rPr>
              <a:t>bị sụp đổ.</a:t>
            </a:r>
            <a:endParaRPr lang="en-US" sz="2800" dirty="0" smtClean="0">
              <a:effectLst/>
              <a:latin typeface="Times New Roman"/>
              <a:ea typeface="Times New Roman"/>
            </a:endParaRPr>
          </a:p>
          <a:p>
            <a:pPr marL="0" marR="0" algn="just">
              <a:spcBef>
                <a:spcPts val="0"/>
              </a:spcBef>
              <a:spcAft>
                <a:spcPts val="0"/>
              </a:spcAft>
            </a:pPr>
            <a:r>
              <a:rPr lang="pt-BR" dirty="0" smtClean="0">
                <a:effectLst/>
                <a:latin typeface="Times New Roman"/>
                <a:ea typeface="Times New Roman"/>
              </a:rPr>
              <a:t>	</a:t>
            </a:r>
            <a:r>
              <a:rPr lang="pt-BR" b="1" dirty="0" smtClean="0">
                <a:effectLst/>
                <a:latin typeface="Times New Roman"/>
                <a:ea typeface="Times New Roman"/>
              </a:rPr>
              <a:t>2</a:t>
            </a:r>
            <a:r>
              <a:rPr lang="vi-VN" b="1" dirty="0" smtClean="0">
                <a:effectLst/>
                <a:latin typeface="Times New Roman"/>
                <a:ea typeface="Times New Roman"/>
              </a:rPr>
              <a:t>. Giai đoạn từ giữa những năm 1960 đến giữa những năm 70 của thế kỷ XX</a:t>
            </a:r>
            <a:r>
              <a:rPr lang="pt-BR" b="1" dirty="0" smtClean="0">
                <a:effectLst/>
                <a:latin typeface="Times New Roman"/>
                <a:ea typeface="Times New Roman"/>
              </a:rPr>
              <a:t>.</a:t>
            </a:r>
            <a:endParaRPr lang="en-US" sz="2800" dirty="0" smtClean="0">
              <a:effectLst/>
              <a:latin typeface="Times New Roman"/>
              <a:ea typeface="Times New Roman"/>
            </a:endParaRPr>
          </a:p>
          <a:p>
            <a:pPr marL="0" marR="0" algn="just">
              <a:spcBef>
                <a:spcPts val="0"/>
              </a:spcBef>
              <a:spcAft>
                <a:spcPts val="0"/>
              </a:spcAft>
            </a:pPr>
            <a:r>
              <a:rPr lang="pt-BR" spc="-40" dirty="0" smtClean="0">
                <a:effectLst/>
                <a:latin typeface="Times New Roman"/>
                <a:ea typeface="Times New Roman"/>
              </a:rPr>
              <a:t>	</a:t>
            </a:r>
            <a:r>
              <a:rPr lang="vi-VN" spc="-40" dirty="0" smtClean="0">
                <a:effectLst/>
                <a:latin typeface="Times New Roman"/>
                <a:ea typeface="Times New Roman"/>
              </a:rPr>
              <a:t>+ Nội dung chính của giai đoạn này là thắng lợi của phong trào đấu tranh lật đổ ách thống trị của thực dân Bồ Đào Nha, giành độc lập ở ba nước: Ghi-nê Bít-xao, Mô-dăm-bích, Ăng-gô-la (vào những năm 1974 - 1975).</a:t>
            </a:r>
            <a:endParaRPr lang="en-US" sz="2800" dirty="0" smtClean="0">
              <a:effectLst/>
              <a:latin typeface="Times New Roman"/>
              <a:ea typeface="Times New Roman"/>
            </a:endParaRPr>
          </a:p>
          <a:p>
            <a:pPr marL="0" indent="0">
              <a:buNone/>
            </a:pPr>
            <a:endParaRPr lang="en-US" dirty="0"/>
          </a:p>
        </p:txBody>
      </p:sp>
    </p:spTree>
    <p:extLst>
      <p:ext uri="{BB962C8B-B14F-4D97-AF65-F5344CB8AC3E}">
        <p14:creationId xmlns:p14="http://schemas.microsoft.com/office/powerpoint/2010/main" val="251829803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52400" y="152400"/>
            <a:ext cx="8915400" cy="6705600"/>
          </a:xfrm>
        </p:spPr>
        <p:txBody>
          <a:bodyPr>
            <a:normAutofit fontScale="47500" lnSpcReduction="20000"/>
          </a:bodyPr>
          <a:lstStyle/>
          <a:p>
            <a:pPr marL="0" marR="0" algn="just">
              <a:lnSpc>
                <a:spcPct val="120000"/>
              </a:lnSpc>
              <a:spcBef>
                <a:spcPts val="0"/>
              </a:spcBef>
              <a:spcAft>
                <a:spcPts val="0"/>
              </a:spcAft>
            </a:pPr>
            <a:r>
              <a:rPr lang="vi-VN" b="1" spc="-40" dirty="0">
                <a:solidFill>
                  <a:srgbClr val="000000"/>
                </a:solidFill>
                <a:latin typeface="Times New Roman"/>
                <a:ea typeface="Courier New"/>
              </a:rPr>
              <a:t>Câu </a:t>
            </a:r>
            <a:r>
              <a:rPr lang="vi-VN" b="1" spc="-40" dirty="0" smtClean="0">
                <a:solidFill>
                  <a:srgbClr val="000000"/>
                </a:solidFill>
                <a:latin typeface="Times New Roman"/>
                <a:ea typeface="Courier New"/>
              </a:rPr>
              <a:t>1</a:t>
            </a:r>
            <a:r>
              <a:rPr lang="en-US" b="1" spc="-40" dirty="0" smtClean="0">
                <a:solidFill>
                  <a:srgbClr val="000000"/>
                </a:solidFill>
                <a:latin typeface="Times New Roman"/>
                <a:ea typeface="Courier New"/>
              </a:rPr>
              <a:t>1</a:t>
            </a:r>
            <a:r>
              <a:rPr lang="vi-VN" b="1" spc="-40" dirty="0" smtClean="0">
                <a:solidFill>
                  <a:srgbClr val="000000"/>
                </a:solidFill>
                <a:latin typeface="Times New Roman"/>
                <a:ea typeface="Courier New"/>
              </a:rPr>
              <a:t>.</a:t>
            </a:r>
            <a:r>
              <a:rPr lang="vi-VN" spc="-40" dirty="0" smtClean="0">
                <a:solidFill>
                  <a:srgbClr val="000000"/>
                </a:solidFill>
                <a:latin typeface="Times New Roman"/>
                <a:ea typeface="Courier New"/>
              </a:rPr>
              <a:t> </a:t>
            </a:r>
            <a:r>
              <a:rPr lang="vi-VN" spc="-40" dirty="0">
                <a:solidFill>
                  <a:srgbClr val="000000"/>
                </a:solidFill>
                <a:latin typeface="Times New Roman"/>
                <a:ea typeface="Courier New"/>
              </a:rPr>
              <a:t>Tình hình kinh tế Mĩ bước ra khỏi cuộc Chiến tranh thế giới thứ hai như thế nào?</a:t>
            </a:r>
            <a:endParaRPr lang="en-US" dirty="0">
              <a:solidFill>
                <a:srgbClr val="000000"/>
              </a:solidFill>
              <a:latin typeface="Courier New"/>
              <a:ea typeface="Courier New"/>
            </a:endParaRPr>
          </a:p>
          <a:p>
            <a:pPr marL="0" marR="0" algn="just">
              <a:lnSpc>
                <a:spcPct val="120000"/>
              </a:lnSpc>
              <a:spcBef>
                <a:spcPts val="0"/>
              </a:spcBef>
              <a:spcAft>
                <a:spcPts val="0"/>
              </a:spcAft>
              <a:tabLst>
                <a:tab pos="465455" algn="l"/>
              </a:tabLst>
            </a:pPr>
            <a:r>
              <a:rPr lang="vi-VN" dirty="0">
                <a:solidFill>
                  <a:srgbClr val="000000"/>
                </a:solidFill>
                <a:latin typeface="Times New Roman"/>
                <a:ea typeface="Courier New"/>
              </a:rPr>
              <a:t>A. Nền kinh tế Mĩ bị tàn phá và thiệt hại nặng nề.</a:t>
            </a:r>
            <a:endParaRPr lang="en-US" dirty="0">
              <a:solidFill>
                <a:srgbClr val="000000"/>
              </a:solidFill>
              <a:latin typeface="Courier New"/>
              <a:ea typeface="Courier New"/>
            </a:endParaRPr>
          </a:p>
          <a:p>
            <a:pPr marL="0" marR="0" algn="just">
              <a:lnSpc>
                <a:spcPct val="120000"/>
              </a:lnSpc>
              <a:spcBef>
                <a:spcPts val="0"/>
              </a:spcBef>
              <a:spcAft>
                <a:spcPts val="0"/>
              </a:spcAft>
              <a:tabLst>
                <a:tab pos="465455" algn="l"/>
              </a:tabLst>
            </a:pPr>
            <a:r>
              <a:rPr lang="vi-VN" dirty="0">
                <a:solidFill>
                  <a:srgbClr val="000000"/>
                </a:solidFill>
                <a:latin typeface="Times New Roman"/>
                <a:ea typeface="Courier New"/>
              </a:rPr>
              <a:t>B. Nền kinh tế Mĩ phụ thuộc chặt chẽ vào các nước châu Âu khác.</a:t>
            </a:r>
            <a:endParaRPr lang="en-US" dirty="0">
              <a:solidFill>
                <a:srgbClr val="000000"/>
              </a:solidFill>
              <a:latin typeface="Courier New"/>
              <a:ea typeface="Courier New"/>
            </a:endParaRPr>
          </a:p>
          <a:p>
            <a:pPr marL="0" marR="0" algn="just">
              <a:lnSpc>
                <a:spcPct val="120000"/>
              </a:lnSpc>
              <a:spcBef>
                <a:spcPts val="0"/>
              </a:spcBef>
              <a:spcAft>
                <a:spcPts val="0"/>
              </a:spcAft>
            </a:pPr>
            <a:r>
              <a:rPr lang="vi-VN" spc="-40" dirty="0">
                <a:solidFill>
                  <a:srgbClr val="000000"/>
                </a:solidFill>
                <a:latin typeface="Times New Roman"/>
                <a:ea typeface="Courier New"/>
              </a:rPr>
              <a:t>C. Mĩ thu được nhiều lợi nhuận và trở thành nước tư bản giàu mạnh nhất thê giới.</a:t>
            </a:r>
            <a:endParaRPr lang="en-US" dirty="0">
              <a:solidFill>
                <a:srgbClr val="000000"/>
              </a:solidFill>
              <a:latin typeface="Courier New"/>
              <a:ea typeface="Courier New"/>
            </a:endParaRPr>
          </a:p>
          <a:p>
            <a:pPr marL="0" marR="0" algn="just">
              <a:lnSpc>
                <a:spcPct val="120000"/>
              </a:lnSpc>
              <a:spcBef>
                <a:spcPts val="0"/>
              </a:spcBef>
              <a:spcAft>
                <a:spcPts val="0"/>
              </a:spcAft>
            </a:pPr>
            <a:r>
              <a:rPr lang="vi-VN" spc="-30" dirty="0">
                <a:solidFill>
                  <a:srgbClr val="000000"/>
                </a:solidFill>
                <a:latin typeface="Times New Roman"/>
                <a:ea typeface="Courier New"/>
              </a:rPr>
              <a:t>D. Mĩ nhanh chóng khôi phục nền kinh tế và đạt được bước phát triển “thần kì”. </a:t>
            </a:r>
            <a:endParaRPr lang="en-US" dirty="0">
              <a:solidFill>
                <a:srgbClr val="000000"/>
              </a:solidFill>
              <a:latin typeface="Courier New"/>
              <a:ea typeface="Courier New"/>
            </a:endParaRPr>
          </a:p>
          <a:p>
            <a:pPr marL="0" marR="0" algn="just">
              <a:lnSpc>
                <a:spcPct val="120000"/>
              </a:lnSpc>
              <a:spcBef>
                <a:spcPts val="0"/>
              </a:spcBef>
              <a:spcAft>
                <a:spcPts val="0"/>
              </a:spcAft>
            </a:pPr>
            <a:r>
              <a:rPr lang="vi-VN" b="1" dirty="0">
                <a:solidFill>
                  <a:srgbClr val="000000"/>
                </a:solidFill>
                <a:latin typeface="Times New Roman"/>
                <a:ea typeface="Courier New"/>
              </a:rPr>
              <a:t>Câu </a:t>
            </a:r>
            <a:r>
              <a:rPr lang="vi-VN" b="1" dirty="0" smtClean="0">
                <a:solidFill>
                  <a:srgbClr val="000000"/>
                </a:solidFill>
                <a:latin typeface="Times New Roman"/>
                <a:ea typeface="Courier New"/>
              </a:rPr>
              <a:t>12</a:t>
            </a:r>
            <a:r>
              <a:rPr lang="vi-VN" dirty="0" smtClean="0">
                <a:solidFill>
                  <a:srgbClr val="000000"/>
                </a:solidFill>
                <a:latin typeface="Times New Roman"/>
                <a:ea typeface="Courier New"/>
              </a:rPr>
              <a:t>. </a:t>
            </a:r>
            <a:r>
              <a:rPr lang="vi-VN" dirty="0">
                <a:solidFill>
                  <a:srgbClr val="000000"/>
                </a:solidFill>
                <a:latin typeface="Times New Roman"/>
                <a:ea typeface="Courier New"/>
              </a:rPr>
              <a:t>Nguyên nhân dẫn đến sự phát triển mạnh mẽ của nền kinh tế Mĩ sau Chiến tranh thê giới thứ hai là do</a:t>
            </a:r>
            <a:endParaRPr lang="en-US" dirty="0">
              <a:solidFill>
                <a:srgbClr val="000000"/>
              </a:solidFill>
              <a:latin typeface="Courier New"/>
              <a:ea typeface="Courier New"/>
            </a:endParaRPr>
          </a:p>
          <a:p>
            <a:pPr marL="0" marR="0" algn="just">
              <a:lnSpc>
                <a:spcPct val="120000"/>
              </a:lnSpc>
              <a:spcBef>
                <a:spcPts val="0"/>
              </a:spcBef>
              <a:spcAft>
                <a:spcPts val="0"/>
              </a:spcAft>
              <a:tabLst>
                <a:tab pos="465455" algn="l"/>
              </a:tabLst>
            </a:pPr>
            <a:r>
              <a:rPr lang="vi-VN" dirty="0">
                <a:solidFill>
                  <a:srgbClr val="000000"/>
                </a:solidFill>
                <a:latin typeface="Times New Roman"/>
                <a:ea typeface="Courier New"/>
              </a:rPr>
              <a:t>A. Những khoản lợi nhuận khổng lồ nhờ buôn bán vũ khí và lương thực.</a:t>
            </a:r>
            <a:endParaRPr lang="en-US" dirty="0">
              <a:solidFill>
                <a:srgbClr val="000000"/>
              </a:solidFill>
              <a:latin typeface="Courier New"/>
              <a:ea typeface="Courier New"/>
            </a:endParaRPr>
          </a:p>
          <a:p>
            <a:pPr marL="0" marR="0" algn="just">
              <a:lnSpc>
                <a:spcPct val="120000"/>
              </a:lnSpc>
              <a:spcBef>
                <a:spcPts val="0"/>
              </a:spcBef>
              <a:spcAft>
                <a:spcPts val="0"/>
              </a:spcAft>
            </a:pPr>
            <a:r>
              <a:rPr lang="vi-VN" dirty="0">
                <a:solidFill>
                  <a:srgbClr val="000000"/>
                </a:solidFill>
                <a:latin typeface="Times New Roman"/>
                <a:ea typeface="Courier New"/>
              </a:rPr>
              <a:t>B. Mĩ ở xa chiến trường nên không bị chiến tranh tàn phá, được yên ổn phát triển sản xuất, đồng thời thu lợi nhuận khổng lồ nhờ buôn bán vũ khí, hàng hoá cho các nước tham chiến, </a:t>
            </a:r>
            <a:endParaRPr lang="en-US" dirty="0">
              <a:solidFill>
                <a:srgbClr val="000000"/>
              </a:solidFill>
              <a:latin typeface="Courier New"/>
              <a:ea typeface="Courier New"/>
            </a:endParaRPr>
          </a:p>
          <a:p>
            <a:pPr marL="0" marR="0" algn="just">
              <a:lnSpc>
                <a:spcPct val="120000"/>
              </a:lnSpc>
              <a:spcBef>
                <a:spcPts val="0"/>
              </a:spcBef>
              <a:spcAft>
                <a:spcPts val="0"/>
              </a:spcAft>
              <a:tabLst>
                <a:tab pos="242570" algn="l"/>
              </a:tabLst>
            </a:pPr>
            <a:r>
              <a:rPr lang="vi-VN" dirty="0">
                <a:solidFill>
                  <a:srgbClr val="000000"/>
                </a:solidFill>
                <a:latin typeface="Times New Roman"/>
                <a:ea typeface="Courier New"/>
              </a:rPr>
              <a:t>C. Có thời gian hoà bình để phát triển sản xuất và buôn bán vũ khí, hàng hoá cho các nước tham chiên.</a:t>
            </a:r>
            <a:endParaRPr lang="en-US" dirty="0">
              <a:solidFill>
                <a:srgbClr val="000000"/>
              </a:solidFill>
              <a:latin typeface="Courier New"/>
              <a:ea typeface="Courier New"/>
            </a:endParaRPr>
          </a:p>
          <a:p>
            <a:pPr marL="0" marR="0" algn="just">
              <a:lnSpc>
                <a:spcPct val="120000"/>
              </a:lnSpc>
              <a:spcBef>
                <a:spcPts val="0"/>
              </a:spcBef>
              <a:spcAft>
                <a:spcPts val="0"/>
              </a:spcAft>
            </a:pPr>
            <a:r>
              <a:rPr lang="vi-VN" dirty="0">
                <a:solidFill>
                  <a:srgbClr val="000000"/>
                </a:solidFill>
                <a:latin typeface="Times New Roman"/>
                <a:ea typeface="Courier New"/>
              </a:rPr>
              <a:t>D. Mĩ tham chiến muộn nên không phải chi phí nhiều cho chiến tranh.</a:t>
            </a:r>
            <a:endParaRPr lang="en-US" dirty="0">
              <a:solidFill>
                <a:srgbClr val="000000"/>
              </a:solidFill>
              <a:latin typeface="Courier New"/>
              <a:ea typeface="Courier New"/>
            </a:endParaRPr>
          </a:p>
          <a:p>
            <a:pPr marL="0" marR="0" algn="just">
              <a:lnSpc>
                <a:spcPct val="120000"/>
              </a:lnSpc>
              <a:spcBef>
                <a:spcPts val="0"/>
              </a:spcBef>
              <a:spcAft>
                <a:spcPts val="0"/>
              </a:spcAft>
              <a:tabLst>
                <a:tab pos="2704465" algn="l"/>
              </a:tabLst>
            </a:pPr>
            <a:r>
              <a:rPr lang="vi-VN" b="1" dirty="0">
                <a:solidFill>
                  <a:srgbClr val="000000"/>
                </a:solidFill>
                <a:latin typeface="Times New Roman"/>
                <a:ea typeface="Courier New"/>
              </a:rPr>
              <a:t>Câu </a:t>
            </a:r>
            <a:r>
              <a:rPr lang="vi-VN" b="1" dirty="0" smtClean="0">
                <a:solidFill>
                  <a:srgbClr val="000000"/>
                </a:solidFill>
                <a:latin typeface="Times New Roman"/>
                <a:ea typeface="Courier New"/>
              </a:rPr>
              <a:t>1</a:t>
            </a:r>
            <a:r>
              <a:rPr lang="en-US" b="1" dirty="0" smtClean="0">
                <a:solidFill>
                  <a:srgbClr val="000000"/>
                </a:solidFill>
                <a:latin typeface="Times New Roman"/>
                <a:ea typeface="Courier New"/>
              </a:rPr>
              <a:t>3</a:t>
            </a:r>
            <a:r>
              <a:rPr lang="vi-VN" b="1" dirty="0" smtClean="0">
                <a:solidFill>
                  <a:srgbClr val="000000"/>
                </a:solidFill>
                <a:latin typeface="Times New Roman"/>
                <a:ea typeface="Courier New"/>
              </a:rPr>
              <a:t>.</a:t>
            </a:r>
            <a:r>
              <a:rPr lang="vi-VN" dirty="0" smtClean="0">
                <a:solidFill>
                  <a:srgbClr val="000000"/>
                </a:solidFill>
                <a:latin typeface="Times New Roman"/>
                <a:ea typeface="Courier New"/>
              </a:rPr>
              <a:t> </a:t>
            </a:r>
            <a:r>
              <a:rPr lang="vi-VN" dirty="0">
                <a:solidFill>
                  <a:srgbClr val="000000"/>
                </a:solidFill>
                <a:latin typeface="Times New Roman"/>
                <a:ea typeface="Courier New"/>
              </a:rPr>
              <a:t>Cuộc cách mạng khoa học - kĩ thuật hiện đại do Mĩ khởi đầu diễn ra từ</a:t>
            </a:r>
            <a:endParaRPr lang="en-US" dirty="0">
              <a:solidFill>
                <a:srgbClr val="000000"/>
              </a:solidFill>
              <a:latin typeface="Courier New"/>
              <a:ea typeface="Courier New"/>
            </a:endParaRPr>
          </a:p>
          <a:p>
            <a:pPr marL="0" marR="0" algn="just">
              <a:lnSpc>
                <a:spcPct val="120000"/>
              </a:lnSpc>
              <a:spcBef>
                <a:spcPts val="0"/>
              </a:spcBef>
              <a:spcAft>
                <a:spcPts val="0"/>
              </a:spcAft>
              <a:tabLst>
                <a:tab pos="465455" algn="l"/>
                <a:tab pos="2983865" algn="l"/>
              </a:tabLst>
            </a:pPr>
            <a:r>
              <a:rPr lang="vi-VN" dirty="0">
                <a:solidFill>
                  <a:srgbClr val="000000"/>
                </a:solidFill>
                <a:latin typeface="Times New Roman"/>
                <a:ea typeface="Courier New"/>
              </a:rPr>
              <a:t>A. Cuối thế kỉ XVIII	  B. Đầu thế kỉ XIX.</a:t>
            </a:r>
            <a:endParaRPr lang="en-US" dirty="0">
              <a:solidFill>
                <a:srgbClr val="000000"/>
              </a:solidFill>
              <a:latin typeface="Courier New"/>
              <a:ea typeface="Courier New"/>
            </a:endParaRPr>
          </a:p>
          <a:p>
            <a:pPr marL="0" marR="0" algn="just">
              <a:lnSpc>
                <a:spcPct val="120000"/>
              </a:lnSpc>
              <a:spcBef>
                <a:spcPts val="0"/>
              </a:spcBef>
              <a:spcAft>
                <a:spcPts val="0"/>
              </a:spcAft>
            </a:pPr>
            <a:r>
              <a:rPr lang="vi-VN" dirty="0">
                <a:solidFill>
                  <a:srgbClr val="000000"/>
                </a:solidFill>
                <a:latin typeface="Times New Roman"/>
                <a:ea typeface="Courier New"/>
              </a:rPr>
              <a:t>C. Đầu những năm 40 của thế kỉ XX.        </a:t>
            </a:r>
            <a:r>
              <a:rPr lang="en-US" dirty="0">
                <a:solidFill>
                  <a:srgbClr val="000000"/>
                </a:solidFill>
                <a:latin typeface="Times New Roman"/>
                <a:ea typeface="Courier New"/>
              </a:rPr>
              <a:t>		</a:t>
            </a:r>
            <a:r>
              <a:rPr lang="vi-VN" dirty="0">
                <a:solidFill>
                  <a:srgbClr val="000000"/>
                </a:solidFill>
                <a:latin typeface="Times New Roman"/>
                <a:ea typeface="Courier New"/>
              </a:rPr>
              <a:t>D. Giữa những năm 40 của thế kỉ XX. </a:t>
            </a:r>
            <a:endParaRPr lang="en-US" dirty="0">
              <a:solidFill>
                <a:srgbClr val="000000"/>
              </a:solidFill>
              <a:latin typeface="Courier New"/>
              <a:ea typeface="Courier New"/>
            </a:endParaRPr>
          </a:p>
          <a:p>
            <a:pPr marL="0" marR="0" algn="just">
              <a:lnSpc>
                <a:spcPct val="120000"/>
              </a:lnSpc>
              <a:spcBef>
                <a:spcPts val="0"/>
              </a:spcBef>
              <a:spcAft>
                <a:spcPts val="0"/>
              </a:spcAft>
            </a:pPr>
            <a:r>
              <a:rPr lang="vi-VN" b="1" dirty="0">
                <a:solidFill>
                  <a:srgbClr val="000000"/>
                </a:solidFill>
                <a:latin typeface="Times New Roman"/>
                <a:ea typeface="Courier New"/>
              </a:rPr>
              <a:t>Câu </a:t>
            </a:r>
            <a:r>
              <a:rPr lang="vi-VN" b="1" dirty="0" smtClean="0">
                <a:solidFill>
                  <a:srgbClr val="000000"/>
                </a:solidFill>
                <a:latin typeface="Times New Roman"/>
                <a:ea typeface="Courier New"/>
              </a:rPr>
              <a:t>1</a:t>
            </a:r>
            <a:r>
              <a:rPr lang="en-US" b="1" dirty="0" smtClean="0">
                <a:solidFill>
                  <a:srgbClr val="000000"/>
                </a:solidFill>
                <a:latin typeface="Times New Roman"/>
                <a:ea typeface="Courier New"/>
              </a:rPr>
              <a:t>4</a:t>
            </a:r>
            <a:r>
              <a:rPr lang="vi-VN" b="1" dirty="0" smtClean="0">
                <a:solidFill>
                  <a:srgbClr val="000000"/>
                </a:solidFill>
                <a:latin typeface="Times New Roman"/>
                <a:ea typeface="Courier New"/>
              </a:rPr>
              <a:t>.</a:t>
            </a:r>
            <a:r>
              <a:rPr lang="vi-VN" dirty="0" smtClean="0">
                <a:solidFill>
                  <a:srgbClr val="000000"/>
                </a:solidFill>
                <a:latin typeface="Times New Roman"/>
                <a:ea typeface="Courier New"/>
              </a:rPr>
              <a:t> </a:t>
            </a:r>
            <a:r>
              <a:rPr lang="vi-VN" dirty="0">
                <a:solidFill>
                  <a:srgbClr val="000000"/>
                </a:solidFill>
                <a:latin typeface="Times New Roman"/>
                <a:ea typeface="Courier New"/>
              </a:rPr>
              <a:t>Hai đảng thay nhau nắm quyền ở nước Mĩ là:</a:t>
            </a:r>
            <a:endParaRPr lang="en-US" dirty="0">
              <a:solidFill>
                <a:srgbClr val="000000"/>
              </a:solidFill>
              <a:latin typeface="Courier New"/>
              <a:ea typeface="Courier New"/>
            </a:endParaRPr>
          </a:p>
          <a:p>
            <a:pPr marL="0" marR="0" algn="just">
              <a:lnSpc>
                <a:spcPct val="120000"/>
              </a:lnSpc>
              <a:spcBef>
                <a:spcPts val="0"/>
              </a:spcBef>
              <a:spcAft>
                <a:spcPts val="0"/>
              </a:spcAft>
              <a:tabLst>
                <a:tab pos="465455" algn="l"/>
              </a:tabLst>
            </a:pPr>
            <a:r>
              <a:rPr lang="vi-VN" dirty="0">
                <a:solidFill>
                  <a:srgbClr val="000000"/>
                </a:solidFill>
                <a:latin typeface="Times New Roman"/>
                <a:ea typeface="Courier New"/>
              </a:rPr>
              <a:t>A. Đảng Tự do và Đảng Bảo thủ.                B. Đảng Tự do và Đảng Cộng hoà.</a:t>
            </a:r>
            <a:endParaRPr lang="en-US" dirty="0">
              <a:solidFill>
                <a:srgbClr val="000000"/>
              </a:solidFill>
              <a:latin typeface="Courier New"/>
              <a:ea typeface="Courier New"/>
            </a:endParaRPr>
          </a:p>
          <a:p>
            <a:pPr marL="0" marR="0" algn="just">
              <a:lnSpc>
                <a:spcPct val="120000"/>
              </a:lnSpc>
              <a:spcBef>
                <a:spcPts val="0"/>
              </a:spcBef>
              <a:spcAft>
                <a:spcPts val="0"/>
              </a:spcAft>
            </a:pPr>
            <a:r>
              <a:rPr lang="vi-VN" sz="3600" b="1" spc="-50" dirty="0">
                <a:solidFill>
                  <a:srgbClr val="000000"/>
                </a:solidFill>
                <a:latin typeface="Times New Roman"/>
                <a:ea typeface="Courier New"/>
                <a:cs typeface="Times New Roman"/>
              </a:rPr>
              <a:t>C.</a:t>
            </a:r>
            <a:r>
              <a:rPr lang="vi-VN" dirty="0">
                <a:solidFill>
                  <a:srgbClr val="000000"/>
                </a:solidFill>
                <a:latin typeface="Times New Roman"/>
                <a:ea typeface="Courier New"/>
              </a:rPr>
              <a:t> Đảng Dân chủ và Đảng Cộng hoà.          D. Đảng Bảo thủ và Đảng Tự do.</a:t>
            </a:r>
            <a:endParaRPr lang="en-US" dirty="0">
              <a:solidFill>
                <a:srgbClr val="000000"/>
              </a:solidFill>
              <a:latin typeface="Courier New"/>
              <a:ea typeface="Courier New"/>
            </a:endParaRPr>
          </a:p>
          <a:p>
            <a:pPr marL="0" marR="0" algn="just">
              <a:lnSpc>
                <a:spcPct val="120000"/>
              </a:lnSpc>
              <a:spcBef>
                <a:spcPts val="0"/>
              </a:spcBef>
              <a:spcAft>
                <a:spcPts val="0"/>
              </a:spcAft>
            </a:pPr>
            <a:r>
              <a:rPr lang="vi-VN" b="1" dirty="0">
                <a:solidFill>
                  <a:srgbClr val="000000"/>
                </a:solidFill>
                <a:latin typeface="Times New Roman"/>
                <a:ea typeface="Courier New"/>
              </a:rPr>
              <a:t>Câu </a:t>
            </a:r>
            <a:r>
              <a:rPr lang="vi-VN" b="1" dirty="0" smtClean="0">
                <a:solidFill>
                  <a:srgbClr val="000000"/>
                </a:solidFill>
                <a:latin typeface="Times New Roman"/>
                <a:ea typeface="Courier New"/>
              </a:rPr>
              <a:t>1</a:t>
            </a:r>
            <a:r>
              <a:rPr lang="en-US" b="1" dirty="0" smtClean="0">
                <a:solidFill>
                  <a:srgbClr val="000000"/>
                </a:solidFill>
                <a:latin typeface="Times New Roman"/>
                <a:ea typeface="Courier New"/>
              </a:rPr>
              <a:t>5</a:t>
            </a:r>
            <a:r>
              <a:rPr lang="vi-VN" dirty="0" smtClean="0">
                <a:solidFill>
                  <a:srgbClr val="000000"/>
                </a:solidFill>
                <a:latin typeface="Times New Roman"/>
                <a:ea typeface="Courier New"/>
              </a:rPr>
              <a:t>. </a:t>
            </a:r>
            <a:r>
              <a:rPr lang="vi-VN" dirty="0">
                <a:solidFill>
                  <a:srgbClr val="000000"/>
                </a:solidFill>
                <a:latin typeface="Times New Roman"/>
                <a:ea typeface="Courier New"/>
              </a:rPr>
              <a:t>Nội dung nào </a:t>
            </a:r>
            <a:r>
              <a:rPr lang="vi-VN" sz="3600" b="1" spc="-50" dirty="0">
                <a:solidFill>
                  <a:srgbClr val="000000"/>
                </a:solidFill>
                <a:latin typeface="Times New Roman"/>
                <a:ea typeface="Courier New"/>
                <a:cs typeface="Times New Roman"/>
              </a:rPr>
              <a:t>không phải</a:t>
            </a:r>
            <a:r>
              <a:rPr lang="vi-VN" dirty="0">
                <a:solidFill>
                  <a:srgbClr val="000000"/>
                </a:solidFill>
                <a:latin typeface="Times New Roman"/>
                <a:ea typeface="Courier New"/>
              </a:rPr>
              <a:t> là biểu hiện của sự phát triển kinh tế Mĩ sau Chiến tranh thế giới thứ hai?</a:t>
            </a:r>
            <a:endParaRPr lang="en-US" dirty="0">
              <a:solidFill>
                <a:srgbClr val="000000"/>
              </a:solidFill>
              <a:latin typeface="Courier New"/>
              <a:ea typeface="Courier New"/>
            </a:endParaRPr>
          </a:p>
          <a:p>
            <a:pPr marL="0" marR="0" algn="just">
              <a:lnSpc>
                <a:spcPct val="120000"/>
              </a:lnSpc>
              <a:spcBef>
                <a:spcPts val="0"/>
              </a:spcBef>
              <a:spcAft>
                <a:spcPts val="0"/>
              </a:spcAft>
              <a:tabLst>
                <a:tab pos="465455" algn="l"/>
              </a:tabLst>
            </a:pPr>
            <a:r>
              <a:rPr lang="vi-VN" dirty="0">
                <a:solidFill>
                  <a:srgbClr val="000000"/>
                </a:solidFill>
                <a:latin typeface="Times New Roman"/>
                <a:ea typeface="Courier New"/>
              </a:rPr>
              <a:t>A. Mĩ chiếm hơn một nửa sản lượng công nghiệp toàn thế giới.</a:t>
            </a:r>
            <a:endParaRPr lang="en-US" dirty="0">
              <a:solidFill>
                <a:srgbClr val="000000"/>
              </a:solidFill>
              <a:latin typeface="Courier New"/>
              <a:ea typeface="Courier New"/>
            </a:endParaRPr>
          </a:p>
          <a:p>
            <a:pPr marL="0" marR="0" algn="just">
              <a:lnSpc>
                <a:spcPct val="120000"/>
              </a:lnSpc>
              <a:spcBef>
                <a:spcPts val="0"/>
              </a:spcBef>
              <a:spcAft>
                <a:spcPts val="0"/>
              </a:spcAft>
              <a:tabLst>
                <a:tab pos="465455" algn="l"/>
              </a:tabLst>
            </a:pPr>
            <a:r>
              <a:rPr lang="vi-VN" spc="-30" dirty="0">
                <a:solidFill>
                  <a:srgbClr val="000000"/>
                </a:solidFill>
                <a:latin typeface="Times New Roman"/>
                <a:ea typeface="Courier New"/>
              </a:rPr>
              <a:t>B.Sản lượng nông nghiệp của Mĩ gấp gần 2 lần của Anh, Pháp, Tây Đức, I-ta-li-a và Nhật Bản cộng lại.</a:t>
            </a:r>
            <a:endParaRPr lang="en-US" dirty="0">
              <a:solidFill>
                <a:srgbClr val="000000"/>
              </a:solidFill>
              <a:latin typeface="Courier New"/>
              <a:ea typeface="Courier New"/>
            </a:endParaRPr>
          </a:p>
          <a:p>
            <a:pPr marL="0" marR="0" algn="just">
              <a:lnSpc>
                <a:spcPct val="120000"/>
              </a:lnSpc>
              <a:spcBef>
                <a:spcPts val="0"/>
              </a:spcBef>
              <a:spcAft>
                <a:spcPts val="0"/>
              </a:spcAft>
            </a:pPr>
            <a:r>
              <a:rPr lang="vi-VN" dirty="0">
                <a:solidFill>
                  <a:srgbClr val="000000"/>
                </a:solidFill>
                <a:latin typeface="Times New Roman"/>
                <a:ea typeface="Courier New"/>
              </a:rPr>
              <a:t>C. Mĩ nắm trong tay 3/4 trữ lượng vàng của thế giới.</a:t>
            </a:r>
            <a:endParaRPr lang="en-US" dirty="0">
              <a:solidFill>
                <a:srgbClr val="000000"/>
              </a:solidFill>
              <a:latin typeface="Courier New"/>
              <a:ea typeface="Courier New"/>
            </a:endParaRPr>
          </a:p>
          <a:p>
            <a:pPr marL="0" marR="0" algn="just">
              <a:lnSpc>
                <a:spcPct val="120000"/>
              </a:lnSpc>
              <a:spcBef>
                <a:spcPts val="0"/>
              </a:spcBef>
              <a:spcAft>
                <a:spcPts val="0"/>
              </a:spcAft>
            </a:pPr>
            <a:r>
              <a:rPr lang="vi-VN" dirty="0">
                <a:solidFill>
                  <a:srgbClr val="000000"/>
                </a:solidFill>
                <a:latin typeface="Times New Roman"/>
                <a:ea typeface="Courier New"/>
              </a:rPr>
              <a:t>D. Đồng đô-la là đồng tiền giao dịch quốc tế.</a:t>
            </a:r>
            <a:endParaRPr lang="en-US" dirty="0">
              <a:solidFill>
                <a:srgbClr val="000000"/>
              </a:solidFill>
              <a:latin typeface="Courier New"/>
              <a:ea typeface="Courier New"/>
            </a:endParaRPr>
          </a:p>
          <a:p>
            <a:pPr marL="0" indent="0">
              <a:buNone/>
            </a:pPr>
            <a:endParaRPr lang="en-US" dirty="0"/>
          </a:p>
        </p:txBody>
      </p:sp>
    </p:spTree>
    <p:extLst>
      <p:ext uri="{BB962C8B-B14F-4D97-AF65-F5344CB8AC3E}">
        <p14:creationId xmlns:p14="http://schemas.microsoft.com/office/powerpoint/2010/main" val="25185064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pPr marL="0" marR="0" algn="just">
              <a:spcBef>
                <a:spcPts val="0"/>
              </a:spcBef>
              <a:spcAft>
                <a:spcPts val="0"/>
              </a:spcAft>
            </a:pPr>
            <a:r>
              <a:rPr lang="pt-BR" b="1" dirty="0" smtClean="0">
                <a:effectLst/>
                <a:latin typeface="Times New Roman"/>
                <a:ea typeface="Times New Roman"/>
              </a:rPr>
              <a:t>3</a:t>
            </a:r>
            <a:r>
              <a:rPr lang="vi-VN" b="1" dirty="0" smtClean="0">
                <a:effectLst/>
                <a:latin typeface="Times New Roman"/>
                <a:ea typeface="Times New Roman"/>
              </a:rPr>
              <a:t>. Giai đoạn từ giữa những năm 70  đến giữa những năm 90 của thế kỷ XX</a:t>
            </a:r>
            <a:r>
              <a:rPr lang="pt-BR" b="1" dirty="0" smtClean="0">
                <a:effectLst/>
                <a:latin typeface="Times New Roman"/>
                <a:ea typeface="Times New Roman"/>
              </a:rPr>
              <a:t>.</a:t>
            </a:r>
            <a:endParaRPr lang="en-US" sz="2800" dirty="0" smtClean="0">
              <a:effectLst/>
              <a:latin typeface="Times New Roman"/>
              <a:ea typeface="Times New Roman"/>
            </a:endParaRPr>
          </a:p>
          <a:p>
            <a:pPr marL="0" marR="0" algn="just">
              <a:spcBef>
                <a:spcPts val="0"/>
              </a:spcBef>
              <a:spcAft>
                <a:spcPts val="0"/>
              </a:spcAft>
            </a:pPr>
            <a:r>
              <a:rPr lang="pt-BR" spc="-30" dirty="0" smtClean="0">
                <a:effectLst/>
                <a:latin typeface="Times New Roman"/>
                <a:ea typeface="Times New Roman"/>
              </a:rPr>
              <a:t>	</a:t>
            </a:r>
            <a:r>
              <a:rPr lang="vi-VN" spc="-30" dirty="0" smtClean="0">
                <a:effectLst/>
                <a:latin typeface="Times New Roman"/>
                <a:ea typeface="Times New Roman"/>
              </a:rPr>
              <a:t>+ Nội dung chính của giai đoạn này là cuộc đấu tranh xóa bỏ chế độ phân biệt chủng tộc (A-pác-thai), tập trung ở 3 nước miền Nam châu Phi là: Rô-đê-di-a, Tây Nam phi và Cộng hòa Nam phi.</a:t>
            </a:r>
            <a:endParaRPr lang="en-US" sz="2800" dirty="0" smtClean="0">
              <a:effectLst/>
              <a:latin typeface="Times New Roman"/>
              <a:ea typeface="Times New Roman"/>
            </a:endParaRPr>
          </a:p>
          <a:p>
            <a:pPr marL="0" marR="0" algn="just">
              <a:spcBef>
                <a:spcPts val="0"/>
              </a:spcBef>
              <a:spcAft>
                <a:spcPts val="0"/>
              </a:spcAft>
            </a:pPr>
            <a:r>
              <a:rPr lang="pt-BR" dirty="0" smtClean="0">
                <a:effectLst/>
                <a:latin typeface="Times New Roman"/>
                <a:ea typeface="Times New Roman"/>
              </a:rPr>
              <a:t>	</a:t>
            </a:r>
            <a:r>
              <a:rPr lang="vi-VN" dirty="0" smtClean="0">
                <a:effectLst/>
                <a:latin typeface="Times New Roman"/>
                <a:ea typeface="Times New Roman"/>
              </a:rPr>
              <a:t>+ Sau nhiều năm đấu tranh ngoan cường của người da đen, chế độ phân biệt chủng tộc đã bị xóa bỏ và người da đen được quyền bầu cử và các quyền tự do khác</a:t>
            </a:r>
            <a:endParaRPr lang="en-US" sz="2800" dirty="0" smtClean="0">
              <a:effectLst/>
              <a:latin typeface="Times New Roman"/>
              <a:ea typeface="Times New Roman"/>
            </a:endParaRPr>
          </a:p>
          <a:p>
            <a:pPr marL="0" marR="0" algn="just">
              <a:spcBef>
                <a:spcPts val="0"/>
              </a:spcBef>
              <a:spcAft>
                <a:spcPts val="0"/>
              </a:spcAft>
            </a:pPr>
            <a:r>
              <a:rPr lang="pt-BR" spc="-50" dirty="0" smtClean="0">
                <a:effectLst/>
                <a:latin typeface="Times New Roman"/>
                <a:ea typeface="Times New Roman"/>
              </a:rPr>
              <a:t>	</a:t>
            </a:r>
            <a:r>
              <a:rPr lang="vi-VN" spc="-50" dirty="0" smtClean="0">
                <a:effectLst/>
                <a:latin typeface="Times New Roman"/>
                <a:ea typeface="Times New Roman"/>
              </a:rPr>
              <a:t>+ Nhân dân châu Á, Phi, Mĩ </a:t>
            </a:r>
            <a:r>
              <a:rPr lang="pt-BR" spc="-50" dirty="0" smtClean="0">
                <a:effectLst/>
                <a:latin typeface="Times New Roman"/>
                <a:ea typeface="Times New Roman"/>
              </a:rPr>
              <a:t>L</a:t>
            </a:r>
            <a:r>
              <a:rPr lang="vi-VN" spc="-50" dirty="0" smtClean="0">
                <a:effectLst/>
                <a:latin typeface="Times New Roman"/>
                <a:ea typeface="Times New Roman"/>
              </a:rPr>
              <a:t>a</a:t>
            </a:r>
            <a:r>
              <a:rPr lang="pt-BR" spc="-50" dirty="0" smtClean="0">
                <a:effectLst/>
                <a:latin typeface="Times New Roman"/>
                <a:ea typeface="Times New Roman"/>
              </a:rPr>
              <a:t>-</a:t>
            </a:r>
            <a:r>
              <a:rPr lang="vi-VN" spc="-50" dirty="0" smtClean="0">
                <a:effectLst/>
                <a:latin typeface="Times New Roman"/>
                <a:ea typeface="Times New Roman"/>
              </a:rPr>
              <a:t>tinh củng cố độc lập, xây dựng và phát triển đất nước để khắc phục đói nghèo.</a:t>
            </a:r>
            <a:endParaRPr lang="en-US" sz="2800" dirty="0" smtClean="0">
              <a:effectLst/>
              <a:latin typeface="Times New Roman"/>
              <a:ea typeface="Times New Roman"/>
            </a:endParaRPr>
          </a:p>
          <a:p>
            <a:pPr marL="0" indent="0">
              <a:buNone/>
            </a:pPr>
            <a:endParaRPr lang="en-US" dirty="0"/>
          </a:p>
        </p:txBody>
      </p:sp>
    </p:spTree>
    <p:extLst>
      <p:ext uri="{BB962C8B-B14F-4D97-AF65-F5344CB8AC3E}">
        <p14:creationId xmlns:p14="http://schemas.microsoft.com/office/powerpoint/2010/main" val="35913616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52400"/>
            <a:ext cx="8458200" cy="6705600"/>
          </a:xfrm>
        </p:spPr>
        <p:txBody>
          <a:bodyPr>
            <a:normAutofit fontScale="55000" lnSpcReduction="20000"/>
          </a:bodyPr>
          <a:lstStyle/>
          <a:p>
            <a:pPr marL="0" marR="0" algn="just">
              <a:spcBef>
                <a:spcPts val="0"/>
              </a:spcBef>
              <a:spcAft>
                <a:spcPts val="0"/>
              </a:spcAft>
            </a:pPr>
            <a:r>
              <a:rPr lang="pt-BR" b="1" dirty="0" smtClean="0">
                <a:effectLst/>
                <a:latin typeface="Times New Roman"/>
                <a:ea typeface="Times New Roman"/>
              </a:rPr>
              <a:t>II. Các nước châu Á.</a:t>
            </a:r>
            <a:endParaRPr lang="en-US" sz="2800" dirty="0" smtClean="0">
              <a:effectLst/>
              <a:latin typeface="Times New Roman"/>
              <a:ea typeface="Times New Roman"/>
            </a:endParaRPr>
          </a:p>
          <a:p>
            <a:pPr marL="0" marR="0" algn="just">
              <a:spcBef>
                <a:spcPts val="0"/>
              </a:spcBef>
              <a:spcAft>
                <a:spcPts val="0"/>
              </a:spcAft>
            </a:pPr>
            <a:r>
              <a:rPr lang="pt-BR" b="1" dirty="0" smtClean="0">
                <a:effectLst/>
                <a:latin typeface="Times New Roman"/>
                <a:ea typeface="Times New Roman"/>
              </a:rPr>
              <a:t>	1</a:t>
            </a:r>
            <a:r>
              <a:rPr lang="vi-VN" b="1" dirty="0" smtClean="0">
                <a:effectLst/>
                <a:latin typeface="Times New Roman"/>
                <a:ea typeface="Times New Roman"/>
              </a:rPr>
              <a:t>.Tình hình chung</a:t>
            </a:r>
            <a:endParaRPr lang="en-US" sz="2800" dirty="0" smtClean="0">
              <a:effectLst/>
              <a:latin typeface="Times New Roman"/>
              <a:ea typeface="Times New Roman"/>
            </a:endParaRPr>
          </a:p>
          <a:p>
            <a:pPr marL="0" marR="0" algn="just">
              <a:spcBef>
                <a:spcPts val="0"/>
              </a:spcBef>
              <a:spcAft>
                <a:spcPts val="0"/>
              </a:spcAft>
            </a:pPr>
            <a:r>
              <a:rPr lang="pt-BR" spc="-40" dirty="0" smtClean="0">
                <a:effectLst/>
                <a:latin typeface="Times New Roman"/>
                <a:ea typeface="Times New Roman"/>
              </a:rPr>
              <a:t>	</a:t>
            </a:r>
            <a:r>
              <a:rPr lang="vi-VN" spc="-40" dirty="0" smtClean="0">
                <a:effectLst/>
                <a:latin typeface="Times New Roman"/>
                <a:ea typeface="Times New Roman"/>
              </a:rPr>
              <a:t>+ Sau Chiến tranh thế giới thứ hai, một cao trào giải phóng dân tộc đã diễn ra ở châu Á. Tới cuối những năm 50, phần lớn các nước châu Á đã giành được độc lập. Sau đó, hầu như trong suốt nửa sau thế kỉ XX, tình hình châu Á lại không ổn định (chiến tranh ở khu vực Đông Nam Á và Trung Đông; xung đột, li khai, khủng bố,…).</a:t>
            </a:r>
            <a:endParaRPr lang="en-US" sz="2800" dirty="0" smtClean="0">
              <a:effectLst/>
              <a:latin typeface="Times New Roman"/>
              <a:ea typeface="Times New Roman"/>
            </a:endParaRPr>
          </a:p>
          <a:p>
            <a:pPr marL="0" marR="0" algn="just">
              <a:spcBef>
                <a:spcPts val="0"/>
              </a:spcBef>
              <a:spcAft>
                <a:spcPts val="0"/>
              </a:spcAft>
            </a:pPr>
            <a:r>
              <a:rPr lang="vi-VN" spc="-10" dirty="0" smtClean="0">
                <a:effectLst/>
                <a:latin typeface="Times New Roman"/>
                <a:ea typeface="Times New Roman"/>
              </a:rPr>
              <a:t>	+ Một số nước châu Á đã đạt được sự tăng trưởng nhanh chóng về kinh tế như Trung Quốc, Hàn Quốc, Xin-ga-po,… Ấn Độ.</a:t>
            </a:r>
            <a:endParaRPr lang="en-US" sz="2800" dirty="0" smtClean="0">
              <a:effectLst/>
              <a:latin typeface="Times New Roman"/>
              <a:ea typeface="Times New Roman"/>
            </a:endParaRPr>
          </a:p>
          <a:p>
            <a:pPr marL="0" marR="0" algn="just">
              <a:spcBef>
                <a:spcPts val="0"/>
              </a:spcBef>
              <a:spcAft>
                <a:spcPts val="0"/>
              </a:spcAft>
            </a:pPr>
            <a:r>
              <a:rPr lang="vi-VN" b="1" dirty="0" smtClean="0">
                <a:effectLst/>
                <a:latin typeface="Times New Roman"/>
                <a:ea typeface="Times New Roman"/>
              </a:rPr>
              <a:t>	2. Trung Quốc.</a:t>
            </a:r>
            <a:endParaRPr lang="en-US" sz="2800" dirty="0" smtClean="0">
              <a:effectLst/>
              <a:latin typeface="Times New Roman"/>
              <a:ea typeface="Times New Roman"/>
            </a:endParaRPr>
          </a:p>
          <a:p>
            <a:pPr marL="0" marR="0" algn="just">
              <a:spcBef>
                <a:spcPts val="0"/>
              </a:spcBef>
              <a:spcAft>
                <a:spcPts val="0"/>
              </a:spcAft>
            </a:pPr>
            <a:r>
              <a:rPr lang="vi-VN" b="1" spc="-10" dirty="0" smtClean="0">
                <a:effectLst/>
                <a:latin typeface="Times New Roman"/>
                <a:ea typeface="Times New Roman"/>
              </a:rPr>
              <a:t>	a Sự ra đời của nước Cộng hòa Nhân dân Trung Hoa:</a:t>
            </a:r>
            <a:endParaRPr lang="en-US" sz="2800" dirty="0" smtClean="0">
              <a:effectLst/>
              <a:latin typeface="Times New Roman"/>
              <a:ea typeface="Times New Roman"/>
            </a:endParaRPr>
          </a:p>
          <a:p>
            <a:pPr marL="0" marR="0" algn="just">
              <a:spcBef>
                <a:spcPts val="0"/>
              </a:spcBef>
              <a:spcAft>
                <a:spcPts val="0"/>
              </a:spcAft>
            </a:pPr>
            <a:r>
              <a:rPr lang="vi-VN" spc="-10" dirty="0" smtClean="0">
                <a:effectLst/>
                <a:latin typeface="Times New Roman"/>
                <a:ea typeface="Times New Roman"/>
              </a:rPr>
              <a:t>	</a:t>
            </a:r>
            <a:r>
              <a:rPr lang="en-US" spc="-10" dirty="0" smtClean="0">
                <a:effectLst/>
                <a:latin typeface="Times New Roman"/>
                <a:ea typeface="Times New Roman"/>
              </a:rPr>
              <a:t>+ Ngày 0</a:t>
            </a:r>
            <a:r>
              <a:rPr lang="vi-VN" spc="-10" dirty="0" smtClean="0">
                <a:effectLst/>
                <a:latin typeface="Times New Roman"/>
                <a:ea typeface="Times New Roman"/>
              </a:rPr>
              <a:t>1/10/1949</a:t>
            </a:r>
            <a:r>
              <a:rPr lang="en-US" spc="-10" dirty="0" smtClean="0">
                <a:effectLst/>
                <a:latin typeface="Times New Roman"/>
                <a:ea typeface="Times New Roman"/>
              </a:rPr>
              <a:t>,</a:t>
            </a:r>
            <a:r>
              <a:rPr lang="vi-VN" spc="-10" dirty="0" smtClean="0">
                <a:effectLst/>
                <a:latin typeface="Times New Roman"/>
                <a:ea typeface="Times New Roman"/>
              </a:rPr>
              <a:t> nước CHND Trung Hoa ra đời. Kết thúc ách thống trị hơn 100 năm của ĐQ nước ngoài và hơn 1.000 năm  của chế độ PK Trung Quốc.</a:t>
            </a:r>
            <a:endParaRPr lang="en-US" sz="2800" dirty="0" smtClean="0">
              <a:effectLst/>
              <a:latin typeface="Times New Roman"/>
              <a:ea typeface="Times New Roman"/>
            </a:endParaRPr>
          </a:p>
          <a:p>
            <a:pPr marL="0" marR="0" algn="just">
              <a:spcBef>
                <a:spcPts val="0"/>
              </a:spcBef>
              <a:spcAft>
                <a:spcPts val="0"/>
              </a:spcAft>
            </a:pPr>
            <a:r>
              <a:rPr lang="vi-VN" spc="-10" dirty="0" smtClean="0">
                <a:effectLst/>
                <a:latin typeface="Times New Roman"/>
                <a:ea typeface="Times New Roman"/>
              </a:rPr>
              <a:t>	+ Đưa nước Trung Hoa bước vào kỷ nguyên độc lập tự do.</a:t>
            </a:r>
            <a:endParaRPr lang="en-US" sz="2800" dirty="0" smtClean="0">
              <a:effectLst/>
              <a:latin typeface="Times New Roman"/>
              <a:ea typeface="Times New Roman"/>
            </a:endParaRPr>
          </a:p>
          <a:p>
            <a:pPr marL="0" marR="0" algn="just">
              <a:spcBef>
                <a:spcPts val="0"/>
              </a:spcBef>
              <a:spcAft>
                <a:spcPts val="0"/>
              </a:spcAft>
            </a:pPr>
            <a:r>
              <a:rPr lang="vi-VN" spc="-10" dirty="0" smtClean="0">
                <a:effectLst/>
                <a:latin typeface="Times New Roman"/>
                <a:ea typeface="Times New Roman"/>
              </a:rPr>
              <a:t>	+ Hệ thống các nước XHCN được nối liền từ Âu sang Á.</a:t>
            </a:r>
            <a:endParaRPr lang="en-US" sz="2800" dirty="0" smtClean="0">
              <a:effectLst/>
              <a:latin typeface="Times New Roman"/>
              <a:ea typeface="Times New Roman"/>
            </a:endParaRPr>
          </a:p>
          <a:p>
            <a:pPr marL="0" marR="0" algn="just">
              <a:spcBef>
                <a:spcPts val="0"/>
              </a:spcBef>
              <a:spcAft>
                <a:spcPts val="0"/>
              </a:spcAft>
            </a:pPr>
            <a:r>
              <a:rPr lang="vi-VN" b="1" spc="-10" dirty="0" smtClean="0">
                <a:effectLst/>
                <a:latin typeface="Times New Roman"/>
                <a:ea typeface="Times New Roman"/>
              </a:rPr>
              <a:t>	b. Mười  năm đầu xây dựng chế độ mới (1949 -1959).( Không dạy)</a:t>
            </a:r>
            <a:endParaRPr lang="en-US" sz="2800" dirty="0" smtClean="0">
              <a:effectLst/>
              <a:latin typeface="Times New Roman"/>
              <a:ea typeface="Times New Roman"/>
            </a:endParaRPr>
          </a:p>
          <a:p>
            <a:pPr marL="0" marR="0" algn="just">
              <a:spcBef>
                <a:spcPts val="0"/>
              </a:spcBef>
              <a:spcAft>
                <a:spcPts val="0"/>
              </a:spcAft>
            </a:pPr>
            <a:r>
              <a:rPr lang="vi-VN" spc="-10" dirty="0" smtClean="0">
                <a:effectLst/>
                <a:latin typeface="Times New Roman"/>
                <a:ea typeface="Times New Roman"/>
              </a:rPr>
              <a:t>	</a:t>
            </a:r>
            <a:r>
              <a:rPr lang="vi-VN" b="1" spc="-10" dirty="0" smtClean="0">
                <a:effectLst/>
                <a:latin typeface="Times New Roman"/>
                <a:ea typeface="Times New Roman"/>
              </a:rPr>
              <a:t>c. Đất nước trong thời kỳ biến động (1959 - 1978).( Không dạy)</a:t>
            </a:r>
            <a:endParaRPr lang="en-US" sz="2800" dirty="0" smtClean="0">
              <a:effectLst/>
              <a:latin typeface="Times New Roman"/>
              <a:ea typeface="Times New Roman"/>
            </a:endParaRPr>
          </a:p>
          <a:p>
            <a:pPr marL="0" marR="0" algn="just">
              <a:spcBef>
                <a:spcPts val="0"/>
              </a:spcBef>
              <a:spcAft>
                <a:spcPts val="0"/>
              </a:spcAft>
            </a:pPr>
            <a:r>
              <a:rPr lang="vi-VN" b="1" spc="-10" dirty="0" smtClean="0">
                <a:effectLst/>
                <a:latin typeface="Times New Roman"/>
                <a:ea typeface="Times New Roman"/>
              </a:rPr>
              <a:t>	d. Công cuộc cải cách mở cửa (từ 1978 đến nay).</a:t>
            </a:r>
            <a:endParaRPr lang="en-US" sz="2800" dirty="0" smtClean="0">
              <a:effectLst/>
              <a:latin typeface="Times New Roman"/>
              <a:ea typeface="Times New Roman"/>
            </a:endParaRPr>
          </a:p>
          <a:p>
            <a:pPr marL="0" marR="0" algn="just">
              <a:spcBef>
                <a:spcPts val="0"/>
              </a:spcBef>
              <a:spcAft>
                <a:spcPts val="0"/>
              </a:spcAft>
            </a:pPr>
            <a:r>
              <a:rPr lang="vi-VN" spc="-10" dirty="0" smtClean="0">
                <a:effectLst/>
                <a:latin typeface="Times New Roman"/>
                <a:ea typeface="Times New Roman"/>
              </a:rPr>
              <a:t>	+ Tháng 12/197, Trung ương Đảng Cộng sản Trung Quốc đề ra đường lối đổi mới với chủ trương lấy phát triển kinh tế làm trung tâm, thực hiện cải cách và mở cửa nhằm xây dựng Trung Quốc trở thành một quốc gia giàu mạnh, văn minh.</a:t>
            </a:r>
            <a:endParaRPr lang="en-US" sz="2800" dirty="0" smtClean="0">
              <a:effectLst/>
              <a:latin typeface="Times New Roman"/>
              <a:ea typeface="Times New Roman"/>
            </a:endParaRPr>
          </a:p>
          <a:p>
            <a:pPr marL="0" marR="0" algn="just">
              <a:spcBef>
                <a:spcPts val="0"/>
              </a:spcBef>
              <a:spcAft>
                <a:spcPts val="0"/>
              </a:spcAft>
            </a:pPr>
            <a:r>
              <a:rPr lang="vi-VN" spc="-10" dirty="0" smtClean="0">
                <a:effectLst/>
                <a:latin typeface="Times New Roman"/>
                <a:ea typeface="Times New Roman"/>
              </a:rPr>
              <a:t>	+ Sau hơn 20 năm  cải cách - mở cửa, TQ đã thu được những thành tựu hết sức to lớn. nền kinh tế phát triển nhanh chóng, đạt tốc độ tăng trưởng lớn nhất thế giới (tổng sản phẩm trong nước (GDP) tăng TB hằng năm 9,6%, tổng giá trị xuất nhập khẩu tăng gấp 15 lần, đời sống nhân dân được nâng cao rõ rệt).</a:t>
            </a:r>
            <a:endParaRPr lang="en-US" sz="2800" dirty="0" smtClean="0">
              <a:effectLst/>
              <a:latin typeface="Times New Roman"/>
              <a:ea typeface="Times New Roman"/>
            </a:endParaRPr>
          </a:p>
          <a:p>
            <a:pPr marL="0" marR="0" algn="just">
              <a:spcBef>
                <a:spcPts val="0"/>
              </a:spcBef>
              <a:spcAft>
                <a:spcPts val="0"/>
              </a:spcAft>
            </a:pPr>
            <a:r>
              <a:rPr lang="vi-VN" spc="-10" dirty="0" smtClean="0">
                <a:effectLst/>
                <a:latin typeface="Times New Roman"/>
                <a:ea typeface="Times New Roman"/>
              </a:rPr>
              <a:t>	+ Về đối ngoại, TQ đã cải thiện quan hệ với nhiều nước, thu hồi chủ quyền đối với Hồng Công (1997) và Ma Cao (1999). Uy tín và vị thế ngày càng được nâng cao trên trường quốc tế</a:t>
            </a:r>
            <a:endParaRPr lang="en-US" sz="2800" dirty="0" smtClean="0">
              <a:effectLst/>
              <a:latin typeface="Times New Roman"/>
              <a:ea typeface="Times New Roman"/>
            </a:endParaRPr>
          </a:p>
          <a:p>
            <a:pPr marL="0" indent="0">
              <a:buNone/>
            </a:pPr>
            <a:endParaRPr lang="en-US" dirty="0"/>
          </a:p>
        </p:txBody>
      </p:sp>
    </p:spTree>
    <p:extLst>
      <p:ext uri="{BB962C8B-B14F-4D97-AF65-F5344CB8AC3E}">
        <p14:creationId xmlns:p14="http://schemas.microsoft.com/office/powerpoint/2010/main" val="27404642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0"/>
            <a:ext cx="8686800" cy="6858000"/>
          </a:xfrm>
        </p:spPr>
        <p:txBody>
          <a:bodyPr>
            <a:normAutofit fontScale="55000" lnSpcReduction="20000"/>
          </a:bodyPr>
          <a:lstStyle/>
          <a:p>
            <a:pPr marL="0" marR="0" algn="just">
              <a:spcBef>
                <a:spcPts val="0"/>
              </a:spcBef>
              <a:spcAft>
                <a:spcPts val="0"/>
              </a:spcAft>
            </a:pPr>
            <a:r>
              <a:rPr lang="vi-VN" b="1" spc="-10" dirty="0" smtClean="0">
                <a:effectLst/>
                <a:latin typeface="Times New Roman"/>
                <a:ea typeface="Times New Roman"/>
              </a:rPr>
              <a:t>III. Các nước Đông Nam Á.</a:t>
            </a:r>
            <a:endParaRPr lang="en-US" sz="2800" dirty="0" smtClean="0">
              <a:effectLst/>
              <a:latin typeface="Times New Roman"/>
              <a:ea typeface="Times New Roman"/>
            </a:endParaRPr>
          </a:p>
          <a:p>
            <a:pPr marL="0" marR="0" algn="just">
              <a:spcBef>
                <a:spcPts val="0"/>
              </a:spcBef>
              <a:spcAft>
                <a:spcPts val="0"/>
              </a:spcAft>
            </a:pPr>
            <a:r>
              <a:rPr lang="vi-VN" b="1" spc="-10" dirty="0" smtClean="0">
                <a:effectLst/>
                <a:latin typeface="Times New Roman"/>
                <a:ea typeface="Times New Roman"/>
              </a:rPr>
              <a:t>	1. Tình hình Đông Nam Á  trước và sau năm 1945:</a:t>
            </a:r>
            <a:endParaRPr lang="en-US" sz="2800" dirty="0" smtClean="0">
              <a:effectLst/>
              <a:latin typeface="Times New Roman"/>
              <a:ea typeface="Times New Roman"/>
            </a:endParaRPr>
          </a:p>
          <a:p>
            <a:pPr marL="0" marR="0" algn="just">
              <a:spcBef>
                <a:spcPts val="0"/>
              </a:spcBef>
              <a:spcAft>
                <a:spcPts val="0"/>
              </a:spcAft>
            </a:pPr>
            <a:r>
              <a:rPr lang="vi-VN" spc="-10" dirty="0" smtClean="0">
                <a:effectLst/>
                <a:latin typeface="Times New Roman"/>
                <a:ea typeface="Times New Roman"/>
              </a:rPr>
              <a:t>	+ </a:t>
            </a:r>
            <a:r>
              <a:rPr lang="vi-VN" b="1" spc="-10" dirty="0" smtClean="0">
                <a:effectLst/>
                <a:latin typeface="Times New Roman"/>
                <a:ea typeface="Times New Roman"/>
              </a:rPr>
              <a:t>Trước năm 1945,</a:t>
            </a:r>
            <a:r>
              <a:rPr lang="vi-VN" spc="-10" dirty="0" smtClean="0">
                <a:effectLst/>
                <a:latin typeface="Times New Roman"/>
                <a:ea typeface="Times New Roman"/>
              </a:rPr>
              <a:t> các nước Đông Nam Á, trừ Thái Lan, đều là thuộc địa của thực dân phương Tây.</a:t>
            </a:r>
            <a:endParaRPr lang="en-US" sz="2800" dirty="0" smtClean="0">
              <a:effectLst/>
              <a:latin typeface="Times New Roman"/>
              <a:ea typeface="Times New Roman"/>
            </a:endParaRPr>
          </a:p>
          <a:p>
            <a:pPr marL="0" marR="0" algn="just">
              <a:spcBef>
                <a:spcPts val="0"/>
              </a:spcBef>
              <a:spcAft>
                <a:spcPts val="0"/>
              </a:spcAft>
            </a:pPr>
            <a:r>
              <a:rPr lang="vi-VN" spc="-10" dirty="0" smtClean="0">
                <a:effectLst/>
                <a:latin typeface="Times New Roman"/>
                <a:ea typeface="Times New Roman"/>
              </a:rPr>
              <a:t>	+ </a:t>
            </a:r>
            <a:r>
              <a:rPr lang="vi-VN" b="1" spc="-10" dirty="0" smtClean="0">
                <a:effectLst/>
                <a:latin typeface="Times New Roman"/>
                <a:ea typeface="Times New Roman"/>
              </a:rPr>
              <a:t>Sau năm 1945</a:t>
            </a:r>
            <a:r>
              <a:rPr lang="vi-VN" spc="-10" dirty="0" smtClean="0">
                <a:effectLst/>
                <a:latin typeface="Times New Roman"/>
                <a:ea typeface="Times New Roman"/>
              </a:rPr>
              <a:t> và kéo dài hầu như trong cả nửa sau thế kỉ XX, tình hình Đông Nam Á diễn ra phức tạp và căng thẳng. Với các sự kiện tiêu biểu:</a:t>
            </a:r>
            <a:endParaRPr lang="en-US" sz="2800" dirty="0" smtClean="0">
              <a:effectLst/>
              <a:latin typeface="Times New Roman"/>
              <a:ea typeface="Times New Roman"/>
            </a:endParaRPr>
          </a:p>
          <a:p>
            <a:pPr marL="0" marR="0" algn="just">
              <a:spcBef>
                <a:spcPts val="0"/>
              </a:spcBef>
              <a:spcAft>
                <a:spcPts val="0"/>
              </a:spcAft>
            </a:pPr>
            <a:r>
              <a:rPr lang="vi-VN" spc="-10" dirty="0" smtClean="0">
                <a:effectLst/>
                <a:latin typeface="Times New Roman"/>
                <a:ea typeface="Times New Roman"/>
              </a:rPr>
              <a:t>	- Nhân dân nhiều nước Đông Nam Á đã nổi dậy giành chính quyền như ở In-đô-nê-xi-a, Việt Nam và Lào từ tháng 8 đến tháng 10/1945. Sau đó đến giữa những năm 50 của thế kỉ XX, hầu hết các nước trong khu vực đã giành được độc lập.</a:t>
            </a:r>
            <a:endParaRPr lang="en-US" sz="2800" dirty="0" smtClean="0">
              <a:effectLst/>
              <a:latin typeface="Times New Roman"/>
              <a:ea typeface="Times New Roman"/>
            </a:endParaRPr>
          </a:p>
          <a:p>
            <a:pPr marL="0" marR="0" algn="just">
              <a:spcBef>
                <a:spcPts val="0"/>
              </a:spcBef>
              <a:spcAft>
                <a:spcPts val="0"/>
              </a:spcAft>
            </a:pPr>
            <a:r>
              <a:rPr lang="vi-VN" spc="-10" dirty="0" smtClean="0">
                <a:effectLst/>
                <a:latin typeface="Times New Roman"/>
                <a:ea typeface="Times New Roman"/>
              </a:rPr>
              <a:t>	- Từ năm 1950, trong bối cảnh Chiến tranh lạnh, tình hình Đông Nam Á lại trở nên căng thẳng, chủ yếu do sự can thiệp của đế quốc Mĩ. Mĩ đã thành lập khối quân sự SEATO (1954) nhằm đẩy lùi ảnh hưởng của CNXH và phong trào giải phóng dân tộc đối với Đông Nam Á; tiến hành chiến tranh xâm lược Việt Nam kéo dài tới 20 năm (1954 -1975).</a:t>
            </a:r>
            <a:endParaRPr lang="en-US" sz="2800" dirty="0" smtClean="0">
              <a:effectLst/>
              <a:latin typeface="Times New Roman"/>
              <a:ea typeface="Times New Roman"/>
            </a:endParaRPr>
          </a:p>
          <a:p>
            <a:pPr marL="0" marR="0" algn="just">
              <a:spcBef>
                <a:spcPts val="0"/>
              </a:spcBef>
              <a:spcAft>
                <a:spcPts val="0"/>
              </a:spcAft>
            </a:pPr>
            <a:r>
              <a:rPr lang="vi-VN" b="1" spc="-10" dirty="0" smtClean="0">
                <a:effectLst/>
                <a:latin typeface="Times New Roman"/>
                <a:ea typeface="Times New Roman"/>
              </a:rPr>
              <a:t>	2. Sự ra đời của tổ chức ASEAN:</a:t>
            </a:r>
            <a:endParaRPr lang="en-US" sz="2800" dirty="0" smtClean="0">
              <a:effectLst/>
              <a:latin typeface="Times New Roman"/>
              <a:ea typeface="Times New Roman"/>
            </a:endParaRPr>
          </a:p>
          <a:p>
            <a:pPr marL="0" marR="0" algn="just">
              <a:spcBef>
                <a:spcPts val="0"/>
              </a:spcBef>
              <a:spcAft>
                <a:spcPts val="0"/>
              </a:spcAft>
            </a:pPr>
            <a:r>
              <a:rPr lang="vi-VN" spc="-10" dirty="0" smtClean="0">
                <a:effectLst/>
                <a:latin typeface="Times New Roman"/>
                <a:ea typeface="Times New Roman"/>
              </a:rPr>
              <a:t>	+ Sau khi giành được độc lập, nhiều nước Đông Nam Á ngày càng nhận thức rõ sự cần thiết phải cùng nhau hợp tác để phát triển, hạn chế sự ảnh hưởng của các cường quốc bên ngoài...</a:t>
            </a:r>
            <a:endParaRPr lang="en-US" sz="2800" dirty="0" smtClean="0">
              <a:effectLst/>
              <a:latin typeface="Times New Roman"/>
              <a:ea typeface="Times New Roman"/>
            </a:endParaRPr>
          </a:p>
          <a:p>
            <a:pPr marL="0" marR="0" algn="just">
              <a:spcBef>
                <a:spcPts val="0"/>
              </a:spcBef>
              <a:spcAft>
                <a:spcPts val="0"/>
              </a:spcAft>
            </a:pPr>
            <a:r>
              <a:rPr lang="vi-VN" spc="-10" dirty="0" smtClean="0">
                <a:effectLst/>
                <a:latin typeface="Times New Roman"/>
                <a:ea typeface="Times New Roman"/>
              </a:rPr>
              <a:t>	+ </a:t>
            </a:r>
            <a:r>
              <a:rPr lang="vi-VN" b="1" spc="-10" dirty="0" smtClean="0">
                <a:effectLst/>
                <a:latin typeface="Times New Roman"/>
                <a:ea typeface="Times New Roman"/>
              </a:rPr>
              <a:t>Ngày 8/8/1967</a:t>
            </a:r>
            <a:r>
              <a:rPr lang="vi-VN" spc="-10" dirty="0" smtClean="0">
                <a:effectLst/>
                <a:latin typeface="Times New Roman"/>
                <a:ea typeface="Times New Roman"/>
              </a:rPr>
              <a:t>, Hiệp hội các quốc gia Đông Nam Á (ASEAN) được thành lập tại Băng Cốc (Thái Lan) với sự tham gia của 5 nước (In-đô-nê-xi-a, Ma-lai-xi-a, Phi-líp-pin, Thái Lan và Xin-ga-po).</a:t>
            </a:r>
            <a:endParaRPr lang="en-US" sz="2800" dirty="0" smtClean="0">
              <a:effectLst/>
              <a:latin typeface="Times New Roman"/>
              <a:ea typeface="Times New Roman"/>
            </a:endParaRPr>
          </a:p>
          <a:p>
            <a:pPr marL="0" marR="0" algn="just">
              <a:spcBef>
                <a:spcPts val="0"/>
              </a:spcBef>
              <a:spcAft>
                <a:spcPts val="0"/>
              </a:spcAft>
            </a:pPr>
            <a:r>
              <a:rPr lang="vi-VN" spc="-10" dirty="0" smtClean="0">
                <a:effectLst/>
                <a:latin typeface="Times New Roman"/>
                <a:ea typeface="Times New Roman"/>
              </a:rPr>
              <a:t>	- “</a:t>
            </a:r>
            <a:r>
              <a:rPr lang="vi-VN" b="1" i="1" spc="-10" dirty="0" smtClean="0">
                <a:effectLst/>
                <a:latin typeface="Times New Roman"/>
                <a:ea typeface="Times New Roman"/>
              </a:rPr>
              <a:t>Tuyên bố Băng Cốc</a:t>
            </a:r>
            <a:r>
              <a:rPr lang="vi-VN" spc="-10" dirty="0" smtClean="0">
                <a:effectLst/>
                <a:latin typeface="Times New Roman"/>
                <a:ea typeface="Times New Roman"/>
              </a:rPr>
              <a:t>” (8/1967) đã xác định mục tiêu hợp tác kinh tế, văn hóa, duy trì hòa bình, ổn định khu vực.</a:t>
            </a:r>
            <a:endParaRPr lang="en-US" sz="2800" dirty="0" smtClean="0">
              <a:effectLst/>
              <a:latin typeface="Times New Roman"/>
              <a:ea typeface="Times New Roman"/>
            </a:endParaRPr>
          </a:p>
          <a:p>
            <a:pPr marL="0" marR="0" algn="just">
              <a:spcBef>
                <a:spcPts val="0"/>
              </a:spcBef>
              <a:spcAft>
                <a:spcPts val="0"/>
              </a:spcAft>
            </a:pPr>
            <a:r>
              <a:rPr lang="vi-VN" spc="-10" dirty="0" smtClean="0">
                <a:effectLst/>
                <a:latin typeface="Times New Roman"/>
                <a:ea typeface="Times New Roman"/>
              </a:rPr>
              <a:t>	- “</a:t>
            </a:r>
            <a:r>
              <a:rPr lang="vi-VN" b="1" i="1" spc="-10" dirty="0" smtClean="0">
                <a:effectLst/>
                <a:latin typeface="Times New Roman"/>
                <a:ea typeface="Times New Roman"/>
              </a:rPr>
              <a:t>Hiệp ước thân thiện và hợp tác Đông Nam Á</a:t>
            </a:r>
            <a:r>
              <a:rPr lang="vi-VN" spc="-10" dirty="0" smtClean="0">
                <a:effectLst/>
                <a:latin typeface="Times New Roman"/>
                <a:ea typeface="Times New Roman"/>
              </a:rPr>
              <a:t>” - </a:t>
            </a:r>
            <a:r>
              <a:rPr lang="vi-VN" b="1" i="1" spc="-10" dirty="0" smtClean="0">
                <a:effectLst/>
                <a:latin typeface="Times New Roman"/>
                <a:ea typeface="Times New Roman"/>
              </a:rPr>
              <a:t>Hiệp ước Ba-li </a:t>
            </a:r>
            <a:r>
              <a:rPr lang="vi-VN" spc="-10" dirty="0" smtClean="0">
                <a:effectLst/>
                <a:latin typeface="Times New Roman"/>
                <a:ea typeface="Times New Roman"/>
              </a:rPr>
              <a:t>(2/1976) xác định nguyên tắc cơ bản trong quan hệ giữa các nước thành viên.</a:t>
            </a:r>
            <a:endParaRPr lang="en-US" sz="2800" dirty="0" smtClean="0">
              <a:effectLst/>
              <a:latin typeface="Times New Roman"/>
              <a:ea typeface="Times New Roman"/>
            </a:endParaRPr>
          </a:p>
          <a:p>
            <a:pPr marL="0" marR="0" algn="just">
              <a:spcBef>
                <a:spcPts val="0"/>
              </a:spcBef>
              <a:spcAft>
                <a:spcPts val="0"/>
              </a:spcAft>
            </a:pPr>
            <a:r>
              <a:rPr lang="vi-VN" spc="-10" dirty="0" smtClean="0">
                <a:effectLst/>
                <a:latin typeface="Times New Roman"/>
                <a:ea typeface="Times New Roman"/>
              </a:rPr>
              <a:t>	+ Từ đầu những năm 80 của thế kỉ XX, do “</a:t>
            </a:r>
            <a:r>
              <a:rPr lang="vi-VN" i="1" spc="-10" dirty="0" smtClean="0">
                <a:effectLst/>
                <a:latin typeface="Times New Roman"/>
                <a:ea typeface="Times New Roman"/>
              </a:rPr>
              <a:t>vấn đề Cam-pu-chia</a:t>
            </a:r>
            <a:r>
              <a:rPr lang="vi-VN" spc="-10" dirty="0" smtClean="0">
                <a:effectLst/>
                <a:latin typeface="Times New Roman"/>
                <a:ea typeface="Times New Roman"/>
              </a:rPr>
              <a:t>” quan hệ giữa các nước ASEAN và Đông Dương lại trở nên căng thẳng. Tuy nhiên, một số nền kinh tế có sự chuyển biến và tăng trưởng mạnh mẽ như Xin-ga-po, Ma-lai-xi-a, Thái Lan,...</a:t>
            </a:r>
            <a:endParaRPr lang="en-US" sz="2800" dirty="0" smtClean="0">
              <a:effectLst/>
              <a:latin typeface="Times New Roman"/>
              <a:ea typeface="Times New Roman"/>
            </a:endParaRPr>
          </a:p>
          <a:p>
            <a:pPr marL="0" indent="0">
              <a:buNone/>
            </a:pPr>
            <a:endParaRPr lang="en-US" dirty="0"/>
          </a:p>
        </p:txBody>
      </p:sp>
    </p:spTree>
    <p:extLst>
      <p:ext uri="{BB962C8B-B14F-4D97-AF65-F5344CB8AC3E}">
        <p14:creationId xmlns:p14="http://schemas.microsoft.com/office/powerpoint/2010/main" val="12381296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pPr marL="0" marR="0" algn="just">
              <a:spcBef>
                <a:spcPts val="0"/>
              </a:spcBef>
              <a:spcAft>
                <a:spcPts val="0"/>
              </a:spcAft>
            </a:pPr>
            <a:r>
              <a:rPr lang="en-US" b="1" spc="-10" dirty="0" smtClean="0">
                <a:effectLst/>
                <a:latin typeface="Times New Roman"/>
                <a:ea typeface="Times New Roman"/>
              </a:rPr>
              <a:t>3. Từ “</a:t>
            </a:r>
            <a:r>
              <a:rPr lang="en-US" b="1" i="1" spc="-10" dirty="0" smtClean="0">
                <a:effectLst/>
                <a:latin typeface="Times New Roman"/>
                <a:ea typeface="Times New Roman"/>
              </a:rPr>
              <a:t>ASEAN 6</a:t>
            </a:r>
            <a:r>
              <a:rPr lang="en-US" b="1" spc="-10" dirty="0" smtClean="0">
                <a:effectLst/>
                <a:latin typeface="Times New Roman"/>
                <a:ea typeface="Times New Roman"/>
              </a:rPr>
              <a:t>” phát triển thành “</a:t>
            </a:r>
            <a:r>
              <a:rPr lang="en-US" b="1" i="1" spc="-10" dirty="0" smtClean="0">
                <a:effectLst/>
                <a:latin typeface="Times New Roman"/>
                <a:ea typeface="Times New Roman"/>
              </a:rPr>
              <a:t>ASEAN 10</a:t>
            </a:r>
            <a:r>
              <a:rPr lang="en-US" b="1" spc="-10" dirty="0" smtClean="0">
                <a:effectLst/>
                <a:latin typeface="Times New Roman"/>
                <a:ea typeface="Times New Roman"/>
              </a:rPr>
              <a:t>”</a:t>
            </a:r>
            <a:endParaRPr lang="en-US" sz="2800" dirty="0" smtClean="0">
              <a:effectLst/>
              <a:latin typeface="Times New Roman"/>
              <a:ea typeface="Times New Roman"/>
            </a:endParaRPr>
          </a:p>
          <a:p>
            <a:pPr marL="0" marR="0" algn="just">
              <a:spcBef>
                <a:spcPts val="0"/>
              </a:spcBef>
              <a:spcAft>
                <a:spcPts val="0"/>
              </a:spcAft>
            </a:pPr>
            <a:r>
              <a:rPr lang="en-US" spc="-20" dirty="0" smtClean="0">
                <a:effectLst/>
                <a:latin typeface="Times New Roman"/>
                <a:ea typeface="Times New Roman"/>
              </a:rPr>
              <a:t>	+ Sau Chiến tranh lạnh, nhất là khi “</a:t>
            </a:r>
            <a:r>
              <a:rPr lang="en-US" i="1" spc="-20" dirty="0" smtClean="0">
                <a:effectLst/>
                <a:latin typeface="Times New Roman"/>
                <a:ea typeface="Times New Roman"/>
              </a:rPr>
              <a:t>vấn đề Cam-pu-chia</a:t>
            </a:r>
            <a:r>
              <a:rPr lang="en-US" spc="-20" dirty="0" smtClean="0">
                <a:effectLst/>
                <a:latin typeface="Times New Roman"/>
                <a:ea typeface="Times New Roman"/>
              </a:rPr>
              <a:t>” được giải quyết, tình hình Đông Nam Á được cải thiện, các nước lần lượt gia nhập ASEAN: Việt Nam 1995, Lào và Mi-an-ma 1997, Cam-pu-chia 1999.</a:t>
            </a:r>
            <a:endParaRPr lang="en-US" sz="2800" dirty="0" smtClean="0">
              <a:effectLst/>
              <a:latin typeface="Times New Roman"/>
              <a:ea typeface="Times New Roman"/>
            </a:endParaRPr>
          </a:p>
          <a:p>
            <a:pPr marL="0" marR="0" algn="just">
              <a:spcBef>
                <a:spcPts val="0"/>
              </a:spcBef>
              <a:spcAft>
                <a:spcPts val="0"/>
              </a:spcAft>
            </a:pPr>
            <a:r>
              <a:rPr lang="en-US" spc="-10" dirty="0" smtClean="0">
                <a:effectLst/>
                <a:latin typeface="Times New Roman"/>
                <a:ea typeface="Times New Roman"/>
              </a:rPr>
              <a:t>	+ Với 10 nước thành viên, ASEAN trở thành 1 tổ chức khu vực ngày càng có uy tín với những hợp tác kinh tế (AFTA, 1992) hợp tác an ninh (Diễn đàn khu vực ARF, 1994) với sự tham gia của nhiều nước ngoài khu vực như: Trung Quốc, Nhật Bản, Hàn Quốc, Mĩ, Ấn Độ,...</a:t>
            </a:r>
            <a:endParaRPr lang="en-US" sz="2800" dirty="0" smtClean="0">
              <a:effectLst/>
              <a:latin typeface="Times New Roman"/>
              <a:ea typeface="Times New Roman"/>
            </a:endParaRPr>
          </a:p>
          <a:p>
            <a:pPr marL="0" indent="0">
              <a:buNone/>
            </a:pPr>
            <a:endParaRPr lang="en-US" dirty="0"/>
          </a:p>
        </p:txBody>
      </p:sp>
    </p:spTree>
    <p:extLst>
      <p:ext uri="{BB962C8B-B14F-4D97-AF65-F5344CB8AC3E}">
        <p14:creationId xmlns:p14="http://schemas.microsoft.com/office/powerpoint/2010/main" val="13233520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52400"/>
            <a:ext cx="8534400" cy="6629400"/>
          </a:xfrm>
        </p:spPr>
        <p:txBody>
          <a:bodyPr>
            <a:normAutofit fontScale="55000" lnSpcReduction="20000"/>
          </a:bodyPr>
          <a:lstStyle/>
          <a:p>
            <a:pPr marL="0" marR="0" algn="just">
              <a:spcBef>
                <a:spcPts val="0"/>
              </a:spcBef>
              <a:spcAft>
                <a:spcPts val="0"/>
              </a:spcAft>
            </a:pPr>
            <a:r>
              <a:rPr lang="en-US" b="1" spc="-10" dirty="0" smtClean="0">
                <a:effectLst/>
                <a:latin typeface="Times New Roman"/>
                <a:ea typeface="Times New Roman"/>
              </a:rPr>
              <a:t>IV. Các nước châu Phi.</a:t>
            </a:r>
            <a:endParaRPr lang="en-US" sz="2800" dirty="0" smtClean="0">
              <a:effectLst/>
              <a:latin typeface="Times New Roman"/>
              <a:ea typeface="Times New Roman"/>
            </a:endParaRPr>
          </a:p>
          <a:p>
            <a:pPr marL="0" marR="0" algn="just">
              <a:spcBef>
                <a:spcPts val="0"/>
              </a:spcBef>
              <a:spcAft>
                <a:spcPts val="0"/>
              </a:spcAft>
            </a:pPr>
            <a:r>
              <a:rPr lang="en-US" b="1" dirty="0" smtClean="0">
                <a:effectLst/>
                <a:latin typeface="Times New Roman"/>
                <a:ea typeface="Times New Roman"/>
              </a:rPr>
              <a:t>	1</a:t>
            </a:r>
            <a:r>
              <a:rPr lang="vi-VN" b="1" dirty="0" smtClean="0">
                <a:effectLst/>
                <a:latin typeface="Times New Roman"/>
                <a:ea typeface="Times New Roman"/>
              </a:rPr>
              <a:t>. Tình hình chung :</a:t>
            </a:r>
            <a:endParaRPr lang="en-US" sz="2800" dirty="0" smtClean="0">
              <a:effectLst/>
              <a:latin typeface="Times New Roman"/>
              <a:ea typeface="Times New Roman"/>
            </a:endParaRPr>
          </a:p>
          <a:p>
            <a:pPr marL="0" marR="0" algn="just">
              <a:spcBef>
                <a:spcPts val="0"/>
              </a:spcBef>
              <a:spcAft>
                <a:spcPts val="0"/>
              </a:spcAft>
            </a:pPr>
            <a:r>
              <a:rPr lang="en-US" dirty="0" smtClean="0">
                <a:effectLst/>
                <a:latin typeface="Times New Roman"/>
                <a:ea typeface="Times New Roman"/>
              </a:rPr>
              <a:t>	</a:t>
            </a:r>
            <a:r>
              <a:rPr lang="vi-VN" dirty="0" smtClean="0">
                <a:effectLst/>
                <a:latin typeface="Times New Roman"/>
                <a:ea typeface="Times New Roman"/>
              </a:rPr>
              <a:t>- </a:t>
            </a:r>
            <a:r>
              <a:rPr lang="en-US" dirty="0" smtClean="0">
                <a:effectLst/>
                <a:latin typeface="Times New Roman"/>
                <a:ea typeface="Times New Roman"/>
              </a:rPr>
              <a:t>Từ sau Chiến tranh thế giới thứ hai, p</a:t>
            </a:r>
            <a:r>
              <a:rPr lang="vi-VN" dirty="0" smtClean="0">
                <a:effectLst/>
                <a:latin typeface="Times New Roman"/>
                <a:ea typeface="Times New Roman"/>
              </a:rPr>
              <a:t>hong trào </a:t>
            </a:r>
            <a:r>
              <a:rPr lang="en-US" dirty="0" smtClean="0">
                <a:effectLst/>
                <a:latin typeface="Times New Roman"/>
                <a:ea typeface="Times New Roman"/>
              </a:rPr>
              <a:t>giải phóng dân tộc đã diễn ra</a:t>
            </a:r>
            <a:r>
              <a:rPr lang="vi-VN" dirty="0" smtClean="0">
                <a:effectLst/>
                <a:latin typeface="Times New Roman"/>
                <a:ea typeface="Times New Roman"/>
              </a:rPr>
              <a:t> sôi nổi</a:t>
            </a:r>
            <a:r>
              <a:rPr lang="en-US" dirty="0" smtClean="0">
                <a:effectLst/>
                <a:latin typeface="Times New Roman"/>
                <a:ea typeface="Times New Roman"/>
              </a:rPr>
              <a:t> ở châu Phi</a:t>
            </a:r>
            <a:r>
              <a:rPr lang="vi-VN" dirty="0" smtClean="0">
                <a:effectLst/>
                <a:latin typeface="Times New Roman"/>
                <a:ea typeface="Times New Roman"/>
              </a:rPr>
              <a:t>, sớm nhất </a:t>
            </a:r>
            <a:r>
              <a:rPr lang="en-US" dirty="0" smtClean="0">
                <a:effectLst/>
                <a:latin typeface="Times New Roman"/>
                <a:ea typeface="Times New Roman"/>
              </a:rPr>
              <a:t>là </a:t>
            </a:r>
            <a:r>
              <a:rPr lang="vi-VN" dirty="0" smtClean="0">
                <a:effectLst/>
                <a:latin typeface="Times New Roman"/>
                <a:ea typeface="Times New Roman"/>
              </a:rPr>
              <a:t>ở Bắc Phi</a:t>
            </a:r>
            <a:r>
              <a:rPr lang="en-US" dirty="0" smtClean="0">
                <a:effectLst/>
                <a:latin typeface="Times New Roman"/>
                <a:ea typeface="Times New Roman"/>
              </a:rPr>
              <a:t> - nơi có trình độ phát triển hơn</a:t>
            </a:r>
            <a:r>
              <a:rPr lang="vi-VN" dirty="0" smtClean="0">
                <a:effectLst/>
                <a:latin typeface="Times New Roman"/>
                <a:ea typeface="Times New Roman"/>
              </a:rPr>
              <a:t>.</a:t>
            </a:r>
            <a:r>
              <a:rPr lang="en-US" dirty="0" smtClean="0">
                <a:effectLst/>
                <a:latin typeface="Times New Roman"/>
                <a:ea typeface="Times New Roman"/>
              </a:rPr>
              <a:t> Sau cuộc đảo chính lật đổ chế độ quân chủ, </a:t>
            </a:r>
            <a:r>
              <a:rPr lang="vi-VN" dirty="0" smtClean="0">
                <a:effectLst/>
                <a:latin typeface="Times New Roman"/>
                <a:ea typeface="Times New Roman"/>
              </a:rPr>
              <a:t>18/6/1953  cộng hòa Ai Cập ra đời.</a:t>
            </a:r>
            <a:r>
              <a:rPr lang="en-US" dirty="0" smtClean="0">
                <a:effectLst/>
                <a:latin typeface="Times New Roman"/>
                <a:ea typeface="Times New Roman"/>
              </a:rPr>
              <a:t> Nhân dân </a:t>
            </a:r>
            <a:r>
              <a:rPr lang="vi-VN" dirty="0" smtClean="0">
                <a:effectLst/>
                <a:latin typeface="Times New Roman"/>
                <a:ea typeface="Times New Roman"/>
              </a:rPr>
              <a:t>An-giê-ri </a:t>
            </a:r>
            <a:r>
              <a:rPr lang="en-US" dirty="0" smtClean="0">
                <a:effectLst/>
                <a:latin typeface="Times New Roman"/>
                <a:ea typeface="Times New Roman"/>
              </a:rPr>
              <a:t>cũng tiến hành khởi nghĩa vũ trang</a:t>
            </a:r>
            <a:r>
              <a:rPr lang="vi-VN" dirty="0" smtClean="0">
                <a:effectLst/>
                <a:latin typeface="Times New Roman"/>
                <a:ea typeface="Times New Roman"/>
              </a:rPr>
              <a:t> giành độc lập (1954 - 1962)</a:t>
            </a:r>
            <a:r>
              <a:rPr lang="en-US" dirty="0" smtClean="0">
                <a:effectLst/>
                <a:latin typeface="Times New Roman"/>
                <a:ea typeface="Times New Roman"/>
              </a:rPr>
              <a:t>. </a:t>
            </a:r>
            <a:r>
              <a:rPr lang="vi-VN" dirty="0" smtClean="0">
                <a:effectLst/>
                <a:latin typeface="Times New Roman"/>
                <a:ea typeface="Times New Roman"/>
              </a:rPr>
              <a:t>Năm 1960 được gọi là “</a:t>
            </a:r>
            <a:r>
              <a:rPr lang="vi-VN" i="1" dirty="0" smtClean="0">
                <a:effectLst/>
                <a:latin typeface="Times New Roman"/>
                <a:ea typeface="Times New Roman"/>
              </a:rPr>
              <a:t>Năm châu Phi</a:t>
            </a:r>
            <a:r>
              <a:rPr lang="vi-VN" dirty="0" smtClean="0">
                <a:effectLst/>
                <a:latin typeface="Times New Roman"/>
                <a:ea typeface="Times New Roman"/>
              </a:rPr>
              <a:t>”, với 17 nước tuyên bố độc lập.</a:t>
            </a:r>
            <a:endParaRPr lang="en-US" sz="2800" dirty="0" smtClean="0">
              <a:effectLst/>
              <a:latin typeface="Times New Roman"/>
              <a:ea typeface="Times New Roman"/>
            </a:endParaRPr>
          </a:p>
          <a:p>
            <a:pPr marL="0" marR="0" algn="just">
              <a:spcBef>
                <a:spcPts val="0"/>
              </a:spcBef>
              <a:spcAft>
                <a:spcPts val="0"/>
              </a:spcAft>
            </a:pPr>
            <a:r>
              <a:rPr lang="en-US" dirty="0" smtClean="0">
                <a:effectLst/>
                <a:latin typeface="Times New Roman"/>
                <a:ea typeface="Times New Roman"/>
              </a:rPr>
              <a:t>	</a:t>
            </a:r>
            <a:r>
              <a:rPr lang="vi-VN" dirty="0" smtClean="0">
                <a:effectLst/>
                <a:latin typeface="Times New Roman"/>
                <a:ea typeface="Times New Roman"/>
              </a:rPr>
              <a:t>- </a:t>
            </a:r>
            <a:r>
              <a:rPr lang="en-US" dirty="0" smtClean="0">
                <a:effectLst/>
                <a:latin typeface="Times New Roman"/>
                <a:ea typeface="Times New Roman"/>
              </a:rPr>
              <a:t>Sau khi giành được độc lập, các nước châu Phi bắt tay vào xây dựng đất nước và đã thu</a:t>
            </a:r>
            <a:r>
              <a:rPr lang="vi-VN" dirty="0" smtClean="0">
                <a:effectLst/>
                <a:latin typeface="Times New Roman"/>
                <a:ea typeface="Times New Roman"/>
              </a:rPr>
              <a:t> được nhiều thành tích</a:t>
            </a:r>
            <a:r>
              <a:rPr lang="en-US" dirty="0" smtClean="0">
                <a:effectLst/>
                <a:latin typeface="Times New Roman"/>
                <a:ea typeface="Times New Roman"/>
              </a:rPr>
              <a:t>. Tuy nhiên,</a:t>
            </a:r>
            <a:r>
              <a:rPr lang="vi-VN" dirty="0" smtClean="0">
                <a:effectLst/>
                <a:latin typeface="Times New Roman"/>
                <a:ea typeface="Times New Roman"/>
              </a:rPr>
              <a:t> châu Phi vẫn nằm trong tình trạng đói nghèo, lạc hậu, </a:t>
            </a:r>
            <a:r>
              <a:rPr lang="en-US" dirty="0" smtClean="0">
                <a:effectLst/>
                <a:latin typeface="Times New Roman"/>
                <a:ea typeface="Times New Roman"/>
              </a:rPr>
              <a:t>thậm chí diễn ra các cuộc</a:t>
            </a:r>
            <a:r>
              <a:rPr lang="vi-VN" dirty="0" smtClean="0">
                <a:effectLst/>
                <a:latin typeface="Times New Roman"/>
                <a:ea typeface="Times New Roman"/>
              </a:rPr>
              <a:t> xung đột</a:t>
            </a:r>
            <a:r>
              <a:rPr lang="en-US" dirty="0" smtClean="0">
                <a:effectLst/>
                <a:latin typeface="Times New Roman"/>
                <a:ea typeface="Times New Roman"/>
              </a:rPr>
              <a:t>,</a:t>
            </a:r>
            <a:r>
              <a:rPr lang="vi-VN" dirty="0" smtClean="0">
                <a:effectLst/>
                <a:latin typeface="Times New Roman"/>
                <a:ea typeface="Times New Roman"/>
              </a:rPr>
              <a:t> nội chiến </a:t>
            </a:r>
            <a:r>
              <a:rPr lang="en-US" dirty="0" smtClean="0">
                <a:effectLst/>
                <a:latin typeface="Times New Roman"/>
                <a:ea typeface="Times New Roman"/>
              </a:rPr>
              <a:t>đẫm máu</a:t>
            </a:r>
            <a:r>
              <a:rPr lang="vi-VN" dirty="0" smtClean="0">
                <a:effectLst/>
                <a:latin typeface="Times New Roman"/>
                <a:ea typeface="Times New Roman"/>
              </a:rPr>
              <a:t>.</a:t>
            </a:r>
            <a:endParaRPr lang="en-US" sz="2800" dirty="0" smtClean="0">
              <a:effectLst/>
              <a:latin typeface="Times New Roman"/>
              <a:ea typeface="Times New Roman"/>
            </a:endParaRPr>
          </a:p>
          <a:p>
            <a:pPr marL="0" marR="0" algn="just">
              <a:spcBef>
                <a:spcPts val="0"/>
              </a:spcBef>
              <a:spcAft>
                <a:spcPts val="0"/>
              </a:spcAft>
            </a:pPr>
            <a:r>
              <a:rPr lang="en-US" spc="-30" dirty="0" smtClean="0">
                <a:effectLst/>
                <a:latin typeface="Times New Roman"/>
                <a:ea typeface="Times New Roman"/>
              </a:rPr>
              <a:t>	</a:t>
            </a:r>
            <a:r>
              <a:rPr lang="vi-VN" spc="-30" dirty="0" smtClean="0">
                <a:effectLst/>
                <a:latin typeface="Times New Roman"/>
                <a:ea typeface="Times New Roman"/>
              </a:rPr>
              <a:t>- Để </a:t>
            </a:r>
            <a:r>
              <a:rPr lang="en-US" spc="-30" dirty="0" smtClean="0">
                <a:effectLst/>
                <a:latin typeface="Times New Roman"/>
                <a:ea typeface="Times New Roman"/>
              </a:rPr>
              <a:t>hợp tác, giúp đỡ nhau </a:t>
            </a:r>
            <a:r>
              <a:rPr lang="vi-VN" spc="-30" dirty="0" smtClean="0">
                <a:effectLst/>
                <a:latin typeface="Times New Roman"/>
                <a:ea typeface="Times New Roman"/>
              </a:rPr>
              <a:t>khắc phục xung đột và nghèo đói, tổ chức thống nhất châu Phi được thành lập, nay gọi là </a:t>
            </a:r>
            <a:r>
              <a:rPr lang="vi-VN" i="1" spc="-30" dirty="0" smtClean="0">
                <a:effectLst/>
                <a:latin typeface="Times New Roman"/>
                <a:ea typeface="Times New Roman"/>
              </a:rPr>
              <a:t>Liên minh châu Phi</a:t>
            </a:r>
            <a:r>
              <a:rPr lang="vi-VN" spc="-30" dirty="0" smtClean="0">
                <a:effectLst/>
                <a:latin typeface="Times New Roman"/>
                <a:ea typeface="Times New Roman"/>
              </a:rPr>
              <a:t> (AU).</a:t>
            </a:r>
            <a:endParaRPr lang="en-US" sz="2800" dirty="0" smtClean="0">
              <a:effectLst/>
              <a:latin typeface="Times New Roman"/>
              <a:ea typeface="Times New Roman"/>
            </a:endParaRPr>
          </a:p>
          <a:p>
            <a:pPr marL="0" marR="0" algn="just">
              <a:spcBef>
                <a:spcPts val="0"/>
              </a:spcBef>
              <a:spcAft>
                <a:spcPts val="0"/>
              </a:spcAft>
            </a:pPr>
            <a:r>
              <a:rPr lang="en-US" b="1" dirty="0" smtClean="0">
                <a:effectLst/>
                <a:latin typeface="Times New Roman"/>
                <a:ea typeface="Times New Roman"/>
              </a:rPr>
              <a:t>	2</a:t>
            </a:r>
            <a:r>
              <a:rPr lang="vi-VN" b="1" dirty="0" smtClean="0">
                <a:effectLst/>
                <a:latin typeface="Times New Roman"/>
                <a:ea typeface="Times New Roman"/>
              </a:rPr>
              <a:t>. Cộng hoà Nam Phi:</a:t>
            </a:r>
            <a:endParaRPr lang="en-US" sz="2800" dirty="0" smtClean="0">
              <a:effectLst/>
              <a:latin typeface="Times New Roman"/>
              <a:ea typeface="Times New Roman"/>
            </a:endParaRPr>
          </a:p>
          <a:p>
            <a:pPr marL="0" marR="0" algn="just">
              <a:spcBef>
                <a:spcPts val="0"/>
              </a:spcBef>
              <a:spcAft>
                <a:spcPts val="0"/>
              </a:spcAft>
            </a:pPr>
            <a:r>
              <a:rPr lang="en-US" b="1" i="1" dirty="0" smtClean="0">
                <a:effectLst/>
                <a:latin typeface="Times New Roman"/>
                <a:ea typeface="Times New Roman"/>
              </a:rPr>
              <a:t>	a</a:t>
            </a:r>
            <a:r>
              <a:rPr lang="vi-VN" b="1" i="1" dirty="0" smtClean="0">
                <a:effectLst/>
                <a:latin typeface="Times New Roman"/>
                <a:ea typeface="Times New Roman"/>
              </a:rPr>
              <a:t>. Khái quát:</a:t>
            </a:r>
            <a:endParaRPr lang="en-US" sz="2800" dirty="0" smtClean="0">
              <a:effectLst/>
              <a:latin typeface="Times New Roman"/>
              <a:ea typeface="Times New Roman"/>
            </a:endParaRPr>
          </a:p>
          <a:p>
            <a:pPr marL="0" marR="0" algn="just">
              <a:spcBef>
                <a:spcPts val="0"/>
              </a:spcBef>
              <a:spcAft>
                <a:spcPts val="0"/>
              </a:spcAft>
            </a:pPr>
            <a:r>
              <a:rPr lang="en-US" dirty="0" smtClean="0">
                <a:effectLst/>
                <a:latin typeface="Times New Roman"/>
                <a:ea typeface="Times New Roman"/>
              </a:rPr>
              <a:t>	</a:t>
            </a:r>
            <a:r>
              <a:rPr lang="vi-VN" dirty="0" smtClean="0">
                <a:effectLst/>
                <a:latin typeface="Times New Roman"/>
                <a:ea typeface="Times New Roman"/>
              </a:rPr>
              <a:t>- Nằm ở cực Nam châu Phi. Diện tích 1,2 triệu km</a:t>
            </a:r>
            <a:r>
              <a:rPr lang="vi-VN" baseline="30000" dirty="0" smtClean="0">
                <a:effectLst/>
                <a:latin typeface="Times New Roman"/>
                <a:ea typeface="Times New Roman"/>
              </a:rPr>
              <a:t>2</a:t>
            </a:r>
            <a:r>
              <a:rPr lang="en-US" dirty="0" smtClean="0">
                <a:effectLst/>
                <a:latin typeface="Times New Roman"/>
                <a:ea typeface="Times New Roman"/>
              </a:rPr>
              <a:t>. </a:t>
            </a:r>
            <a:r>
              <a:rPr lang="vi-VN" dirty="0" smtClean="0">
                <a:effectLst/>
                <a:latin typeface="Times New Roman"/>
                <a:ea typeface="Times New Roman"/>
              </a:rPr>
              <a:t>Dân số 43,6 triệu người, trong đó 75,2% da đen.</a:t>
            </a:r>
            <a:r>
              <a:rPr lang="en-US" dirty="0" smtClean="0">
                <a:effectLst/>
                <a:latin typeface="Times New Roman"/>
                <a:ea typeface="Times New Roman"/>
              </a:rPr>
              <a:t> Năm </a:t>
            </a:r>
            <a:r>
              <a:rPr lang="vi-VN" dirty="0" smtClean="0">
                <a:effectLst/>
                <a:latin typeface="Times New Roman"/>
                <a:ea typeface="Times New Roman"/>
              </a:rPr>
              <a:t>1961</a:t>
            </a:r>
            <a:r>
              <a:rPr lang="en-US" dirty="0" smtClean="0">
                <a:effectLst/>
                <a:latin typeface="Times New Roman"/>
                <a:ea typeface="Times New Roman"/>
              </a:rPr>
              <a:t>,</a:t>
            </a:r>
            <a:r>
              <a:rPr lang="vi-VN" dirty="0" smtClean="0">
                <a:effectLst/>
                <a:latin typeface="Times New Roman"/>
                <a:ea typeface="Times New Roman"/>
              </a:rPr>
              <a:t> Cộng hoà Nam Phi ra đời.</a:t>
            </a:r>
            <a:endParaRPr lang="en-US" sz="2800" dirty="0" smtClean="0">
              <a:effectLst/>
              <a:latin typeface="Times New Roman"/>
              <a:ea typeface="Times New Roman"/>
            </a:endParaRPr>
          </a:p>
          <a:p>
            <a:pPr marL="0" marR="0" algn="just">
              <a:spcBef>
                <a:spcPts val="0"/>
              </a:spcBef>
              <a:spcAft>
                <a:spcPts val="0"/>
              </a:spcAft>
            </a:pPr>
            <a:r>
              <a:rPr lang="en-US" b="1" i="1" dirty="0" smtClean="0">
                <a:effectLst/>
                <a:latin typeface="Times New Roman"/>
                <a:ea typeface="Times New Roman"/>
              </a:rPr>
              <a:t>	b</a:t>
            </a:r>
            <a:r>
              <a:rPr lang="vi-VN" b="1" i="1" dirty="0" smtClean="0">
                <a:effectLst/>
                <a:latin typeface="Times New Roman"/>
                <a:ea typeface="Times New Roman"/>
              </a:rPr>
              <a:t>. Cuộc đấu tranh chống chế độ phân biệt chủng tộc ở Cộng hoà Nam Phi:</a:t>
            </a:r>
            <a:endParaRPr lang="en-US" sz="2800" dirty="0" smtClean="0">
              <a:effectLst/>
              <a:latin typeface="Times New Roman"/>
              <a:ea typeface="Times New Roman"/>
            </a:endParaRPr>
          </a:p>
          <a:p>
            <a:pPr marL="0" marR="0" algn="just">
              <a:spcBef>
                <a:spcPts val="0"/>
              </a:spcBef>
              <a:spcAft>
                <a:spcPts val="0"/>
              </a:spcAft>
            </a:pPr>
            <a:r>
              <a:rPr lang="en-US" dirty="0" smtClean="0">
                <a:effectLst/>
                <a:latin typeface="Times New Roman"/>
                <a:ea typeface="Times New Roman"/>
              </a:rPr>
              <a:t>	</a:t>
            </a:r>
            <a:r>
              <a:rPr lang="vi-VN" dirty="0" smtClean="0">
                <a:effectLst/>
                <a:latin typeface="Times New Roman"/>
                <a:ea typeface="Times New Roman"/>
              </a:rPr>
              <a:t>- Trong hơn 3 thế kỷ</a:t>
            </a:r>
            <a:r>
              <a:rPr lang="en-US" dirty="0" smtClean="0">
                <a:effectLst/>
                <a:latin typeface="Times New Roman"/>
                <a:ea typeface="Times New Roman"/>
              </a:rPr>
              <a:t>,</a:t>
            </a:r>
            <a:r>
              <a:rPr lang="vi-VN" dirty="0" smtClean="0">
                <a:effectLst/>
                <a:latin typeface="Times New Roman"/>
                <a:ea typeface="Times New Roman"/>
              </a:rPr>
              <a:t> chính quyền thực dân da trắng thực hiện chế độ phân biệt chủng tộc tàn bạo</a:t>
            </a:r>
            <a:r>
              <a:rPr lang="en-US" dirty="0" smtClean="0">
                <a:effectLst/>
                <a:latin typeface="Times New Roman"/>
                <a:ea typeface="Times New Roman"/>
              </a:rPr>
              <a:t> với người Nam Phi</a:t>
            </a:r>
            <a:r>
              <a:rPr lang="vi-VN" dirty="0" smtClean="0">
                <a:effectLst/>
                <a:latin typeface="Times New Roman"/>
                <a:ea typeface="Times New Roman"/>
              </a:rPr>
              <a:t>.</a:t>
            </a:r>
            <a:endParaRPr lang="en-US" sz="2800" dirty="0" smtClean="0">
              <a:effectLst/>
              <a:latin typeface="Times New Roman"/>
              <a:ea typeface="Times New Roman"/>
            </a:endParaRPr>
          </a:p>
          <a:p>
            <a:pPr marL="0" marR="0" algn="just">
              <a:spcBef>
                <a:spcPts val="0"/>
              </a:spcBef>
              <a:spcAft>
                <a:spcPts val="0"/>
              </a:spcAft>
            </a:pPr>
            <a:r>
              <a:rPr lang="en-US" dirty="0" smtClean="0">
                <a:effectLst/>
                <a:latin typeface="Times New Roman"/>
                <a:ea typeface="Times New Roman"/>
              </a:rPr>
              <a:t>	</a:t>
            </a:r>
            <a:r>
              <a:rPr lang="vi-VN" dirty="0" smtClean="0">
                <a:effectLst/>
                <a:latin typeface="Times New Roman"/>
                <a:ea typeface="Times New Roman"/>
              </a:rPr>
              <a:t>- Dưới sự lãnh đạo của </a:t>
            </a:r>
            <a:r>
              <a:rPr lang="en-US" dirty="0" smtClean="0">
                <a:effectLst/>
                <a:latin typeface="Times New Roman"/>
                <a:ea typeface="Times New Roman"/>
              </a:rPr>
              <a:t>“</a:t>
            </a:r>
            <a:r>
              <a:rPr lang="vi-VN" i="1" dirty="0" smtClean="0">
                <a:effectLst/>
                <a:latin typeface="Times New Roman"/>
                <a:ea typeface="Times New Roman"/>
              </a:rPr>
              <a:t>Đại hội dân tộc Phi</a:t>
            </a:r>
            <a:r>
              <a:rPr lang="en-US" dirty="0" smtClean="0">
                <a:effectLst/>
                <a:latin typeface="Times New Roman"/>
                <a:ea typeface="Times New Roman"/>
              </a:rPr>
              <a:t>”</a:t>
            </a:r>
            <a:r>
              <a:rPr lang="vi-VN" dirty="0" smtClean="0">
                <a:effectLst/>
                <a:latin typeface="Times New Roman"/>
                <a:ea typeface="Times New Roman"/>
              </a:rPr>
              <a:t> (ANC)</a:t>
            </a:r>
            <a:r>
              <a:rPr lang="en-US" dirty="0" smtClean="0">
                <a:effectLst/>
                <a:latin typeface="Times New Roman"/>
                <a:ea typeface="Times New Roman"/>
              </a:rPr>
              <a:t>,</a:t>
            </a:r>
            <a:r>
              <a:rPr lang="vi-VN" dirty="0" smtClean="0">
                <a:effectLst/>
                <a:latin typeface="Times New Roman"/>
                <a:ea typeface="Times New Roman"/>
              </a:rPr>
              <a:t> người da đen đấu tranh kiên trì chống chủ nghĩa A-pac-thai</a:t>
            </a:r>
            <a:r>
              <a:rPr lang="en-US" dirty="0" smtClean="0">
                <a:effectLst/>
                <a:latin typeface="Times New Roman"/>
                <a:ea typeface="Times New Roman"/>
              </a:rPr>
              <a:t>. </a:t>
            </a:r>
            <a:r>
              <a:rPr lang="vi-VN" dirty="0" smtClean="0">
                <a:effectLst/>
                <a:latin typeface="Times New Roman"/>
                <a:ea typeface="Times New Roman"/>
              </a:rPr>
              <a:t>Năm 1993, c</a:t>
            </a:r>
            <a:r>
              <a:rPr lang="en-US" dirty="0" err="1" smtClean="0">
                <a:effectLst/>
                <a:latin typeface="Times New Roman"/>
                <a:ea typeface="Times New Roman"/>
              </a:rPr>
              <a:t>hế</a:t>
            </a:r>
            <a:r>
              <a:rPr lang="en-US" dirty="0" smtClean="0">
                <a:effectLst/>
                <a:latin typeface="Times New Roman"/>
                <a:ea typeface="Times New Roman"/>
              </a:rPr>
              <a:t> độ</a:t>
            </a:r>
            <a:r>
              <a:rPr lang="vi-VN" dirty="0" smtClean="0">
                <a:effectLst/>
                <a:latin typeface="Times New Roman"/>
                <a:ea typeface="Times New Roman"/>
              </a:rPr>
              <a:t> phân biệt chủng tộc</a:t>
            </a:r>
            <a:r>
              <a:rPr lang="en-US" dirty="0" smtClean="0">
                <a:effectLst/>
                <a:latin typeface="Times New Roman"/>
                <a:ea typeface="Times New Roman"/>
              </a:rPr>
              <a:t> được</a:t>
            </a:r>
            <a:r>
              <a:rPr lang="vi-VN" dirty="0" smtClean="0">
                <a:effectLst/>
                <a:latin typeface="Times New Roman"/>
                <a:ea typeface="Times New Roman"/>
              </a:rPr>
              <a:t> tuyên bố x</a:t>
            </a:r>
            <a:r>
              <a:rPr lang="en-US" dirty="0" err="1" smtClean="0">
                <a:effectLst/>
                <a:latin typeface="Times New Roman"/>
                <a:ea typeface="Times New Roman"/>
              </a:rPr>
              <a:t>óa</a:t>
            </a:r>
            <a:r>
              <a:rPr lang="vi-VN" dirty="0" smtClean="0">
                <a:effectLst/>
                <a:latin typeface="Times New Roman"/>
                <a:ea typeface="Times New Roman"/>
              </a:rPr>
              <a:t> bỏ.</a:t>
            </a:r>
            <a:endParaRPr lang="en-US" sz="2800" dirty="0" smtClean="0">
              <a:effectLst/>
              <a:latin typeface="Times New Roman"/>
              <a:ea typeface="Times New Roman"/>
            </a:endParaRPr>
          </a:p>
          <a:p>
            <a:pPr marL="0" marR="0" algn="just">
              <a:spcBef>
                <a:spcPts val="0"/>
              </a:spcBef>
              <a:spcAft>
                <a:spcPts val="0"/>
              </a:spcAft>
            </a:pPr>
            <a:r>
              <a:rPr lang="en-US" spc="-50" dirty="0" smtClean="0">
                <a:effectLst/>
                <a:latin typeface="Times New Roman"/>
                <a:ea typeface="Times New Roman"/>
              </a:rPr>
              <a:t>	</a:t>
            </a:r>
            <a:r>
              <a:rPr lang="vi-VN" spc="-50" dirty="0" smtClean="0">
                <a:effectLst/>
                <a:latin typeface="Times New Roman"/>
                <a:ea typeface="Times New Roman"/>
              </a:rPr>
              <a:t>- Tháng 4/1994, Nen-xơn Man-đê-la  được bầu và trở thành vị  tổng thống người da đen đầu tiên ở  Nam Phi.</a:t>
            </a:r>
            <a:endParaRPr lang="en-US" sz="2800" dirty="0" smtClean="0">
              <a:effectLst/>
              <a:latin typeface="Times New Roman"/>
              <a:ea typeface="Times New Roman"/>
            </a:endParaRPr>
          </a:p>
          <a:p>
            <a:pPr marL="0" marR="0" algn="just">
              <a:spcBef>
                <a:spcPts val="0"/>
              </a:spcBef>
              <a:spcAft>
                <a:spcPts val="0"/>
              </a:spcAft>
            </a:pPr>
            <a:r>
              <a:rPr lang="en-US" spc="-60" dirty="0" smtClean="0">
                <a:effectLst/>
                <a:latin typeface="Times New Roman"/>
                <a:ea typeface="Times New Roman"/>
              </a:rPr>
              <a:t>	</a:t>
            </a:r>
            <a:r>
              <a:rPr lang="vi-VN" spc="-60" dirty="0" smtClean="0">
                <a:effectLst/>
                <a:latin typeface="Times New Roman"/>
                <a:ea typeface="Times New Roman"/>
              </a:rPr>
              <a:t>- Nhân dân Nam Phi đang tập trung sức phát triển kinh tế và xã hội nhằm xóa bỏ “</a:t>
            </a:r>
            <a:r>
              <a:rPr lang="vi-VN" i="1" spc="-60" dirty="0" smtClean="0">
                <a:effectLst/>
                <a:latin typeface="Times New Roman"/>
                <a:ea typeface="Times New Roman"/>
              </a:rPr>
              <a:t>chế độ A-pac-thai</a:t>
            </a:r>
            <a:r>
              <a:rPr lang="vi-VN" spc="-60" dirty="0" smtClean="0">
                <a:effectLst/>
                <a:latin typeface="Times New Roman"/>
                <a:ea typeface="Times New Roman"/>
              </a:rPr>
              <a:t>” về kinh tế.</a:t>
            </a:r>
            <a:endParaRPr lang="en-US" sz="2800" dirty="0" smtClean="0">
              <a:effectLst/>
              <a:latin typeface="Times New Roman"/>
              <a:ea typeface="Times New Roman"/>
            </a:endParaRPr>
          </a:p>
          <a:p>
            <a:pPr marL="0" indent="0">
              <a:buNone/>
            </a:pPr>
            <a:endParaRPr lang="en-US" dirty="0"/>
          </a:p>
        </p:txBody>
      </p:sp>
    </p:spTree>
    <p:extLst>
      <p:ext uri="{BB962C8B-B14F-4D97-AF65-F5344CB8AC3E}">
        <p14:creationId xmlns:p14="http://schemas.microsoft.com/office/powerpoint/2010/main" val="1845925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52400"/>
            <a:ext cx="8686800" cy="6553200"/>
          </a:xfrm>
        </p:spPr>
        <p:txBody>
          <a:bodyPr>
            <a:normAutofit fontScale="85000" lnSpcReduction="10000"/>
          </a:bodyPr>
          <a:lstStyle/>
          <a:p>
            <a:pPr marL="0" marR="0" algn="just">
              <a:spcBef>
                <a:spcPts val="0"/>
              </a:spcBef>
              <a:spcAft>
                <a:spcPts val="0"/>
              </a:spcAft>
            </a:pPr>
            <a:r>
              <a:rPr lang="fr-FR" b="1" spc="-10" dirty="0" smtClean="0">
                <a:effectLst/>
                <a:latin typeface="Times New Roman"/>
                <a:ea typeface="Times New Roman"/>
              </a:rPr>
              <a:t>V. Các nước Mĩ La-tinh.</a:t>
            </a:r>
            <a:endParaRPr lang="en-US" sz="2800" dirty="0" smtClean="0">
              <a:effectLst/>
              <a:latin typeface="Times New Roman"/>
              <a:ea typeface="Times New Roman"/>
            </a:endParaRPr>
          </a:p>
          <a:p>
            <a:pPr marL="0" marR="0" algn="just">
              <a:spcBef>
                <a:spcPts val="0"/>
              </a:spcBef>
              <a:spcAft>
                <a:spcPts val="0"/>
              </a:spcAft>
            </a:pPr>
            <a:r>
              <a:rPr lang="fr-FR" b="1" dirty="0" smtClean="0">
                <a:effectLst/>
                <a:latin typeface="Times New Roman"/>
                <a:ea typeface="Times New Roman"/>
              </a:rPr>
              <a:t>	1. </a:t>
            </a:r>
            <a:r>
              <a:rPr lang="vi-VN" b="1" dirty="0" smtClean="0">
                <a:effectLst/>
                <a:latin typeface="Times New Roman"/>
                <a:ea typeface="Times New Roman"/>
              </a:rPr>
              <a:t>Những nét chung:</a:t>
            </a:r>
            <a:endParaRPr lang="en-US" sz="2800" dirty="0" smtClean="0">
              <a:effectLst/>
              <a:latin typeface="Times New Roman"/>
              <a:ea typeface="Times New Roman"/>
            </a:endParaRPr>
          </a:p>
          <a:p>
            <a:pPr marL="0" marR="0" algn="just">
              <a:spcBef>
                <a:spcPts val="0"/>
              </a:spcBef>
              <a:spcAft>
                <a:spcPts val="0"/>
              </a:spcAft>
            </a:pPr>
            <a:r>
              <a:rPr lang="fr-FR" spc="-10" dirty="0" smtClean="0">
                <a:effectLst/>
                <a:latin typeface="Times New Roman"/>
                <a:ea typeface="Times New Roman"/>
              </a:rPr>
              <a:t>	</a:t>
            </a:r>
            <a:r>
              <a:rPr lang="vi-VN" spc="-10" dirty="0" smtClean="0">
                <a:effectLst/>
                <a:latin typeface="Times New Roman"/>
                <a:ea typeface="Times New Roman"/>
              </a:rPr>
              <a:t>+ </a:t>
            </a:r>
            <a:r>
              <a:rPr lang="fr-FR" spc="-10" dirty="0" smtClean="0">
                <a:effectLst/>
                <a:latin typeface="Times New Roman"/>
                <a:ea typeface="Times New Roman"/>
              </a:rPr>
              <a:t>Khác với châu Á và châu Phi, n</a:t>
            </a:r>
            <a:r>
              <a:rPr lang="vi-VN" spc="-10" dirty="0" smtClean="0">
                <a:effectLst/>
                <a:latin typeface="Times New Roman"/>
                <a:ea typeface="Times New Roman"/>
              </a:rPr>
              <a:t>hiều nước</a:t>
            </a:r>
            <a:r>
              <a:rPr lang="fr-FR" spc="-10" dirty="0" smtClean="0">
                <a:effectLst/>
                <a:latin typeface="Times New Roman"/>
                <a:ea typeface="Times New Roman"/>
              </a:rPr>
              <a:t> ở Mĩ La-tinh</a:t>
            </a:r>
            <a:r>
              <a:rPr lang="vi-VN" spc="-10" dirty="0" smtClean="0">
                <a:effectLst/>
                <a:latin typeface="Times New Roman"/>
                <a:ea typeface="Times New Roman"/>
              </a:rPr>
              <a:t> đã giành được độc lập từ những thập kỉ đầu thế kỷ XIX: Bra-xin, Vênêxuêla... Nhưng sau đó lại rơi vào vòng lệ thuộc và trở thành sân sau của ĐQ Mĩ.</a:t>
            </a:r>
            <a:endParaRPr lang="en-US" sz="2800" dirty="0" smtClean="0">
              <a:effectLst/>
              <a:latin typeface="Times New Roman"/>
              <a:ea typeface="Times New Roman"/>
            </a:endParaRPr>
          </a:p>
          <a:p>
            <a:pPr marL="0" marR="0" algn="just">
              <a:spcBef>
                <a:spcPts val="0"/>
              </a:spcBef>
              <a:spcAft>
                <a:spcPts val="0"/>
              </a:spcAft>
            </a:pPr>
            <a:r>
              <a:rPr lang="fr-FR" spc="-10" dirty="0" smtClean="0">
                <a:effectLst/>
                <a:latin typeface="Times New Roman"/>
                <a:ea typeface="Times New Roman"/>
              </a:rPr>
              <a:t>	</a:t>
            </a:r>
            <a:r>
              <a:rPr lang="vi-VN" spc="-10" dirty="0" smtClean="0">
                <a:effectLst/>
                <a:latin typeface="Times New Roman"/>
                <a:ea typeface="Times New Roman"/>
              </a:rPr>
              <a:t>+ Từ sau Chiến tranh thế giới  thứ hai đến, nhất là từ đầu những năm 60 của TK XX, một cao trào đấu tranh đã diễn ra với mục tiêu dân tộc, dân chủ và tiến bộ xã hội. Tiêu biểu là Cu-ba…</a:t>
            </a:r>
            <a:endParaRPr lang="en-US" sz="2800" dirty="0" smtClean="0">
              <a:effectLst/>
              <a:latin typeface="Times New Roman"/>
              <a:ea typeface="Times New Roman"/>
            </a:endParaRPr>
          </a:p>
          <a:p>
            <a:pPr marL="0" marR="0" algn="just">
              <a:spcBef>
                <a:spcPts val="0"/>
              </a:spcBef>
              <a:spcAft>
                <a:spcPts val="0"/>
              </a:spcAft>
            </a:pPr>
            <a:r>
              <a:rPr lang="vi-VN" spc="-10" dirty="0" smtClean="0">
                <a:effectLst/>
                <a:latin typeface="Times New Roman"/>
                <a:ea typeface="Times New Roman"/>
              </a:rPr>
              <a:t>	+ Các nước Mĩ La-tinh đã thu được nhiều thành tựu trong củng cố độc lập dân tộc, cải cách dân chủ,… Tuy nhiên , ở một số nước có lúc đã gặp phải những khó khăn như: tăng trưởng kinh tế chậm lại, tình hình bất ổn do cạnh tranh quyền lực giữa các phe phái…</a:t>
            </a:r>
            <a:endParaRPr lang="en-US" sz="2800" dirty="0" smtClean="0">
              <a:effectLst/>
              <a:latin typeface="Times New Roman"/>
              <a:ea typeface="Times New Roman"/>
            </a:endParaRPr>
          </a:p>
          <a:p>
            <a:pPr marL="0" marR="0" algn="just">
              <a:spcBef>
                <a:spcPts val="0"/>
              </a:spcBef>
              <a:spcAft>
                <a:spcPts val="0"/>
              </a:spcAft>
            </a:pPr>
            <a:r>
              <a:rPr lang="vi-VN" spc="-20" dirty="0" smtClean="0">
                <a:effectLst/>
                <a:latin typeface="Times New Roman"/>
                <a:ea typeface="Times New Roman"/>
              </a:rPr>
              <a:t>	- Hiện nay các nước Mĩ La-tinh đang tìm cách khắc phục và đi lên. Braxin và Mêhicô là 2 nước công nghiệp mới.</a:t>
            </a:r>
            <a:endParaRPr lang="en-US" sz="2800" dirty="0" smtClean="0">
              <a:effectLst/>
              <a:latin typeface="Times New Roman"/>
              <a:ea typeface="Times New Roman"/>
            </a:endParaRPr>
          </a:p>
          <a:p>
            <a:pPr marL="0" indent="0">
              <a:buNone/>
            </a:pPr>
            <a:endParaRPr lang="en-US" dirty="0"/>
          </a:p>
        </p:txBody>
      </p:sp>
    </p:spTree>
    <p:extLst>
      <p:ext uri="{BB962C8B-B14F-4D97-AF65-F5344CB8AC3E}">
        <p14:creationId xmlns:p14="http://schemas.microsoft.com/office/powerpoint/2010/main" val="5768652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52400" y="152400"/>
            <a:ext cx="8915400" cy="6553200"/>
          </a:xfrm>
        </p:spPr>
        <p:txBody>
          <a:bodyPr>
            <a:normAutofit fontScale="77500" lnSpcReduction="20000"/>
          </a:bodyPr>
          <a:lstStyle/>
          <a:p>
            <a:pPr marL="0" marR="0" algn="just">
              <a:spcBef>
                <a:spcPts val="0"/>
              </a:spcBef>
              <a:spcAft>
                <a:spcPts val="0"/>
              </a:spcAft>
            </a:pPr>
            <a:r>
              <a:rPr lang="vi-VN" b="1" spc="-30" dirty="0" smtClean="0">
                <a:effectLst/>
                <a:latin typeface="Times New Roman"/>
                <a:ea typeface="Times New Roman"/>
              </a:rPr>
              <a:t>2. Cu-ba hòn đảo anh hùng:</a:t>
            </a:r>
            <a:endParaRPr lang="en-US" sz="2800" dirty="0" smtClean="0">
              <a:effectLst/>
              <a:latin typeface="Times New Roman"/>
              <a:ea typeface="Times New Roman"/>
            </a:endParaRPr>
          </a:p>
          <a:p>
            <a:pPr marL="0" marR="0" algn="just">
              <a:spcBef>
                <a:spcPts val="0"/>
              </a:spcBef>
              <a:spcAft>
                <a:spcPts val="0"/>
              </a:spcAft>
            </a:pPr>
            <a:r>
              <a:rPr lang="vi-VN" b="1" spc="-30" dirty="0" smtClean="0">
                <a:effectLst/>
                <a:latin typeface="Times New Roman"/>
                <a:ea typeface="Times New Roman"/>
              </a:rPr>
              <a:t>	+ Khái quát</a:t>
            </a:r>
            <a:endParaRPr lang="en-US" sz="2800" dirty="0" smtClean="0">
              <a:effectLst/>
              <a:latin typeface="Times New Roman"/>
              <a:ea typeface="Times New Roman"/>
            </a:endParaRPr>
          </a:p>
          <a:p>
            <a:pPr marL="0" marR="0" algn="just">
              <a:spcBef>
                <a:spcPts val="0"/>
              </a:spcBef>
              <a:spcAft>
                <a:spcPts val="0"/>
              </a:spcAft>
            </a:pPr>
            <a:r>
              <a:rPr lang="vi-VN" spc="-30" dirty="0" smtClean="0">
                <a:effectLst/>
                <a:latin typeface="Times New Roman"/>
                <a:ea typeface="Times New Roman"/>
              </a:rPr>
              <a:t>	- Cu-ba nằm ở vùng biển Ca-ri-bê, hình dạng giống như con cá sấu. Diện tích: 111.000 km</a:t>
            </a:r>
            <a:r>
              <a:rPr lang="vi-VN" spc="-30" baseline="30000" dirty="0" smtClean="0">
                <a:effectLst/>
                <a:latin typeface="Times New Roman"/>
                <a:ea typeface="Times New Roman"/>
              </a:rPr>
              <a:t>2</a:t>
            </a:r>
            <a:r>
              <a:rPr lang="vi-VN" spc="-30" dirty="0" smtClean="0">
                <a:effectLst/>
                <a:latin typeface="Times New Roman"/>
                <a:ea typeface="Times New Roman"/>
              </a:rPr>
              <a:t>, dân số: 11,3 triệu người (2002).</a:t>
            </a:r>
            <a:endParaRPr lang="en-US" sz="2800" dirty="0" smtClean="0">
              <a:effectLst/>
              <a:latin typeface="Times New Roman"/>
              <a:ea typeface="Times New Roman"/>
            </a:endParaRPr>
          </a:p>
          <a:p>
            <a:pPr marL="0" marR="0" algn="just">
              <a:spcBef>
                <a:spcPts val="0"/>
              </a:spcBef>
              <a:spcAft>
                <a:spcPts val="0"/>
              </a:spcAft>
            </a:pPr>
            <a:r>
              <a:rPr lang="vi-VN" b="1" dirty="0" smtClean="0">
                <a:effectLst/>
                <a:latin typeface="Times New Roman"/>
                <a:ea typeface="Times New Roman"/>
              </a:rPr>
              <a:t>	+ Phong trào cách mạng Cu-ba (1945 đến nay)</a:t>
            </a:r>
            <a:endParaRPr lang="en-US" sz="2800" dirty="0" smtClean="0">
              <a:effectLst/>
              <a:latin typeface="Times New Roman"/>
              <a:ea typeface="Times New Roman"/>
            </a:endParaRPr>
          </a:p>
          <a:p>
            <a:pPr marL="0" marR="0" algn="just">
              <a:spcBef>
                <a:spcPts val="0"/>
              </a:spcBef>
              <a:spcAft>
                <a:spcPts val="0"/>
              </a:spcAft>
            </a:pPr>
            <a:r>
              <a:rPr lang="vi-VN" spc="-10" dirty="0" smtClean="0">
                <a:effectLst/>
                <a:latin typeface="Times New Roman"/>
                <a:ea typeface="Times New Roman"/>
              </a:rPr>
              <a:t>	- Khởi đầu từ cuộc tấn công vũ trang của 135 thanh niên yêu nước vào pháo đài Môn-ca-đa ngày 26/07/1953, nhân dân Cu-ba dưới sự lãnh đạo của Phi-đen Ca-xtơ-rô đã tiến hành cuộc đấu tranh nhằm lật đổ chính quyền Ba-ti-xta thân Mĩ. Ngày 1/1/1959, CM thắng lợi.</a:t>
            </a:r>
            <a:endParaRPr lang="en-US" sz="2800" dirty="0" smtClean="0">
              <a:effectLst/>
              <a:latin typeface="Times New Roman"/>
              <a:ea typeface="Times New Roman"/>
            </a:endParaRPr>
          </a:p>
          <a:p>
            <a:pPr marL="0" marR="0" algn="just">
              <a:spcBef>
                <a:spcPts val="0"/>
              </a:spcBef>
              <a:spcAft>
                <a:spcPts val="0"/>
              </a:spcAft>
            </a:pPr>
            <a:r>
              <a:rPr lang="vi-VN" spc="-10" dirty="0" smtClean="0">
                <a:effectLst/>
                <a:latin typeface="Times New Roman"/>
                <a:ea typeface="Times New Roman"/>
              </a:rPr>
              <a:t>	- Sau CM, Chính phủ do Phi-đen đứng đầu đã tiến hành cuộc cải cách dân chủ triệt để: cải cách ruộng đất, quốc hữu hóa các xí nghiệp của TB nước ngoài, xây dựng chính quyền cách mạng các cấp và thanh toán nạn mù chữ, phát triển giáo dục, y tế,… Bộ mặt đất nước Cu-ba thay đổi căn bản và sâu sắc.</a:t>
            </a:r>
            <a:endParaRPr lang="en-US" sz="2800" dirty="0" smtClean="0">
              <a:effectLst/>
              <a:latin typeface="Times New Roman"/>
              <a:ea typeface="Times New Roman"/>
            </a:endParaRPr>
          </a:p>
          <a:p>
            <a:pPr marL="0" marR="0" algn="just">
              <a:spcBef>
                <a:spcPts val="0"/>
              </a:spcBef>
              <a:spcAft>
                <a:spcPts val="0"/>
              </a:spcAft>
            </a:pPr>
            <a:r>
              <a:rPr lang="vi-VN" spc="-10" dirty="0" smtClean="0">
                <a:effectLst/>
                <a:latin typeface="Times New Roman"/>
                <a:ea typeface="Times New Roman"/>
              </a:rPr>
              <a:t>	- Trong nửa thế kỉ qua, nhân dân Cu-ba  đã kiên cường, bất khuất vượt qua những khó khăn to lớn do chính sách phá hoại, bao vây, cấm vận về kinh tế của Mĩ, cũng như sự tan rã của LX và hệ thống XHCN (không còn những đồng minh, nguồn viện trợ và bạn hàng buôn bán,…), Cu-ba vẫn đứng vững và tiếp tục đạt được những thành tích mới. </a:t>
            </a:r>
            <a:endParaRPr lang="en-US" sz="2800" dirty="0" smtClean="0">
              <a:effectLst/>
              <a:latin typeface="Times New Roman"/>
              <a:ea typeface="Times New Roman"/>
            </a:endParaRPr>
          </a:p>
          <a:p>
            <a:pPr marL="0" indent="0">
              <a:buNone/>
            </a:pPr>
            <a:endParaRPr lang="en-US" dirty="0"/>
          </a:p>
        </p:txBody>
      </p:sp>
    </p:spTree>
    <p:extLst>
      <p:ext uri="{BB962C8B-B14F-4D97-AF65-F5344CB8AC3E}">
        <p14:creationId xmlns:p14="http://schemas.microsoft.com/office/powerpoint/2010/main" val="106570251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TotalTime>
  <Words>914</Words>
  <Application>Microsoft Office PowerPoint</Application>
  <PresentationFormat>On-screen Show (4:3)</PresentationFormat>
  <Paragraphs>178</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PowerPoint Presentation</vt:lpstr>
      <vt:lpstr>A. HỆ THỐNG KIẾN THỨC</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Chủ đề 3. MĨ, NHẬT BẢN, TÂY ÂU TỪ NĂM 1945 ĐẾN NAY TIẾT 1: MĨ, NHẬT BẢN </vt:lpstr>
      <vt:lpstr>PowerPoint Presentation</vt:lpstr>
      <vt:lpstr>PowerPoint Presentation</vt:lpstr>
      <vt:lpstr>PowerPoint Presentation</vt:lpstr>
      <vt:lpstr>PowerPoint Presentation</vt:lpstr>
      <vt:lpstr>PowerPoint Presentation</vt:lpstr>
      <vt:lpstr>PowerPoint Presentation</vt:lpstr>
      <vt:lpstr>LUYỆN TẬP</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c:creator>
  <cp:lastModifiedBy>a</cp:lastModifiedBy>
  <cp:revision>5</cp:revision>
  <dcterms:created xsi:type="dcterms:W3CDTF">2021-05-06T01:09:28Z</dcterms:created>
  <dcterms:modified xsi:type="dcterms:W3CDTF">2021-05-22T04:10:44Z</dcterms:modified>
</cp:coreProperties>
</file>