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75" r:id="rId3"/>
    <p:sldId id="266" r:id="rId4"/>
    <p:sldId id="257" r:id="rId5"/>
    <p:sldId id="260" r:id="rId6"/>
    <p:sldId id="259" r:id="rId7"/>
    <p:sldId id="261" r:id="rId8"/>
    <p:sldId id="263" r:id="rId9"/>
    <p:sldId id="265" r:id="rId10"/>
    <p:sldId id="264" r:id="rId11"/>
    <p:sldId id="276" r:id="rId12"/>
    <p:sldId id="267"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0ACCC4-DD1B-4C0E-B0D2-57008276513E}"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F004F-EAAD-4FEC-8C37-3996CF999AC8}" type="slidenum">
              <a:rPr lang="en-US" smtClean="0"/>
              <a:t>‹#›</a:t>
            </a:fld>
            <a:endParaRPr lang="en-US"/>
          </a:p>
        </p:txBody>
      </p:sp>
    </p:spTree>
    <p:extLst>
      <p:ext uri="{BB962C8B-B14F-4D97-AF65-F5344CB8AC3E}">
        <p14:creationId xmlns:p14="http://schemas.microsoft.com/office/powerpoint/2010/main" val="1341214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0ACCC4-DD1B-4C0E-B0D2-57008276513E}"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F004F-EAAD-4FEC-8C37-3996CF999AC8}" type="slidenum">
              <a:rPr lang="en-US" smtClean="0"/>
              <a:t>‹#›</a:t>
            </a:fld>
            <a:endParaRPr lang="en-US"/>
          </a:p>
        </p:txBody>
      </p:sp>
    </p:spTree>
    <p:extLst>
      <p:ext uri="{BB962C8B-B14F-4D97-AF65-F5344CB8AC3E}">
        <p14:creationId xmlns:p14="http://schemas.microsoft.com/office/powerpoint/2010/main" val="3871511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0ACCC4-DD1B-4C0E-B0D2-57008276513E}"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F004F-EAAD-4FEC-8C37-3996CF999AC8}" type="slidenum">
              <a:rPr lang="en-US" smtClean="0"/>
              <a:t>‹#›</a:t>
            </a:fld>
            <a:endParaRPr lang="en-US"/>
          </a:p>
        </p:txBody>
      </p:sp>
    </p:spTree>
    <p:extLst>
      <p:ext uri="{BB962C8B-B14F-4D97-AF65-F5344CB8AC3E}">
        <p14:creationId xmlns:p14="http://schemas.microsoft.com/office/powerpoint/2010/main" val="405101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0ACCC4-DD1B-4C0E-B0D2-57008276513E}"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F004F-EAAD-4FEC-8C37-3996CF999AC8}" type="slidenum">
              <a:rPr lang="en-US" smtClean="0"/>
              <a:t>‹#›</a:t>
            </a:fld>
            <a:endParaRPr lang="en-US"/>
          </a:p>
        </p:txBody>
      </p:sp>
    </p:spTree>
    <p:extLst>
      <p:ext uri="{BB962C8B-B14F-4D97-AF65-F5344CB8AC3E}">
        <p14:creationId xmlns:p14="http://schemas.microsoft.com/office/powerpoint/2010/main" val="3616502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0ACCC4-DD1B-4C0E-B0D2-57008276513E}"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FF004F-EAAD-4FEC-8C37-3996CF999AC8}" type="slidenum">
              <a:rPr lang="en-US" smtClean="0"/>
              <a:t>‹#›</a:t>
            </a:fld>
            <a:endParaRPr lang="en-US"/>
          </a:p>
        </p:txBody>
      </p:sp>
    </p:spTree>
    <p:extLst>
      <p:ext uri="{BB962C8B-B14F-4D97-AF65-F5344CB8AC3E}">
        <p14:creationId xmlns:p14="http://schemas.microsoft.com/office/powerpoint/2010/main" val="1369041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0ACCC4-DD1B-4C0E-B0D2-57008276513E}"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FF004F-EAAD-4FEC-8C37-3996CF999AC8}" type="slidenum">
              <a:rPr lang="en-US" smtClean="0"/>
              <a:t>‹#›</a:t>
            </a:fld>
            <a:endParaRPr lang="en-US"/>
          </a:p>
        </p:txBody>
      </p:sp>
    </p:spTree>
    <p:extLst>
      <p:ext uri="{BB962C8B-B14F-4D97-AF65-F5344CB8AC3E}">
        <p14:creationId xmlns:p14="http://schemas.microsoft.com/office/powerpoint/2010/main" val="518162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0ACCC4-DD1B-4C0E-B0D2-57008276513E}" type="datetimeFigureOut">
              <a:rPr lang="en-US" smtClean="0"/>
              <a:t>5/22/2021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FF004F-EAAD-4FEC-8C37-3996CF999AC8}" type="slidenum">
              <a:rPr lang="en-US" smtClean="0"/>
              <a:t>‹#›</a:t>
            </a:fld>
            <a:endParaRPr lang="en-US"/>
          </a:p>
        </p:txBody>
      </p:sp>
    </p:spTree>
    <p:extLst>
      <p:ext uri="{BB962C8B-B14F-4D97-AF65-F5344CB8AC3E}">
        <p14:creationId xmlns:p14="http://schemas.microsoft.com/office/powerpoint/2010/main" val="1879067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0ACCC4-DD1B-4C0E-B0D2-57008276513E}" type="datetimeFigureOut">
              <a:rPr lang="en-US" smtClean="0"/>
              <a:t>5/22/2021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FF004F-EAAD-4FEC-8C37-3996CF999AC8}" type="slidenum">
              <a:rPr lang="en-US" smtClean="0"/>
              <a:t>‹#›</a:t>
            </a:fld>
            <a:endParaRPr lang="en-US"/>
          </a:p>
        </p:txBody>
      </p:sp>
    </p:spTree>
    <p:extLst>
      <p:ext uri="{BB962C8B-B14F-4D97-AF65-F5344CB8AC3E}">
        <p14:creationId xmlns:p14="http://schemas.microsoft.com/office/powerpoint/2010/main" val="550544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0ACCC4-DD1B-4C0E-B0D2-57008276513E}" type="datetimeFigureOut">
              <a:rPr lang="en-US" smtClean="0"/>
              <a:t>5/22/2021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FF004F-EAAD-4FEC-8C37-3996CF999AC8}" type="slidenum">
              <a:rPr lang="en-US" smtClean="0"/>
              <a:t>‹#›</a:t>
            </a:fld>
            <a:endParaRPr lang="en-US"/>
          </a:p>
        </p:txBody>
      </p:sp>
    </p:spTree>
    <p:extLst>
      <p:ext uri="{BB962C8B-B14F-4D97-AF65-F5344CB8AC3E}">
        <p14:creationId xmlns:p14="http://schemas.microsoft.com/office/powerpoint/2010/main" val="343762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0ACCC4-DD1B-4C0E-B0D2-57008276513E}"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FF004F-EAAD-4FEC-8C37-3996CF999AC8}" type="slidenum">
              <a:rPr lang="en-US" smtClean="0"/>
              <a:t>‹#›</a:t>
            </a:fld>
            <a:endParaRPr lang="en-US"/>
          </a:p>
        </p:txBody>
      </p:sp>
    </p:spTree>
    <p:extLst>
      <p:ext uri="{BB962C8B-B14F-4D97-AF65-F5344CB8AC3E}">
        <p14:creationId xmlns:p14="http://schemas.microsoft.com/office/powerpoint/2010/main" val="3967947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0ACCC4-DD1B-4C0E-B0D2-57008276513E}"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FF004F-EAAD-4FEC-8C37-3996CF999AC8}" type="slidenum">
              <a:rPr lang="en-US" smtClean="0"/>
              <a:t>‹#›</a:t>
            </a:fld>
            <a:endParaRPr lang="en-US"/>
          </a:p>
        </p:txBody>
      </p:sp>
    </p:spTree>
    <p:extLst>
      <p:ext uri="{BB962C8B-B14F-4D97-AF65-F5344CB8AC3E}">
        <p14:creationId xmlns:p14="http://schemas.microsoft.com/office/powerpoint/2010/main" val="3249553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0ACCC4-DD1B-4C0E-B0D2-57008276513E}" type="datetimeFigureOut">
              <a:rPr lang="en-US" smtClean="0"/>
              <a:t>5/22/2021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FF004F-EAAD-4FEC-8C37-3996CF999AC8}" type="slidenum">
              <a:rPr lang="en-US" smtClean="0"/>
              <a:t>‹#›</a:t>
            </a:fld>
            <a:endParaRPr lang="en-US"/>
          </a:p>
        </p:txBody>
      </p:sp>
    </p:spTree>
    <p:extLst>
      <p:ext uri="{BB962C8B-B14F-4D97-AF65-F5344CB8AC3E}">
        <p14:creationId xmlns:p14="http://schemas.microsoft.com/office/powerpoint/2010/main" val="2486684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750160"/>
            <a:ext cx="9144000" cy="2387600"/>
          </a:xfrm>
          <a:ln>
            <a:solidFill>
              <a:srgbClr val="00B050"/>
            </a:solidFill>
          </a:ln>
        </p:spPr>
        <p:txBody>
          <a:bodyPr>
            <a:normAutofit/>
          </a:bodyPr>
          <a:lstStyle/>
          <a:p>
            <a:r>
              <a:rPr lang="en-US" sz="6600" dirty="0">
                <a:solidFill>
                  <a:srgbClr val="FF0000"/>
                </a:solidFill>
                <a:latin typeface="Times New Roman" panose="02020603050405020304" pitchFamily="18" charset="0"/>
                <a:cs typeface="Times New Roman" panose="02020603050405020304" pitchFamily="18" charset="0"/>
              </a:rPr>
              <a:t>ÔN </a:t>
            </a:r>
            <a:r>
              <a:rPr lang="en-US" sz="6600" dirty="0" smtClean="0">
                <a:solidFill>
                  <a:srgbClr val="FF0000"/>
                </a:solidFill>
                <a:latin typeface="Times New Roman" panose="02020603050405020304" pitchFamily="18" charset="0"/>
                <a:cs typeface="Times New Roman" panose="02020603050405020304" pitchFamily="18" charset="0"/>
              </a:rPr>
              <a:t>TẬP </a:t>
            </a:r>
            <a:r>
              <a:rPr lang="en-US" sz="6600" dirty="0">
                <a:solidFill>
                  <a:srgbClr val="FF0000"/>
                </a:solidFill>
                <a:latin typeface="Times New Roman" panose="02020603050405020304" pitchFamily="18" charset="0"/>
                <a:cs typeface="Times New Roman" panose="02020603050405020304" pitchFamily="18" charset="0"/>
              </a:rPr>
              <a:t/>
            </a:r>
            <a:br>
              <a:rPr lang="en-US" sz="6600" dirty="0">
                <a:solidFill>
                  <a:srgbClr val="FF0000"/>
                </a:solidFill>
                <a:latin typeface="Times New Roman" panose="02020603050405020304" pitchFamily="18" charset="0"/>
                <a:cs typeface="Times New Roman" panose="02020603050405020304" pitchFamily="18" charset="0"/>
              </a:rPr>
            </a:br>
            <a:r>
              <a:rPr lang="en-US" sz="6600" dirty="0" err="1" smtClean="0">
                <a:solidFill>
                  <a:srgbClr val="000099"/>
                </a:solidFill>
                <a:latin typeface="Times New Roman" panose="02020603050405020304" pitchFamily="18" charset="0"/>
                <a:cs typeface="Times New Roman" panose="02020603050405020304" pitchFamily="18" charset="0"/>
              </a:rPr>
              <a:t>Ánh</a:t>
            </a:r>
            <a:r>
              <a:rPr lang="en-US" sz="6600" dirty="0">
                <a:solidFill>
                  <a:srgbClr val="000099"/>
                </a:solidFill>
                <a:latin typeface="Times New Roman" panose="02020603050405020304" pitchFamily="18" charset="0"/>
                <a:cs typeface="Times New Roman" panose="02020603050405020304" pitchFamily="18" charset="0"/>
              </a:rPr>
              <a:t> </a:t>
            </a:r>
            <a:r>
              <a:rPr lang="en-US" sz="6600" dirty="0" err="1" smtClean="0">
                <a:solidFill>
                  <a:srgbClr val="000099"/>
                </a:solidFill>
                <a:latin typeface="Times New Roman" panose="02020603050405020304" pitchFamily="18" charset="0"/>
                <a:cs typeface="Times New Roman" panose="02020603050405020304" pitchFamily="18" charset="0"/>
              </a:rPr>
              <a:t>trăng</a:t>
            </a:r>
            <a:endParaRPr lang="en-US" sz="6600" dirty="0">
              <a:solidFill>
                <a:srgbClr val="00009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26556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novateen.vn/wp-content/uploads/2019/12/t%C3%A1c-ph%E1%BA%A9m-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48" y="450376"/>
            <a:ext cx="13124024" cy="61005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15895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0397" y="1361412"/>
            <a:ext cx="3297072" cy="740343"/>
          </a:xfrm>
          <a:ln>
            <a:solidFill>
              <a:schemeClr val="accent1"/>
            </a:solidFill>
          </a:ln>
        </p:spPr>
        <p:txBody>
          <a:bodyPr>
            <a:norm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II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Rèn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kỹ</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năng</a:t>
            </a:r>
            <a:r>
              <a:rPr lang="en-US" sz="3200" b="1" dirty="0" smtClean="0">
                <a:solidFill>
                  <a:srgbClr val="FF0000"/>
                </a:solidFill>
                <a:latin typeface="Times New Roman" panose="02020603050405020304" pitchFamily="18" charset="0"/>
                <a:cs typeface="Times New Roman" panose="02020603050405020304" pitchFamily="18" charset="0"/>
              </a:rPr>
              <a:t>:</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7870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666" y="421541"/>
            <a:ext cx="10515600" cy="1598328"/>
          </a:xfrm>
          <a:ln>
            <a:solidFill>
              <a:srgbClr val="00B050"/>
            </a:solidFill>
          </a:ln>
        </p:spPr>
        <p:txBody>
          <a:bodyPr>
            <a:noAutofit/>
          </a:bodyPr>
          <a:lstStyle/>
          <a:p>
            <a:r>
              <a:rPr lang="en-US" sz="3200" b="1" dirty="0" smtClean="0">
                <a:solidFill>
                  <a:srgbClr val="FF0000"/>
                </a:solidFill>
              </a:rPr>
              <a:t/>
            </a:r>
            <a:br>
              <a:rPr lang="en-US" sz="3200" b="1" dirty="0" smtClean="0">
                <a:solidFill>
                  <a:srgbClr val="FF0000"/>
                </a:solidFill>
              </a:rPr>
            </a:br>
            <a:r>
              <a:rPr lang="en-US" sz="3200" b="1" dirty="0" smtClean="0">
                <a:solidFill>
                  <a:srgbClr val="FF0000"/>
                </a:solidFill>
              </a:rPr>
              <a:t>1. </a:t>
            </a:r>
            <a:r>
              <a:rPr lang="vi-VN" sz="3200" b="1" dirty="0" smtClean="0">
                <a:solidFill>
                  <a:srgbClr val="FF0000"/>
                </a:solidFill>
              </a:rPr>
              <a:t>Em </a:t>
            </a:r>
            <a:r>
              <a:rPr lang="vi-VN" sz="3200" b="1" dirty="0">
                <a:solidFill>
                  <a:srgbClr val="FF0000"/>
                </a:solidFill>
              </a:rPr>
              <a:t>hãy nêu hoàn cảnh sáng tác của bài thơ. Từ đó, hãy liên hệ với cuộc đời của Nguyễn Duy để phát biểu chủ đề của bài thơ.</a:t>
            </a:r>
            <a:r>
              <a:rPr lang="vi-VN" sz="3200" dirty="0">
                <a:solidFill>
                  <a:srgbClr val="FF0000"/>
                </a:solidFill>
              </a:rPr>
              <a:t/>
            </a:r>
            <a:br>
              <a:rPr lang="vi-VN" sz="3200" dirty="0">
                <a:solidFill>
                  <a:srgbClr val="FF0000"/>
                </a:solidFill>
              </a:rPr>
            </a:br>
            <a:endParaRPr lang="en-US" sz="3200" dirty="0">
              <a:solidFill>
                <a:srgbClr val="FF0000"/>
              </a:solidFill>
            </a:endParaRPr>
          </a:p>
        </p:txBody>
      </p:sp>
      <p:sp>
        <p:nvSpPr>
          <p:cNvPr id="3" name="Content Placeholder 2"/>
          <p:cNvSpPr>
            <a:spLocks noGrp="1"/>
          </p:cNvSpPr>
          <p:nvPr>
            <p:ph idx="1"/>
          </p:nvPr>
        </p:nvSpPr>
        <p:spPr>
          <a:xfrm>
            <a:off x="565245" y="2303297"/>
            <a:ext cx="10515600" cy="4351338"/>
          </a:xfrm>
        </p:spPr>
        <p:txBody>
          <a:bodyPr>
            <a:normAutofit/>
          </a:bodyPr>
          <a:lstStyle/>
          <a:p>
            <a:pPr marL="0" indent="0">
              <a:buNone/>
            </a:pPr>
            <a:r>
              <a:rPr lang="vi-VN" b="1" dirty="0" smtClean="0">
                <a:latin typeface="Times New Roman" panose="02020603050405020304" pitchFamily="18" charset="0"/>
                <a:cs typeface="Times New Roman" panose="02020603050405020304" pitchFamily="18" charset="0"/>
              </a:rPr>
              <a:t>Đáp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án</a:t>
            </a:r>
            <a:r>
              <a:rPr lang="vi-VN" b="1" dirty="0" smtClean="0">
                <a:latin typeface="Times New Roman" panose="02020603050405020304" pitchFamily="18" charset="0"/>
                <a:cs typeface="Times New Roman" panose="02020603050405020304" pitchFamily="18" charset="0"/>
              </a:rPr>
              <a:t>:</a:t>
            </a:r>
            <a:endParaRPr lang="vi-VN"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Bài </a:t>
            </a:r>
            <a:r>
              <a:rPr lang="vi-VN" dirty="0">
                <a:latin typeface="Times New Roman" panose="02020603050405020304" pitchFamily="18" charset="0"/>
                <a:cs typeface="Times New Roman" panose="02020603050405020304" pitchFamily="18" charset="0"/>
              </a:rPr>
              <a:t>thơ được ra đời những năm 1978 tại thành phố Hồ Chí Minh (3 năm sau ngày kết thúc chiến tranh, thống nhất đất nước).</a:t>
            </a:r>
          </a:p>
          <a:p>
            <a:pPr marL="0" indent="0">
              <a:buNone/>
            </a:pP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Tác </a:t>
            </a:r>
            <a:r>
              <a:rPr lang="vi-VN" dirty="0">
                <a:latin typeface="Times New Roman" panose="02020603050405020304" pitchFamily="18" charset="0"/>
                <a:cs typeface="Times New Roman" panose="02020603050405020304" pitchFamily="18" charset="0"/>
              </a:rPr>
              <a:t>giả Nguyễn Duy viết bài thơ “Ánh trăng” như một lời nhắn nhủ, tâm tình với bản thân không được quên quá khứ đau thương đã qua. Chủ đề bài thơ có ý nghĩa như lời nhắn nhủ tới thế hệ mai sau không được lãng quên quá khứ, gợi nhắc người đọc thái độ sống “uống nước nhớ nguồn”, trân trọng nguồn cội.</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5029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666" y="421541"/>
            <a:ext cx="10515600" cy="1598328"/>
          </a:xfrm>
          <a:ln>
            <a:solidFill>
              <a:srgbClr val="00B050"/>
            </a:solidFill>
          </a:ln>
        </p:spPr>
        <p:txBody>
          <a:bodyPr>
            <a:noAutofit/>
          </a:bodyPr>
          <a:lstStyle/>
          <a:p>
            <a:r>
              <a:rPr lang="en-US" sz="3200" b="1" dirty="0" smtClean="0">
                <a:solidFill>
                  <a:srgbClr val="FF0000"/>
                </a:solidFill>
              </a:rPr>
              <a:t/>
            </a:r>
            <a:br>
              <a:rPr lang="en-US" sz="3200" b="1" dirty="0" smtClean="0">
                <a:solidFill>
                  <a:srgbClr val="FF0000"/>
                </a:solidFill>
              </a:rPr>
            </a:br>
            <a:r>
              <a:rPr lang="vi-VN" sz="3200" b="1" dirty="0">
                <a:solidFill>
                  <a:srgbClr val="000099"/>
                </a:solidFill>
              </a:rPr>
              <a:t> </a:t>
            </a:r>
            <a:r>
              <a:rPr lang="en-US" sz="3200" b="1" dirty="0" smtClean="0">
                <a:solidFill>
                  <a:srgbClr val="000099"/>
                </a:solidFill>
              </a:rPr>
              <a:t>2. </a:t>
            </a:r>
            <a:r>
              <a:rPr lang="vi-VN" sz="3200" b="1" dirty="0" smtClean="0">
                <a:solidFill>
                  <a:srgbClr val="000099"/>
                </a:solidFill>
              </a:rPr>
              <a:t>Hãy </a:t>
            </a:r>
            <a:r>
              <a:rPr lang="vi-VN" sz="3200" b="1" dirty="0">
                <a:solidFill>
                  <a:srgbClr val="000099"/>
                </a:solidFill>
              </a:rPr>
              <a:t>giải thích tại sao tác giả chỉ viết hoa từ những dòng đầu tiên của mỗi khổ thơ.</a:t>
            </a:r>
            <a:r>
              <a:rPr lang="vi-VN" sz="3200" dirty="0">
                <a:solidFill>
                  <a:srgbClr val="000099"/>
                </a:solidFill>
              </a:rPr>
              <a:t/>
            </a:r>
            <a:br>
              <a:rPr lang="vi-VN" sz="3200" dirty="0">
                <a:solidFill>
                  <a:srgbClr val="000099"/>
                </a:solidFill>
              </a:rPr>
            </a:br>
            <a:endParaRPr lang="en-US" sz="3200" dirty="0">
              <a:solidFill>
                <a:srgbClr val="000099"/>
              </a:solidFill>
            </a:endParaRPr>
          </a:p>
        </p:txBody>
      </p:sp>
      <p:sp>
        <p:nvSpPr>
          <p:cNvPr id="3" name="Content Placeholder 2"/>
          <p:cNvSpPr>
            <a:spLocks noGrp="1"/>
          </p:cNvSpPr>
          <p:nvPr>
            <p:ph idx="1"/>
          </p:nvPr>
        </p:nvSpPr>
        <p:spPr>
          <a:xfrm>
            <a:off x="565245" y="2303297"/>
            <a:ext cx="10515600" cy="4351338"/>
          </a:xfrm>
        </p:spPr>
        <p:txBody>
          <a:bodyPr>
            <a:normAutofit/>
          </a:bodyPr>
          <a:lstStyle/>
          <a:p>
            <a:pPr marL="0" indent="0">
              <a:buNone/>
            </a:pPr>
            <a:r>
              <a:rPr lang="vi-VN" b="1" dirty="0" smtClean="0">
                <a:solidFill>
                  <a:srgbClr val="FF0000"/>
                </a:solidFill>
                <a:latin typeface="Times New Roman" panose="02020603050405020304" pitchFamily="18" charset="0"/>
                <a:cs typeface="Times New Roman" panose="02020603050405020304" pitchFamily="18" charset="0"/>
              </a:rPr>
              <a:t>Đáp</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án</a:t>
            </a:r>
            <a:r>
              <a:rPr lang="vi-VN" b="1" dirty="0" smtClean="0">
                <a:solidFill>
                  <a:srgbClr val="FF0000"/>
                </a:solidFill>
                <a:latin typeface="Times New Roman" panose="02020603050405020304" pitchFamily="18" charset="0"/>
                <a:cs typeface="Times New Roman" panose="02020603050405020304" pitchFamily="18" charset="0"/>
              </a:rPr>
              <a:t>:</a:t>
            </a:r>
            <a:endParaRPr lang="vi-VN" dirty="0">
              <a:solidFill>
                <a:srgbClr val="FF0000"/>
              </a:solidFill>
              <a:latin typeface="Times New Roman" panose="02020603050405020304" pitchFamily="18" charset="0"/>
              <a:cs typeface="Times New Roman" panose="02020603050405020304" pitchFamily="18" charset="0"/>
            </a:endParaRPr>
          </a:p>
          <a:p>
            <a:pPr marL="0" indent="0">
              <a:buNone/>
            </a:pPr>
            <a:r>
              <a:rPr lang="en-US" dirty="0" smtClean="0">
                <a:latin typeface="+mj-lt"/>
              </a:rPr>
              <a:t>- </a:t>
            </a:r>
            <a:r>
              <a:rPr lang="vi-VN" dirty="0" smtClean="0">
                <a:latin typeface="+mj-lt"/>
              </a:rPr>
              <a:t>Trong </a:t>
            </a:r>
            <a:r>
              <a:rPr lang="vi-VN" dirty="0">
                <a:latin typeface="+mj-lt"/>
              </a:rPr>
              <a:t>bài thơ “Ánh trăng” tác giả chỉ sử dụng một dấu chấm duy nhất, nhằm tạo ra sự liền mạch về cảm xúc. Cảm xúc xuyên suốt toàn bộ bài thơ, không bị ngắt quãng, đứt đoạn.</a:t>
            </a:r>
          </a:p>
          <a:p>
            <a:pPr marL="0" indent="0">
              <a:buNone/>
            </a:pPr>
            <a:r>
              <a:rPr lang="en-US" dirty="0" smtClean="0">
                <a:latin typeface="+mj-lt"/>
              </a:rPr>
              <a:t>- </a:t>
            </a:r>
            <a:r>
              <a:rPr lang="vi-VN" dirty="0" smtClean="0">
                <a:latin typeface="+mj-lt"/>
              </a:rPr>
              <a:t>Mỗi </a:t>
            </a:r>
            <a:r>
              <a:rPr lang="vi-VN" dirty="0">
                <a:latin typeface="+mj-lt"/>
              </a:rPr>
              <a:t>chữ cái đầu khổ thơ được viết hoa, tạo thành một câu kể dài trọn vẹn ý, điều đó cũng là sự sáng tạo, cách tân mới mẻ trong thơ.</a:t>
            </a:r>
          </a:p>
          <a:p>
            <a:endParaRPr lang="en-US" dirty="0">
              <a:latin typeface="+mj-lt"/>
              <a:cs typeface="Times New Roman" panose="02020603050405020304" pitchFamily="18" charset="0"/>
            </a:endParaRPr>
          </a:p>
        </p:txBody>
      </p:sp>
    </p:spTree>
    <p:extLst>
      <p:ext uri="{BB962C8B-B14F-4D97-AF65-F5344CB8AC3E}">
        <p14:creationId xmlns:p14="http://schemas.microsoft.com/office/powerpoint/2010/main" val="2200683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666" y="421541"/>
            <a:ext cx="10515600" cy="1598328"/>
          </a:xfrm>
          <a:ln>
            <a:solidFill>
              <a:srgbClr val="00B050"/>
            </a:solidFill>
          </a:ln>
        </p:spPr>
        <p:txBody>
          <a:bodyPr>
            <a:noAutofit/>
          </a:bodyPr>
          <a:lstStyle/>
          <a:p>
            <a:r>
              <a:rPr lang="en-US" sz="3200" b="1" dirty="0" smtClean="0">
                <a:solidFill>
                  <a:srgbClr val="000099"/>
                </a:solidFill>
              </a:rPr>
              <a:t/>
            </a:r>
            <a:br>
              <a:rPr lang="en-US" sz="3200" b="1" dirty="0" smtClean="0">
                <a:solidFill>
                  <a:srgbClr val="000099"/>
                </a:solidFill>
              </a:rPr>
            </a:br>
            <a:r>
              <a:rPr lang="vi-VN" sz="3200" b="1" dirty="0">
                <a:solidFill>
                  <a:srgbClr val="000099"/>
                </a:solidFill>
              </a:rPr>
              <a:t> </a:t>
            </a:r>
            <a:r>
              <a:rPr lang="en-US" sz="3200" b="1" dirty="0" smtClean="0">
                <a:solidFill>
                  <a:srgbClr val="000099"/>
                </a:solidFill>
              </a:rPr>
              <a:t>3. </a:t>
            </a:r>
            <a:r>
              <a:rPr lang="vi-VN" sz="3200" b="1" dirty="0" smtClean="0">
                <a:solidFill>
                  <a:srgbClr val="000099"/>
                </a:solidFill>
              </a:rPr>
              <a:t>Tình </a:t>
            </a:r>
            <a:r>
              <a:rPr lang="vi-VN" sz="3200" b="1" dirty="0">
                <a:solidFill>
                  <a:srgbClr val="000099"/>
                </a:solidFill>
              </a:rPr>
              <a:t>huống được đặt ra trong khổ thơ đó là gì? Nó có ý nghĩa gì trong việc thể hiện chủ đề của tác phẩm?</a:t>
            </a:r>
            <a:r>
              <a:rPr lang="vi-VN" sz="3200" dirty="0">
                <a:solidFill>
                  <a:srgbClr val="000099"/>
                </a:solidFill>
              </a:rPr>
              <a:t/>
            </a:r>
            <a:br>
              <a:rPr lang="vi-VN" sz="3200" dirty="0">
                <a:solidFill>
                  <a:srgbClr val="000099"/>
                </a:solidFill>
              </a:rPr>
            </a:br>
            <a:endParaRPr lang="en-US" sz="3200" dirty="0">
              <a:solidFill>
                <a:srgbClr val="000099"/>
              </a:solidFill>
            </a:endParaRPr>
          </a:p>
        </p:txBody>
      </p:sp>
      <p:sp>
        <p:nvSpPr>
          <p:cNvPr id="3" name="Content Placeholder 2"/>
          <p:cNvSpPr>
            <a:spLocks noGrp="1"/>
          </p:cNvSpPr>
          <p:nvPr>
            <p:ph idx="1"/>
          </p:nvPr>
        </p:nvSpPr>
        <p:spPr>
          <a:xfrm>
            <a:off x="565245" y="2303297"/>
            <a:ext cx="10515600" cy="4351338"/>
          </a:xfrm>
        </p:spPr>
        <p:txBody>
          <a:bodyPr>
            <a:normAutofit fontScale="92500"/>
          </a:bodyPr>
          <a:lstStyle/>
          <a:p>
            <a:pPr marL="0" indent="0" algn="just">
              <a:buNone/>
            </a:pPr>
            <a:r>
              <a:rPr lang="vi-VN" b="1" dirty="0" smtClean="0">
                <a:solidFill>
                  <a:srgbClr val="FF0000"/>
                </a:solidFill>
                <a:latin typeface="Times New Roman" panose="02020603050405020304" pitchFamily="18" charset="0"/>
                <a:cs typeface="Times New Roman" panose="02020603050405020304" pitchFamily="18" charset="0"/>
              </a:rPr>
              <a:t>Đáp</a:t>
            </a:r>
            <a:r>
              <a:rPr lang="en-US" b="1" dirty="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án</a:t>
            </a:r>
            <a:r>
              <a:rPr lang="vi-VN" b="1" dirty="0" smtClean="0">
                <a:latin typeface="Times New Roman" panose="02020603050405020304" pitchFamily="18" charset="0"/>
                <a:cs typeface="Times New Roman" panose="02020603050405020304" pitchFamily="18" charset="0"/>
              </a:rPr>
              <a:t>:</a:t>
            </a:r>
            <a:endParaRPr lang="vi-VN"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Tưởng </a:t>
            </a:r>
            <a:r>
              <a:rPr lang="vi-VN" dirty="0">
                <a:latin typeface="Times New Roman" panose="02020603050405020304" pitchFamily="18" charset="0"/>
                <a:cs typeface="Times New Roman" panose="02020603050405020304" pitchFamily="18" charset="0"/>
              </a:rPr>
              <a:t>như quá khứ đi vào quên lãng nhưng hoàn cảnh bài thơ được đẩy lên một bước ngoặt mới khi tạo ra tình huống bất ngờ “thình lình đèn điện tắt, phòng buyn đinh tối om” Đây là một tình huống quen thuộc thường gặp trong đời sống thường ngày nhưng trong bài thơ này đây là tình huống tạo nên bước ngoặt để tác giả bộc lộ tình cảm cảm xúc của mình.</a:t>
            </a:r>
          </a:p>
          <a:p>
            <a:pPr marL="0" indent="0" algn="just">
              <a:buNone/>
            </a:pP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Tình </a:t>
            </a:r>
            <a:r>
              <a:rPr lang="vi-VN" dirty="0">
                <a:latin typeface="Times New Roman" panose="02020603050405020304" pitchFamily="18" charset="0"/>
                <a:cs typeface="Times New Roman" panose="02020603050405020304" pitchFamily="18" charset="0"/>
              </a:rPr>
              <a:t>huống bất ngờ tạo cơ hội đối lập giữa ánh sáng và bóng tối, nơi ánh sáng thành phố hiện đại với ánh sáng của trăng đẹp đẽ, trọn vẹn – một sự tình cờ mà như điều tất yếu. Dường như vầng trăng vẫn luôn đứng đó kiên nhẫn đợi chờ. Trăng đột ngột xuất hiện có sức rung động mạnh mẽ làm thức tỉnh cảm xúc và đánh thức lương tâm.</a:t>
            </a:r>
          </a:p>
          <a:p>
            <a:pPr marL="0" indent="0" algn="just">
              <a:buNone/>
            </a:pPr>
            <a:endParaRPr lang="vi-VN"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4988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2540" y="2603547"/>
            <a:ext cx="10515600" cy="4351338"/>
          </a:xfrm>
        </p:spPr>
        <p:txBody>
          <a:bodyPr>
            <a:normAutofit/>
          </a:bodyPr>
          <a:lstStyle/>
          <a:p>
            <a:pPr marL="0" indent="0" algn="just">
              <a:buNone/>
            </a:pPr>
            <a:r>
              <a:rPr lang="vi-VN" b="1" dirty="0" smtClean="0">
                <a:solidFill>
                  <a:srgbClr val="FF0000"/>
                </a:solidFill>
                <a:latin typeface="Times New Roman" panose="02020603050405020304" pitchFamily="18" charset="0"/>
                <a:cs typeface="Times New Roman" panose="02020603050405020304" pitchFamily="18" charset="0"/>
              </a:rPr>
              <a:t>Đáp</a:t>
            </a:r>
            <a:r>
              <a:rPr lang="en-US" b="1" dirty="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án</a:t>
            </a:r>
            <a:r>
              <a:rPr lang="vi-VN" b="1" dirty="0" smtClean="0">
                <a:latin typeface="Times New Roman" panose="02020603050405020304" pitchFamily="18" charset="0"/>
                <a:cs typeface="Times New Roman" panose="02020603050405020304" pitchFamily="18" charset="0"/>
              </a:rPr>
              <a:t>:</a:t>
            </a:r>
            <a:endParaRPr lang="vi-VN"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Nếu </a:t>
            </a:r>
            <a:r>
              <a:rPr lang="vi-VN" dirty="0">
                <a:latin typeface="Times New Roman" panose="02020603050405020304" pitchFamily="18" charset="0"/>
                <a:cs typeface="Times New Roman" panose="02020603050405020304" pitchFamily="18" charset="0"/>
              </a:rPr>
              <a:t>viết ngửa mặt lên nhìn trăng thì câu thơ không có sự đăng đối trong câu, hơn nữa từ “mặt” thứ hai trong câu thơ là từ nhiều nghĩa, tạo nên sự đa dạng cho chất thơ.</a:t>
            </a:r>
          </a:p>
          <a:p>
            <a:pPr>
              <a:buFontTx/>
              <a:buChar char="-"/>
            </a:pPr>
            <a:r>
              <a:rPr lang="vi-VN" dirty="0" smtClean="0">
                <a:latin typeface="Times New Roman" panose="02020603050405020304" pitchFamily="18" charset="0"/>
                <a:cs typeface="Times New Roman" panose="02020603050405020304" pitchFamily="18" charset="0"/>
              </a:rPr>
              <a:t>Câu </a:t>
            </a:r>
            <a:r>
              <a:rPr lang="vi-VN" dirty="0">
                <a:latin typeface="Times New Roman" panose="02020603050405020304" pitchFamily="18" charset="0"/>
                <a:cs typeface="Times New Roman" panose="02020603050405020304" pitchFamily="18" charset="0"/>
              </a:rPr>
              <a:t>thơ cũng gợi tả sự đối diện giữa con người với vầng trăng</a:t>
            </a:r>
            <a:r>
              <a:rPr lang="vi-VN"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buFontTx/>
              <a:buChar char="-"/>
            </a:pPr>
            <a:r>
              <a:rPr lang="en-US" dirty="0" err="1" smtClean="0">
                <a:latin typeface="Times New Roman" panose="02020603050405020304" pitchFamily="18" charset="0"/>
                <a:cs typeface="Times New Roman" panose="02020603050405020304" pitchFamily="18" charset="0"/>
              </a:rPr>
              <a:t>Câu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a:t>
            </a:r>
            <a:r>
              <a:rPr lang="vi-VN" dirty="0" smtClean="0">
                <a:latin typeface="Times New Roman" panose="02020603050405020304" pitchFamily="18" charset="0"/>
                <a:cs typeface="Times New Roman" panose="02020603050405020304" pitchFamily="18" charset="0"/>
              </a:rPr>
              <a:t>ơ</a:t>
            </a:r>
            <a:r>
              <a:rPr lang="en-US" dirty="0" smtClean="0">
                <a:latin typeface="Times New Roman" panose="02020603050405020304" pitchFamily="18" charset="0"/>
                <a:cs typeface="Times New Roman" panose="02020603050405020304" pitchFamily="18" charset="0"/>
              </a:rPr>
              <a:t>: </a:t>
            </a:r>
            <a:r>
              <a:rPr lang="en-US" i="1" dirty="0" smtClean="0">
                <a:latin typeface="Times New Roman" panose="02020603050405020304" pitchFamily="18" charset="0"/>
                <a:cs typeface="Times New Roman" panose="02020603050405020304" pitchFamily="18" charset="0"/>
              </a:rPr>
              <a:t>Ng</a:t>
            </a:r>
            <a:r>
              <a:rPr lang="vi-VN" i="1" dirty="0" smtClean="0">
                <a:latin typeface="Times New Roman" panose="02020603050405020304" pitchFamily="18" charset="0"/>
                <a:cs typeface="Times New Roman" panose="02020603050405020304" pitchFamily="18" charset="0"/>
              </a:rPr>
              <a:t>ười</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ngắm</a:t>
            </a:r>
            <a:r>
              <a:rPr lang="en-US" i="1" dirty="0">
                <a:latin typeface="Times New Roman" panose="02020603050405020304" pitchFamily="18" charset="0"/>
                <a:cs typeface="Times New Roman" panose="02020603050405020304" pitchFamily="18" charset="0"/>
              </a:rPr>
              <a:t>….</a:t>
            </a:r>
            <a:r>
              <a:rPr lang="en-US" i="1" dirty="0" err="1" smtClean="0">
                <a:latin typeface="Times New Roman" panose="02020603050405020304" pitchFamily="18" charset="0"/>
                <a:cs typeface="Times New Roman" panose="02020603050405020304" pitchFamily="18" charset="0"/>
              </a:rPr>
              <a:t>sổ</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Trăng</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nhòm</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khe</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cửa</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ngắm</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nhà</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th</a:t>
            </a:r>
            <a:r>
              <a:rPr lang="vi-VN" i="1" dirty="0" smtClean="0">
                <a:latin typeface="Times New Roman" panose="02020603050405020304" pitchFamily="18" charset="0"/>
                <a:cs typeface="Times New Roman" panose="02020603050405020304" pitchFamily="18" charset="0"/>
              </a:rPr>
              <a:t>ơ</a:t>
            </a:r>
            <a:endParaRPr lang="en-US" i="1" dirty="0" smtClean="0">
              <a:latin typeface="Times New Roman" panose="02020603050405020304" pitchFamily="18" charset="0"/>
              <a:cs typeface="Times New Roman" panose="02020603050405020304" pitchFamily="18" charset="0"/>
            </a:endParaRPr>
          </a:p>
          <a:p>
            <a:pPr marL="0" indent="0">
              <a:buNone/>
            </a:pPr>
            <a:r>
              <a:rPr lang="en-US" i="1" dirty="0" smtClean="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a:t>
            </a:r>
            <a:r>
              <a:rPr lang="en-US" i="1" dirty="0" err="1" smtClean="0">
                <a:latin typeface="Times New Roman" panose="02020603050405020304" pitchFamily="18" charset="0"/>
                <a:cs typeface="Times New Roman" panose="02020603050405020304" pitchFamily="18" charset="0"/>
              </a:rPr>
              <a:t>Ngắm</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trăng</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của</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Hồ</a:t>
            </a:r>
            <a:r>
              <a:rPr lang="en-US" i="1" dirty="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Chí</a:t>
            </a:r>
            <a:r>
              <a:rPr lang="en-US" i="1" dirty="0" smtClean="0">
                <a:latin typeface="Times New Roman" panose="02020603050405020304" pitchFamily="18" charset="0"/>
                <a:cs typeface="Times New Roman" panose="02020603050405020304" pitchFamily="18" charset="0"/>
              </a:rPr>
              <a:t> Minh)</a:t>
            </a:r>
            <a:endParaRPr lang="vi-VN" i="1" dirty="0">
              <a:latin typeface="Times New Roman" panose="02020603050405020304" pitchFamily="18" charset="0"/>
              <a:cs typeface="Times New Roman" panose="02020603050405020304" pitchFamily="18" charset="0"/>
            </a:endParaRPr>
          </a:p>
          <a:p>
            <a:pPr marL="0" indent="0" algn="just">
              <a:buNone/>
            </a:pPr>
            <a:endParaRPr lang="vi-VN" dirty="0">
              <a:solidFill>
                <a:srgbClr val="FF0000"/>
              </a:solidFill>
              <a:latin typeface="Times New Roman" panose="02020603050405020304" pitchFamily="18" charset="0"/>
              <a:cs typeface="Times New Roman" panose="02020603050405020304" pitchFamily="18" charset="0"/>
            </a:endParaRPr>
          </a:p>
        </p:txBody>
      </p:sp>
      <p:sp>
        <p:nvSpPr>
          <p:cNvPr id="5" name="Title 4"/>
          <p:cNvSpPr>
            <a:spLocks noGrp="1"/>
          </p:cNvSpPr>
          <p:nvPr>
            <p:ph type="title"/>
          </p:nvPr>
        </p:nvSpPr>
        <p:spPr>
          <a:xfrm>
            <a:off x="961029" y="218364"/>
            <a:ext cx="10515600" cy="2018235"/>
          </a:xfrm>
        </p:spPr>
        <p:txBody>
          <a:bodyPr>
            <a:noAutofit/>
          </a:bodyPr>
          <a:lstStyle/>
          <a:p>
            <a:r>
              <a:rPr lang="en-US" sz="3200" dirty="0" smtClean="0">
                <a:solidFill>
                  <a:srgbClr val="000099"/>
                </a:solidFill>
              </a:rPr>
              <a:t>4. </a:t>
            </a:r>
            <a:r>
              <a:rPr lang="vi-VN" sz="3200" dirty="0" smtClean="0">
                <a:solidFill>
                  <a:srgbClr val="000099"/>
                </a:solidFill>
              </a:rPr>
              <a:t>Có </a:t>
            </a:r>
            <a:r>
              <a:rPr lang="vi-VN" sz="3200" dirty="0">
                <a:solidFill>
                  <a:srgbClr val="000099"/>
                </a:solidFill>
              </a:rPr>
              <a:t>thể viết câu thơ </a:t>
            </a:r>
            <a:r>
              <a:rPr lang="en-US" sz="3200" i="1" dirty="0">
                <a:solidFill>
                  <a:srgbClr val="000099"/>
                </a:solidFill>
                <a:latin typeface="Times New Roman" panose="02020603050405020304" pitchFamily="18" charset="0"/>
                <a:cs typeface="Times New Roman" panose="02020603050405020304" pitchFamily="18" charset="0"/>
              </a:rPr>
              <a:t>“</a:t>
            </a:r>
            <a:r>
              <a:rPr lang="en-US" sz="3200" i="1" dirty="0" err="1" smtClean="0">
                <a:solidFill>
                  <a:srgbClr val="000099"/>
                </a:solidFill>
                <a:latin typeface="Times New Roman" panose="02020603050405020304" pitchFamily="18" charset="0"/>
                <a:cs typeface="Times New Roman" panose="02020603050405020304" pitchFamily="18" charset="0"/>
              </a:rPr>
              <a:t>Ngửa</a:t>
            </a:r>
            <a:r>
              <a:rPr lang="en-US" sz="3200" i="1" dirty="0">
                <a:solidFill>
                  <a:srgbClr val="000099"/>
                </a:solidFill>
                <a:latin typeface="Times New Roman" panose="02020603050405020304" pitchFamily="18" charset="0"/>
                <a:cs typeface="Times New Roman" panose="02020603050405020304" pitchFamily="18" charset="0"/>
              </a:rPr>
              <a:t> </a:t>
            </a:r>
            <a:r>
              <a:rPr lang="en-US" sz="3200" i="1" dirty="0" err="1" smtClean="0">
                <a:solidFill>
                  <a:srgbClr val="000099"/>
                </a:solidFill>
                <a:latin typeface="Times New Roman" panose="02020603050405020304" pitchFamily="18" charset="0"/>
                <a:cs typeface="Times New Roman" panose="02020603050405020304" pitchFamily="18" charset="0"/>
              </a:rPr>
              <a:t>mặt</a:t>
            </a:r>
            <a:r>
              <a:rPr lang="en-US" sz="3200" i="1" dirty="0">
                <a:solidFill>
                  <a:srgbClr val="000099"/>
                </a:solidFill>
                <a:latin typeface="Times New Roman" panose="02020603050405020304" pitchFamily="18" charset="0"/>
                <a:cs typeface="Times New Roman" panose="02020603050405020304" pitchFamily="18" charset="0"/>
              </a:rPr>
              <a:t> </a:t>
            </a:r>
            <a:r>
              <a:rPr lang="en-US" sz="3200" i="1" dirty="0" err="1" smtClean="0">
                <a:solidFill>
                  <a:srgbClr val="000099"/>
                </a:solidFill>
                <a:latin typeface="Times New Roman" panose="02020603050405020304" pitchFamily="18" charset="0"/>
                <a:cs typeface="Times New Roman" panose="02020603050405020304" pitchFamily="18" charset="0"/>
              </a:rPr>
              <a:t>lên</a:t>
            </a:r>
            <a:r>
              <a:rPr lang="en-US" sz="3200" i="1" dirty="0">
                <a:solidFill>
                  <a:srgbClr val="000099"/>
                </a:solidFill>
                <a:latin typeface="Times New Roman" panose="02020603050405020304" pitchFamily="18" charset="0"/>
                <a:cs typeface="Times New Roman" panose="02020603050405020304" pitchFamily="18" charset="0"/>
              </a:rPr>
              <a:t> </a:t>
            </a:r>
            <a:r>
              <a:rPr lang="en-US" sz="3200" i="1" dirty="0" err="1" smtClean="0">
                <a:solidFill>
                  <a:srgbClr val="000099"/>
                </a:solidFill>
                <a:latin typeface="Times New Roman" panose="02020603050405020304" pitchFamily="18" charset="0"/>
                <a:cs typeface="Times New Roman" panose="02020603050405020304" pitchFamily="18" charset="0"/>
              </a:rPr>
              <a:t>nhìn</a:t>
            </a:r>
            <a:r>
              <a:rPr lang="en-US" sz="3200" i="1" dirty="0">
                <a:solidFill>
                  <a:srgbClr val="000099"/>
                </a:solidFill>
                <a:latin typeface="Times New Roman" panose="02020603050405020304" pitchFamily="18" charset="0"/>
                <a:cs typeface="Times New Roman" panose="02020603050405020304" pitchFamily="18" charset="0"/>
              </a:rPr>
              <a:t> </a:t>
            </a:r>
            <a:r>
              <a:rPr lang="en-US" sz="3200" i="1" dirty="0" err="1" smtClean="0">
                <a:solidFill>
                  <a:srgbClr val="000099"/>
                </a:solidFill>
                <a:latin typeface="Times New Roman" panose="02020603050405020304" pitchFamily="18" charset="0"/>
                <a:cs typeface="Times New Roman" panose="02020603050405020304" pitchFamily="18" charset="0"/>
              </a:rPr>
              <a:t>mặt</a:t>
            </a:r>
            <a:r>
              <a:rPr lang="en-US" sz="3200" i="1" dirty="0" smtClean="0">
                <a:solidFill>
                  <a:srgbClr val="000099"/>
                </a:solidFill>
                <a:latin typeface="Times New Roman" panose="02020603050405020304" pitchFamily="18" charset="0"/>
                <a:cs typeface="Times New Roman" panose="02020603050405020304" pitchFamily="18" charset="0"/>
              </a:rPr>
              <a:t>” </a:t>
            </a:r>
            <a:r>
              <a:rPr lang="vi-VN" sz="3200" dirty="0" smtClean="0">
                <a:solidFill>
                  <a:srgbClr val="000099"/>
                </a:solidFill>
              </a:rPr>
              <a:t>thành </a:t>
            </a:r>
            <a:r>
              <a:rPr lang="vi-VN" sz="3200" i="1" dirty="0">
                <a:solidFill>
                  <a:srgbClr val="000099"/>
                </a:solidFill>
              </a:rPr>
              <a:t>“Ngửa mặt lên nhìn trăng”</a:t>
            </a:r>
            <a:r>
              <a:rPr lang="vi-VN" sz="3200" dirty="0">
                <a:solidFill>
                  <a:srgbClr val="000099"/>
                </a:solidFill>
              </a:rPr>
              <a:t> được không? Vì sao? Chép lại 2 câu thơ trong bài đã học ở chương trình THCS cũng gợi tả sự đối diện giữa con người với vầng trăng </a:t>
            </a:r>
            <a:r>
              <a:rPr lang="vi-VN" sz="3200" i="1" dirty="0">
                <a:solidFill>
                  <a:srgbClr val="000099"/>
                </a:solidFill>
              </a:rPr>
              <a:t>(ghi rõ tên tác giả, tác phẩm).</a:t>
            </a:r>
            <a:endParaRPr lang="en-US" sz="3200" i="1" dirty="0">
              <a:solidFill>
                <a:srgbClr val="000099"/>
              </a:solidFill>
            </a:endParaRPr>
          </a:p>
        </p:txBody>
      </p:sp>
    </p:spTree>
    <p:extLst>
      <p:ext uri="{BB962C8B-B14F-4D97-AF65-F5344CB8AC3E}">
        <p14:creationId xmlns:p14="http://schemas.microsoft.com/office/powerpoint/2010/main" val="1749264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1000"/>
                                        <p:tgtEl>
                                          <p:spTgt spid="3">
                                            <p:txEl>
                                              <p:pRg st="3" end="3"/>
                                            </p:txEl>
                                          </p:spTgt>
                                        </p:tgtEl>
                                      </p:cBhvr>
                                    </p:animEffect>
                                    <p:anim calcmode="lin" valueType="num">
                                      <p:cBhvr>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666" y="421541"/>
            <a:ext cx="10515600" cy="1598328"/>
          </a:xfrm>
          <a:ln>
            <a:solidFill>
              <a:srgbClr val="00B050"/>
            </a:solidFill>
          </a:ln>
        </p:spPr>
        <p:txBody>
          <a:bodyPr>
            <a:noAutofit/>
          </a:bodyPr>
          <a:lstStyle/>
          <a:p>
            <a:r>
              <a:rPr lang="en-US" sz="3200" b="1" dirty="0" smtClean="0">
                <a:solidFill>
                  <a:srgbClr val="000099"/>
                </a:solidFill>
              </a:rPr>
              <a:t/>
            </a:r>
            <a:br>
              <a:rPr lang="en-US" sz="3200" b="1" dirty="0" smtClean="0">
                <a:solidFill>
                  <a:srgbClr val="000099"/>
                </a:solidFill>
              </a:rPr>
            </a:br>
            <a:r>
              <a:rPr lang="vi-VN" sz="3200" b="1" dirty="0">
                <a:solidFill>
                  <a:srgbClr val="000099"/>
                </a:solidFill>
              </a:rPr>
              <a:t> </a:t>
            </a:r>
            <a:r>
              <a:rPr lang="en-US" sz="3200" b="1" dirty="0">
                <a:solidFill>
                  <a:srgbClr val="000099"/>
                </a:solidFill>
                <a:latin typeface="Times New Roman" panose="02020603050405020304" pitchFamily="18" charset="0"/>
                <a:cs typeface="Times New Roman" panose="02020603050405020304" pitchFamily="18" charset="0"/>
              </a:rPr>
              <a:t>5</a:t>
            </a:r>
            <a:r>
              <a:rPr lang="en-US" sz="3200" b="1" dirty="0" smtClean="0">
                <a:solidFill>
                  <a:srgbClr val="000099"/>
                </a:solidFill>
                <a:latin typeface="Times New Roman" panose="02020603050405020304" pitchFamily="18" charset="0"/>
                <a:cs typeface="Times New Roman" panose="02020603050405020304" pitchFamily="18" charset="0"/>
              </a:rPr>
              <a:t>. </a:t>
            </a:r>
            <a:r>
              <a:rPr lang="vi-VN" sz="3200" b="1" dirty="0" smtClean="0">
                <a:solidFill>
                  <a:srgbClr val="000099"/>
                </a:solidFill>
              </a:rPr>
              <a:t>Tình </a:t>
            </a:r>
            <a:r>
              <a:rPr lang="vi-VN" sz="3200" b="1" dirty="0">
                <a:solidFill>
                  <a:srgbClr val="000099"/>
                </a:solidFill>
              </a:rPr>
              <a:t>huống được đặt ra trong khổ thơ đó là gì? Nó có ý nghĩa gì trong việc thể hiện chủ đề của tác phẩm?</a:t>
            </a:r>
            <a:r>
              <a:rPr lang="vi-VN" sz="3200" dirty="0">
                <a:solidFill>
                  <a:srgbClr val="000099"/>
                </a:solidFill>
              </a:rPr>
              <a:t/>
            </a:r>
            <a:br>
              <a:rPr lang="vi-VN" sz="3200" dirty="0">
                <a:solidFill>
                  <a:srgbClr val="000099"/>
                </a:solidFill>
              </a:rPr>
            </a:br>
            <a:endParaRPr lang="en-US" sz="3200" dirty="0">
              <a:solidFill>
                <a:srgbClr val="000099"/>
              </a:solidFill>
            </a:endParaRPr>
          </a:p>
        </p:txBody>
      </p:sp>
      <p:sp>
        <p:nvSpPr>
          <p:cNvPr id="3" name="Content Placeholder 2"/>
          <p:cNvSpPr>
            <a:spLocks noGrp="1"/>
          </p:cNvSpPr>
          <p:nvPr>
            <p:ph idx="1"/>
          </p:nvPr>
        </p:nvSpPr>
        <p:spPr>
          <a:xfrm>
            <a:off x="565245" y="2303297"/>
            <a:ext cx="10515600" cy="4351338"/>
          </a:xfrm>
        </p:spPr>
        <p:txBody>
          <a:bodyPr>
            <a:normAutofit fontScale="92500"/>
          </a:bodyPr>
          <a:lstStyle/>
          <a:p>
            <a:pPr marL="0" indent="0" algn="just">
              <a:buNone/>
            </a:pPr>
            <a:r>
              <a:rPr lang="vi-VN" b="1" dirty="0" smtClean="0">
                <a:solidFill>
                  <a:srgbClr val="FF0000"/>
                </a:solidFill>
                <a:latin typeface="Times New Roman" panose="02020603050405020304" pitchFamily="18" charset="0"/>
                <a:cs typeface="Times New Roman" panose="02020603050405020304" pitchFamily="18" charset="0"/>
              </a:rPr>
              <a:t>Đáp</a:t>
            </a:r>
            <a:r>
              <a:rPr lang="en-US" b="1" dirty="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án</a:t>
            </a:r>
            <a:r>
              <a:rPr lang="vi-VN" b="1" dirty="0" smtClean="0">
                <a:latin typeface="Times New Roman" panose="02020603050405020304" pitchFamily="18" charset="0"/>
                <a:cs typeface="Times New Roman" panose="02020603050405020304" pitchFamily="18" charset="0"/>
              </a:rPr>
              <a:t>:</a:t>
            </a:r>
            <a:endParaRPr lang="vi-VN"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Tưởng </a:t>
            </a:r>
            <a:r>
              <a:rPr lang="vi-VN" dirty="0">
                <a:latin typeface="Times New Roman" panose="02020603050405020304" pitchFamily="18" charset="0"/>
                <a:cs typeface="Times New Roman" panose="02020603050405020304" pitchFamily="18" charset="0"/>
              </a:rPr>
              <a:t>như quá khứ đi vào quên lãng nhưng hoàn cảnh bài thơ được đẩy lên một bước ngoặt mới khi tạo ra tình huống bất ngờ “thình lình đèn điện tắt, phòng buyn đinh tối om” Đây là một tình huống quen thuộc thường gặp trong đời sống thường ngày nhưng trong bài thơ này đây là tình huống tạo nên bước ngoặt để tác giả bộc lộ tình cảm cảm xúc của mình.</a:t>
            </a:r>
          </a:p>
          <a:p>
            <a:pPr marL="0" indent="0" algn="just">
              <a:buNone/>
            </a:pP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Tình </a:t>
            </a:r>
            <a:r>
              <a:rPr lang="vi-VN" dirty="0">
                <a:latin typeface="Times New Roman" panose="02020603050405020304" pitchFamily="18" charset="0"/>
                <a:cs typeface="Times New Roman" panose="02020603050405020304" pitchFamily="18" charset="0"/>
              </a:rPr>
              <a:t>huống bất ngờ tạo cơ hội đối lập giữa ánh sáng và bóng tối, nơi ánh sáng thành phố hiện đại với ánh sáng của trăng đẹp đẽ, trọn vẹn – một sự tình cờ mà như điều tất yếu. Dường như vầng trăng vẫn luôn đứng đó kiên nhẫn đợi chờ. Trăng đột ngột xuất hiện có sức rung động mạnh mẽ làm thức tỉnh cảm xúc và đánh thức lương tâm.</a:t>
            </a:r>
          </a:p>
          <a:p>
            <a:pPr marL="0" indent="0" algn="just">
              <a:buNone/>
            </a:pPr>
            <a:endParaRPr lang="vi-VN"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481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7383" y="706319"/>
            <a:ext cx="10515600" cy="1325563"/>
          </a:xfrm>
          <a:ln>
            <a:solidFill>
              <a:srgbClr val="00B050"/>
            </a:solidFill>
          </a:ln>
        </p:spPr>
        <p:txBody>
          <a:bodyPr>
            <a:noAutofit/>
          </a:bodyPr>
          <a:lstStyle/>
          <a:p>
            <a:r>
              <a:rPr lang="en-US" sz="3200" b="1" dirty="0" smtClean="0">
                <a:solidFill>
                  <a:srgbClr val="000099"/>
                </a:solidFill>
                <a:latin typeface="Times New Roman" panose="02020603050405020304" pitchFamily="18" charset="0"/>
                <a:cs typeface="Times New Roman" panose="02020603050405020304" pitchFamily="18" charset="0"/>
              </a:rPr>
              <a:t>6. </a:t>
            </a:r>
            <a:r>
              <a:rPr lang="vi-VN" sz="3200" b="1" dirty="0" smtClean="0">
                <a:solidFill>
                  <a:srgbClr val="000099"/>
                </a:solidFill>
              </a:rPr>
              <a:t>Chỉ </a:t>
            </a:r>
            <a:r>
              <a:rPr lang="vi-VN" sz="3200" b="1" dirty="0">
                <a:solidFill>
                  <a:srgbClr val="000099"/>
                </a:solidFill>
              </a:rPr>
              <a:t>ra biện pháp tu từ có trong hai câu thơ cuối khổ thơ vừa chép. Nêu tác dụng của biện pháp tu từ đó.</a:t>
            </a:r>
            <a:r>
              <a:rPr lang="vi-VN" sz="3200" dirty="0">
                <a:solidFill>
                  <a:srgbClr val="000099"/>
                </a:solidFill>
              </a:rPr>
              <a:t/>
            </a:r>
            <a:br>
              <a:rPr lang="vi-VN" sz="3200" dirty="0">
                <a:solidFill>
                  <a:srgbClr val="000099"/>
                </a:solidFill>
              </a:rPr>
            </a:br>
            <a:endParaRPr lang="en-US" sz="3200" dirty="0">
              <a:solidFill>
                <a:srgbClr val="000099"/>
              </a:solidFill>
            </a:endParaRPr>
          </a:p>
        </p:txBody>
      </p:sp>
      <p:sp>
        <p:nvSpPr>
          <p:cNvPr id="3" name="Content Placeholder 2"/>
          <p:cNvSpPr>
            <a:spLocks noGrp="1"/>
          </p:cNvSpPr>
          <p:nvPr>
            <p:ph idx="1"/>
          </p:nvPr>
        </p:nvSpPr>
        <p:spPr>
          <a:xfrm>
            <a:off x="783609" y="2031882"/>
            <a:ext cx="10515600" cy="4351338"/>
          </a:xfrm>
        </p:spPr>
        <p:txBody>
          <a:bodyPr/>
          <a:lstStyle/>
          <a:p>
            <a:pPr marL="0" indent="0">
              <a:buNone/>
            </a:pPr>
            <a:r>
              <a:rPr lang="vi-VN" b="1" dirty="0" smtClean="0">
                <a:solidFill>
                  <a:srgbClr val="FF0000"/>
                </a:solidFill>
                <a:latin typeface="Times New Roman" panose="02020603050405020304" pitchFamily="18" charset="0"/>
                <a:cs typeface="Times New Roman" panose="02020603050405020304" pitchFamily="18" charset="0"/>
              </a:rPr>
              <a:t>ĐÁP</a:t>
            </a:r>
            <a:r>
              <a:rPr lang="en-US" b="1" dirty="0">
                <a:solidFill>
                  <a:srgbClr val="FF0000"/>
                </a:solidFill>
                <a:latin typeface="Times New Roman" panose="02020603050405020304" pitchFamily="18" charset="0"/>
                <a:cs typeface="Times New Roman" panose="02020603050405020304" pitchFamily="18" charset="0"/>
              </a:rPr>
              <a:t> ÁN</a:t>
            </a:r>
            <a:r>
              <a:rPr lang="vi-VN" b="1" dirty="0" smtClean="0">
                <a:solidFill>
                  <a:srgbClr val="FF0000"/>
                </a:solidFill>
                <a:latin typeface="Times New Roman" panose="02020603050405020304" pitchFamily="18" charset="0"/>
                <a:cs typeface="Times New Roman" panose="02020603050405020304" pitchFamily="18" charset="0"/>
              </a:rPr>
              <a:t>:</a:t>
            </a:r>
            <a:endParaRPr lang="vi-VN" dirty="0">
              <a:solidFill>
                <a:srgbClr val="FF0000"/>
              </a:solidFill>
              <a:latin typeface="Times New Roman" panose="02020603050405020304" pitchFamily="18" charset="0"/>
              <a:cs typeface="Times New Roman" panose="02020603050405020304" pitchFamily="18" charset="0"/>
            </a:endParaRPr>
          </a:p>
          <a:p>
            <a:pPr marL="0" indent="0">
              <a:buNone/>
            </a:pPr>
            <a:r>
              <a:rPr lang="en-US" dirty="0" smtClean="0">
                <a:latin typeface="+mj-lt"/>
              </a:rPr>
              <a:t>- </a:t>
            </a:r>
            <a:r>
              <a:rPr lang="vi-VN" dirty="0" smtClean="0">
                <a:latin typeface="+mj-lt"/>
              </a:rPr>
              <a:t>Biện </a:t>
            </a:r>
            <a:r>
              <a:rPr lang="vi-VN" dirty="0">
                <a:latin typeface="+mj-lt"/>
              </a:rPr>
              <a:t>pháp nhân hóa: “ánh trăng im phăng phắc</a:t>
            </a:r>
            <a:r>
              <a:rPr lang="vi-VN" dirty="0" smtClean="0">
                <a:latin typeface="+mj-lt"/>
              </a:rPr>
              <a:t>”</a:t>
            </a:r>
            <a:endParaRPr lang="en-US" dirty="0" smtClean="0">
              <a:latin typeface="+mj-lt"/>
            </a:endParaRPr>
          </a:p>
          <a:p>
            <a:pPr marL="0" indent="0">
              <a:buNone/>
            </a:pPr>
            <a:r>
              <a:rPr lang="vi-VN" dirty="0" smtClean="0">
                <a:latin typeface="+mj-lt"/>
              </a:rPr>
              <a:t> </a:t>
            </a:r>
            <a:r>
              <a:rPr lang="en-US" dirty="0" smtClean="0">
                <a:latin typeface="+mj-lt"/>
              </a:rPr>
              <a:t>- </a:t>
            </a:r>
            <a:r>
              <a:rPr lang="vi-VN" dirty="0" smtClean="0">
                <a:latin typeface="+mj-lt"/>
              </a:rPr>
              <a:t>ánh </a:t>
            </a:r>
            <a:r>
              <a:rPr lang="vi-VN" dirty="0">
                <a:latin typeface="+mj-lt"/>
              </a:rPr>
              <a:t>trăng được nhân hóa “im phăng phắc” không một lời trách cứ, gợi liên tưởng đến cái nhìn nghiêm khắc mà bao dung, độ lượng của người bạn thủy chung nghĩa tình. Con người có thể lãng quên quá khứ, nhưng quá khứ thì luôn tròn đầy, bất diệt.</a:t>
            </a:r>
          </a:p>
          <a:p>
            <a:endParaRPr lang="en-US" dirty="0">
              <a:latin typeface="+mj-lt"/>
            </a:endParaRPr>
          </a:p>
        </p:txBody>
      </p:sp>
    </p:spTree>
    <p:extLst>
      <p:ext uri="{BB962C8B-B14F-4D97-AF65-F5344CB8AC3E}">
        <p14:creationId xmlns:p14="http://schemas.microsoft.com/office/powerpoint/2010/main" val="2354555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1698"/>
            <a:ext cx="10515600" cy="1042135"/>
          </a:xfrm>
          <a:ln>
            <a:solidFill>
              <a:srgbClr val="00B050"/>
            </a:solidFill>
          </a:ln>
        </p:spPr>
        <p:txBody>
          <a:bodyPr>
            <a:normAutofit fontScale="90000"/>
          </a:bodyPr>
          <a:lstStyle/>
          <a:p>
            <a:r>
              <a:rPr lang="en-US" sz="3200" b="1" dirty="0" smtClean="0">
                <a:solidFill>
                  <a:srgbClr val="0070C0"/>
                </a:solidFill>
              </a:rPr>
              <a:t/>
            </a:r>
            <a:br>
              <a:rPr lang="en-US" sz="3200" b="1" dirty="0" smtClean="0">
                <a:solidFill>
                  <a:srgbClr val="0070C0"/>
                </a:solidFill>
              </a:rPr>
            </a:br>
            <a:r>
              <a:rPr lang="en-US" sz="3200" b="1" dirty="0" smtClean="0">
                <a:solidFill>
                  <a:srgbClr val="0070C0"/>
                </a:solidFill>
              </a:rPr>
              <a:t>7.</a:t>
            </a:r>
            <a:r>
              <a:rPr lang="vi-VN" sz="3200" b="1" dirty="0" smtClean="0">
                <a:solidFill>
                  <a:srgbClr val="0070C0"/>
                </a:solidFill>
              </a:rPr>
              <a:t>Cái </a:t>
            </a:r>
            <a:r>
              <a:rPr lang="vi-VN" sz="3200" b="1" dirty="0">
                <a:solidFill>
                  <a:srgbClr val="0070C0"/>
                </a:solidFill>
              </a:rPr>
              <a:t>“giật mình” trong khổ thơ vừa chép có ý nghĩa gì?</a:t>
            </a:r>
            <a:r>
              <a:rPr lang="vi-VN" sz="3200" dirty="0">
                <a:solidFill>
                  <a:srgbClr val="0070C0"/>
                </a:solidFill>
              </a:rPr>
              <a:t/>
            </a:r>
            <a:br>
              <a:rPr lang="vi-VN" sz="3200" dirty="0">
                <a:solidFill>
                  <a:srgbClr val="0070C0"/>
                </a:solidFill>
              </a:rPr>
            </a:br>
            <a:endParaRPr lang="en-US" sz="3200" dirty="0">
              <a:solidFill>
                <a:srgbClr val="0070C0"/>
              </a:solidFill>
            </a:endParaRPr>
          </a:p>
        </p:txBody>
      </p:sp>
      <p:sp>
        <p:nvSpPr>
          <p:cNvPr id="3" name="Content Placeholder 2"/>
          <p:cNvSpPr>
            <a:spLocks noGrp="1"/>
          </p:cNvSpPr>
          <p:nvPr>
            <p:ph idx="1"/>
          </p:nvPr>
        </p:nvSpPr>
        <p:spPr/>
        <p:txBody>
          <a:bodyPr/>
          <a:lstStyle/>
          <a:p>
            <a:pPr marL="0" indent="0">
              <a:buNone/>
            </a:pPr>
            <a:r>
              <a:rPr lang="vi-VN" b="1" dirty="0" smtClean="0">
                <a:solidFill>
                  <a:srgbClr val="FF0000"/>
                </a:solidFill>
                <a:latin typeface="Times New Roman" panose="02020603050405020304" pitchFamily="18" charset="0"/>
                <a:cs typeface="Times New Roman" panose="02020603050405020304" pitchFamily="18" charset="0"/>
              </a:rPr>
              <a:t>ĐÁP</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ÁN</a:t>
            </a:r>
            <a:r>
              <a:rPr lang="vi-VN" b="1" dirty="0" smtClean="0">
                <a:solidFill>
                  <a:srgbClr val="FF0000"/>
                </a:solidFill>
                <a:latin typeface="Times New Roman" panose="02020603050405020304" pitchFamily="18" charset="0"/>
                <a:cs typeface="Times New Roman" panose="02020603050405020304" pitchFamily="18" charset="0"/>
              </a:rPr>
              <a:t>:</a:t>
            </a:r>
            <a:endParaRPr lang="vi-VN" dirty="0">
              <a:solidFill>
                <a:srgbClr val="FF0000"/>
              </a:solidFill>
              <a:latin typeface="Times New Roman" panose="02020603050405020304" pitchFamily="18" charset="0"/>
              <a:cs typeface="Times New Roman" panose="02020603050405020304" pitchFamily="18" charset="0"/>
            </a:endParaRPr>
          </a:p>
          <a:p>
            <a:pPr>
              <a:buFontTx/>
              <a:buChar char="-"/>
            </a:pPr>
            <a:r>
              <a:rPr lang="vi-VN" dirty="0" smtClean="0">
                <a:latin typeface="Times New Roman" panose="02020603050405020304" pitchFamily="18" charset="0"/>
                <a:cs typeface="Times New Roman" panose="02020603050405020304" pitchFamily="18" charset="0"/>
              </a:rPr>
              <a:t>Sự </a:t>
            </a:r>
            <a:r>
              <a:rPr lang="vi-VN" dirty="0">
                <a:latin typeface="Times New Roman" panose="02020603050405020304" pitchFamily="18" charset="0"/>
                <a:cs typeface="Times New Roman" panose="02020603050405020304" pitchFamily="18" charset="0"/>
              </a:rPr>
              <a:t>im lặng của vầng trăng khiến nhân vật trữ tình “giật mình”, cái “giật mình” ở đây là sự “giật mình” thức tỉnh của lương tâm nhà thơ thật đáng trân trọng. </a:t>
            </a:r>
            <a:endParaRPr lang="en-US" dirty="0" smtClean="0">
              <a:latin typeface="Times New Roman" panose="02020603050405020304" pitchFamily="18" charset="0"/>
              <a:cs typeface="Times New Roman" panose="02020603050405020304" pitchFamily="18" charset="0"/>
            </a:endParaRPr>
          </a:p>
          <a:p>
            <a:pPr>
              <a:buFontTx/>
              <a:buChar char="-"/>
            </a:pPr>
            <a:r>
              <a:rPr lang="vi-VN" dirty="0" smtClean="0">
                <a:latin typeface="Times New Roman" panose="02020603050405020304" pitchFamily="18" charset="0"/>
                <a:cs typeface="Times New Roman" panose="02020603050405020304" pitchFamily="18" charset="0"/>
              </a:rPr>
              <a:t>Nó </a:t>
            </a:r>
            <a:r>
              <a:rPr lang="vi-VN" dirty="0">
                <a:latin typeface="Times New Roman" panose="02020603050405020304" pitchFamily="18" charset="0"/>
                <a:cs typeface="Times New Roman" panose="02020603050405020304" pitchFamily="18" charset="0"/>
              </a:rPr>
              <a:t>thể hiện suy nghĩ, trăn trở, tự đấu tranh với chính mình để nhận ra lỗi lầm, sự đổi thay. Giật mình để trở về với lương tâm trong sáng, tốt đẹp, đây cũng là sự tự sám hối trước sự thay đổi của mình.</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3383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2889" y="1323834"/>
            <a:ext cx="4198961" cy="589342"/>
          </a:xfrm>
          <a:ln>
            <a:solidFill>
              <a:srgbClr val="00B050"/>
            </a:solidFill>
          </a:ln>
        </p:spPr>
        <p:txBody>
          <a:bodyPr>
            <a:norm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cần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nắm</a:t>
            </a:r>
            <a:r>
              <a:rPr lang="en-US" sz="3200" b="1" dirty="0" smtClean="0">
                <a:solidFill>
                  <a:srgbClr val="FF0000"/>
                </a:solidFill>
                <a:latin typeface="Times New Roman" panose="02020603050405020304" pitchFamily="18" charset="0"/>
                <a:cs typeface="Times New Roman" panose="02020603050405020304" pitchFamily="18" charset="0"/>
              </a:rPr>
              <a:t>:</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66134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3498" y="436728"/>
            <a:ext cx="10172132" cy="5830083"/>
          </a:xfrm>
          <a:ln w="28575">
            <a:solidFill>
              <a:schemeClr val="accent1"/>
            </a:solidFill>
          </a:ln>
        </p:spPr>
        <p:txBody>
          <a:bodyPr>
            <a:noAutofit/>
          </a:bodyPr>
          <a:lstStyle/>
          <a:p>
            <a:pPr algn="l"/>
            <a:r>
              <a:rPr lang="vi-VN" sz="2800" b="1" u="sng" dirty="0">
                <a:solidFill>
                  <a:srgbClr val="FF0000"/>
                </a:solidFill>
              </a:rPr>
              <a:t>1. Tác giả:</a:t>
            </a:r>
            <a:r>
              <a:rPr lang="vi-VN" sz="2800" dirty="0"/>
              <a:t/>
            </a:r>
            <a:br>
              <a:rPr lang="vi-VN" sz="2800" dirty="0"/>
            </a:br>
            <a:r>
              <a:rPr lang="vi-VN" sz="2800" dirty="0"/>
              <a:t>– Nguyễn Duy sinh năm 1948, tên khai sinh là Nguyễn Duy Nhuệ, quê ở thành phố Thanh Hóa.</a:t>
            </a:r>
            <a:br>
              <a:rPr lang="vi-VN" sz="2800" dirty="0"/>
            </a:br>
            <a:r>
              <a:rPr lang="vi-VN" sz="2800" dirty="0"/>
              <a:t>– 1966, ông gia nhập quân đội, vào binh chủng Thông tin,tham gia chiến đấu ở nhiều chiến trường.</a:t>
            </a:r>
            <a:br>
              <a:rPr lang="vi-VN" sz="2800" dirty="0"/>
            </a:br>
            <a:r>
              <a:rPr lang="vi-VN" sz="2800" dirty="0"/>
              <a:t>– Sau năm 1975, ông chuyển về làm báo Văn nghệ giải phóng. Từ năm 1977, Nguyễn Duy là đại diện thường trú báo Văn nghệ tại Thành phố Hồ Chí Minh.</a:t>
            </a:r>
            <a:br>
              <a:rPr lang="vi-VN" sz="2800" dirty="0"/>
            </a:br>
            <a:r>
              <a:rPr lang="vi-VN" sz="2800" dirty="0"/>
              <a:t>– Nguyễn Duy thuộc thế hệ các nhà thơ quân đội trưởng thành trong kháng chiến chống Mỹ cứu nước của dân tộc và trở thành một trong những gương mặt tiêu biểu.</a:t>
            </a:r>
            <a:br>
              <a:rPr lang="vi-VN" sz="2800" dirty="0"/>
            </a:br>
            <a:r>
              <a:rPr lang="vi-VN" sz="2800" dirty="0"/>
              <a:t>– Thơ ông gần gũi với văn hóa dân gian, nhưng sâu sắc mà rất đỗi tài hoa, đi sâu vào cái nghĩa, cái tình muôn đời của con người Việt Nam.</a:t>
            </a:r>
            <a:br>
              <a:rPr lang="vi-VN" sz="2800" dirty="0"/>
            </a:br>
            <a:endParaRPr lang="en-US" sz="2800" dirty="0"/>
          </a:p>
        </p:txBody>
      </p:sp>
    </p:spTree>
    <p:extLst>
      <p:ext uri="{BB962C8B-B14F-4D97-AF65-F5344CB8AC3E}">
        <p14:creationId xmlns:p14="http://schemas.microsoft.com/office/powerpoint/2010/main" val="32016401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189" y="477673"/>
            <a:ext cx="10515600" cy="6045958"/>
          </a:xfrm>
          <a:ln w="38100">
            <a:solidFill>
              <a:schemeClr val="accent1"/>
            </a:solidFill>
          </a:ln>
        </p:spPr>
        <p:txBody>
          <a:bodyPr>
            <a:normAutofit fontScale="90000"/>
          </a:bodyPr>
          <a:lstStyle/>
          <a:p>
            <a:r>
              <a:rPr lang="vi-VN" b="1" u="sng" dirty="0">
                <a:solidFill>
                  <a:srgbClr val="FF0000"/>
                </a:solidFill>
              </a:rPr>
              <a:t>2. Tác phẩm:</a:t>
            </a:r>
            <a:r>
              <a:rPr lang="vi-VN" dirty="0"/>
              <a:t/>
            </a:r>
            <a:br>
              <a:rPr lang="vi-VN" dirty="0"/>
            </a:br>
            <a:r>
              <a:rPr lang="vi-VN" b="1" u="sng" dirty="0">
                <a:solidFill>
                  <a:srgbClr val="002060"/>
                </a:solidFill>
              </a:rPr>
              <a:t>a. Hoàn cảnh sáng tác:</a:t>
            </a:r>
            <a:r>
              <a:rPr lang="vi-VN" dirty="0"/>
              <a:t/>
            </a:r>
            <a:br>
              <a:rPr lang="vi-VN" dirty="0"/>
            </a:br>
            <a:r>
              <a:rPr lang="vi-VN" dirty="0"/>
              <a:t>-Nguyễn Duy viết bài thơ “Ánh trăng” vào năm 1978 ,tại thành phố Hồ Chí Minh -nơi đô thị của cuộc sống tiện nghi hiện đại, nơi những người từ trận đánh trở về đã để lại sau lưng cuộc chiến gian khổ mà nghĩa tình.</a:t>
            </a:r>
            <a:br>
              <a:rPr lang="vi-VN" dirty="0"/>
            </a:br>
            <a:r>
              <a:rPr lang="vi-VN" dirty="0"/>
              <a:t>– In trong tập thơ “Ánh trăng” của Nguyễn Duy –tập thơ đạt giải A của Hội nhà Văn Việt Nam năm </a:t>
            </a:r>
            <a:r>
              <a:rPr lang="vi-VN" dirty="0" smtClean="0"/>
              <a:t>198</a:t>
            </a:r>
            <a:r>
              <a:rPr lang="en-US" dirty="0" smtClean="0"/>
              <a:t>4</a:t>
            </a:r>
            <a:r>
              <a:rPr lang="vi-VN" dirty="0"/>
              <a:t/>
            </a:r>
            <a:br>
              <a:rPr lang="vi-VN" dirty="0"/>
            </a:br>
            <a:endParaRPr lang="en-US" dirty="0"/>
          </a:p>
        </p:txBody>
      </p:sp>
    </p:spTree>
    <p:extLst>
      <p:ext uri="{BB962C8B-B14F-4D97-AF65-F5344CB8AC3E}">
        <p14:creationId xmlns:p14="http://schemas.microsoft.com/office/powerpoint/2010/main" val="1579891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189" y="477673"/>
            <a:ext cx="10515600" cy="6045958"/>
          </a:xfrm>
          <a:ln w="38100">
            <a:solidFill>
              <a:schemeClr val="accent1"/>
            </a:solidFill>
          </a:ln>
        </p:spPr>
        <p:txBody>
          <a:bodyPr>
            <a:normAutofit/>
          </a:bodyPr>
          <a:lstStyle/>
          <a:p>
            <a:r>
              <a:rPr lang="vi-VN" sz="3600" b="1" u="sng" dirty="0">
                <a:solidFill>
                  <a:srgbClr val="002060"/>
                </a:solidFill>
              </a:rPr>
              <a:t>c. Mạch cảm xúc:</a:t>
            </a:r>
            <a:r>
              <a:rPr lang="vi-VN" sz="3600" dirty="0"/>
              <a:t/>
            </a:r>
            <a:br>
              <a:rPr lang="vi-VN" sz="3600" dirty="0"/>
            </a:br>
            <a:r>
              <a:rPr lang="vi-VN" sz="3600" dirty="0"/>
              <a:t>Bài thơ là câu chuyện nhỏ được kể theo trình tự thời gian từ quá khứ đến hiện tại gắn với các mốc sự kiện trong cuộc đời con người. Theo dòng tự sự ấy mạch cảm xúc đi từ quá khứ đến hiện tại và lắng kết trong cái “giật mình” cuối bài thơ.</a:t>
            </a:r>
            <a:br>
              <a:rPr lang="vi-VN" sz="3600" dirty="0"/>
            </a:br>
            <a:r>
              <a:rPr lang="vi-VN" sz="3600" b="1" u="sng" dirty="0">
                <a:solidFill>
                  <a:srgbClr val="002060"/>
                </a:solidFill>
              </a:rPr>
              <a:t>c. Chủ đề:</a:t>
            </a:r>
            <a:r>
              <a:rPr lang="vi-VN" sz="3600" dirty="0"/>
              <a:t/>
            </a:r>
            <a:br>
              <a:rPr lang="vi-VN" sz="3600" dirty="0"/>
            </a:br>
            <a:r>
              <a:rPr lang="vi-VN" sz="3600" dirty="0"/>
              <a:t>Thông qua hình tượng nghệ thuật “Ánh trăng” và cảm xúc của nhà thơ, bài thơ đã diễn tả những suy ngẫm sâu sắc về thái độ của con người đối với quá khứ gian lao, tình nghĩa.</a:t>
            </a:r>
          </a:p>
        </p:txBody>
      </p:sp>
    </p:spTree>
    <p:extLst>
      <p:ext uri="{BB962C8B-B14F-4D97-AF65-F5344CB8AC3E}">
        <p14:creationId xmlns:p14="http://schemas.microsoft.com/office/powerpoint/2010/main" val="452961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189" y="477673"/>
            <a:ext cx="10515600" cy="6045958"/>
          </a:xfrm>
          <a:ln w="38100">
            <a:solidFill>
              <a:schemeClr val="accent1"/>
            </a:solidFill>
          </a:ln>
        </p:spPr>
        <p:txBody>
          <a:bodyPr>
            <a:normAutofit/>
          </a:bodyPr>
          <a:lstStyle/>
          <a:p>
            <a:r>
              <a:rPr lang="vi-VN" b="1" u="sng" dirty="0">
                <a:solidFill>
                  <a:srgbClr val="002060"/>
                </a:solidFill>
              </a:rPr>
              <a:t>b. Bố cục: </a:t>
            </a:r>
            <a:r>
              <a:rPr lang="vi-VN" dirty="0"/>
              <a:t>3phần:</a:t>
            </a:r>
            <a:br>
              <a:rPr lang="vi-VN" dirty="0"/>
            </a:br>
            <a:r>
              <a:rPr lang="vi-VN" dirty="0"/>
              <a:t>– Hai khổ đầu: Vầng trăng trong quá khứ.</a:t>
            </a:r>
            <a:br>
              <a:rPr lang="vi-VN" dirty="0"/>
            </a:br>
            <a:r>
              <a:rPr lang="vi-VN" dirty="0"/>
              <a:t>– Hai khổ tiếp: Vầng trăng trong hiện tại.</a:t>
            </a:r>
            <a:br>
              <a:rPr lang="vi-VN" dirty="0"/>
            </a:br>
            <a:r>
              <a:rPr lang="vi-VN" dirty="0"/>
              <a:t>– Hai khổ cuối: Cảm xúc và suy ngẫm của tác giả trước vầng trăng.</a:t>
            </a:r>
            <a:br>
              <a:rPr lang="vi-VN" dirty="0"/>
            </a:br>
            <a:endParaRPr lang="en-US" dirty="0"/>
          </a:p>
        </p:txBody>
      </p:sp>
    </p:spTree>
    <p:extLst>
      <p:ext uri="{BB962C8B-B14F-4D97-AF65-F5344CB8AC3E}">
        <p14:creationId xmlns:p14="http://schemas.microsoft.com/office/powerpoint/2010/main" val="19121970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189" y="477673"/>
            <a:ext cx="10515600" cy="6045958"/>
          </a:xfrm>
          <a:ln w="38100">
            <a:solidFill>
              <a:schemeClr val="accent1"/>
            </a:solidFill>
          </a:ln>
        </p:spPr>
        <p:txBody>
          <a:bodyPr>
            <a:noAutofit/>
          </a:bodyPr>
          <a:lstStyle/>
          <a:p>
            <a:r>
              <a:rPr lang="vi-VN" sz="2000" b="1" u="sng" dirty="0" smtClean="0">
                <a:solidFill>
                  <a:srgbClr val="FF0000"/>
                </a:solidFill>
              </a:rPr>
              <a:t>1</a:t>
            </a:r>
            <a:r>
              <a:rPr lang="vi-VN" sz="2000" b="1" u="sng" dirty="0">
                <a:solidFill>
                  <a:srgbClr val="FF0000"/>
                </a:solidFill>
              </a:rPr>
              <a:t>. Vầng trăng trong quá khứ:</a:t>
            </a:r>
            <a:r>
              <a:rPr lang="vi-VN" sz="2000" dirty="0"/>
              <a:t/>
            </a:r>
            <a:br>
              <a:rPr lang="vi-VN" sz="2000" dirty="0"/>
            </a:br>
            <a:r>
              <a:rPr lang="vi-VN" sz="2000" dirty="0"/>
              <a:t>– Hồi nhỏ sống:</a:t>
            </a:r>
            <a:br>
              <a:rPr lang="vi-VN" sz="2000" dirty="0"/>
            </a:br>
            <a:r>
              <a:rPr lang="vi-VN" sz="2000" dirty="0"/>
              <a:t>+ với đồng.</a:t>
            </a:r>
            <a:br>
              <a:rPr lang="vi-VN" sz="2000" dirty="0"/>
            </a:br>
            <a:r>
              <a:rPr lang="vi-VN" sz="2000" dirty="0"/>
              <a:t>+ với sông.</a:t>
            </a:r>
            <a:br>
              <a:rPr lang="vi-VN" sz="2000" dirty="0"/>
            </a:br>
            <a:r>
              <a:rPr lang="vi-VN" sz="2000" dirty="0"/>
              <a:t>+ với bể.</a:t>
            </a:r>
            <a:br>
              <a:rPr lang="vi-VN" sz="2000" dirty="0"/>
            </a:br>
            <a:r>
              <a:rPr lang="vi-VN" sz="2000" dirty="0"/>
              <a:t>-&gt; Điệp từ “với” được </a:t>
            </a:r>
            <a:r>
              <a:rPr lang="vi-VN" sz="2000" dirty="0">
                <a:solidFill>
                  <a:srgbClr val="FF0000"/>
                </a:solidFill>
              </a:rPr>
              <a:t>lặp lại ba </a:t>
            </a:r>
            <a:r>
              <a:rPr lang="vi-VN" sz="2000" dirty="0"/>
              <a:t>lần càng tô đậm thêm sự gắn bó chan hòa của con người với thiên nhiên, với những tươi đẹp của tuổi thơ.</a:t>
            </a:r>
            <a:br>
              <a:rPr lang="vi-VN" sz="2000" dirty="0"/>
            </a:br>
            <a:r>
              <a:rPr lang="vi-VN" sz="2000" dirty="0"/>
              <a:t>-“Hồi chiến tranh ở rừng” – </a:t>
            </a:r>
            <a:r>
              <a:rPr lang="vi-VN" sz="2000" dirty="0">
                <a:solidFill>
                  <a:srgbClr val="FF0000"/>
                </a:solidFill>
              </a:rPr>
              <a:t>những năm tháng gian khổ, ác liệt thời chiến tranh</a:t>
            </a:r>
            <a:r>
              <a:rPr lang="vi-VN" sz="2000" dirty="0"/>
              <a:t>,“vầng trăng thành tri kỉ” </a:t>
            </a:r>
            <a:r>
              <a:rPr lang="vi-VN" sz="2000" dirty="0">
                <a:solidFill>
                  <a:srgbClr val="FF0000"/>
                </a:solidFill>
              </a:rPr>
              <a:t>-&gt; Nghệ thuật nhân hóa -&gt; </a:t>
            </a:r>
            <a:r>
              <a:rPr lang="vi-VN" sz="2000" dirty="0"/>
              <a:t>trăng là người bạn </a:t>
            </a:r>
            <a:r>
              <a:rPr lang="vi-VN" sz="2000" dirty="0">
                <a:solidFill>
                  <a:srgbClr val="FF0000"/>
                </a:solidFill>
              </a:rPr>
              <a:t>thân thiết, tri âm tri kỉ, là đồng chí </a:t>
            </a:r>
            <a:r>
              <a:rPr lang="vi-VN" sz="2000" dirty="0"/>
              <a:t>cùng chia sẻ những vui buồn trong chiến trận với người lính – nhà thơ </a:t>
            </a:r>
            <a:r>
              <a:rPr lang="vi-VN" sz="2000" dirty="0" smtClean="0"/>
              <a:t>-“</a:t>
            </a:r>
            <a:r>
              <a:rPr lang="vi-VN" sz="2000" dirty="0"/>
              <a:t>Trần trụi với thiên nhiên/ hồn nhiên như cây cỏ</a:t>
            </a:r>
            <a:r>
              <a:rPr lang="vi-VN" sz="2000" u="sng" dirty="0"/>
              <a:t>” -&gt; Vầng trăng trong quá khứ mới đẹp làm sao!</a:t>
            </a:r>
            <a:br>
              <a:rPr lang="vi-VN" sz="2000" u="sng" dirty="0"/>
            </a:br>
            <a:r>
              <a:rPr lang="vi-VN" sz="2000" dirty="0">
                <a:solidFill>
                  <a:srgbClr val="FF0000"/>
                </a:solidFill>
              </a:rPr>
              <a:t>-&gt;phép liên tưởng đầy tính nghệ thuật </a:t>
            </a:r>
            <a:r>
              <a:rPr lang="vi-VN" sz="2000" dirty="0"/>
              <a:t>“trần trụi với thiên nhiên”, </a:t>
            </a:r>
            <a:r>
              <a:rPr lang="vi-VN" sz="2000" dirty="0">
                <a:solidFill>
                  <a:srgbClr val="FF0000"/>
                </a:solidFill>
              </a:rPr>
              <a:t>so sánh độc đáo </a:t>
            </a:r>
            <a:r>
              <a:rPr lang="vi-VN" sz="2000" dirty="0"/>
              <a:t>“hồn thiên như cây cỏ” -&gt; cho ta thấy rõ hơn </a:t>
            </a:r>
            <a:r>
              <a:rPr lang="vi-VN" sz="2000" dirty="0">
                <a:solidFill>
                  <a:srgbClr val="FF0000"/>
                </a:solidFill>
              </a:rPr>
              <a:t>vẻ đẹp bình dị,mộc mạc,trong sáng, rất đỗi vô tư, hồn nhiên </a:t>
            </a:r>
            <a:r>
              <a:rPr lang="vi-VN" sz="2000" dirty="0"/>
              <a:t>của vầng trăng. </a:t>
            </a:r>
            <a:r>
              <a:rPr lang="vi-VN" sz="2000" dirty="0" smtClean="0"/>
              <a:t>-“</a:t>
            </a:r>
            <a:r>
              <a:rPr lang="vi-VN" sz="2000" dirty="0"/>
              <a:t>không…quên…vầng trăng tình nghĩa” -&gt; </a:t>
            </a:r>
            <a:r>
              <a:rPr lang="vi-VN" sz="2000" dirty="0">
                <a:solidFill>
                  <a:srgbClr val="FF0000"/>
                </a:solidFill>
              </a:rPr>
              <a:t>thể hiện tình cảm thắm thiết với vầng trăng.</a:t>
            </a:r>
            <a:br>
              <a:rPr lang="vi-VN" sz="2000" dirty="0">
                <a:solidFill>
                  <a:srgbClr val="FF0000"/>
                </a:solidFill>
              </a:rPr>
            </a:br>
            <a:r>
              <a:rPr lang="vi-VN" sz="2000" dirty="0">
                <a:solidFill>
                  <a:srgbClr val="000099"/>
                </a:solidFill>
              </a:rPr>
              <a:t>=&gt;Vầng trăng đã gắn bó thân thiết với con người từ lúc nhỏ đến lúc trưởng thành,cả trong hạnh phúc và gian lao.</a:t>
            </a:r>
            <a:br>
              <a:rPr lang="vi-VN" sz="2000" dirty="0">
                <a:solidFill>
                  <a:srgbClr val="000099"/>
                </a:solidFill>
              </a:rPr>
            </a:br>
            <a:r>
              <a:rPr lang="vi-VN" sz="2000" dirty="0">
                <a:solidFill>
                  <a:srgbClr val="000099"/>
                </a:solidFill>
              </a:rPr>
              <a:t>=&gt;Trăng là vẻ đẹp của đất nước </a:t>
            </a:r>
            <a:r>
              <a:rPr lang="vi-VN" sz="2000" u="sng" dirty="0">
                <a:solidFill>
                  <a:srgbClr val="000099"/>
                </a:solidFill>
              </a:rPr>
              <a:t>bình dị, hiền hậu</a:t>
            </a:r>
            <a:r>
              <a:rPr lang="vi-VN" sz="2000" dirty="0">
                <a:solidFill>
                  <a:srgbClr val="000099"/>
                </a:solidFill>
              </a:rPr>
              <a:t>; của </a:t>
            </a:r>
            <a:r>
              <a:rPr lang="vi-VN" sz="2000" u="sng" dirty="0">
                <a:solidFill>
                  <a:srgbClr val="000099"/>
                </a:solidFill>
              </a:rPr>
              <a:t>thiên nhiên vĩnh hằng</a:t>
            </a:r>
            <a:r>
              <a:rPr lang="vi-VN" sz="2000" dirty="0">
                <a:solidFill>
                  <a:srgbClr val="000099"/>
                </a:solidFill>
              </a:rPr>
              <a:t>, </a:t>
            </a:r>
            <a:r>
              <a:rPr lang="vi-VN" sz="2000" u="sng" dirty="0">
                <a:solidFill>
                  <a:srgbClr val="000099"/>
                </a:solidFill>
              </a:rPr>
              <a:t>tươi mát, thơ mộng</a:t>
            </a:r>
            <a:r>
              <a:rPr lang="vi-VN" sz="2000" dirty="0">
                <a:solidFill>
                  <a:srgbClr val="000099"/>
                </a:solidFill>
              </a:rPr>
              <a:t>.</a:t>
            </a:r>
            <a:br>
              <a:rPr lang="vi-VN" sz="2000" dirty="0">
                <a:solidFill>
                  <a:srgbClr val="000099"/>
                </a:solidFill>
              </a:rPr>
            </a:br>
            <a:r>
              <a:rPr lang="vi-VN" sz="2000" dirty="0">
                <a:solidFill>
                  <a:srgbClr val="000099"/>
                </a:solidFill>
              </a:rPr>
              <a:t>=&gt;Vầng trăng không những trở thành người bạn </a:t>
            </a:r>
            <a:r>
              <a:rPr lang="vi-VN" sz="2000" u="sng" dirty="0">
                <a:solidFill>
                  <a:srgbClr val="000099"/>
                </a:solidFill>
              </a:rPr>
              <a:t>tri kỉ</a:t>
            </a:r>
            <a:r>
              <a:rPr lang="vi-VN" sz="2000" dirty="0">
                <a:solidFill>
                  <a:srgbClr val="000099"/>
                </a:solidFill>
              </a:rPr>
              <a:t>, mà đã trở thành “vầng trăng tình nghĩa” biểu tượng cho quá khứ nghĩa tình.</a:t>
            </a:r>
          </a:p>
        </p:txBody>
      </p:sp>
    </p:spTree>
    <p:extLst>
      <p:ext uri="{BB962C8B-B14F-4D97-AF65-F5344CB8AC3E}">
        <p14:creationId xmlns:p14="http://schemas.microsoft.com/office/powerpoint/2010/main" val="3696037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189" y="477673"/>
            <a:ext cx="10515600" cy="6045958"/>
          </a:xfrm>
          <a:ln w="38100">
            <a:solidFill>
              <a:schemeClr val="accent1"/>
            </a:solidFill>
          </a:ln>
        </p:spPr>
        <p:txBody>
          <a:bodyPr>
            <a:noAutofit/>
          </a:bodyPr>
          <a:lstStyle/>
          <a:p>
            <a:r>
              <a:rPr lang="vi-VN" sz="2000" b="1" u="sng" dirty="0">
                <a:solidFill>
                  <a:srgbClr val="FF0000"/>
                </a:solidFill>
              </a:rPr>
              <a:t>2. Vầng trăng trong hiện tại:</a:t>
            </a:r>
            <a:r>
              <a:rPr lang="vi-VN" sz="2000" dirty="0">
                <a:solidFill>
                  <a:srgbClr val="FF0000"/>
                </a:solidFill>
              </a:rPr>
              <a:t/>
            </a:r>
            <a:br>
              <a:rPr lang="vi-VN" sz="2000" dirty="0">
                <a:solidFill>
                  <a:srgbClr val="FF0000"/>
                </a:solidFill>
              </a:rPr>
            </a:br>
            <a:r>
              <a:rPr lang="vi-VN" sz="2000" b="1" dirty="0">
                <a:solidFill>
                  <a:srgbClr val="000099"/>
                </a:solidFill>
              </a:rPr>
              <a:t>-Hoàn cảnh sống:</a:t>
            </a:r>
            <a:r>
              <a:rPr lang="vi-VN" sz="2000" dirty="0"/>
              <a:t/>
            </a:r>
            <a:br>
              <a:rPr lang="vi-VN" sz="2000" dirty="0"/>
            </a:br>
            <a:r>
              <a:rPr lang="vi-VN" sz="2000" dirty="0"/>
              <a:t>+ Đất nước hòa bình.</a:t>
            </a:r>
            <a:br>
              <a:rPr lang="vi-VN" sz="2000" dirty="0"/>
            </a:br>
            <a:r>
              <a:rPr lang="vi-VN" sz="2000" dirty="0"/>
              <a:t>+ Hoàn cảnh sống thay đổi: xa rời cuộc sống giản dị của quá khứ, con người được sống sung túc trong “ánh điện cửa gương” – cuộc sống đầy đủ, tiện nghi, khép kín trong những căn phòng hiện đại,xa rời thiên nhiên.</a:t>
            </a:r>
            <a:br>
              <a:rPr lang="vi-VN" sz="2000" dirty="0"/>
            </a:br>
            <a:r>
              <a:rPr lang="vi-VN" sz="2000" dirty="0"/>
              <a:t>– </a:t>
            </a:r>
            <a:r>
              <a:rPr lang="vi-VN" sz="2000" b="1" dirty="0">
                <a:solidFill>
                  <a:srgbClr val="000099"/>
                </a:solidFill>
              </a:rPr>
              <a:t>“Vầng trăng đi qua ngõ – như người dưng qua đường”:</a:t>
            </a:r>
            <a:r>
              <a:rPr lang="vi-VN" sz="2000" dirty="0"/>
              <a:t/>
            </a:r>
            <a:br>
              <a:rPr lang="vi-VN" sz="2000" dirty="0"/>
            </a:br>
            <a:r>
              <a:rPr lang="vi-VN" sz="2000" dirty="0"/>
              <a:t>+ Vầng trăng bây giờ đối với người lính năm xưa giờ chỉ là dĩ vãng, dĩ vãng nhạt nhòa của quãng thời gian xa xôi nào đó.</a:t>
            </a:r>
            <a:br>
              <a:rPr lang="vi-VN" sz="2000" dirty="0"/>
            </a:br>
            <a:r>
              <a:rPr lang="vi-VN" sz="2000" dirty="0"/>
              <a:t>+ </a:t>
            </a:r>
            <a:r>
              <a:rPr lang="vi-VN" sz="2000" dirty="0">
                <a:solidFill>
                  <a:srgbClr val="C00000"/>
                </a:solidFill>
              </a:rPr>
              <a:t>Biện pháp nhân hóa, so sánh</a:t>
            </a:r>
            <a:r>
              <a:rPr lang="vi-VN" sz="2000" dirty="0"/>
              <a:t>-&gt; “Vầng trăng tình nghĩa” trở thành “người dưng qua đường”. Vầng trăng vẫn “đi qua ngõ”, vẫn tròn đầy, vẫn thủy chung tình nghĩa, nhưng con người đã quên trăng, hờ hững, lạnh nhạt, dửng dưng đến vô tình.  Vầng trăng giờ đây bỗng trở thành người xa lạ, chẳng còn ai nhớ, chẳng còn ai hay biết.</a:t>
            </a:r>
            <a:br>
              <a:rPr lang="vi-VN" sz="2000" dirty="0"/>
            </a:br>
            <a:r>
              <a:rPr lang="vi-VN" sz="2000" dirty="0"/>
              <a:t>-&gt; Rõ ràng, khi thay đổi hoàn cảnh, con người có thể dễ dàng quên đi quá khứ, có thể thay đổi về tình cảm.Nói chuyện quên nhớ ấy, nhà thơ đã phản ánh một sự thực trong xã hội thời hiện đại.</a:t>
            </a:r>
            <a:br>
              <a:rPr lang="vi-VN" sz="2000" dirty="0"/>
            </a:br>
            <a:r>
              <a:rPr lang="vi-VN" sz="2000" b="1" dirty="0">
                <a:solidFill>
                  <a:srgbClr val="000099"/>
                </a:solidFill>
              </a:rPr>
              <a:t>– Con người gặp lại vầng trăng trong một tình huống bất ngờ:</a:t>
            </a:r>
            <a:br>
              <a:rPr lang="vi-VN" sz="2000" b="1" dirty="0">
                <a:solidFill>
                  <a:srgbClr val="000099"/>
                </a:solidFill>
              </a:rPr>
            </a:br>
            <a:r>
              <a:rPr lang="vi-VN" sz="2000" dirty="0"/>
              <a:t>+ Tình huống: mất điện, phòng tối om.</a:t>
            </a:r>
            <a:br>
              <a:rPr lang="vi-VN" sz="2000" dirty="0"/>
            </a:br>
            <a:r>
              <a:rPr lang="vi-VN" sz="2000" dirty="0"/>
              <a:t>+ “Vội bật tung”: vội vàng, </a:t>
            </a:r>
            <a:r>
              <a:rPr lang="vi-VN" sz="2000" dirty="0" smtClean="0"/>
              <a:t>khẩn</a:t>
            </a:r>
            <a:r>
              <a:rPr lang="en-US" sz="2000" dirty="0" smtClean="0"/>
              <a:t> </a:t>
            </a:r>
            <a:r>
              <a:rPr lang="vi-VN" sz="2000" dirty="0" smtClean="0"/>
              <a:t>trương </a:t>
            </a:r>
            <a:r>
              <a:rPr lang="vi-VN" sz="2000" dirty="0">
                <a:solidFill>
                  <a:srgbClr val="FF0000"/>
                </a:solidFill>
              </a:rPr>
              <a:t>-&gt; bắt gặp vầng trăng</a:t>
            </a:r>
            <a:r>
              <a:rPr lang="vi-VN" sz="2000" dirty="0"/>
              <a:t/>
            </a:r>
            <a:br>
              <a:rPr lang="vi-VN" sz="2000" dirty="0"/>
            </a:br>
            <a:r>
              <a:rPr lang="vi-VN" sz="2000" dirty="0"/>
              <a:t>-&gt; Đây là khổ thơ quan trọng trong cấu tứ toàn bài. Chính cái khoảnh khắc bất ngờ ấy đã tạo nên bước ngoặt trong mạch cảm xúc của nhà </a:t>
            </a:r>
            <a:r>
              <a:rPr lang="vi-VN" sz="2000" dirty="0">
                <a:solidFill>
                  <a:srgbClr val="FF0000"/>
                </a:solidFill>
              </a:rPr>
              <a:t>thơ-&gt; Sự xuất hiện bất ngờ của vầng trăng khiến nhà thơ ngỡ ngàng, bối rối, gợi cho nhà thơ bao kỉ niệm nghĩa tình.</a:t>
            </a:r>
            <a:br>
              <a:rPr lang="vi-VN" sz="2000" dirty="0">
                <a:solidFill>
                  <a:srgbClr val="FF0000"/>
                </a:solidFill>
              </a:rPr>
            </a:br>
            <a:endParaRPr lang="en-US" sz="2000" dirty="0">
              <a:solidFill>
                <a:srgbClr val="FF0000"/>
              </a:solidFill>
            </a:endParaRPr>
          </a:p>
        </p:txBody>
      </p:sp>
    </p:spTree>
    <p:extLst>
      <p:ext uri="{BB962C8B-B14F-4D97-AF65-F5344CB8AC3E}">
        <p14:creationId xmlns:p14="http://schemas.microsoft.com/office/powerpoint/2010/main" val="18543846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5" y="-109183"/>
            <a:ext cx="10515600" cy="6837530"/>
          </a:xfrm>
          <a:ln w="38100">
            <a:solidFill>
              <a:schemeClr val="accent1"/>
            </a:solidFill>
          </a:ln>
        </p:spPr>
        <p:txBody>
          <a:bodyPr>
            <a:noAutofit/>
          </a:bodyPr>
          <a:lstStyle/>
          <a:p>
            <a:r>
              <a:rPr lang="vi-VN" sz="2000" dirty="0"/>
              <a:t>– Từ “mặt” được dùng với </a:t>
            </a:r>
            <a:r>
              <a:rPr lang="vi-VN" sz="2000" dirty="0">
                <a:solidFill>
                  <a:srgbClr val="FF0000"/>
                </a:solidFill>
              </a:rPr>
              <a:t>nghĩa gốc và nghĩa chuyển </a:t>
            </a:r>
            <a:r>
              <a:rPr lang="vi-VN" sz="2000" dirty="0"/>
              <a:t>– mặt trăng, mặt người – trăng và người cùng đối diện đàm tâm.</a:t>
            </a:r>
            <a:br>
              <a:rPr lang="vi-VN" sz="2000" dirty="0"/>
            </a:br>
            <a:r>
              <a:rPr lang="vi-VN" sz="2000" dirty="0"/>
              <a:t>–</a:t>
            </a:r>
            <a:r>
              <a:rPr lang="vi-VN" sz="1800" dirty="0"/>
              <a:t> Với </a:t>
            </a:r>
            <a:r>
              <a:rPr lang="vi-VN" sz="2000" dirty="0"/>
              <a:t>tư thế “ngửa mặt lên nhìn mặt” người đọc cảm nhận sự </a:t>
            </a:r>
            <a:r>
              <a:rPr lang="vi-VN" sz="2000" dirty="0">
                <a:solidFill>
                  <a:srgbClr val="FF0000"/>
                </a:solidFill>
              </a:rPr>
              <a:t>lặng im, thành kính </a:t>
            </a:r>
            <a:r>
              <a:rPr lang="vi-VN" sz="2000" dirty="0"/>
              <a:t>và trong phút chốc </a:t>
            </a:r>
            <a:r>
              <a:rPr lang="vi-VN" sz="2000" dirty="0">
                <a:solidFill>
                  <a:srgbClr val="FF0000"/>
                </a:solidFill>
              </a:rPr>
              <a:t>cảm xúc dâng trào </a:t>
            </a:r>
            <a:r>
              <a:rPr lang="vi-VN" sz="2000" dirty="0"/>
              <a:t>khi gặp lại vầng trăng: “có cái gì rưng rưng”. </a:t>
            </a:r>
            <a:r>
              <a:rPr lang="vi-VN" sz="2000" dirty="0">
                <a:solidFill>
                  <a:srgbClr val="000099"/>
                </a:solidFill>
              </a:rPr>
              <a:t>Rưng rưng của những niềm thương nỗi nhớ</a:t>
            </a:r>
            <a:r>
              <a:rPr lang="vi-VN" sz="2000" dirty="0"/>
              <a:t>, của những </a:t>
            </a:r>
            <a:r>
              <a:rPr lang="vi-VN" sz="2000" dirty="0">
                <a:solidFill>
                  <a:srgbClr val="000099"/>
                </a:solidFill>
              </a:rPr>
              <a:t>lãng quên lạnh nhạt </a:t>
            </a:r>
            <a:r>
              <a:rPr lang="vi-VN" sz="2000" dirty="0"/>
              <a:t>với người bạn cố tri; của một </a:t>
            </a:r>
            <a:r>
              <a:rPr lang="vi-VN" sz="2000" dirty="0">
                <a:solidFill>
                  <a:srgbClr val="000099"/>
                </a:solidFill>
              </a:rPr>
              <a:t>lương tri </a:t>
            </a:r>
            <a:r>
              <a:rPr lang="vi-VN" sz="2000" dirty="0"/>
              <a:t>đang thức tỉnh sau những ngày đắm chìm trong cõi u mê mộng mị; </a:t>
            </a:r>
            <a:r>
              <a:rPr lang="vi-VN" sz="2000" dirty="0">
                <a:solidFill>
                  <a:srgbClr val="000099"/>
                </a:solidFill>
              </a:rPr>
              <a:t>rưng rưng của nỗi ân hận ăn năn về thái độ </a:t>
            </a:r>
            <a:r>
              <a:rPr lang="vi-VN" sz="2000" dirty="0"/>
              <a:t>của chính mình trong suốt thời gian qua</a:t>
            </a:r>
            <a:r>
              <a:rPr lang="vi-VN" sz="2000" dirty="0" smtClean="0"/>
              <a:t>.– </a:t>
            </a:r>
            <a:r>
              <a:rPr lang="vi-VN" sz="2000" dirty="0"/>
              <a:t>Và trong phút giây nhân vật trữ tình nhìn thẳng vào trăng- biểu tượng đẹp đẽ của một thời xa vắng, nhìn thẳng vào tâm hồn của mình, bao kỉ niệm chợt ùa về chiếm trọn tâm tư. Kí ức về quãng đời ấu thơ trong sáng, về lúc chiến tranh máu lửa, về cái ngày xưa hồn hậu hiện lên rõ dần theo dòng cảm nhận trào dâng, “như là đồng là bể, như là sông là rừng”. Đồng, bể, sông, rừng,những hình ảnh gắn bó nơi khoảng trời kỉ niệm.</a:t>
            </a:r>
            <a:br>
              <a:rPr lang="vi-VN" sz="2000" dirty="0"/>
            </a:br>
            <a:r>
              <a:rPr lang="vi-VN" sz="2000" dirty="0">
                <a:solidFill>
                  <a:srgbClr val="FF0000"/>
                </a:solidFill>
              </a:rPr>
              <a:t>-&gt; Cấu trúc song hành </a:t>
            </a:r>
            <a:r>
              <a:rPr lang="vi-VN" sz="2000" dirty="0"/>
              <a:t>của hai câu thơ, </a:t>
            </a:r>
            <a:r>
              <a:rPr lang="vi-VN" sz="2000" dirty="0">
                <a:solidFill>
                  <a:srgbClr val="FF0000"/>
                </a:solidFill>
              </a:rPr>
              <a:t>nhịp điệu dồn dập </a:t>
            </a:r>
            <a:r>
              <a:rPr lang="vi-VN" sz="2000" dirty="0"/>
              <a:t>cùng </a:t>
            </a:r>
            <a:r>
              <a:rPr lang="vi-VN" sz="2000" dirty="0">
                <a:solidFill>
                  <a:srgbClr val="FF0000"/>
                </a:solidFill>
              </a:rPr>
              <a:t>biện pháp tu từ so sánh</a:t>
            </a:r>
            <a:r>
              <a:rPr lang="vi-VN" sz="2000" dirty="0"/>
              <a:t>, </a:t>
            </a:r>
            <a:r>
              <a:rPr lang="vi-VN" sz="2000" dirty="0">
                <a:solidFill>
                  <a:srgbClr val="FF0000"/>
                </a:solidFill>
              </a:rPr>
              <a:t>điệp ngữ và liệt kê </a:t>
            </a:r>
            <a:r>
              <a:rPr lang="vi-VN" sz="2000" dirty="0"/>
              <a:t>như muốn </a:t>
            </a:r>
            <a:r>
              <a:rPr lang="vi-VN" sz="2000" dirty="0">
                <a:solidFill>
                  <a:srgbClr val="000099"/>
                </a:solidFill>
              </a:rPr>
              <a:t>khắc họa rõ hơn kí ức về thời gian gắn bó chan hòa với thiên nhiên, với vầng trăng lớn lao sâu nặng, nghĩa tình, tri kỉ</a:t>
            </a:r>
            <a:r>
              <a:rPr lang="vi-VN" sz="2000" dirty="0"/>
              <a:t>. </a:t>
            </a:r>
            <a:r>
              <a:rPr lang="en-US" sz="2000" dirty="0" smtClean="0"/>
              <a:t/>
            </a:r>
            <a:br>
              <a:rPr lang="en-US" sz="2000" dirty="0" smtClean="0"/>
            </a:br>
            <a:r>
              <a:rPr lang="en-US" sz="2000" dirty="0" smtClean="0"/>
              <a:t>-&gt;</a:t>
            </a:r>
            <a:r>
              <a:rPr lang="vi-VN" sz="2000" dirty="0" smtClean="0">
                <a:solidFill>
                  <a:srgbClr val="FF0000"/>
                </a:solidFill>
              </a:rPr>
              <a:t>Chất </a:t>
            </a:r>
            <a:r>
              <a:rPr lang="vi-VN" sz="2000" dirty="0">
                <a:solidFill>
                  <a:srgbClr val="FF0000"/>
                </a:solidFill>
              </a:rPr>
              <a:t>thơ mộc mạc chân thành </a:t>
            </a:r>
            <a:r>
              <a:rPr lang="vi-VN" sz="2000" dirty="0"/>
              <a:t>như vầng trăng hiền hòa, </a:t>
            </a:r>
            <a:r>
              <a:rPr lang="en-US" sz="2000" dirty="0" smtClean="0"/>
              <a:t/>
            </a:r>
            <a:br>
              <a:rPr lang="en-US" sz="2000" dirty="0" smtClean="0"/>
            </a:br>
            <a:r>
              <a:rPr lang="en-US" sz="2000" dirty="0" smtClean="0"/>
              <a:t>-&gt;</a:t>
            </a:r>
            <a:r>
              <a:rPr lang="vi-VN" sz="2000" dirty="0" smtClean="0">
                <a:solidFill>
                  <a:srgbClr val="FF0000"/>
                </a:solidFill>
              </a:rPr>
              <a:t>ngôn </a:t>
            </a:r>
            <a:r>
              <a:rPr lang="vi-VN" sz="2000" dirty="0">
                <a:solidFill>
                  <a:srgbClr val="FF0000"/>
                </a:solidFill>
              </a:rPr>
              <a:t>ngữ hàm súc, giàu tính biểu cảm </a:t>
            </a:r>
            <a:r>
              <a:rPr lang="vi-VN" sz="2000" dirty="0"/>
              <a:t>như “có cái gì rưng </a:t>
            </a:r>
            <a:r>
              <a:rPr lang="vi-VN" sz="2000" dirty="0" smtClean="0"/>
              <a:t>rưng</a:t>
            </a:r>
            <a:r>
              <a:rPr lang="vi-VN" sz="2000" dirty="0"/>
              <a:t/>
            </a:r>
            <a:br>
              <a:rPr lang="vi-VN" sz="2000" dirty="0"/>
            </a:br>
            <a:r>
              <a:rPr lang="vi-VN" sz="2000" dirty="0"/>
              <a:t>– Hình ảnh “trăng cứ tròn vành vạnh” là </a:t>
            </a:r>
            <a:r>
              <a:rPr lang="vi-VN" sz="2000" dirty="0">
                <a:solidFill>
                  <a:srgbClr val="FF0000"/>
                </a:solidFill>
              </a:rPr>
              <a:t>tượng trưng cho quá khứ nghĩa tình, thủy chung, đầy đặn, bao dung, nhân hậu.</a:t>
            </a:r>
            <a:br>
              <a:rPr lang="vi-VN" sz="2000" dirty="0">
                <a:solidFill>
                  <a:srgbClr val="FF0000"/>
                </a:solidFill>
              </a:rPr>
            </a:br>
            <a:r>
              <a:rPr lang="vi-VN" sz="2000" dirty="0"/>
              <a:t>– Hình ảnh “ánh trăng im phăng phắc” mang </a:t>
            </a:r>
            <a:r>
              <a:rPr lang="vi-VN" sz="2000" dirty="0">
                <a:solidFill>
                  <a:srgbClr val="FF0000"/>
                </a:solidFill>
              </a:rPr>
              <a:t>ý nghĩa nghiêm khắc nhắc nhở, là sự trách móc trong lặng im.</a:t>
            </a:r>
            <a:r>
              <a:rPr lang="vi-VN" sz="2000" dirty="0"/>
              <a:t> Chính cái im phăng phắc của vầng trăng đã đánh thức con người, làm xáo động tâm hồn người lính năm xưa. Con người “giật mình” trước ánh trăng là sự bừng tỉnh của nhân cách, là sự trở về với lương tâm trong sạch, tốt đẹp. Đó là lời ân hận, ăn năn day dứt, làm đẹp con người.</a:t>
            </a:r>
            <a:br>
              <a:rPr lang="vi-VN" sz="2000" dirty="0"/>
            </a:br>
            <a:endParaRPr lang="en-US" sz="2000" dirty="0">
              <a:solidFill>
                <a:srgbClr val="FF0000"/>
              </a:solidFill>
            </a:endParaRPr>
          </a:p>
        </p:txBody>
      </p:sp>
    </p:spTree>
    <p:extLst>
      <p:ext uri="{BB962C8B-B14F-4D97-AF65-F5344CB8AC3E}">
        <p14:creationId xmlns:p14="http://schemas.microsoft.com/office/powerpoint/2010/main" val="9273878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13954</TotalTime>
  <Words>952</Words>
  <Application>Microsoft Office PowerPoint</Application>
  <PresentationFormat>Widescreen</PresentationFormat>
  <Paragraphs>40</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ÔN TẬP  Ánh trăng</vt:lpstr>
      <vt:lpstr>I. Kiến thức cần nắm:</vt:lpstr>
      <vt:lpstr>1. Tác giả: – Nguyễn Duy sinh năm 1948, tên khai sinh là Nguyễn Duy Nhuệ, quê ở thành phố Thanh Hóa. – 1966, ông gia nhập quân đội, vào binh chủng Thông tin,tham gia chiến đấu ở nhiều chiến trường. – Sau năm 1975, ông chuyển về làm báo Văn nghệ giải phóng. Từ năm 1977, Nguyễn Duy là đại diện thường trú báo Văn nghệ tại Thành phố Hồ Chí Minh. – Nguyễn Duy thuộc thế hệ các nhà thơ quân đội trưởng thành trong kháng chiến chống Mỹ cứu nước của dân tộc và trở thành một trong những gương mặt tiêu biểu. – Thơ ông gần gũi với văn hóa dân gian, nhưng sâu sắc mà rất đỗi tài hoa, đi sâu vào cái nghĩa, cái tình muôn đời của con người Việt Nam. </vt:lpstr>
      <vt:lpstr>2. Tác phẩm: a. Hoàn cảnh sáng tác: -Nguyễn Duy viết bài thơ “Ánh trăng” vào năm 1978 ,tại thành phố Hồ Chí Minh -nơi đô thị của cuộc sống tiện nghi hiện đại, nơi những người từ trận đánh trở về đã để lại sau lưng cuộc chiến gian khổ mà nghĩa tình. – In trong tập thơ “Ánh trăng” của Nguyễn Duy –tập thơ đạt giải A của Hội nhà Văn Việt Nam năm 1984 </vt:lpstr>
      <vt:lpstr>c. Mạch cảm xúc: Bài thơ là câu chuyện nhỏ được kể theo trình tự thời gian từ quá khứ đến hiện tại gắn với các mốc sự kiện trong cuộc đời con người. Theo dòng tự sự ấy mạch cảm xúc đi từ quá khứ đến hiện tại và lắng kết trong cái “giật mình” cuối bài thơ. c. Chủ đề: Thông qua hình tượng nghệ thuật “Ánh trăng” và cảm xúc của nhà thơ, bài thơ đã diễn tả những suy ngẫm sâu sắc về thái độ của con người đối với quá khứ gian lao, tình nghĩa.</vt:lpstr>
      <vt:lpstr>b. Bố cục: 3phần: – Hai khổ đầu: Vầng trăng trong quá khứ. – Hai khổ tiếp: Vầng trăng trong hiện tại. – Hai khổ cuối: Cảm xúc và suy ngẫm của tác giả trước vầng trăng. </vt:lpstr>
      <vt:lpstr>1. Vầng trăng trong quá khứ: – Hồi nhỏ sống: + với đồng. + với sông. + với bể. -&gt; Điệp từ “với” được lặp lại ba lần càng tô đậm thêm sự gắn bó chan hòa của con người với thiên nhiên, với những tươi đẹp của tuổi thơ. -“Hồi chiến tranh ở rừng” – những năm tháng gian khổ, ác liệt thời chiến tranh,“vầng trăng thành tri kỉ” -&gt; Nghệ thuật nhân hóa -&gt; trăng là người bạn thân thiết, tri âm tri kỉ, là đồng chí cùng chia sẻ những vui buồn trong chiến trận với người lính – nhà thơ -“Trần trụi với thiên nhiên/ hồn nhiên như cây cỏ” -&gt; Vầng trăng trong quá khứ mới đẹp làm sao! -&gt;phép liên tưởng đầy tính nghệ thuật “trần trụi với thiên nhiên”, so sánh độc đáo “hồn thiên như cây cỏ” -&gt; cho ta thấy rõ hơn vẻ đẹp bình dị,mộc mạc,trong sáng, rất đỗi vô tư, hồn nhiên của vầng trăng. -“không…quên…vầng trăng tình nghĩa” -&gt; thể hiện tình cảm thắm thiết với vầng trăng. =&gt;Vầng trăng đã gắn bó thân thiết với con người từ lúc nhỏ đến lúc trưởng thành,cả trong hạnh phúc và gian lao. =&gt;Trăng là vẻ đẹp của đất nước bình dị, hiền hậu; của thiên nhiên vĩnh hằng, tươi mát, thơ mộng. =&gt;Vầng trăng không những trở thành người bạn tri kỉ, mà đã trở thành “vầng trăng tình nghĩa” biểu tượng cho quá khứ nghĩa tình.</vt:lpstr>
      <vt:lpstr>2. Vầng trăng trong hiện tại: -Hoàn cảnh sống: + Đất nước hòa bình. + Hoàn cảnh sống thay đổi: xa rời cuộc sống giản dị của quá khứ, con người được sống sung túc trong “ánh điện cửa gương” – cuộc sống đầy đủ, tiện nghi, khép kín trong những căn phòng hiện đại,xa rời thiên nhiên. – “Vầng trăng đi qua ngõ – như người dưng qua đường”: + Vầng trăng bây giờ đối với người lính năm xưa giờ chỉ là dĩ vãng, dĩ vãng nhạt nhòa của quãng thời gian xa xôi nào đó. + Biện pháp nhân hóa, so sánh-&gt; “Vầng trăng tình nghĩa” trở thành “người dưng qua đường”. Vầng trăng vẫn “đi qua ngõ”, vẫn tròn đầy, vẫn thủy chung tình nghĩa, nhưng con người đã quên trăng, hờ hững, lạnh nhạt, dửng dưng đến vô tình.  Vầng trăng giờ đây bỗng trở thành người xa lạ, chẳng còn ai nhớ, chẳng còn ai hay biết. -&gt; Rõ ràng, khi thay đổi hoàn cảnh, con người có thể dễ dàng quên đi quá khứ, có thể thay đổi về tình cảm.Nói chuyện quên nhớ ấy, nhà thơ đã phản ánh một sự thực trong xã hội thời hiện đại. – Con người gặp lại vầng trăng trong một tình huống bất ngờ: + Tình huống: mất điện, phòng tối om. + “Vội bật tung”: vội vàng, khẩn trương -&gt; bắt gặp vầng trăng -&gt; Đây là khổ thơ quan trọng trong cấu tứ toàn bài. Chính cái khoảnh khắc bất ngờ ấy đã tạo nên bước ngoặt trong mạch cảm xúc của nhà thơ-&gt; Sự xuất hiện bất ngờ của vầng trăng khiến nhà thơ ngỡ ngàng, bối rối, gợi cho nhà thơ bao kỉ niệm nghĩa tình. </vt:lpstr>
      <vt:lpstr>– Từ “mặt” được dùng với nghĩa gốc và nghĩa chuyển – mặt trăng, mặt người – trăng và người cùng đối diện đàm tâm. – Với tư thế “ngửa mặt lên nhìn mặt” người đọc cảm nhận sự lặng im, thành kính và trong phút chốc cảm xúc dâng trào khi gặp lại vầng trăng: “có cái gì rưng rưng”. Rưng rưng của những niềm thương nỗi nhớ, của những lãng quên lạnh nhạt với người bạn cố tri; của một lương tri đang thức tỉnh sau những ngày đắm chìm trong cõi u mê mộng mị; rưng rưng của nỗi ân hận ăn năn về thái độ của chính mình trong suốt thời gian qua.– Và trong phút giây nhân vật trữ tình nhìn thẳng vào trăng- biểu tượng đẹp đẽ của một thời xa vắng, nhìn thẳng vào tâm hồn của mình, bao kỉ niệm chợt ùa về chiếm trọn tâm tư. Kí ức về quãng đời ấu thơ trong sáng, về lúc chiến tranh máu lửa, về cái ngày xưa hồn hậu hiện lên rõ dần theo dòng cảm nhận trào dâng, “như là đồng là bể, như là sông là rừng”. Đồng, bể, sông, rừng,những hình ảnh gắn bó nơi khoảng trời kỉ niệm. -&gt; Cấu trúc song hành của hai câu thơ, nhịp điệu dồn dập cùng biện pháp tu từ so sánh, điệp ngữ và liệt kê như muốn khắc họa rõ hơn kí ức về thời gian gắn bó chan hòa với thiên nhiên, với vầng trăng lớn lao sâu nặng, nghĩa tình, tri kỉ.  -&gt;Chất thơ mộc mạc chân thành như vầng trăng hiền hòa,  -&gt;ngôn ngữ hàm súc, giàu tính biểu cảm như “có cái gì rưng rưng – Hình ảnh “trăng cứ tròn vành vạnh” là tượng trưng cho quá khứ nghĩa tình, thủy chung, đầy đặn, bao dung, nhân hậu. – Hình ảnh “ánh trăng im phăng phắc” mang ý nghĩa nghiêm khắc nhắc nhở, là sự trách móc trong lặng im. Chính cái im phăng phắc của vầng trăng đã đánh thức con người, làm xáo động tâm hồn người lính năm xưa. Con người “giật mình” trước ánh trăng là sự bừng tỉnh của nhân cách, là sự trở về với lương tâm trong sạch, tốt đẹp. Đó là lời ân hận, ăn năn day dứt, làm đẹp con người. </vt:lpstr>
      <vt:lpstr>PowerPoint Presentation</vt:lpstr>
      <vt:lpstr>II. Rèn kỹ năng:</vt:lpstr>
      <vt:lpstr> 1. Em hãy nêu hoàn cảnh sáng tác của bài thơ. Từ đó, hãy liên hệ với cuộc đời của Nguyễn Duy để phát biểu chủ đề của bài thơ. </vt:lpstr>
      <vt:lpstr>  2. Hãy giải thích tại sao tác giả chỉ viết hoa từ những dòng đầu tiên của mỗi khổ thơ. </vt:lpstr>
      <vt:lpstr>  3. Tình huống được đặt ra trong khổ thơ đó là gì? Nó có ý nghĩa gì trong việc thể hiện chủ đề của tác phẩm? </vt:lpstr>
      <vt:lpstr>4. Có thể viết câu thơ “Ngửa mặt lên nhìn mặt” thành “Ngửa mặt lên nhìn trăng” được không? Vì sao? Chép lại 2 câu thơ trong bài đã học ở chương trình THCS cũng gợi tả sự đối diện giữa con người với vầng trăng (ghi rõ tên tác giả, tác phẩm).</vt:lpstr>
      <vt:lpstr>  5. Tình huống được đặt ra trong khổ thơ đó là gì? Nó có ý nghĩa gì trong việc thể hiện chủ đề của tác phẩm? </vt:lpstr>
      <vt:lpstr>6. Chỉ ra biện pháp tu từ có trong hai câu thơ cuối khổ thơ vừa chép. Nêu tác dụng của biện pháp tu từ đó. </vt:lpstr>
      <vt:lpstr> 7.Cái “giật mình” trong khổ thơ vừa chép có ý nghĩa gì?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Tác giả: – Nguyễn Duy sinh năm 1948, tên khai sinh là Nguyễn Duy Nhuệ, quê ở thành phố Thanh Hóa. – 1966, ông gia nhập quân đội, vào binh chủng Thông tin,tham gia chiến đấu ở nhiều chiến trường. – Sau năm 1975, ông chuyển về làm báo Văn nghệ giải phóng. Từ năm 1977, Nguyễn Duy là đại diện thường trú báo Văn nghệ tại Thành phố Hồ Chí Minh. – Nguyễn Duy thuộc thế hệ các nhà thơ quân đội trưởng thành trong kháng chiến chống Mỹ cứu nước của dân tộc và trở thành một trong những gương mặt tiêu biểu. – Thơ ông gần gũi với văn hóa dân gian, nhưng sâu sắc mà rất đỗi tài hoa, đi sâu vào cái nghĩa, cái tình muôn đời của con người Việt Nam. </dc:title>
  <dc:creator>Huyen</dc:creator>
  <cp:lastModifiedBy>Huyen</cp:lastModifiedBy>
  <cp:revision>25</cp:revision>
  <dcterms:created xsi:type="dcterms:W3CDTF">2020-06-09T00:09:31Z</dcterms:created>
  <dcterms:modified xsi:type="dcterms:W3CDTF">2021-05-22T03:56:08Z</dcterms:modified>
</cp:coreProperties>
</file>