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4" r:id="rId3"/>
    <p:sldId id="256" r:id="rId4"/>
    <p:sldId id="257" r:id="rId5"/>
    <p:sldId id="258" r:id="rId6"/>
    <p:sldId id="273" r:id="rId7"/>
    <p:sldId id="261" r:id="rId8"/>
    <p:sldId id="262" r:id="rId9"/>
    <p:sldId id="260" r:id="rId10"/>
    <p:sldId id="263" r:id="rId11"/>
    <p:sldId id="269" r:id="rId12"/>
    <p:sldId id="264" r:id="rId13"/>
    <p:sldId id="270" r:id="rId14"/>
    <p:sldId id="265" r:id="rId15"/>
    <p:sldId id="259" r:id="rId16"/>
    <p:sldId id="266" r:id="rId17"/>
    <p:sldId id="271" r:id="rId18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="" xmlns:a16="http://schemas.microsoft.com/office/drawing/2014/main" id="{98112436-B6C7-462C-A0E8-F4D46F673D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Tiêu đề phụ 2">
            <a:extLst>
              <a:ext uri="{FF2B5EF4-FFF2-40B4-BE49-F238E27FC236}">
                <a16:creationId xmlns="" xmlns:a16="http://schemas.microsoft.com/office/drawing/2014/main" id="{2EF39E36-DD99-4AE1-95CD-D4E9AE8A0F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="" xmlns:a16="http://schemas.microsoft.com/office/drawing/2014/main" id="{889B072B-A25B-403E-9CAD-826F79F23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D0F6-2FCB-48D0-976A-71491D2EF339}" type="datetimeFigureOut">
              <a:rPr lang="vi-VN" smtClean="0"/>
              <a:t>22/05/2021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="" xmlns:a16="http://schemas.microsoft.com/office/drawing/2014/main" id="{678406C2-5F7D-45F7-A2B0-5806E189C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="" xmlns:a16="http://schemas.microsoft.com/office/drawing/2014/main" id="{B4767986-DC73-4DE2-971F-494BE9D6B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BD597-C8BD-4ADD-BCE7-0B387523C8A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97254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="" xmlns:a16="http://schemas.microsoft.com/office/drawing/2014/main" id="{E1594696-B294-4EC7-9761-A1DFD1711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="" xmlns:a16="http://schemas.microsoft.com/office/drawing/2014/main" id="{ACA9B785-A65C-4399-AD7B-B795FE2E1F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="" xmlns:a16="http://schemas.microsoft.com/office/drawing/2014/main" id="{B038F917-4F91-43B8-B225-9C6338E2F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D0F6-2FCB-48D0-976A-71491D2EF339}" type="datetimeFigureOut">
              <a:rPr lang="vi-VN" smtClean="0"/>
              <a:t>22/05/2021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="" xmlns:a16="http://schemas.microsoft.com/office/drawing/2014/main" id="{3A174A7D-5C7E-465A-97D1-A9215C398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="" xmlns:a16="http://schemas.microsoft.com/office/drawing/2014/main" id="{7B4D19FF-3792-4C9D-9F14-AF3C668C5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BD597-C8BD-4ADD-BCE7-0B387523C8A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51800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="" xmlns:a16="http://schemas.microsoft.com/office/drawing/2014/main" id="{BA5691B9-519C-44E9-ACBC-2D660FCF82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="" xmlns:a16="http://schemas.microsoft.com/office/drawing/2014/main" id="{7A41A639-4E2F-4909-BE11-BE232E2499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="" xmlns:a16="http://schemas.microsoft.com/office/drawing/2014/main" id="{06725EC2-3062-408A-8FF8-BB64620B8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D0F6-2FCB-48D0-976A-71491D2EF339}" type="datetimeFigureOut">
              <a:rPr lang="vi-VN" smtClean="0"/>
              <a:t>22/05/2021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="" xmlns:a16="http://schemas.microsoft.com/office/drawing/2014/main" id="{CAA8FCB9-E313-45EF-BB55-46BCBFBB3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="" xmlns:a16="http://schemas.microsoft.com/office/drawing/2014/main" id="{E3034505-38EE-4789-9D80-418997DD1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BD597-C8BD-4ADD-BCE7-0B387523C8A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8682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="" xmlns:a16="http://schemas.microsoft.com/office/drawing/2014/main" id="{10366B60-990F-4228-A41E-DC59596A1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="" xmlns:a16="http://schemas.microsoft.com/office/drawing/2014/main" id="{5540313A-06E3-47BE-8025-05E4A6E5E2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="" xmlns:a16="http://schemas.microsoft.com/office/drawing/2014/main" id="{EED37363-2500-4C93-8941-0AA87CE04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D0F6-2FCB-48D0-976A-71491D2EF339}" type="datetimeFigureOut">
              <a:rPr lang="vi-VN" smtClean="0"/>
              <a:t>22/05/2021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="" xmlns:a16="http://schemas.microsoft.com/office/drawing/2014/main" id="{3E89076A-A791-4727-B942-9D81F3CB1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="" xmlns:a16="http://schemas.microsoft.com/office/drawing/2014/main" id="{77E36CE6-2134-4243-AB62-48136D5E2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BD597-C8BD-4ADD-BCE7-0B387523C8A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9128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="" xmlns:a16="http://schemas.microsoft.com/office/drawing/2014/main" id="{15850F57-13DE-4C7F-BC14-2BF806E98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="" xmlns:a16="http://schemas.microsoft.com/office/drawing/2014/main" id="{AA7BA290-267D-475F-97D0-BEDAF0FF0D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="" xmlns:a16="http://schemas.microsoft.com/office/drawing/2014/main" id="{71E94C75-2F1D-442F-A152-6A3A8F549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D0F6-2FCB-48D0-976A-71491D2EF339}" type="datetimeFigureOut">
              <a:rPr lang="vi-VN" smtClean="0"/>
              <a:t>22/05/2021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="" xmlns:a16="http://schemas.microsoft.com/office/drawing/2014/main" id="{61B59396-852D-415C-98B3-DEC1BF387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="" xmlns:a16="http://schemas.microsoft.com/office/drawing/2014/main" id="{6A1343CB-A236-4B98-9046-A7EDCB019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BD597-C8BD-4ADD-BCE7-0B387523C8A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39644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="" xmlns:a16="http://schemas.microsoft.com/office/drawing/2014/main" id="{F27EA163-076E-4130-A42A-641183D32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="" xmlns:a16="http://schemas.microsoft.com/office/drawing/2014/main" id="{CA254FF6-6C2F-4DC8-8A01-0025E33B00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="" xmlns:a16="http://schemas.microsoft.com/office/drawing/2014/main" id="{0A59C1F3-8927-414B-9B19-1AA132CA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="" xmlns:a16="http://schemas.microsoft.com/office/drawing/2014/main" id="{4F737BD0-50C5-4FF1-92F9-EC68C782B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D0F6-2FCB-48D0-976A-71491D2EF339}" type="datetimeFigureOut">
              <a:rPr lang="vi-VN" smtClean="0"/>
              <a:t>22/05/2021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="" xmlns:a16="http://schemas.microsoft.com/office/drawing/2014/main" id="{D94EADE7-9CEF-4888-BB84-B4EBB81C7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="" xmlns:a16="http://schemas.microsoft.com/office/drawing/2014/main" id="{9F79F52F-F074-4484-A988-60630D957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BD597-C8BD-4ADD-BCE7-0B387523C8A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69860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="" xmlns:a16="http://schemas.microsoft.com/office/drawing/2014/main" id="{70D52A04-9F20-483C-8703-70388EFAC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="" xmlns:a16="http://schemas.microsoft.com/office/drawing/2014/main" id="{5C3BC4BC-4F02-48E8-AF0C-9396453AED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="" xmlns:a16="http://schemas.microsoft.com/office/drawing/2014/main" id="{5F26BB00-37B2-41DF-B5A3-126CD86A6F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="" xmlns:a16="http://schemas.microsoft.com/office/drawing/2014/main" id="{9BA96686-8EF3-4B2E-BD37-F0B4DBFA2F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="" xmlns:a16="http://schemas.microsoft.com/office/drawing/2014/main" id="{14FC7AAC-95D1-41FD-A9BB-E6C59DD879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="" xmlns:a16="http://schemas.microsoft.com/office/drawing/2014/main" id="{D7C7A206-5099-4A67-BF37-252C2FF12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D0F6-2FCB-48D0-976A-71491D2EF339}" type="datetimeFigureOut">
              <a:rPr lang="vi-VN" smtClean="0"/>
              <a:t>22/05/2021</a:t>
            </a:fld>
            <a:endParaRPr lang="vi-VN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="" xmlns:a16="http://schemas.microsoft.com/office/drawing/2014/main" id="{5722025A-6FFF-45CC-9633-AC65BDA02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="" xmlns:a16="http://schemas.microsoft.com/office/drawing/2014/main" id="{03ED9824-66B9-4F00-87A5-AD0FEE5DE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BD597-C8BD-4ADD-BCE7-0B387523C8A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69204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="" xmlns:a16="http://schemas.microsoft.com/office/drawing/2014/main" id="{64052FCF-92AF-4DDF-BFC5-D4CD538AC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="" xmlns:a16="http://schemas.microsoft.com/office/drawing/2014/main" id="{5776CE34-1AA0-4D92-9780-62A512B50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D0F6-2FCB-48D0-976A-71491D2EF339}" type="datetimeFigureOut">
              <a:rPr lang="vi-VN" smtClean="0"/>
              <a:t>22/05/2021</a:t>
            </a:fld>
            <a:endParaRPr lang="vi-VN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="" xmlns:a16="http://schemas.microsoft.com/office/drawing/2014/main" id="{1120E86A-6A9C-4E1F-9AAC-D45F9D6E4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="" xmlns:a16="http://schemas.microsoft.com/office/drawing/2014/main" id="{8778DC0C-F09A-4857-BF4C-0E36F4535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BD597-C8BD-4ADD-BCE7-0B387523C8A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28814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="" xmlns:a16="http://schemas.microsoft.com/office/drawing/2014/main" id="{254A37A1-0125-49D0-8913-CD9CC4C48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D0F6-2FCB-48D0-976A-71491D2EF339}" type="datetimeFigureOut">
              <a:rPr lang="vi-VN" smtClean="0"/>
              <a:t>22/05/2021</a:t>
            </a:fld>
            <a:endParaRPr lang="vi-VN"/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="" xmlns:a16="http://schemas.microsoft.com/office/drawing/2014/main" id="{0494E845-C54C-4BE5-AB32-60EC89B96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="" xmlns:a16="http://schemas.microsoft.com/office/drawing/2014/main" id="{8C935239-B312-4301-8F6D-51D1DB018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BD597-C8BD-4ADD-BCE7-0B387523C8A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80389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="" xmlns:a16="http://schemas.microsoft.com/office/drawing/2014/main" id="{F9131915-E2BE-47B6-BD8F-8D9C472BB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="" xmlns:a16="http://schemas.microsoft.com/office/drawing/2014/main" id="{7912CCE4-3A4C-41F8-A381-C96642D7E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="" xmlns:a16="http://schemas.microsoft.com/office/drawing/2014/main" id="{03B5FCFD-550C-495D-A8D1-4D88FCA4C9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="" xmlns:a16="http://schemas.microsoft.com/office/drawing/2014/main" id="{90CE60FC-3A4A-40C5-BF10-81D349313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D0F6-2FCB-48D0-976A-71491D2EF339}" type="datetimeFigureOut">
              <a:rPr lang="vi-VN" smtClean="0"/>
              <a:t>22/05/2021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="" xmlns:a16="http://schemas.microsoft.com/office/drawing/2014/main" id="{FA619E6F-4D26-4021-8640-C59074E85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="" xmlns:a16="http://schemas.microsoft.com/office/drawing/2014/main" id="{2F73396C-3E42-4D9C-BFF6-6D8CE6602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BD597-C8BD-4ADD-BCE7-0B387523C8A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4626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="" xmlns:a16="http://schemas.microsoft.com/office/drawing/2014/main" id="{31ABD816-729E-43CE-9BEE-D61911B68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="" xmlns:a16="http://schemas.microsoft.com/office/drawing/2014/main" id="{031F1FF8-4A37-4F80-BDEE-64DAE83D08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="" xmlns:a16="http://schemas.microsoft.com/office/drawing/2014/main" id="{E729029C-FE48-431D-A6B7-9F976CC99E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="" xmlns:a16="http://schemas.microsoft.com/office/drawing/2014/main" id="{AD347F7E-277A-411F-B625-977C838C5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D0F6-2FCB-48D0-976A-71491D2EF339}" type="datetimeFigureOut">
              <a:rPr lang="vi-VN" smtClean="0"/>
              <a:t>22/05/2021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="" xmlns:a16="http://schemas.microsoft.com/office/drawing/2014/main" id="{D45C52A2-E8AF-4F8D-B428-A468E5DCB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="" xmlns:a16="http://schemas.microsoft.com/office/drawing/2014/main" id="{6D6F9D4F-ED7B-4987-A763-1F8A7B388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BD597-C8BD-4ADD-BCE7-0B387523C8A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11886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>
            <a:extLst>
              <a:ext uri="{FF2B5EF4-FFF2-40B4-BE49-F238E27FC236}">
                <a16:creationId xmlns="" xmlns:a16="http://schemas.microsoft.com/office/drawing/2014/main" id="{584AAEEE-B91F-466A-8FE2-EF8298C9A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="" xmlns:a16="http://schemas.microsoft.com/office/drawing/2014/main" id="{0B4DBAE5-3330-4838-B586-124FC9EA16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="" xmlns:a16="http://schemas.microsoft.com/office/drawing/2014/main" id="{FDD91ECF-49DE-48C1-94CF-2EC122BDCB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6D0F6-2FCB-48D0-976A-71491D2EF339}" type="datetimeFigureOut">
              <a:rPr lang="vi-VN" smtClean="0"/>
              <a:t>22/05/2021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="" xmlns:a16="http://schemas.microsoft.com/office/drawing/2014/main" id="{76A997B6-BCCC-4B42-9604-240BC636DF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="" xmlns:a16="http://schemas.microsoft.com/office/drawing/2014/main" id="{A9EC39EB-14E8-45F8-B201-CD5F66F214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BD597-C8BD-4ADD-BCE7-0B387523C8A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49935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 New Roman"/>
              </a:rPr>
              <a:t>Tiết</a:t>
            </a: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 New Roman"/>
              </a:rPr>
              <a:t> 3: </a:t>
            </a:r>
            <a:b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 New Roman"/>
              </a:rPr>
            </a:b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 New Roman"/>
              </a:rPr>
              <a:t>Ôn</a:t>
            </a: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 New Roman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 New Roman"/>
              </a:rPr>
              <a:t>tập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 New Roman"/>
              </a:rPr>
              <a:t>: </a:t>
            </a:r>
            <a:r>
              <a:rPr lang="en-US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 New Roman"/>
              </a:rPr>
              <a:t>Viếng</a:t>
            </a:r>
            <a:r>
              <a:rPr lang="en-US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 New Roman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 New Roman"/>
              </a:rPr>
              <a:t>lăng</a:t>
            </a:r>
            <a:r>
              <a:rPr lang="en-US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 New Roman"/>
              </a:rPr>
              <a:t> </a:t>
            </a:r>
            <a:r>
              <a:rPr lang="en-US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 New Roman"/>
              </a:rPr>
              <a:t>Bác</a:t>
            </a:r>
            <a:endParaRPr lang="en-US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20115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717" y="189186"/>
            <a:ext cx="11682249" cy="6385035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1" u="sng" dirty="0" err="1" smtClean="0">
                <a:solidFill>
                  <a:srgbClr val="FF0000"/>
                </a:solidFill>
                <a:latin typeface="Time New Roman"/>
              </a:rPr>
              <a:t>Đáp</a:t>
            </a:r>
            <a:r>
              <a:rPr lang="en-US" sz="2400" b="1" u="sng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400" b="1" u="sng" dirty="0" err="1" smtClean="0">
                <a:solidFill>
                  <a:srgbClr val="FF0000"/>
                </a:solidFill>
                <a:latin typeface="Time New Roman"/>
              </a:rPr>
              <a:t>án</a:t>
            </a:r>
            <a:r>
              <a:rPr lang="en-US" sz="2400" b="1" u="sng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400" b="1" u="sng" dirty="0" err="1" smtClean="0">
                <a:solidFill>
                  <a:srgbClr val="FF0000"/>
                </a:solidFill>
                <a:latin typeface="Time New Roman"/>
              </a:rPr>
              <a:t>Vấn</a:t>
            </a:r>
            <a:r>
              <a:rPr lang="en-US" sz="2400" b="1" u="sng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400" b="1" u="sng" dirty="0" err="1" smtClean="0">
                <a:solidFill>
                  <a:srgbClr val="FF0000"/>
                </a:solidFill>
                <a:latin typeface="Time New Roman"/>
              </a:rPr>
              <a:t>đề</a:t>
            </a:r>
            <a:r>
              <a:rPr lang="en-US" sz="2400" b="1" u="sng" dirty="0" smtClean="0">
                <a:solidFill>
                  <a:srgbClr val="FF0000"/>
                </a:solidFill>
                <a:latin typeface="Time New Roman"/>
              </a:rPr>
              <a:t> 4: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1" u="sng" dirty="0" err="1" smtClean="0">
                <a:solidFill>
                  <a:srgbClr val="FF0000"/>
                </a:solidFill>
                <a:latin typeface="Time New Roman"/>
              </a:rPr>
              <a:t>Câu</a:t>
            </a:r>
            <a:r>
              <a:rPr lang="en-US" sz="2400" b="1" u="sng" dirty="0" smtClean="0">
                <a:solidFill>
                  <a:srgbClr val="FF0000"/>
                </a:solidFill>
                <a:latin typeface="Time New Roman"/>
              </a:rPr>
              <a:t> 1</a:t>
            </a:r>
            <a:r>
              <a:rPr lang="en-US" sz="2400" b="1" u="sng" dirty="0">
                <a:solidFill>
                  <a:srgbClr val="FF0000"/>
                </a:solidFill>
                <a:latin typeface="Time New Roman"/>
              </a:rPr>
              <a:t>:</a:t>
            </a:r>
            <a:r>
              <a:rPr lang="en-US" sz="24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400" b="1" dirty="0" err="1" smtClean="0">
                <a:latin typeface="Time New Roman"/>
              </a:rPr>
              <a:t>Chép</a:t>
            </a:r>
            <a:r>
              <a:rPr lang="en-US" sz="2400" b="1" dirty="0">
                <a:latin typeface="Time New Roman"/>
              </a:rPr>
              <a:t> </a:t>
            </a:r>
            <a:r>
              <a:rPr lang="en-US" sz="2400" b="1" dirty="0" err="1" smtClean="0">
                <a:latin typeface="Time New Roman"/>
              </a:rPr>
              <a:t>chính</a:t>
            </a:r>
            <a:r>
              <a:rPr lang="en-US" sz="2400" b="1" dirty="0">
                <a:latin typeface="Time New Roman"/>
              </a:rPr>
              <a:t> </a:t>
            </a:r>
            <a:r>
              <a:rPr lang="en-US" sz="2400" b="1" dirty="0" err="1" smtClean="0">
                <a:latin typeface="Time New Roman"/>
              </a:rPr>
              <a:t>xác</a:t>
            </a:r>
            <a:r>
              <a:rPr lang="en-US" sz="2400" b="1" dirty="0">
                <a:latin typeface="Time New Roman"/>
              </a:rPr>
              <a:t> </a:t>
            </a:r>
            <a:r>
              <a:rPr lang="en-US" sz="2400" b="1" dirty="0" err="1" smtClean="0">
                <a:latin typeface="Time New Roman"/>
              </a:rPr>
              <a:t>khổ</a:t>
            </a:r>
            <a:r>
              <a:rPr lang="en-US" sz="2400" b="1" dirty="0" smtClean="0">
                <a:latin typeface="Time New Roman"/>
              </a:rPr>
              <a:t> </a:t>
            </a:r>
            <a:r>
              <a:rPr lang="en-US" sz="2400" b="1" dirty="0" err="1" smtClean="0">
                <a:latin typeface="Time New Roman"/>
              </a:rPr>
              <a:t>th</a:t>
            </a:r>
            <a:r>
              <a:rPr lang="vi-VN" sz="2400" b="1" dirty="0" smtClean="0">
                <a:latin typeface="Time New Roman"/>
              </a:rPr>
              <a:t>ơ</a:t>
            </a:r>
            <a:endParaRPr lang="en-US" sz="2400" b="1" dirty="0" smtClean="0">
              <a:latin typeface="Time New Roman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1" i="1" dirty="0" smtClean="0">
                <a:latin typeface="Time New Roman"/>
              </a:rPr>
              <a:t>“</a:t>
            </a:r>
            <a:r>
              <a:rPr lang="en-US" sz="2400" b="1" i="1" dirty="0">
                <a:latin typeface="Time New Roman"/>
              </a:rPr>
              <a:t>Mai </a:t>
            </a:r>
            <a:r>
              <a:rPr lang="en-US" sz="2400" b="1" i="1" dirty="0" err="1" smtClean="0">
                <a:latin typeface="Time New Roman"/>
              </a:rPr>
              <a:t>về</a:t>
            </a:r>
            <a:r>
              <a:rPr lang="en-US" sz="2400" b="1" i="1" dirty="0">
                <a:latin typeface="Time New Roman"/>
              </a:rPr>
              <a:t> </a:t>
            </a:r>
            <a:r>
              <a:rPr lang="en-US" sz="2400" b="1" i="1" dirty="0" err="1" smtClean="0">
                <a:latin typeface="Time New Roman"/>
              </a:rPr>
              <a:t>miền</a:t>
            </a:r>
            <a:r>
              <a:rPr lang="en-US" sz="2400" b="1" i="1" dirty="0" smtClean="0">
                <a:latin typeface="Time New Roman"/>
              </a:rPr>
              <a:t> Nam </a:t>
            </a:r>
            <a:r>
              <a:rPr lang="en-US" sz="2400" b="1" i="1" dirty="0" err="1" smtClean="0">
                <a:latin typeface="Time New Roman"/>
              </a:rPr>
              <a:t>th</a:t>
            </a:r>
            <a:r>
              <a:rPr lang="vi-VN" sz="2400" b="1" i="1" dirty="0" smtClean="0">
                <a:latin typeface="Time New Roman"/>
              </a:rPr>
              <a:t>ươn</a:t>
            </a:r>
            <a:r>
              <a:rPr lang="en-US" sz="2400" b="1" i="1" dirty="0">
                <a:latin typeface="Time New Roman"/>
              </a:rPr>
              <a:t>g </a:t>
            </a:r>
            <a:r>
              <a:rPr lang="en-US" sz="2400" b="1" i="1" dirty="0" err="1" smtClean="0">
                <a:latin typeface="Time New Roman"/>
              </a:rPr>
              <a:t>trào</a:t>
            </a:r>
            <a:r>
              <a:rPr lang="en-US" sz="2400" b="1" i="1" dirty="0" smtClean="0">
                <a:latin typeface="Time New Roman"/>
              </a:rPr>
              <a:t> n</a:t>
            </a:r>
            <a:r>
              <a:rPr lang="vi-VN" sz="2400" b="1" i="1" dirty="0" smtClean="0">
                <a:latin typeface="Time New Roman"/>
              </a:rPr>
              <a:t>ướ</a:t>
            </a:r>
            <a:r>
              <a:rPr lang="en-US" sz="2400" b="1" i="1" dirty="0">
                <a:latin typeface="Time New Roman"/>
              </a:rPr>
              <a:t>c </a:t>
            </a:r>
            <a:r>
              <a:rPr lang="en-US" sz="2400" b="1" i="1" dirty="0" err="1" smtClean="0">
                <a:latin typeface="Time New Roman"/>
              </a:rPr>
              <a:t>mắt</a:t>
            </a:r>
            <a:endParaRPr lang="en-US" sz="2400" b="1" i="1" dirty="0" smtClean="0">
              <a:latin typeface="Time New Roman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1" i="1" dirty="0">
                <a:latin typeface="Time New Roman"/>
              </a:rPr>
              <a:t>[…]</a:t>
            </a:r>
            <a:r>
              <a:rPr lang="en-US" sz="2400" b="1" i="1" dirty="0" err="1" smtClean="0">
                <a:latin typeface="Time New Roman"/>
              </a:rPr>
              <a:t>Muốn</a:t>
            </a:r>
            <a:r>
              <a:rPr lang="en-US" sz="2400" b="1" i="1" dirty="0">
                <a:latin typeface="Time New Roman"/>
              </a:rPr>
              <a:t> </a:t>
            </a:r>
            <a:r>
              <a:rPr lang="en-US" sz="2400" b="1" i="1" dirty="0" err="1" smtClean="0">
                <a:latin typeface="Time New Roman"/>
              </a:rPr>
              <a:t>làm</a:t>
            </a:r>
            <a:r>
              <a:rPr lang="en-US" sz="2400" b="1" i="1" dirty="0">
                <a:latin typeface="Time New Roman"/>
              </a:rPr>
              <a:t> </a:t>
            </a:r>
            <a:r>
              <a:rPr lang="en-US" sz="2400" b="1" i="1" dirty="0" err="1" smtClean="0">
                <a:latin typeface="Time New Roman"/>
              </a:rPr>
              <a:t>cây</a:t>
            </a:r>
            <a:r>
              <a:rPr lang="en-US" sz="2400" b="1" i="1" dirty="0" smtClean="0">
                <a:latin typeface="Time New Roman"/>
              </a:rPr>
              <a:t> </a:t>
            </a:r>
            <a:r>
              <a:rPr lang="en-US" sz="2400" b="1" i="1" dirty="0" err="1" smtClean="0">
                <a:latin typeface="Time New Roman"/>
              </a:rPr>
              <a:t>tre</a:t>
            </a:r>
            <a:r>
              <a:rPr lang="en-US" sz="2400" b="1" i="1" dirty="0" smtClean="0">
                <a:latin typeface="Time New Roman"/>
              </a:rPr>
              <a:t> </a:t>
            </a:r>
            <a:r>
              <a:rPr lang="en-US" sz="2400" b="1" i="1" dirty="0" err="1" smtClean="0">
                <a:latin typeface="Time New Roman"/>
              </a:rPr>
              <a:t>trung</a:t>
            </a:r>
            <a:r>
              <a:rPr lang="en-US" sz="2400" b="1" i="1" dirty="0">
                <a:latin typeface="Time New Roman"/>
              </a:rPr>
              <a:t> </a:t>
            </a:r>
            <a:r>
              <a:rPr lang="en-US" sz="2400" b="1" i="1" dirty="0" err="1" smtClean="0">
                <a:latin typeface="Time New Roman"/>
              </a:rPr>
              <a:t>hiếu</a:t>
            </a:r>
            <a:r>
              <a:rPr lang="en-US" sz="2400" b="1" i="1" dirty="0">
                <a:latin typeface="Time New Roman"/>
              </a:rPr>
              <a:t> </a:t>
            </a:r>
            <a:r>
              <a:rPr lang="en-US" sz="2400" b="1" i="1" dirty="0" err="1" smtClean="0">
                <a:latin typeface="Time New Roman"/>
              </a:rPr>
              <a:t>chốn</a:t>
            </a:r>
            <a:r>
              <a:rPr lang="en-US" sz="2400" b="1" i="1" dirty="0">
                <a:latin typeface="Time New Roman"/>
              </a:rPr>
              <a:t> </a:t>
            </a:r>
            <a:r>
              <a:rPr lang="en-US" sz="2400" b="1" i="1" dirty="0" err="1" smtClean="0">
                <a:latin typeface="Time New Roman"/>
              </a:rPr>
              <a:t>này</a:t>
            </a:r>
            <a:r>
              <a:rPr lang="en-US" sz="2400" b="1" i="1" dirty="0" smtClean="0">
                <a:latin typeface="Time New Roman"/>
              </a:rPr>
              <a:t>.”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n-US" sz="2400" b="1" u="sng" dirty="0" smtClean="0">
              <a:solidFill>
                <a:srgbClr val="FF0000"/>
              </a:solidFill>
              <a:latin typeface="Time New Roman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n-US" sz="2400" b="1" u="sng" dirty="0" smtClean="0">
              <a:solidFill>
                <a:srgbClr val="FF0000"/>
              </a:solidFill>
              <a:latin typeface="Time New Roman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1" u="sng" dirty="0" err="1" smtClean="0">
                <a:solidFill>
                  <a:srgbClr val="FF0000"/>
                </a:solidFill>
                <a:latin typeface="Time New Roman"/>
              </a:rPr>
              <a:t>Câu</a:t>
            </a:r>
            <a:r>
              <a:rPr lang="en-US" sz="2400" b="1" u="sng" dirty="0" smtClean="0">
                <a:solidFill>
                  <a:srgbClr val="FF0000"/>
                </a:solidFill>
                <a:latin typeface="Time New Roman"/>
              </a:rPr>
              <a:t> 2:</a:t>
            </a:r>
            <a:r>
              <a:rPr lang="en-US" sz="24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400" b="1" dirty="0" err="1" smtClean="0">
                <a:latin typeface="Time New Roman"/>
              </a:rPr>
              <a:t>Cách</a:t>
            </a:r>
            <a:r>
              <a:rPr lang="en-US" sz="2400" b="1" dirty="0">
                <a:latin typeface="Time New Roman"/>
              </a:rPr>
              <a:t> </a:t>
            </a:r>
            <a:r>
              <a:rPr lang="en-US" sz="2400" b="1" dirty="0" err="1" smtClean="0">
                <a:latin typeface="Time New Roman"/>
              </a:rPr>
              <a:t>biểu</a:t>
            </a:r>
            <a:r>
              <a:rPr lang="en-US" sz="2400" b="1" dirty="0">
                <a:latin typeface="Time New Roman"/>
              </a:rPr>
              <a:t> </a:t>
            </a:r>
            <a:r>
              <a:rPr lang="en-US" sz="2400" b="1" dirty="0" err="1" smtClean="0">
                <a:latin typeface="Time New Roman"/>
              </a:rPr>
              <a:t>cảm</a:t>
            </a:r>
            <a:r>
              <a:rPr lang="en-US" sz="2400" b="1" dirty="0" smtClean="0">
                <a:latin typeface="Time New Roman"/>
              </a:rPr>
              <a:t> </a:t>
            </a:r>
            <a:r>
              <a:rPr lang="en-US" sz="2400" b="1" dirty="0" err="1" smtClean="0">
                <a:latin typeface="Time New Roman"/>
              </a:rPr>
              <a:t>trong</a:t>
            </a:r>
            <a:r>
              <a:rPr lang="en-US" sz="2400" b="1" dirty="0">
                <a:latin typeface="Time New Roman"/>
              </a:rPr>
              <a:t> </a:t>
            </a:r>
            <a:r>
              <a:rPr lang="en-US" sz="2400" b="1" dirty="0" err="1" smtClean="0">
                <a:latin typeface="Time New Roman"/>
              </a:rPr>
              <a:t>khổ</a:t>
            </a:r>
            <a:r>
              <a:rPr lang="en-US" sz="2400" b="1" dirty="0" smtClean="0">
                <a:latin typeface="Time New Roman"/>
              </a:rPr>
              <a:t> </a:t>
            </a:r>
            <a:r>
              <a:rPr lang="en-US" sz="2400" b="1" dirty="0" err="1" smtClean="0">
                <a:latin typeface="Time New Roman"/>
              </a:rPr>
              <a:t>th</a:t>
            </a:r>
            <a:r>
              <a:rPr lang="vi-VN" sz="2400" b="1" dirty="0" smtClean="0">
                <a:latin typeface="Time New Roman"/>
              </a:rPr>
              <a:t>ơ</a:t>
            </a:r>
            <a:r>
              <a:rPr lang="en-US" sz="2400" b="1" dirty="0" smtClean="0">
                <a:latin typeface="Time New Roman"/>
              </a:rPr>
              <a:t>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 smtClean="0">
                <a:latin typeface="Time New Roman"/>
              </a:rPr>
              <a:t>  </a:t>
            </a:r>
            <a:r>
              <a:rPr lang="en-US" sz="2400" dirty="0">
                <a:latin typeface="Time New Roman"/>
              </a:rPr>
              <a:t>- </a:t>
            </a:r>
            <a:r>
              <a:rPr lang="en-US" sz="2400" dirty="0" err="1" smtClean="0">
                <a:latin typeface="Time New Roman"/>
              </a:rPr>
              <a:t>Biểu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cảm</a:t>
            </a:r>
            <a:r>
              <a:rPr lang="en-US" sz="2400" dirty="0" smtClean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trong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khổ</a:t>
            </a:r>
            <a:r>
              <a:rPr lang="en-US" sz="2400" dirty="0" smtClean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th</a:t>
            </a:r>
            <a:r>
              <a:rPr lang="vi-VN" sz="2400" dirty="0" smtClean="0">
                <a:latin typeface="Time New Roman"/>
              </a:rPr>
              <a:t>ơ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cuối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là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cách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biểu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cảm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trực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tiếp</a:t>
            </a:r>
            <a:r>
              <a:rPr lang="en-US" sz="2400" dirty="0" smtClean="0">
                <a:latin typeface="Time New Roman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n-US" sz="2400" b="1" u="sng" dirty="0" smtClean="0">
              <a:latin typeface="Time New Roman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 smtClean="0">
                <a:latin typeface="Time New Roman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285835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717" y="189186"/>
            <a:ext cx="11682249" cy="6385035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u="sng" dirty="0" err="1" smtClean="0">
                <a:solidFill>
                  <a:srgbClr val="FF0000"/>
                </a:solidFill>
                <a:latin typeface="Time New Roman"/>
              </a:rPr>
              <a:t>Đáp</a:t>
            </a:r>
            <a:r>
              <a:rPr lang="en-US" sz="2000" b="1" u="sng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000" b="1" u="sng" dirty="0" err="1" smtClean="0">
                <a:solidFill>
                  <a:srgbClr val="FF0000"/>
                </a:solidFill>
                <a:latin typeface="Time New Roman"/>
              </a:rPr>
              <a:t>án</a:t>
            </a:r>
            <a:r>
              <a:rPr lang="en-US" sz="2000" b="1" u="sng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000" b="1" u="sng" dirty="0" err="1" smtClean="0">
                <a:solidFill>
                  <a:srgbClr val="FF0000"/>
                </a:solidFill>
                <a:latin typeface="Time New Roman"/>
              </a:rPr>
              <a:t>Vấn</a:t>
            </a:r>
            <a:r>
              <a:rPr lang="en-US" sz="2000" b="1" u="sng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000" b="1" u="sng" dirty="0" err="1" smtClean="0">
                <a:solidFill>
                  <a:srgbClr val="FF0000"/>
                </a:solidFill>
                <a:latin typeface="Time New Roman"/>
              </a:rPr>
              <a:t>đề</a:t>
            </a:r>
            <a:r>
              <a:rPr lang="en-US" sz="2000" b="1" u="sng" dirty="0" smtClean="0">
                <a:solidFill>
                  <a:srgbClr val="FF0000"/>
                </a:solidFill>
                <a:latin typeface="Time New Roman"/>
              </a:rPr>
              <a:t> 4: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u="sng" dirty="0" err="1" smtClean="0">
                <a:solidFill>
                  <a:srgbClr val="FF0000"/>
                </a:solidFill>
                <a:latin typeface="Time New Roman"/>
              </a:rPr>
              <a:t>Câu</a:t>
            </a:r>
            <a:r>
              <a:rPr lang="en-US" sz="2000" b="1" u="sng" dirty="0" smtClean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000" b="1" u="sng" dirty="0">
                <a:solidFill>
                  <a:srgbClr val="FF0000"/>
                </a:solidFill>
                <a:latin typeface="Time New Roman"/>
              </a:rPr>
              <a:t>3:</a:t>
            </a:r>
            <a:r>
              <a:rPr lang="en-US" sz="2000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000" b="1" dirty="0" err="1">
                <a:latin typeface="Time New Roman"/>
              </a:rPr>
              <a:t>Viết</a:t>
            </a:r>
            <a:r>
              <a:rPr lang="en-US" sz="2000" b="1" dirty="0">
                <a:latin typeface="Time New Roman"/>
              </a:rPr>
              <a:t> </a:t>
            </a:r>
            <a:r>
              <a:rPr lang="en-US" sz="2000" b="1" dirty="0" err="1">
                <a:latin typeface="Time New Roman"/>
              </a:rPr>
              <a:t>đoạn</a:t>
            </a:r>
            <a:r>
              <a:rPr lang="en-US" sz="2000" b="1" dirty="0">
                <a:latin typeface="Time New Roman"/>
              </a:rPr>
              <a:t> </a:t>
            </a:r>
            <a:r>
              <a:rPr lang="en-US" sz="2000" b="1" dirty="0" err="1">
                <a:latin typeface="Time New Roman"/>
              </a:rPr>
              <a:t>văn</a:t>
            </a:r>
            <a:r>
              <a:rPr lang="en-US" sz="2000" b="1" dirty="0">
                <a:latin typeface="Time New Roman"/>
              </a:rPr>
              <a:t>:</a:t>
            </a:r>
            <a:endParaRPr lang="en-US" sz="2000" b="1" u="sng" dirty="0">
              <a:latin typeface="Time New Roman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Time New Roman"/>
              </a:rPr>
              <a:t>  - </a:t>
            </a:r>
            <a:r>
              <a:rPr lang="en-US" sz="2000" dirty="0" err="1">
                <a:latin typeface="Time New Roman"/>
              </a:rPr>
              <a:t>Khổ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th</a:t>
            </a:r>
            <a:r>
              <a:rPr lang="vi-VN" sz="2000" dirty="0">
                <a:latin typeface="Time New Roman"/>
              </a:rPr>
              <a:t>ơ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thứ</a:t>
            </a:r>
            <a:r>
              <a:rPr lang="en-US" sz="2000" dirty="0">
                <a:latin typeface="Time New Roman"/>
              </a:rPr>
              <a:t> t</a:t>
            </a:r>
            <a:r>
              <a:rPr lang="vi-VN" sz="2000" dirty="0">
                <a:latin typeface="Time New Roman"/>
              </a:rPr>
              <a:t>ư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là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niềm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xúc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động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mãnh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liệt</a:t>
            </a:r>
            <a:r>
              <a:rPr lang="en-US" sz="2000" dirty="0">
                <a:latin typeface="Time New Roman"/>
              </a:rPr>
              <a:t>, </a:t>
            </a:r>
            <a:r>
              <a:rPr lang="en-US" sz="2000" dirty="0" err="1">
                <a:latin typeface="Time New Roman"/>
              </a:rPr>
              <a:t>sự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nghẹn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ngào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và</a:t>
            </a:r>
            <a:r>
              <a:rPr lang="en-US" sz="2000" dirty="0">
                <a:latin typeface="Time New Roman"/>
              </a:rPr>
              <a:t> </a:t>
            </a:r>
            <a:r>
              <a:rPr lang="vi-VN" sz="2000" dirty="0">
                <a:latin typeface="Time New Roman"/>
              </a:rPr>
              <a:t>ướ</a:t>
            </a:r>
            <a:r>
              <a:rPr lang="en-US" sz="2000" dirty="0">
                <a:latin typeface="Time New Roman"/>
              </a:rPr>
              <a:t>c </a:t>
            </a:r>
            <a:r>
              <a:rPr lang="en-US" sz="2000" dirty="0" err="1">
                <a:latin typeface="Time New Roman"/>
              </a:rPr>
              <a:t>nguyện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chân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thành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tha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thiết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của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nhà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th</a:t>
            </a:r>
            <a:r>
              <a:rPr lang="vi-VN" sz="2000" dirty="0">
                <a:latin typeface="Time New Roman"/>
              </a:rPr>
              <a:t>ơ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muốn</a:t>
            </a:r>
            <a:r>
              <a:rPr lang="en-US" sz="2000" dirty="0">
                <a:latin typeface="Time New Roman"/>
              </a:rPr>
              <a:t> đ</a:t>
            </a:r>
            <a:r>
              <a:rPr lang="vi-VN" sz="2000" dirty="0">
                <a:latin typeface="Time New Roman"/>
              </a:rPr>
              <a:t>ượ</a:t>
            </a:r>
            <a:r>
              <a:rPr lang="en-US" sz="2000" dirty="0">
                <a:latin typeface="Time New Roman"/>
              </a:rPr>
              <a:t>c ở </a:t>
            </a:r>
            <a:r>
              <a:rPr lang="en-US" sz="2000" dirty="0" err="1">
                <a:latin typeface="Time New Roman"/>
              </a:rPr>
              <a:t>mãi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bên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lăng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Bác</a:t>
            </a:r>
            <a:r>
              <a:rPr lang="en-US" sz="2000" dirty="0">
                <a:latin typeface="Time New Roman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Time New Roman"/>
              </a:rPr>
              <a:t>  - </a:t>
            </a:r>
            <a:r>
              <a:rPr lang="en-US" sz="2000" dirty="0" err="1">
                <a:latin typeface="Time New Roman"/>
              </a:rPr>
              <a:t>Câu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th</a:t>
            </a:r>
            <a:r>
              <a:rPr lang="vi-VN" sz="2000" dirty="0">
                <a:latin typeface="Time New Roman"/>
              </a:rPr>
              <a:t>ơ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i="1" dirty="0">
                <a:latin typeface="Time New Roman"/>
              </a:rPr>
              <a:t>“Mai </a:t>
            </a:r>
            <a:r>
              <a:rPr lang="en-US" sz="2000" i="1" dirty="0" err="1">
                <a:latin typeface="Time New Roman"/>
              </a:rPr>
              <a:t>về</a:t>
            </a:r>
            <a:r>
              <a:rPr lang="en-US" sz="2000" i="1" dirty="0">
                <a:latin typeface="Time New Roman"/>
              </a:rPr>
              <a:t> </a:t>
            </a:r>
            <a:r>
              <a:rPr lang="en-US" sz="2000" i="1" dirty="0" err="1">
                <a:latin typeface="Time New Roman"/>
              </a:rPr>
              <a:t>miền</a:t>
            </a:r>
            <a:r>
              <a:rPr lang="en-US" sz="2000" i="1" dirty="0">
                <a:latin typeface="Time New Roman"/>
              </a:rPr>
              <a:t> Nam </a:t>
            </a:r>
            <a:r>
              <a:rPr lang="en-US" sz="2000" i="1" dirty="0" err="1">
                <a:latin typeface="Time New Roman"/>
              </a:rPr>
              <a:t>th</a:t>
            </a:r>
            <a:r>
              <a:rPr lang="vi-VN" sz="2000" i="1" dirty="0">
                <a:latin typeface="Time New Roman"/>
              </a:rPr>
              <a:t>ươ</a:t>
            </a:r>
            <a:r>
              <a:rPr lang="en-US" sz="2000" i="1" dirty="0" err="1">
                <a:latin typeface="Time New Roman"/>
              </a:rPr>
              <a:t>ng</a:t>
            </a:r>
            <a:r>
              <a:rPr lang="en-US" sz="2000" i="1" dirty="0">
                <a:latin typeface="Time New Roman"/>
              </a:rPr>
              <a:t> </a:t>
            </a:r>
            <a:r>
              <a:rPr lang="en-US" sz="2000" i="1" dirty="0" err="1">
                <a:latin typeface="Time New Roman"/>
              </a:rPr>
              <a:t>trào</a:t>
            </a:r>
            <a:r>
              <a:rPr lang="en-US" sz="2000" i="1" dirty="0">
                <a:latin typeface="Time New Roman"/>
              </a:rPr>
              <a:t> n</a:t>
            </a:r>
            <a:r>
              <a:rPr lang="vi-VN" sz="2000" i="1" dirty="0">
                <a:latin typeface="Time New Roman"/>
              </a:rPr>
              <a:t>ướ</a:t>
            </a:r>
            <a:r>
              <a:rPr lang="en-US" sz="2000" i="1" dirty="0">
                <a:latin typeface="Time New Roman"/>
              </a:rPr>
              <a:t>c </a:t>
            </a:r>
            <a:r>
              <a:rPr lang="en-US" sz="2000" i="1" dirty="0" err="1">
                <a:latin typeface="Time New Roman"/>
              </a:rPr>
              <a:t>mắt</a:t>
            </a:r>
            <a:r>
              <a:rPr lang="en-US" sz="2000" i="1" dirty="0">
                <a:latin typeface="Time New Roman"/>
              </a:rPr>
              <a:t>” </a:t>
            </a:r>
            <a:r>
              <a:rPr lang="en-US" sz="2000" dirty="0" err="1">
                <a:latin typeface="Time New Roman"/>
              </a:rPr>
              <a:t>nh</a:t>
            </a:r>
            <a:r>
              <a:rPr lang="vi-VN" sz="2000" dirty="0">
                <a:latin typeface="Time New Roman"/>
              </a:rPr>
              <a:t>ư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một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câu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giã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biệt</a:t>
            </a:r>
            <a:r>
              <a:rPr lang="en-US" sz="2000" dirty="0">
                <a:latin typeface="Time New Roman"/>
              </a:rPr>
              <a:t>, </a:t>
            </a:r>
            <a:r>
              <a:rPr lang="en-US" sz="2000" dirty="0" err="1">
                <a:latin typeface="Time New Roman"/>
              </a:rPr>
              <a:t>vì</a:t>
            </a:r>
            <a:r>
              <a:rPr lang="en-US" sz="2000" dirty="0">
                <a:latin typeface="Time New Roman"/>
              </a:rPr>
              <a:t>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Time New Roman"/>
              </a:rPr>
              <a:t>   + </a:t>
            </a:r>
            <a:r>
              <a:rPr lang="en-US" sz="2000" dirty="0" err="1">
                <a:latin typeface="Time New Roman"/>
              </a:rPr>
              <a:t>Lời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nói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giản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dị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diễn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tả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tình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cảm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sâu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lắng</a:t>
            </a:r>
            <a:r>
              <a:rPr lang="en-US" sz="2000" dirty="0">
                <a:latin typeface="Time New Roman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Time New Roman"/>
              </a:rPr>
              <a:t>   + </a:t>
            </a:r>
            <a:r>
              <a:rPr lang="en-US" sz="2000" dirty="0" err="1">
                <a:latin typeface="Time New Roman"/>
              </a:rPr>
              <a:t>Từ</a:t>
            </a:r>
            <a:r>
              <a:rPr lang="en-US" sz="2000" dirty="0">
                <a:latin typeface="Time New Roman"/>
              </a:rPr>
              <a:t> “</a:t>
            </a:r>
            <a:r>
              <a:rPr lang="en-US" sz="2000" dirty="0" err="1">
                <a:latin typeface="Time New Roman"/>
              </a:rPr>
              <a:t>trào</a:t>
            </a:r>
            <a:r>
              <a:rPr lang="en-US" sz="2000" dirty="0">
                <a:latin typeface="Time New Roman"/>
              </a:rPr>
              <a:t>” </a:t>
            </a:r>
            <a:r>
              <a:rPr lang="en-US" sz="2000" dirty="0" err="1">
                <a:latin typeface="Time New Roman"/>
              </a:rPr>
              <a:t>diễn</a:t>
            </a:r>
            <a:r>
              <a:rPr lang="en-US" sz="2000" dirty="0">
                <a:latin typeface="Time New Roman"/>
              </a:rPr>
              <a:t> ta </a:t>
            </a:r>
            <a:r>
              <a:rPr lang="en-US" sz="2000" dirty="0" err="1">
                <a:latin typeface="Time New Roman"/>
              </a:rPr>
              <a:t>cảm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xúc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thật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mãnh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liệt</a:t>
            </a:r>
            <a:r>
              <a:rPr lang="en-US" sz="2000" dirty="0">
                <a:latin typeface="Time New Roman"/>
              </a:rPr>
              <a:t>, </a:t>
            </a:r>
            <a:r>
              <a:rPr lang="en-US" sz="2000" dirty="0" err="1">
                <a:latin typeface="Time New Roman"/>
              </a:rPr>
              <a:t>luyến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tiếc</a:t>
            </a:r>
            <a:r>
              <a:rPr lang="en-US" sz="2000" dirty="0">
                <a:latin typeface="Time New Roman"/>
              </a:rPr>
              <a:t>, </a:t>
            </a:r>
            <a:r>
              <a:rPr lang="en-US" sz="2000" dirty="0" err="1">
                <a:latin typeface="Time New Roman"/>
              </a:rPr>
              <a:t>bịn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rịn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không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muốn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xa</a:t>
            </a:r>
            <a:r>
              <a:rPr lang="en-US" sz="2000" dirty="0">
                <a:latin typeface="Time New Roman"/>
              </a:rPr>
              <a:t> n</a:t>
            </a:r>
            <a:r>
              <a:rPr lang="vi-VN" sz="2000" dirty="0">
                <a:latin typeface="Time New Roman"/>
              </a:rPr>
              <a:t>ơ</a:t>
            </a:r>
            <a:r>
              <a:rPr lang="en-US" sz="2000" dirty="0" err="1">
                <a:latin typeface="Time New Roman"/>
              </a:rPr>
              <a:t>i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bác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nghỉ</a:t>
            </a:r>
            <a:r>
              <a:rPr lang="en-US" sz="2000" dirty="0">
                <a:latin typeface="Time New Roman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Time New Roman"/>
              </a:rPr>
              <a:t>   + </a:t>
            </a:r>
            <a:r>
              <a:rPr lang="en-US" sz="2000" dirty="0" err="1">
                <a:latin typeface="Time New Roman"/>
              </a:rPr>
              <a:t>Đó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là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tâm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trạng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của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muôn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triệu</a:t>
            </a:r>
            <a:r>
              <a:rPr lang="en-US" sz="2000" dirty="0">
                <a:latin typeface="Time New Roman"/>
              </a:rPr>
              <a:t> con </a:t>
            </a:r>
            <a:r>
              <a:rPr lang="en-US" sz="2000" dirty="0" err="1">
                <a:latin typeface="Time New Roman"/>
              </a:rPr>
              <a:t>tim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bé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nhỏ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cùng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chung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nỗi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đau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không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khác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gì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tác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giả</a:t>
            </a:r>
            <a:r>
              <a:rPr lang="en-US" sz="2000" dirty="0">
                <a:latin typeface="Time New Roman"/>
              </a:rPr>
              <a:t>. Đ</a:t>
            </a:r>
            <a:r>
              <a:rPr lang="vi-VN" sz="2000" dirty="0">
                <a:latin typeface="Time New Roman"/>
              </a:rPr>
              <a:t>ượ</a:t>
            </a:r>
            <a:r>
              <a:rPr lang="en-US" sz="2000" dirty="0">
                <a:latin typeface="Time New Roman"/>
              </a:rPr>
              <a:t>c </a:t>
            </a:r>
            <a:r>
              <a:rPr lang="en-US" sz="2000" dirty="0" err="1">
                <a:latin typeface="Time New Roman"/>
              </a:rPr>
              <a:t>gần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Bác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dù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chỉ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trong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giây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phút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nh</a:t>
            </a:r>
            <a:r>
              <a:rPr lang="vi-VN" sz="2000" dirty="0">
                <a:latin typeface="Time New Roman"/>
              </a:rPr>
              <a:t>ư</a:t>
            </a:r>
            <a:r>
              <a:rPr lang="en-US" sz="2000" dirty="0" err="1">
                <a:latin typeface="Time New Roman"/>
              </a:rPr>
              <a:t>ng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khong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bảo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giờ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muốn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xa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Bác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bởi</a:t>
            </a:r>
            <a:r>
              <a:rPr lang="en-US" sz="2000" dirty="0">
                <a:latin typeface="Time New Roman"/>
              </a:rPr>
              <a:t> Ng</a:t>
            </a:r>
            <a:r>
              <a:rPr lang="vi-VN" sz="2000" dirty="0">
                <a:latin typeface="Time New Roman"/>
              </a:rPr>
              <a:t>ười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ấm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áp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quá</a:t>
            </a:r>
            <a:r>
              <a:rPr lang="en-US" sz="2000" dirty="0">
                <a:latin typeface="Time New Roman"/>
              </a:rPr>
              <a:t>, </a:t>
            </a:r>
            <a:r>
              <a:rPr lang="en-US" sz="2000" dirty="0" err="1">
                <a:latin typeface="Time New Roman"/>
              </a:rPr>
              <a:t>rộng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lớn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quá</a:t>
            </a:r>
            <a:r>
              <a:rPr lang="en-US" sz="2000" dirty="0" smtClean="0">
                <a:latin typeface="Time New Roman"/>
              </a:rPr>
              <a:t>.</a:t>
            </a:r>
            <a:endParaRPr lang="en-US" sz="2000" b="1" u="sng" dirty="0" smtClean="0">
              <a:latin typeface="Time New Roman"/>
            </a:endParaRPr>
          </a:p>
          <a:p>
            <a:pPr algn="just">
              <a:buFontTx/>
              <a:buChar char="-"/>
            </a:pPr>
            <a:r>
              <a:rPr lang="en-US" sz="2000" dirty="0" smtClean="0">
                <a:latin typeface="Time New Roman"/>
              </a:rPr>
              <a:t>  </a:t>
            </a:r>
            <a:r>
              <a:rPr lang="vi-VN" sz="2000" dirty="0">
                <a:latin typeface="Time New Roman"/>
              </a:rPr>
              <a:t>Ướ</a:t>
            </a:r>
            <a:r>
              <a:rPr lang="en-US" sz="2000" dirty="0">
                <a:latin typeface="Time New Roman"/>
              </a:rPr>
              <a:t>c </a:t>
            </a:r>
            <a:r>
              <a:rPr lang="en-US" sz="2000" dirty="0" err="1">
                <a:latin typeface="Time New Roman"/>
              </a:rPr>
              <a:t>nguyện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thành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kính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của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Viễn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Ph</a:t>
            </a:r>
            <a:r>
              <a:rPr lang="vi-VN" sz="2000" dirty="0">
                <a:latin typeface="Time New Roman"/>
              </a:rPr>
              <a:t>ươ</a:t>
            </a:r>
            <a:r>
              <a:rPr lang="en-US" sz="2000" dirty="0" err="1">
                <a:latin typeface="Time New Roman"/>
              </a:rPr>
              <a:t>ng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cũng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là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mong</a:t>
            </a:r>
            <a:r>
              <a:rPr lang="en-US" sz="2000" dirty="0">
                <a:latin typeface="Time New Roman"/>
              </a:rPr>
              <a:t> </a:t>
            </a:r>
            <a:r>
              <a:rPr lang="vi-VN" sz="2000" dirty="0">
                <a:latin typeface="Time New Roman"/>
              </a:rPr>
              <a:t>ước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chung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của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những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ng</a:t>
            </a:r>
            <a:r>
              <a:rPr lang="vi-VN" sz="2000" dirty="0">
                <a:latin typeface="Time New Roman"/>
              </a:rPr>
              <a:t>ười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đã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hoặc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ch</a:t>
            </a:r>
            <a:r>
              <a:rPr lang="vi-VN" sz="2000" dirty="0">
                <a:latin typeface="Time New Roman"/>
              </a:rPr>
              <a:t>ư</a:t>
            </a:r>
            <a:r>
              <a:rPr lang="en-US" sz="2000" dirty="0">
                <a:latin typeface="Time New Roman"/>
              </a:rPr>
              <a:t>a </a:t>
            </a:r>
            <a:r>
              <a:rPr lang="en-US" sz="2000" dirty="0" err="1">
                <a:latin typeface="Time New Roman"/>
              </a:rPr>
              <a:t>một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lần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nào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gặp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Bác</a:t>
            </a:r>
            <a:r>
              <a:rPr lang="en-US" sz="2000" dirty="0">
                <a:latin typeface="Time New Roman"/>
              </a:rPr>
              <a:t>.</a:t>
            </a:r>
          </a:p>
          <a:p>
            <a:pPr marL="0" indent="0" algn="just">
              <a:buNone/>
            </a:pPr>
            <a:r>
              <a:rPr lang="en-US" sz="2000" dirty="0">
                <a:latin typeface="Time New Roman"/>
              </a:rPr>
              <a:t> + </a:t>
            </a:r>
            <a:r>
              <a:rPr lang="en-US" sz="2000" dirty="0" err="1">
                <a:latin typeface="Time New Roman"/>
              </a:rPr>
              <a:t>Muốn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làm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chim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hót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chính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là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âm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thanh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đẹp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đẽ</a:t>
            </a:r>
            <a:r>
              <a:rPr lang="en-US" sz="2000" dirty="0">
                <a:latin typeface="Time New Roman"/>
              </a:rPr>
              <a:t>, </a:t>
            </a:r>
            <a:r>
              <a:rPr lang="en-US" sz="2000" dirty="0" err="1">
                <a:latin typeface="Time New Roman"/>
              </a:rPr>
              <a:t>trong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lành</a:t>
            </a:r>
            <a:r>
              <a:rPr lang="en-US" sz="2000" dirty="0">
                <a:latin typeface="Time New Roman"/>
              </a:rPr>
              <a:t>.</a:t>
            </a:r>
          </a:p>
          <a:p>
            <a:pPr marL="0" indent="0" algn="just">
              <a:buNone/>
            </a:pPr>
            <a:r>
              <a:rPr lang="en-US" sz="2000" dirty="0">
                <a:latin typeface="Time New Roman"/>
              </a:rPr>
              <a:t> + </a:t>
            </a:r>
            <a:r>
              <a:rPr lang="en-US" sz="2000" dirty="0" err="1">
                <a:latin typeface="Time New Roman"/>
              </a:rPr>
              <a:t>Muốn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làm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đóa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hoa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để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tỏa</a:t>
            </a:r>
            <a:r>
              <a:rPr lang="en-US" sz="2000" dirty="0">
                <a:latin typeface="Time New Roman"/>
              </a:rPr>
              <a:t> h</a:t>
            </a:r>
            <a:r>
              <a:rPr lang="vi-VN" sz="2000" dirty="0">
                <a:latin typeface="Time New Roman"/>
              </a:rPr>
              <a:t>ươn</a:t>
            </a:r>
            <a:r>
              <a:rPr lang="en-US" sz="2000" dirty="0">
                <a:latin typeface="Time New Roman"/>
              </a:rPr>
              <a:t>g </a:t>
            </a:r>
            <a:r>
              <a:rPr lang="en-US" sz="2000" dirty="0" err="1">
                <a:latin typeface="Time New Roman"/>
              </a:rPr>
              <a:t>th</a:t>
            </a:r>
            <a:r>
              <a:rPr lang="vi-VN" sz="2000" dirty="0">
                <a:latin typeface="Time New Roman"/>
              </a:rPr>
              <a:t>ơ</a:t>
            </a:r>
            <a:r>
              <a:rPr lang="en-US" sz="2000" dirty="0">
                <a:latin typeface="Time New Roman"/>
              </a:rPr>
              <a:t>m </a:t>
            </a:r>
            <a:r>
              <a:rPr lang="en-US" sz="2000" dirty="0" err="1">
                <a:latin typeface="Time New Roman"/>
              </a:rPr>
              <a:t>thanh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cao</a:t>
            </a:r>
            <a:r>
              <a:rPr lang="en-US" sz="2000" dirty="0">
                <a:latin typeface="Time New Roman"/>
              </a:rPr>
              <a:t> n</a:t>
            </a:r>
            <a:r>
              <a:rPr lang="vi-VN" sz="2000" dirty="0">
                <a:latin typeface="Time New Roman"/>
              </a:rPr>
              <a:t>ơ</a:t>
            </a:r>
            <a:r>
              <a:rPr lang="en-US" sz="2000" dirty="0" err="1">
                <a:latin typeface="Time New Roman"/>
              </a:rPr>
              <a:t>i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Bác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yên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nghỉ</a:t>
            </a:r>
            <a:r>
              <a:rPr lang="en-US" sz="2000" dirty="0">
                <a:latin typeface="Time New Roman"/>
              </a:rPr>
              <a:t>.</a:t>
            </a:r>
          </a:p>
          <a:p>
            <a:pPr marL="0" indent="0" algn="just">
              <a:buNone/>
            </a:pPr>
            <a:r>
              <a:rPr lang="en-US" sz="2000" dirty="0">
                <a:latin typeface="Time New Roman"/>
              </a:rPr>
              <a:t> + </a:t>
            </a:r>
            <a:r>
              <a:rPr lang="en-US" sz="2000" dirty="0" err="1">
                <a:latin typeface="Time New Roman"/>
              </a:rPr>
              <a:t>Muốn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làm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cây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trung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hiếu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để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giữ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giấc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ngủ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bình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yên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cho</a:t>
            </a:r>
            <a:r>
              <a:rPr lang="en-US" sz="2000" dirty="0">
                <a:latin typeface="Time New Roman"/>
              </a:rPr>
              <a:t> Ng</a:t>
            </a:r>
            <a:r>
              <a:rPr lang="vi-VN" sz="2000" dirty="0">
                <a:latin typeface="Time New Roman"/>
              </a:rPr>
              <a:t>ười</a:t>
            </a:r>
            <a:r>
              <a:rPr lang="en-US" sz="2000" dirty="0">
                <a:latin typeface="Time New Roman"/>
              </a:rPr>
              <a:t>.</a:t>
            </a:r>
          </a:p>
          <a:p>
            <a:pPr marL="0" indent="0" algn="just">
              <a:buNone/>
            </a:pPr>
            <a:r>
              <a:rPr lang="en-US" sz="2000" dirty="0">
                <a:latin typeface="Time New Roman"/>
              </a:rPr>
              <a:t>- </a:t>
            </a:r>
            <a:r>
              <a:rPr lang="en-US" sz="2000" dirty="0" err="1">
                <a:latin typeface="Time New Roman"/>
              </a:rPr>
              <a:t>Điệp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ngữ</a:t>
            </a:r>
            <a:r>
              <a:rPr lang="en-US" sz="2000" dirty="0">
                <a:latin typeface="Time New Roman"/>
              </a:rPr>
              <a:t> “</a:t>
            </a:r>
            <a:r>
              <a:rPr lang="en-US" sz="2000" dirty="0" err="1">
                <a:latin typeface="Time New Roman"/>
              </a:rPr>
              <a:t>muốn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làm</a:t>
            </a:r>
            <a:r>
              <a:rPr lang="en-US" sz="2000" dirty="0">
                <a:latin typeface="Time New Roman"/>
              </a:rPr>
              <a:t>” </a:t>
            </a:r>
            <a:r>
              <a:rPr lang="en-US" sz="2000" dirty="0" err="1">
                <a:latin typeface="Time New Roman"/>
              </a:rPr>
              <a:t>biểu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cảm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trực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tiếp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và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gián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tiếp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thể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hiện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tâm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trạng</a:t>
            </a:r>
            <a:r>
              <a:rPr lang="en-US" sz="2000" dirty="0">
                <a:latin typeface="Time New Roman"/>
              </a:rPr>
              <a:t> l</a:t>
            </a:r>
            <a:r>
              <a:rPr lang="vi-VN" sz="2000" dirty="0">
                <a:latin typeface="Time New Roman"/>
              </a:rPr>
              <a:t>ư</a:t>
            </a:r>
            <a:r>
              <a:rPr lang="en-US" sz="2000" dirty="0">
                <a:latin typeface="Time New Roman"/>
              </a:rPr>
              <a:t>u </a:t>
            </a:r>
            <a:r>
              <a:rPr lang="en-US" sz="2000" dirty="0" err="1">
                <a:latin typeface="Time New Roman"/>
              </a:rPr>
              <a:t>luyến</a:t>
            </a:r>
            <a:r>
              <a:rPr lang="en-US" sz="2000" dirty="0">
                <a:latin typeface="Time New Roman"/>
              </a:rPr>
              <a:t>, </a:t>
            </a:r>
            <a:r>
              <a:rPr lang="vi-VN" sz="2000" dirty="0">
                <a:latin typeface="Time New Roman"/>
              </a:rPr>
              <a:t>ướ</a:t>
            </a:r>
            <a:r>
              <a:rPr lang="en-US" sz="2000" dirty="0">
                <a:latin typeface="Time New Roman"/>
              </a:rPr>
              <a:t>c </a:t>
            </a:r>
            <a:r>
              <a:rPr lang="en-US" sz="2000" dirty="0" err="1">
                <a:latin typeface="Time New Roman"/>
              </a:rPr>
              <a:t>muốn</a:t>
            </a:r>
            <a:r>
              <a:rPr lang="en-US" sz="2000" dirty="0">
                <a:latin typeface="Time New Roman"/>
              </a:rPr>
              <a:t>, </a:t>
            </a:r>
            <a:r>
              <a:rPr lang="en-US" sz="2000" dirty="0" err="1">
                <a:latin typeface="Time New Roman"/>
              </a:rPr>
              <a:t>sự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tự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nguyện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chân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thành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của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tác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giả</a:t>
            </a:r>
            <a:r>
              <a:rPr lang="en-US" sz="2000" dirty="0">
                <a:latin typeface="Time New Roman"/>
              </a:rPr>
              <a:t>.</a:t>
            </a:r>
          </a:p>
          <a:p>
            <a:pPr algn="just">
              <a:buFontTx/>
              <a:buChar char="-"/>
            </a:pPr>
            <a:r>
              <a:rPr lang="en-US" sz="2000" dirty="0" err="1">
                <a:latin typeface="Time New Roman"/>
              </a:rPr>
              <a:t>Hình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ảnh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cây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tre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xuất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hiện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khép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lại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bài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th</a:t>
            </a:r>
            <a:r>
              <a:rPr lang="vi-VN" sz="2000" dirty="0">
                <a:latin typeface="Time New Roman"/>
              </a:rPr>
              <a:t>ơ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một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cách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khéo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léo</a:t>
            </a:r>
            <a:r>
              <a:rPr lang="en-US" sz="2000" dirty="0">
                <a:latin typeface="Time New Roman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 smtClean="0">
              <a:latin typeface="Time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84930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24" y="220716"/>
            <a:ext cx="11761075" cy="66372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US" sz="3600" b="1" u="sng" dirty="0" smtClean="0">
              <a:latin typeface="Time New Roman"/>
            </a:endParaRPr>
          </a:p>
          <a:p>
            <a:pPr marL="0" indent="0" algn="just">
              <a:buNone/>
            </a:pPr>
            <a:r>
              <a:rPr lang="en-US" sz="3600" b="1" u="sng" dirty="0" err="1" smtClean="0">
                <a:solidFill>
                  <a:srgbClr val="FF0000"/>
                </a:solidFill>
                <a:latin typeface="Time New Roman"/>
              </a:rPr>
              <a:t>Câu</a:t>
            </a:r>
            <a:r>
              <a:rPr lang="en-US" sz="3600" b="1" u="sng" dirty="0" smtClean="0">
                <a:solidFill>
                  <a:srgbClr val="FF0000"/>
                </a:solidFill>
                <a:latin typeface="Time New Roman"/>
              </a:rPr>
              <a:t> 4:</a:t>
            </a:r>
            <a:r>
              <a:rPr lang="en-US" sz="3600" b="1" dirty="0">
                <a:latin typeface="Time New Roman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 New Roman"/>
              </a:rPr>
              <a:t>Chỉ</a:t>
            </a:r>
            <a:r>
              <a:rPr lang="en-US" sz="36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 New Roman"/>
              </a:rPr>
              <a:t>rõ</a:t>
            </a:r>
            <a:r>
              <a:rPr lang="en-US" sz="36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 New Roman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 New Roman"/>
              </a:rPr>
              <a:t>tác</a:t>
            </a:r>
            <a:r>
              <a:rPr lang="en-US" sz="36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 New Roman"/>
              </a:rPr>
              <a:t>dụng</a:t>
            </a:r>
            <a:r>
              <a:rPr lang="en-US" sz="36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 New Roman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 New Roman"/>
              </a:rPr>
              <a:t>biện</a:t>
            </a:r>
            <a:r>
              <a:rPr lang="en-US" sz="36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 New Roman"/>
              </a:rPr>
              <a:t>pháp</a:t>
            </a:r>
            <a:r>
              <a:rPr lang="en-US" sz="36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 New Roman"/>
              </a:rPr>
              <a:t>nghệ</a:t>
            </a:r>
            <a:r>
              <a:rPr lang="en-US" sz="36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 New Roman"/>
              </a:rPr>
              <a:t>thuật</a:t>
            </a:r>
            <a:r>
              <a:rPr lang="en-US" sz="36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 New Roman"/>
              </a:rPr>
              <a:t>điệp</a:t>
            </a:r>
            <a:r>
              <a:rPr lang="en-US" sz="36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 New Roman"/>
              </a:rPr>
              <a:t>ngữ</a:t>
            </a:r>
            <a:r>
              <a:rPr lang="en-US" sz="3600" b="1" dirty="0" smtClean="0">
                <a:solidFill>
                  <a:srgbClr val="FF0000"/>
                </a:solidFill>
                <a:latin typeface="Time New Roman"/>
              </a:rPr>
              <a:t>:</a:t>
            </a:r>
            <a:endParaRPr lang="en-US" sz="3600" b="1" u="sng" dirty="0" smtClean="0">
              <a:solidFill>
                <a:srgbClr val="FF0000"/>
              </a:solidFill>
              <a:latin typeface="Time New Roman"/>
            </a:endParaRPr>
          </a:p>
          <a:p>
            <a:pPr marL="0" indent="0" algn="just">
              <a:buNone/>
            </a:pPr>
            <a:r>
              <a:rPr lang="en-US" sz="3600" dirty="0">
                <a:latin typeface="Time New Roman"/>
              </a:rPr>
              <a:t> - </a:t>
            </a:r>
            <a:r>
              <a:rPr lang="en-US" sz="3600" dirty="0" err="1" smtClean="0">
                <a:latin typeface="Time New Roman"/>
              </a:rPr>
              <a:t>Biện</a:t>
            </a:r>
            <a:r>
              <a:rPr lang="en-US" sz="3600" dirty="0">
                <a:latin typeface="Time New Roman"/>
              </a:rPr>
              <a:t> </a:t>
            </a:r>
            <a:r>
              <a:rPr lang="en-US" sz="3600" dirty="0" err="1" smtClean="0">
                <a:latin typeface="Time New Roman"/>
              </a:rPr>
              <a:t>pháp</a:t>
            </a:r>
            <a:r>
              <a:rPr lang="en-US" sz="3600" dirty="0">
                <a:latin typeface="Time New Roman"/>
              </a:rPr>
              <a:t> </a:t>
            </a:r>
            <a:r>
              <a:rPr lang="en-US" sz="3600" dirty="0" err="1" smtClean="0">
                <a:latin typeface="Time New Roman"/>
              </a:rPr>
              <a:t>nghệ</a:t>
            </a:r>
            <a:r>
              <a:rPr lang="en-US" sz="3600" dirty="0">
                <a:latin typeface="Time New Roman"/>
              </a:rPr>
              <a:t> </a:t>
            </a:r>
            <a:r>
              <a:rPr lang="en-US" sz="3600" dirty="0" err="1" smtClean="0">
                <a:latin typeface="Time New Roman"/>
              </a:rPr>
              <a:t>thuật</a:t>
            </a:r>
            <a:r>
              <a:rPr lang="en-US" sz="3600" dirty="0">
                <a:latin typeface="Time New Roman"/>
              </a:rPr>
              <a:t> </a:t>
            </a:r>
            <a:r>
              <a:rPr lang="en-US" sz="3600" dirty="0" err="1" smtClean="0">
                <a:latin typeface="Time New Roman"/>
              </a:rPr>
              <a:t>điệp</a:t>
            </a:r>
            <a:r>
              <a:rPr lang="en-US" sz="3600" dirty="0">
                <a:latin typeface="Time New Roman"/>
              </a:rPr>
              <a:t> </a:t>
            </a:r>
            <a:r>
              <a:rPr lang="en-US" sz="3600" dirty="0" err="1" smtClean="0">
                <a:latin typeface="Time New Roman"/>
              </a:rPr>
              <a:t>ngữ</a:t>
            </a:r>
            <a:r>
              <a:rPr lang="en-US" sz="3600" dirty="0" smtClean="0">
                <a:latin typeface="Time New Roman"/>
              </a:rPr>
              <a:t>: </a:t>
            </a:r>
            <a:r>
              <a:rPr lang="en-US" sz="3600" b="1" i="1" dirty="0" err="1" smtClean="0">
                <a:latin typeface="Time New Roman"/>
              </a:rPr>
              <a:t>Muốn</a:t>
            </a:r>
            <a:r>
              <a:rPr lang="en-US" sz="3600" b="1" i="1" dirty="0">
                <a:latin typeface="Time New Roman"/>
              </a:rPr>
              <a:t> </a:t>
            </a:r>
            <a:r>
              <a:rPr lang="en-US" sz="3600" b="1" i="1" dirty="0" err="1" smtClean="0">
                <a:latin typeface="Time New Roman"/>
              </a:rPr>
              <a:t>làm</a:t>
            </a:r>
            <a:r>
              <a:rPr lang="en-US" sz="3600" b="1" i="1" dirty="0" smtClean="0">
                <a:latin typeface="Time New Roman"/>
              </a:rPr>
              <a:t>.</a:t>
            </a:r>
          </a:p>
          <a:p>
            <a:pPr marL="0" indent="0" algn="just">
              <a:buNone/>
            </a:pPr>
            <a:r>
              <a:rPr lang="en-US" sz="3600" dirty="0">
                <a:latin typeface="Time New Roman"/>
              </a:rPr>
              <a:t> - </a:t>
            </a:r>
            <a:r>
              <a:rPr lang="en-US" sz="3600" dirty="0" err="1" smtClean="0">
                <a:latin typeface="Time New Roman"/>
              </a:rPr>
              <a:t>Hiệu</a:t>
            </a:r>
            <a:r>
              <a:rPr lang="en-US" sz="3600" dirty="0">
                <a:latin typeface="Time New Roman"/>
              </a:rPr>
              <a:t> </a:t>
            </a:r>
            <a:r>
              <a:rPr lang="en-US" sz="3600" dirty="0" err="1" smtClean="0">
                <a:latin typeface="Time New Roman"/>
              </a:rPr>
              <a:t>quả</a:t>
            </a:r>
            <a:r>
              <a:rPr lang="en-US" sz="3600" dirty="0">
                <a:latin typeface="Time New Roman"/>
              </a:rPr>
              <a:t> </a:t>
            </a:r>
            <a:r>
              <a:rPr lang="en-US" sz="3600" dirty="0" err="1" smtClean="0">
                <a:latin typeface="Time New Roman"/>
              </a:rPr>
              <a:t>diễn</a:t>
            </a:r>
            <a:r>
              <a:rPr lang="en-US" sz="3600" dirty="0">
                <a:latin typeface="Time New Roman"/>
              </a:rPr>
              <a:t> </a:t>
            </a:r>
            <a:r>
              <a:rPr lang="en-US" sz="3600" dirty="0" err="1" smtClean="0">
                <a:latin typeface="Time New Roman"/>
              </a:rPr>
              <a:t>đạt</a:t>
            </a:r>
            <a:r>
              <a:rPr lang="en-US" sz="3600" dirty="0">
                <a:latin typeface="Time New Roman"/>
              </a:rPr>
              <a:t>: </a:t>
            </a:r>
            <a:r>
              <a:rPr lang="en-US" sz="3600" dirty="0" err="1" smtClean="0">
                <a:latin typeface="Time New Roman"/>
              </a:rPr>
              <a:t>Điệp</a:t>
            </a:r>
            <a:r>
              <a:rPr lang="en-US" sz="3600" dirty="0">
                <a:latin typeface="Time New Roman"/>
              </a:rPr>
              <a:t> </a:t>
            </a:r>
            <a:r>
              <a:rPr lang="en-US" sz="3600" dirty="0" err="1" smtClean="0">
                <a:latin typeface="Time New Roman"/>
              </a:rPr>
              <a:t>ngữ</a:t>
            </a:r>
            <a:r>
              <a:rPr lang="en-US" sz="3600" dirty="0" smtClean="0">
                <a:latin typeface="Time New Roman"/>
              </a:rPr>
              <a:t> </a:t>
            </a:r>
            <a:r>
              <a:rPr lang="en-US" sz="3600" dirty="0">
                <a:latin typeface="Time New Roman"/>
              </a:rPr>
              <a:t>“</a:t>
            </a:r>
            <a:r>
              <a:rPr lang="en-US" sz="3600" dirty="0" err="1" smtClean="0">
                <a:latin typeface="Time New Roman"/>
              </a:rPr>
              <a:t>muốn</a:t>
            </a:r>
            <a:r>
              <a:rPr lang="en-US" sz="3600" dirty="0">
                <a:latin typeface="Time New Roman"/>
              </a:rPr>
              <a:t> </a:t>
            </a:r>
            <a:r>
              <a:rPr lang="en-US" sz="3600" dirty="0" err="1" smtClean="0">
                <a:latin typeface="Time New Roman"/>
              </a:rPr>
              <a:t>làm</a:t>
            </a:r>
            <a:r>
              <a:rPr lang="en-US" sz="3600" dirty="0">
                <a:latin typeface="Time New Roman"/>
              </a:rPr>
              <a:t>” </a:t>
            </a:r>
            <a:r>
              <a:rPr lang="en-US" sz="3600" dirty="0" err="1" smtClean="0">
                <a:latin typeface="Time New Roman"/>
              </a:rPr>
              <a:t>đã</a:t>
            </a:r>
            <a:r>
              <a:rPr lang="en-US" sz="3600" dirty="0">
                <a:latin typeface="Time New Roman"/>
              </a:rPr>
              <a:t> </a:t>
            </a:r>
            <a:r>
              <a:rPr lang="en-US" sz="3600" dirty="0" err="1" smtClean="0">
                <a:latin typeface="Time New Roman"/>
              </a:rPr>
              <a:t>góp</a:t>
            </a:r>
            <a:r>
              <a:rPr lang="en-US" sz="3600" dirty="0">
                <a:latin typeface="Time New Roman"/>
              </a:rPr>
              <a:t> </a:t>
            </a:r>
            <a:r>
              <a:rPr lang="en-US" sz="3600" dirty="0" err="1" smtClean="0">
                <a:latin typeface="Time New Roman"/>
              </a:rPr>
              <a:t>phần</a:t>
            </a:r>
            <a:r>
              <a:rPr lang="en-US" sz="3600" dirty="0">
                <a:latin typeface="Time New Roman"/>
              </a:rPr>
              <a:t> </a:t>
            </a:r>
            <a:r>
              <a:rPr lang="en-US" sz="3600" dirty="0" err="1" smtClean="0">
                <a:latin typeface="Time New Roman"/>
              </a:rPr>
              <a:t>biểu</a:t>
            </a:r>
            <a:r>
              <a:rPr lang="en-US" sz="3600" dirty="0">
                <a:latin typeface="Time New Roman"/>
              </a:rPr>
              <a:t> </a:t>
            </a:r>
            <a:r>
              <a:rPr lang="en-US" sz="3600" dirty="0" err="1" smtClean="0">
                <a:latin typeface="Time New Roman"/>
              </a:rPr>
              <a:t>cảm</a:t>
            </a:r>
            <a:r>
              <a:rPr lang="en-US" sz="3600" dirty="0">
                <a:latin typeface="Time New Roman"/>
              </a:rPr>
              <a:t> </a:t>
            </a:r>
            <a:r>
              <a:rPr lang="en-US" sz="3600" dirty="0" err="1" smtClean="0">
                <a:latin typeface="Time New Roman"/>
              </a:rPr>
              <a:t>trực</a:t>
            </a:r>
            <a:r>
              <a:rPr lang="en-US" sz="3600" dirty="0">
                <a:latin typeface="Time New Roman"/>
              </a:rPr>
              <a:t> </a:t>
            </a:r>
            <a:r>
              <a:rPr lang="en-US" sz="3600" dirty="0" err="1" smtClean="0">
                <a:latin typeface="Time New Roman"/>
              </a:rPr>
              <a:t>tiếp</a:t>
            </a:r>
            <a:r>
              <a:rPr lang="en-US" sz="3600" dirty="0">
                <a:latin typeface="Time New Roman"/>
              </a:rPr>
              <a:t> </a:t>
            </a:r>
            <a:r>
              <a:rPr lang="en-US" sz="3600" dirty="0" err="1" smtClean="0">
                <a:latin typeface="Time New Roman"/>
              </a:rPr>
              <a:t>nhằm</a:t>
            </a:r>
            <a:r>
              <a:rPr lang="en-US" sz="3600" dirty="0">
                <a:latin typeface="Time New Roman"/>
              </a:rPr>
              <a:t> </a:t>
            </a:r>
            <a:r>
              <a:rPr lang="en-US" sz="3600" dirty="0" err="1" smtClean="0">
                <a:latin typeface="Time New Roman"/>
              </a:rPr>
              <a:t>nói</a:t>
            </a:r>
            <a:r>
              <a:rPr lang="en-US" sz="3600" dirty="0">
                <a:latin typeface="Time New Roman"/>
              </a:rPr>
              <a:t> </a:t>
            </a:r>
            <a:r>
              <a:rPr lang="en-US" sz="3600" dirty="0" err="1" smtClean="0">
                <a:latin typeface="Time New Roman"/>
              </a:rPr>
              <a:t>lên</a:t>
            </a:r>
            <a:r>
              <a:rPr lang="en-US" sz="3600" dirty="0">
                <a:latin typeface="Time New Roman"/>
              </a:rPr>
              <a:t> </a:t>
            </a:r>
            <a:r>
              <a:rPr lang="en-US" sz="3600" dirty="0" err="1" smtClean="0">
                <a:latin typeface="Time New Roman"/>
              </a:rPr>
              <a:t>tâm</a:t>
            </a:r>
            <a:r>
              <a:rPr lang="en-US" sz="3600" dirty="0">
                <a:latin typeface="Time New Roman"/>
              </a:rPr>
              <a:t> </a:t>
            </a:r>
            <a:r>
              <a:rPr lang="en-US" sz="3600" dirty="0" err="1" smtClean="0">
                <a:latin typeface="Time New Roman"/>
              </a:rPr>
              <a:t>trạng</a:t>
            </a:r>
            <a:r>
              <a:rPr lang="en-US" sz="3600" dirty="0" smtClean="0">
                <a:latin typeface="Time New Roman"/>
              </a:rPr>
              <a:t> l</a:t>
            </a:r>
            <a:r>
              <a:rPr lang="vi-VN" sz="3600" dirty="0" smtClean="0">
                <a:latin typeface="Time New Roman"/>
              </a:rPr>
              <a:t>ư</a:t>
            </a:r>
            <a:r>
              <a:rPr lang="en-US" sz="3600" dirty="0">
                <a:latin typeface="Time New Roman"/>
              </a:rPr>
              <a:t>u </a:t>
            </a:r>
            <a:r>
              <a:rPr lang="en-US" sz="3600" dirty="0" err="1" smtClean="0">
                <a:latin typeface="Time New Roman"/>
              </a:rPr>
              <a:t>luyến</a:t>
            </a:r>
            <a:r>
              <a:rPr lang="en-US" sz="3600" dirty="0" smtClean="0">
                <a:latin typeface="Time New Roman"/>
              </a:rPr>
              <a:t>, </a:t>
            </a:r>
            <a:r>
              <a:rPr lang="vi-VN" sz="3600" dirty="0" smtClean="0">
                <a:latin typeface="Time New Roman"/>
              </a:rPr>
              <a:t>ướ</a:t>
            </a:r>
            <a:r>
              <a:rPr lang="en-US" sz="3600" dirty="0">
                <a:latin typeface="Time New Roman"/>
              </a:rPr>
              <a:t>c </a:t>
            </a:r>
            <a:r>
              <a:rPr lang="en-US" sz="3600" dirty="0" err="1" smtClean="0">
                <a:latin typeface="Time New Roman"/>
              </a:rPr>
              <a:t>muốn</a:t>
            </a:r>
            <a:r>
              <a:rPr lang="en-US" sz="3600" dirty="0">
                <a:latin typeface="Time New Roman"/>
              </a:rPr>
              <a:t>, </a:t>
            </a:r>
            <a:r>
              <a:rPr lang="en-US" sz="3600" dirty="0" err="1" smtClean="0">
                <a:latin typeface="Time New Roman"/>
              </a:rPr>
              <a:t>sự</a:t>
            </a:r>
            <a:r>
              <a:rPr lang="en-US" sz="3600" dirty="0">
                <a:latin typeface="Time New Roman"/>
              </a:rPr>
              <a:t> </a:t>
            </a:r>
            <a:r>
              <a:rPr lang="en-US" sz="3600" dirty="0" err="1" smtClean="0">
                <a:latin typeface="Time New Roman"/>
              </a:rPr>
              <a:t>tự</a:t>
            </a:r>
            <a:r>
              <a:rPr lang="en-US" sz="3600" dirty="0">
                <a:latin typeface="Time New Roman"/>
              </a:rPr>
              <a:t> </a:t>
            </a:r>
            <a:r>
              <a:rPr lang="en-US" sz="3600" dirty="0" err="1" smtClean="0">
                <a:latin typeface="Time New Roman"/>
              </a:rPr>
              <a:t>nguyện</a:t>
            </a:r>
            <a:r>
              <a:rPr lang="en-US" sz="3600" dirty="0">
                <a:latin typeface="Time New Roman"/>
              </a:rPr>
              <a:t> </a:t>
            </a:r>
            <a:r>
              <a:rPr lang="en-US" sz="3600" dirty="0" err="1" smtClean="0">
                <a:latin typeface="Time New Roman"/>
              </a:rPr>
              <a:t>chân</a:t>
            </a:r>
            <a:r>
              <a:rPr lang="en-US" sz="3600" dirty="0">
                <a:latin typeface="Time New Roman"/>
              </a:rPr>
              <a:t> </a:t>
            </a:r>
            <a:r>
              <a:rPr lang="en-US" sz="3600" dirty="0" err="1" smtClean="0">
                <a:latin typeface="Time New Roman"/>
              </a:rPr>
              <a:t>thành</a:t>
            </a:r>
            <a:r>
              <a:rPr lang="en-US" sz="3600" dirty="0">
                <a:latin typeface="Time New Roman"/>
              </a:rPr>
              <a:t> </a:t>
            </a:r>
            <a:r>
              <a:rPr lang="en-US" sz="3600" dirty="0" err="1" smtClean="0">
                <a:latin typeface="Time New Roman"/>
              </a:rPr>
              <a:t>của</a:t>
            </a:r>
            <a:r>
              <a:rPr lang="en-US" sz="3600" dirty="0">
                <a:latin typeface="Time New Roman"/>
              </a:rPr>
              <a:t> </a:t>
            </a:r>
            <a:r>
              <a:rPr lang="en-US" sz="3600" dirty="0" err="1" smtClean="0">
                <a:latin typeface="Time New Roman"/>
              </a:rPr>
              <a:t>tác</a:t>
            </a:r>
            <a:r>
              <a:rPr lang="en-US" sz="3600" dirty="0">
                <a:latin typeface="Time New Roman"/>
              </a:rPr>
              <a:t> </a:t>
            </a:r>
            <a:r>
              <a:rPr lang="en-US" sz="3600" dirty="0" err="1" smtClean="0">
                <a:latin typeface="Time New Roman"/>
              </a:rPr>
              <a:t>giả</a:t>
            </a:r>
            <a:r>
              <a:rPr lang="en-US" sz="3600" dirty="0">
                <a:latin typeface="Time New Roman"/>
              </a:rPr>
              <a:t> </a:t>
            </a:r>
            <a:r>
              <a:rPr lang="en-US" sz="3600" dirty="0" err="1" smtClean="0">
                <a:latin typeface="Time New Roman"/>
              </a:rPr>
              <a:t>tr</a:t>
            </a:r>
            <a:r>
              <a:rPr lang="vi-VN" sz="3600" dirty="0" smtClean="0">
                <a:latin typeface="Time New Roman"/>
              </a:rPr>
              <a:t>ướ</a:t>
            </a:r>
            <a:r>
              <a:rPr lang="en-US" sz="3600" dirty="0">
                <a:latin typeface="Time New Roman"/>
              </a:rPr>
              <a:t>c </a:t>
            </a:r>
            <a:r>
              <a:rPr lang="en-US" sz="3600" dirty="0" err="1" smtClean="0">
                <a:latin typeface="Time New Roman"/>
              </a:rPr>
              <a:t>lúc</a:t>
            </a:r>
            <a:r>
              <a:rPr lang="en-US" sz="3600" dirty="0">
                <a:latin typeface="Time New Roman"/>
              </a:rPr>
              <a:t> </a:t>
            </a:r>
            <a:r>
              <a:rPr lang="en-US" sz="3600" dirty="0" err="1" smtClean="0">
                <a:latin typeface="Time New Roman"/>
              </a:rPr>
              <a:t>rời</a:t>
            </a:r>
            <a:r>
              <a:rPr lang="en-US" sz="3600" dirty="0">
                <a:latin typeface="Time New Roman"/>
              </a:rPr>
              <a:t> </a:t>
            </a:r>
            <a:r>
              <a:rPr lang="en-US" sz="3600" dirty="0" err="1" smtClean="0">
                <a:latin typeface="Time New Roman"/>
              </a:rPr>
              <a:t>lăng</a:t>
            </a:r>
            <a:r>
              <a:rPr lang="en-US" sz="3600" dirty="0">
                <a:latin typeface="Time New Roman"/>
              </a:rPr>
              <a:t> </a:t>
            </a:r>
            <a:r>
              <a:rPr lang="en-US" sz="3600" dirty="0" err="1" smtClean="0">
                <a:latin typeface="Time New Roman"/>
              </a:rPr>
              <a:t>Bác</a:t>
            </a:r>
            <a:r>
              <a:rPr lang="en-US" sz="3600" dirty="0">
                <a:latin typeface="Time New Roman"/>
              </a:rPr>
              <a:t> </a:t>
            </a:r>
            <a:r>
              <a:rPr lang="en-US" sz="3600" dirty="0" err="1" smtClean="0">
                <a:latin typeface="Time New Roman"/>
              </a:rPr>
              <a:t>để</a:t>
            </a:r>
            <a:r>
              <a:rPr lang="en-US" sz="3600" dirty="0">
                <a:latin typeface="Time New Roman"/>
              </a:rPr>
              <a:t> </a:t>
            </a:r>
            <a:r>
              <a:rPr lang="en-US" sz="3600" dirty="0" err="1" smtClean="0">
                <a:latin typeface="Time New Roman"/>
              </a:rPr>
              <a:t>trở</a:t>
            </a:r>
            <a:r>
              <a:rPr lang="en-US" sz="3600" dirty="0">
                <a:latin typeface="Time New Roman"/>
              </a:rPr>
              <a:t> </a:t>
            </a:r>
            <a:r>
              <a:rPr lang="en-US" sz="3600" dirty="0" err="1" smtClean="0">
                <a:latin typeface="Time New Roman"/>
              </a:rPr>
              <a:t>về</a:t>
            </a:r>
            <a:r>
              <a:rPr lang="en-US" sz="3600" dirty="0">
                <a:latin typeface="Time New Roman"/>
              </a:rPr>
              <a:t> </a:t>
            </a:r>
            <a:r>
              <a:rPr lang="en-US" sz="3600" dirty="0" err="1" smtClean="0">
                <a:latin typeface="Time New Roman"/>
              </a:rPr>
              <a:t>miền</a:t>
            </a:r>
            <a:r>
              <a:rPr lang="en-US" sz="3600" dirty="0" smtClean="0">
                <a:latin typeface="Time New Roman"/>
              </a:rPr>
              <a:t> Nam.</a:t>
            </a:r>
          </a:p>
        </p:txBody>
      </p:sp>
    </p:spTree>
    <p:extLst>
      <p:ext uri="{BB962C8B-B14F-4D97-AF65-F5344CB8AC3E}">
        <p14:creationId xmlns:p14="http://schemas.microsoft.com/office/powerpoint/2010/main" val="2382693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24" y="220716"/>
            <a:ext cx="11761075" cy="66372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200" b="1" u="sng" dirty="0" err="1" smtClean="0">
                <a:solidFill>
                  <a:srgbClr val="FF0000"/>
                </a:solidFill>
                <a:latin typeface="+mj-lt"/>
              </a:rPr>
              <a:t>Câu</a:t>
            </a:r>
            <a:r>
              <a:rPr lang="en-US" sz="3200" b="1" u="sng" dirty="0" smtClean="0">
                <a:solidFill>
                  <a:srgbClr val="FF0000"/>
                </a:solidFill>
                <a:latin typeface="+mj-lt"/>
              </a:rPr>
              <a:t> 5</a:t>
            </a:r>
            <a:r>
              <a:rPr lang="en-US" sz="3200" u="sng" dirty="0" smtClean="0">
                <a:solidFill>
                  <a:srgbClr val="FF0000"/>
                </a:solidFill>
                <a:latin typeface="+mj-lt"/>
              </a:rPr>
              <a:t>:</a:t>
            </a:r>
            <a:r>
              <a:rPr lang="en-US" sz="32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200" b="1" dirty="0" err="1" smtClean="0">
                <a:latin typeface="+mj-lt"/>
              </a:rPr>
              <a:t>Hình</a:t>
            </a:r>
            <a:r>
              <a:rPr lang="en-US" sz="3200" b="1" dirty="0">
                <a:latin typeface="+mj-lt"/>
              </a:rPr>
              <a:t> </a:t>
            </a:r>
            <a:r>
              <a:rPr lang="en-US" sz="3200" b="1" dirty="0" err="1" smtClean="0">
                <a:latin typeface="+mj-lt"/>
              </a:rPr>
              <a:t>ảnh</a:t>
            </a:r>
            <a:r>
              <a:rPr lang="en-US" sz="3200" b="1" dirty="0">
                <a:latin typeface="+mj-lt"/>
              </a:rPr>
              <a:t> </a:t>
            </a:r>
            <a:r>
              <a:rPr lang="en-US" sz="3200" b="1" i="1" dirty="0">
                <a:latin typeface="+mj-lt"/>
              </a:rPr>
              <a:t>“</a:t>
            </a:r>
            <a:r>
              <a:rPr lang="en-US" sz="3200" b="1" i="1" dirty="0" err="1" smtClean="0">
                <a:latin typeface="+mj-lt"/>
              </a:rPr>
              <a:t>cây</a:t>
            </a:r>
            <a:r>
              <a:rPr lang="en-US" sz="3200" b="1" i="1" dirty="0" smtClean="0">
                <a:latin typeface="+mj-lt"/>
              </a:rPr>
              <a:t> </a:t>
            </a:r>
            <a:r>
              <a:rPr lang="en-US" sz="3200" b="1" i="1" dirty="0" err="1" smtClean="0">
                <a:latin typeface="+mj-lt"/>
              </a:rPr>
              <a:t>tre</a:t>
            </a:r>
            <a:r>
              <a:rPr lang="en-US" sz="3200" b="1" i="1" dirty="0" smtClean="0">
                <a:latin typeface="+mj-lt"/>
              </a:rPr>
              <a:t> </a:t>
            </a:r>
            <a:r>
              <a:rPr lang="en-US" sz="3200" b="1" i="1" dirty="0" err="1" smtClean="0">
                <a:latin typeface="+mj-lt"/>
              </a:rPr>
              <a:t>trung</a:t>
            </a:r>
            <a:r>
              <a:rPr lang="en-US" sz="3200" b="1" i="1" dirty="0">
                <a:latin typeface="+mj-lt"/>
              </a:rPr>
              <a:t> </a:t>
            </a:r>
            <a:r>
              <a:rPr lang="en-US" sz="3200" b="1" i="1" dirty="0" err="1" smtClean="0">
                <a:latin typeface="+mj-lt"/>
              </a:rPr>
              <a:t>hiếu</a:t>
            </a:r>
            <a:r>
              <a:rPr lang="en-US" sz="3200" b="1" i="1" dirty="0" smtClean="0">
                <a:latin typeface="+mj-lt"/>
              </a:rPr>
              <a:t>”</a:t>
            </a:r>
            <a:r>
              <a:rPr lang="en-US" sz="3200" b="1" dirty="0" smtClean="0">
                <a:latin typeface="+mj-lt"/>
              </a:rPr>
              <a:t>:</a:t>
            </a:r>
          </a:p>
          <a:p>
            <a:pPr marL="0" indent="0" algn="just">
              <a:buNone/>
            </a:pPr>
            <a:r>
              <a:rPr lang="en-US" sz="3200" b="1" dirty="0">
                <a:latin typeface="+mj-lt"/>
              </a:rPr>
              <a:t> </a:t>
            </a:r>
            <a:r>
              <a:rPr lang="en-US" sz="3200" dirty="0">
                <a:latin typeface="+mj-lt"/>
              </a:rPr>
              <a:t>- </a:t>
            </a:r>
            <a:r>
              <a:rPr lang="en-US" sz="3200" dirty="0" err="1" smtClean="0">
                <a:latin typeface="+mj-lt"/>
              </a:rPr>
              <a:t>Hình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ảnh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cây</a:t>
            </a:r>
            <a:r>
              <a:rPr lang="en-US" sz="3200" dirty="0" smtClean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tre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xuất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hiện</a:t>
            </a:r>
            <a:r>
              <a:rPr lang="en-US" sz="3200" dirty="0">
                <a:latin typeface="+mj-lt"/>
              </a:rPr>
              <a:t> ở </a:t>
            </a:r>
            <a:r>
              <a:rPr lang="en-US" sz="3200" dirty="0" err="1" smtClean="0">
                <a:latin typeface="+mj-lt"/>
              </a:rPr>
              <a:t>đầu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bài</a:t>
            </a:r>
            <a:r>
              <a:rPr lang="en-US" sz="3200" dirty="0" smtClean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th</a:t>
            </a:r>
            <a:r>
              <a:rPr lang="vi-VN" sz="3200" dirty="0" smtClean="0">
                <a:latin typeface="+mj-lt"/>
              </a:rPr>
              <a:t>ơ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và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xuất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hiện</a:t>
            </a:r>
            <a:r>
              <a:rPr lang="en-US" sz="3200" dirty="0">
                <a:latin typeface="+mj-lt"/>
              </a:rPr>
              <a:t> ở </a:t>
            </a:r>
            <a:r>
              <a:rPr lang="en-US" sz="3200" dirty="0" err="1" smtClean="0">
                <a:latin typeface="+mj-lt"/>
              </a:rPr>
              <a:t>câu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cuối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để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khép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lại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bài</a:t>
            </a:r>
            <a:r>
              <a:rPr lang="en-US" sz="3200" dirty="0" smtClean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th</a:t>
            </a:r>
            <a:r>
              <a:rPr lang="vi-VN" sz="3200" dirty="0" smtClean="0">
                <a:latin typeface="+mj-lt"/>
              </a:rPr>
              <a:t>ơ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với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một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nét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nghĩa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bổ</a:t>
            </a:r>
            <a:r>
              <a:rPr lang="en-US" sz="3200" dirty="0" smtClean="0">
                <a:latin typeface="+mj-lt"/>
              </a:rPr>
              <a:t> sung</a:t>
            </a:r>
            <a:r>
              <a:rPr lang="en-US" sz="3200" dirty="0">
                <a:latin typeface="+mj-lt"/>
              </a:rPr>
              <a:t>: </a:t>
            </a:r>
            <a:r>
              <a:rPr lang="en-US" sz="3200" i="1" dirty="0" err="1" smtClean="0">
                <a:latin typeface="+mj-lt"/>
              </a:rPr>
              <a:t>cây</a:t>
            </a:r>
            <a:r>
              <a:rPr lang="en-US" sz="3200" i="1" dirty="0" smtClean="0">
                <a:latin typeface="+mj-lt"/>
              </a:rPr>
              <a:t> </a:t>
            </a:r>
            <a:r>
              <a:rPr lang="en-US" sz="3200" i="1" dirty="0" err="1" smtClean="0">
                <a:latin typeface="+mj-lt"/>
              </a:rPr>
              <a:t>tre</a:t>
            </a:r>
            <a:r>
              <a:rPr lang="en-US" sz="3200" i="1" dirty="0" smtClean="0">
                <a:latin typeface="+mj-lt"/>
              </a:rPr>
              <a:t> </a:t>
            </a:r>
            <a:r>
              <a:rPr lang="en-US" sz="3200" i="1" dirty="0" err="1" smtClean="0">
                <a:latin typeface="+mj-lt"/>
              </a:rPr>
              <a:t>trung</a:t>
            </a:r>
            <a:r>
              <a:rPr lang="en-US" sz="3200" i="1" dirty="0">
                <a:latin typeface="+mj-lt"/>
              </a:rPr>
              <a:t> </a:t>
            </a:r>
            <a:r>
              <a:rPr lang="en-US" sz="3200" i="1" dirty="0" err="1" smtClean="0">
                <a:latin typeface="+mj-lt"/>
              </a:rPr>
              <a:t>hiếu</a:t>
            </a:r>
            <a:r>
              <a:rPr lang="en-US" sz="3200" i="1" dirty="0" smtClean="0">
                <a:latin typeface="+mj-lt"/>
              </a:rPr>
              <a:t>.</a:t>
            </a:r>
          </a:p>
          <a:p>
            <a:pPr marL="0" indent="0" algn="just">
              <a:buNone/>
            </a:pPr>
            <a:r>
              <a:rPr lang="en-US" sz="3200" b="1" dirty="0">
                <a:latin typeface="+mj-lt"/>
              </a:rPr>
              <a:t> </a:t>
            </a:r>
            <a:r>
              <a:rPr lang="en-US" sz="3200" dirty="0">
                <a:latin typeface="+mj-lt"/>
              </a:rPr>
              <a:t>- </a:t>
            </a:r>
            <a:r>
              <a:rPr lang="en-US" sz="3200" dirty="0" err="1" smtClean="0">
                <a:latin typeface="+mj-lt"/>
              </a:rPr>
              <a:t>Sự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lặp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lại</a:t>
            </a:r>
            <a:r>
              <a:rPr lang="en-US" sz="3200" dirty="0" smtClean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nh</a:t>
            </a:r>
            <a:r>
              <a:rPr lang="vi-VN" sz="3200" dirty="0" smtClean="0">
                <a:latin typeface="+mj-lt"/>
              </a:rPr>
              <a:t>ư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thế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đã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tạo</a:t>
            </a:r>
            <a:r>
              <a:rPr lang="en-US" sz="3200" dirty="0" smtClean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cho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bài</a:t>
            </a:r>
            <a:r>
              <a:rPr lang="en-US" sz="3200" dirty="0" smtClean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th</a:t>
            </a:r>
            <a:r>
              <a:rPr lang="vi-VN" sz="3200" dirty="0" smtClean="0">
                <a:latin typeface="+mj-lt"/>
              </a:rPr>
              <a:t>ơ</a:t>
            </a:r>
            <a:r>
              <a:rPr lang="en-US" sz="3200" dirty="0" smtClean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có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+mj-lt"/>
              </a:rPr>
              <a:t>kết</a:t>
            </a:r>
            <a:r>
              <a:rPr lang="en-US" sz="32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+mj-lt"/>
              </a:rPr>
              <a:t>cấu</a:t>
            </a:r>
            <a:r>
              <a:rPr lang="en-US" sz="32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+mj-lt"/>
              </a:rPr>
              <a:t>đầu</a:t>
            </a:r>
            <a:r>
              <a:rPr lang="en-US" sz="32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+mj-lt"/>
              </a:rPr>
              <a:t>cuối</a:t>
            </a:r>
            <a:r>
              <a:rPr lang="en-US" sz="3200" dirty="0" smtClean="0">
                <a:solidFill>
                  <a:srgbClr val="FF0000"/>
                </a:solidFill>
                <a:latin typeface="+mj-lt"/>
              </a:rPr>
              <a:t> t</a:t>
            </a:r>
            <a:r>
              <a:rPr lang="vi-VN" sz="3200" dirty="0" smtClean="0">
                <a:solidFill>
                  <a:srgbClr val="FF0000"/>
                </a:solidFill>
                <a:latin typeface="+mj-lt"/>
              </a:rPr>
              <a:t>ươ</a:t>
            </a:r>
            <a:r>
              <a:rPr lang="en-US" sz="3200" dirty="0" err="1" smtClean="0">
                <a:solidFill>
                  <a:srgbClr val="FF0000"/>
                </a:solidFill>
                <a:latin typeface="+mj-lt"/>
              </a:rPr>
              <a:t>ng</a:t>
            </a:r>
            <a:r>
              <a:rPr lang="en-US" sz="32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+mj-lt"/>
              </a:rPr>
              <a:t>ứng</a:t>
            </a:r>
            <a:r>
              <a:rPr lang="en-US" sz="32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làm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đậm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nét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hình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ảnh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gây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ấn</a:t>
            </a:r>
            <a:r>
              <a:rPr lang="en-US" sz="3200" dirty="0" smtClean="0">
                <a:latin typeface="+mj-lt"/>
              </a:rPr>
              <a:t> t</a:t>
            </a:r>
            <a:r>
              <a:rPr lang="vi-VN" sz="3200" dirty="0" smtClean="0">
                <a:latin typeface="+mj-lt"/>
              </a:rPr>
              <a:t>ượ</a:t>
            </a:r>
            <a:r>
              <a:rPr lang="en-US" sz="3200" dirty="0" err="1" smtClean="0">
                <a:latin typeface="+mj-lt"/>
              </a:rPr>
              <a:t>ng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sâu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sắc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>
                <a:latin typeface="+mj-lt"/>
              </a:rPr>
              <a:t>và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dòng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cảm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>
                <a:latin typeface="+mj-lt"/>
              </a:rPr>
              <a:t>xúc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smtClean="0">
                <a:latin typeface="+mj-lt"/>
              </a:rPr>
              <a:t>đ</a:t>
            </a:r>
            <a:r>
              <a:rPr lang="vi-VN" sz="3200" dirty="0" smtClean="0">
                <a:latin typeface="+mj-lt"/>
              </a:rPr>
              <a:t>ượ</a:t>
            </a:r>
            <a:r>
              <a:rPr lang="en-US" sz="3200" dirty="0">
                <a:latin typeface="+mj-lt"/>
              </a:rPr>
              <a:t>c </a:t>
            </a:r>
            <a:r>
              <a:rPr lang="en-US" sz="3200" dirty="0" err="1" smtClean="0">
                <a:latin typeface="+mj-lt"/>
              </a:rPr>
              <a:t>trọn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vẹn</a:t>
            </a:r>
            <a:r>
              <a:rPr lang="en-US" sz="3200" dirty="0">
                <a:latin typeface="+mj-lt"/>
              </a:rPr>
              <a:t>. </a:t>
            </a:r>
            <a:r>
              <a:rPr lang="en-US" sz="3200" dirty="0" err="1" smtClean="0">
                <a:latin typeface="+mj-lt"/>
              </a:rPr>
              <a:t>Đó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là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vừa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là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một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lời</a:t>
            </a:r>
            <a:r>
              <a:rPr lang="en-US" sz="3200" dirty="0" smtClean="0">
                <a:latin typeface="+mj-lt"/>
              </a:rPr>
              <a:t> </a:t>
            </a:r>
            <a:r>
              <a:rPr lang="vi-VN" sz="3200" dirty="0" smtClean="0">
                <a:latin typeface="+mj-lt"/>
              </a:rPr>
              <a:t>ướ</a:t>
            </a:r>
            <a:r>
              <a:rPr lang="en-US" sz="3200" dirty="0">
                <a:latin typeface="+mj-lt"/>
              </a:rPr>
              <a:t>c </a:t>
            </a:r>
            <a:r>
              <a:rPr lang="en-US" sz="3200" dirty="0" err="1" smtClean="0">
                <a:latin typeface="+mj-lt"/>
              </a:rPr>
              <a:t>nguyên</a:t>
            </a:r>
            <a:r>
              <a:rPr lang="en-US" sz="3200" dirty="0" smtClean="0">
                <a:latin typeface="+mj-lt"/>
              </a:rPr>
              <a:t> (</a:t>
            </a:r>
            <a:r>
              <a:rPr lang="en-US" sz="3200" dirty="0" err="1" smtClean="0">
                <a:latin typeface="+mj-lt"/>
              </a:rPr>
              <a:t>trung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với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Đảng</a:t>
            </a:r>
            <a:r>
              <a:rPr lang="en-US" sz="3200" dirty="0">
                <a:latin typeface="+mj-lt"/>
              </a:rPr>
              <a:t>, </a:t>
            </a:r>
            <a:r>
              <a:rPr lang="en-US" sz="3200" dirty="0" err="1" smtClean="0">
                <a:latin typeface="+mj-lt"/>
              </a:rPr>
              <a:t>hiếu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với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dân</a:t>
            </a:r>
            <a:r>
              <a:rPr lang="en-US" sz="3200" dirty="0">
                <a:latin typeface="+mj-lt"/>
              </a:rPr>
              <a:t>), </a:t>
            </a:r>
            <a:r>
              <a:rPr lang="en-US" sz="3200" dirty="0" err="1" smtClean="0">
                <a:latin typeface="+mj-lt"/>
              </a:rPr>
              <a:t>vừa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là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một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lời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hứa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thiêng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liêng</a:t>
            </a:r>
            <a:r>
              <a:rPr lang="en-US" sz="3200" dirty="0">
                <a:latin typeface="+mj-lt"/>
              </a:rPr>
              <a:t>: </a:t>
            </a:r>
            <a:r>
              <a:rPr lang="en-US" sz="3200" dirty="0" err="1" smtClean="0">
                <a:latin typeface="+mj-lt"/>
              </a:rPr>
              <a:t>Dân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tộc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Việt</a:t>
            </a:r>
            <a:r>
              <a:rPr lang="en-US" sz="3200" dirty="0">
                <a:latin typeface="+mj-lt"/>
              </a:rPr>
              <a:t> Nam </a:t>
            </a:r>
            <a:r>
              <a:rPr lang="en-US" sz="3200" dirty="0" err="1" smtClean="0">
                <a:latin typeface="+mj-lt"/>
              </a:rPr>
              <a:t>mãi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mãi</a:t>
            </a:r>
            <a:r>
              <a:rPr lang="en-US" sz="3200" dirty="0" smtClean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trung</a:t>
            </a:r>
            <a:r>
              <a:rPr lang="en-US" sz="3200" dirty="0" smtClean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thành</a:t>
            </a:r>
            <a:r>
              <a:rPr lang="en-US" sz="3200" dirty="0" smtClean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với</a:t>
            </a:r>
            <a:r>
              <a:rPr lang="en-US" sz="3200" dirty="0">
                <a:latin typeface="+mj-lt"/>
              </a:rPr>
              <a:t> con </a:t>
            </a:r>
            <a:r>
              <a:rPr lang="en-US" sz="3200" dirty="0" smtClean="0">
                <a:latin typeface="+mj-lt"/>
              </a:rPr>
              <a:t>đ</a:t>
            </a:r>
            <a:r>
              <a:rPr lang="vi-VN" sz="3200" dirty="0" smtClean="0">
                <a:latin typeface="+mj-lt"/>
              </a:rPr>
              <a:t>ườn</a:t>
            </a:r>
            <a:r>
              <a:rPr lang="en-US" sz="3200" dirty="0">
                <a:latin typeface="+mj-lt"/>
              </a:rPr>
              <a:t>g </a:t>
            </a:r>
            <a:r>
              <a:rPr lang="en-US" sz="3200" dirty="0" err="1" smtClean="0">
                <a:latin typeface="+mj-lt"/>
              </a:rPr>
              <a:t>cách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mạng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mà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Bác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đã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đặt</a:t>
            </a:r>
            <a:r>
              <a:rPr lang="en-US" sz="3200" dirty="0" smtClean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ra</a:t>
            </a:r>
            <a:endParaRPr lang="en-US" sz="3200" b="1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22079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9186" y="220716"/>
            <a:ext cx="11779469" cy="63692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u="sng" dirty="0" err="1" smtClean="0">
                <a:solidFill>
                  <a:srgbClr val="FF0000"/>
                </a:solidFill>
                <a:latin typeface="Time New Roman"/>
              </a:rPr>
              <a:t>Câu</a:t>
            </a:r>
            <a:r>
              <a:rPr lang="en-US" sz="2400" b="1" u="sng" dirty="0" smtClean="0">
                <a:solidFill>
                  <a:srgbClr val="FF0000"/>
                </a:solidFill>
                <a:latin typeface="Time New Roman"/>
              </a:rPr>
              <a:t> 6:</a:t>
            </a:r>
            <a:r>
              <a:rPr lang="en-US" sz="24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 New Roman"/>
              </a:rPr>
              <a:t>Chép</a:t>
            </a:r>
            <a:r>
              <a:rPr lang="en-US" sz="24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 New Roman"/>
              </a:rPr>
              <a:t>lại</a:t>
            </a:r>
            <a:r>
              <a:rPr lang="en-US" sz="24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 New Roman"/>
              </a:rPr>
              <a:t>chính</a:t>
            </a:r>
            <a:r>
              <a:rPr lang="en-US" sz="24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 New Roman"/>
              </a:rPr>
              <a:t>xác</a:t>
            </a:r>
            <a:r>
              <a:rPr lang="en-US" sz="24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 New Roman"/>
              </a:rPr>
              <a:t>khổ</a:t>
            </a:r>
            <a:r>
              <a:rPr lang="en-US" sz="2400" b="1" dirty="0" smtClean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 New Roman"/>
              </a:rPr>
              <a:t>th</a:t>
            </a:r>
            <a:r>
              <a:rPr lang="vi-VN" sz="2400" b="1" dirty="0" smtClean="0">
                <a:solidFill>
                  <a:srgbClr val="FF0000"/>
                </a:solidFill>
                <a:latin typeface="Time New Roman"/>
              </a:rPr>
              <a:t>ơ</a:t>
            </a:r>
            <a:r>
              <a:rPr lang="en-US" sz="24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 New Roman"/>
              </a:rPr>
              <a:t>có</a:t>
            </a:r>
            <a:r>
              <a:rPr lang="en-US" sz="24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 New Roman"/>
              </a:rPr>
              <a:t>hình</a:t>
            </a:r>
            <a:r>
              <a:rPr lang="en-US" sz="24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 New Roman"/>
              </a:rPr>
              <a:t>ảnh</a:t>
            </a:r>
            <a:r>
              <a:rPr lang="en-US" sz="24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 New Roman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 New Roman"/>
              </a:rPr>
              <a:t>biện</a:t>
            </a:r>
            <a:r>
              <a:rPr lang="en-US" sz="24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 New Roman"/>
              </a:rPr>
              <a:t>pháp</a:t>
            </a:r>
            <a:r>
              <a:rPr lang="en-US" sz="2400" b="1" dirty="0" smtClean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 New Roman"/>
              </a:rPr>
              <a:t>tu</a:t>
            </a:r>
            <a:r>
              <a:rPr lang="en-US" sz="24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 New Roman"/>
              </a:rPr>
              <a:t>từ</a:t>
            </a:r>
            <a:r>
              <a:rPr lang="en-US" sz="2400" b="1" dirty="0" smtClean="0">
                <a:solidFill>
                  <a:srgbClr val="FF0000"/>
                </a:solidFill>
                <a:latin typeface="Time New Roman"/>
              </a:rPr>
              <a:t> t</a:t>
            </a:r>
            <a:r>
              <a:rPr lang="vi-VN" sz="2400" b="1" dirty="0" smtClean="0">
                <a:solidFill>
                  <a:srgbClr val="FF0000"/>
                </a:solidFill>
                <a:latin typeface="Time New Roman"/>
              </a:rPr>
              <a:t>ươ</a:t>
            </a:r>
            <a:r>
              <a:rPr lang="en-US" sz="2400" b="1" dirty="0" err="1" smtClean="0">
                <a:solidFill>
                  <a:srgbClr val="FF0000"/>
                </a:solidFill>
                <a:latin typeface="Time New Roman"/>
              </a:rPr>
              <a:t>ng</a:t>
            </a:r>
            <a:r>
              <a:rPr lang="en-US" sz="24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 New Roman"/>
              </a:rPr>
              <a:t>tự</a:t>
            </a:r>
            <a:r>
              <a:rPr lang="en-US" sz="24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 New Roman"/>
              </a:rPr>
              <a:t>nêu</a:t>
            </a:r>
            <a:r>
              <a:rPr lang="en-US" sz="24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 New Roman"/>
              </a:rPr>
              <a:t>rõ</a:t>
            </a:r>
            <a:r>
              <a:rPr lang="en-US" sz="24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 New Roman"/>
              </a:rPr>
              <a:t>tên</a:t>
            </a:r>
            <a:r>
              <a:rPr lang="en-US" sz="24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 New Roman"/>
              </a:rPr>
              <a:t>tác</a:t>
            </a:r>
            <a:r>
              <a:rPr lang="en-US" sz="24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 New Roman"/>
              </a:rPr>
              <a:t>giả</a:t>
            </a:r>
            <a:r>
              <a:rPr lang="en-US" sz="2400" b="1" dirty="0">
                <a:solidFill>
                  <a:srgbClr val="FF0000"/>
                </a:solidFill>
                <a:latin typeface="Time New Roman"/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  <a:latin typeface="Time New Roman"/>
              </a:rPr>
              <a:t>tác</a:t>
            </a:r>
            <a:r>
              <a:rPr lang="en-US" sz="24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 New Roman"/>
              </a:rPr>
              <a:t>phẩm</a:t>
            </a:r>
            <a:r>
              <a:rPr lang="en-US" sz="2400" b="1" dirty="0" smtClean="0">
                <a:solidFill>
                  <a:srgbClr val="FF0000"/>
                </a:solidFill>
                <a:latin typeface="Time New Roman"/>
              </a:rPr>
              <a:t>:</a:t>
            </a:r>
          </a:p>
          <a:p>
            <a:pPr marL="0" indent="0" algn="ctr">
              <a:buNone/>
            </a:pPr>
            <a:endParaRPr lang="en-US" sz="2400" b="1" u="sng" dirty="0">
              <a:latin typeface="Time New Roman"/>
            </a:endParaRPr>
          </a:p>
          <a:p>
            <a:pPr marL="0" indent="0" algn="ctr">
              <a:buNone/>
            </a:pPr>
            <a:r>
              <a:rPr lang="en-US" sz="2400" b="1" i="1" dirty="0">
                <a:latin typeface="Time New Roman"/>
              </a:rPr>
              <a:t>Ta </a:t>
            </a:r>
            <a:r>
              <a:rPr lang="en-US" sz="2400" b="1" i="1" dirty="0" err="1" smtClean="0">
                <a:latin typeface="Time New Roman"/>
              </a:rPr>
              <a:t>làm</a:t>
            </a:r>
            <a:r>
              <a:rPr lang="en-US" sz="2400" b="1" i="1" dirty="0" smtClean="0">
                <a:latin typeface="Time New Roman"/>
              </a:rPr>
              <a:t> con </a:t>
            </a:r>
            <a:r>
              <a:rPr lang="en-US" sz="2400" b="1" i="1" dirty="0" err="1" smtClean="0">
                <a:latin typeface="Time New Roman"/>
              </a:rPr>
              <a:t>chim</a:t>
            </a:r>
            <a:r>
              <a:rPr lang="en-US" sz="2400" b="1" i="1" dirty="0">
                <a:latin typeface="Time New Roman"/>
              </a:rPr>
              <a:t> </a:t>
            </a:r>
            <a:r>
              <a:rPr lang="en-US" sz="2400" b="1" i="1" dirty="0" err="1" smtClean="0">
                <a:latin typeface="Time New Roman"/>
              </a:rPr>
              <a:t>hót</a:t>
            </a:r>
            <a:endParaRPr lang="en-US" sz="2400" b="1" i="1" dirty="0" smtClean="0">
              <a:latin typeface="Time New Roman"/>
            </a:endParaRPr>
          </a:p>
          <a:p>
            <a:pPr marL="0" indent="0" algn="ctr">
              <a:buNone/>
            </a:pPr>
            <a:r>
              <a:rPr lang="en-US" sz="2400" b="1" i="1" dirty="0" smtClean="0">
                <a:latin typeface="Time New Roman"/>
              </a:rPr>
              <a:t> Ta </a:t>
            </a:r>
            <a:r>
              <a:rPr lang="en-US" sz="2400" b="1" i="1" dirty="0" err="1" smtClean="0">
                <a:latin typeface="Time New Roman"/>
              </a:rPr>
              <a:t>làm</a:t>
            </a:r>
            <a:r>
              <a:rPr lang="en-US" sz="2400" b="1" i="1" dirty="0" smtClean="0">
                <a:latin typeface="Time New Roman"/>
              </a:rPr>
              <a:t> </a:t>
            </a:r>
            <a:r>
              <a:rPr lang="en-US" sz="2400" b="1" i="1" dirty="0" err="1" smtClean="0">
                <a:latin typeface="Time New Roman"/>
              </a:rPr>
              <a:t>một</a:t>
            </a:r>
            <a:r>
              <a:rPr lang="en-US" sz="2400" b="1" i="1" dirty="0">
                <a:latin typeface="Time New Roman"/>
              </a:rPr>
              <a:t> </a:t>
            </a:r>
            <a:r>
              <a:rPr lang="en-US" sz="2400" b="1" i="1" dirty="0" err="1" smtClean="0">
                <a:latin typeface="Time New Roman"/>
              </a:rPr>
              <a:t>cành</a:t>
            </a:r>
            <a:r>
              <a:rPr lang="en-US" sz="2400" b="1" i="1" dirty="0" smtClean="0">
                <a:latin typeface="Time New Roman"/>
              </a:rPr>
              <a:t> </a:t>
            </a:r>
            <a:r>
              <a:rPr lang="en-US" sz="2400" b="1" i="1" dirty="0" err="1" smtClean="0">
                <a:latin typeface="Time New Roman"/>
              </a:rPr>
              <a:t>hoa</a:t>
            </a:r>
            <a:endParaRPr lang="en-US" sz="2400" b="1" i="1" dirty="0">
              <a:latin typeface="Time New Roman"/>
            </a:endParaRPr>
          </a:p>
          <a:p>
            <a:pPr marL="0" indent="0" algn="ctr">
              <a:buNone/>
            </a:pPr>
            <a:r>
              <a:rPr lang="en-US" sz="2400" b="1" i="1" dirty="0" smtClean="0">
                <a:latin typeface="Time New Roman"/>
              </a:rPr>
              <a:t> Ta </a:t>
            </a:r>
            <a:r>
              <a:rPr lang="en-US" sz="2400" b="1" i="1" dirty="0" err="1" smtClean="0">
                <a:latin typeface="Time New Roman"/>
              </a:rPr>
              <a:t>nhập</a:t>
            </a:r>
            <a:r>
              <a:rPr lang="en-US" sz="2400" b="1" i="1" dirty="0">
                <a:latin typeface="Time New Roman"/>
              </a:rPr>
              <a:t> </a:t>
            </a:r>
            <a:r>
              <a:rPr lang="en-US" sz="2400" b="1" i="1" dirty="0" err="1" smtClean="0">
                <a:latin typeface="Time New Roman"/>
              </a:rPr>
              <a:t>vào</a:t>
            </a:r>
            <a:r>
              <a:rPr lang="en-US" sz="2400" b="1" i="1" dirty="0">
                <a:latin typeface="Time New Roman"/>
              </a:rPr>
              <a:t> </a:t>
            </a:r>
            <a:r>
              <a:rPr lang="en-US" sz="2400" b="1" i="1" dirty="0" err="1" smtClean="0">
                <a:latin typeface="Time New Roman"/>
              </a:rPr>
              <a:t>hòa</a:t>
            </a:r>
            <a:r>
              <a:rPr lang="en-US" sz="2400" b="1" i="1" dirty="0" smtClean="0">
                <a:latin typeface="Time New Roman"/>
              </a:rPr>
              <a:t> </a:t>
            </a:r>
            <a:r>
              <a:rPr lang="en-US" sz="2400" b="1" i="1" dirty="0" err="1" smtClean="0">
                <a:latin typeface="Time New Roman"/>
              </a:rPr>
              <a:t>ca</a:t>
            </a:r>
            <a:endParaRPr lang="en-US" sz="2400" b="1" i="1" dirty="0" smtClean="0">
              <a:latin typeface="Time New Roman"/>
            </a:endParaRPr>
          </a:p>
          <a:p>
            <a:pPr marL="0" indent="0" algn="ctr">
              <a:buNone/>
            </a:pPr>
            <a:r>
              <a:rPr lang="en-US" sz="2400" b="1" i="1" dirty="0" smtClean="0">
                <a:latin typeface="Time New Roman"/>
              </a:rPr>
              <a:t>          </a:t>
            </a:r>
            <a:r>
              <a:rPr lang="en-US" sz="2400" b="1" i="1" dirty="0" err="1" smtClean="0">
                <a:latin typeface="Time New Roman"/>
              </a:rPr>
              <a:t>Một</a:t>
            </a:r>
            <a:r>
              <a:rPr lang="en-US" sz="2400" b="1" i="1" dirty="0" smtClean="0">
                <a:latin typeface="Time New Roman"/>
              </a:rPr>
              <a:t> </a:t>
            </a:r>
            <a:r>
              <a:rPr lang="en-US" sz="2400" b="1" i="1" dirty="0" err="1" smtClean="0">
                <a:latin typeface="Time New Roman"/>
              </a:rPr>
              <a:t>nốt</a:t>
            </a:r>
            <a:r>
              <a:rPr lang="en-US" sz="2400" b="1" i="1" dirty="0">
                <a:latin typeface="Time New Roman"/>
              </a:rPr>
              <a:t> </a:t>
            </a:r>
            <a:r>
              <a:rPr lang="en-US" sz="2400" b="1" i="1" dirty="0" err="1" smtClean="0">
                <a:latin typeface="Time New Roman"/>
              </a:rPr>
              <a:t>trầm</a:t>
            </a:r>
            <a:r>
              <a:rPr lang="en-US" sz="2400" b="1" i="1" dirty="0" smtClean="0">
                <a:latin typeface="Time New Roman"/>
              </a:rPr>
              <a:t> </a:t>
            </a:r>
            <a:r>
              <a:rPr lang="en-US" sz="2400" b="1" i="1" dirty="0" err="1" smtClean="0">
                <a:latin typeface="Time New Roman"/>
              </a:rPr>
              <a:t>xao</a:t>
            </a:r>
            <a:r>
              <a:rPr lang="en-US" sz="2400" b="1" i="1" dirty="0">
                <a:latin typeface="Time New Roman"/>
              </a:rPr>
              <a:t> </a:t>
            </a:r>
            <a:r>
              <a:rPr lang="en-US" sz="2400" b="1" i="1" dirty="0" err="1" smtClean="0">
                <a:latin typeface="Time New Roman"/>
              </a:rPr>
              <a:t>xuyến</a:t>
            </a:r>
            <a:r>
              <a:rPr lang="en-US" sz="2400" b="1" i="1" dirty="0" smtClean="0">
                <a:latin typeface="Time New Roman"/>
              </a:rPr>
              <a:t>.</a:t>
            </a:r>
            <a:endParaRPr lang="en-US" sz="2400" b="1" i="1" dirty="0">
              <a:latin typeface="Time New Roman"/>
            </a:endParaRPr>
          </a:p>
          <a:p>
            <a:pPr marL="0" indent="0" algn="just">
              <a:buNone/>
            </a:pPr>
            <a:r>
              <a:rPr lang="en-US" sz="2400" dirty="0">
                <a:latin typeface="Time New Roman"/>
              </a:rPr>
              <a:t> - </a:t>
            </a:r>
            <a:r>
              <a:rPr lang="en-US" sz="2400" dirty="0" err="1" smtClean="0">
                <a:latin typeface="Time New Roman"/>
              </a:rPr>
              <a:t>Bài</a:t>
            </a:r>
            <a:r>
              <a:rPr lang="en-US" sz="2400" dirty="0" smtClean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th</a:t>
            </a:r>
            <a:r>
              <a:rPr lang="vi-VN" sz="2400" dirty="0" smtClean="0">
                <a:latin typeface="Time New Roman"/>
              </a:rPr>
              <a:t>ơ</a:t>
            </a:r>
            <a:r>
              <a:rPr lang="en-US" sz="2400" dirty="0">
                <a:latin typeface="Time New Roman"/>
              </a:rPr>
              <a:t>: </a:t>
            </a:r>
            <a:r>
              <a:rPr lang="en-US" sz="2400" dirty="0" err="1" smtClean="0">
                <a:latin typeface="Time New Roman"/>
              </a:rPr>
              <a:t>Mùa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xuân</a:t>
            </a:r>
            <a:r>
              <a:rPr lang="en-US" sz="2400" dirty="0" smtClean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nho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nhỏ</a:t>
            </a:r>
            <a:endParaRPr lang="en-US" sz="2400" dirty="0" smtClean="0">
              <a:latin typeface="Time New Roman"/>
            </a:endParaRPr>
          </a:p>
          <a:p>
            <a:pPr marL="0" indent="0" algn="just">
              <a:buNone/>
            </a:pPr>
            <a:r>
              <a:rPr lang="en-US" sz="2400" dirty="0">
                <a:latin typeface="Time New Roman"/>
              </a:rPr>
              <a:t> - </a:t>
            </a:r>
            <a:r>
              <a:rPr lang="en-US" sz="2400" dirty="0" err="1" smtClean="0">
                <a:latin typeface="Time New Roman"/>
              </a:rPr>
              <a:t>Tác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giả</a:t>
            </a:r>
            <a:r>
              <a:rPr lang="en-US" sz="2400" dirty="0" smtClean="0">
                <a:latin typeface="Time New Roman"/>
              </a:rPr>
              <a:t>: </a:t>
            </a:r>
            <a:r>
              <a:rPr lang="en-US" sz="2400" dirty="0" err="1" smtClean="0">
                <a:latin typeface="Time New Roman"/>
              </a:rPr>
              <a:t>Thanh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>
                <a:latin typeface="Time New Roman"/>
              </a:rPr>
              <a:t>Hải</a:t>
            </a:r>
            <a:endParaRPr lang="en-US" sz="2400" dirty="0">
              <a:latin typeface="Time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073634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>
            <a:extLst>
              <a:ext uri="{FF2B5EF4-FFF2-40B4-BE49-F238E27FC236}">
                <a16:creationId xmlns="" xmlns:a16="http://schemas.microsoft.com/office/drawing/2014/main" id="{28C9471D-A594-40DE-9B65-848A3FF3E3A0}"/>
              </a:ext>
            </a:extLst>
          </p:cNvPr>
          <p:cNvSpPr txBox="1"/>
          <p:nvPr/>
        </p:nvSpPr>
        <p:spPr>
          <a:xfrm>
            <a:off x="290004" y="286304"/>
            <a:ext cx="11611992" cy="7602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+mj-lt"/>
              </a:rPr>
              <a:t>                                                                </a:t>
            </a:r>
            <a:r>
              <a:rPr lang="en-US" sz="2400" b="1" u="sng" dirty="0" smtClean="0">
                <a:solidFill>
                  <a:srgbClr val="FF0000"/>
                </a:solidFill>
                <a:latin typeface="+mj-lt"/>
              </a:rPr>
              <a:t>VẤN ĐỀ </a:t>
            </a:r>
            <a:r>
              <a:rPr lang="vi-VN" sz="2400" b="1" u="sng" dirty="0" smtClean="0">
                <a:solidFill>
                  <a:srgbClr val="FF0000"/>
                </a:solidFill>
                <a:latin typeface="+mj-lt"/>
              </a:rPr>
              <a:t>5</a:t>
            </a:r>
            <a:r>
              <a:rPr lang="vi-VN" sz="2400" b="1" u="sng" dirty="0">
                <a:solidFill>
                  <a:srgbClr val="FF0000"/>
                </a:solidFill>
                <a:latin typeface="+mj-lt"/>
              </a:rPr>
              <a:t>:</a:t>
            </a:r>
          </a:p>
          <a:p>
            <a:r>
              <a:rPr lang="vi-VN" sz="2000" dirty="0">
                <a:latin typeface="+mj-lt"/>
              </a:rPr>
              <a:t>   </a:t>
            </a:r>
            <a:r>
              <a:rPr lang="vi-VN" sz="2400" dirty="0" smtClean="0">
                <a:latin typeface="+mj-lt"/>
              </a:rPr>
              <a:t>Cuộc đời Chủ tich Hồ Chí Minh là nguồn cảm hứng vô tận cho sáng tạo nghệ thuật. Mở đầu tác phẩm của mình, một nhà thơ viết:</a:t>
            </a:r>
          </a:p>
          <a:p>
            <a:pPr algn="ctr"/>
            <a:r>
              <a:rPr lang="vi-VN" sz="2400" dirty="0" smtClean="0">
                <a:latin typeface="+mj-lt"/>
              </a:rPr>
              <a:t>  </a:t>
            </a:r>
            <a:r>
              <a:rPr lang="vi-VN" sz="2400" i="1" dirty="0" smtClean="0">
                <a:latin typeface="+mj-lt"/>
              </a:rPr>
              <a:t>“Con ở miền Nam ra thăm lăng Bác…”</a:t>
            </a:r>
            <a:endParaRPr lang="vi-VN" sz="2400" dirty="0" smtClean="0">
              <a:latin typeface="+mj-lt"/>
            </a:endParaRPr>
          </a:p>
          <a:p>
            <a:r>
              <a:rPr lang="vi-VN" sz="2400" dirty="0" smtClean="0">
                <a:latin typeface="+mj-lt"/>
              </a:rPr>
              <a:t> Và sau đó, tác giả thấy:</a:t>
            </a:r>
          </a:p>
          <a:p>
            <a:pPr algn="ctr"/>
            <a:r>
              <a:rPr lang="vi-VN" sz="2400" i="1" dirty="0" smtClean="0">
                <a:latin typeface="+mj-lt"/>
              </a:rPr>
              <a:t>“Bác nằm trong giấc ngủ binh yên</a:t>
            </a:r>
          </a:p>
          <a:p>
            <a:pPr algn="ctr"/>
            <a:r>
              <a:rPr lang="vi-VN" sz="2400" i="1" dirty="0" smtClean="0">
                <a:latin typeface="+mj-lt"/>
              </a:rPr>
              <a:t>………………………………………</a:t>
            </a:r>
          </a:p>
          <a:p>
            <a:pPr algn="ctr"/>
            <a:r>
              <a:rPr lang="vi-VN" sz="2400" i="1" dirty="0" smtClean="0">
                <a:latin typeface="+mj-lt"/>
              </a:rPr>
              <a:t>Mà sao nghe nhói ở trong tim!”</a:t>
            </a:r>
          </a:p>
          <a:p>
            <a:pPr algn="just"/>
            <a:r>
              <a:rPr lang="vi-VN" sz="24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+mj-lt"/>
              </a:rPr>
              <a:t>Câu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 1:</a:t>
            </a:r>
            <a:r>
              <a:rPr lang="vi-VN" sz="24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2400" dirty="0" smtClean="0">
                <a:latin typeface="+mj-lt"/>
              </a:rPr>
              <a:t>Những câu thơ trên trích trong tác phẩm nào? Nêu tên tác giả và hoàn cảnh ra đời của bài thơ ấy.</a:t>
            </a:r>
          </a:p>
          <a:p>
            <a:pPr algn="just"/>
            <a:r>
              <a:rPr lang="vi-VN" sz="2400" dirty="0" smtClean="0">
                <a:latin typeface="+mj-lt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+mj-lt"/>
              </a:rPr>
              <a:t>Câu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 2:</a:t>
            </a:r>
            <a:r>
              <a:rPr lang="vi-VN" sz="2400" dirty="0" smtClean="0">
                <a:latin typeface="+mj-lt"/>
              </a:rPr>
              <a:t>Từ những câu đã dẫn, kết hợp với những hiểu biết của em về bài thơ, hãy cho biết </a:t>
            </a:r>
            <a:r>
              <a:rPr lang="vi-VN" sz="2400" u="sng" dirty="0" smtClean="0">
                <a:latin typeface="+mj-lt"/>
              </a:rPr>
              <a:t>cảm xúc trong bài được biểu hiện theo trình tự nào</a:t>
            </a:r>
            <a:r>
              <a:rPr lang="vi-VN" sz="2400" dirty="0" smtClean="0">
                <a:latin typeface="+mj-lt"/>
              </a:rPr>
              <a:t>? Sự thật là Người đã ra đi nhưng vì sao nhà thơ vẫn dùng từ </a:t>
            </a:r>
            <a:r>
              <a:rPr lang="vi-VN" sz="2400" i="1" dirty="0" smtClean="0">
                <a:latin typeface="+mj-lt"/>
              </a:rPr>
              <a:t>“thăm” </a:t>
            </a:r>
            <a:r>
              <a:rPr lang="vi-VN" sz="2400" dirty="0" smtClean="0">
                <a:latin typeface="+mj-lt"/>
              </a:rPr>
              <a:t>và cụm từ </a:t>
            </a:r>
            <a:r>
              <a:rPr lang="vi-VN" sz="2400" i="1" dirty="0" smtClean="0">
                <a:latin typeface="+mj-lt"/>
              </a:rPr>
              <a:t>“giấc ngủ binh yên”</a:t>
            </a:r>
            <a:r>
              <a:rPr lang="vi-VN" sz="2400" dirty="0" smtClean="0">
                <a:latin typeface="+mj-lt"/>
              </a:rPr>
              <a:t>?</a:t>
            </a:r>
          </a:p>
          <a:p>
            <a:pPr algn="just"/>
            <a:r>
              <a:rPr lang="vi-VN" sz="24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+mj-lt"/>
              </a:rPr>
              <a:t>Câu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 3:</a:t>
            </a:r>
            <a:r>
              <a:rPr lang="vi-VN" sz="24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2400" dirty="0" smtClean="0">
                <a:latin typeface="+mj-lt"/>
              </a:rPr>
              <a:t>Dựa vào khổ thơ trên, hãy viết một đoạn văn </a:t>
            </a:r>
            <a:r>
              <a:rPr lang="vi-VN" sz="2400" u="sng" dirty="0" smtClean="0">
                <a:latin typeface="+mj-lt"/>
              </a:rPr>
              <a:t>khoảng 10 câu </a:t>
            </a:r>
            <a:r>
              <a:rPr lang="vi-VN" sz="2400" dirty="0" smtClean="0">
                <a:latin typeface="+mj-lt"/>
              </a:rPr>
              <a:t>theo </a:t>
            </a:r>
            <a:r>
              <a:rPr lang="vi-VN" sz="2400" u="sng" dirty="0" smtClean="0">
                <a:latin typeface="+mj-lt"/>
              </a:rPr>
              <a:t>phép lập luận quy nạp</a:t>
            </a:r>
            <a:r>
              <a:rPr lang="vi-VN" sz="2400" dirty="0" smtClean="0">
                <a:latin typeface="+mj-lt"/>
              </a:rPr>
              <a:t> (có sử dụng </a:t>
            </a:r>
            <a:r>
              <a:rPr lang="vi-VN" sz="2400" u="sng" dirty="0" smtClean="0">
                <a:latin typeface="+mj-lt"/>
              </a:rPr>
              <a:t>phép lặp</a:t>
            </a:r>
            <a:r>
              <a:rPr lang="vi-VN" sz="2400" dirty="0" smtClean="0">
                <a:latin typeface="+mj-lt"/>
              </a:rPr>
              <a:t> và có một câu chứa </a:t>
            </a:r>
            <a:r>
              <a:rPr lang="vi-VN" sz="2400" u="sng" dirty="0" smtClean="0">
                <a:latin typeface="+mj-lt"/>
              </a:rPr>
              <a:t>thành phần phụ chú</a:t>
            </a:r>
            <a:r>
              <a:rPr lang="vi-VN" sz="2400" dirty="0" smtClean="0">
                <a:latin typeface="+mj-lt"/>
              </a:rPr>
              <a:t>) để làm rõ </a:t>
            </a:r>
            <a:r>
              <a:rPr lang="vi-VN" sz="2400" u="sng" dirty="0" smtClean="0">
                <a:latin typeface="+mj-lt"/>
              </a:rPr>
              <a:t>lòng kính yêu và niềm xót thương vô hạn của tác giả đối với Bác khi vào trong lăng.</a:t>
            </a:r>
          </a:p>
          <a:p>
            <a:pPr algn="just"/>
            <a:r>
              <a:rPr lang="vi-VN" sz="2400" dirty="0" smtClean="0">
                <a:latin typeface="+mj-lt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+mj-lt"/>
              </a:rPr>
              <a:t>Câu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 4:</a:t>
            </a:r>
            <a:r>
              <a:rPr lang="vi-VN" sz="2400" dirty="0" smtClean="0">
                <a:latin typeface="+mj-lt"/>
              </a:rPr>
              <a:t>Trăng là hình ảnh xuất hiện nhiều trong thi ca. Hãy </a:t>
            </a:r>
            <a:r>
              <a:rPr lang="vi-VN" sz="2400" u="sng" dirty="0" smtClean="0">
                <a:latin typeface="+mj-lt"/>
              </a:rPr>
              <a:t>chép chính xác </a:t>
            </a:r>
            <a:r>
              <a:rPr lang="vi-VN" sz="2400" dirty="0" smtClean="0">
                <a:latin typeface="+mj-lt"/>
              </a:rPr>
              <a:t>một câu thơ khác đã học có hình ảnh trăng và </a:t>
            </a:r>
            <a:r>
              <a:rPr lang="vi-VN" sz="2400" u="sng" dirty="0" smtClean="0">
                <a:latin typeface="+mj-lt"/>
              </a:rPr>
              <a:t>ghi rõ tên tác giả, tác phẩm.</a:t>
            </a:r>
          </a:p>
          <a:p>
            <a:endParaRPr lang="vi-VN" sz="2000" b="1" u="sng" dirty="0" smtClean="0">
              <a:latin typeface="+mj-lt"/>
            </a:endParaRPr>
          </a:p>
          <a:p>
            <a:endParaRPr lang="vi-VN" sz="2000" b="1" u="sng" dirty="0">
              <a:latin typeface="+mj-lt"/>
            </a:endParaRPr>
          </a:p>
          <a:p>
            <a:endParaRPr lang="vi-VN" sz="2000" b="1" u="sng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8787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1" y="141890"/>
            <a:ext cx="11792607" cy="658998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b="1" dirty="0" err="1" smtClean="0">
                <a:solidFill>
                  <a:srgbClr val="FF0000"/>
                </a:solidFill>
                <a:latin typeface="Time New Roman"/>
              </a:rPr>
              <a:t>Đáp</a:t>
            </a:r>
            <a:r>
              <a:rPr lang="en-US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 New Roman"/>
              </a:rPr>
              <a:t>án</a:t>
            </a:r>
            <a:r>
              <a:rPr lang="en-US" b="1" dirty="0">
                <a:solidFill>
                  <a:srgbClr val="FF0000"/>
                </a:solidFill>
                <a:latin typeface="Time New Roman"/>
              </a:rPr>
              <a:t> </a:t>
            </a:r>
            <a:endParaRPr lang="en-US" b="1" dirty="0" smtClean="0">
              <a:solidFill>
                <a:srgbClr val="FF0000"/>
              </a:solidFill>
              <a:latin typeface="Time New Roman"/>
            </a:endParaRPr>
          </a:p>
          <a:p>
            <a:pPr marL="0" indent="0" algn="just">
              <a:buNone/>
            </a:pPr>
            <a:r>
              <a:rPr lang="en-US" b="1" u="sng" dirty="0" err="1" smtClean="0">
                <a:solidFill>
                  <a:srgbClr val="FF0000"/>
                </a:solidFill>
                <a:latin typeface="Time New Roman"/>
              </a:rPr>
              <a:t>Câu</a:t>
            </a:r>
            <a:r>
              <a:rPr lang="en-US" b="1" u="sng" dirty="0" smtClean="0">
                <a:solidFill>
                  <a:srgbClr val="FF0000"/>
                </a:solidFill>
                <a:latin typeface="Time New Roman"/>
              </a:rPr>
              <a:t> 1:</a:t>
            </a:r>
            <a:r>
              <a:rPr lang="en-US" dirty="0" smtClean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 New Roman"/>
              </a:rPr>
              <a:t>Hoàn</a:t>
            </a:r>
            <a:r>
              <a:rPr lang="en-US" b="1" dirty="0" smtClean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 New Roman"/>
              </a:rPr>
              <a:t>cảnh</a:t>
            </a:r>
            <a:r>
              <a:rPr lang="en-US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 New Roman"/>
              </a:rPr>
              <a:t>sáng</a:t>
            </a:r>
            <a:r>
              <a:rPr lang="en-US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 New Roman"/>
              </a:rPr>
              <a:t>tác</a:t>
            </a:r>
            <a:r>
              <a:rPr lang="en-US" b="1" dirty="0" smtClean="0">
                <a:solidFill>
                  <a:srgbClr val="FF0000"/>
                </a:solidFill>
                <a:latin typeface="Time New Roman"/>
              </a:rPr>
              <a:t>:</a:t>
            </a:r>
          </a:p>
          <a:p>
            <a:pPr marL="0" indent="0" algn="just">
              <a:buNone/>
            </a:pPr>
            <a:r>
              <a:rPr lang="en-US" dirty="0">
                <a:latin typeface="Time New Roman"/>
              </a:rPr>
              <a:t>    - </a:t>
            </a:r>
            <a:r>
              <a:rPr lang="en-US" dirty="0" err="1">
                <a:latin typeface="Time New Roman"/>
              </a:rPr>
              <a:t>Năm</a:t>
            </a:r>
            <a:r>
              <a:rPr lang="en-US" dirty="0">
                <a:latin typeface="Time New Roman"/>
              </a:rPr>
              <a:t> 1976, </a:t>
            </a:r>
            <a:r>
              <a:rPr lang="en-US" dirty="0" err="1">
                <a:latin typeface="Time New Roman"/>
              </a:rPr>
              <a:t>sau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>
                <a:latin typeface="Time New Roman"/>
              </a:rPr>
              <a:t>khi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>
                <a:latin typeface="Time New Roman"/>
              </a:rPr>
              <a:t>cuộc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>
                <a:latin typeface="Time New Roman"/>
              </a:rPr>
              <a:t>kháng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>
                <a:latin typeface="Time New Roman"/>
              </a:rPr>
              <a:t>chiến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>
                <a:latin typeface="Time New Roman"/>
              </a:rPr>
              <a:t>chống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>
                <a:latin typeface="Time New Roman"/>
              </a:rPr>
              <a:t>Mỹ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>
                <a:latin typeface="Time New Roman"/>
              </a:rPr>
              <a:t>kêt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>
                <a:latin typeface="Time New Roman"/>
              </a:rPr>
              <a:t>thúc</a:t>
            </a:r>
            <a:r>
              <a:rPr lang="en-US" dirty="0">
                <a:latin typeface="Time New Roman"/>
              </a:rPr>
              <a:t>, </a:t>
            </a:r>
            <a:r>
              <a:rPr lang="en-US" dirty="0" err="1">
                <a:latin typeface="Time New Roman"/>
              </a:rPr>
              <a:t>đất</a:t>
            </a:r>
            <a:r>
              <a:rPr lang="en-US" dirty="0">
                <a:latin typeface="Time New Roman"/>
              </a:rPr>
              <a:t> n</a:t>
            </a:r>
            <a:r>
              <a:rPr lang="vi-VN" dirty="0">
                <a:latin typeface="Time New Roman"/>
              </a:rPr>
              <a:t>ướ</a:t>
            </a:r>
            <a:r>
              <a:rPr lang="en-US" dirty="0">
                <a:latin typeface="Time New Roman"/>
              </a:rPr>
              <a:t>c </a:t>
            </a:r>
            <a:r>
              <a:rPr lang="en-US" dirty="0" err="1">
                <a:latin typeface="Time New Roman"/>
              </a:rPr>
              <a:t>thống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>
                <a:latin typeface="Time New Roman"/>
              </a:rPr>
              <a:t>nhất</a:t>
            </a:r>
            <a:r>
              <a:rPr lang="en-US" dirty="0">
                <a:latin typeface="Time New Roman"/>
              </a:rPr>
              <a:t>, </a:t>
            </a:r>
            <a:r>
              <a:rPr lang="en-US" dirty="0" err="1">
                <a:latin typeface="Time New Roman"/>
              </a:rPr>
              <a:t>lăng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>
                <a:latin typeface="Time New Roman"/>
              </a:rPr>
              <a:t>chủ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>
                <a:latin typeface="Time New Roman"/>
              </a:rPr>
              <a:t>tịch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>
                <a:latin typeface="Time New Roman"/>
              </a:rPr>
              <a:t>Hồ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>
                <a:latin typeface="Time New Roman"/>
              </a:rPr>
              <a:t>Chí</a:t>
            </a:r>
            <a:r>
              <a:rPr lang="en-US" dirty="0">
                <a:latin typeface="Time New Roman"/>
              </a:rPr>
              <a:t> Minh </a:t>
            </a:r>
            <a:r>
              <a:rPr lang="en-US" dirty="0" err="1">
                <a:latin typeface="Time New Roman"/>
              </a:rPr>
              <a:t>cũng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>
                <a:latin typeface="Time New Roman"/>
              </a:rPr>
              <a:t>vừa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>
                <a:latin typeface="Time New Roman"/>
              </a:rPr>
              <a:t>khánh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>
                <a:latin typeface="Time New Roman"/>
              </a:rPr>
              <a:t>thành</a:t>
            </a:r>
            <a:r>
              <a:rPr lang="en-US" dirty="0">
                <a:latin typeface="Time New Roman"/>
              </a:rPr>
              <a:t>, </a:t>
            </a:r>
            <a:r>
              <a:rPr lang="en-US" dirty="0" err="1">
                <a:latin typeface="Time New Roman"/>
              </a:rPr>
              <a:t>tác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>
                <a:latin typeface="Time New Roman"/>
              </a:rPr>
              <a:t>giả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>
                <a:latin typeface="Time New Roman"/>
              </a:rPr>
              <a:t>miền</a:t>
            </a:r>
            <a:r>
              <a:rPr lang="en-US" dirty="0">
                <a:latin typeface="Time New Roman"/>
              </a:rPr>
              <a:t> Nam </a:t>
            </a:r>
            <a:r>
              <a:rPr lang="en-US" dirty="0" err="1">
                <a:latin typeface="Time New Roman"/>
              </a:rPr>
              <a:t>ra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>
                <a:latin typeface="Time New Roman"/>
              </a:rPr>
              <a:t>thăm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>
                <a:latin typeface="Time New Roman"/>
              </a:rPr>
              <a:t>miền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>
                <a:latin typeface="Time New Roman"/>
              </a:rPr>
              <a:t>Bắc</a:t>
            </a:r>
            <a:r>
              <a:rPr lang="en-US" dirty="0">
                <a:latin typeface="Time New Roman"/>
              </a:rPr>
              <a:t>, </a:t>
            </a:r>
            <a:r>
              <a:rPr lang="en-US" dirty="0" err="1">
                <a:latin typeface="Time New Roman"/>
              </a:rPr>
              <a:t>vào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>
                <a:latin typeface="Time New Roman"/>
              </a:rPr>
              <a:t>lăng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>
                <a:latin typeface="Time New Roman"/>
              </a:rPr>
              <a:t>viếng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>
                <a:latin typeface="Time New Roman"/>
              </a:rPr>
              <a:t>Bác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>
                <a:latin typeface="Time New Roman"/>
              </a:rPr>
              <a:t>Hồ</a:t>
            </a:r>
            <a:r>
              <a:rPr lang="en-US" dirty="0">
                <a:latin typeface="Time New Roman"/>
              </a:rPr>
              <a:t>. </a:t>
            </a:r>
            <a:r>
              <a:rPr lang="en-US" dirty="0" err="1">
                <a:latin typeface="Time New Roman"/>
              </a:rPr>
              <a:t>Bài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>
                <a:latin typeface="Time New Roman"/>
              </a:rPr>
              <a:t>th</a:t>
            </a:r>
            <a:r>
              <a:rPr lang="vi-VN" dirty="0">
                <a:latin typeface="Time New Roman"/>
              </a:rPr>
              <a:t>ơ</a:t>
            </a:r>
            <a:r>
              <a:rPr lang="en-US" dirty="0">
                <a:latin typeface="Time New Roman"/>
              </a:rPr>
              <a:t> “</a:t>
            </a:r>
            <a:r>
              <a:rPr lang="en-US" dirty="0" err="1">
                <a:latin typeface="Time New Roman"/>
              </a:rPr>
              <a:t>Viếng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>
                <a:latin typeface="Time New Roman"/>
              </a:rPr>
              <a:t>lăng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>
                <a:latin typeface="Time New Roman"/>
              </a:rPr>
              <a:t>Bác</a:t>
            </a:r>
            <a:r>
              <a:rPr lang="en-US" dirty="0">
                <a:latin typeface="Time New Roman"/>
              </a:rPr>
              <a:t>” đ</a:t>
            </a:r>
            <a:r>
              <a:rPr lang="vi-VN" dirty="0">
                <a:latin typeface="Time New Roman"/>
              </a:rPr>
              <a:t>ượ</a:t>
            </a:r>
            <a:r>
              <a:rPr lang="en-US" dirty="0">
                <a:latin typeface="Time New Roman"/>
              </a:rPr>
              <a:t>c sang </a:t>
            </a:r>
            <a:r>
              <a:rPr lang="en-US" dirty="0" err="1">
                <a:latin typeface="Time New Roman"/>
              </a:rPr>
              <a:t>tác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>
                <a:latin typeface="Time New Roman"/>
              </a:rPr>
              <a:t>trong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>
                <a:latin typeface="Time New Roman"/>
              </a:rPr>
              <a:t>dịp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>
                <a:latin typeface="Time New Roman"/>
              </a:rPr>
              <a:t>đó</a:t>
            </a:r>
            <a:r>
              <a:rPr lang="en-US" dirty="0" smtClean="0">
                <a:latin typeface="Time New Roman"/>
              </a:rPr>
              <a:t>.</a:t>
            </a:r>
            <a:endParaRPr lang="en-US" b="1" u="sng" dirty="0" smtClean="0">
              <a:latin typeface="Time New Roman"/>
            </a:endParaRPr>
          </a:p>
          <a:p>
            <a:pPr marL="0" indent="0" algn="just">
              <a:buNone/>
            </a:pPr>
            <a:r>
              <a:rPr lang="en-US" b="1" u="sng" dirty="0" err="1" smtClean="0">
                <a:solidFill>
                  <a:srgbClr val="FF0000"/>
                </a:solidFill>
                <a:latin typeface="Time New Roman"/>
              </a:rPr>
              <a:t>Câu</a:t>
            </a:r>
            <a:r>
              <a:rPr lang="en-US" b="1" u="sng" dirty="0" smtClean="0">
                <a:solidFill>
                  <a:srgbClr val="FF0000"/>
                </a:solidFill>
                <a:latin typeface="Time New Roman"/>
              </a:rPr>
              <a:t> 2:</a:t>
            </a:r>
            <a:r>
              <a:rPr lang="en-US" dirty="0" smtClean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 New Roman"/>
              </a:rPr>
              <a:t>Trình</a:t>
            </a:r>
            <a:r>
              <a:rPr lang="en-US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 New Roman"/>
              </a:rPr>
              <a:t>tự</a:t>
            </a:r>
            <a:r>
              <a:rPr lang="en-US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 New Roman"/>
              </a:rPr>
              <a:t>cảm</a:t>
            </a:r>
            <a:r>
              <a:rPr lang="en-US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 New Roman"/>
              </a:rPr>
              <a:t>xúc</a:t>
            </a:r>
            <a:r>
              <a:rPr lang="en-US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 New Roman"/>
              </a:rPr>
              <a:t>và</a:t>
            </a:r>
            <a:r>
              <a:rPr lang="en-US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 New Roman"/>
              </a:rPr>
              <a:t>tình</a:t>
            </a:r>
            <a:r>
              <a:rPr lang="en-US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 New Roman"/>
              </a:rPr>
              <a:t>cảm</a:t>
            </a:r>
            <a:r>
              <a:rPr lang="en-US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 New Roman"/>
              </a:rPr>
              <a:t>của</a:t>
            </a:r>
            <a:r>
              <a:rPr lang="en-US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 New Roman"/>
              </a:rPr>
              <a:t>tác</a:t>
            </a:r>
            <a:r>
              <a:rPr lang="en-US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 New Roman"/>
              </a:rPr>
              <a:t>giả</a:t>
            </a:r>
            <a:r>
              <a:rPr lang="en-US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 New Roman"/>
              </a:rPr>
              <a:t>với</a:t>
            </a:r>
            <a:r>
              <a:rPr lang="en-US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 New Roman"/>
              </a:rPr>
              <a:t>Bác</a:t>
            </a:r>
            <a:r>
              <a:rPr lang="en-US" b="1" dirty="0" smtClean="0">
                <a:solidFill>
                  <a:srgbClr val="FF0000"/>
                </a:solidFill>
                <a:latin typeface="Time New Roman"/>
              </a:rPr>
              <a:t>:</a:t>
            </a:r>
          </a:p>
          <a:p>
            <a:pPr marL="0" indent="0" algn="just">
              <a:buNone/>
            </a:pPr>
            <a:r>
              <a:rPr lang="en-US" dirty="0">
                <a:latin typeface="Time New Roman"/>
              </a:rPr>
              <a:t> - </a:t>
            </a:r>
            <a:r>
              <a:rPr lang="en-US" dirty="0" err="1" smtClean="0">
                <a:latin typeface="Time New Roman"/>
              </a:rPr>
              <a:t>Cảm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xúc</a:t>
            </a:r>
            <a:r>
              <a:rPr lang="en-US" dirty="0" smtClean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trong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bài</a:t>
            </a:r>
            <a:r>
              <a:rPr lang="en-US" dirty="0" smtClean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th</a:t>
            </a:r>
            <a:r>
              <a:rPr lang="vi-VN" dirty="0" smtClean="0">
                <a:latin typeface="Time New Roman"/>
              </a:rPr>
              <a:t>ơ</a:t>
            </a:r>
            <a:r>
              <a:rPr lang="en-US" dirty="0">
                <a:latin typeface="Time New Roman"/>
              </a:rPr>
              <a:t> </a:t>
            </a:r>
            <a:r>
              <a:rPr lang="en-US" dirty="0" smtClean="0">
                <a:latin typeface="Time New Roman"/>
              </a:rPr>
              <a:t>đ</a:t>
            </a:r>
            <a:r>
              <a:rPr lang="vi-VN" dirty="0" smtClean="0">
                <a:latin typeface="Time New Roman"/>
              </a:rPr>
              <a:t>ượ</a:t>
            </a:r>
            <a:r>
              <a:rPr lang="en-US" dirty="0">
                <a:latin typeface="Time New Roman"/>
              </a:rPr>
              <a:t>c </a:t>
            </a:r>
            <a:r>
              <a:rPr lang="en-US" dirty="0" err="1" smtClean="0">
                <a:latin typeface="Time New Roman"/>
              </a:rPr>
              <a:t>biểu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hiện</a:t>
            </a:r>
            <a:r>
              <a:rPr lang="en-US" dirty="0" smtClean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theo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trình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tự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từ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ngoài</a:t>
            </a:r>
            <a:r>
              <a:rPr lang="en-US" dirty="0" smtClean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vào</a:t>
            </a:r>
            <a:r>
              <a:rPr lang="en-US" dirty="0" smtClean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trong</a:t>
            </a:r>
            <a:r>
              <a:rPr lang="en-US" dirty="0">
                <a:latin typeface="Time New Roman"/>
              </a:rPr>
              <a:t>, </a:t>
            </a:r>
            <a:r>
              <a:rPr lang="en-US" dirty="0" err="1" smtClean="0">
                <a:latin typeface="Time New Roman"/>
              </a:rPr>
              <a:t>rồi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lại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trở</a:t>
            </a:r>
            <a:r>
              <a:rPr lang="en-US" dirty="0" smtClean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ra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ngoài</a:t>
            </a:r>
            <a:r>
              <a:rPr lang="en-US" dirty="0">
                <a:latin typeface="Time New Roman"/>
              </a:rPr>
              <a:t>, </a:t>
            </a:r>
            <a:r>
              <a:rPr lang="en-US" dirty="0" err="1" smtClean="0">
                <a:latin typeface="Time New Roman"/>
              </a:rPr>
              <a:t>rất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phù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hợp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với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thời</a:t>
            </a:r>
            <a:r>
              <a:rPr lang="en-US" dirty="0" smtClean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gian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một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chuyến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viêng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lăng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Bác</a:t>
            </a:r>
            <a:r>
              <a:rPr lang="en-US" dirty="0" smtClean="0">
                <a:latin typeface="Time New Roman"/>
              </a:rPr>
              <a:t>.</a:t>
            </a:r>
          </a:p>
          <a:p>
            <a:pPr marL="0" indent="0" algn="just">
              <a:buNone/>
            </a:pPr>
            <a:r>
              <a:rPr lang="en-US" dirty="0">
                <a:latin typeface="Time New Roman"/>
              </a:rPr>
              <a:t> - </a:t>
            </a:r>
            <a:r>
              <a:rPr lang="en-US" dirty="0" err="1" smtClean="0">
                <a:latin typeface="Time New Roman"/>
              </a:rPr>
              <a:t>Từ</a:t>
            </a:r>
            <a:r>
              <a:rPr lang="en-US" dirty="0" smtClean="0">
                <a:latin typeface="Time New Roman"/>
              </a:rPr>
              <a:t> </a:t>
            </a:r>
            <a:r>
              <a:rPr lang="en-US" dirty="0">
                <a:latin typeface="Time New Roman"/>
              </a:rPr>
              <a:t>“</a:t>
            </a:r>
            <a:r>
              <a:rPr lang="en-US" dirty="0" err="1" smtClean="0">
                <a:latin typeface="Time New Roman"/>
              </a:rPr>
              <a:t>thăm</a:t>
            </a:r>
            <a:r>
              <a:rPr lang="en-US" dirty="0">
                <a:latin typeface="Time New Roman"/>
              </a:rPr>
              <a:t>” </a:t>
            </a:r>
            <a:r>
              <a:rPr lang="en-US" dirty="0" err="1" smtClean="0">
                <a:latin typeface="Time New Roman"/>
              </a:rPr>
              <a:t>thể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hiện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tình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cảm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của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nhà</a:t>
            </a:r>
            <a:r>
              <a:rPr lang="en-US" dirty="0" smtClean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th</a:t>
            </a:r>
            <a:r>
              <a:rPr lang="vi-VN" dirty="0" smtClean="0">
                <a:latin typeface="Time New Roman"/>
              </a:rPr>
              <a:t>ơ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đối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với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Bác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vừa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kính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yêu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vừa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gần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gũi</a:t>
            </a:r>
            <a:r>
              <a:rPr lang="en-US" dirty="0" smtClean="0">
                <a:latin typeface="Time New Roman"/>
              </a:rPr>
              <a:t>.</a:t>
            </a:r>
          </a:p>
          <a:p>
            <a:pPr marL="0" indent="0" algn="just">
              <a:buNone/>
            </a:pPr>
            <a:r>
              <a:rPr lang="en-US" dirty="0">
                <a:latin typeface="Time New Roman"/>
              </a:rPr>
              <a:t> - </a:t>
            </a:r>
            <a:r>
              <a:rPr lang="en-US" dirty="0" err="1" smtClean="0">
                <a:latin typeface="Time New Roman"/>
              </a:rPr>
              <a:t>Cụm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từ</a:t>
            </a:r>
            <a:r>
              <a:rPr lang="en-US" dirty="0" smtClean="0">
                <a:latin typeface="Time New Roman"/>
              </a:rPr>
              <a:t> </a:t>
            </a:r>
            <a:r>
              <a:rPr lang="en-US" dirty="0">
                <a:latin typeface="Time New Roman"/>
              </a:rPr>
              <a:t>“</a:t>
            </a:r>
            <a:r>
              <a:rPr lang="en-US" dirty="0" err="1" smtClean="0">
                <a:latin typeface="Time New Roman"/>
              </a:rPr>
              <a:t>giấc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ngủ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bình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yên</a:t>
            </a:r>
            <a:r>
              <a:rPr lang="en-US" dirty="0">
                <a:latin typeface="Time New Roman"/>
              </a:rPr>
              <a:t>” </a:t>
            </a:r>
            <a:r>
              <a:rPr lang="en-US" dirty="0" err="1" smtClean="0">
                <a:latin typeface="Time New Roman"/>
              </a:rPr>
              <a:t>là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một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cách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nói</a:t>
            </a:r>
            <a:r>
              <a:rPr lang="en-US" dirty="0" smtClean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giảm</a:t>
            </a:r>
            <a:r>
              <a:rPr lang="en-US" dirty="0" smtClean="0">
                <a:latin typeface="Time New Roman"/>
              </a:rPr>
              <a:t>, </a:t>
            </a:r>
            <a:r>
              <a:rPr lang="en-US" dirty="0" err="1" smtClean="0">
                <a:latin typeface="Time New Roman"/>
              </a:rPr>
              <a:t>nói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tránh</a:t>
            </a:r>
            <a:r>
              <a:rPr lang="en-US" dirty="0" smtClean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nhằm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>
                <a:latin typeface="Time New Roman"/>
              </a:rPr>
              <a:t>miêu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tả</a:t>
            </a:r>
            <a:r>
              <a:rPr lang="en-US" dirty="0" smtClean="0">
                <a:latin typeface="Time New Roman"/>
              </a:rPr>
              <a:t> t</a:t>
            </a:r>
            <a:r>
              <a:rPr lang="vi-VN" dirty="0" smtClean="0">
                <a:latin typeface="Time New Roman"/>
              </a:rPr>
              <a:t>ư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thế</a:t>
            </a:r>
            <a:r>
              <a:rPr lang="en-US" dirty="0" smtClean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ung</a:t>
            </a:r>
            <a:r>
              <a:rPr lang="en-US" dirty="0" smtClean="0">
                <a:latin typeface="Time New Roman"/>
              </a:rPr>
              <a:t> dung </a:t>
            </a:r>
            <a:r>
              <a:rPr lang="en-US" dirty="0" err="1" smtClean="0">
                <a:latin typeface="Time New Roman"/>
              </a:rPr>
              <a:t>thanh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thản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của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Bác</a:t>
            </a:r>
            <a:r>
              <a:rPr lang="en-US" dirty="0">
                <a:latin typeface="Time New Roman"/>
              </a:rPr>
              <a:t> - </a:t>
            </a:r>
            <a:r>
              <a:rPr lang="en-US" dirty="0" err="1" smtClean="0">
                <a:latin typeface="Time New Roman"/>
              </a:rPr>
              <a:t>vị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lãnh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tụ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cả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đời</a:t>
            </a:r>
            <a:r>
              <a:rPr lang="en-US" dirty="0" smtClean="0">
                <a:latin typeface="Time New Roman"/>
              </a:rPr>
              <a:t> lo </a:t>
            </a:r>
            <a:r>
              <a:rPr lang="en-US" dirty="0" err="1" smtClean="0">
                <a:latin typeface="Time New Roman"/>
              </a:rPr>
              <a:t>cho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dân</a:t>
            </a:r>
            <a:r>
              <a:rPr lang="en-US" dirty="0" smtClean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cho</a:t>
            </a:r>
            <a:r>
              <a:rPr lang="en-US" dirty="0" smtClean="0">
                <a:latin typeface="Time New Roman"/>
              </a:rPr>
              <a:t> n</a:t>
            </a:r>
            <a:r>
              <a:rPr lang="vi-VN" dirty="0" smtClean="0">
                <a:latin typeface="Time New Roman"/>
              </a:rPr>
              <a:t>ướ</a:t>
            </a:r>
            <a:r>
              <a:rPr lang="en-US" dirty="0">
                <a:latin typeface="Time New Roman"/>
              </a:rPr>
              <a:t>c, </a:t>
            </a:r>
            <a:r>
              <a:rPr lang="en-US" dirty="0" err="1" smtClean="0">
                <a:latin typeface="Time New Roman"/>
              </a:rPr>
              <a:t>có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đêm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nào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yên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giấc</a:t>
            </a:r>
            <a:r>
              <a:rPr lang="en-US" dirty="0">
                <a:latin typeface="Time New Roman"/>
              </a:rPr>
              <a:t> </a:t>
            </a:r>
            <a:r>
              <a:rPr lang="en-US" dirty="0" smtClean="0">
                <a:latin typeface="Time New Roman"/>
              </a:rPr>
              <a:t>đ</a:t>
            </a:r>
            <a:r>
              <a:rPr lang="vi-VN" dirty="0" smtClean="0">
                <a:latin typeface="Time New Roman"/>
              </a:rPr>
              <a:t>ượ</a:t>
            </a:r>
            <a:r>
              <a:rPr lang="en-US" dirty="0">
                <a:latin typeface="Time New Roman"/>
              </a:rPr>
              <a:t>c </a:t>
            </a:r>
            <a:r>
              <a:rPr lang="en-US" dirty="0" err="1" smtClean="0">
                <a:latin typeface="Time New Roman"/>
              </a:rPr>
              <a:t>đâu</a:t>
            </a:r>
            <a:r>
              <a:rPr lang="en-US" dirty="0" smtClean="0">
                <a:latin typeface="Time New Roman"/>
              </a:rPr>
              <a:t>, </a:t>
            </a:r>
            <a:r>
              <a:rPr lang="en-US" dirty="0" err="1" smtClean="0">
                <a:latin typeface="Time New Roman"/>
              </a:rPr>
              <a:t>chỉ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đến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bây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giờ</a:t>
            </a:r>
            <a:r>
              <a:rPr lang="en-US" dirty="0" smtClean="0">
                <a:latin typeface="Time New Roman"/>
              </a:rPr>
              <a:t> Ng</a:t>
            </a:r>
            <a:r>
              <a:rPr lang="vi-VN" dirty="0" smtClean="0">
                <a:latin typeface="Time New Roman"/>
              </a:rPr>
              <a:t>ười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mới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có</a:t>
            </a:r>
            <a:r>
              <a:rPr lang="en-US" dirty="0">
                <a:latin typeface="Time New Roman"/>
              </a:rPr>
              <a:t> </a:t>
            </a:r>
            <a:r>
              <a:rPr lang="en-US" dirty="0" smtClean="0">
                <a:latin typeface="Time New Roman"/>
              </a:rPr>
              <a:t>đ</a:t>
            </a:r>
            <a:r>
              <a:rPr lang="vi-VN" dirty="0" smtClean="0">
                <a:latin typeface="Time New Roman"/>
              </a:rPr>
              <a:t>ược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giấc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ngủ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bình</a:t>
            </a:r>
            <a:r>
              <a:rPr lang="en-US" dirty="0">
                <a:latin typeface="Time New Roman"/>
              </a:rPr>
              <a:t> </a:t>
            </a:r>
            <a:r>
              <a:rPr lang="en-US" dirty="0" err="1" smtClean="0">
                <a:latin typeface="Time New Roman"/>
              </a:rPr>
              <a:t>yên</a:t>
            </a:r>
            <a:r>
              <a:rPr lang="en-US" dirty="0" smtClean="0">
                <a:latin typeface="Time New Roman"/>
              </a:rPr>
              <a:t>.</a:t>
            </a:r>
          </a:p>
          <a:p>
            <a:pPr marL="0" indent="0" algn="just">
              <a:buNone/>
            </a:pPr>
            <a:endParaRPr lang="en-US" dirty="0">
              <a:latin typeface="Time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831012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1" y="141890"/>
            <a:ext cx="11792607" cy="6589986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10000"/>
              </a:lnSpc>
              <a:buNone/>
            </a:pPr>
            <a:r>
              <a:rPr lang="en-US" sz="2000" b="1" u="sng" dirty="0" err="1" smtClean="0">
                <a:solidFill>
                  <a:srgbClr val="FF0000"/>
                </a:solidFill>
                <a:latin typeface="Time New Roman"/>
              </a:rPr>
              <a:t>Câu</a:t>
            </a:r>
            <a:r>
              <a:rPr lang="en-US" sz="2000" b="1" u="sng" dirty="0" smtClean="0">
                <a:solidFill>
                  <a:srgbClr val="FF0000"/>
                </a:solidFill>
                <a:latin typeface="Time New Roman"/>
              </a:rPr>
              <a:t> 3:</a:t>
            </a:r>
            <a:r>
              <a:rPr lang="en-US" sz="20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 New Roman"/>
              </a:rPr>
              <a:t>Viết</a:t>
            </a:r>
            <a:r>
              <a:rPr lang="en-US" sz="20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 New Roman"/>
              </a:rPr>
              <a:t>đoạn</a:t>
            </a:r>
            <a:r>
              <a:rPr lang="en-US" sz="20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 New Roman"/>
              </a:rPr>
              <a:t>văn</a:t>
            </a:r>
            <a:r>
              <a:rPr lang="en-US" sz="20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 New Roman"/>
              </a:rPr>
              <a:t>để</a:t>
            </a:r>
            <a:r>
              <a:rPr lang="en-US" sz="20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 New Roman"/>
              </a:rPr>
              <a:t>làm</a:t>
            </a:r>
            <a:r>
              <a:rPr lang="en-US" sz="20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 New Roman"/>
              </a:rPr>
              <a:t>rõ</a:t>
            </a:r>
            <a:r>
              <a:rPr lang="en-US" sz="2000" b="1" dirty="0">
                <a:solidFill>
                  <a:srgbClr val="FF0000"/>
                </a:solidFill>
                <a:latin typeface="Time New Roman"/>
              </a:rPr>
              <a:t> long </a:t>
            </a:r>
            <a:r>
              <a:rPr lang="en-US" sz="2000" b="1" dirty="0" err="1" smtClean="0">
                <a:solidFill>
                  <a:srgbClr val="FF0000"/>
                </a:solidFill>
                <a:latin typeface="Time New Roman"/>
              </a:rPr>
              <a:t>kính</a:t>
            </a:r>
            <a:r>
              <a:rPr lang="en-US" sz="20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 New Roman"/>
              </a:rPr>
              <a:t>yêu</a:t>
            </a:r>
            <a:r>
              <a:rPr lang="en-US" sz="20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 New Roman"/>
              </a:rPr>
              <a:t>và</a:t>
            </a:r>
            <a:r>
              <a:rPr lang="en-US" sz="20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 New Roman"/>
              </a:rPr>
              <a:t>niềm</a:t>
            </a:r>
            <a:r>
              <a:rPr lang="en-US" sz="20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 New Roman"/>
              </a:rPr>
              <a:t>xót</a:t>
            </a:r>
            <a:r>
              <a:rPr lang="en-US" sz="2000" b="1" dirty="0" smtClean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 New Roman"/>
              </a:rPr>
              <a:t>th</a:t>
            </a:r>
            <a:r>
              <a:rPr lang="vi-VN" sz="2000" b="1" dirty="0" smtClean="0">
                <a:solidFill>
                  <a:srgbClr val="FF0000"/>
                </a:solidFill>
                <a:latin typeface="Time New Roman"/>
              </a:rPr>
              <a:t>ươ</a:t>
            </a:r>
            <a:r>
              <a:rPr lang="en-US" sz="2000" b="1" dirty="0" err="1" smtClean="0">
                <a:solidFill>
                  <a:srgbClr val="FF0000"/>
                </a:solidFill>
                <a:latin typeface="Time New Roman"/>
              </a:rPr>
              <a:t>ng</a:t>
            </a:r>
            <a:r>
              <a:rPr lang="en-US" sz="20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 New Roman"/>
              </a:rPr>
              <a:t>vô</a:t>
            </a:r>
            <a:r>
              <a:rPr lang="en-US" sz="20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 New Roman"/>
              </a:rPr>
              <a:t>hạn</a:t>
            </a:r>
            <a:r>
              <a:rPr lang="en-US" sz="20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 New Roman"/>
              </a:rPr>
              <a:t>của</a:t>
            </a:r>
            <a:r>
              <a:rPr lang="en-US" sz="20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 New Roman"/>
              </a:rPr>
              <a:t>tác</a:t>
            </a:r>
            <a:r>
              <a:rPr lang="en-US" sz="2000" b="1" dirty="0" smtClean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 New Roman"/>
              </a:rPr>
              <a:t>giả</a:t>
            </a:r>
            <a:r>
              <a:rPr lang="en-US" sz="20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 New Roman"/>
              </a:rPr>
              <a:t>đối</a:t>
            </a:r>
            <a:r>
              <a:rPr lang="en-US" sz="20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 New Roman"/>
              </a:rPr>
              <a:t>với</a:t>
            </a:r>
            <a:r>
              <a:rPr lang="en-US" sz="20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 New Roman"/>
              </a:rPr>
              <a:t>Bác</a:t>
            </a:r>
            <a:r>
              <a:rPr lang="en-US" sz="2000" b="1" dirty="0" smtClean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 New Roman"/>
              </a:rPr>
              <a:t>khi</a:t>
            </a:r>
            <a:r>
              <a:rPr lang="en-US" sz="20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 New Roman"/>
              </a:rPr>
              <a:t>vào</a:t>
            </a:r>
            <a:r>
              <a:rPr lang="en-US" sz="2000" b="1" dirty="0" smtClean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 New Roman"/>
              </a:rPr>
              <a:t>trong</a:t>
            </a:r>
            <a:r>
              <a:rPr lang="en-US" sz="20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 New Roman"/>
              </a:rPr>
              <a:t>lăng</a:t>
            </a:r>
            <a:r>
              <a:rPr lang="en-US" sz="2000" b="1" dirty="0" smtClean="0">
                <a:solidFill>
                  <a:srgbClr val="FF0000"/>
                </a:solidFill>
                <a:latin typeface="Time New Roman"/>
              </a:rPr>
              <a:t>:</a:t>
            </a:r>
          </a:p>
          <a:p>
            <a:pPr marL="0" indent="0" algn="just">
              <a:buNone/>
            </a:pPr>
            <a:r>
              <a:rPr lang="en-US" sz="2000" dirty="0">
                <a:latin typeface="Time New Roman"/>
              </a:rPr>
              <a:t> - </a:t>
            </a:r>
            <a:r>
              <a:rPr lang="en-US" sz="2000" dirty="0" err="1" smtClean="0">
                <a:latin typeface="Time New Roman"/>
              </a:rPr>
              <a:t>Lòng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 smtClean="0">
                <a:latin typeface="Time New Roman"/>
              </a:rPr>
              <a:t>biết</a:t>
            </a:r>
            <a:r>
              <a:rPr lang="en-US" sz="2000" dirty="0" smtClean="0">
                <a:latin typeface="Time New Roman"/>
              </a:rPr>
              <a:t> </a:t>
            </a:r>
            <a:r>
              <a:rPr lang="vi-VN" sz="2000" dirty="0" smtClean="0">
                <a:latin typeface="Time New Roman"/>
              </a:rPr>
              <a:t>ơ</a:t>
            </a:r>
            <a:r>
              <a:rPr lang="en-US" sz="2000" dirty="0">
                <a:latin typeface="Time New Roman"/>
              </a:rPr>
              <a:t>n </a:t>
            </a:r>
            <a:r>
              <a:rPr lang="en-US" sz="2000" dirty="0" err="1" smtClean="0">
                <a:latin typeface="Time New Roman"/>
              </a:rPr>
              <a:t>thành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 smtClean="0">
                <a:latin typeface="Time New Roman"/>
              </a:rPr>
              <a:t>kính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 smtClean="0">
                <a:latin typeface="Time New Roman"/>
              </a:rPr>
              <a:t>đã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 smtClean="0">
                <a:latin typeface="Time New Roman"/>
              </a:rPr>
              <a:t>chuyển</a:t>
            </a:r>
            <a:r>
              <a:rPr lang="en-US" sz="2000" dirty="0" smtClean="0">
                <a:latin typeface="Time New Roman"/>
              </a:rPr>
              <a:t> </a:t>
            </a:r>
            <a:r>
              <a:rPr lang="en-US" sz="2000" dirty="0">
                <a:latin typeface="Time New Roman"/>
              </a:rPr>
              <a:t>sang </a:t>
            </a:r>
            <a:r>
              <a:rPr lang="en-US" sz="2000" dirty="0" err="1" smtClean="0">
                <a:latin typeface="Time New Roman"/>
              </a:rPr>
              <a:t>niềm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 smtClean="0">
                <a:latin typeface="Time New Roman"/>
              </a:rPr>
              <a:t>xúc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 smtClean="0">
                <a:latin typeface="Time New Roman"/>
              </a:rPr>
              <a:t>động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 smtClean="0">
                <a:latin typeface="Time New Roman"/>
              </a:rPr>
              <a:t>nghẹn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 smtClean="0">
                <a:latin typeface="Time New Roman"/>
              </a:rPr>
              <a:t>ngào</a:t>
            </a:r>
            <a:r>
              <a:rPr lang="en-US" sz="2000" dirty="0" smtClean="0">
                <a:latin typeface="Time New Roman"/>
              </a:rPr>
              <a:t> </a:t>
            </a:r>
            <a:r>
              <a:rPr lang="en-US" sz="2000" dirty="0" err="1" smtClean="0">
                <a:latin typeface="Time New Roman"/>
              </a:rPr>
              <a:t>khi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 smtClean="0">
                <a:latin typeface="Time New Roman"/>
              </a:rPr>
              <a:t>tác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 smtClean="0">
                <a:latin typeface="Time New Roman"/>
              </a:rPr>
              <a:t>giả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 smtClean="0">
                <a:latin typeface="Time New Roman"/>
              </a:rPr>
              <a:t>nhìn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 smtClean="0">
                <a:latin typeface="Time New Roman"/>
              </a:rPr>
              <a:t>thấy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 smtClean="0">
                <a:latin typeface="Time New Roman"/>
              </a:rPr>
              <a:t>Bác</a:t>
            </a:r>
            <a:r>
              <a:rPr lang="en-US" sz="2000" dirty="0" smtClean="0">
                <a:latin typeface="Time New Roman"/>
              </a:rPr>
              <a:t>:</a:t>
            </a:r>
          </a:p>
          <a:p>
            <a:pPr marL="0" indent="0" algn="ctr">
              <a:buNone/>
            </a:pPr>
            <a:r>
              <a:rPr lang="en-US" sz="2000" i="1" dirty="0">
                <a:latin typeface="Time New Roman"/>
              </a:rPr>
              <a:t>“</a:t>
            </a:r>
            <a:r>
              <a:rPr lang="en-US" sz="2000" i="1" dirty="0" err="1" smtClean="0">
                <a:latin typeface="Time New Roman"/>
              </a:rPr>
              <a:t>Bác</a:t>
            </a:r>
            <a:r>
              <a:rPr lang="en-US" sz="2000" i="1" dirty="0">
                <a:latin typeface="Time New Roman"/>
              </a:rPr>
              <a:t> </a:t>
            </a:r>
            <a:r>
              <a:rPr lang="en-US" sz="2000" i="1" dirty="0" err="1" smtClean="0">
                <a:latin typeface="Time New Roman"/>
              </a:rPr>
              <a:t>nằm</a:t>
            </a:r>
            <a:r>
              <a:rPr lang="en-US" sz="2000" i="1" dirty="0" smtClean="0">
                <a:latin typeface="Time New Roman"/>
              </a:rPr>
              <a:t> </a:t>
            </a:r>
            <a:r>
              <a:rPr lang="en-US" sz="2000" i="1" dirty="0" err="1" smtClean="0">
                <a:latin typeface="Time New Roman"/>
              </a:rPr>
              <a:t>trong</a:t>
            </a:r>
            <a:r>
              <a:rPr lang="en-US" sz="2000" i="1" dirty="0">
                <a:latin typeface="Time New Roman"/>
              </a:rPr>
              <a:t> </a:t>
            </a:r>
            <a:r>
              <a:rPr lang="en-US" sz="2000" i="1" dirty="0" err="1" smtClean="0">
                <a:latin typeface="Time New Roman"/>
              </a:rPr>
              <a:t>giấc</a:t>
            </a:r>
            <a:r>
              <a:rPr lang="en-US" sz="2000" i="1" dirty="0">
                <a:latin typeface="Time New Roman"/>
              </a:rPr>
              <a:t> </a:t>
            </a:r>
            <a:r>
              <a:rPr lang="en-US" sz="2000" i="1" dirty="0" err="1" smtClean="0">
                <a:latin typeface="Time New Roman"/>
              </a:rPr>
              <a:t>ngủ</a:t>
            </a:r>
            <a:r>
              <a:rPr lang="en-US" sz="2000" i="1" dirty="0">
                <a:latin typeface="Time New Roman"/>
              </a:rPr>
              <a:t> </a:t>
            </a:r>
            <a:r>
              <a:rPr lang="en-US" sz="2000" i="1" dirty="0" err="1" smtClean="0">
                <a:latin typeface="Time New Roman"/>
              </a:rPr>
              <a:t>bình</a:t>
            </a:r>
            <a:r>
              <a:rPr lang="en-US" sz="2000" i="1" dirty="0">
                <a:latin typeface="Time New Roman"/>
              </a:rPr>
              <a:t> </a:t>
            </a:r>
            <a:r>
              <a:rPr lang="en-US" sz="2000" i="1" dirty="0" err="1" smtClean="0">
                <a:latin typeface="Time New Roman"/>
              </a:rPr>
              <a:t>yên</a:t>
            </a:r>
            <a:endParaRPr lang="en-US" sz="2000" i="1" dirty="0" smtClean="0">
              <a:latin typeface="Time New Roman"/>
            </a:endParaRPr>
          </a:p>
          <a:p>
            <a:pPr marL="0" indent="0" algn="ctr">
              <a:buNone/>
            </a:pPr>
            <a:r>
              <a:rPr lang="en-US" sz="2000" i="1" dirty="0" err="1" smtClean="0">
                <a:latin typeface="Time New Roman"/>
              </a:rPr>
              <a:t>Giữa</a:t>
            </a:r>
            <a:r>
              <a:rPr lang="en-US" sz="2000" i="1" dirty="0">
                <a:latin typeface="Time New Roman"/>
              </a:rPr>
              <a:t> </a:t>
            </a:r>
            <a:r>
              <a:rPr lang="en-US" sz="2000" i="1" dirty="0" err="1" smtClean="0">
                <a:latin typeface="Time New Roman"/>
              </a:rPr>
              <a:t>một</a:t>
            </a:r>
            <a:r>
              <a:rPr lang="en-US" sz="2000" i="1" dirty="0">
                <a:latin typeface="Time New Roman"/>
              </a:rPr>
              <a:t> </a:t>
            </a:r>
            <a:r>
              <a:rPr lang="en-US" sz="2000" i="1" dirty="0" err="1" smtClean="0">
                <a:latin typeface="Time New Roman"/>
              </a:rPr>
              <a:t>vầng</a:t>
            </a:r>
            <a:r>
              <a:rPr lang="en-US" sz="2000" i="1" dirty="0">
                <a:latin typeface="Time New Roman"/>
              </a:rPr>
              <a:t> </a:t>
            </a:r>
            <a:r>
              <a:rPr lang="en-US" sz="2000" i="1" dirty="0" err="1" smtClean="0">
                <a:latin typeface="Time New Roman"/>
              </a:rPr>
              <a:t>trăng</a:t>
            </a:r>
            <a:r>
              <a:rPr lang="en-US" sz="2000" i="1" dirty="0">
                <a:latin typeface="Time New Roman"/>
              </a:rPr>
              <a:t> sang </a:t>
            </a:r>
            <a:r>
              <a:rPr lang="en-US" sz="2000" i="1" dirty="0" err="1" smtClean="0">
                <a:latin typeface="Time New Roman"/>
              </a:rPr>
              <a:t>dịu</a:t>
            </a:r>
            <a:r>
              <a:rPr lang="en-US" sz="2000" i="1" dirty="0">
                <a:latin typeface="Time New Roman"/>
              </a:rPr>
              <a:t> </a:t>
            </a:r>
            <a:r>
              <a:rPr lang="en-US" sz="2000" i="1" dirty="0" err="1" smtClean="0">
                <a:latin typeface="Time New Roman"/>
              </a:rPr>
              <a:t>hiền</a:t>
            </a:r>
            <a:r>
              <a:rPr lang="en-US" sz="2000" i="1" dirty="0" smtClean="0">
                <a:latin typeface="Time New Roman"/>
              </a:rPr>
              <a:t>”</a:t>
            </a:r>
          </a:p>
          <a:p>
            <a:pPr marL="0" indent="0" algn="just">
              <a:buNone/>
            </a:pPr>
            <a:r>
              <a:rPr lang="en-US" sz="2000" i="1" dirty="0">
                <a:latin typeface="Time New Roman"/>
              </a:rPr>
              <a:t> </a:t>
            </a:r>
            <a:r>
              <a:rPr lang="en-US" sz="2000" dirty="0">
                <a:latin typeface="Time New Roman"/>
              </a:rPr>
              <a:t>- </a:t>
            </a:r>
            <a:r>
              <a:rPr lang="en-US" sz="2000" dirty="0" err="1" smtClean="0">
                <a:latin typeface="Time New Roman"/>
              </a:rPr>
              <a:t>Bác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 smtClean="0">
                <a:latin typeface="Time New Roman"/>
              </a:rPr>
              <a:t>đang</a:t>
            </a:r>
            <a:r>
              <a:rPr lang="en-US" sz="2000" dirty="0" smtClean="0">
                <a:latin typeface="Time New Roman"/>
              </a:rPr>
              <a:t> </a:t>
            </a:r>
            <a:r>
              <a:rPr lang="en-US" sz="2000" dirty="0" err="1" smtClean="0">
                <a:latin typeface="Time New Roman"/>
              </a:rPr>
              <a:t>trong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 smtClean="0">
                <a:latin typeface="Time New Roman"/>
              </a:rPr>
              <a:t>giấc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 smtClean="0">
                <a:latin typeface="Time New Roman"/>
              </a:rPr>
              <a:t>ngủ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 smtClean="0">
                <a:latin typeface="Time New Roman"/>
              </a:rPr>
              <a:t>bình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 smtClean="0">
                <a:latin typeface="Time New Roman"/>
              </a:rPr>
              <a:t>yên</a:t>
            </a:r>
            <a:r>
              <a:rPr lang="en-US" sz="2000" dirty="0" smtClean="0">
                <a:latin typeface="Time New Roman"/>
              </a:rPr>
              <a:t>, </a:t>
            </a:r>
            <a:r>
              <a:rPr lang="en-US" sz="2000" dirty="0" err="1" smtClean="0">
                <a:latin typeface="Time New Roman"/>
              </a:rPr>
              <a:t>thanh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 smtClean="0">
                <a:latin typeface="Time New Roman"/>
              </a:rPr>
              <a:t>thản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 smtClean="0">
                <a:latin typeface="Time New Roman"/>
              </a:rPr>
              <a:t>giữa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 smtClean="0">
                <a:latin typeface="Time New Roman"/>
              </a:rPr>
              <a:t>vầng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 smtClean="0">
                <a:latin typeface="Time New Roman"/>
              </a:rPr>
              <a:t>trăng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 smtClean="0">
                <a:latin typeface="Time New Roman"/>
              </a:rPr>
              <a:t>sáng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 smtClean="0">
                <a:latin typeface="Time New Roman"/>
              </a:rPr>
              <a:t>dịu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 smtClean="0">
                <a:latin typeface="Time New Roman"/>
              </a:rPr>
              <a:t>hiền</a:t>
            </a:r>
            <a:r>
              <a:rPr lang="en-US" sz="2000" dirty="0">
                <a:latin typeface="Time New Roman"/>
              </a:rPr>
              <a:t>. </a:t>
            </a:r>
            <a:r>
              <a:rPr lang="en-US" sz="2000" dirty="0" err="1" smtClean="0">
                <a:latin typeface="Time New Roman"/>
              </a:rPr>
              <a:t>Ánh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 smtClean="0">
                <a:latin typeface="Time New Roman"/>
              </a:rPr>
              <a:t>sáng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 smtClean="0">
                <a:latin typeface="Time New Roman"/>
              </a:rPr>
              <a:t>dịu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 smtClean="0">
                <a:latin typeface="Time New Roman"/>
              </a:rPr>
              <a:t>nhẹ</a:t>
            </a:r>
            <a:r>
              <a:rPr lang="en-US" sz="2000" dirty="0" smtClean="0">
                <a:latin typeface="Time New Roman"/>
              </a:rPr>
              <a:t> </a:t>
            </a:r>
            <a:r>
              <a:rPr lang="en-US" sz="2000" dirty="0" err="1" smtClean="0">
                <a:latin typeface="Time New Roman"/>
              </a:rPr>
              <a:t>trong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 smtClean="0">
                <a:latin typeface="Time New Roman"/>
              </a:rPr>
              <a:t>lăng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 smtClean="0">
                <a:latin typeface="Time New Roman"/>
              </a:rPr>
              <a:t>gợi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 smtClean="0">
                <a:latin typeface="Time New Roman"/>
              </a:rPr>
              <a:t>sự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 smtClean="0">
                <a:latin typeface="Time New Roman"/>
              </a:rPr>
              <a:t>liên</a:t>
            </a:r>
            <a:r>
              <a:rPr lang="en-US" sz="2000" dirty="0" smtClean="0">
                <a:latin typeface="Time New Roman"/>
              </a:rPr>
              <a:t> t</a:t>
            </a:r>
            <a:r>
              <a:rPr lang="vi-VN" sz="2000" dirty="0" smtClean="0">
                <a:latin typeface="Time New Roman"/>
              </a:rPr>
              <a:t>ưở</a:t>
            </a:r>
            <a:r>
              <a:rPr lang="en-US" sz="2000" dirty="0" err="1" smtClean="0">
                <a:latin typeface="Time New Roman"/>
              </a:rPr>
              <a:t>ng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 smtClean="0">
                <a:latin typeface="Time New Roman"/>
              </a:rPr>
              <a:t>thật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 smtClean="0">
                <a:latin typeface="Time New Roman"/>
              </a:rPr>
              <a:t>là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 smtClean="0">
                <a:latin typeface="Time New Roman"/>
              </a:rPr>
              <a:t>thú</a:t>
            </a:r>
            <a:r>
              <a:rPr lang="en-US" sz="2000" dirty="0">
                <a:latin typeface="Time New Roman"/>
              </a:rPr>
              <a:t> </a:t>
            </a:r>
            <a:r>
              <a:rPr lang="en-US" sz="2000" dirty="0" err="1">
                <a:latin typeface="Time New Roman"/>
              </a:rPr>
              <a:t>vị</a:t>
            </a:r>
            <a:endParaRPr lang="en-US" sz="2000" i="1" dirty="0">
              <a:latin typeface="Time New Roman"/>
            </a:endParaRPr>
          </a:p>
          <a:p>
            <a:pPr marL="0" lvl="0" indent="0" algn="just">
              <a:buNone/>
            </a:pPr>
            <a:r>
              <a:rPr lang="en-US" sz="2400" dirty="0">
                <a:solidFill>
                  <a:prstClr val="black"/>
                </a:solidFill>
                <a:latin typeface="Time New Roman"/>
              </a:rPr>
              <a:t>-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Những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vần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th</a:t>
            </a:r>
            <a:r>
              <a:rPr lang="vi-VN" sz="2400" dirty="0">
                <a:solidFill>
                  <a:prstClr val="black"/>
                </a:solidFill>
                <a:latin typeface="Time New Roman"/>
              </a:rPr>
              <a:t>ơ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của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Bác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tràn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đầy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ánh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trăng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trăng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đã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từng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vào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th</a:t>
            </a:r>
            <a:r>
              <a:rPr lang="vi-VN" sz="2400" dirty="0">
                <a:solidFill>
                  <a:prstClr val="black"/>
                </a:solidFill>
                <a:latin typeface="Time New Roman"/>
              </a:rPr>
              <a:t>ơ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Bác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trong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nhà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lao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trên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chiến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trận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giờ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đây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trăng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cũng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đến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để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giữ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giấc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ngủ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ngàn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thu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cho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Ng</a:t>
            </a:r>
            <a:r>
              <a:rPr lang="vi-VN" sz="2400" dirty="0">
                <a:solidFill>
                  <a:prstClr val="black"/>
                </a:solidFill>
                <a:latin typeface="Time New Roman"/>
              </a:rPr>
              <a:t>ười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.</a:t>
            </a:r>
          </a:p>
          <a:p>
            <a:pPr marL="0" lvl="0" indent="0" algn="just">
              <a:buNone/>
            </a:pPr>
            <a:r>
              <a:rPr lang="en-US" sz="2400" dirty="0">
                <a:solidFill>
                  <a:prstClr val="black"/>
                </a:solidFill>
                <a:latin typeface="Time New Roman"/>
              </a:rPr>
              <a:t>-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Với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hình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ảnh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vầng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trăng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nhà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th</a:t>
            </a:r>
            <a:r>
              <a:rPr lang="vi-VN" sz="2400" dirty="0">
                <a:solidFill>
                  <a:prstClr val="black"/>
                </a:solidFill>
                <a:latin typeface="Time New Roman"/>
              </a:rPr>
              <a:t>ơ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còn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muốn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tạo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ra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một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hệ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thống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hình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ảnh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vũ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trụ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để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ví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với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Bác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.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Hình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ảnh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“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vầng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trăng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”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dịu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hiền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gợi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cho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ta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nghĩ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đến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tâm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hồn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cao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đẹp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trong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sáng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của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Bác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. Ng</a:t>
            </a:r>
            <a:r>
              <a:rPr lang="vi-VN" sz="2400" dirty="0">
                <a:solidFill>
                  <a:prstClr val="black"/>
                </a:solidFill>
                <a:latin typeface="Time New Roman"/>
              </a:rPr>
              <a:t>ười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có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lúc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nh</a:t>
            </a:r>
            <a:r>
              <a:rPr lang="vi-VN" sz="2400" dirty="0">
                <a:solidFill>
                  <a:prstClr val="black"/>
                </a:solidFill>
                <a:latin typeface="Time New Roman"/>
              </a:rPr>
              <a:t>ư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mặt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trời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ấm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áp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có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lúc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dịu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hiền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nh</a:t>
            </a:r>
            <a:r>
              <a:rPr lang="vi-VN" sz="2400" dirty="0">
                <a:solidFill>
                  <a:prstClr val="black"/>
                </a:solidFill>
                <a:latin typeface="Time New Roman"/>
              </a:rPr>
              <a:t>ư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ánh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trăng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rằm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.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Đó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cũng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là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sự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biểu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hiện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rực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rõ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vĩ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đại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cao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siêu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của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con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ng</a:t>
            </a:r>
            <a:r>
              <a:rPr lang="vi-VN" sz="2400" dirty="0">
                <a:solidFill>
                  <a:prstClr val="black"/>
                </a:solidFill>
                <a:latin typeface="Time New Roman"/>
              </a:rPr>
              <a:t>ười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và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sự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nghiệp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của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Bác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.</a:t>
            </a:r>
          </a:p>
          <a:p>
            <a:pPr marL="0" lvl="0" indent="0" algn="just">
              <a:buNone/>
            </a:pPr>
            <a:r>
              <a:rPr lang="en-US" sz="2400" dirty="0">
                <a:solidFill>
                  <a:prstClr val="black"/>
                </a:solidFill>
                <a:latin typeface="Time New Roman"/>
              </a:rPr>
              <a:t>-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Tâm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trạng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xúc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động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của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nhà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th</a:t>
            </a:r>
            <a:r>
              <a:rPr lang="vi-VN" sz="2400" dirty="0">
                <a:solidFill>
                  <a:prstClr val="black"/>
                </a:solidFill>
                <a:latin typeface="Time New Roman"/>
              </a:rPr>
              <a:t>ơ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đ</a:t>
            </a:r>
            <a:r>
              <a:rPr lang="vi-VN" sz="2400" dirty="0">
                <a:solidFill>
                  <a:prstClr val="black"/>
                </a:solidFill>
                <a:latin typeface="Time New Roman"/>
              </a:rPr>
              <a:t>ượ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c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biểu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hiện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bằng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hình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ảnh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ẩn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dụ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sâu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xa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: </a:t>
            </a:r>
            <a:r>
              <a:rPr lang="en-US" sz="2400" i="1" dirty="0">
                <a:solidFill>
                  <a:prstClr val="black"/>
                </a:solidFill>
                <a:latin typeface="Time New Roman"/>
              </a:rPr>
              <a:t>“</a:t>
            </a:r>
            <a:r>
              <a:rPr lang="en-US" sz="2400" i="1" dirty="0" err="1">
                <a:solidFill>
                  <a:prstClr val="black"/>
                </a:solidFill>
                <a:latin typeface="Time New Roman"/>
              </a:rPr>
              <a:t>Vẫn</a:t>
            </a:r>
            <a:r>
              <a:rPr lang="en-US" sz="2400" i="1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i="1" dirty="0" err="1">
                <a:solidFill>
                  <a:prstClr val="black"/>
                </a:solidFill>
                <a:latin typeface="Time New Roman"/>
              </a:rPr>
              <a:t>biết</a:t>
            </a:r>
            <a:r>
              <a:rPr lang="en-US" sz="2400" i="1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i="1" dirty="0" err="1">
                <a:solidFill>
                  <a:prstClr val="black"/>
                </a:solidFill>
                <a:latin typeface="Time New Roman"/>
              </a:rPr>
              <a:t>trời</a:t>
            </a:r>
            <a:r>
              <a:rPr lang="en-US" sz="2400" i="1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i="1" dirty="0" err="1">
                <a:solidFill>
                  <a:prstClr val="black"/>
                </a:solidFill>
                <a:latin typeface="Time New Roman"/>
              </a:rPr>
              <a:t>xanh</a:t>
            </a:r>
            <a:r>
              <a:rPr lang="en-US" sz="2400" i="1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i="1" dirty="0" err="1">
                <a:solidFill>
                  <a:prstClr val="black"/>
                </a:solidFill>
                <a:latin typeface="Time New Roman"/>
              </a:rPr>
              <a:t>là</a:t>
            </a:r>
            <a:r>
              <a:rPr lang="en-US" sz="2400" i="1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i="1" dirty="0" err="1">
                <a:solidFill>
                  <a:prstClr val="black"/>
                </a:solidFill>
                <a:latin typeface="Time New Roman"/>
              </a:rPr>
              <a:t>mãi</a:t>
            </a:r>
            <a:r>
              <a:rPr lang="en-US" sz="2400" i="1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i="1" dirty="0" err="1">
                <a:solidFill>
                  <a:prstClr val="black"/>
                </a:solidFill>
                <a:latin typeface="Time New Roman"/>
              </a:rPr>
              <a:t>mãi</a:t>
            </a:r>
            <a:r>
              <a:rPr lang="en-US" sz="2400" i="1" dirty="0">
                <a:solidFill>
                  <a:prstClr val="black"/>
                </a:solidFill>
                <a:latin typeface="Time New Roman"/>
              </a:rPr>
              <a:t>”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.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Bác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đã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hóa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thân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vào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thiên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nhiên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đất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trời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sống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mãi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trong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sự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nghiệp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và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tâm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trí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của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nhân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dân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nh</a:t>
            </a:r>
            <a:r>
              <a:rPr lang="vi-VN" sz="2400" dirty="0">
                <a:solidFill>
                  <a:prstClr val="black"/>
                </a:solidFill>
                <a:latin typeface="Time New Roman"/>
              </a:rPr>
              <a:t>ư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bàu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trời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xanh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vĩnh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hằng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.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Dù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vẫn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tin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nh</a:t>
            </a:r>
            <a:r>
              <a:rPr lang="vi-VN" sz="2400" dirty="0">
                <a:solidFill>
                  <a:prstClr val="black"/>
                </a:solidFill>
                <a:latin typeface="Time New Roman"/>
              </a:rPr>
              <a:t>ư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thế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nh</a:t>
            </a:r>
            <a:r>
              <a:rPr lang="vi-VN" sz="2400" dirty="0">
                <a:solidFill>
                  <a:prstClr val="black"/>
                </a:solidFill>
                <a:latin typeface="Time New Roman"/>
              </a:rPr>
              <a:t>ư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ng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không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thể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không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đau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xót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vì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sự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ra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đi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của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Ng</a:t>
            </a:r>
            <a:r>
              <a:rPr lang="vi-VN" sz="2400" dirty="0">
                <a:solidFill>
                  <a:prstClr val="black"/>
                </a:solidFill>
                <a:latin typeface="Time New Roman"/>
              </a:rPr>
              <a:t>ười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.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Nỗi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đau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xót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đã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đ</a:t>
            </a:r>
            <a:r>
              <a:rPr lang="vi-VN" sz="2400" dirty="0">
                <a:solidFill>
                  <a:prstClr val="black"/>
                </a:solidFill>
                <a:latin typeface="Time New Roman"/>
              </a:rPr>
              <a:t>ượ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c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nhà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th</a:t>
            </a:r>
            <a:r>
              <a:rPr lang="vi-VN" sz="2400" dirty="0">
                <a:solidFill>
                  <a:prstClr val="black"/>
                </a:solidFill>
                <a:latin typeface="Time New Roman"/>
              </a:rPr>
              <a:t>ơ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thể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hiện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rất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cụ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thẻ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trực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tiếp</a:t>
            </a:r>
            <a:r>
              <a:rPr lang="en-US" sz="2400" i="1" dirty="0">
                <a:solidFill>
                  <a:prstClr val="black"/>
                </a:solidFill>
                <a:latin typeface="Time New Roman"/>
              </a:rPr>
              <a:t>: “</a:t>
            </a:r>
            <a:r>
              <a:rPr lang="en-US" sz="2400" i="1" dirty="0" err="1">
                <a:solidFill>
                  <a:prstClr val="black"/>
                </a:solidFill>
                <a:latin typeface="Time New Roman"/>
              </a:rPr>
              <a:t>Mà</a:t>
            </a:r>
            <a:r>
              <a:rPr lang="en-US" sz="2400" i="1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i="1" dirty="0" err="1">
                <a:solidFill>
                  <a:prstClr val="black"/>
                </a:solidFill>
                <a:latin typeface="Time New Roman"/>
              </a:rPr>
              <a:t>sao</a:t>
            </a:r>
            <a:r>
              <a:rPr lang="en-US" sz="2400" i="1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i="1" dirty="0" err="1">
                <a:solidFill>
                  <a:prstClr val="black"/>
                </a:solidFill>
                <a:latin typeface="Time New Roman"/>
              </a:rPr>
              <a:t>nghe</a:t>
            </a:r>
            <a:r>
              <a:rPr lang="en-US" sz="2400" i="1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i="1" dirty="0" err="1">
                <a:solidFill>
                  <a:prstClr val="black"/>
                </a:solidFill>
                <a:latin typeface="Time New Roman"/>
              </a:rPr>
              <a:t>nhói</a:t>
            </a:r>
            <a:r>
              <a:rPr lang="en-US" sz="2400" i="1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i="1" dirty="0" err="1">
                <a:solidFill>
                  <a:prstClr val="black"/>
                </a:solidFill>
                <a:latin typeface="Time New Roman"/>
              </a:rPr>
              <a:t>trong</a:t>
            </a:r>
            <a:r>
              <a:rPr lang="en-US" sz="2400" i="1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i="1" dirty="0" err="1">
                <a:solidFill>
                  <a:prstClr val="black"/>
                </a:solidFill>
                <a:latin typeface="Time New Roman"/>
              </a:rPr>
              <a:t>tim</a:t>
            </a:r>
            <a:r>
              <a:rPr lang="en-US" sz="2400" i="1" dirty="0">
                <a:solidFill>
                  <a:prstClr val="black"/>
                </a:solidFill>
                <a:latin typeface="Time New Roman"/>
              </a:rPr>
              <a:t>”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.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Nỗi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đau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quặn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thắt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tê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tái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trong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đáy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sâu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tâm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hồn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nh</a:t>
            </a:r>
            <a:r>
              <a:rPr lang="vi-VN" sz="2400" dirty="0">
                <a:solidFill>
                  <a:prstClr val="black"/>
                </a:solidFill>
                <a:latin typeface="Time New Roman"/>
              </a:rPr>
              <a:t>ư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hang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nghìn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mũi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kim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đâu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vào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trái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tim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thổn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thức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khi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đứng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tr</a:t>
            </a:r>
            <a:r>
              <a:rPr lang="vi-VN" sz="2400" dirty="0">
                <a:solidFill>
                  <a:prstClr val="black"/>
                </a:solidFill>
                <a:latin typeface="Time New Roman"/>
              </a:rPr>
              <a:t>ướ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c di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hài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 New Roman"/>
              </a:rPr>
              <a:t>của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 Ng</a:t>
            </a:r>
            <a:r>
              <a:rPr lang="vi-VN" sz="2400" dirty="0">
                <a:solidFill>
                  <a:prstClr val="black"/>
                </a:solidFill>
                <a:latin typeface="Time New Roman"/>
              </a:rPr>
              <a:t>ười</a:t>
            </a:r>
            <a:r>
              <a:rPr lang="en-US" sz="2400" dirty="0">
                <a:solidFill>
                  <a:prstClr val="black"/>
                </a:solidFill>
                <a:latin typeface="Time New Roman"/>
              </a:rPr>
              <a:t>.</a:t>
            </a:r>
            <a:endParaRPr lang="en-US" sz="2400" i="1" dirty="0">
              <a:solidFill>
                <a:prstClr val="black"/>
              </a:solidFill>
              <a:latin typeface="Time New Roman"/>
            </a:endParaRPr>
          </a:p>
          <a:p>
            <a:pPr marL="0" indent="0" algn="just">
              <a:buNone/>
            </a:pPr>
            <a:endParaRPr lang="en-US" sz="2000" dirty="0">
              <a:latin typeface="Time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8283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>
            <a:spLocks noGrp="1"/>
          </p:cNvSpPr>
          <p:nvPr>
            <p:ph type="title"/>
          </p:nvPr>
        </p:nvSpPr>
        <p:spPr>
          <a:xfrm>
            <a:off x="1108657" y="2606049"/>
            <a:ext cx="10515600" cy="1325563"/>
          </a:xfrm>
        </p:spPr>
        <p:txBody>
          <a:bodyPr>
            <a:noAutofit/>
          </a:bodyPr>
          <a:lstStyle/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I</a:t>
            </a:r>
            <a:r>
              <a:rPr lang="en-US" sz="2800" b="1" u="sng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.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Kiến</a:t>
            </a:r>
            <a:r>
              <a:rPr lang="en-US" sz="2800" b="1" u="sng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thức</a:t>
            </a:r>
            <a:r>
              <a:rPr lang="en-US" sz="2800" b="1" u="sng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cần</a:t>
            </a:r>
            <a:r>
              <a:rPr lang="en-US" sz="2800" b="1" u="sng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nắm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:</a:t>
            </a:r>
            <a:endParaRPr lang="en-US" sz="2800" b="1" u="sng" dirty="0" smtClean="0">
              <a:solidFill>
                <a:srgbClr val="FF0000"/>
              </a:solidFill>
              <a:latin typeface="Times New Roman"/>
              <a:ea typeface="Times New Roman"/>
              <a:cs typeface="Times New Roman"/>
            </a:endParaRPr>
          </a:p>
          <a:p>
            <a:pPr algn="just">
              <a:lnSpc>
                <a:spcPct val="115000"/>
              </a:lnSpc>
              <a:spcBef>
                <a:spcPts val="0"/>
              </a:spcBef>
            </a:pPr>
            <a:endParaRPr lang="en-US" sz="2800" dirty="0">
              <a:solidFill>
                <a:srgbClr val="FF0000"/>
              </a:solidFill>
              <a:ea typeface="Calibri"/>
              <a:cs typeface="Times New Roman"/>
            </a:endParaRPr>
          </a:p>
          <a:p>
            <a:pPr marL="514350" lvl="0" indent="-514350" algn="just">
              <a:lnSpc>
                <a:spcPct val="115000"/>
              </a:lnSpc>
              <a:spcBef>
                <a:spcPts val="0"/>
              </a:spcBef>
              <a:buAutoNum type="arabicPeriod"/>
            </a:pPr>
            <a:r>
              <a:rPr lang="en-US" sz="2800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Tác</a:t>
            </a:r>
            <a:r>
              <a:rPr lang="en-US" sz="2800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giả</a:t>
            </a:r>
            <a:r>
              <a:rPr lang="en-US" sz="2800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: </a:t>
            </a:r>
            <a:r>
              <a:rPr lang="en-US" sz="2800" dirty="0" err="1" smtClean="0">
                <a:latin typeface="Times New Roman"/>
                <a:ea typeface="Times New Roman"/>
                <a:cs typeface="Times New Roman"/>
              </a:rPr>
              <a:t>Viễn</a:t>
            </a:r>
            <a:r>
              <a:rPr lang="en-US" sz="28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ea typeface="Times New Roman"/>
                <a:cs typeface="Times New Roman"/>
              </a:rPr>
              <a:t>Ph</a:t>
            </a:r>
            <a:r>
              <a:rPr lang="vi-VN" sz="2800" dirty="0" smtClean="0">
                <a:latin typeface="Times New Roman"/>
                <a:ea typeface="Times New Roman"/>
                <a:cs typeface="Times New Roman"/>
              </a:rPr>
              <a:t>ươ</a:t>
            </a:r>
            <a:r>
              <a:rPr lang="en-US" sz="2800" dirty="0" err="1" smtClean="0">
                <a:latin typeface="Times New Roman"/>
                <a:ea typeface="Times New Roman"/>
                <a:cs typeface="Times New Roman"/>
              </a:rPr>
              <a:t>ng</a:t>
            </a:r>
            <a:endParaRPr lang="en-US" sz="2800" dirty="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en-US" sz="2800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2. </a:t>
            </a:r>
            <a:r>
              <a:rPr lang="en-US" sz="2800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Tác</a:t>
            </a:r>
            <a:r>
              <a:rPr lang="en-US" sz="2800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phẩm</a:t>
            </a:r>
            <a:r>
              <a:rPr lang="en-US" sz="2800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:</a:t>
            </a:r>
          </a:p>
          <a:p>
            <a:pPr marL="514350" marR="0" indent="-51435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AutoNum type="alphaLcPeriod"/>
            </a:pPr>
            <a:r>
              <a:rPr lang="en-US" sz="28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Hoàn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cảnh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sáng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tác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: </a:t>
            </a:r>
            <a:r>
              <a:rPr lang="en-US" sz="2800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1976</a:t>
            </a:r>
            <a:endParaRPr lang="en-US" sz="2800" dirty="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marL="514350" marR="0" indent="-51435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AutoNum type="alphaLcPeriod"/>
            </a:pPr>
            <a:r>
              <a:rPr lang="en-US" sz="28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Thể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thơ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, PTBĐ</a:t>
            </a:r>
          </a:p>
          <a:p>
            <a:pPr marL="514350" marR="0" indent="-51435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AutoNum type="alphaLcPeriod"/>
            </a:pPr>
            <a:r>
              <a:rPr lang="en-US" sz="28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Mạch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cảm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xúc</a:t>
            </a:r>
            <a:endParaRPr lang="en-US" sz="2800" dirty="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marL="514350" marR="0" indent="-51435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AutoNum type="alphaLcPeriod"/>
            </a:pPr>
            <a:r>
              <a:rPr lang="en-US" sz="28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Bố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cục</a:t>
            </a:r>
            <a:endParaRPr lang="en-US" sz="2800" dirty="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marL="514350" marR="0" indent="-51435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AutoNum type="alphaLcPeriod"/>
            </a:pPr>
            <a:r>
              <a:rPr lang="en-US" sz="2800" dirty="0" err="1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Nội</a:t>
            </a:r>
            <a:r>
              <a:rPr lang="en-US" sz="2800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dung,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nghệ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thuât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 </a:t>
            </a:r>
            <a:endParaRPr lang="en-US" sz="28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/>
            <a:endParaRPr lang="en-US" sz="28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8723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ộp Văn bản 5">
            <a:extLst>
              <a:ext uri="{FF2B5EF4-FFF2-40B4-BE49-F238E27FC236}">
                <a16:creationId xmlns="" xmlns:a16="http://schemas.microsoft.com/office/drawing/2014/main" id="{8DE4FE12-6D65-4A1F-BFA9-78D0024E4BEB}"/>
              </a:ext>
            </a:extLst>
          </p:cNvPr>
          <p:cNvSpPr txBox="1"/>
          <p:nvPr/>
        </p:nvSpPr>
        <p:spPr>
          <a:xfrm>
            <a:off x="685800" y="323850"/>
            <a:ext cx="10820400" cy="79098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VẤN ĐỀ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1: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lăng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hay,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Viễn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</a:t>
            </a:r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ơng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tịch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Minh.</a:t>
            </a:r>
          </a:p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ẩn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bật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Theo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ơ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hai </a:t>
            </a:r>
            <a:r>
              <a:rPr lang="vi-VN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vi-VN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vi-VN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trong sương </a:t>
            </a:r>
            <a:r>
              <a:rPr lang="vi-VN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vi-VN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tre </a:t>
            </a:r>
            <a:r>
              <a:rPr lang="vi-VN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bát</a:t>
            </a:r>
            <a:r>
              <a:rPr lang="vi-VN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ngát</a:t>
            </a:r>
            <a:r>
              <a:rPr lang="vi-VN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cây tre trung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hiếu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câu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vi-VN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vi-VN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cây tre trung </a:t>
            </a:r>
            <a:r>
              <a:rPr lang="vi-VN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hiếu</a:t>
            </a:r>
            <a:r>
              <a:rPr lang="vi-VN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chốn</a:t>
            </a:r>
            <a:r>
              <a:rPr lang="vi-VN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vi-VN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thơ.</a:t>
            </a:r>
          </a:p>
          <a:p>
            <a:pPr algn="just"/>
            <a:r>
              <a:rPr lang="vi-V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</a:t>
            </a:r>
            <a:r>
              <a:rPr 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Dựa vào khổ thơ vừa chép, hãy viết đoạn văn khoảng 10 câu theo cách lập luận Tổng hợp – Phân tích- Tổng hợp để làm rõ tình cảm của nhà thơ khi đứng trước lăng Bác. Trong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liên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câu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vi-V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497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>
            <a:extLst>
              <a:ext uri="{FF2B5EF4-FFF2-40B4-BE49-F238E27FC236}">
                <a16:creationId xmlns="" xmlns:a16="http://schemas.microsoft.com/office/drawing/2014/main" id="{145A9262-8BA5-47B3-BA9F-6AD0B83247A4}"/>
              </a:ext>
            </a:extLst>
          </p:cNvPr>
          <p:cNvSpPr txBox="1"/>
          <p:nvPr/>
        </p:nvSpPr>
        <p:spPr>
          <a:xfrm>
            <a:off x="528637" y="409575"/>
            <a:ext cx="11134725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+mj-lt"/>
              </a:rPr>
              <a:t>VẤN 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ĐỀ 2:</a:t>
            </a:r>
          </a:p>
          <a:p>
            <a:r>
              <a:rPr lang="vi-VN" sz="2000" dirty="0" smtClean="0">
                <a:latin typeface="+mj-lt"/>
              </a:rPr>
              <a:t>Cho </a:t>
            </a:r>
            <a:r>
              <a:rPr lang="vi-VN" sz="2000" dirty="0">
                <a:latin typeface="+mj-lt"/>
              </a:rPr>
              <a:t>đoạn thơ sau:</a:t>
            </a:r>
          </a:p>
          <a:p>
            <a:pPr algn="ctr"/>
            <a:r>
              <a:rPr lang="vi-VN" sz="2000" i="1" dirty="0">
                <a:latin typeface="+mj-lt"/>
              </a:rPr>
              <a:t>“</a:t>
            </a:r>
            <a:r>
              <a:rPr lang="vi-VN" sz="2000" i="1" dirty="0" err="1">
                <a:latin typeface="+mj-lt"/>
              </a:rPr>
              <a:t>Ngày</a:t>
            </a:r>
            <a:r>
              <a:rPr lang="vi-VN" sz="2000" i="1" dirty="0">
                <a:latin typeface="+mj-lt"/>
              </a:rPr>
              <a:t> </a:t>
            </a:r>
            <a:r>
              <a:rPr lang="vi-VN" sz="2000" i="1" dirty="0" err="1">
                <a:latin typeface="+mj-lt"/>
              </a:rPr>
              <a:t>ngày</a:t>
            </a:r>
            <a:r>
              <a:rPr lang="vi-VN" sz="2000" i="1" dirty="0">
                <a:latin typeface="+mj-lt"/>
              </a:rPr>
              <a:t> </a:t>
            </a:r>
            <a:r>
              <a:rPr lang="vi-VN" sz="2000" i="1" dirty="0" err="1">
                <a:latin typeface="+mj-lt"/>
              </a:rPr>
              <a:t>mặt</a:t>
            </a:r>
            <a:r>
              <a:rPr lang="vi-VN" sz="2000" i="1" dirty="0">
                <a:latin typeface="+mj-lt"/>
              </a:rPr>
              <a:t> </a:t>
            </a:r>
            <a:r>
              <a:rPr lang="vi-VN" sz="2000" i="1" dirty="0" err="1">
                <a:latin typeface="+mj-lt"/>
              </a:rPr>
              <a:t>trời</a:t>
            </a:r>
            <a:r>
              <a:rPr lang="vi-VN" sz="2000" i="1" dirty="0">
                <a:latin typeface="+mj-lt"/>
              </a:rPr>
              <a:t> đi qua trên lăng</a:t>
            </a:r>
          </a:p>
          <a:p>
            <a:pPr algn="ctr"/>
            <a:r>
              <a:rPr lang="vi-VN" sz="2000" i="1" dirty="0" err="1">
                <a:latin typeface="+mj-lt"/>
              </a:rPr>
              <a:t>Thấy</a:t>
            </a:r>
            <a:r>
              <a:rPr lang="vi-VN" sz="2000" i="1" dirty="0">
                <a:latin typeface="+mj-lt"/>
              </a:rPr>
              <a:t> </a:t>
            </a:r>
            <a:r>
              <a:rPr lang="vi-VN" sz="2000" i="1" dirty="0" err="1">
                <a:latin typeface="+mj-lt"/>
              </a:rPr>
              <a:t>một</a:t>
            </a:r>
            <a:r>
              <a:rPr lang="vi-VN" sz="2000" i="1" dirty="0">
                <a:latin typeface="+mj-lt"/>
              </a:rPr>
              <a:t> </a:t>
            </a:r>
            <a:r>
              <a:rPr lang="vi-VN" sz="2000" i="1" dirty="0" err="1">
                <a:latin typeface="+mj-lt"/>
              </a:rPr>
              <a:t>mặt</a:t>
            </a:r>
            <a:r>
              <a:rPr lang="vi-VN" sz="2000" i="1" dirty="0">
                <a:latin typeface="+mj-lt"/>
              </a:rPr>
              <a:t> </a:t>
            </a:r>
            <a:r>
              <a:rPr lang="vi-VN" sz="2000" i="1" dirty="0" err="1">
                <a:latin typeface="+mj-lt"/>
              </a:rPr>
              <a:t>trời</a:t>
            </a:r>
            <a:r>
              <a:rPr lang="vi-VN" sz="2000" i="1" dirty="0">
                <a:latin typeface="+mj-lt"/>
              </a:rPr>
              <a:t> trong lăng </a:t>
            </a:r>
            <a:r>
              <a:rPr lang="vi-VN" sz="2000" i="1" dirty="0" err="1">
                <a:latin typeface="+mj-lt"/>
              </a:rPr>
              <a:t>rất</a:t>
            </a:r>
            <a:r>
              <a:rPr lang="vi-VN" sz="2000" i="1" dirty="0">
                <a:latin typeface="+mj-lt"/>
              </a:rPr>
              <a:t> </a:t>
            </a:r>
            <a:r>
              <a:rPr lang="vi-VN" sz="2000" i="1" dirty="0" err="1">
                <a:latin typeface="+mj-lt"/>
              </a:rPr>
              <a:t>đỏ</a:t>
            </a:r>
            <a:r>
              <a:rPr lang="vi-VN" sz="2000" i="1" dirty="0">
                <a:latin typeface="+mj-lt"/>
              </a:rPr>
              <a:t>,</a:t>
            </a:r>
          </a:p>
          <a:p>
            <a:pPr algn="ctr"/>
            <a:r>
              <a:rPr lang="vi-VN" sz="2000" i="1" dirty="0">
                <a:latin typeface="+mj-lt"/>
              </a:rPr>
              <a:t>          </a:t>
            </a:r>
            <a:r>
              <a:rPr lang="vi-VN" sz="2000" i="1" dirty="0" err="1">
                <a:latin typeface="+mj-lt"/>
              </a:rPr>
              <a:t>Ngày</a:t>
            </a:r>
            <a:r>
              <a:rPr lang="vi-VN" sz="2000" i="1" dirty="0">
                <a:latin typeface="+mj-lt"/>
              </a:rPr>
              <a:t> </a:t>
            </a:r>
            <a:r>
              <a:rPr lang="vi-VN" sz="2000" i="1" dirty="0" err="1">
                <a:latin typeface="+mj-lt"/>
              </a:rPr>
              <a:t>ngày</a:t>
            </a:r>
            <a:r>
              <a:rPr lang="vi-VN" sz="2000" i="1" dirty="0">
                <a:latin typeface="+mj-lt"/>
              </a:rPr>
              <a:t> dông </a:t>
            </a:r>
            <a:r>
              <a:rPr lang="vi-VN" sz="2000" i="1" dirty="0" err="1">
                <a:latin typeface="+mj-lt"/>
              </a:rPr>
              <a:t>người</a:t>
            </a:r>
            <a:r>
              <a:rPr lang="vi-VN" sz="2000" i="1" dirty="0">
                <a:latin typeface="+mj-lt"/>
              </a:rPr>
              <a:t> đi trong thương </a:t>
            </a:r>
            <a:r>
              <a:rPr lang="vi-VN" sz="2000" i="1" dirty="0" err="1">
                <a:latin typeface="+mj-lt"/>
              </a:rPr>
              <a:t>nhớ</a:t>
            </a:r>
            <a:endParaRPr lang="vi-VN" sz="2000" i="1" dirty="0">
              <a:latin typeface="+mj-lt"/>
            </a:endParaRPr>
          </a:p>
          <a:p>
            <a:pPr algn="ctr"/>
            <a:r>
              <a:rPr lang="vi-VN" sz="2000" i="1" dirty="0">
                <a:latin typeface="+mj-lt"/>
              </a:rPr>
              <a:t>              </a:t>
            </a:r>
            <a:r>
              <a:rPr lang="vi-VN" sz="2000" i="1" dirty="0" err="1">
                <a:latin typeface="+mj-lt"/>
              </a:rPr>
              <a:t>Kết</a:t>
            </a:r>
            <a:r>
              <a:rPr lang="vi-VN" sz="2000" i="1" dirty="0">
                <a:latin typeface="+mj-lt"/>
              </a:rPr>
              <a:t> </a:t>
            </a:r>
            <a:r>
              <a:rPr lang="vi-VN" sz="2000" i="1" dirty="0" err="1">
                <a:latin typeface="+mj-lt"/>
              </a:rPr>
              <a:t>tràng</a:t>
            </a:r>
            <a:r>
              <a:rPr lang="vi-VN" sz="2000" i="1" dirty="0">
                <a:latin typeface="+mj-lt"/>
              </a:rPr>
              <a:t> hoa dâng </a:t>
            </a:r>
            <a:r>
              <a:rPr lang="vi-VN" sz="2000" i="1" dirty="0" err="1">
                <a:latin typeface="+mj-lt"/>
              </a:rPr>
              <a:t>bảy</a:t>
            </a:r>
            <a:r>
              <a:rPr lang="vi-VN" sz="2000" i="1" dirty="0">
                <a:latin typeface="+mj-lt"/>
              </a:rPr>
              <a:t> mươi </a:t>
            </a:r>
            <a:r>
              <a:rPr lang="vi-VN" sz="2000" i="1" dirty="0" err="1">
                <a:latin typeface="+mj-lt"/>
              </a:rPr>
              <a:t>chín</a:t>
            </a:r>
            <a:r>
              <a:rPr lang="vi-VN" sz="2000" i="1" dirty="0">
                <a:latin typeface="+mj-lt"/>
              </a:rPr>
              <a:t> </a:t>
            </a:r>
            <a:r>
              <a:rPr lang="vi-VN" sz="2000" i="1" dirty="0" err="1">
                <a:latin typeface="+mj-lt"/>
              </a:rPr>
              <a:t>mùa</a:t>
            </a:r>
            <a:r>
              <a:rPr lang="vi-VN" sz="2000" i="1" dirty="0">
                <a:latin typeface="+mj-lt"/>
              </a:rPr>
              <a:t> xuân.”</a:t>
            </a:r>
            <a:endParaRPr lang="vi-VN" i="1" dirty="0"/>
          </a:p>
          <a:p>
            <a:pPr algn="ctr"/>
            <a:r>
              <a:rPr lang="vi-VN" sz="2000" i="1" dirty="0">
                <a:latin typeface="+mj-lt"/>
              </a:rPr>
              <a:t>                                                                                                        (</a:t>
            </a:r>
            <a:r>
              <a:rPr lang="vi-VN" sz="2000" i="1" dirty="0" err="1">
                <a:latin typeface="+mj-lt"/>
              </a:rPr>
              <a:t>Viếng</a:t>
            </a:r>
            <a:r>
              <a:rPr lang="vi-VN" sz="2000" i="1" dirty="0">
                <a:latin typeface="+mj-lt"/>
              </a:rPr>
              <a:t> lăng </a:t>
            </a:r>
            <a:r>
              <a:rPr lang="vi-VN" sz="2000" i="1" dirty="0" err="1">
                <a:latin typeface="+mj-lt"/>
              </a:rPr>
              <a:t>Bác</a:t>
            </a:r>
            <a:r>
              <a:rPr lang="vi-VN" sz="2000" i="1" dirty="0">
                <a:latin typeface="+mj-lt"/>
              </a:rPr>
              <a:t> – </a:t>
            </a:r>
            <a:r>
              <a:rPr lang="vi-VN" sz="2000" i="1" dirty="0" err="1">
                <a:latin typeface="+mj-lt"/>
              </a:rPr>
              <a:t>Viễn</a:t>
            </a:r>
            <a:r>
              <a:rPr lang="vi-VN" sz="2000" i="1" dirty="0">
                <a:latin typeface="+mj-lt"/>
              </a:rPr>
              <a:t> Phương)</a:t>
            </a:r>
          </a:p>
          <a:p>
            <a:pPr algn="just"/>
            <a:r>
              <a:rPr lang="vi-VN" sz="2000" dirty="0"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+mj-lt"/>
              </a:rPr>
              <a:t>Câu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 1:</a:t>
            </a:r>
            <a:r>
              <a:rPr lang="vi-VN" sz="20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2000" dirty="0">
                <a:latin typeface="+mj-lt"/>
              </a:rPr>
              <a:t>Nêu ngắn gọn hoàn cảnh sáng tác của bài thơ.</a:t>
            </a:r>
          </a:p>
          <a:p>
            <a:pPr algn="just"/>
            <a:r>
              <a:rPr lang="vi-VN" sz="2000" dirty="0"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+mj-lt"/>
              </a:rPr>
              <a:t>Câu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 2:</a:t>
            </a:r>
            <a:r>
              <a:rPr lang="vi-VN" sz="20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2000" dirty="0">
                <a:latin typeface="+mj-lt"/>
              </a:rPr>
              <a:t>Từ </a:t>
            </a:r>
            <a:r>
              <a:rPr lang="vi-VN" sz="2000" i="1" dirty="0">
                <a:latin typeface="+mj-lt"/>
              </a:rPr>
              <a:t>“mặt trời” </a:t>
            </a:r>
            <a:r>
              <a:rPr lang="vi-VN" sz="2000" dirty="0">
                <a:latin typeface="+mj-lt"/>
              </a:rPr>
              <a:t>ở câu thơ thứ hai được sử dụng theo phép tu từ từ vựng nào? </a:t>
            </a:r>
            <a:r>
              <a:rPr lang="vi-VN" sz="2000" dirty="0" err="1">
                <a:latin typeface="+mj-lt"/>
              </a:rPr>
              <a:t>Phép</a:t>
            </a:r>
            <a:r>
              <a:rPr lang="vi-VN" sz="2000" dirty="0">
                <a:latin typeface="+mj-lt"/>
              </a:rPr>
              <a:t> tu </a:t>
            </a:r>
            <a:r>
              <a:rPr lang="vi-VN" sz="2000" dirty="0" err="1">
                <a:latin typeface="+mj-lt"/>
              </a:rPr>
              <a:t>từ</a:t>
            </a:r>
            <a:r>
              <a:rPr lang="vi-VN" sz="2000" dirty="0">
                <a:latin typeface="+mj-lt"/>
              </a:rPr>
              <a:t> </a:t>
            </a:r>
            <a:r>
              <a:rPr lang="vi-VN" sz="2000" dirty="0" err="1">
                <a:latin typeface="+mj-lt"/>
              </a:rPr>
              <a:t>này</a:t>
            </a:r>
            <a:r>
              <a:rPr lang="vi-VN" sz="2000" dirty="0">
                <a:latin typeface="+mj-lt"/>
              </a:rPr>
              <a:t> </a:t>
            </a:r>
            <a:r>
              <a:rPr lang="vi-VN" sz="2000" dirty="0" err="1">
                <a:latin typeface="+mj-lt"/>
              </a:rPr>
              <a:t>có</a:t>
            </a:r>
            <a:r>
              <a:rPr lang="vi-VN" sz="2000" dirty="0">
                <a:latin typeface="+mj-lt"/>
              </a:rPr>
              <a:t> </a:t>
            </a:r>
            <a:r>
              <a:rPr lang="vi-VN" sz="2000" dirty="0" err="1">
                <a:latin typeface="+mj-lt"/>
              </a:rPr>
              <a:t>tác</a:t>
            </a:r>
            <a:r>
              <a:rPr lang="vi-VN" sz="2000" dirty="0">
                <a:latin typeface="+mj-lt"/>
              </a:rPr>
              <a:t> </a:t>
            </a:r>
            <a:r>
              <a:rPr lang="vi-VN" sz="2000" dirty="0" err="1">
                <a:latin typeface="+mj-lt"/>
              </a:rPr>
              <a:t>dụng</a:t>
            </a:r>
            <a:r>
              <a:rPr lang="vi-VN" sz="2000" dirty="0">
                <a:latin typeface="+mj-lt"/>
              </a:rPr>
              <a:t> như </a:t>
            </a:r>
            <a:r>
              <a:rPr lang="vi-VN" sz="2000" dirty="0" err="1">
                <a:latin typeface="+mj-lt"/>
              </a:rPr>
              <a:t>thế</a:t>
            </a:r>
            <a:r>
              <a:rPr lang="vi-VN" sz="2000" dirty="0">
                <a:latin typeface="+mj-lt"/>
              </a:rPr>
              <a:t> </a:t>
            </a:r>
            <a:r>
              <a:rPr lang="vi-VN" sz="2000" dirty="0" err="1">
                <a:latin typeface="+mj-lt"/>
              </a:rPr>
              <a:t>nào</a:t>
            </a:r>
            <a:r>
              <a:rPr lang="vi-VN" sz="2000" dirty="0">
                <a:latin typeface="+mj-lt"/>
              </a:rPr>
              <a:t> trong </a:t>
            </a:r>
            <a:r>
              <a:rPr lang="vi-VN" sz="2000" dirty="0" err="1">
                <a:latin typeface="+mj-lt"/>
              </a:rPr>
              <a:t>việc</a:t>
            </a:r>
            <a:r>
              <a:rPr lang="vi-VN" sz="2000" dirty="0">
                <a:latin typeface="+mj-lt"/>
              </a:rPr>
              <a:t> </a:t>
            </a:r>
            <a:r>
              <a:rPr lang="vi-VN" sz="2000" dirty="0" err="1">
                <a:latin typeface="+mj-lt"/>
              </a:rPr>
              <a:t>bộc</a:t>
            </a:r>
            <a:r>
              <a:rPr lang="vi-VN" sz="2000" dirty="0">
                <a:latin typeface="+mj-lt"/>
              </a:rPr>
              <a:t> </a:t>
            </a:r>
            <a:r>
              <a:rPr lang="vi-VN" sz="2000" dirty="0" err="1">
                <a:latin typeface="+mj-lt"/>
              </a:rPr>
              <a:t>lộ</a:t>
            </a:r>
            <a:r>
              <a:rPr lang="vi-VN" sz="2000" dirty="0">
                <a:latin typeface="+mj-lt"/>
              </a:rPr>
              <a:t> </a:t>
            </a:r>
            <a:r>
              <a:rPr lang="vi-VN" sz="2000" dirty="0" err="1">
                <a:latin typeface="+mj-lt"/>
              </a:rPr>
              <a:t>cảm</a:t>
            </a:r>
            <a:r>
              <a:rPr lang="vi-VN" sz="2000" dirty="0">
                <a:latin typeface="+mj-lt"/>
              </a:rPr>
              <a:t> </a:t>
            </a:r>
            <a:r>
              <a:rPr lang="vi-VN" sz="2000" dirty="0" err="1">
                <a:latin typeface="+mj-lt"/>
              </a:rPr>
              <a:t>xúc</a:t>
            </a:r>
            <a:r>
              <a:rPr lang="vi-VN" sz="2000" dirty="0">
                <a:latin typeface="+mj-lt"/>
              </a:rPr>
              <a:t> </a:t>
            </a:r>
            <a:r>
              <a:rPr lang="vi-VN" sz="2000" dirty="0" err="1">
                <a:latin typeface="+mj-lt"/>
              </a:rPr>
              <a:t>của</a:t>
            </a:r>
            <a:r>
              <a:rPr lang="vi-VN" sz="2000" dirty="0">
                <a:latin typeface="+mj-lt"/>
              </a:rPr>
              <a:t> </a:t>
            </a:r>
            <a:r>
              <a:rPr lang="vi-VN" sz="2000" dirty="0" err="1">
                <a:latin typeface="+mj-lt"/>
              </a:rPr>
              <a:t>tác</a:t>
            </a:r>
            <a:r>
              <a:rPr lang="vi-VN" sz="2000" dirty="0">
                <a:latin typeface="+mj-lt"/>
              </a:rPr>
              <a:t> </a:t>
            </a:r>
            <a:r>
              <a:rPr lang="vi-VN" sz="2000" dirty="0" err="1">
                <a:latin typeface="+mj-lt"/>
              </a:rPr>
              <a:t>giả</a:t>
            </a:r>
            <a:r>
              <a:rPr lang="vi-VN" sz="2000" dirty="0">
                <a:latin typeface="+mj-lt"/>
              </a:rPr>
              <a:t>? </a:t>
            </a:r>
            <a:r>
              <a:rPr lang="vi-VN" sz="2000" dirty="0" err="1">
                <a:latin typeface="+mj-lt"/>
              </a:rPr>
              <a:t>Có</a:t>
            </a:r>
            <a:r>
              <a:rPr lang="vi-VN" sz="2000" dirty="0">
                <a:latin typeface="+mj-lt"/>
              </a:rPr>
              <a:t> </a:t>
            </a:r>
            <a:r>
              <a:rPr lang="vi-VN" sz="2000" dirty="0" err="1">
                <a:latin typeface="+mj-lt"/>
              </a:rPr>
              <a:t>thể</a:t>
            </a:r>
            <a:r>
              <a:rPr lang="vi-VN" sz="2000" dirty="0">
                <a:latin typeface="+mj-lt"/>
              </a:rPr>
              <a:t> coi đây </a:t>
            </a:r>
            <a:r>
              <a:rPr lang="vi-VN" sz="2000" dirty="0" err="1">
                <a:latin typeface="+mj-lt"/>
              </a:rPr>
              <a:t>là</a:t>
            </a:r>
            <a:r>
              <a:rPr lang="vi-VN" sz="2000" dirty="0">
                <a:latin typeface="+mj-lt"/>
              </a:rPr>
              <a:t> </a:t>
            </a:r>
            <a:r>
              <a:rPr lang="vi-VN" sz="2000" dirty="0" err="1">
                <a:latin typeface="+mj-lt"/>
              </a:rPr>
              <a:t>hiện</a:t>
            </a:r>
            <a:r>
              <a:rPr lang="vi-VN" sz="2000" dirty="0">
                <a:latin typeface="+mj-lt"/>
              </a:rPr>
              <a:t> </a:t>
            </a:r>
            <a:r>
              <a:rPr lang="vi-VN" sz="2000" dirty="0" err="1">
                <a:latin typeface="+mj-lt"/>
              </a:rPr>
              <a:t>tượng</a:t>
            </a:r>
            <a:r>
              <a:rPr lang="vi-VN" sz="2000" dirty="0">
                <a:latin typeface="+mj-lt"/>
              </a:rPr>
              <a:t> </a:t>
            </a:r>
            <a:r>
              <a:rPr lang="vi-VN" sz="2000" dirty="0" err="1">
                <a:latin typeface="+mj-lt"/>
              </a:rPr>
              <a:t>một</a:t>
            </a:r>
            <a:r>
              <a:rPr lang="vi-VN" sz="2000" dirty="0">
                <a:latin typeface="+mj-lt"/>
              </a:rPr>
              <a:t> </a:t>
            </a:r>
            <a:r>
              <a:rPr lang="vi-VN" sz="2000" dirty="0" err="1">
                <a:latin typeface="+mj-lt"/>
              </a:rPr>
              <a:t>nghĩa</a:t>
            </a:r>
            <a:r>
              <a:rPr lang="vi-VN" sz="2000" dirty="0">
                <a:latin typeface="+mj-lt"/>
              </a:rPr>
              <a:t> </a:t>
            </a:r>
            <a:r>
              <a:rPr lang="vi-VN" sz="2000" dirty="0" err="1">
                <a:latin typeface="+mj-lt"/>
              </a:rPr>
              <a:t>gốc</a:t>
            </a:r>
            <a:r>
              <a:rPr lang="vi-VN" sz="2000" dirty="0">
                <a:latin typeface="+mj-lt"/>
              </a:rPr>
              <a:t> </a:t>
            </a:r>
            <a:r>
              <a:rPr lang="vi-VN" sz="2000" dirty="0" err="1">
                <a:latin typeface="+mj-lt"/>
              </a:rPr>
              <a:t>của</a:t>
            </a:r>
            <a:r>
              <a:rPr lang="vi-VN" sz="2000" dirty="0">
                <a:latin typeface="+mj-lt"/>
              </a:rPr>
              <a:t> </a:t>
            </a:r>
            <a:r>
              <a:rPr lang="vi-VN" sz="2000" dirty="0" err="1">
                <a:latin typeface="+mj-lt"/>
              </a:rPr>
              <a:t>từ</a:t>
            </a:r>
            <a:r>
              <a:rPr lang="vi-VN" sz="2000" dirty="0">
                <a:latin typeface="+mj-lt"/>
              </a:rPr>
              <a:t> </a:t>
            </a:r>
            <a:r>
              <a:rPr lang="vi-VN" sz="2000" dirty="0" err="1">
                <a:latin typeface="+mj-lt"/>
              </a:rPr>
              <a:t>phát</a:t>
            </a:r>
            <a:r>
              <a:rPr lang="vi-VN" sz="2000" dirty="0">
                <a:latin typeface="+mj-lt"/>
              </a:rPr>
              <a:t> </a:t>
            </a:r>
            <a:r>
              <a:rPr lang="vi-VN" sz="2000" dirty="0" err="1">
                <a:latin typeface="+mj-lt"/>
              </a:rPr>
              <a:t>triển</a:t>
            </a:r>
            <a:r>
              <a:rPr lang="vi-VN" sz="2000" dirty="0">
                <a:latin typeface="+mj-lt"/>
              </a:rPr>
              <a:t> </a:t>
            </a:r>
            <a:r>
              <a:rPr lang="vi-VN" sz="2000" dirty="0" err="1">
                <a:latin typeface="+mj-lt"/>
              </a:rPr>
              <a:t>thành</a:t>
            </a:r>
            <a:r>
              <a:rPr lang="vi-VN" sz="2000" dirty="0">
                <a:latin typeface="+mj-lt"/>
              </a:rPr>
              <a:t> </a:t>
            </a:r>
            <a:r>
              <a:rPr lang="vi-VN" sz="2000" dirty="0" err="1">
                <a:latin typeface="+mj-lt"/>
              </a:rPr>
              <a:t>nhiều</a:t>
            </a:r>
            <a:r>
              <a:rPr lang="vi-VN" sz="2000" dirty="0">
                <a:latin typeface="+mj-lt"/>
              </a:rPr>
              <a:t> </a:t>
            </a:r>
            <a:r>
              <a:rPr lang="vi-VN" sz="2000" dirty="0" err="1">
                <a:latin typeface="+mj-lt"/>
              </a:rPr>
              <a:t>nghĩa</a:t>
            </a:r>
            <a:r>
              <a:rPr lang="vi-VN" sz="2000" dirty="0">
                <a:latin typeface="+mj-lt"/>
              </a:rPr>
              <a:t> </a:t>
            </a:r>
            <a:r>
              <a:rPr lang="vi-VN" sz="2000" dirty="0" err="1">
                <a:latin typeface="+mj-lt"/>
              </a:rPr>
              <a:t>được</a:t>
            </a:r>
            <a:r>
              <a:rPr lang="vi-VN" sz="2000" dirty="0">
                <a:latin typeface="+mj-lt"/>
              </a:rPr>
              <a:t> không? </a:t>
            </a:r>
            <a:r>
              <a:rPr lang="vi-VN" sz="2000" dirty="0" err="1">
                <a:latin typeface="+mj-lt"/>
              </a:rPr>
              <a:t>Vì</a:t>
            </a:r>
            <a:r>
              <a:rPr lang="vi-VN" sz="2000" dirty="0">
                <a:latin typeface="+mj-lt"/>
              </a:rPr>
              <a:t> sao?</a:t>
            </a:r>
          </a:p>
          <a:p>
            <a:pPr algn="just"/>
            <a:r>
              <a:rPr lang="vi-VN" sz="20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+mj-lt"/>
              </a:rPr>
              <a:t>Câu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 3:</a:t>
            </a:r>
            <a:r>
              <a:rPr lang="vi-VN" sz="20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2000" dirty="0">
                <a:latin typeface="+mj-lt"/>
              </a:rPr>
              <a:t>Trong chương trinh Ngữ văn 9 cũng có những câu thơ xuất hiện hình ảnh </a:t>
            </a:r>
            <a:r>
              <a:rPr lang="vi-VN" sz="2000" i="1" dirty="0">
                <a:latin typeface="+mj-lt"/>
              </a:rPr>
              <a:t>“mặt trời”</a:t>
            </a:r>
            <a:r>
              <a:rPr lang="vi-VN" sz="2000" dirty="0">
                <a:latin typeface="+mj-lt"/>
              </a:rPr>
              <a:t> qua cách sử dụng phép tu từ tương tự. </a:t>
            </a:r>
            <a:r>
              <a:rPr lang="vi-VN" sz="2000" dirty="0" err="1">
                <a:latin typeface="+mj-lt"/>
              </a:rPr>
              <a:t>Chéo</a:t>
            </a:r>
            <a:r>
              <a:rPr lang="vi-VN" sz="2000" dirty="0">
                <a:latin typeface="+mj-lt"/>
              </a:rPr>
              <a:t> </a:t>
            </a:r>
            <a:r>
              <a:rPr lang="vi-VN" sz="2000" dirty="0" err="1">
                <a:latin typeface="+mj-lt"/>
              </a:rPr>
              <a:t>những</a:t>
            </a:r>
            <a:r>
              <a:rPr lang="vi-VN" sz="2000" dirty="0">
                <a:latin typeface="+mj-lt"/>
              </a:rPr>
              <a:t> câu thơ </a:t>
            </a:r>
            <a:r>
              <a:rPr lang="vi-VN" sz="2000" dirty="0" err="1">
                <a:latin typeface="+mj-lt"/>
              </a:rPr>
              <a:t>đó</a:t>
            </a:r>
            <a:r>
              <a:rPr lang="vi-VN" sz="2000" dirty="0">
                <a:latin typeface="+mj-lt"/>
              </a:rPr>
              <a:t> </a:t>
            </a:r>
            <a:r>
              <a:rPr lang="vi-VN" sz="2000" dirty="0" err="1">
                <a:latin typeface="+mj-lt"/>
              </a:rPr>
              <a:t>và</a:t>
            </a:r>
            <a:r>
              <a:rPr lang="vi-VN" sz="2000" dirty="0">
                <a:latin typeface="+mj-lt"/>
              </a:rPr>
              <a:t> cho </a:t>
            </a:r>
            <a:r>
              <a:rPr lang="vi-VN" sz="2000" dirty="0" err="1">
                <a:latin typeface="+mj-lt"/>
              </a:rPr>
              <a:t>biết</a:t>
            </a:r>
            <a:r>
              <a:rPr lang="vi-VN" sz="2000" dirty="0">
                <a:latin typeface="+mj-lt"/>
              </a:rPr>
              <a:t> tên </a:t>
            </a:r>
            <a:r>
              <a:rPr lang="vi-VN" sz="2000" dirty="0" err="1">
                <a:latin typeface="+mj-lt"/>
              </a:rPr>
              <a:t>tác</a:t>
            </a:r>
            <a:r>
              <a:rPr lang="vi-VN" sz="2000" dirty="0">
                <a:latin typeface="+mj-lt"/>
              </a:rPr>
              <a:t> </a:t>
            </a:r>
            <a:r>
              <a:rPr lang="vi-VN" sz="2000" dirty="0" err="1">
                <a:latin typeface="+mj-lt"/>
              </a:rPr>
              <a:t>giả</a:t>
            </a:r>
            <a:r>
              <a:rPr lang="vi-VN" sz="2000" dirty="0">
                <a:latin typeface="+mj-lt"/>
              </a:rPr>
              <a:t>, </a:t>
            </a:r>
            <a:r>
              <a:rPr lang="vi-VN" sz="2000" dirty="0" err="1">
                <a:latin typeface="+mj-lt"/>
              </a:rPr>
              <a:t>tác</a:t>
            </a:r>
            <a:r>
              <a:rPr lang="vi-VN" sz="2000" dirty="0">
                <a:latin typeface="+mj-lt"/>
              </a:rPr>
              <a:t> </a:t>
            </a:r>
            <a:r>
              <a:rPr lang="vi-VN" sz="2000" dirty="0" err="1">
                <a:latin typeface="+mj-lt"/>
              </a:rPr>
              <a:t>phẩm</a:t>
            </a:r>
            <a:r>
              <a:rPr lang="vi-VN" sz="2000" dirty="0">
                <a:latin typeface="+mj-lt"/>
              </a:rPr>
              <a:t>.</a:t>
            </a:r>
          </a:p>
          <a:p>
            <a:pPr algn="just"/>
            <a:r>
              <a:rPr lang="vi-VN" sz="2000" dirty="0"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+mj-lt"/>
              </a:rPr>
              <a:t>Câu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 4:</a:t>
            </a:r>
            <a:r>
              <a:rPr lang="vi-VN" sz="20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2000" i="1" dirty="0" smtClean="0">
                <a:latin typeface="+mj-lt"/>
              </a:rPr>
              <a:t>“</a:t>
            </a:r>
            <a:r>
              <a:rPr lang="vi-VN" sz="2000" i="1" dirty="0">
                <a:latin typeface="+mj-lt"/>
              </a:rPr>
              <a:t>thương nhớ” </a:t>
            </a:r>
            <a:r>
              <a:rPr lang="vi-VN" sz="2000" dirty="0">
                <a:latin typeface="+mj-lt"/>
              </a:rPr>
              <a:t>vốn là một từ chỉ cảm xúc bên trong của con người nhưng tác giả lại viết </a:t>
            </a:r>
            <a:r>
              <a:rPr lang="vi-VN" sz="2000" i="1" dirty="0">
                <a:latin typeface="+mj-lt"/>
              </a:rPr>
              <a:t>“Ngày ngày dòng người đi trong thương nhớ”</a:t>
            </a:r>
            <a:r>
              <a:rPr lang="vi-VN" sz="2000" dirty="0">
                <a:latin typeface="+mj-lt"/>
              </a:rPr>
              <a:t>. </a:t>
            </a:r>
            <a:r>
              <a:rPr lang="vi-VN" sz="2000" dirty="0" err="1">
                <a:latin typeface="+mj-lt"/>
              </a:rPr>
              <a:t>Tại</a:t>
            </a:r>
            <a:r>
              <a:rPr lang="vi-VN" sz="2000" dirty="0">
                <a:latin typeface="+mj-lt"/>
              </a:rPr>
              <a:t> sao </a:t>
            </a:r>
            <a:r>
              <a:rPr lang="vi-VN" sz="2000" dirty="0" err="1">
                <a:latin typeface="+mj-lt"/>
              </a:rPr>
              <a:t>vậy</a:t>
            </a:r>
            <a:r>
              <a:rPr lang="vi-VN" sz="2000" dirty="0">
                <a:latin typeface="+mj-lt"/>
              </a:rPr>
              <a:t>?</a:t>
            </a:r>
          </a:p>
          <a:p>
            <a:pPr algn="just"/>
            <a:r>
              <a:rPr lang="vi-VN" sz="20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+mj-lt"/>
              </a:rPr>
              <a:t>câu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 5:</a:t>
            </a:r>
            <a:r>
              <a:rPr lang="vi-VN" sz="20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2000" dirty="0">
                <a:latin typeface="+mj-lt"/>
              </a:rPr>
              <a:t>Trình bày cảm nhận của em về đoạn thơ trên bằng một đoạn văn khoảng 10 - 12 câu, triển khai theo lối lập luận Tổng – Phân – Hợp để thấy được dòng cảm xúc chân thành của tác giả trước khi vào lăng viếng Bác. Trong </a:t>
            </a:r>
            <a:r>
              <a:rPr lang="vi-VN" sz="2000" dirty="0" err="1">
                <a:latin typeface="+mj-lt"/>
              </a:rPr>
              <a:t>đoạn</a:t>
            </a:r>
            <a:r>
              <a:rPr lang="vi-VN" sz="2000" dirty="0">
                <a:latin typeface="+mj-lt"/>
              </a:rPr>
              <a:t> văn </a:t>
            </a:r>
            <a:r>
              <a:rPr lang="vi-VN" sz="2000" dirty="0" err="1">
                <a:latin typeface="+mj-lt"/>
              </a:rPr>
              <a:t>có</a:t>
            </a:r>
            <a:r>
              <a:rPr lang="vi-VN" sz="2000" dirty="0">
                <a:latin typeface="+mj-lt"/>
              </a:rPr>
              <a:t> </a:t>
            </a:r>
            <a:r>
              <a:rPr lang="vi-VN" sz="2000" dirty="0" err="1">
                <a:latin typeface="+mj-lt"/>
              </a:rPr>
              <a:t>sử</a:t>
            </a:r>
            <a:r>
              <a:rPr lang="vi-VN" sz="2000" dirty="0">
                <a:latin typeface="+mj-lt"/>
              </a:rPr>
              <a:t> </a:t>
            </a:r>
            <a:r>
              <a:rPr lang="vi-VN" sz="2000" dirty="0" err="1">
                <a:latin typeface="+mj-lt"/>
              </a:rPr>
              <a:t>dụng</a:t>
            </a:r>
            <a:r>
              <a:rPr lang="vi-VN" sz="2000" dirty="0">
                <a:latin typeface="+mj-lt"/>
              </a:rPr>
              <a:t> </a:t>
            </a:r>
            <a:r>
              <a:rPr lang="vi-VN" sz="2000" dirty="0" err="1">
                <a:latin typeface="+mj-lt"/>
              </a:rPr>
              <a:t>một</a:t>
            </a:r>
            <a:r>
              <a:rPr lang="vi-VN" sz="2000" dirty="0">
                <a:latin typeface="+mj-lt"/>
              </a:rPr>
              <a:t> câu </a:t>
            </a:r>
            <a:r>
              <a:rPr lang="vi-VN" sz="2000" dirty="0" err="1">
                <a:latin typeface="+mj-lt"/>
              </a:rPr>
              <a:t>bị</a:t>
            </a:r>
            <a:r>
              <a:rPr lang="vi-VN" sz="2000" dirty="0">
                <a:latin typeface="+mj-lt"/>
              </a:rPr>
              <a:t> </a:t>
            </a:r>
            <a:r>
              <a:rPr lang="vi-VN" sz="2000" dirty="0" err="1">
                <a:latin typeface="+mj-lt"/>
              </a:rPr>
              <a:t>động</a:t>
            </a:r>
            <a:r>
              <a:rPr lang="vi-VN" sz="2000" dirty="0">
                <a:latin typeface="+mj-lt"/>
              </a:rPr>
              <a:t> </a:t>
            </a:r>
            <a:r>
              <a:rPr lang="vi-VN" sz="2000" dirty="0" err="1">
                <a:latin typeface="+mj-lt"/>
              </a:rPr>
              <a:t>và</a:t>
            </a:r>
            <a:r>
              <a:rPr lang="vi-VN" sz="2000" dirty="0">
                <a:latin typeface="+mj-lt"/>
              </a:rPr>
              <a:t> </a:t>
            </a:r>
            <a:r>
              <a:rPr lang="vi-VN" sz="2000" dirty="0" err="1">
                <a:latin typeface="+mj-lt"/>
              </a:rPr>
              <a:t>một</a:t>
            </a:r>
            <a:r>
              <a:rPr lang="vi-VN" sz="2000" dirty="0">
                <a:latin typeface="+mj-lt"/>
              </a:rPr>
              <a:t> </a:t>
            </a:r>
            <a:r>
              <a:rPr lang="vi-VN" sz="2000" dirty="0" err="1">
                <a:latin typeface="+mj-lt"/>
              </a:rPr>
              <a:t>phép</a:t>
            </a:r>
            <a:r>
              <a:rPr lang="vi-VN" sz="2000" dirty="0">
                <a:latin typeface="+mj-lt"/>
              </a:rPr>
              <a:t> </a:t>
            </a:r>
            <a:r>
              <a:rPr lang="vi-VN" sz="2000" dirty="0" err="1">
                <a:latin typeface="+mj-lt"/>
              </a:rPr>
              <a:t>nối</a:t>
            </a:r>
            <a:r>
              <a:rPr lang="vi-VN" sz="2000" dirty="0">
                <a:latin typeface="+mj-lt"/>
              </a:rPr>
              <a:t> liên </a:t>
            </a:r>
            <a:r>
              <a:rPr lang="vi-VN" sz="2000" dirty="0" err="1">
                <a:latin typeface="+mj-lt"/>
              </a:rPr>
              <a:t>kết</a:t>
            </a:r>
            <a:r>
              <a:rPr lang="vi-VN" sz="2000" dirty="0">
                <a:latin typeface="+mj-lt"/>
              </a:rPr>
              <a:t>.</a:t>
            </a:r>
          </a:p>
          <a:p>
            <a:endParaRPr lang="vi-VN" sz="2000" dirty="0">
              <a:latin typeface="+mj-lt"/>
            </a:endParaRPr>
          </a:p>
          <a:p>
            <a:endParaRPr lang="vi-VN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501639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>
            <a:extLst>
              <a:ext uri="{FF2B5EF4-FFF2-40B4-BE49-F238E27FC236}">
                <a16:creationId xmlns="" xmlns:a16="http://schemas.microsoft.com/office/drawing/2014/main" id="{24557745-C4C0-4609-88CD-F570378CA3C0}"/>
              </a:ext>
            </a:extLst>
          </p:cNvPr>
          <p:cNvSpPr txBox="1"/>
          <p:nvPr/>
        </p:nvSpPr>
        <p:spPr>
          <a:xfrm>
            <a:off x="227554" y="155053"/>
            <a:ext cx="11390051" cy="80021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00" b="1" u="sng" dirty="0" err="1" smtClean="0">
                <a:solidFill>
                  <a:srgbClr val="FF0000"/>
                </a:solidFill>
                <a:latin typeface="Time New Roman"/>
              </a:rPr>
              <a:t>Vấn</a:t>
            </a:r>
            <a:r>
              <a:rPr lang="en-US" sz="2300" b="1" u="sng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300" b="1" u="sng" dirty="0" err="1" smtClean="0">
                <a:solidFill>
                  <a:srgbClr val="FF0000"/>
                </a:solidFill>
                <a:latin typeface="Time New Roman"/>
              </a:rPr>
              <a:t>đề</a:t>
            </a:r>
            <a:r>
              <a:rPr lang="en-US" sz="2300" b="1" u="sng" dirty="0" smtClean="0">
                <a:solidFill>
                  <a:srgbClr val="FF0000"/>
                </a:solidFill>
                <a:latin typeface="Time New Roman"/>
              </a:rPr>
              <a:t> 3:</a:t>
            </a:r>
            <a:endParaRPr lang="en-US" sz="2300" b="1" u="sng" dirty="0">
              <a:solidFill>
                <a:srgbClr val="FF0000"/>
              </a:solidFill>
              <a:latin typeface="Time New Roman"/>
            </a:endParaRPr>
          </a:p>
          <a:p>
            <a:pPr algn="just"/>
            <a:r>
              <a:rPr lang="vi-VN" sz="2300" dirty="0" smtClean="0">
                <a:latin typeface="+mj-lt"/>
              </a:rPr>
              <a:t>Nói </a:t>
            </a:r>
            <a:r>
              <a:rPr lang="vi-VN" sz="2300" dirty="0">
                <a:latin typeface="+mj-lt"/>
              </a:rPr>
              <a:t>về bài thơ </a:t>
            </a:r>
            <a:r>
              <a:rPr lang="vi-VN" sz="2300" i="1" dirty="0">
                <a:latin typeface="+mj-lt"/>
              </a:rPr>
              <a:t>Viếng lăng Bác </a:t>
            </a:r>
            <a:r>
              <a:rPr lang="vi-VN" sz="2300" dirty="0">
                <a:latin typeface="+mj-lt"/>
              </a:rPr>
              <a:t>của tác giả Viễn Phương có nhận xét:</a:t>
            </a:r>
          </a:p>
          <a:p>
            <a:pPr algn="just"/>
            <a:r>
              <a:rPr lang="vi-VN" sz="2300" dirty="0">
                <a:latin typeface="+mj-lt"/>
              </a:rPr>
              <a:t> </a:t>
            </a:r>
            <a:r>
              <a:rPr lang="vi-VN" sz="2300" b="1" dirty="0">
                <a:latin typeface="+mj-lt"/>
              </a:rPr>
              <a:t>“</a:t>
            </a:r>
            <a:r>
              <a:rPr lang="vi-VN" sz="2300" b="1" dirty="0" err="1">
                <a:latin typeface="+mj-lt"/>
              </a:rPr>
              <a:t>Có</a:t>
            </a:r>
            <a:r>
              <a:rPr lang="vi-VN" sz="2300" b="1" dirty="0">
                <a:latin typeface="+mj-lt"/>
              </a:rPr>
              <a:t> </a:t>
            </a:r>
            <a:r>
              <a:rPr lang="vi-VN" sz="2300" b="1" dirty="0" err="1">
                <a:latin typeface="+mj-lt"/>
              </a:rPr>
              <a:t>thể</a:t>
            </a:r>
            <a:r>
              <a:rPr lang="vi-VN" sz="2300" b="1" dirty="0">
                <a:latin typeface="+mj-lt"/>
              </a:rPr>
              <a:t> </a:t>
            </a:r>
            <a:r>
              <a:rPr lang="vi-VN" sz="2300" b="1" dirty="0" err="1">
                <a:latin typeface="+mj-lt"/>
              </a:rPr>
              <a:t>nói</a:t>
            </a:r>
            <a:r>
              <a:rPr lang="vi-VN" sz="2300" b="1" dirty="0">
                <a:latin typeface="+mj-lt"/>
              </a:rPr>
              <a:t> </a:t>
            </a:r>
            <a:r>
              <a:rPr lang="vi-VN" sz="2300" b="1" dirty="0" err="1">
                <a:latin typeface="+mj-lt"/>
              </a:rPr>
              <a:t>bài</a:t>
            </a:r>
            <a:r>
              <a:rPr lang="vi-VN" sz="2300" b="1" dirty="0">
                <a:latin typeface="+mj-lt"/>
              </a:rPr>
              <a:t> thơ </a:t>
            </a:r>
            <a:r>
              <a:rPr lang="vi-VN" sz="2300" b="1" dirty="0" err="1">
                <a:latin typeface="+mj-lt"/>
              </a:rPr>
              <a:t>là</a:t>
            </a:r>
            <a:r>
              <a:rPr lang="vi-VN" sz="2300" b="1" dirty="0">
                <a:latin typeface="+mj-lt"/>
              </a:rPr>
              <a:t> </a:t>
            </a:r>
            <a:r>
              <a:rPr lang="vi-VN" sz="2300" b="1" dirty="0" err="1">
                <a:latin typeface="+mj-lt"/>
              </a:rPr>
              <a:t>một</a:t>
            </a:r>
            <a:r>
              <a:rPr lang="vi-VN" sz="2300" b="1" dirty="0">
                <a:latin typeface="+mj-lt"/>
              </a:rPr>
              <a:t> </a:t>
            </a:r>
            <a:r>
              <a:rPr lang="vi-VN" sz="2300" b="1" dirty="0" err="1">
                <a:latin typeface="+mj-lt"/>
              </a:rPr>
              <a:t>thứ</a:t>
            </a:r>
            <a:r>
              <a:rPr lang="vi-VN" sz="2300" b="1" dirty="0">
                <a:latin typeface="+mj-lt"/>
              </a:rPr>
              <a:t> </a:t>
            </a:r>
            <a:r>
              <a:rPr lang="vi-VN" sz="2300" b="1" dirty="0" err="1">
                <a:latin typeface="+mj-lt"/>
              </a:rPr>
              <a:t>tiếng</a:t>
            </a:r>
            <a:r>
              <a:rPr lang="vi-VN" sz="2300" b="1" dirty="0">
                <a:latin typeface="+mj-lt"/>
              </a:rPr>
              <a:t> </a:t>
            </a:r>
            <a:r>
              <a:rPr lang="vi-VN" sz="2300" b="1" dirty="0" err="1">
                <a:latin typeface="+mj-lt"/>
              </a:rPr>
              <a:t>lòng</a:t>
            </a:r>
            <a:r>
              <a:rPr lang="vi-VN" sz="2300" b="1" dirty="0">
                <a:latin typeface="+mj-lt"/>
              </a:rPr>
              <a:t> </a:t>
            </a:r>
            <a:r>
              <a:rPr lang="vi-VN" sz="2300" b="1" dirty="0" err="1">
                <a:latin typeface="+mj-lt"/>
              </a:rPr>
              <a:t>giản</a:t>
            </a:r>
            <a:r>
              <a:rPr lang="vi-VN" sz="2300" b="1" dirty="0">
                <a:latin typeface="+mj-lt"/>
              </a:rPr>
              <a:t> </a:t>
            </a:r>
            <a:r>
              <a:rPr lang="vi-VN" sz="2300" b="1" dirty="0" err="1">
                <a:latin typeface="+mj-lt"/>
              </a:rPr>
              <a:t>dị</a:t>
            </a:r>
            <a:r>
              <a:rPr lang="vi-VN" sz="2300" b="1" dirty="0">
                <a:latin typeface="+mj-lt"/>
              </a:rPr>
              <a:t>, </a:t>
            </a:r>
            <a:r>
              <a:rPr lang="vi-VN" sz="2300" b="1" dirty="0" err="1">
                <a:latin typeface="+mj-lt"/>
              </a:rPr>
              <a:t>hồn</a:t>
            </a:r>
            <a:r>
              <a:rPr lang="vi-VN" sz="2300" b="1" dirty="0">
                <a:latin typeface="+mj-lt"/>
              </a:rPr>
              <a:t> nhiên </a:t>
            </a:r>
            <a:r>
              <a:rPr lang="vi-VN" sz="2300" b="1" dirty="0" err="1">
                <a:latin typeface="+mj-lt"/>
              </a:rPr>
              <a:t>mà</a:t>
            </a:r>
            <a:r>
              <a:rPr lang="vi-VN" sz="2300" b="1" dirty="0">
                <a:latin typeface="+mj-lt"/>
              </a:rPr>
              <a:t> âm vang </a:t>
            </a:r>
            <a:r>
              <a:rPr lang="vi-VN" sz="2300" b="1" dirty="0" err="1">
                <a:latin typeface="+mj-lt"/>
              </a:rPr>
              <a:t>của</a:t>
            </a:r>
            <a:r>
              <a:rPr lang="vi-VN" sz="2300" b="1" dirty="0">
                <a:latin typeface="+mj-lt"/>
              </a:rPr>
              <a:t> </a:t>
            </a:r>
            <a:r>
              <a:rPr lang="vi-VN" sz="2300" b="1" dirty="0" err="1">
                <a:latin typeface="+mj-lt"/>
              </a:rPr>
              <a:t>nó</a:t>
            </a:r>
            <a:r>
              <a:rPr lang="vi-VN" sz="2300" b="1" dirty="0">
                <a:latin typeface="+mj-lt"/>
              </a:rPr>
              <a:t> </a:t>
            </a:r>
            <a:r>
              <a:rPr lang="vi-VN" sz="2300" b="1" dirty="0" err="1">
                <a:latin typeface="+mj-lt"/>
              </a:rPr>
              <a:t>còn</a:t>
            </a:r>
            <a:r>
              <a:rPr lang="vi-VN" sz="2300" b="1" dirty="0">
                <a:latin typeface="+mj-lt"/>
              </a:rPr>
              <a:t> </a:t>
            </a:r>
            <a:r>
              <a:rPr lang="vi-VN" sz="2300" b="1" dirty="0" err="1">
                <a:latin typeface="+mj-lt"/>
              </a:rPr>
              <a:t>làm</a:t>
            </a:r>
            <a:r>
              <a:rPr lang="vi-VN" sz="2300" b="1" dirty="0">
                <a:latin typeface="+mj-lt"/>
              </a:rPr>
              <a:t> </a:t>
            </a:r>
            <a:r>
              <a:rPr lang="vi-VN" sz="2300" b="1" dirty="0" err="1">
                <a:latin typeface="+mj-lt"/>
              </a:rPr>
              <a:t>thổn</a:t>
            </a:r>
            <a:r>
              <a:rPr lang="vi-VN" sz="2300" b="1" dirty="0">
                <a:latin typeface="+mj-lt"/>
              </a:rPr>
              <a:t> </a:t>
            </a:r>
            <a:r>
              <a:rPr lang="vi-VN" sz="2300" b="1" dirty="0" err="1">
                <a:latin typeface="+mj-lt"/>
              </a:rPr>
              <a:t>thức</a:t>
            </a:r>
            <a:r>
              <a:rPr lang="vi-VN" sz="2300" b="1" dirty="0">
                <a:latin typeface="+mj-lt"/>
              </a:rPr>
              <a:t> </a:t>
            </a:r>
            <a:r>
              <a:rPr lang="vi-VN" sz="2300" b="1" dirty="0" err="1">
                <a:latin typeface="+mj-lt"/>
              </a:rPr>
              <a:t>lòng</a:t>
            </a:r>
            <a:r>
              <a:rPr lang="vi-VN" sz="2300" b="1" dirty="0">
                <a:latin typeface="+mj-lt"/>
              </a:rPr>
              <a:t> </a:t>
            </a:r>
            <a:r>
              <a:rPr lang="vi-VN" sz="2300" b="1" dirty="0" err="1">
                <a:latin typeface="+mj-lt"/>
              </a:rPr>
              <a:t>người</a:t>
            </a:r>
            <a:r>
              <a:rPr lang="vi-VN" sz="2300" b="1" dirty="0">
                <a:latin typeface="+mj-lt"/>
              </a:rPr>
              <a:t> </a:t>
            </a:r>
            <a:r>
              <a:rPr lang="vi-VN" sz="2300" b="1" dirty="0" err="1">
                <a:latin typeface="+mj-lt"/>
              </a:rPr>
              <a:t>mãi</a:t>
            </a:r>
            <a:r>
              <a:rPr lang="vi-VN" sz="2300" b="1" dirty="0">
                <a:latin typeface="+mj-lt"/>
              </a:rPr>
              <a:t> </a:t>
            </a:r>
            <a:r>
              <a:rPr lang="vi-VN" sz="2300" b="1" dirty="0" err="1">
                <a:latin typeface="+mj-lt"/>
              </a:rPr>
              <a:t>mãi</a:t>
            </a:r>
            <a:r>
              <a:rPr lang="vi-VN" sz="2300" b="1" dirty="0">
                <a:latin typeface="+mj-lt"/>
              </a:rPr>
              <a:t>”.</a:t>
            </a:r>
          </a:p>
          <a:p>
            <a:pPr algn="r"/>
            <a:r>
              <a:rPr lang="vi-VN" sz="2300" i="1" dirty="0">
                <a:latin typeface="+mj-lt"/>
              </a:rPr>
              <a:t>(</a:t>
            </a:r>
            <a:r>
              <a:rPr lang="vi-VN" sz="2300" i="1" dirty="0" err="1">
                <a:latin typeface="+mj-lt"/>
              </a:rPr>
              <a:t>Tìm</a:t>
            </a:r>
            <a:r>
              <a:rPr lang="vi-VN" sz="2300" i="1" dirty="0">
                <a:latin typeface="+mj-lt"/>
              </a:rPr>
              <a:t> </a:t>
            </a:r>
            <a:r>
              <a:rPr lang="vi-VN" sz="2300" i="1" dirty="0" err="1">
                <a:latin typeface="+mj-lt"/>
              </a:rPr>
              <a:t>hiểu</a:t>
            </a:r>
            <a:r>
              <a:rPr lang="vi-VN" sz="2300" i="1" dirty="0">
                <a:latin typeface="+mj-lt"/>
              </a:rPr>
              <a:t> </a:t>
            </a:r>
            <a:r>
              <a:rPr lang="vi-VN" sz="2300" i="1" dirty="0" err="1">
                <a:latin typeface="+mj-lt"/>
              </a:rPr>
              <a:t>vẻ</a:t>
            </a:r>
            <a:r>
              <a:rPr lang="vi-VN" sz="2300" i="1" dirty="0">
                <a:latin typeface="+mj-lt"/>
              </a:rPr>
              <a:t> </a:t>
            </a:r>
            <a:r>
              <a:rPr lang="vi-VN" sz="2300" i="1" dirty="0" err="1">
                <a:latin typeface="+mj-lt"/>
              </a:rPr>
              <a:t>đẹp</a:t>
            </a:r>
            <a:r>
              <a:rPr lang="vi-VN" sz="2300" i="1" dirty="0">
                <a:latin typeface="+mj-lt"/>
              </a:rPr>
              <a:t> </a:t>
            </a:r>
            <a:r>
              <a:rPr lang="vi-VN" sz="2300" i="1" dirty="0" err="1">
                <a:latin typeface="+mj-lt"/>
              </a:rPr>
              <a:t>tác</a:t>
            </a:r>
            <a:r>
              <a:rPr lang="vi-VN" sz="2300" i="1" dirty="0">
                <a:latin typeface="+mj-lt"/>
              </a:rPr>
              <a:t> </a:t>
            </a:r>
            <a:r>
              <a:rPr lang="vi-VN" sz="2300" i="1" dirty="0" err="1">
                <a:latin typeface="+mj-lt"/>
              </a:rPr>
              <a:t>phẩm</a:t>
            </a:r>
            <a:r>
              <a:rPr lang="vi-VN" sz="2300" i="1" dirty="0">
                <a:latin typeface="+mj-lt"/>
              </a:rPr>
              <a:t> văn </a:t>
            </a:r>
            <a:r>
              <a:rPr lang="vi-VN" sz="2300" i="1" dirty="0" err="1">
                <a:latin typeface="+mj-lt"/>
              </a:rPr>
              <a:t>học</a:t>
            </a:r>
            <a:r>
              <a:rPr lang="vi-VN" sz="2300" i="1" dirty="0">
                <a:latin typeface="+mj-lt"/>
              </a:rPr>
              <a:t> </a:t>
            </a:r>
            <a:r>
              <a:rPr lang="vi-VN" sz="2300" i="1" dirty="0" err="1">
                <a:latin typeface="+mj-lt"/>
              </a:rPr>
              <a:t>Ngữ</a:t>
            </a:r>
            <a:r>
              <a:rPr lang="vi-VN" sz="2300" i="1" dirty="0">
                <a:latin typeface="+mj-lt"/>
              </a:rPr>
              <a:t> văn 9 – Lê </a:t>
            </a:r>
            <a:r>
              <a:rPr lang="vi-VN" sz="2300" i="1" dirty="0" err="1">
                <a:latin typeface="+mj-lt"/>
              </a:rPr>
              <a:t>Bảo</a:t>
            </a:r>
            <a:r>
              <a:rPr lang="vi-VN" sz="2300" i="1" dirty="0">
                <a:latin typeface="+mj-lt"/>
              </a:rPr>
              <a:t>)</a:t>
            </a:r>
          </a:p>
          <a:p>
            <a:pPr algn="just"/>
            <a:r>
              <a:rPr lang="vi-VN" sz="2000" i="1" dirty="0">
                <a:latin typeface="Time New Roman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 New Roman"/>
              </a:rPr>
              <a:t>Câu</a:t>
            </a:r>
            <a:r>
              <a:rPr lang="en-US" sz="2000" b="1" dirty="0" smtClean="0">
                <a:solidFill>
                  <a:srgbClr val="FF0000"/>
                </a:solidFill>
                <a:latin typeface="Time New Roman"/>
              </a:rPr>
              <a:t> 1:</a:t>
            </a:r>
            <a:r>
              <a:rPr lang="vi-VN" sz="2000" dirty="0" smtClean="0">
                <a:solidFill>
                  <a:srgbClr val="FF0000"/>
                </a:solidFill>
                <a:latin typeface="Time New Roman"/>
              </a:rPr>
              <a:t> </a:t>
            </a:r>
            <a:r>
              <a:rPr lang="vi-VN" sz="2300" dirty="0" smtClean="0">
                <a:latin typeface="+mj-lt"/>
              </a:rPr>
              <a:t>Em </a:t>
            </a:r>
            <a:r>
              <a:rPr lang="vi-VN" sz="2300" dirty="0">
                <a:latin typeface="+mj-lt"/>
              </a:rPr>
              <a:t>hãy nêu hoàn cảnh sáng tác và cảm xúc bao trùm của tác giả trong bài thơ.</a:t>
            </a:r>
          </a:p>
          <a:p>
            <a:pPr algn="just"/>
            <a:r>
              <a:rPr lang="en-US" sz="2300" dirty="0">
                <a:latin typeface="+mj-lt"/>
              </a:rPr>
              <a:t> </a:t>
            </a:r>
            <a:r>
              <a:rPr lang="en-US" sz="2300" b="1" dirty="0" err="1" smtClean="0">
                <a:solidFill>
                  <a:srgbClr val="FF0000"/>
                </a:solidFill>
                <a:latin typeface="Time New Roman"/>
              </a:rPr>
              <a:t>Câu</a:t>
            </a:r>
            <a:r>
              <a:rPr lang="en-US" sz="2300" b="1" dirty="0" smtClean="0">
                <a:solidFill>
                  <a:srgbClr val="FF0000"/>
                </a:solidFill>
                <a:latin typeface="Time New Roman"/>
              </a:rPr>
              <a:t> 2:</a:t>
            </a:r>
            <a:r>
              <a:rPr lang="vi-VN" sz="2300" dirty="0" smtClean="0">
                <a:latin typeface="+mj-lt"/>
              </a:rPr>
              <a:t>Chép </a:t>
            </a:r>
            <a:r>
              <a:rPr lang="vi-VN" sz="2300" dirty="0">
                <a:latin typeface="+mj-lt"/>
              </a:rPr>
              <a:t>nguyên văn khổ thơ diễn tả cảm xúc và suy nghĩ của tác giả khi vào trong lăng viếng Bác.</a:t>
            </a:r>
          </a:p>
          <a:p>
            <a:pPr algn="just"/>
            <a:r>
              <a:rPr lang="vi-VN" sz="23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300" b="1" dirty="0" err="1" smtClean="0">
                <a:solidFill>
                  <a:srgbClr val="FF0000"/>
                </a:solidFill>
                <a:latin typeface="+mj-lt"/>
              </a:rPr>
              <a:t>Câu</a:t>
            </a:r>
            <a:r>
              <a:rPr lang="en-US" sz="2300" b="1" dirty="0" smtClean="0">
                <a:solidFill>
                  <a:srgbClr val="FF0000"/>
                </a:solidFill>
                <a:latin typeface="+mj-lt"/>
              </a:rPr>
              <a:t> 3:</a:t>
            </a:r>
            <a:r>
              <a:rPr lang="vi-VN" sz="23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2300" dirty="0">
                <a:latin typeface="+mj-lt"/>
              </a:rPr>
              <a:t>Chỉ ra một hình ảnh ẩn dụ có trong khổ thơ mà em vừa chép và nêu ý nghĩa của hình ảnh ẩn dụ đó.</a:t>
            </a:r>
          </a:p>
          <a:p>
            <a:pPr algn="just"/>
            <a:r>
              <a:rPr lang="vi-VN" sz="2300" dirty="0">
                <a:latin typeface="+mj-lt"/>
              </a:rPr>
              <a:t> </a:t>
            </a:r>
            <a:r>
              <a:rPr lang="en-US" sz="2300" b="1" dirty="0" err="1" smtClean="0">
                <a:solidFill>
                  <a:srgbClr val="FF0000"/>
                </a:solidFill>
                <a:latin typeface="+mj-lt"/>
              </a:rPr>
              <a:t>Câu</a:t>
            </a:r>
            <a:r>
              <a:rPr lang="en-US" sz="2300" b="1" dirty="0" smtClean="0">
                <a:solidFill>
                  <a:srgbClr val="FF0000"/>
                </a:solidFill>
                <a:latin typeface="+mj-lt"/>
              </a:rPr>
              <a:t> 4:</a:t>
            </a:r>
            <a:r>
              <a:rPr lang="vi-VN" sz="23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2300" dirty="0">
                <a:latin typeface="+mj-lt"/>
              </a:rPr>
              <a:t>Cho câu văn sau:</a:t>
            </a:r>
          </a:p>
          <a:p>
            <a:pPr algn="just"/>
            <a:r>
              <a:rPr lang="vi-VN" sz="2300" dirty="0">
                <a:latin typeface="+mj-lt"/>
              </a:rPr>
              <a:t>      </a:t>
            </a:r>
            <a:r>
              <a:rPr lang="vi-VN" sz="2300" b="1" dirty="0">
                <a:latin typeface="+mj-lt"/>
              </a:rPr>
              <a:t>“Trong </a:t>
            </a:r>
            <a:r>
              <a:rPr lang="vi-VN" sz="2300" b="1" dirty="0" err="1">
                <a:latin typeface="+mj-lt"/>
              </a:rPr>
              <a:t>bài</a:t>
            </a:r>
            <a:r>
              <a:rPr lang="vi-VN" sz="2300" b="1" dirty="0">
                <a:latin typeface="+mj-lt"/>
              </a:rPr>
              <a:t> thơ </a:t>
            </a:r>
            <a:r>
              <a:rPr lang="vi-VN" sz="2300" b="1" dirty="0" err="1">
                <a:latin typeface="+mj-lt"/>
              </a:rPr>
              <a:t>Viếng</a:t>
            </a:r>
            <a:r>
              <a:rPr lang="vi-VN" sz="2300" b="1" dirty="0">
                <a:latin typeface="+mj-lt"/>
              </a:rPr>
              <a:t> lăng </a:t>
            </a:r>
            <a:r>
              <a:rPr lang="vi-VN" sz="2300" b="1" dirty="0" err="1">
                <a:latin typeface="+mj-lt"/>
              </a:rPr>
              <a:t>Bác</a:t>
            </a:r>
            <a:r>
              <a:rPr lang="vi-VN" sz="2300" b="1" dirty="0">
                <a:latin typeface="+mj-lt"/>
              </a:rPr>
              <a:t>, </a:t>
            </a:r>
            <a:r>
              <a:rPr lang="vi-VN" sz="2300" b="1" dirty="0" err="1">
                <a:latin typeface="+mj-lt"/>
              </a:rPr>
              <a:t>ngoại</a:t>
            </a:r>
            <a:r>
              <a:rPr lang="vi-VN" sz="2300" b="1" dirty="0">
                <a:latin typeface="+mj-lt"/>
              </a:rPr>
              <a:t> </a:t>
            </a:r>
            <a:r>
              <a:rPr lang="vi-VN" sz="2300" b="1" dirty="0" err="1">
                <a:latin typeface="+mj-lt"/>
              </a:rPr>
              <a:t>cảnh</a:t>
            </a:r>
            <a:r>
              <a:rPr lang="vi-VN" sz="2300" b="1" dirty="0">
                <a:latin typeface="+mj-lt"/>
              </a:rPr>
              <a:t> </a:t>
            </a:r>
            <a:r>
              <a:rPr lang="vi-VN" sz="2300" b="1" dirty="0" err="1">
                <a:latin typeface="+mj-lt"/>
              </a:rPr>
              <a:t>chỉ</a:t>
            </a:r>
            <a:r>
              <a:rPr lang="vi-VN" sz="2300" b="1" dirty="0">
                <a:latin typeface="+mj-lt"/>
              </a:rPr>
              <a:t> </a:t>
            </a:r>
            <a:r>
              <a:rPr lang="vi-VN" sz="2300" b="1" dirty="0" err="1">
                <a:latin typeface="+mj-lt"/>
              </a:rPr>
              <a:t>được</a:t>
            </a:r>
            <a:r>
              <a:rPr lang="vi-VN" sz="2300" b="1" dirty="0">
                <a:latin typeface="+mj-lt"/>
              </a:rPr>
              <a:t> miêu </a:t>
            </a:r>
            <a:r>
              <a:rPr lang="vi-VN" sz="2300" b="1" dirty="0" err="1">
                <a:latin typeface="+mj-lt"/>
              </a:rPr>
              <a:t>tả</a:t>
            </a:r>
            <a:r>
              <a:rPr lang="vi-VN" sz="2300" b="1" dirty="0">
                <a:latin typeface="+mj-lt"/>
              </a:rPr>
              <a:t> </a:t>
            </a:r>
            <a:r>
              <a:rPr lang="vi-VN" sz="2300" b="1" dirty="0" err="1">
                <a:latin typeface="+mj-lt"/>
              </a:rPr>
              <a:t>chấm</a:t>
            </a:r>
            <a:r>
              <a:rPr lang="vi-VN" sz="2300" b="1" dirty="0">
                <a:latin typeface="+mj-lt"/>
              </a:rPr>
              <a:t> </a:t>
            </a:r>
            <a:r>
              <a:rPr lang="vi-VN" sz="2300" b="1" dirty="0" err="1">
                <a:latin typeface="+mj-lt"/>
              </a:rPr>
              <a:t>phá</a:t>
            </a:r>
            <a:r>
              <a:rPr lang="vi-VN" sz="2300" b="1" dirty="0">
                <a:latin typeface="+mj-lt"/>
              </a:rPr>
              <a:t> </a:t>
            </a:r>
            <a:r>
              <a:rPr lang="vi-VN" sz="2300" b="1" dirty="0" err="1">
                <a:latin typeface="+mj-lt"/>
              </a:rPr>
              <a:t>vài</a:t>
            </a:r>
            <a:r>
              <a:rPr lang="vi-VN" sz="2300" b="1" dirty="0">
                <a:latin typeface="+mj-lt"/>
              </a:rPr>
              <a:t> </a:t>
            </a:r>
            <a:r>
              <a:rPr lang="vi-VN" sz="2300" b="1" dirty="0" err="1">
                <a:latin typeface="+mj-lt"/>
              </a:rPr>
              <a:t>nét</a:t>
            </a:r>
            <a:r>
              <a:rPr lang="vi-VN" sz="2300" b="1" dirty="0">
                <a:latin typeface="+mj-lt"/>
              </a:rPr>
              <a:t>, </a:t>
            </a:r>
            <a:r>
              <a:rPr lang="vi-VN" sz="2300" b="1" dirty="0" err="1">
                <a:latin typeface="+mj-lt"/>
              </a:rPr>
              <a:t>còn</a:t>
            </a:r>
            <a:r>
              <a:rPr lang="vi-VN" sz="2300" b="1" dirty="0">
                <a:latin typeface="+mj-lt"/>
              </a:rPr>
              <a:t> </a:t>
            </a:r>
            <a:r>
              <a:rPr lang="vi-VN" sz="2300" b="1" dirty="0" err="1">
                <a:latin typeface="+mj-lt"/>
              </a:rPr>
              <a:t>chủ</a:t>
            </a:r>
            <a:r>
              <a:rPr lang="vi-VN" sz="2300" b="1" dirty="0">
                <a:latin typeface="+mj-lt"/>
              </a:rPr>
              <a:t> </a:t>
            </a:r>
            <a:r>
              <a:rPr lang="vi-VN" sz="2300" b="1" dirty="0" err="1">
                <a:latin typeface="+mj-lt"/>
              </a:rPr>
              <a:t>yếu</a:t>
            </a:r>
            <a:r>
              <a:rPr lang="vi-VN" sz="2300" b="1" dirty="0">
                <a:latin typeface="+mj-lt"/>
              </a:rPr>
              <a:t> </a:t>
            </a:r>
            <a:r>
              <a:rPr lang="vi-VN" sz="2300" b="1" dirty="0" err="1">
                <a:latin typeface="+mj-lt"/>
              </a:rPr>
              <a:t>tác</a:t>
            </a:r>
            <a:r>
              <a:rPr lang="vi-VN" sz="2300" b="1" dirty="0">
                <a:latin typeface="+mj-lt"/>
              </a:rPr>
              <a:t> </a:t>
            </a:r>
            <a:r>
              <a:rPr lang="vi-VN" sz="2300" b="1" dirty="0" err="1">
                <a:latin typeface="+mj-lt"/>
              </a:rPr>
              <a:t>giả</a:t>
            </a:r>
            <a:r>
              <a:rPr lang="vi-VN" sz="2300" b="1" dirty="0">
                <a:latin typeface="+mj-lt"/>
              </a:rPr>
              <a:t> </a:t>
            </a:r>
            <a:r>
              <a:rPr lang="vi-VN" sz="2300" b="1" dirty="0" err="1">
                <a:latin typeface="+mj-lt"/>
              </a:rPr>
              <a:t>bộc</a:t>
            </a:r>
            <a:r>
              <a:rPr lang="vi-VN" sz="2300" b="1" dirty="0">
                <a:latin typeface="+mj-lt"/>
              </a:rPr>
              <a:t> </a:t>
            </a:r>
            <a:r>
              <a:rPr lang="vi-VN" sz="2300" b="1" dirty="0" err="1">
                <a:latin typeface="+mj-lt"/>
              </a:rPr>
              <a:t>lộ</a:t>
            </a:r>
            <a:r>
              <a:rPr lang="vi-VN" sz="2300" b="1" dirty="0">
                <a:latin typeface="+mj-lt"/>
              </a:rPr>
              <a:t> tâm </a:t>
            </a:r>
            <a:r>
              <a:rPr lang="vi-VN" sz="2300" b="1" dirty="0" err="1">
                <a:latin typeface="+mj-lt"/>
              </a:rPr>
              <a:t>trạng</a:t>
            </a:r>
            <a:r>
              <a:rPr lang="vi-VN" sz="2300" b="1" dirty="0">
                <a:latin typeface="+mj-lt"/>
              </a:rPr>
              <a:t>, </a:t>
            </a:r>
            <a:r>
              <a:rPr lang="vi-VN" sz="2300" b="1" dirty="0" err="1">
                <a:latin typeface="+mj-lt"/>
              </a:rPr>
              <a:t>cảm</a:t>
            </a:r>
            <a:r>
              <a:rPr lang="vi-VN" sz="2300" b="1" dirty="0">
                <a:latin typeface="+mj-lt"/>
              </a:rPr>
              <a:t> </a:t>
            </a:r>
            <a:r>
              <a:rPr lang="vi-VN" sz="2300" b="1" dirty="0" err="1">
                <a:latin typeface="+mj-lt"/>
              </a:rPr>
              <a:t>xúc</a:t>
            </a:r>
            <a:r>
              <a:rPr lang="vi-VN" sz="2300" b="1" dirty="0">
                <a:latin typeface="+mj-lt"/>
              </a:rPr>
              <a:t> yêu thương, </a:t>
            </a:r>
            <a:r>
              <a:rPr lang="vi-VN" sz="2300" b="1" dirty="0" err="1">
                <a:latin typeface="+mj-lt"/>
              </a:rPr>
              <a:t>ngưỡng</a:t>
            </a:r>
            <a:r>
              <a:rPr lang="vi-VN" sz="2300" b="1" dirty="0">
                <a:latin typeface="+mj-lt"/>
              </a:rPr>
              <a:t> </a:t>
            </a:r>
            <a:r>
              <a:rPr lang="vi-VN" sz="2300" b="1" dirty="0" err="1">
                <a:latin typeface="+mj-lt"/>
              </a:rPr>
              <a:t>mộ</a:t>
            </a:r>
            <a:r>
              <a:rPr lang="vi-VN" sz="2300" b="1" dirty="0">
                <a:latin typeface="+mj-lt"/>
              </a:rPr>
              <a:t> </a:t>
            </a:r>
            <a:r>
              <a:rPr lang="vi-VN" sz="2300" b="1" dirty="0" err="1">
                <a:latin typeface="+mj-lt"/>
              </a:rPr>
              <a:t>của</a:t>
            </a:r>
            <a:r>
              <a:rPr lang="vi-VN" sz="2300" b="1" dirty="0">
                <a:latin typeface="+mj-lt"/>
              </a:rPr>
              <a:t> minh </a:t>
            </a:r>
            <a:r>
              <a:rPr lang="vi-VN" sz="2300" b="1" dirty="0" err="1">
                <a:latin typeface="+mj-lt"/>
              </a:rPr>
              <a:t>đối</a:t>
            </a:r>
            <a:r>
              <a:rPr lang="vi-VN" sz="2300" b="1" dirty="0">
                <a:latin typeface="+mj-lt"/>
              </a:rPr>
              <a:t> </a:t>
            </a:r>
            <a:r>
              <a:rPr lang="vi-VN" sz="2300" b="1" dirty="0" err="1">
                <a:latin typeface="+mj-lt"/>
              </a:rPr>
              <a:t>với</a:t>
            </a:r>
            <a:r>
              <a:rPr lang="vi-VN" sz="2300" b="1" dirty="0">
                <a:latin typeface="+mj-lt"/>
              </a:rPr>
              <a:t> </a:t>
            </a:r>
            <a:r>
              <a:rPr lang="vi-VN" sz="2300" b="1" dirty="0" err="1">
                <a:latin typeface="+mj-lt"/>
              </a:rPr>
              <a:t>Chủ</a:t>
            </a:r>
            <a:r>
              <a:rPr lang="vi-VN" sz="2300" b="1" dirty="0">
                <a:latin typeface="+mj-lt"/>
              </a:rPr>
              <a:t> </a:t>
            </a:r>
            <a:r>
              <a:rPr lang="vi-VN" sz="2300" b="1" dirty="0" err="1">
                <a:latin typeface="+mj-lt"/>
              </a:rPr>
              <a:t>tịch</a:t>
            </a:r>
            <a:r>
              <a:rPr lang="vi-VN" sz="2300" b="1" dirty="0">
                <a:latin typeface="+mj-lt"/>
              </a:rPr>
              <a:t> </a:t>
            </a:r>
            <a:r>
              <a:rPr lang="vi-VN" sz="2300" b="1" dirty="0" err="1">
                <a:latin typeface="+mj-lt"/>
              </a:rPr>
              <a:t>Hồ</a:t>
            </a:r>
            <a:r>
              <a:rPr lang="vi-VN" sz="2300" b="1" dirty="0">
                <a:latin typeface="+mj-lt"/>
              </a:rPr>
              <a:t> </a:t>
            </a:r>
            <a:r>
              <a:rPr lang="vi-VN" sz="2300" b="1" dirty="0" err="1">
                <a:latin typeface="+mj-lt"/>
              </a:rPr>
              <a:t>Chí</a:t>
            </a:r>
            <a:r>
              <a:rPr lang="vi-VN" sz="2300" b="1" dirty="0">
                <a:latin typeface="+mj-lt"/>
              </a:rPr>
              <a:t> Minh.”</a:t>
            </a:r>
          </a:p>
          <a:p>
            <a:pPr algn="just"/>
            <a:r>
              <a:rPr lang="vi-VN" sz="2300" dirty="0">
                <a:latin typeface="+mj-lt"/>
              </a:rPr>
              <a:t>     </a:t>
            </a:r>
            <a:r>
              <a:rPr lang="vi-VN" sz="2300" dirty="0" err="1">
                <a:latin typeface="+mj-lt"/>
              </a:rPr>
              <a:t>Hãy</a:t>
            </a:r>
            <a:r>
              <a:rPr lang="vi-VN" sz="2300" dirty="0">
                <a:latin typeface="+mj-lt"/>
              </a:rPr>
              <a:t> coi câu văn trên </a:t>
            </a:r>
            <a:r>
              <a:rPr lang="vi-VN" sz="2300" dirty="0" err="1">
                <a:latin typeface="+mj-lt"/>
              </a:rPr>
              <a:t>là</a:t>
            </a:r>
            <a:r>
              <a:rPr lang="vi-VN" sz="2300" dirty="0">
                <a:latin typeface="+mj-lt"/>
              </a:rPr>
              <a:t> câu </a:t>
            </a:r>
            <a:r>
              <a:rPr lang="vi-VN" sz="2300" dirty="0" err="1">
                <a:latin typeface="+mj-lt"/>
              </a:rPr>
              <a:t>chủ</a:t>
            </a:r>
            <a:r>
              <a:rPr lang="vi-VN" sz="2300" dirty="0">
                <a:latin typeface="+mj-lt"/>
              </a:rPr>
              <a:t> </a:t>
            </a:r>
            <a:r>
              <a:rPr lang="vi-VN" sz="2300" dirty="0" err="1">
                <a:latin typeface="+mj-lt"/>
              </a:rPr>
              <a:t>đề</a:t>
            </a:r>
            <a:r>
              <a:rPr lang="vi-VN" sz="2300" dirty="0">
                <a:latin typeface="+mj-lt"/>
              </a:rPr>
              <a:t>, </a:t>
            </a:r>
            <a:r>
              <a:rPr lang="vi-VN" sz="2300" dirty="0" err="1">
                <a:latin typeface="+mj-lt"/>
              </a:rPr>
              <a:t>viết</a:t>
            </a:r>
            <a:r>
              <a:rPr lang="vi-VN" sz="2300" dirty="0">
                <a:latin typeface="+mj-lt"/>
              </a:rPr>
              <a:t> </a:t>
            </a:r>
            <a:r>
              <a:rPr lang="vi-VN" sz="2300" dirty="0" err="1">
                <a:latin typeface="+mj-lt"/>
              </a:rPr>
              <a:t>tiếp</a:t>
            </a:r>
            <a:r>
              <a:rPr lang="vi-VN" sz="2300" dirty="0">
                <a:latin typeface="+mj-lt"/>
              </a:rPr>
              <a:t> </a:t>
            </a:r>
            <a:r>
              <a:rPr lang="vi-VN" sz="2300" dirty="0" err="1">
                <a:latin typeface="+mj-lt"/>
              </a:rPr>
              <a:t>khoảng</a:t>
            </a:r>
            <a:r>
              <a:rPr lang="vi-VN" sz="2300" dirty="0">
                <a:latin typeface="+mj-lt"/>
              </a:rPr>
              <a:t> 8 – 10 câu văn </a:t>
            </a:r>
            <a:r>
              <a:rPr lang="vi-VN" sz="2300" dirty="0" err="1">
                <a:latin typeface="+mj-lt"/>
              </a:rPr>
              <a:t>để</a:t>
            </a:r>
            <a:r>
              <a:rPr lang="vi-VN" sz="2300" dirty="0">
                <a:latin typeface="+mj-lt"/>
              </a:rPr>
              <a:t> </a:t>
            </a:r>
            <a:r>
              <a:rPr lang="vi-VN" sz="2300" dirty="0" err="1">
                <a:latin typeface="+mj-lt"/>
              </a:rPr>
              <a:t>tạo</a:t>
            </a:r>
            <a:r>
              <a:rPr lang="vi-VN" sz="2300" dirty="0">
                <a:latin typeface="+mj-lt"/>
              </a:rPr>
              <a:t> </a:t>
            </a:r>
            <a:r>
              <a:rPr lang="vi-VN" sz="2300" dirty="0" err="1">
                <a:latin typeface="+mj-lt"/>
              </a:rPr>
              <a:t>thành</a:t>
            </a:r>
            <a:r>
              <a:rPr lang="vi-VN" sz="2300" dirty="0">
                <a:latin typeface="+mj-lt"/>
              </a:rPr>
              <a:t> </a:t>
            </a:r>
            <a:r>
              <a:rPr lang="vi-VN" sz="2300" dirty="0" err="1">
                <a:latin typeface="+mj-lt"/>
              </a:rPr>
              <a:t>một</a:t>
            </a:r>
            <a:r>
              <a:rPr lang="vi-VN" sz="2300" dirty="0">
                <a:latin typeface="+mj-lt"/>
              </a:rPr>
              <a:t> </a:t>
            </a:r>
            <a:r>
              <a:rPr lang="vi-VN" sz="2300" dirty="0" err="1">
                <a:latin typeface="+mj-lt"/>
              </a:rPr>
              <a:t>đoạn</a:t>
            </a:r>
            <a:r>
              <a:rPr lang="vi-VN" sz="2300" dirty="0">
                <a:latin typeface="+mj-lt"/>
              </a:rPr>
              <a:t> văn </a:t>
            </a:r>
            <a:r>
              <a:rPr lang="vi-VN" sz="2300" dirty="0" err="1">
                <a:latin typeface="+mj-lt"/>
              </a:rPr>
              <a:t>trình</a:t>
            </a:r>
            <a:r>
              <a:rPr lang="vi-VN" sz="2300" dirty="0">
                <a:latin typeface="+mj-lt"/>
              </a:rPr>
              <a:t> </a:t>
            </a:r>
            <a:r>
              <a:rPr lang="vi-VN" sz="2300" dirty="0" err="1">
                <a:latin typeface="+mj-lt"/>
              </a:rPr>
              <a:t>bày</a:t>
            </a:r>
            <a:r>
              <a:rPr lang="vi-VN" sz="2300" dirty="0">
                <a:latin typeface="+mj-lt"/>
              </a:rPr>
              <a:t> theo </a:t>
            </a:r>
            <a:r>
              <a:rPr lang="vi-VN" sz="2300" dirty="0" err="1">
                <a:latin typeface="+mj-lt"/>
              </a:rPr>
              <a:t>cách</a:t>
            </a:r>
            <a:r>
              <a:rPr lang="vi-VN" sz="2300" dirty="0">
                <a:latin typeface="+mj-lt"/>
              </a:rPr>
              <a:t> </a:t>
            </a:r>
            <a:r>
              <a:rPr lang="vi-VN" sz="2300" dirty="0" err="1">
                <a:latin typeface="+mj-lt"/>
              </a:rPr>
              <a:t>diễn</a:t>
            </a:r>
            <a:r>
              <a:rPr lang="vi-VN" sz="2300" dirty="0">
                <a:latin typeface="+mj-lt"/>
              </a:rPr>
              <a:t> </a:t>
            </a:r>
            <a:r>
              <a:rPr lang="vi-VN" sz="2300" dirty="0" err="1">
                <a:latin typeface="+mj-lt"/>
              </a:rPr>
              <a:t>dịch</a:t>
            </a:r>
            <a:r>
              <a:rPr lang="vi-VN" sz="2300" dirty="0">
                <a:latin typeface="+mj-lt"/>
              </a:rPr>
              <a:t>; trong </a:t>
            </a:r>
            <a:r>
              <a:rPr lang="vi-VN" sz="2300" dirty="0" err="1">
                <a:latin typeface="+mj-lt"/>
              </a:rPr>
              <a:t>đoạn</a:t>
            </a:r>
            <a:r>
              <a:rPr lang="vi-VN" sz="2300" dirty="0">
                <a:latin typeface="+mj-lt"/>
              </a:rPr>
              <a:t> văn </a:t>
            </a:r>
            <a:r>
              <a:rPr lang="vi-VN" sz="2300" dirty="0" err="1">
                <a:latin typeface="+mj-lt"/>
              </a:rPr>
              <a:t>có</a:t>
            </a:r>
            <a:r>
              <a:rPr lang="vi-VN" sz="2300" dirty="0">
                <a:latin typeface="+mj-lt"/>
              </a:rPr>
              <a:t> </a:t>
            </a:r>
            <a:r>
              <a:rPr lang="vi-VN" sz="2300" dirty="0" err="1">
                <a:latin typeface="+mj-lt"/>
              </a:rPr>
              <a:t>sử</a:t>
            </a:r>
            <a:r>
              <a:rPr lang="vi-VN" sz="2300" dirty="0">
                <a:latin typeface="+mj-lt"/>
              </a:rPr>
              <a:t> </a:t>
            </a:r>
            <a:r>
              <a:rPr lang="vi-VN" sz="2300" dirty="0" err="1">
                <a:latin typeface="+mj-lt"/>
              </a:rPr>
              <a:t>dụng</a:t>
            </a:r>
            <a:r>
              <a:rPr lang="vi-VN" sz="2300" dirty="0">
                <a:latin typeface="+mj-lt"/>
              </a:rPr>
              <a:t> câu </a:t>
            </a:r>
            <a:r>
              <a:rPr lang="vi-VN" sz="2300" dirty="0" err="1">
                <a:latin typeface="+mj-lt"/>
              </a:rPr>
              <a:t>chứa</a:t>
            </a:r>
            <a:r>
              <a:rPr lang="vi-VN" sz="2300" dirty="0">
                <a:latin typeface="+mj-lt"/>
              </a:rPr>
              <a:t> </a:t>
            </a:r>
            <a:r>
              <a:rPr lang="vi-VN" sz="2300" dirty="0" err="1">
                <a:latin typeface="+mj-lt"/>
              </a:rPr>
              <a:t>thành</a:t>
            </a:r>
            <a:r>
              <a:rPr lang="vi-VN" sz="2300" dirty="0">
                <a:latin typeface="+mj-lt"/>
              </a:rPr>
              <a:t> </a:t>
            </a:r>
            <a:r>
              <a:rPr lang="vi-VN" sz="2300" dirty="0" err="1">
                <a:latin typeface="+mj-lt"/>
              </a:rPr>
              <a:t>phần</a:t>
            </a:r>
            <a:r>
              <a:rPr lang="vi-VN" sz="2300" dirty="0">
                <a:latin typeface="+mj-lt"/>
              </a:rPr>
              <a:t> </a:t>
            </a:r>
            <a:r>
              <a:rPr lang="vi-VN" sz="2300" dirty="0" err="1">
                <a:latin typeface="+mj-lt"/>
              </a:rPr>
              <a:t>biệt</a:t>
            </a:r>
            <a:r>
              <a:rPr lang="vi-VN" sz="2300" dirty="0">
                <a:latin typeface="+mj-lt"/>
              </a:rPr>
              <a:t> </a:t>
            </a:r>
            <a:r>
              <a:rPr lang="vi-VN" sz="2300" dirty="0" err="1">
                <a:latin typeface="+mj-lt"/>
              </a:rPr>
              <a:t>lập</a:t>
            </a:r>
            <a:r>
              <a:rPr lang="vi-VN" sz="2300" dirty="0">
                <a:latin typeface="+mj-lt"/>
              </a:rPr>
              <a:t> </a:t>
            </a:r>
            <a:r>
              <a:rPr lang="vi-VN" sz="2300" dirty="0" err="1">
                <a:latin typeface="+mj-lt"/>
              </a:rPr>
              <a:t>và</a:t>
            </a:r>
            <a:r>
              <a:rPr lang="vi-VN" sz="2300" dirty="0">
                <a:latin typeface="+mj-lt"/>
              </a:rPr>
              <a:t> </a:t>
            </a:r>
            <a:r>
              <a:rPr lang="vi-VN" sz="2300" dirty="0" err="1">
                <a:latin typeface="+mj-lt"/>
              </a:rPr>
              <a:t>phép</a:t>
            </a:r>
            <a:r>
              <a:rPr lang="vi-VN" sz="2300" dirty="0">
                <a:latin typeface="+mj-lt"/>
              </a:rPr>
              <a:t> </a:t>
            </a:r>
            <a:r>
              <a:rPr lang="vi-VN" sz="2300" dirty="0" err="1">
                <a:latin typeface="+mj-lt"/>
              </a:rPr>
              <a:t>thế</a:t>
            </a:r>
            <a:r>
              <a:rPr lang="vi-VN" sz="2300" dirty="0">
                <a:latin typeface="+mj-lt"/>
              </a:rPr>
              <a:t> (</a:t>
            </a:r>
            <a:r>
              <a:rPr lang="vi-VN" sz="2300" dirty="0" err="1">
                <a:latin typeface="+mj-lt"/>
              </a:rPr>
              <a:t>gạch</a:t>
            </a:r>
            <a:r>
              <a:rPr lang="vi-VN" sz="2300" dirty="0">
                <a:latin typeface="+mj-lt"/>
              </a:rPr>
              <a:t> chân, </a:t>
            </a:r>
            <a:r>
              <a:rPr lang="vi-VN" sz="2300" dirty="0" err="1">
                <a:latin typeface="+mj-lt"/>
              </a:rPr>
              <a:t>chú</a:t>
            </a:r>
            <a:r>
              <a:rPr lang="vi-VN" sz="2300" dirty="0">
                <a:latin typeface="+mj-lt"/>
              </a:rPr>
              <a:t> </a:t>
            </a:r>
            <a:r>
              <a:rPr lang="vi-VN" sz="2300" dirty="0" err="1">
                <a:latin typeface="+mj-lt"/>
              </a:rPr>
              <a:t>thích</a:t>
            </a:r>
            <a:r>
              <a:rPr lang="vi-VN" sz="2300" dirty="0">
                <a:latin typeface="+mj-lt"/>
              </a:rPr>
              <a:t> </a:t>
            </a:r>
            <a:r>
              <a:rPr lang="vi-VN" sz="2300" dirty="0" err="1">
                <a:latin typeface="+mj-lt"/>
              </a:rPr>
              <a:t>thành</a:t>
            </a:r>
            <a:r>
              <a:rPr lang="vi-VN" sz="2300" dirty="0">
                <a:latin typeface="+mj-lt"/>
              </a:rPr>
              <a:t> </a:t>
            </a:r>
            <a:r>
              <a:rPr lang="vi-VN" sz="2300" dirty="0" err="1">
                <a:latin typeface="+mj-lt"/>
              </a:rPr>
              <a:t>phần</a:t>
            </a:r>
            <a:r>
              <a:rPr lang="vi-VN" sz="2300" dirty="0">
                <a:latin typeface="+mj-lt"/>
              </a:rPr>
              <a:t> </a:t>
            </a:r>
            <a:r>
              <a:rPr lang="vi-VN" sz="2300" dirty="0" err="1">
                <a:latin typeface="+mj-lt"/>
              </a:rPr>
              <a:t>biệt</a:t>
            </a:r>
            <a:r>
              <a:rPr lang="vi-VN" sz="2300" dirty="0">
                <a:latin typeface="+mj-lt"/>
              </a:rPr>
              <a:t> </a:t>
            </a:r>
            <a:r>
              <a:rPr lang="vi-VN" sz="2300" dirty="0" err="1">
                <a:latin typeface="+mj-lt"/>
              </a:rPr>
              <a:t>lập</a:t>
            </a:r>
            <a:r>
              <a:rPr lang="vi-VN" sz="2300" dirty="0">
                <a:latin typeface="+mj-lt"/>
              </a:rPr>
              <a:t> </a:t>
            </a:r>
            <a:r>
              <a:rPr lang="vi-VN" sz="2300" dirty="0" err="1">
                <a:latin typeface="+mj-lt"/>
              </a:rPr>
              <a:t>và</a:t>
            </a:r>
            <a:r>
              <a:rPr lang="vi-VN" sz="2300" dirty="0">
                <a:latin typeface="+mj-lt"/>
              </a:rPr>
              <a:t> </a:t>
            </a:r>
            <a:r>
              <a:rPr lang="vi-VN" sz="2300" dirty="0" err="1">
                <a:latin typeface="+mj-lt"/>
              </a:rPr>
              <a:t>từ</a:t>
            </a:r>
            <a:r>
              <a:rPr lang="vi-VN" sz="2300" dirty="0">
                <a:latin typeface="+mj-lt"/>
              </a:rPr>
              <a:t> </a:t>
            </a:r>
            <a:r>
              <a:rPr lang="vi-VN" sz="2300" dirty="0" err="1">
                <a:latin typeface="+mj-lt"/>
              </a:rPr>
              <a:t>ngữ</a:t>
            </a:r>
            <a:r>
              <a:rPr lang="vi-VN" sz="2300" dirty="0">
                <a:latin typeface="+mj-lt"/>
              </a:rPr>
              <a:t> </a:t>
            </a:r>
            <a:r>
              <a:rPr lang="vi-VN" sz="2300" dirty="0" err="1">
                <a:latin typeface="+mj-lt"/>
              </a:rPr>
              <a:t>dùng</a:t>
            </a:r>
            <a:r>
              <a:rPr lang="vi-VN" sz="2300" dirty="0">
                <a:latin typeface="+mj-lt"/>
              </a:rPr>
              <a:t> </a:t>
            </a:r>
            <a:r>
              <a:rPr lang="vi-VN" sz="2300" dirty="0" err="1">
                <a:latin typeface="+mj-lt"/>
              </a:rPr>
              <a:t>làm</a:t>
            </a:r>
            <a:r>
              <a:rPr lang="vi-VN" sz="2300" dirty="0">
                <a:latin typeface="+mj-lt"/>
              </a:rPr>
              <a:t> </a:t>
            </a:r>
            <a:r>
              <a:rPr lang="vi-VN" sz="2300" dirty="0" err="1">
                <a:latin typeface="+mj-lt"/>
              </a:rPr>
              <a:t>phép</a:t>
            </a:r>
            <a:r>
              <a:rPr lang="vi-VN" sz="2300" dirty="0">
                <a:latin typeface="+mj-lt"/>
              </a:rPr>
              <a:t> </a:t>
            </a:r>
            <a:r>
              <a:rPr lang="vi-VN" sz="2300" dirty="0" err="1">
                <a:latin typeface="+mj-lt"/>
              </a:rPr>
              <a:t>thế</a:t>
            </a:r>
            <a:r>
              <a:rPr lang="vi-VN" sz="2300" dirty="0">
                <a:latin typeface="+mj-lt"/>
              </a:rPr>
              <a:t>).</a:t>
            </a:r>
          </a:p>
          <a:p>
            <a:pPr algn="just"/>
            <a:endParaRPr lang="vi-VN" sz="2300" dirty="0">
              <a:latin typeface="+mj-lt"/>
            </a:endParaRPr>
          </a:p>
          <a:p>
            <a:pPr algn="just"/>
            <a:endParaRPr lang="vi-VN" sz="2000" dirty="0">
              <a:latin typeface="+mj-lt"/>
            </a:endParaRPr>
          </a:p>
          <a:p>
            <a:pPr algn="just"/>
            <a:endParaRPr lang="vi-VN" sz="2000" dirty="0">
              <a:latin typeface="+mj-lt"/>
            </a:endParaRPr>
          </a:p>
          <a:p>
            <a:pPr algn="just"/>
            <a:endParaRPr lang="vi-VN" sz="2000" dirty="0">
              <a:latin typeface="+mj-lt"/>
            </a:endParaRPr>
          </a:p>
          <a:p>
            <a:pPr algn="just"/>
            <a:endParaRPr lang="vi-VN" sz="2000" dirty="0">
              <a:latin typeface="+mj-lt"/>
            </a:endParaRPr>
          </a:p>
          <a:p>
            <a:pPr algn="just"/>
            <a:endParaRPr lang="vi-VN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68340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2956" y="261191"/>
            <a:ext cx="11491414" cy="9694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 New Roman"/>
              </a:rPr>
              <a:t>ĐÁP ÁN </a:t>
            </a:r>
            <a:endParaRPr lang="en-US" sz="2400" b="1" dirty="0" smtClean="0">
              <a:solidFill>
                <a:srgbClr val="FF0000"/>
              </a:solidFill>
              <a:latin typeface="Time New Roman"/>
            </a:endParaRPr>
          </a:p>
          <a:p>
            <a:pPr algn="just"/>
            <a:r>
              <a:rPr lang="en-US" sz="2400" dirty="0">
                <a:latin typeface="Time New Roman"/>
              </a:rPr>
              <a:t> </a:t>
            </a:r>
            <a:r>
              <a:rPr lang="en-US" sz="2400" b="1" u="sng" dirty="0" err="1" smtClean="0">
                <a:solidFill>
                  <a:srgbClr val="FF0000"/>
                </a:solidFill>
                <a:latin typeface="Time New Roman"/>
              </a:rPr>
              <a:t>Câu</a:t>
            </a:r>
            <a:r>
              <a:rPr lang="en-US" sz="2400" b="1" u="sng" dirty="0" smtClean="0">
                <a:solidFill>
                  <a:srgbClr val="FF0000"/>
                </a:solidFill>
                <a:latin typeface="Time New Roman"/>
              </a:rPr>
              <a:t> 1:</a:t>
            </a:r>
            <a:r>
              <a:rPr lang="en-US" sz="2400" b="1" dirty="0" smtClean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 New Roman"/>
              </a:rPr>
              <a:t>Hoàn</a:t>
            </a:r>
            <a:r>
              <a:rPr lang="en-US" sz="24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 New Roman"/>
              </a:rPr>
              <a:t>cảnh</a:t>
            </a:r>
            <a:r>
              <a:rPr lang="en-US" sz="24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 New Roman"/>
              </a:rPr>
              <a:t>sáng</a:t>
            </a:r>
            <a:r>
              <a:rPr lang="en-US" sz="24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 New Roman"/>
              </a:rPr>
              <a:t>tác</a:t>
            </a:r>
            <a:r>
              <a:rPr lang="en-US" sz="2400" b="1" dirty="0" smtClean="0">
                <a:solidFill>
                  <a:srgbClr val="FF0000"/>
                </a:solidFill>
                <a:latin typeface="Time New Roman"/>
              </a:rPr>
              <a:t>:</a:t>
            </a:r>
          </a:p>
          <a:p>
            <a:pPr algn="just"/>
            <a:r>
              <a:rPr lang="en-US" sz="2400" b="1" dirty="0">
                <a:latin typeface="Time New Roman"/>
              </a:rPr>
              <a:t> </a:t>
            </a:r>
            <a:r>
              <a:rPr lang="en-US" sz="2400" b="1" dirty="0" smtClean="0">
                <a:latin typeface="Time New Roman"/>
              </a:rPr>
              <a:t> </a:t>
            </a:r>
            <a:r>
              <a:rPr lang="en-US" sz="2400" dirty="0">
                <a:latin typeface="Time New Roman"/>
              </a:rPr>
              <a:t>- </a:t>
            </a:r>
            <a:r>
              <a:rPr lang="en-US" sz="2400" dirty="0" err="1" smtClean="0">
                <a:latin typeface="Time New Roman"/>
              </a:rPr>
              <a:t>Năm</a:t>
            </a:r>
            <a:r>
              <a:rPr lang="en-US" sz="2400" dirty="0" smtClean="0">
                <a:latin typeface="Time New Roman"/>
              </a:rPr>
              <a:t> 1976, </a:t>
            </a:r>
            <a:r>
              <a:rPr lang="en-US" sz="2400" dirty="0" err="1" smtClean="0">
                <a:latin typeface="Time New Roman"/>
              </a:rPr>
              <a:t>sau</a:t>
            </a:r>
            <a:r>
              <a:rPr lang="en-US" sz="2400" dirty="0" smtClean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khi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cuộc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kháng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chiến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chống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Mỹ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kêt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thúc</a:t>
            </a:r>
            <a:r>
              <a:rPr lang="en-US" sz="2400" dirty="0">
                <a:latin typeface="Time New Roman"/>
              </a:rPr>
              <a:t>, </a:t>
            </a:r>
            <a:r>
              <a:rPr lang="en-US" sz="2400" dirty="0" err="1" smtClean="0">
                <a:latin typeface="Time New Roman"/>
              </a:rPr>
              <a:t>đất</a:t>
            </a:r>
            <a:r>
              <a:rPr lang="en-US" sz="2400" dirty="0" smtClean="0">
                <a:latin typeface="Time New Roman"/>
              </a:rPr>
              <a:t> n</a:t>
            </a:r>
            <a:r>
              <a:rPr lang="vi-VN" sz="2400" dirty="0" smtClean="0">
                <a:latin typeface="Time New Roman"/>
              </a:rPr>
              <a:t>ướ</a:t>
            </a:r>
            <a:r>
              <a:rPr lang="en-US" sz="2400" dirty="0">
                <a:latin typeface="Time New Roman"/>
              </a:rPr>
              <a:t>c </a:t>
            </a:r>
            <a:r>
              <a:rPr lang="en-US" sz="2400" dirty="0" err="1" smtClean="0">
                <a:latin typeface="Time New Roman"/>
              </a:rPr>
              <a:t>thống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nhất</a:t>
            </a:r>
            <a:r>
              <a:rPr lang="en-US" sz="2400" dirty="0">
                <a:latin typeface="Time New Roman"/>
              </a:rPr>
              <a:t>, </a:t>
            </a:r>
            <a:r>
              <a:rPr lang="en-US" sz="2400" dirty="0" err="1" smtClean="0">
                <a:latin typeface="Time New Roman"/>
              </a:rPr>
              <a:t>lăng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chủ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tịch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Hồ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Chí</a:t>
            </a:r>
            <a:r>
              <a:rPr lang="en-US" sz="2400" dirty="0">
                <a:latin typeface="Time New Roman"/>
              </a:rPr>
              <a:t> Minh </a:t>
            </a:r>
            <a:r>
              <a:rPr lang="en-US" sz="2400" dirty="0" err="1" smtClean="0">
                <a:latin typeface="Time New Roman"/>
              </a:rPr>
              <a:t>cũng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vừa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khánh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thành</a:t>
            </a:r>
            <a:r>
              <a:rPr lang="en-US" sz="2400" dirty="0">
                <a:latin typeface="Time New Roman"/>
              </a:rPr>
              <a:t>, </a:t>
            </a:r>
            <a:r>
              <a:rPr lang="en-US" sz="2400" dirty="0" err="1" smtClean="0">
                <a:latin typeface="Time New Roman"/>
              </a:rPr>
              <a:t>tác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giả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miền</a:t>
            </a:r>
            <a:r>
              <a:rPr lang="en-US" sz="2400" dirty="0" smtClean="0">
                <a:latin typeface="Time New Roman"/>
              </a:rPr>
              <a:t> Nam </a:t>
            </a:r>
            <a:r>
              <a:rPr lang="en-US" sz="2400" dirty="0" err="1" smtClean="0">
                <a:latin typeface="Time New Roman"/>
              </a:rPr>
              <a:t>ra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thăm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miền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Bắc</a:t>
            </a:r>
            <a:r>
              <a:rPr lang="en-US" sz="2400" dirty="0">
                <a:latin typeface="Time New Roman"/>
              </a:rPr>
              <a:t>, </a:t>
            </a:r>
            <a:r>
              <a:rPr lang="en-US" sz="2400" dirty="0" err="1" smtClean="0">
                <a:latin typeface="Time New Roman"/>
              </a:rPr>
              <a:t>vào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lăng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viếng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Bác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Hồ</a:t>
            </a:r>
            <a:r>
              <a:rPr lang="en-US" sz="2400" dirty="0">
                <a:latin typeface="Time New Roman"/>
              </a:rPr>
              <a:t>. </a:t>
            </a:r>
            <a:r>
              <a:rPr lang="en-US" sz="2400" dirty="0" err="1" smtClean="0">
                <a:latin typeface="Time New Roman"/>
              </a:rPr>
              <a:t>Bài</a:t>
            </a:r>
            <a:r>
              <a:rPr lang="en-US" sz="2400" dirty="0" smtClean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th</a:t>
            </a:r>
            <a:r>
              <a:rPr lang="vi-VN" sz="2400" dirty="0" smtClean="0">
                <a:latin typeface="Time New Roman"/>
              </a:rPr>
              <a:t>ơ</a:t>
            </a:r>
            <a:r>
              <a:rPr lang="en-US" sz="2400" dirty="0">
                <a:latin typeface="Time New Roman"/>
              </a:rPr>
              <a:t> “</a:t>
            </a:r>
            <a:r>
              <a:rPr lang="en-US" sz="2400" dirty="0" err="1" smtClean="0">
                <a:latin typeface="Time New Roman"/>
              </a:rPr>
              <a:t>Viếng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lăng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Bác</a:t>
            </a:r>
            <a:r>
              <a:rPr lang="en-US" sz="2400" dirty="0">
                <a:latin typeface="Time New Roman"/>
              </a:rPr>
              <a:t>” </a:t>
            </a:r>
            <a:r>
              <a:rPr lang="en-US" sz="2400" dirty="0" smtClean="0">
                <a:latin typeface="Time New Roman"/>
              </a:rPr>
              <a:t>đ</a:t>
            </a:r>
            <a:r>
              <a:rPr lang="vi-VN" sz="2400" dirty="0" smtClean="0">
                <a:latin typeface="Time New Roman"/>
              </a:rPr>
              <a:t>ượ</a:t>
            </a:r>
            <a:r>
              <a:rPr lang="en-US" sz="2400" dirty="0">
                <a:latin typeface="Time New Roman"/>
              </a:rPr>
              <a:t>c sang </a:t>
            </a:r>
            <a:r>
              <a:rPr lang="en-US" sz="2400" dirty="0" err="1" smtClean="0">
                <a:latin typeface="Time New Roman"/>
              </a:rPr>
              <a:t>tác</a:t>
            </a:r>
            <a:r>
              <a:rPr lang="en-US" sz="2400" dirty="0" smtClean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trong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dịp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đó</a:t>
            </a:r>
            <a:r>
              <a:rPr lang="en-US" sz="2400" dirty="0" smtClean="0">
                <a:latin typeface="Time New Roman"/>
              </a:rPr>
              <a:t>.</a:t>
            </a:r>
          </a:p>
          <a:p>
            <a:pPr algn="just"/>
            <a:r>
              <a:rPr lang="en-US" sz="2400" dirty="0">
                <a:latin typeface="Time New Roman"/>
              </a:rPr>
              <a:t>  - </a:t>
            </a:r>
            <a:r>
              <a:rPr lang="en-US" sz="2400" dirty="0" err="1" smtClean="0">
                <a:latin typeface="Time New Roman"/>
              </a:rPr>
              <a:t>Cảm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xúc</a:t>
            </a:r>
            <a:r>
              <a:rPr lang="en-US" sz="2400" dirty="0" smtClean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bao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trùm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của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tác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giả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trong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bài</a:t>
            </a:r>
            <a:r>
              <a:rPr lang="en-US" sz="2400" dirty="0" smtClean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th</a:t>
            </a:r>
            <a:r>
              <a:rPr lang="vi-VN" sz="2400" dirty="0" smtClean="0">
                <a:latin typeface="Time New Roman"/>
              </a:rPr>
              <a:t>ơ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là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niềm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xúc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động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thiêng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liêng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thành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kính</a:t>
            </a:r>
            <a:r>
              <a:rPr lang="en-US" sz="2400" dirty="0">
                <a:latin typeface="Time New Roman"/>
              </a:rPr>
              <a:t>, </a:t>
            </a:r>
            <a:r>
              <a:rPr lang="en-US" sz="2400" dirty="0" err="1" smtClean="0">
                <a:latin typeface="Time New Roman"/>
              </a:rPr>
              <a:t>lòng</a:t>
            </a:r>
            <a:r>
              <a:rPr lang="en-US" sz="2400" dirty="0" smtClean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biết</a:t>
            </a:r>
            <a:r>
              <a:rPr lang="en-US" sz="2400" dirty="0" smtClean="0">
                <a:latin typeface="Time New Roman"/>
              </a:rPr>
              <a:t> </a:t>
            </a:r>
            <a:r>
              <a:rPr lang="vi-VN" sz="2400" dirty="0" smtClean="0">
                <a:latin typeface="Time New Roman"/>
              </a:rPr>
              <a:t>ơ</a:t>
            </a:r>
            <a:r>
              <a:rPr lang="en-US" sz="2400" dirty="0">
                <a:latin typeface="Time New Roman"/>
              </a:rPr>
              <a:t>n </a:t>
            </a:r>
            <a:r>
              <a:rPr lang="en-US" sz="2400" dirty="0" err="1" smtClean="0">
                <a:latin typeface="Time New Roman"/>
              </a:rPr>
              <a:t>và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tự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hào</a:t>
            </a:r>
            <a:r>
              <a:rPr lang="en-US" sz="2400" dirty="0" smtClean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pha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lẫn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nỗi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xót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đau</a:t>
            </a:r>
            <a:r>
              <a:rPr lang="en-US" sz="2400" dirty="0" smtClean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khi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tác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giả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từ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miền</a:t>
            </a:r>
            <a:r>
              <a:rPr lang="en-US" sz="2400" dirty="0" smtClean="0">
                <a:latin typeface="Time New Roman"/>
              </a:rPr>
              <a:t> Nam </a:t>
            </a:r>
            <a:r>
              <a:rPr lang="en-US" sz="2400" dirty="0" err="1" smtClean="0">
                <a:latin typeface="Time New Roman"/>
              </a:rPr>
              <a:t>ra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viếng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lăng</a:t>
            </a:r>
            <a:r>
              <a:rPr lang="en-US" sz="2400" dirty="0">
                <a:latin typeface="Time New Roman"/>
              </a:rPr>
              <a:t> </a:t>
            </a:r>
            <a:r>
              <a:rPr lang="en-US" sz="2400" dirty="0" err="1" smtClean="0">
                <a:latin typeface="Time New Roman"/>
              </a:rPr>
              <a:t>Bác</a:t>
            </a:r>
            <a:r>
              <a:rPr lang="en-US" sz="2400" dirty="0" smtClean="0">
                <a:latin typeface="Time New Roman"/>
              </a:rPr>
              <a:t>.</a:t>
            </a:r>
          </a:p>
          <a:p>
            <a:pPr algn="just"/>
            <a:r>
              <a:rPr lang="en-US" sz="2400" dirty="0">
                <a:latin typeface="Time New Roman"/>
              </a:rPr>
              <a:t> </a:t>
            </a:r>
            <a:endParaRPr lang="en-US" sz="2400" b="1" u="sng" dirty="0">
              <a:solidFill>
                <a:srgbClr val="FF0000"/>
              </a:solidFill>
              <a:latin typeface="Time New Roman"/>
            </a:endParaRPr>
          </a:p>
          <a:p>
            <a:pPr algn="just"/>
            <a:r>
              <a:rPr lang="en-US" sz="2400" b="1" u="sng" dirty="0" err="1" smtClean="0">
                <a:solidFill>
                  <a:srgbClr val="FF0000"/>
                </a:solidFill>
                <a:latin typeface="Time New Roman"/>
              </a:rPr>
              <a:t>Câu</a:t>
            </a:r>
            <a:r>
              <a:rPr lang="en-US" sz="2400" b="1" u="sng" dirty="0" smtClean="0">
                <a:solidFill>
                  <a:srgbClr val="FF0000"/>
                </a:solidFill>
                <a:latin typeface="Time New Roman"/>
              </a:rPr>
              <a:t> 2:</a:t>
            </a:r>
            <a:r>
              <a:rPr lang="en-US" sz="2400" b="1" dirty="0" smtClean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2400" b="1" dirty="0" err="1" smtClean="0">
                <a:latin typeface="Time New Roman"/>
              </a:rPr>
              <a:t>Khổ</a:t>
            </a:r>
            <a:r>
              <a:rPr lang="en-US" sz="2400" b="1" dirty="0" smtClean="0">
                <a:latin typeface="Time New Roman"/>
              </a:rPr>
              <a:t> </a:t>
            </a:r>
            <a:r>
              <a:rPr lang="en-US" sz="2400" b="1" dirty="0" err="1" smtClean="0">
                <a:latin typeface="Time New Roman"/>
              </a:rPr>
              <a:t>th</a:t>
            </a:r>
            <a:r>
              <a:rPr lang="vi-VN" sz="2400" b="1" dirty="0" smtClean="0">
                <a:latin typeface="Time New Roman"/>
              </a:rPr>
              <a:t>ơ</a:t>
            </a:r>
            <a:r>
              <a:rPr lang="en-US" sz="2400" b="1" dirty="0">
                <a:latin typeface="Time New Roman"/>
              </a:rPr>
              <a:t> </a:t>
            </a:r>
            <a:r>
              <a:rPr lang="en-US" sz="2400" b="1" dirty="0" err="1" smtClean="0">
                <a:latin typeface="Time New Roman"/>
              </a:rPr>
              <a:t>diễn</a:t>
            </a:r>
            <a:r>
              <a:rPr lang="en-US" sz="2400" b="1" dirty="0">
                <a:latin typeface="Time New Roman"/>
              </a:rPr>
              <a:t> </a:t>
            </a:r>
            <a:r>
              <a:rPr lang="en-US" sz="2400" b="1" dirty="0" err="1" smtClean="0">
                <a:latin typeface="Time New Roman"/>
              </a:rPr>
              <a:t>tả</a:t>
            </a:r>
            <a:r>
              <a:rPr lang="en-US" sz="2400" b="1" dirty="0">
                <a:latin typeface="Time New Roman"/>
              </a:rPr>
              <a:t> </a:t>
            </a:r>
            <a:r>
              <a:rPr lang="en-US" sz="2400" b="1" dirty="0" err="1" smtClean="0">
                <a:latin typeface="Time New Roman"/>
              </a:rPr>
              <a:t>cảm</a:t>
            </a:r>
            <a:r>
              <a:rPr lang="en-US" sz="2400" b="1" dirty="0">
                <a:latin typeface="Time New Roman"/>
              </a:rPr>
              <a:t> </a:t>
            </a:r>
            <a:r>
              <a:rPr lang="en-US" sz="2400" b="1" dirty="0" err="1" smtClean="0">
                <a:latin typeface="Time New Roman"/>
              </a:rPr>
              <a:t>xúc</a:t>
            </a:r>
            <a:r>
              <a:rPr lang="en-US" sz="2400" b="1" dirty="0">
                <a:latin typeface="Time New Roman"/>
              </a:rPr>
              <a:t> </a:t>
            </a:r>
            <a:r>
              <a:rPr lang="en-US" sz="2400" b="1" dirty="0" err="1" smtClean="0">
                <a:latin typeface="Time New Roman"/>
              </a:rPr>
              <a:t>và</a:t>
            </a:r>
            <a:r>
              <a:rPr lang="en-US" sz="2400" b="1" dirty="0" smtClean="0">
                <a:latin typeface="Time New Roman"/>
              </a:rPr>
              <a:t> </a:t>
            </a:r>
            <a:r>
              <a:rPr lang="en-US" sz="2400" b="1" dirty="0" err="1" smtClean="0">
                <a:latin typeface="Time New Roman"/>
              </a:rPr>
              <a:t>suy</a:t>
            </a:r>
            <a:r>
              <a:rPr lang="en-US" sz="2400" b="1" dirty="0">
                <a:latin typeface="Time New Roman"/>
              </a:rPr>
              <a:t> </a:t>
            </a:r>
            <a:r>
              <a:rPr lang="en-US" sz="2400" b="1" dirty="0" err="1" smtClean="0">
                <a:latin typeface="Time New Roman"/>
              </a:rPr>
              <a:t>nghĩ</a:t>
            </a:r>
            <a:r>
              <a:rPr lang="en-US" sz="2400" b="1" dirty="0">
                <a:latin typeface="Time New Roman"/>
              </a:rPr>
              <a:t> </a:t>
            </a:r>
            <a:r>
              <a:rPr lang="en-US" sz="2400" b="1" dirty="0" err="1" smtClean="0">
                <a:latin typeface="Time New Roman"/>
              </a:rPr>
              <a:t>của</a:t>
            </a:r>
            <a:r>
              <a:rPr lang="en-US" sz="2400" b="1" dirty="0">
                <a:latin typeface="Time New Roman"/>
              </a:rPr>
              <a:t> </a:t>
            </a:r>
            <a:r>
              <a:rPr lang="en-US" sz="2400" b="1" dirty="0" err="1" smtClean="0">
                <a:latin typeface="Time New Roman"/>
              </a:rPr>
              <a:t>tác</a:t>
            </a:r>
            <a:r>
              <a:rPr lang="en-US" sz="2400" b="1" dirty="0">
                <a:latin typeface="Time New Roman"/>
              </a:rPr>
              <a:t> </a:t>
            </a:r>
            <a:r>
              <a:rPr lang="en-US" sz="2400" b="1" dirty="0" err="1" smtClean="0">
                <a:latin typeface="Time New Roman"/>
              </a:rPr>
              <a:t>giả</a:t>
            </a:r>
            <a:r>
              <a:rPr lang="en-US" sz="2400" b="1" dirty="0" smtClean="0">
                <a:latin typeface="Time New Roman"/>
              </a:rPr>
              <a:t> </a:t>
            </a:r>
            <a:r>
              <a:rPr lang="en-US" sz="2400" b="1" dirty="0" err="1" smtClean="0">
                <a:latin typeface="Time New Roman"/>
              </a:rPr>
              <a:t>khi</a:t>
            </a:r>
            <a:r>
              <a:rPr lang="en-US" sz="2400" b="1" dirty="0">
                <a:latin typeface="Time New Roman"/>
              </a:rPr>
              <a:t> </a:t>
            </a:r>
            <a:r>
              <a:rPr lang="en-US" sz="2400" b="1" dirty="0" err="1" smtClean="0">
                <a:latin typeface="Time New Roman"/>
              </a:rPr>
              <a:t>vào</a:t>
            </a:r>
            <a:r>
              <a:rPr lang="en-US" sz="2400" b="1" dirty="0" smtClean="0">
                <a:latin typeface="Time New Roman"/>
              </a:rPr>
              <a:t> </a:t>
            </a:r>
            <a:r>
              <a:rPr lang="en-US" sz="2400" b="1" dirty="0" err="1" smtClean="0">
                <a:latin typeface="Time New Roman"/>
              </a:rPr>
              <a:t>trong</a:t>
            </a:r>
            <a:r>
              <a:rPr lang="en-US" sz="2400" b="1" dirty="0">
                <a:latin typeface="Time New Roman"/>
              </a:rPr>
              <a:t> </a:t>
            </a:r>
            <a:r>
              <a:rPr lang="en-US" sz="2400" b="1" dirty="0" err="1" smtClean="0">
                <a:latin typeface="Time New Roman"/>
              </a:rPr>
              <a:t>lăng</a:t>
            </a:r>
            <a:r>
              <a:rPr lang="en-US" sz="2400" b="1" dirty="0">
                <a:latin typeface="Time New Roman"/>
              </a:rPr>
              <a:t> </a:t>
            </a:r>
            <a:r>
              <a:rPr lang="en-US" sz="2400" b="1" dirty="0" err="1" smtClean="0">
                <a:latin typeface="Time New Roman"/>
              </a:rPr>
              <a:t>viếng</a:t>
            </a:r>
            <a:r>
              <a:rPr lang="en-US" sz="2400" b="1" dirty="0">
                <a:latin typeface="Time New Roman"/>
              </a:rPr>
              <a:t> </a:t>
            </a:r>
            <a:r>
              <a:rPr lang="en-US" sz="2400" b="1" dirty="0" err="1" smtClean="0">
                <a:latin typeface="Time New Roman"/>
              </a:rPr>
              <a:t>Bác</a:t>
            </a:r>
            <a:r>
              <a:rPr lang="en-US" sz="2400" b="1" dirty="0" smtClean="0">
                <a:latin typeface="Time New Roman"/>
              </a:rPr>
              <a:t>:</a:t>
            </a:r>
          </a:p>
          <a:p>
            <a:pPr algn="just"/>
            <a:endParaRPr lang="en-US" sz="2400" b="1" dirty="0" smtClean="0">
              <a:latin typeface="Time New Roman"/>
            </a:endParaRPr>
          </a:p>
          <a:p>
            <a:pPr algn="ctr"/>
            <a:r>
              <a:rPr lang="en-US" sz="2400" b="1" i="1" dirty="0">
                <a:latin typeface="Time New Roman"/>
              </a:rPr>
              <a:t>“</a:t>
            </a:r>
            <a:r>
              <a:rPr lang="en-US" sz="2400" b="1" i="1" dirty="0" err="1" smtClean="0">
                <a:latin typeface="Time New Roman"/>
              </a:rPr>
              <a:t>Bác</a:t>
            </a:r>
            <a:r>
              <a:rPr lang="en-US" sz="2400" b="1" i="1" dirty="0">
                <a:latin typeface="Time New Roman"/>
              </a:rPr>
              <a:t> </a:t>
            </a:r>
            <a:r>
              <a:rPr lang="en-US" sz="2400" b="1" i="1" dirty="0" err="1" smtClean="0">
                <a:latin typeface="Time New Roman"/>
              </a:rPr>
              <a:t>nằm</a:t>
            </a:r>
            <a:r>
              <a:rPr lang="en-US" sz="2400" b="1" i="1" dirty="0" smtClean="0">
                <a:latin typeface="Time New Roman"/>
              </a:rPr>
              <a:t> </a:t>
            </a:r>
            <a:r>
              <a:rPr lang="en-US" sz="2400" b="1" i="1" dirty="0" err="1" smtClean="0">
                <a:latin typeface="Time New Roman"/>
              </a:rPr>
              <a:t>trong</a:t>
            </a:r>
            <a:r>
              <a:rPr lang="en-US" sz="2400" b="1" i="1" dirty="0">
                <a:latin typeface="Time New Roman"/>
              </a:rPr>
              <a:t> </a:t>
            </a:r>
            <a:r>
              <a:rPr lang="en-US" sz="2400" b="1" i="1" dirty="0" err="1" smtClean="0">
                <a:latin typeface="Time New Roman"/>
              </a:rPr>
              <a:t>giấc</a:t>
            </a:r>
            <a:r>
              <a:rPr lang="en-US" sz="2400" b="1" i="1" dirty="0">
                <a:latin typeface="Time New Roman"/>
              </a:rPr>
              <a:t> </a:t>
            </a:r>
            <a:r>
              <a:rPr lang="en-US" sz="2400" b="1" i="1" dirty="0" err="1" smtClean="0">
                <a:latin typeface="Time New Roman"/>
              </a:rPr>
              <a:t>ngủ</a:t>
            </a:r>
            <a:r>
              <a:rPr lang="en-US" sz="2400" b="1" i="1" dirty="0">
                <a:latin typeface="Time New Roman"/>
              </a:rPr>
              <a:t> </a:t>
            </a:r>
            <a:r>
              <a:rPr lang="en-US" sz="2400" b="1" i="1" dirty="0" err="1" smtClean="0">
                <a:latin typeface="Time New Roman"/>
              </a:rPr>
              <a:t>bình</a:t>
            </a:r>
            <a:r>
              <a:rPr lang="en-US" sz="2400" b="1" i="1" dirty="0">
                <a:latin typeface="Time New Roman"/>
              </a:rPr>
              <a:t> </a:t>
            </a:r>
            <a:r>
              <a:rPr lang="en-US" sz="2400" b="1" i="1" dirty="0" err="1" smtClean="0">
                <a:latin typeface="Time New Roman"/>
              </a:rPr>
              <a:t>yên</a:t>
            </a:r>
            <a:endParaRPr lang="en-US" sz="2400" b="1" i="1" dirty="0" smtClean="0">
              <a:latin typeface="Time New Roman"/>
            </a:endParaRPr>
          </a:p>
          <a:p>
            <a:pPr algn="ctr"/>
            <a:r>
              <a:rPr lang="en-US" sz="2400" b="1" dirty="0" smtClean="0">
                <a:latin typeface="Time New Roman"/>
              </a:rPr>
              <a:t>…………..</a:t>
            </a:r>
          </a:p>
          <a:p>
            <a:pPr algn="ctr"/>
            <a:r>
              <a:rPr lang="en-US" sz="2400" b="1" dirty="0" err="1" smtClean="0">
                <a:latin typeface="Time New Roman"/>
              </a:rPr>
              <a:t>Mà</a:t>
            </a:r>
            <a:r>
              <a:rPr lang="en-US" sz="2400" b="1" dirty="0" smtClean="0">
                <a:latin typeface="Time New Roman"/>
              </a:rPr>
              <a:t> </a:t>
            </a:r>
            <a:r>
              <a:rPr lang="en-US" sz="2400" b="1" dirty="0" err="1" smtClean="0">
                <a:latin typeface="Time New Roman"/>
              </a:rPr>
              <a:t>sao</a:t>
            </a:r>
            <a:r>
              <a:rPr lang="en-US" sz="2400" b="1" dirty="0" smtClean="0">
                <a:latin typeface="Time New Roman"/>
              </a:rPr>
              <a:t> </a:t>
            </a:r>
            <a:r>
              <a:rPr lang="en-US" sz="2400" b="1" dirty="0" err="1" smtClean="0">
                <a:latin typeface="Time New Roman"/>
              </a:rPr>
              <a:t>nghe</a:t>
            </a:r>
            <a:r>
              <a:rPr lang="en-US" sz="2400" b="1" dirty="0">
                <a:latin typeface="Time New Roman"/>
              </a:rPr>
              <a:t> </a:t>
            </a:r>
            <a:r>
              <a:rPr lang="en-US" sz="2400" b="1" dirty="0" err="1" smtClean="0">
                <a:latin typeface="Time New Roman"/>
              </a:rPr>
              <a:t>nhói</a:t>
            </a:r>
            <a:r>
              <a:rPr lang="en-US" sz="2400" b="1" dirty="0">
                <a:latin typeface="Time New Roman"/>
              </a:rPr>
              <a:t> </a:t>
            </a:r>
            <a:r>
              <a:rPr lang="en-US" sz="2400" b="1" dirty="0" smtClean="0">
                <a:latin typeface="Time New Roman"/>
              </a:rPr>
              <a:t>ở </a:t>
            </a:r>
            <a:r>
              <a:rPr lang="en-US" sz="2400" b="1" dirty="0" err="1" smtClean="0">
                <a:latin typeface="Time New Roman"/>
              </a:rPr>
              <a:t>trong</a:t>
            </a:r>
            <a:r>
              <a:rPr lang="en-US" sz="2400" b="1" dirty="0" smtClean="0">
                <a:latin typeface="Time New Roman"/>
              </a:rPr>
              <a:t> </a:t>
            </a:r>
            <a:r>
              <a:rPr lang="en-US" sz="2400" b="1" dirty="0" err="1" smtClean="0">
                <a:latin typeface="Time New Roman"/>
              </a:rPr>
              <a:t>tim</a:t>
            </a:r>
            <a:endParaRPr lang="en-US" sz="2400" b="1" dirty="0" smtClean="0">
              <a:latin typeface="Time New Roman"/>
            </a:endParaRPr>
          </a:p>
          <a:p>
            <a:pPr algn="ctr"/>
            <a:endParaRPr lang="en-US" sz="2400" b="1" dirty="0">
              <a:latin typeface="Time New Roman"/>
            </a:endParaRPr>
          </a:p>
          <a:p>
            <a:pPr algn="ctr"/>
            <a:endParaRPr lang="en-US" sz="2400" b="1" dirty="0" smtClean="0">
              <a:latin typeface="Time New Roman"/>
            </a:endParaRPr>
          </a:p>
          <a:p>
            <a:pPr algn="ctr"/>
            <a:endParaRPr lang="en-US" sz="2400" b="1" dirty="0">
              <a:latin typeface="Time New Roman"/>
            </a:endParaRPr>
          </a:p>
          <a:p>
            <a:pPr algn="ctr"/>
            <a:endParaRPr lang="en-US" sz="2400" b="1" dirty="0" smtClean="0">
              <a:latin typeface="Time New Roman"/>
            </a:endParaRPr>
          </a:p>
          <a:p>
            <a:pPr algn="ctr"/>
            <a:endParaRPr lang="en-US" sz="2400" b="1" dirty="0">
              <a:latin typeface="Time New Roman"/>
            </a:endParaRPr>
          </a:p>
          <a:p>
            <a:pPr algn="ctr"/>
            <a:endParaRPr lang="en-US" sz="2400" b="1" dirty="0" smtClean="0">
              <a:latin typeface="Time New Roman"/>
            </a:endParaRPr>
          </a:p>
          <a:p>
            <a:pPr algn="ctr"/>
            <a:endParaRPr lang="en-US" sz="2400" b="1" dirty="0">
              <a:latin typeface="Time New Roman"/>
            </a:endParaRPr>
          </a:p>
          <a:p>
            <a:pPr algn="ctr"/>
            <a:endParaRPr lang="en-US" sz="2400" b="1" dirty="0" smtClean="0">
              <a:latin typeface="Time New Roman"/>
            </a:endParaRPr>
          </a:p>
          <a:p>
            <a:pPr algn="ctr"/>
            <a:endParaRPr lang="en-US" sz="2400" b="1" dirty="0">
              <a:latin typeface="Time New Roman"/>
            </a:endParaRPr>
          </a:p>
          <a:p>
            <a:pPr algn="ctr"/>
            <a:endParaRPr lang="en-US" sz="2400" b="1" dirty="0" smtClean="0">
              <a:latin typeface="Time New Roman"/>
            </a:endParaRPr>
          </a:p>
          <a:p>
            <a:pPr algn="ctr"/>
            <a:endParaRPr lang="en-US" sz="2400" b="1" dirty="0">
              <a:latin typeface="Time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89773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2138" y="888987"/>
            <a:ext cx="11491414" cy="114185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 smtClean="0">
                <a:solidFill>
                  <a:srgbClr val="FF0000"/>
                </a:solidFill>
                <a:latin typeface="Time New Roman"/>
              </a:rPr>
              <a:t>Câu</a:t>
            </a:r>
            <a:r>
              <a:rPr lang="en-US" sz="3200" b="1" u="sng" dirty="0" smtClean="0">
                <a:solidFill>
                  <a:srgbClr val="FF0000"/>
                </a:solidFill>
                <a:latin typeface="Time New Roman"/>
              </a:rPr>
              <a:t> 3:</a:t>
            </a:r>
            <a:r>
              <a:rPr lang="en-US" sz="3200" b="1" dirty="0" smtClean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 New Roman"/>
              </a:rPr>
              <a:t>Hình</a:t>
            </a:r>
            <a:r>
              <a:rPr lang="en-US" sz="3200" b="1" dirty="0" smtClean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 New Roman"/>
              </a:rPr>
              <a:t>ảnh</a:t>
            </a:r>
            <a:r>
              <a:rPr lang="en-US" sz="3200" b="1" dirty="0" smtClean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 New Roman"/>
              </a:rPr>
              <a:t>ẩn</a:t>
            </a:r>
            <a:r>
              <a:rPr lang="en-US" sz="3200" b="1" dirty="0" smtClean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 New Roman"/>
              </a:rPr>
              <a:t>dụ</a:t>
            </a:r>
            <a:r>
              <a:rPr lang="en-US" sz="3200" b="1" dirty="0" smtClean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 New Roman"/>
              </a:rPr>
              <a:t>và</a:t>
            </a:r>
            <a:r>
              <a:rPr lang="en-US" sz="3200" b="1" dirty="0" smtClean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 New Roman"/>
              </a:rPr>
              <a:t>tác</a:t>
            </a:r>
            <a:r>
              <a:rPr lang="en-US" sz="3200" b="1" dirty="0" smtClean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 New Roman"/>
              </a:rPr>
              <a:t>dụng</a:t>
            </a:r>
            <a:r>
              <a:rPr lang="en-US" sz="3200" b="1" dirty="0" smtClean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 New Roman"/>
              </a:rPr>
              <a:t>trong</a:t>
            </a:r>
            <a:r>
              <a:rPr lang="en-US" sz="3200" b="1" dirty="0" smtClean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 New Roman"/>
              </a:rPr>
              <a:t>khổ</a:t>
            </a:r>
            <a:r>
              <a:rPr lang="en-US" sz="3200" b="1" dirty="0" smtClean="0">
                <a:solidFill>
                  <a:srgbClr val="FF0000"/>
                </a:solidFill>
                <a:latin typeface="Time New Roman"/>
              </a:rPr>
              <a:t> 3:</a:t>
            </a:r>
          </a:p>
          <a:p>
            <a:pPr algn="just"/>
            <a:r>
              <a:rPr lang="en-US" sz="3200" dirty="0" smtClean="0">
                <a:latin typeface="Time New Roman"/>
              </a:rPr>
              <a:t>  - </a:t>
            </a:r>
            <a:r>
              <a:rPr lang="en-US" sz="3200" dirty="0" err="1" smtClean="0">
                <a:latin typeface="Time New Roman"/>
              </a:rPr>
              <a:t>Hình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ảnh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ẩn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dụ</a:t>
            </a:r>
            <a:r>
              <a:rPr lang="en-US" sz="3200" dirty="0" smtClean="0">
                <a:latin typeface="Time New Roman"/>
              </a:rPr>
              <a:t>: </a:t>
            </a:r>
            <a:r>
              <a:rPr lang="en-US" sz="3200" dirty="0" err="1" smtClean="0">
                <a:latin typeface="Time New Roman"/>
              </a:rPr>
              <a:t>trời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xanh</a:t>
            </a:r>
            <a:r>
              <a:rPr lang="en-US" sz="3200" dirty="0" smtClean="0">
                <a:latin typeface="Time New Roman"/>
              </a:rPr>
              <a:t>, </a:t>
            </a:r>
            <a:r>
              <a:rPr lang="en-US" sz="3200" dirty="0" err="1" smtClean="0">
                <a:latin typeface="Time New Roman"/>
              </a:rPr>
              <a:t>vầng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trăng</a:t>
            </a:r>
            <a:endParaRPr lang="en-US" sz="3200" dirty="0" smtClean="0">
              <a:latin typeface="Time New Roman"/>
            </a:endParaRPr>
          </a:p>
          <a:p>
            <a:pPr algn="just"/>
            <a:r>
              <a:rPr lang="en-US" sz="3200" dirty="0" smtClean="0">
                <a:latin typeface="Time New Roman"/>
              </a:rPr>
              <a:t>  - </a:t>
            </a:r>
            <a:r>
              <a:rPr lang="en-US" sz="3200" dirty="0" err="1" smtClean="0">
                <a:latin typeface="Time New Roman"/>
              </a:rPr>
              <a:t>Tác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dụng</a:t>
            </a:r>
            <a:r>
              <a:rPr lang="en-US" sz="3200" dirty="0" smtClean="0">
                <a:latin typeface="Time New Roman"/>
              </a:rPr>
              <a:t>:</a:t>
            </a:r>
          </a:p>
          <a:p>
            <a:pPr algn="just"/>
            <a:r>
              <a:rPr lang="en-US" sz="3200" dirty="0" smtClean="0">
                <a:latin typeface="Time New Roman"/>
              </a:rPr>
              <a:t>   + </a:t>
            </a:r>
            <a:r>
              <a:rPr lang="en-US" sz="3200" dirty="0" err="1" smtClean="0">
                <a:latin typeface="Time New Roman"/>
              </a:rPr>
              <a:t>Hình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ảnh</a:t>
            </a:r>
            <a:r>
              <a:rPr lang="en-US" sz="3200" dirty="0" smtClean="0">
                <a:latin typeface="Time New Roman"/>
              </a:rPr>
              <a:t> “</a:t>
            </a:r>
            <a:r>
              <a:rPr lang="en-US" sz="3200" dirty="0" err="1" smtClean="0">
                <a:latin typeface="Time New Roman"/>
              </a:rPr>
              <a:t>trời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xanh</a:t>
            </a:r>
            <a:r>
              <a:rPr lang="en-US" sz="3200" dirty="0" smtClean="0">
                <a:latin typeface="Time New Roman"/>
              </a:rPr>
              <a:t>”: </a:t>
            </a:r>
            <a:r>
              <a:rPr lang="en-US" sz="3200" dirty="0" err="1" smtClean="0">
                <a:latin typeface="Time New Roman"/>
              </a:rPr>
              <a:t>Làm</a:t>
            </a:r>
            <a:r>
              <a:rPr lang="en-US" sz="3200" dirty="0" smtClean="0">
                <a:latin typeface="Time New Roman"/>
              </a:rPr>
              <a:t> tang </a:t>
            </a:r>
            <a:r>
              <a:rPr lang="en-US" sz="3200" dirty="0" err="1" smtClean="0">
                <a:latin typeface="Time New Roman"/>
              </a:rPr>
              <a:t>sức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gợi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hình</a:t>
            </a:r>
            <a:r>
              <a:rPr lang="en-US" sz="3200" dirty="0" smtClean="0">
                <a:latin typeface="Time New Roman"/>
              </a:rPr>
              <a:t>, </a:t>
            </a:r>
            <a:r>
              <a:rPr lang="en-US" sz="3200" dirty="0" err="1" smtClean="0">
                <a:latin typeface="Time New Roman"/>
              </a:rPr>
              <a:t>gợi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cảm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cho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điều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tác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giả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muốn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thể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hiên</a:t>
            </a:r>
            <a:r>
              <a:rPr lang="en-US" sz="3200" dirty="0" smtClean="0">
                <a:latin typeface="Time New Roman"/>
              </a:rPr>
              <a:t>. </a:t>
            </a:r>
            <a:r>
              <a:rPr lang="en-US" sz="3200" dirty="0" err="1" smtClean="0">
                <a:latin typeface="Time New Roman"/>
              </a:rPr>
              <a:t>Trời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xanh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là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ẩn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dụ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cho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hòa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bình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và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cuộc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sống</a:t>
            </a:r>
            <a:r>
              <a:rPr lang="en-US" sz="3200" dirty="0" smtClean="0">
                <a:latin typeface="Time New Roman"/>
              </a:rPr>
              <a:t> t</a:t>
            </a:r>
            <a:r>
              <a:rPr lang="vi-VN" sz="3200" dirty="0" smtClean="0">
                <a:latin typeface="Time New Roman"/>
              </a:rPr>
              <a:t>ươ</a:t>
            </a:r>
            <a:r>
              <a:rPr lang="en-US" sz="3200" dirty="0" err="1" smtClean="0">
                <a:latin typeface="Time New Roman"/>
              </a:rPr>
              <a:t>i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đẹp</a:t>
            </a:r>
            <a:endParaRPr lang="en-US" sz="3200" dirty="0" smtClean="0">
              <a:latin typeface="Time New Roman"/>
            </a:endParaRPr>
          </a:p>
          <a:p>
            <a:pPr algn="just"/>
            <a:r>
              <a:rPr lang="en-US" sz="3200" dirty="0" smtClean="0">
                <a:latin typeface="Time New Roman"/>
              </a:rPr>
              <a:t>   </a:t>
            </a:r>
            <a:r>
              <a:rPr lang="en-US" sz="3200" dirty="0">
                <a:latin typeface="Time New Roman"/>
              </a:rPr>
              <a:t>+ </a:t>
            </a:r>
            <a:r>
              <a:rPr lang="en-US" sz="3200" dirty="0" err="1" smtClean="0">
                <a:latin typeface="Time New Roman"/>
              </a:rPr>
              <a:t>Hình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ảnh</a:t>
            </a:r>
            <a:r>
              <a:rPr lang="en-US" sz="3200" dirty="0">
                <a:latin typeface="Time New Roman"/>
              </a:rPr>
              <a:t> “</a:t>
            </a:r>
            <a:r>
              <a:rPr lang="en-US" sz="3200" dirty="0" err="1" smtClean="0">
                <a:latin typeface="Time New Roman"/>
              </a:rPr>
              <a:t>vầng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trăng</a:t>
            </a:r>
            <a:r>
              <a:rPr lang="en-US" sz="3200" dirty="0">
                <a:latin typeface="Time New Roman"/>
              </a:rPr>
              <a:t>”: </a:t>
            </a:r>
            <a:r>
              <a:rPr lang="en-US" sz="3200" dirty="0" err="1" smtClean="0">
                <a:latin typeface="Time New Roman"/>
              </a:rPr>
              <a:t>Đó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là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hình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ảnh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ẩn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dụ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cho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những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năm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tháng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làm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việc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của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Bác</a:t>
            </a:r>
            <a:r>
              <a:rPr lang="en-US" sz="3200" dirty="0">
                <a:latin typeface="Time New Roman"/>
              </a:rPr>
              <a:t>, </a:t>
            </a:r>
            <a:r>
              <a:rPr lang="en-US" sz="3200" dirty="0" err="1" smtClean="0">
                <a:latin typeface="Time New Roman"/>
              </a:rPr>
              <a:t>lúc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nào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cũng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có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vầng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trăng</a:t>
            </a:r>
            <a:r>
              <a:rPr lang="en-US" sz="3200" dirty="0">
                <a:latin typeface="Time New Roman"/>
              </a:rPr>
              <a:t> ben </a:t>
            </a:r>
            <a:r>
              <a:rPr lang="en-US" sz="3200" dirty="0" err="1" smtClean="0">
                <a:latin typeface="Time New Roman"/>
              </a:rPr>
              <a:t>cạnh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bầu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bạn</a:t>
            </a:r>
            <a:r>
              <a:rPr lang="en-US" sz="3200" dirty="0">
                <a:latin typeface="Time New Roman"/>
              </a:rPr>
              <a:t>. </a:t>
            </a:r>
            <a:r>
              <a:rPr lang="en-US" sz="3200" dirty="0" err="1" smtClean="0">
                <a:latin typeface="Time New Roman"/>
              </a:rPr>
              <a:t>Từ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giữa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chốn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tù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đày</a:t>
            </a:r>
            <a:r>
              <a:rPr lang="en-US" sz="3200" dirty="0">
                <a:latin typeface="Time New Roman"/>
              </a:rPr>
              <a:t>, </a:t>
            </a:r>
            <a:r>
              <a:rPr lang="en-US" sz="3200" dirty="0" err="1" smtClean="0">
                <a:latin typeface="Time New Roman"/>
              </a:rPr>
              <a:t>đến</a:t>
            </a:r>
            <a:r>
              <a:rPr lang="en-US" sz="3200" dirty="0">
                <a:latin typeface="Time New Roman"/>
              </a:rPr>
              <a:t> “</a:t>
            </a:r>
            <a:r>
              <a:rPr lang="en-US" sz="3200" dirty="0" err="1" smtClean="0">
                <a:latin typeface="Time New Roman"/>
              </a:rPr>
              <a:t>Cảnh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khuya</a:t>
            </a:r>
            <a:r>
              <a:rPr lang="en-US" sz="3200" dirty="0">
                <a:latin typeface="Time New Roman"/>
              </a:rPr>
              <a:t>” </a:t>
            </a:r>
            <a:r>
              <a:rPr lang="en-US" sz="3200" dirty="0" err="1" smtClean="0">
                <a:latin typeface="Time New Roman"/>
              </a:rPr>
              <a:t>núi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rừng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Việt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Bắc</a:t>
            </a:r>
            <a:r>
              <a:rPr lang="en-US" sz="3200" dirty="0">
                <a:latin typeface="Time New Roman"/>
              </a:rPr>
              <a:t>, </a:t>
            </a:r>
            <a:r>
              <a:rPr lang="en-US" sz="3200" dirty="0" err="1" smtClean="0">
                <a:latin typeface="Time New Roman"/>
              </a:rPr>
              <a:t>rồi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>
                <a:latin typeface="Time New Roman"/>
              </a:rPr>
              <a:t>“</a:t>
            </a:r>
            <a:r>
              <a:rPr lang="en-US" sz="3200" dirty="0" err="1" smtClean="0">
                <a:latin typeface="Time New Roman"/>
              </a:rPr>
              <a:t>Nguyên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tiêu</a:t>
            </a:r>
            <a:r>
              <a:rPr lang="en-US" sz="3200" dirty="0" smtClean="0">
                <a:latin typeface="Time New Roman"/>
              </a:rPr>
              <a:t>”…</a:t>
            </a:r>
          </a:p>
          <a:p>
            <a:pPr algn="just"/>
            <a:r>
              <a:rPr lang="en-US" sz="3200" dirty="0">
                <a:latin typeface="Time New Roman"/>
              </a:rPr>
              <a:t> </a:t>
            </a:r>
            <a:endParaRPr lang="en-US" sz="3200" b="1" dirty="0">
              <a:latin typeface="Time New Roman"/>
            </a:endParaRPr>
          </a:p>
          <a:p>
            <a:pPr algn="ctr"/>
            <a:endParaRPr lang="en-US" sz="3200" b="1" dirty="0" smtClean="0">
              <a:latin typeface="Time New Roman"/>
            </a:endParaRPr>
          </a:p>
          <a:p>
            <a:pPr algn="ctr"/>
            <a:endParaRPr lang="en-US" sz="3200" b="1" dirty="0">
              <a:latin typeface="Time New Roman"/>
            </a:endParaRPr>
          </a:p>
          <a:p>
            <a:pPr algn="ctr"/>
            <a:endParaRPr lang="en-US" sz="3200" b="1" dirty="0" smtClean="0">
              <a:latin typeface="Time New Roman"/>
            </a:endParaRPr>
          </a:p>
          <a:p>
            <a:pPr algn="ctr"/>
            <a:endParaRPr lang="en-US" sz="3200" b="1" dirty="0">
              <a:latin typeface="Time New Roman"/>
            </a:endParaRPr>
          </a:p>
          <a:p>
            <a:pPr algn="ctr"/>
            <a:endParaRPr lang="en-US" sz="3200" b="1" dirty="0" smtClean="0">
              <a:latin typeface="Time New Roman"/>
            </a:endParaRPr>
          </a:p>
          <a:p>
            <a:pPr algn="ctr"/>
            <a:endParaRPr lang="en-US" sz="3200" b="1" dirty="0">
              <a:latin typeface="Time New Roman"/>
            </a:endParaRPr>
          </a:p>
          <a:p>
            <a:pPr algn="ctr"/>
            <a:endParaRPr lang="en-US" sz="3200" b="1" dirty="0" smtClean="0">
              <a:latin typeface="Time New Roman"/>
            </a:endParaRPr>
          </a:p>
          <a:p>
            <a:pPr algn="ctr"/>
            <a:endParaRPr lang="en-US" sz="3200" b="1" dirty="0">
              <a:latin typeface="Time New Roman"/>
            </a:endParaRPr>
          </a:p>
          <a:p>
            <a:pPr algn="ctr"/>
            <a:endParaRPr lang="en-US" sz="3200" b="1" dirty="0" smtClean="0">
              <a:latin typeface="Time New Roman"/>
            </a:endParaRPr>
          </a:p>
          <a:p>
            <a:pPr algn="ctr"/>
            <a:endParaRPr lang="en-US" sz="3200" b="1" dirty="0">
              <a:latin typeface="Time New Roman"/>
            </a:endParaRPr>
          </a:p>
          <a:p>
            <a:pPr algn="ctr"/>
            <a:endParaRPr lang="en-US" sz="3200" b="1" dirty="0" smtClean="0">
              <a:latin typeface="Time New Roman"/>
            </a:endParaRPr>
          </a:p>
          <a:p>
            <a:pPr algn="ctr"/>
            <a:endParaRPr lang="en-US" sz="3200" b="1" dirty="0">
              <a:latin typeface="Time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92303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5310" y="157656"/>
            <a:ext cx="11603421" cy="638503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200" b="1" u="sng" dirty="0" err="1" smtClean="0">
                <a:solidFill>
                  <a:srgbClr val="FF0000"/>
                </a:solidFill>
                <a:latin typeface="Time New Roman"/>
              </a:rPr>
              <a:t>Câu</a:t>
            </a:r>
            <a:r>
              <a:rPr lang="en-US" sz="3200" b="1" u="sng" dirty="0" smtClean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3200" b="1" u="sng" dirty="0">
                <a:solidFill>
                  <a:srgbClr val="FF0000"/>
                </a:solidFill>
                <a:latin typeface="Time New Roman"/>
              </a:rPr>
              <a:t>4: </a:t>
            </a:r>
            <a:r>
              <a:rPr lang="en-US" sz="3200" b="1" dirty="0" err="1">
                <a:solidFill>
                  <a:srgbClr val="FF0000"/>
                </a:solidFill>
                <a:latin typeface="Time New Roman"/>
              </a:rPr>
              <a:t>Viết</a:t>
            </a:r>
            <a:r>
              <a:rPr lang="en-US" sz="32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 New Roman"/>
              </a:rPr>
              <a:t>đoạn</a:t>
            </a:r>
            <a:r>
              <a:rPr lang="en-US" sz="32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 New Roman"/>
              </a:rPr>
              <a:t>văn</a:t>
            </a:r>
            <a:r>
              <a:rPr lang="en-US" sz="32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 New Roman"/>
              </a:rPr>
              <a:t>để</a:t>
            </a:r>
            <a:r>
              <a:rPr lang="en-US" sz="32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 New Roman"/>
              </a:rPr>
              <a:t>thấy</a:t>
            </a:r>
            <a:r>
              <a:rPr lang="en-US" sz="3200" b="1" dirty="0">
                <a:solidFill>
                  <a:srgbClr val="FF0000"/>
                </a:solidFill>
                <a:latin typeface="Time New Roman"/>
              </a:rPr>
              <a:t> đ</a:t>
            </a:r>
            <a:r>
              <a:rPr lang="vi-VN" sz="3200" b="1" dirty="0">
                <a:solidFill>
                  <a:srgbClr val="FF0000"/>
                </a:solidFill>
                <a:latin typeface="Time New Roman"/>
              </a:rPr>
              <a:t>ượ</a:t>
            </a:r>
            <a:r>
              <a:rPr lang="en-US" sz="3200" b="1" dirty="0">
                <a:solidFill>
                  <a:srgbClr val="FF0000"/>
                </a:solidFill>
                <a:latin typeface="Time New Roman"/>
              </a:rPr>
              <a:t>c </a:t>
            </a:r>
            <a:r>
              <a:rPr lang="en-US" sz="3200" b="1" dirty="0" err="1">
                <a:solidFill>
                  <a:srgbClr val="FF0000"/>
                </a:solidFill>
                <a:latin typeface="Time New Roman"/>
              </a:rPr>
              <a:t>tâm</a:t>
            </a:r>
            <a:r>
              <a:rPr lang="en-US" sz="32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 New Roman"/>
              </a:rPr>
              <a:t>trạng</a:t>
            </a:r>
            <a:r>
              <a:rPr lang="en-US" sz="32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 New Roman"/>
              </a:rPr>
              <a:t>cảm</a:t>
            </a:r>
            <a:r>
              <a:rPr lang="en-US" sz="32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 New Roman"/>
              </a:rPr>
              <a:t>xúc</a:t>
            </a:r>
            <a:r>
              <a:rPr lang="en-US" sz="32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 New Roman"/>
              </a:rPr>
              <a:t>yêu</a:t>
            </a:r>
            <a:r>
              <a:rPr lang="en-US" sz="32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 New Roman"/>
              </a:rPr>
              <a:t>th</a:t>
            </a:r>
            <a:r>
              <a:rPr lang="vi-VN" sz="3200" b="1" dirty="0">
                <a:solidFill>
                  <a:srgbClr val="FF0000"/>
                </a:solidFill>
                <a:latin typeface="Time New Roman"/>
              </a:rPr>
              <a:t>ươn</a:t>
            </a:r>
            <a:r>
              <a:rPr lang="en-US" sz="3200" b="1" dirty="0">
                <a:solidFill>
                  <a:srgbClr val="FF0000"/>
                </a:solidFill>
                <a:latin typeface="Time New Roman"/>
              </a:rPr>
              <a:t>g </a:t>
            </a:r>
            <a:r>
              <a:rPr lang="en-US" sz="3200" b="1" dirty="0" err="1">
                <a:solidFill>
                  <a:srgbClr val="FF0000"/>
                </a:solidFill>
                <a:latin typeface="Time New Roman"/>
              </a:rPr>
              <a:t>ng</a:t>
            </a:r>
            <a:r>
              <a:rPr lang="vi-VN" sz="3200" b="1" dirty="0">
                <a:solidFill>
                  <a:srgbClr val="FF0000"/>
                </a:solidFill>
                <a:latin typeface="Time New Roman"/>
              </a:rPr>
              <a:t>ưỡn</a:t>
            </a:r>
            <a:r>
              <a:rPr lang="en-US" sz="3200" b="1" dirty="0">
                <a:solidFill>
                  <a:srgbClr val="FF0000"/>
                </a:solidFill>
                <a:latin typeface="Time New Roman"/>
              </a:rPr>
              <a:t>g </a:t>
            </a:r>
            <a:r>
              <a:rPr lang="en-US" sz="3200" b="1" dirty="0" err="1">
                <a:solidFill>
                  <a:srgbClr val="FF0000"/>
                </a:solidFill>
                <a:latin typeface="Time New Roman"/>
              </a:rPr>
              <a:t>mộ</a:t>
            </a:r>
            <a:r>
              <a:rPr lang="en-US" sz="32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 New Roman"/>
              </a:rPr>
              <a:t>của</a:t>
            </a:r>
            <a:r>
              <a:rPr lang="en-US" sz="32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 New Roman"/>
              </a:rPr>
              <a:t>tác</a:t>
            </a:r>
            <a:r>
              <a:rPr lang="en-US" sz="32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 New Roman"/>
              </a:rPr>
              <a:t>giả</a:t>
            </a:r>
            <a:r>
              <a:rPr lang="en-US" sz="32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 New Roman"/>
              </a:rPr>
              <a:t>với</a:t>
            </a:r>
            <a:r>
              <a:rPr lang="en-US" sz="32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 New Roman"/>
              </a:rPr>
              <a:t>chủ</a:t>
            </a:r>
            <a:r>
              <a:rPr lang="en-US" sz="32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 New Roman"/>
              </a:rPr>
              <a:t>tịch</a:t>
            </a:r>
            <a:r>
              <a:rPr lang="en-US" sz="32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 New Roman"/>
              </a:rPr>
              <a:t>Hồ</a:t>
            </a:r>
            <a:r>
              <a:rPr lang="en-US" sz="32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 New Roman"/>
              </a:rPr>
              <a:t>Chí</a:t>
            </a:r>
            <a:r>
              <a:rPr lang="en-US" sz="3200" b="1" dirty="0">
                <a:solidFill>
                  <a:srgbClr val="FF0000"/>
                </a:solidFill>
                <a:latin typeface="Time New Roman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 New Roman"/>
              </a:rPr>
              <a:t>Minh</a:t>
            </a:r>
          </a:p>
          <a:p>
            <a:pPr marL="0" indent="0" algn="just">
              <a:buNone/>
            </a:pPr>
            <a:r>
              <a:rPr lang="en-US" sz="3200" dirty="0" smtClean="0">
                <a:latin typeface="Time New Roman"/>
              </a:rPr>
              <a:t> - </a:t>
            </a:r>
            <a:r>
              <a:rPr lang="en-US" sz="3200" dirty="0" err="1" smtClean="0">
                <a:latin typeface="Time New Roman"/>
              </a:rPr>
              <a:t>Trong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bài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th</a:t>
            </a:r>
            <a:r>
              <a:rPr lang="vi-VN" sz="3200" dirty="0" smtClean="0">
                <a:latin typeface="Time New Roman"/>
              </a:rPr>
              <a:t>ơ</a:t>
            </a:r>
            <a:r>
              <a:rPr lang="en-US" sz="3200" dirty="0">
                <a:latin typeface="Time New Roman"/>
              </a:rPr>
              <a:t> “</a:t>
            </a:r>
            <a:r>
              <a:rPr lang="en-US" sz="3200" dirty="0" err="1" smtClean="0">
                <a:latin typeface="Time New Roman"/>
              </a:rPr>
              <a:t>Viếng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lăng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Bác</a:t>
            </a:r>
            <a:r>
              <a:rPr lang="en-US" sz="3200" dirty="0">
                <a:latin typeface="Time New Roman"/>
              </a:rPr>
              <a:t>”, </a:t>
            </a:r>
            <a:r>
              <a:rPr lang="en-US" sz="3200" dirty="0" err="1" smtClean="0">
                <a:latin typeface="Time New Roman"/>
              </a:rPr>
              <a:t>ngoại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cảnh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chỉ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smtClean="0">
                <a:latin typeface="Time New Roman"/>
              </a:rPr>
              <a:t>đ</a:t>
            </a:r>
            <a:r>
              <a:rPr lang="vi-VN" sz="3200" dirty="0" smtClean="0">
                <a:latin typeface="Time New Roman"/>
              </a:rPr>
              <a:t>ượ</a:t>
            </a:r>
            <a:r>
              <a:rPr lang="en-US" sz="3200" dirty="0">
                <a:latin typeface="Time New Roman"/>
              </a:rPr>
              <a:t>c </a:t>
            </a:r>
            <a:r>
              <a:rPr lang="en-US" sz="3200" dirty="0" err="1" smtClean="0">
                <a:latin typeface="Time New Roman"/>
              </a:rPr>
              <a:t>miêu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tả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chấm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phá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vài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nét</a:t>
            </a:r>
            <a:r>
              <a:rPr lang="en-US" sz="3200" dirty="0">
                <a:latin typeface="Time New Roman"/>
              </a:rPr>
              <a:t>, </a:t>
            </a:r>
            <a:r>
              <a:rPr lang="en-US" sz="3200" dirty="0" err="1" smtClean="0">
                <a:latin typeface="Time New Roman"/>
              </a:rPr>
              <a:t>còn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chủ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yếu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tác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giả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bộc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lộ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tâm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trạng</a:t>
            </a:r>
            <a:r>
              <a:rPr lang="en-US" sz="3200" dirty="0">
                <a:latin typeface="Time New Roman"/>
              </a:rPr>
              <a:t>, </a:t>
            </a:r>
            <a:r>
              <a:rPr lang="en-US" sz="3200" dirty="0" err="1" smtClean="0">
                <a:latin typeface="Time New Roman"/>
              </a:rPr>
              <a:t>cảm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xúc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yêu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th</a:t>
            </a:r>
            <a:r>
              <a:rPr lang="vi-VN" sz="3200" dirty="0" smtClean="0">
                <a:latin typeface="Time New Roman"/>
              </a:rPr>
              <a:t>ươn</a:t>
            </a:r>
            <a:r>
              <a:rPr lang="en-US" sz="3200" dirty="0" smtClean="0">
                <a:latin typeface="Time New Roman"/>
              </a:rPr>
              <a:t>g, </a:t>
            </a:r>
            <a:r>
              <a:rPr lang="en-US" sz="3200" dirty="0" err="1" smtClean="0">
                <a:latin typeface="Time New Roman"/>
              </a:rPr>
              <a:t>ng</a:t>
            </a:r>
            <a:r>
              <a:rPr lang="vi-VN" sz="3200" dirty="0" smtClean="0">
                <a:latin typeface="Time New Roman"/>
              </a:rPr>
              <a:t>ưỡn</a:t>
            </a:r>
            <a:r>
              <a:rPr lang="en-US" sz="3200" dirty="0">
                <a:latin typeface="Time New Roman"/>
              </a:rPr>
              <a:t>g </a:t>
            </a:r>
            <a:r>
              <a:rPr lang="en-US" sz="3200" dirty="0" err="1" smtClean="0">
                <a:latin typeface="Time New Roman"/>
              </a:rPr>
              <a:t>mộ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của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mình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đối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với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Chủ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tịch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Hồ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Chí</a:t>
            </a:r>
            <a:r>
              <a:rPr lang="en-US" sz="3200" dirty="0" smtClean="0">
                <a:latin typeface="Time New Roman"/>
              </a:rPr>
              <a:t> Minh.</a:t>
            </a:r>
          </a:p>
          <a:p>
            <a:pPr marL="0" indent="0" algn="just">
              <a:buNone/>
            </a:pPr>
            <a:r>
              <a:rPr lang="en-US" sz="3200" dirty="0" smtClean="0">
                <a:latin typeface="Time New Roman"/>
              </a:rPr>
              <a:t> - </a:t>
            </a:r>
            <a:r>
              <a:rPr lang="en-US" sz="3200" dirty="0" err="1" smtClean="0">
                <a:latin typeface="Time New Roman"/>
              </a:rPr>
              <a:t>Nỗi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bồi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hồi</a:t>
            </a:r>
            <a:r>
              <a:rPr lang="en-US" sz="3200" dirty="0" smtClean="0">
                <a:latin typeface="Time New Roman"/>
              </a:rPr>
              <a:t>, </a:t>
            </a:r>
            <a:r>
              <a:rPr lang="en-US" sz="3200" dirty="0" err="1" smtClean="0">
                <a:latin typeface="Time New Roman"/>
              </a:rPr>
              <a:t>xúc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động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khi</a:t>
            </a:r>
            <a:r>
              <a:rPr lang="en-US" sz="3200" dirty="0" smtClean="0">
                <a:latin typeface="Time New Roman"/>
              </a:rPr>
              <a:t> đ</a:t>
            </a:r>
            <a:r>
              <a:rPr lang="vi-VN" sz="3200" dirty="0" smtClean="0">
                <a:latin typeface="Time New Roman"/>
              </a:rPr>
              <a:t>ượ</a:t>
            </a:r>
            <a:r>
              <a:rPr lang="en-US" sz="3200" dirty="0" smtClean="0">
                <a:latin typeface="Time New Roman"/>
              </a:rPr>
              <a:t>c </a:t>
            </a:r>
            <a:r>
              <a:rPr lang="en-US" sz="3200" dirty="0" err="1" smtClean="0">
                <a:latin typeface="Time New Roman"/>
              </a:rPr>
              <a:t>từ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quê</a:t>
            </a:r>
            <a:r>
              <a:rPr lang="en-US" sz="3200" dirty="0" smtClean="0">
                <a:latin typeface="Time New Roman"/>
              </a:rPr>
              <a:t> h</a:t>
            </a:r>
            <a:r>
              <a:rPr lang="vi-VN" sz="3200" dirty="0" smtClean="0">
                <a:latin typeface="Time New Roman"/>
              </a:rPr>
              <a:t>ươn</a:t>
            </a:r>
            <a:r>
              <a:rPr lang="en-US" sz="3200" dirty="0" smtClean="0">
                <a:latin typeface="Time New Roman"/>
              </a:rPr>
              <a:t>g </a:t>
            </a:r>
            <a:r>
              <a:rPr lang="en-US" sz="3200" dirty="0" err="1" smtClean="0">
                <a:latin typeface="Time New Roman"/>
              </a:rPr>
              <a:t>miền</a:t>
            </a:r>
            <a:r>
              <a:rPr lang="en-US" sz="3200" dirty="0" smtClean="0">
                <a:latin typeface="Time New Roman"/>
              </a:rPr>
              <a:t> Nam </a:t>
            </a:r>
            <a:r>
              <a:rPr lang="en-US" sz="3200" dirty="0" err="1" smtClean="0">
                <a:latin typeface="Time New Roman"/>
              </a:rPr>
              <a:t>ra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thăm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lăng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Bác</a:t>
            </a:r>
            <a:r>
              <a:rPr lang="en-US" sz="3200" dirty="0" smtClean="0">
                <a:latin typeface="Time New Roman"/>
              </a:rPr>
              <a:t>.</a:t>
            </a:r>
          </a:p>
          <a:p>
            <a:pPr marL="0" indent="0" algn="just">
              <a:buNone/>
            </a:pPr>
            <a:r>
              <a:rPr lang="en-US" sz="3200" dirty="0" smtClean="0">
                <a:latin typeface="Time New Roman"/>
              </a:rPr>
              <a:t> - </a:t>
            </a:r>
            <a:r>
              <a:rPr lang="en-US" sz="3200" dirty="0" err="1" smtClean="0">
                <a:latin typeface="Time New Roman"/>
              </a:rPr>
              <a:t>Lòng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biết</a:t>
            </a:r>
            <a:r>
              <a:rPr lang="en-US" sz="3200" dirty="0" smtClean="0">
                <a:latin typeface="Time New Roman"/>
              </a:rPr>
              <a:t> </a:t>
            </a:r>
            <a:r>
              <a:rPr lang="vi-VN" sz="3200" dirty="0" smtClean="0">
                <a:latin typeface="Time New Roman"/>
              </a:rPr>
              <a:t>ơ</a:t>
            </a:r>
            <a:r>
              <a:rPr lang="en-US" sz="3200" dirty="0" smtClean="0">
                <a:latin typeface="Time New Roman"/>
              </a:rPr>
              <a:t>n </a:t>
            </a:r>
            <a:r>
              <a:rPr lang="en-US" sz="3200" dirty="0" err="1" smtClean="0">
                <a:latin typeface="Time New Roman"/>
              </a:rPr>
              <a:t>chân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thành</a:t>
            </a:r>
            <a:r>
              <a:rPr lang="en-US" sz="3200" dirty="0" smtClean="0">
                <a:latin typeface="Time New Roman"/>
              </a:rPr>
              <a:t>, </a:t>
            </a:r>
            <a:r>
              <a:rPr lang="en-US" sz="3200" dirty="0" err="1" smtClean="0">
                <a:latin typeface="Time New Roman"/>
              </a:rPr>
              <a:t>sâu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nặng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đối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với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Bác</a:t>
            </a:r>
            <a:r>
              <a:rPr lang="en-US" sz="3200" dirty="0" smtClean="0">
                <a:latin typeface="Time New Roman"/>
              </a:rPr>
              <a:t>, </a:t>
            </a:r>
            <a:r>
              <a:rPr lang="en-US" sz="3200" dirty="0" err="1" smtClean="0">
                <a:latin typeface="Time New Roman"/>
              </a:rPr>
              <a:t>sự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ng</a:t>
            </a:r>
            <a:r>
              <a:rPr lang="vi-VN" sz="3200" dirty="0" smtClean="0">
                <a:latin typeface="Time New Roman"/>
              </a:rPr>
              <a:t>ưỡ</a:t>
            </a:r>
            <a:r>
              <a:rPr lang="en-US" sz="3200" dirty="0" err="1" smtClean="0">
                <a:latin typeface="Time New Roman"/>
              </a:rPr>
              <a:t>ng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mộ</a:t>
            </a:r>
            <a:r>
              <a:rPr lang="en-US" sz="3200" dirty="0" smtClean="0">
                <a:latin typeface="Time New Roman"/>
              </a:rPr>
              <a:t>, </a:t>
            </a:r>
            <a:r>
              <a:rPr lang="en-US" sz="3200" dirty="0" err="1" smtClean="0">
                <a:latin typeface="Time New Roman"/>
              </a:rPr>
              <a:t>thành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kính</a:t>
            </a:r>
            <a:r>
              <a:rPr lang="en-US" sz="3200" dirty="0" smtClean="0">
                <a:latin typeface="Time New Roman"/>
              </a:rPr>
              <a:t>, </a:t>
            </a:r>
            <a:r>
              <a:rPr lang="en-US" sz="3200" dirty="0" err="1" smtClean="0">
                <a:latin typeface="Time New Roman"/>
              </a:rPr>
              <a:t>nỗi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đau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xót</a:t>
            </a:r>
            <a:r>
              <a:rPr lang="en-US" sz="3200" dirty="0" smtClean="0">
                <a:latin typeface="Time New Roman"/>
              </a:rPr>
              <a:t>, </a:t>
            </a:r>
            <a:r>
              <a:rPr lang="en-US" sz="3200" dirty="0" err="1" smtClean="0">
                <a:latin typeface="Time New Roman"/>
              </a:rPr>
              <a:t>tiếc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th</a:t>
            </a:r>
            <a:r>
              <a:rPr lang="vi-VN" sz="3200" dirty="0" smtClean="0">
                <a:latin typeface="Time New Roman"/>
              </a:rPr>
              <a:t>ươn</a:t>
            </a:r>
            <a:r>
              <a:rPr lang="en-US" sz="3200" dirty="0" smtClean="0">
                <a:latin typeface="Time New Roman"/>
              </a:rPr>
              <a:t>g…</a:t>
            </a:r>
            <a:r>
              <a:rPr lang="en-US" sz="3200" dirty="0" err="1" smtClean="0">
                <a:latin typeface="Time New Roman"/>
              </a:rPr>
              <a:t>khi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vào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lăng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viếng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Bác</a:t>
            </a:r>
            <a:r>
              <a:rPr lang="en-US" sz="3200" dirty="0" smtClean="0">
                <a:latin typeface="Time New Roman"/>
              </a:rPr>
              <a:t>.</a:t>
            </a:r>
          </a:p>
          <a:p>
            <a:pPr marL="0" indent="0" algn="just">
              <a:buNone/>
            </a:pP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>
                <a:latin typeface="Time New Roman"/>
              </a:rPr>
              <a:t>- </a:t>
            </a:r>
            <a:r>
              <a:rPr lang="en-US" sz="3200" dirty="0" err="1" smtClean="0">
                <a:latin typeface="Time New Roman"/>
              </a:rPr>
              <a:t>Tình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cảm</a:t>
            </a:r>
            <a:r>
              <a:rPr lang="en-US" sz="3200" dirty="0" smtClean="0">
                <a:latin typeface="Time New Roman"/>
              </a:rPr>
              <a:t> l</a:t>
            </a:r>
            <a:r>
              <a:rPr lang="vi-VN" sz="3200" dirty="0" smtClean="0">
                <a:latin typeface="Time New Roman"/>
              </a:rPr>
              <a:t>ưu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luyến</a:t>
            </a:r>
            <a:r>
              <a:rPr lang="en-US" sz="3200" dirty="0" smtClean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khi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phải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từ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biệt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Bác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để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trở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về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miền</a:t>
            </a:r>
            <a:r>
              <a:rPr lang="en-US" sz="3200" dirty="0">
                <a:latin typeface="Time New Roman"/>
              </a:rPr>
              <a:t> Nam </a:t>
            </a:r>
            <a:r>
              <a:rPr lang="en-US" sz="3200" dirty="0" err="1" smtClean="0">
                <a:latin typeface="Time New Roman"/>
              </a:rPr>
              <a:t>của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tác</a:t>
            </a:r>
            <a:r>
              <a:rPr lang="en-US" sz="3200" dirty="0">
                <a:latin typeface="Time New Roman"/>
              </a:rPr>
              <a:t> </a:t>
            </a:r>
            <a:r>
              <a:rPr lang="en-US" sz="3200" dirty="0" err="1" smtClean="0">
                <a:latin typeface="Time New Roman"/>
              </a:rPr>
              <a:t>giả</a:t>
            </a:r>
            <a:r>
              <a:rPr lang="en-US" sz="3200" dirty="0" smtClean="0">
                <a:latin typeface="Time New Roman"/>
              </a:rPr>
              <a:t>.</a:t>
            </a:r>
            <a:endParaRPr lang="en-US" sz="3200" b="1" dirty="0" smtClean="0">
              <a:latin typeface="Time New Roman"/>
            </a:endParaRP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138701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ộp Văn bản 4">
            <a:extLst>
              <a:ext uri="{FF2B5EF4-FFF2-40B4-BE49-F238E27FC236}">
                <a16:creationId xmlns="" xmlns:a16="http://schemas.microsoft.com/office/drawing/2014/main" id="{FD89301E-F7A4-4902-8049-F03483BBE9DE}"/>
              </a:ext>
            </a:extLst>
          </p:cNvPr>
          <p:cNvSpPr txBox="1"/>
          <p:nvPr/>
        </p:nvSpPr>
        <p:spPr>
          <a:xfrm>
            <a:off x="267810" y="310718"/>
            <a:ext cx="11656380" cy="7448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</a:t>
            </a:r>
            <a:r>
              <a:rPr lang="en-US" sz="20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VẤN ĐỀ 4:</a:t>
            </a:r>
            <a:endParaRPr lang="vi-VN" sz="20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khi </a:t>
            </a:r>
            <a:r>
              <a:rPr lang="vi-VN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lăng </a:t>
            </a:r>
            <a:r>
              <a:rPr lang="vi-VN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tịch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trong </a:t>
            </a:r>
            <a:r>
              <a:rPr lang="vi-VN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vi-VN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thơ Vương </a:t>
            </a:r>
            <a:r>
              <a:rPr lang="vi-VN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vi-VN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“…Rưng </a:t>
            </a:r>
            <a:r>
              <a:rPr lang="vi-VN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rưng</a:t>
            </a:r>
            <a:r>
              <a:rPr lang="vi-VN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trông </a:t>
            </a:r>
            <a:r>
              <a:rPr lang="vi-VN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vi-VN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yên </a:t>
            </a:r>
            <a:r>
              <a:rPr lang="vi-VN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vi-VN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vi-VN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Giấu</a:t>
            </a:r>
            <a:r>
              <a:rPr lang="vi-VN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vi-VN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vi-VN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vi-VN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cầm</a:t>
            </a:r>
            <a:r>
              <a:rPr lang="vi-VN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vi-VN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rơi</a:t>
            </a:r>
          </a:p>
          <a:p>
            <a:pPr algn="ctr"/>
            <a:r>
              <a:rPr lang="vi-VN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Ở đây </a:t>
            </a:r>
            <a:r>
              <a:rPr lang="vi-VN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lạnh</a:t>
            </a:r>
            <a:r>
              <a:rPr lang="vi-VN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lắm</a:t>
            </a:r>
            <a:r>
              <a:rPr lang="vi-VN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vi-VN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ơi!</a:t>
            </a:r>
          </a:p>
          <a:p>
            <a:pPr algn="ctr"/>
            <a:r>
              <a:rPr lang="vi-VN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Chăn đơn </a:t>
            </a:r>
            <a:r>
              <a:rPr lang="vi-VN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vi-VN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đắp</a:t>
            </a:r>
            <a:r>
              <a:rPr lang="vi-VN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nửa</a:t>
            </a:r>
            <a:r>
              <a:rPr lang="vi-VN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vi-VN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ấm</a:t>
            </a:r>
            <a:r>
              <a:rPr lang="vi-VN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sao?”</a:t>
            </a:r>
          </a:p>
          <a:p>
            <a:pPr algn="ctr"/>
            <a:r>
              <a:rPr lang="vi-VN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</a:t>
            </a:r>
            <a:r>
              <a:rPr lang="vi-VN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(Theo Đọc – hiểu Ngữ văn 9, NXB Giáo dục 2007)</a:t>
            </a:r>
          </a:p>
          <a:p>
            <a:pPr algn="just"/>
            <a:r>
              <a:rPr lang="vi-VN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vi-V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Giọt </a:t>
            </a:r>
            <a:r>
              <a:rPr lang="vi-VN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“nước mắt khó cầm cứ rơi” 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của tác giả gợi nhớ tới khổ thơ nào trong bài thơ “Viếng lăng Bác” của Viễn Phương? </a:t>
            </a:r>
            <a:r>
              <a:rPr lang="vi-VN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thơ </a:t>
            </a:r>
            <a:r>
              <a:rPr lang="vi-VN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vi-VN" sz="2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vi-VN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Cách bộc lộ cảm xúc trong dòng thơ đầu của khổ thơ em vừa chép là hình thức biểu cảm theo </a:t>
            </a:r>
            <a:r>
              <a:rPr lang="vi-VN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cách nào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/>
            <a:r>
              <a:rPr lang="vi-VN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  <a:r>
              <a:rPr lang="vi-VN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Viết một đoạn văn khoảng 12 câu theo phép lập luận </a:t>
            </a:r>
            <a:r>
              <a:rPr lang="vi-VN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diễn dịch 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để làm rõ </a:t>
            </a:r>
            <a:r>
              <a:rPr lang="vi-VN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niềm xúc động mãnh liệt và ước nguyện chân thành và tha thiết của nhà thơ 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trong khổ thơ em vừa cheo. Trong </a:t>
            </a:r>
            <a:r>
              <a:rPr lang="vi-VN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văn </a:t>
            </a:r>
            <a:r>
              <a:rPr lang="vi-VN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vi-VN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vi-VN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vi-VN" sz="2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vi-VN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chân </a:t>
            </a:r>
            <a:r>
              <a:rPr lang="vi-VN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</a:t>
            </a:r>
            <a:r>
              <a:rPr lang="vi-VN" sz="2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Chỉ </a:t>
            </a:r>
            <a:r>
              <a:rPr lang="vi-VN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rõ 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và cho </a:t>
            </a:r>
            <a:r>
              <a:rPr lang="vi-VN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biết hiệu quả diễn đạt của biện pháp tu từ điệp ngữ 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có trong khổ thơ trên.</a:t>
            </a:r>
          </a:p>
          <a:p>
            <a:pPr algn="just"/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5:</a:t>
            </a:r>
            <a:r>
              <a:rPr lang="vi-VN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 hiểu như thế nào về </a:t>
            </a:r>
            <a:r>
              <a:rPr lang="vi-VN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hình ảnh </a:t>
            </a:r>
            <a:r>
              <a:rPr lang="vi-VN" sz="22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“cây tre trung hiếu” 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trong đoạn thơ trên?</a:t>
            </a:r>
          </a:p>
          <a:p>
            <a:pPr algn="just"/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6: </a:t>
            </a:r>
            <a:r>
              <a:rPr lang="vi-V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 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một bài thơ em đã học trong chương trình Ngữ văn 9 cũng có </a:t>
            </a:r>
            <a:r>
              <a:rPr lang="vi-VN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một khổ thơ dùng hình ảnh và phép tu từ điệp ngữ tương tự.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Em </a:t>
            </a:r>
            <a:r>
              <a:rPr lang="vi-VN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vi-VN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vi-VN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vi-VN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vi-VN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vi-VN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thơ </a:t>
            </a:r>
            <a:r>
              <a:rPr lang="vi-VN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nêu </a:t>
            </a:r>
            <a:r>
              <a:rPr lang="vi-VN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tên </a:t>
            </a:r>
            <a:r>
              <a:rPr lang="vi-VN" sz="2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vi-VN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vi-VN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2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vi-VN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vi-VN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vi-V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vi-V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452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7155</TotalTime>
  <Words>3175</Words>
  <Application>Microsoft Office PowerPoint</Application>
  <PresentationFormat>Widescreen</PresentationFormat>
  <Paragraphs>166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Time New Roman</vt:lpstr>
      <vt:lpstr>Times New Roman</vt:lpstr>
      <vt:lpstr>Chủ đề Office</vt:lpstr>
      <vt:lpstr>Tiết 3:  Ôn tập: Viếng lăng Bác</vt:lpstr>
      <vt:lpstr> I. Kiến thức cần nắm:  Tác giả: Viễn Phương 2. Tác phẩm: Hoàn cảnh sáng tác: 1976 Thể thơ, PTBĐ Mạch cảm xúc Bố cục Nội dung, nghệ thuât 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Duy Nguyen</dc:creator>
  <cp:lastModifiedBy>Huyen</cp:lastModifiedBy>
  <cp:revision>47</cp:revision>
  <dcterms:created xsi:type="dcterms:W3CDTF">2020-04-04T09:38:07Z</dcterms:created>
  <dcterms:modified xsi:type="dcterms:W3CDTF">2021-05-22T03:45:37Z</dcterms:modified>
</cp:coreProperties>
</file>