
<file path=[Content_Types].xml><?xml version="1.0" encoding="utf-8"?>
<Types xmlns="http://schemas.openxmlformats.org/package/2006/content-types">
  <Default Extension="fntdata" ContentType="application/x-fontdata"/>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8"/>
  </p:notesMasterIdLst>
  <p:sldIdLst>
    <p:sldId id="256" r:id="rId2"/>
    <p:sldId id="257" r:id="rId3"/>
    <p:sldId id="305" r:id="rId4"/>
    <p:sldId id="259" r:id="rId5"/>
    <p:sldId id="306" r:id="rId6"/>
    <p:sldId id="307" r:id="rId7"/>
    <p:sldId id="308" r:id="rId8"/>
    <p:sldId id="310" r:id="rId9"/>
    <p:sldId id="309" r:id="rId10"/>
    <p:sldId id="311" r:id="rId11"/>
    <p:sldId id="319" r:id="rId12"/>
    <p:sldId id="320" r:id="rId13"/>
    <p:sldId id="321" r:id="rId14"/>
    <p:sldId id="322" r:id="rId15"/>
    <p:sldId id="312" r:id="rId16"/>
    <p:sldId id="313" r:id="rId17"/>
    <p:sldId id="314" r:id="rId18"/>
    <p:sldId id="315" r:id="rId19"/>
    <p:sldId id="316" r:id="rId20"/>
    <p:sldId id="317" r:id="rId21"/>
    <p:sldId id="328" r:id="rId22"/>
    <p:sldId id="329" r:id="rId23"/>
    <p:sldId id="330" r:id="rId24"/>
    <p:sldId id="331" r:id="rId25"/>
    <p:sldId id="332" r:id="rId26"/>
    <p:sldId id="333" r:id="rId27"/>
  </p:sldIdLst>
  <p:sldSz cx="9144000" cy="5143500" type="screen16x9"/>
  <p:notesSz cx="6858000" cy="9144000"/>
  <p:embeddedFontLst>
    <p:embeddedFont>
      <p:font typeface="Bellota Text" pitchFamily="2" charset="77"/>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Didact Gothic" pitchFamily="2" charset="0"/>
      <p:regular r:id="rId37"/>
    </p:embeddedFont>
    <p:embeddedFont>
      <p:font typeface="Odibee Sans" pitchFamily="2" charset="77"/>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8157A7-359E-4B0D-9229-E70681121712}">
  <a:tblStyle styleId="{F88157A7-359E-4B0D-9229-E706811217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3"/>
    <p:restoredTop sz="94669"/>
  </p:normalViewPr>
  <p:slideViewPr>
    <p:cSldViewPr snapToGrid="0" snapToObjects="1">
      <p:cViewPr varScale="1">
        <p:scale>
          <a:sx n="117" d="100"/>
          <a:sy n="117" d="100"/>
        </p:scale>
        <p:origin x="10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6facabc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acabc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6facabc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acabc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68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6facabc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acabc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6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6facabc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acabc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11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6facabc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6facabc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73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1760744"/>
            <a:ext cx="4082556" cy="1649607"/>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rgbClr val="434343"/>
                </a:solidFill>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2" y="2840067"/>
            <a:ext cx="3644165" cy="485269"/>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rgbClr val="434343"/>
                </a:solidFill>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rgbClr val="BF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50" y="1285817"/>
              <a:ext cx="9144000" cy="1286100"/>
            </a:xfrm>
            <a:prstGeom prst="rect">
              <a:avLst/>
            </a:prstGeom>
            <a:solidFill>
              <a:srgbClr val="9C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950" y="2571634"/>
              <a:ext cx="9144000" cy="1286100"/>
            </a:xfrm>
            <a:prstGeom prst="rect">
              <a:avLst/>
            </a:prstGeom>
            <a:solidFill>
              <a:srgbClr val="BF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50" y="3857451"/>
              <a:ext cx="9144000" cy="1286100"/>
            </a:xfrm>
            <a:prstGeom prst="rect">
              <a:avLst/>
            </a:prstGeom>
            <a:solidFill>
              <a:srgbClr val="9C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BE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a:spLocks noGrp="1"/>
          </p:cNvSpPr>
          <p:nvPr>
            <p:ph type="ctrTitle"/>
          </p:nvPr>
        </p:nvSpPr>
        <p:spPr>
          <a:xfrm rot="-182">
            <a:off x="2102101" y="2640887"/>
            <a:ext cx="5659800" cy="8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3400313"/>
            <a:ext cx="5215200" cy="48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BE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1435800" y="1174250"/>
            <a:ext cx="69924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A000"/>
              </a:buClr>
              <a:buSzPts val="1200"/>
              <a:buFont typeface="Abel"/>
              <a:buChar char="●"/>
              <a:defRPr sz="1200"/>
            </a:lvl1pPr>
            <a:lvl2pPr marL="914400" lvl="1" indent="-317500">
              <a:spcBef>
                <a:spcPts val="1600"/>
              </a:spcBef>
              <a:spcAft>
                <a:spcPts val="0"/>
              </a:spcAft>
              <a:buClr>
                <a:srgbClr val="002A49"/>
              </a:buClr>
              <a:buSzPts val="1400"/>
              <a:buFont typeface="Arial"/>
              <a:buChar char="○"/>
              <a:defRPr/>
            </a:lvl2pPr>
            <a:lvl3pPr marL="1371600" lvl="2" indent="-317500">
              <a:spcBef>
                <a:spcPts val="1600"/>
              </a:spcBef>
              <a:spcAft>
                <a:spcPts val="0"/>
              </a:spcAft>
              <a:buClr>
                <a:srgbClr val="002A49"/>
              </a:buClr>
              <a:buSzPts val="1400"/>
              <a:buFont typeface="Arial"/>
              <a:buChar char="■"/>
              <a:defRPr/>
            </a:lvl3pPr>
            <a:lvl4pPr marL="1828800" lvl="3" indent="-317500">
              <a:spcBef>
                <a:spcPts val="1600"/>
              </a:spcBef>
              <a:spcAft>
                <a:spcPts val="0"/>
              </a:spcAft>
              <a:buClr>
                <a:srgbClr val="002A49"/>
              </a:buClr>
              <a:buSzPts val="1400"/>
              <a:buFont typeface="Arial"/>
              <a:buChar char="●"/>
              <a:defRPr/>
            </a:lvl4pPr>
            <a:lvl5pPr marL="2286000" lvl="4" indent="-317500">
              <a:spcBef>
                <a:spcPts val="1600"/>
              </a:spcBef>
              <a:spcAft>
                <a:spcPts val="0"/>
              </a:spcAft>
              <a:buClr>
                <a:srgbClr val="002A49"/>
              </a:buClr>
              <a:buSzPts val="1400"/>
              <a:buFont typeface="Arial"/>
              <a:buChar char="○"/>
              <a:defRPr/>
            </a:lvl5pPr>
            <a:lvl6pPr marL="2743200" lvl="5" indent="-317500">
              <a:spcBef>
                <a:spcPts val="1600"/>
              </a:spcBef>
              <a:spcAft>
                <a:spcPts val="0"/>
              </a:spcAft>
              <a:buClr>
                <a:srgbClr val="002A49"/>
              </a:buClr>
              <a:buSzPts val="1400"/>
              <a:buFont typeface="Arial"/>
              <a:buChar char="■"/>
              <a:defRPr/>
            </a:lvl6pPr>
            <a:lvl7pPr marL="3200400" lvl="6" indent="-317500">
              <a:spcBef>
                <a:spcPts val="1600"/>
              </a:spcBef>
              <a:spcAft>
                <a:spcPts val="0"/>
              </a:spcAft>
              <a:buClr>
                <a:srgbClr val="002A49"/>
              </a:buClr>
              <a:buSzPts val="1400"/>
              <a:buFont typeface="Arial"/>
              <a:buChar char="●"/>
              <a:defRPr/>
            </a:lvl7pPr>
            <a:lvl8pPr marL="3657600" lvl="7" indent="-317500">
              <a:spcBef>
                <a:spcPts val="1600"/>
              </a:spcBef>
              <a:spcAft>
                <a:spcPts val="0"/>
              </a:spcAft>
              <a:buClr>
                <a:srgbClr val="002A49"/>
              </a:buClr>
              <a:buSzPts val="1400"/>
              <a:buFont typeface="Arial"/>
              <a:buChar char="○"/>
              <a:defRPr/>
            </a:lvl8pPr>
            <a:lvl9pPr marL="4114800" lvl="8" indent="-317500">
              <a:spcBef>
                <a:spcPts val="1600"/>
              </a:spcBef>
              <a:spcAft>
                <a:spcPts val="1600"/>
              </a:spcAft>
              <a:buClr>
                <a:srgbClr val="002A49"/>
              </a:buClr>
              <a:buSzPts val="1400"/>
              <a:buFont typeface="Arial"/>
              <a:buChar char="■"/>
              <a:defRPr/>
            </a:lvl9pPr>
          </a:lstStyle>
          <a:p>
            <a:endParaRPr/>
          </a:p>
        </p:txBody>
      </p:sp>
      <p:cxnSp>
        <p:nvCxnSpPr>
          <p:cNvPr id="36" name="Google Shape;36;p4"/>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7" name="Google Shape;37;p4"/>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8" name="Google Shape;38;p4"/>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9" name="Google Shape;39;p4"/>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0" name="Google Shape;40;p4"/>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1" name="Google Shape;41;p4"/>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2" name="Google Shape;42;p4"/>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43" name="Google Shape;43;p4"/>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44" name="Google Shape;44;p4"/>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4"/>
          <p:cNvGrpSpPr/>
          <p:nvPr/>
        </p:nvGrpSpPr>
        <p:grpSpPr>
          <a:xfrm rot="637806">
            <a:off x="8036917" y="4091447"/>
            <a:ext cx="644715" cy="793076"/>
            <a:chOff x="7086900" y="2742275"/>
            <a:chExt cx="1912041" cy="2352039"/>
          </a:xfrm>
        </p:grpSpPr>
        <p:sp>
          <p:nvSpPr>
            <p:cNvPr id="51" name="Google Shape;51;p4"/>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4"/>
          <p:cNvSpPr/>
          <p:nvPr/>
        </p:nvSpPr>
        <p:spPr>
          <a:xfrm>
            <a:off x="8218162" y="961906"/>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319512" y="4658131"/>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rgbClr val="F95858"/>
          </a:solidFill>
          <a:ln w="19050"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5"/>
        <p:cNvGrpSpPr/>
        <p:nvPr/>
      </p:nvGrpSpPr>
      <p:grpSpPr>
        <a:xfrm>
          <a:off x="0" y="0"/>
          <a:ext cx="0" cy="0"/>
          <a:chOff x="0" y="0"/>
          <a:chExt cx="0" cy="0"/>
        </a:xfrm>
      </p:grpSpPr>
      <p:grpSp>
        <p:nvGrpSpPr>
          <p:cNvPr id="146" name="Google Shape;146;p10"/>
          <p:cNvGrpSpPr/>
          <p:nvPr/>
        </p:nvGrpSpPr>
        <p:grpSpPr>
          <a:xfrm>
            <a:off x="0" y="-16850"/>
            <a:ext cx="9144000" cy="51603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0"/>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8521100" y="-93350"/>
            <a:ext cx="540300" cy="726900"/>
          </a:xfrm>
          <a:prstGeom prst="rtTriangle">
            <a:avLst/>
          </a:prstGeom>
          <a:solidFill>
            <a:srgbClr val="FCF8EA"/>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
    <p:spTree>
      <p:nvGrpSpPr>
        <p:cNvPr id="1" name="Shape 280"/>
        <p:cNvGrpSpPr/>
        <p:nvPr/>
      </p:nvGrpSpPr>
      <p:grpSpPr>
        <a:xfrm>
          <a:off x="0" y="0"/>
          <a:ext cx="0" cy="0"/>
          <a:chOff x="0" y="0"/>
          <a:chExt cx="0" cy="0"/>
        </a:xfrm>
      </p:grpSpPr>
      <p:cxnSp>
        <p:nvCxnSpPr>
          <p:cNvPr id="281" name="Google Shape;281;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16850"/>
            <a:ext cx="716700" cy="5160300"/>
          </a:xfrm>
          <a:prstGeom prst="rect">
            <a:avLst/>
          </a:prstGeom>
          <a:solidFill>
            <a:srgbClr val="F95858"/>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1pPr>
            <a:lvl2pPr lvl="1">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2pPr>
            <a:lvl3pPr lvl="2">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3pPr>
            <a:lvl4pPr lvl="3">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4pPr>
            <a:lvl5pPr lvl="4">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5pPr>
            <a:lvl6pPr lvl="5">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6pPr>
            <a:lvl7pPr lvl="6">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7pPr>
            <a:lvl8pPr lvl="7">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8pPr>
            <a:lvl9pPr lvl="8">
              <a:spcBef>
                <a:spcPts val="0"/>
              </a:spcBef>
              <a:spcAft>
                <a:spcPts val="0"/>
              </a:spcAft>
              <a:buClr>
                <a:srgbClr val="434343"/>
              </a:buClr>
              <a:buSzPts val="2800"/>
              <a:buFont typeface="Odibee Sans"/>
              <a:buNone/>
              <a:defRPr sz="2800">
                <a:solidFill>
                  <a:srgbClr val="434343"/>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Didact Gothic"/>
              <a:buChar char="●"/>
              <a:defRPr sz="1800">
                <a:solidFill>
                  <a:srgbClr val="434343"/>
                </a:solidFill>
                <a:latin typeface="Didact Gothic"/>
                <a:ea typeface="Didact Gothic"/>
                <a:cs typeface="Didact Gothic"/>
                <a:sym typeface="Didact Gothic"/>
              </a:defRPr>
            </a:lvl1pPr>
            <a:lvl2pPr marL="914400" lvl="1"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2pPr>
            <a:lvl3pPr marL="1371600" lvl="2"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3pPr>
            <a:lvl4pPr marL="1828800" lvl="3"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4pPr>
            <a:lvl5pPr marL="2286000" lvl="4"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5pPr>
            <a:lvl6pPr marL="2743200" lvl="5"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6pPr>
            <a:lvl7pPr marL="3200400" lvl="6"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7pPr>
            <a:lvl8pPr marL="3657600" lvl="7" indent="-317500">
              <a:lnSpc>
                <a:spcPct val="115000"/>
              </a:lnSpc>
              <a:spcBef>
                <a:spcPts val="1600"/>
              </a:spcBef>
              <a:spcAft>
                <a:spcPts val="0"/>
              </a:spcAft>
              <a:buClr>
                <a:srgbClr val="434343"/>
              </a:buClr>
              <a:buSzPts val="1400"/>
              <a:buFont typeface="Didact Gothic"/>
              <a:buChar char="○"/>
              <a:defRPr>
                <a:solidFill>
                  <a:srgbClr val="434343"/>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rgbClr val="434343"/>
              </a:buClr>
              <a:buSzPts val="1400"/>
              <a:buFont typeface="Didact Gothic"/>
              <a:buChar char="■"/>
              <a:defRPr>
                <a:solidFill>
                  <a:srgbClr val="434343"/>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6" r:id="rId4"/>
    <p:sldLayoutId id="2147483658"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168180" y="1388590"/>
            <a:ext cx="5089340" cy="2567052"/>
          </a:xfrm>
          <a:prstGeom prst="wedgeRectCallout">
            <a:avLst>
              <a:gd name="adj1" fmla="val 33265"/>
              <a:gd name="adj2" fmla="val 61268"/>
            </a:avLst>
          </a:prstGeom>
          <a:solidFill>
            <a:srgbClr val="FFFBEF"/>
          </a:solidFill>
          <a:ln>
            <a:noFill/>
          </a:ln>
          <a:effectLst>
            <a:outerShdw blurRad="28575" dist="28575" dir="1932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txBox="1">
            <a:spLocks noGrp="1"/>
          </p:cNvSpPr>
          <p:nvPr>
            <p:ph type="ctrTitle"/>
          </p:nvPr>
        </p:nvSpPr>
        <p:spPr>
          <a:xfrm rot="-193354">
            <a:off x="2312243" y="1746946"/>
            <a:ext cx="5005412" cy="16496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ÔN TẬP </a:t>
            </a:r>
            <a:br>
              <a:rPr lang="en" sz="4000" dirty="0"/>
            </a:br>
            <a:r>
              <a:rPr lang="en" sz="4000" dirty="0"/>
              <a:t>PHẦN TẬP LÀM VĂN</a:t>
            </a:r>
            <a:endParaRPr dirty="0"/>
          </a:p>
        </p:txBody>
      </p:sp>
      <p:grpSp>
        <p:nvGrpSpPr>
          <p:cNvPr id="306" name="Google Shape;306;p20"/>
          <p:cNvGrpSpPr/>
          <p:nvPr/>
        </p:nvGrpSpPr>
        <p:grpSpPr>
          <a:xfrm rot="889286">
            <a:off x="6044070" y="1075988"/>
            <a:ext cx="1912774" cy="1010181"/>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F95858"/>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0"/>
          <p:cNvGrpSpPr/>
          <p:nvPr/>
        </p:nvGrpSpPr>
        <p:grpSpPr>
          <a:xfrm>
            <a:off x="1446472" y="1020530"/>
            <a:ext cx="1320841" cy="1229757"/>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rgbClr val="FFFBE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0"/>
          <p:cNvGrpSpPr/>
          <p:nvPr/>
        </p:nvGrpSpPr>
        <p:grpSpPr>
          <a:xfrm>
            <a:off x="6647805" y="2375254"/>
            <a:ext cx="1834071" cy="2711639"/>
            <a:chOff x="6557130" y="2325091"/>
            <a:chExt cx="1834071" cy="2711639"/>
          </a:xfrm>
        </p:grpSpPr>
        <p:sp>
          <p:nvSpPr>
            <p:cNvPr id="333" name="Google Shape;333;p20"/>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rgbClr val="FFFBEF"/>
            </a:solidFill>
            <a:ln>
              <a:noFill/>
            </a:ln>
            <a:effectLst>
              <a:outerShdw blurRad="28575" dist="19050" dir="1026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0"/>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0"/>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0"/>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rgbClr val="992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0"/>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0"/>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rgbClr val="F95858">
                <a:alpha val="59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rgbClr val="4B8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rgbClr val="4A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rgbClr val="407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20"/>
          <p:cNvSpPr/>
          <p:nvPr/>
        </p:nvSpPr>
        <p:spPr>
          <a:xfrm rot="-1657558">
            <a:off x="1958675" y="1637598"/>
            <a:ext cx="36231" cy="59047"/>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rot="-1657558">
            <a:off x="2158250" y="1528748"/>
            <a:ext cx="36231" cy="59047"/>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20"/>
          <p:cNvGrpSpPr/>
          <p:nvPr/>
        </p:nvGrpSpPr>
        <p:grpSpPr>
          <a:xfrm>
            <a:off x="1619858" y="3028726"/>
            <a:ext cx="1762332" cy="1404699"/>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0"/>
          <p:cNvGrpSpPr/>
          <p:nvPr/>
        </p:nvGrpSpPr>
        <p:grpSpPr>
          <a:xfrm>
            <a:off x="4828650" y="213925"/>
            <a:ext cx="496378" cy="634217"/>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rgbClr val="FFFBEF"/>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0"/>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45350" y="-16850"/>
            <a:ext cx="138300" cy="5160300"/>
          </a:xfrm>
          <a:prstGeom prst="rect">
            <a:avLst/>
          </a:pr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9000" y="-16525"/>
            <a:ext cx="707700" cy="5160600"/>
          </a:xfrm>
          <a:prstGeom prst="rect">
            <a:avLst/>
          </a:prstGeom>
          <a:solidFill>
            <a:srgbClr val="FFFBEF"/>
          </a:solidFill>
          <a:ln>
            <a:noFill/>
          </a:ln>
          <a:effectLst>
            <a:outerShdw blurRad="28575" dist="38100" dir="204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0" y="-16850"/>
            <a:ext cx="716700" cy="5160300"/>
          </a:xfrm>
          <a:prstGeom prst="rect">
            <a:avLst/>
          </a:prstGeom>
          <a:solidFill>
            <a:srgbClr val="F95858"/>
          </a:solidFill>
          <a:ln>
            <a:noFill/>
          </a:ln>
          <a:effectLst>
            <a:outerShdw blurRad="28575" dist="19050" dir="19500000" algn="bl" rotWithShape="0">
              <a:srgbClr val="434343">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3568325" y="1056100"/>
            <a:ext cx="2242425" cy="786566"/>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4241475" y="3778938"/>
            <a:ext cx="733700" cy="712450"/>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rgbClr val="FFFBE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20"/>
          <p:cNvSpPr txBox="1"/>
          <p:nvPr/>
        </p:nvSpPr>
        <p:spPr>
          <a:xfrm rot="-381691">
            <a:off x="3207006" y="1181743"/>
            <a:ext cx="2937689" cy="49747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dirty="0">
                <a:solidFill>
                  <a:schemeClr val="accent2"/>
                </a:solidFill>
                <a:latin typeface="Odibee Sans"/>
                <a:ea typeface="Odibee Sans"/>
                <a:cs typeface="Odibee Sans"/>
                <a:sym typeface="Odibee Sans"/>
              </a:rPr>
              <a:t>NGỮ VĂN 7</a:t>
            </a:r>
            <a:endParaRPr sz="2600" dirty="0">
              <a:solidFill>
                <a:schemeClr val="accent1"/>
              </a:solidFill>
              <a:latin typeface="Odibee Sans"/>
              <a:ea typeface="Odibee Sans"/>
              <a:cs typeface="Odibee Sans"/>
              <a:sym typeface="Odibe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4880051C-B09C-DA49-9D79-E7A5CF55A9C1}"/>
              </a:ext>
            </a:extLst>
          </p:cNvPr>
          <p:cNvSpPr>
            <a:spLocks noChangeShapeType="1"/>
          </p:cNvSpPr>
          <p:nvPr/>
        </p:nvSpPr>
        <p:spPr bwMode="auto">
          <a:xfrm>
            <a:off x="4806724" y="333375"/>
            <a:ext cx="73025" cy="46085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sz="2400">
              <a:latin typeface="Calibri" panose="020F0502020204030204" pitchFamily="34" charset="0"/>
              <a:cs typeface="Calibri" panose="020F0502020204030204" pitchFamily="34" charset="0"/>
            </a:endParaRPr>
          </a:p>
        </p:txBody>
      </p:sp>
      <p:sp>
        <p:nvSpPr>
          <p:cNvPr id="3" name="Text Box 5">
            <a:extLst>
              <a:ext uri="{FF2B5EF4-FFF2-40B4-BE49-F238E27FC236}">
                <a16:creationId xmlns:a16="http://schemas.microsoft.com/office/drawing/2014/main" id="{13B05453-B23C-A349-A6E0-A43316AF82B9}"/>
              </a:ext>
            </a:extLst>
          </p:cNvPr>
          <p:cNvSpPr txBox="1">
            <a:spLocks noChangeArrowheads="1"/>
          </p:cNvSpPr>
          <p:nvPr/>
        </p:nvSpPr>
        <p:spPr bwMode="auto">
          <a:xfrm>
            <a:off x="1503930" y="333375"/>
            <a:ext cx="19335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vi-VN" altLang="en-VN" sz="2400" b="1" i="0" u="sng" dirty="0">
                <a:latin typeface="Calibri" panose="020F0502020204030204" pitchFamily="34" charset="0"/>
                <a:cs typeface="Calibri" panose="020F0502020204030204" pitchFamily="34" charset="0"/>
              </a:rPr>
              <a:t>VĂN MIÊU TẢ</a:t>
            </a:r>
          </a:p>
        </p:txBody>
      </p:sp>
      <p:sp>
        <p:nvSpPr>
          <p:cNvPr id="4" name="Text Box 6">
            <a:extLst>
              <a:ext uri="{FF2B5EF4-FFF2-40B4-BE49-F238E27FC236}">
                <a16:creationId xmlns:a16="http://schemas.microsoft.com/office/drawing/2014/main" id="{21F1A6F0-9B61-8D43-A16E-CEF2126852A8}"/>
              </a:ext>
            </a:extLst>
          </p:cNvPr>
          <p:cNvSpPr txBox="1">
            <a:spLocks noChangeArrowheads="1"/>
          </p:cNvSpPr>
          <p:nvPr/>
        </p:nvSpPr>
        <p:spPr bwMode="auto">
          <a:xfrm>
            <a:off x="5722128" y="361950"/>
            <a:ext cx="4356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400" b="1" i="0" u="sng" dirty="0">
                <a:latin typeface="Calibri" panose="020F0502020204030204" pitchFamily="34" charset="0"/>
                <a:cs typeface="Calibri" panose="020F0502020204030204" pitchFamily="34" charset="0"/>
              </a:rPr>
              <a:t>VĂN BIỂU CẢM</a:t>
            </a:r>
          </a:p>
        </p:txBody>
      </p:sp>
      <p:sp>
        <p:nvSpPr>
          <p:cNvPr id="5" name="Text Box 7">
            <a:extLst>
              <a:ext uri="{FF2B5EF4-FFF2-40B4-BE49-F238E27FC236}">
                <a16:creationId xmlns:a16="http://schemas.microsoft.com/office/drawing/2014/main" id="{F82DE1A9-42BF-7242-A1BD-FCA7BF51ACFA}"/>
              </a:ext>
            </a:extLst>
          </p:cNvPr>
          <p:cNvSpPr txBox="1">
            <a:spLocks noChangeArrowheads="1"/>
          </p:cNvSpPr>
          <p:nvPr/>
        </p:nvSpPr>
        <p:spPr bwMode="auto">
          <a:xfrm>
            <a:off x="856794" y="1484313"/>
            <a:ext cx="402295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400" b="1" i="0" dirty="0">
                <a:latin typeface="Calibri" panose="020F0502020204030204" pitchFamily="34" charset="0"/>
                <a:cs typeface="Calibri" panose="020F0502020204030204" pitchFamily="34" charset="0"/>
              </a:rPr>
              <a:t>Tái hiện đối tượng </a:t>
            </a:r>
          </a:p>
          <a:p>
            <a:r>
              <a:rPr lang="vi-VN" altLang="en-VN" sz="2400" b="1" i="0" dirty="0">
                <a:latin typeface="Calibri" panose="020F0502020204030204" pitchFamily="34" charset="0"/>
                <a:cs typeface="Calibri" panose="020F0502020204030204" pitchFamily="34" charset="0"/>
              </a:rPr>
              <a:t>( người , vật , cảnh vật ) làm cho người đọc có thể hình dung và cảm nhận được nó. </a:t>
            </a:r>
          </a:p>
        </p:txBody>
      </p:sp>
      <p:sp>
        <p:nvSpPr>
          <p:cNvPr id="6" name="Text Box 8">
            <a:extLst>
              <a:ext uri="{FF2B5EF4-FFF2-40B4-BE49-F238E27FC236}">
                <a16:creationId xmlns:a16="http://schemas.microsoft.com/office/drawing/2014/main" id="{D5D330DB-98E6-8041-94D6-95A030CE605B}"/>
              </a:ext>
            </a:extLst>
          </p:cNvPr>
          <p:cNvSpPr txBox="1">
            <a:spLocks noChangeArrowheads="1"/>
          </p:cNvSpPr>
          <p:nvPr/>
        </p:nvSpPr>
        <p:spPr bwMode="auto">
          <a:xfrm>
            <a:off x="5083629" y="1484313"/>
            <a:ext cx="40603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400" b="1" i="0" dirty="0">
                <a:latin typeface="Calibri" panose="020F0502020204030204" pitchFamily="34" charset="0"/>
                <a:cs typeface="Calibri" panose="020F0502020204030204" pitchFamily="34" charset="0"/>
              </a:rPr>
              <a:t>Miêu tả đối tượng nhằm mượn những đặc điểm , phẩm chất của nó để bộc lộ suy nghĩ , tình cảm , cảm xúc .</a:t>
            </a:r>
          </a:p>
        </p:txBody>
      </p:sp>
    </p:spTree>
    <p:extLst>
      <p:ext uri="{BB962C8B-B14F-4D97-AF65-F5344CB8AC3E}">
        <p14:creationId xmlns:p14="http://schemas.microsoft.com/office/powerpoint/2010/main" val="183165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21"/>
          <p:cNvGrpSpPr/>
          <p:nvPr/>
        </p:nvGrpSpPr>
        <p:grpSpPr>
          <a:xfrm>
            <a:off x="2006019" y="49159"/>
            <a:ext cx="5930106" cy="1251496"/>
            <a:chOff x="2006019" y="49159"/>
            <a:chExt cx="5930106" cy="1251496"/>
          </a:xfrm>
        </p:grpSpPr>
        <p:sp>
          <p:nvSpPr>
            <p:cNvPr id="459"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21"/>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II. VĂN NGHỊ LUẬN</a:t>
            </a:r>
            <a:endParaRPr dirty="0">
              <a:solidFill>
                <a:schemeClr val="lt1"/>
              </a:solidFill>
            </a:endParaRPr>
          </a:p>
        </p:txBody>
      </p:sp>
      <p:sp>
        <p:nvSpPr>
          <p:cNvPr id="8" name="Text Box 7">
            <a:extLst>
              <a:ext uri="{FF2B5EF4-FFF2-40B4-BE49-F238E27FC236}">
                <a16:creationId xmlns:a16="http://schemas.microsoft.com/office/drawing/2014/main" id="{7EA91B00-C592-9E49-9735-57A019078804}"/>
              </a:ext>
            </a:extLst>
          </p:cNvPr>
          <p:cNvSpPr txBox="1">
            <a:spLocks noChangeArrowheads="1"/>
          </p:cNvSpPr>
          <p:nvPr/>
        </p:nvSpPr>
        <p:spPr bwMode="auto">
          <a:xfrm>
            <a:off x="720725" y="1314887"/>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dirty="0">
                <a:solidFill>
                  <a:srgbClr val="002060"/>
                </a:solidFill>
              </a:rPr>
              <a:t> </a:t>
            </a:r>
            <a:r>
              <a:rPr lang="vi-VN" altLang="en-VN" sz="2300" b="1" i="0" dirty="0">
                <a:solidFill>
                  <a:srgbClr val="002060"/>
                </a:solidFill>
              </a:rPr>
              <a:t>. </a:t>
            </a:r>
            <a:r>
              <a:rPr lang="vi-VN" altLang="en-VN" sz="2300" b="1" i="0" u="sng" dirty="0">
                <a:solidFill>
                  <a:srgbClr val="002060"/>
                </a:solidFill>
              </a:rPr>
              <a:t>HỆ THỐNG HÓA KIẾN THỨC</a:t>
            </a:r>
            <a:r>
              <a:rPr lang="vi-VN" altLang="en-VN" sz="2300" b="1" i="0" dirty="0">
                <a:solidFill>
                  <a:srgbClr val="002060"/>
                </a:solidFill>
              </a:rPr>
              <a:t> :</a:t>
            </a:r>
          </a:p>
        </p:txBody>
      </p:sp>
      <p:sp>
        <p:nvSpPr>
          <p:cNvPr id="9" name="Text Box 9">
            <a:extLst>
              <a:ext uri="{FF2B5EF4-FFF2-40B4-BE49-F238E27FC236}">
                <a16:creationId xmlns:a16="http://schemas.microsoft.com/office/drawing/2014/main" id="{46D28A19-A8F2-014A-9CC3-930662A2CF0F}"/>
              </a:ext>
            </a:extLst>
          </p:cNvPr>
          <p:cNvSpPr txBox="1">
            <a:spLocks noChangeArrowheads="1"/>
          </p:cNvSpPr>
          <p:nvPr/>
        </p:nvSpPr>
        <p:spPr bwMode="auto">
          <a:xfrm>
            <a:off x="813593" y="1750996"/>
            <a:ext cx="407515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300" b="1" dirty="0">
                <a:solidFill>
                  <a:srgbClr val="002060"/>
                </a:solidFill>
              </a:rPr>
              <a:t>a</a:t>
            </a:r>
            <a:r>
              <a:rPr lang="vi-VN" altLang="en-VN" sz="2300" b="1" i="0" dirty="0">
                <a:solidFill>
                  <a:srgbClr val="002060"/>
                </a:solidFill>
              </a:rPr>
              <a:t> . </a:t>
            </a:r>
            <a:r>
              <a:rPr lang="vi-VN" altLang="en-VN" sz="2300" b="1" i="0" u="sng" dirty="0">
                <a:solidFill>
                  <a:srgbClr val="002060"/>
                </a:solidFill>
              </a:rPr>
              <a:t>Khái niệm văn </a:t>
            </a:r>
            <a:r>
              <a:rPr lang="vi-VN" altLang="en-VN" sz="2300" b="1" u="sng" dirty="0">
                <a:solidFill>
                  <a:srgbClr val="002060"/>
                </a:solidFill>
              </a:rPr>
              <a:t>nghị luận</a:t>
            </a:r>
            <a:r>
              <a:rPr lang="vi-VN" altLang="en-VN" sz="2300" b="1" i="0" dirty="0">
                <a:solidFill>
                  <a:srgbClr val="002060"/>
                </a:solidFill>
              </a:rPr>
              <a:t>:</a:t>
            </a:r>
          </a:p>
        </p:txBody>
      </p:sp>
      <p:sp>
        <p:nvSpPr>
          <p:cNvPr id="10" name="Text Box 10">
            <a:extLst>
              <a:ext uri="{FF2B5EF4-FFF2-40B4-BE49-F238E27FC236}">
                <a16:creationId xmlns:a16="http://schemas.microsoft.com/office/drawing/2014/main" id="{E8F0C2FE-8E6A-644B-9430-25B47CE0E62C}"/>
              </a:ext>
            </a:extLst>
          </p:cNvPr>
          <p:cNvSpPr txBox="1">
            <a:spLocks noChangeArrowheads="1"/>
          </p:cNvSpPr>
          <p:nvPr/>
        </p:nvSpPr>
        <p:spPr bwMode="auto">
          <a:xfrm>
            <a:off x="2106386" y="2487990"/>
            <a:ext cx="417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i="0" dirty="0"/>
              <a:t>Thế nào là </a:t>
            </a:r>
            <a:r>
              <a:rPr lang="vi-VN" altLang="en-VN" sz="2300" b="1" i="0" dirty="0">
                <a:solidFill>
                  <a:srgbClr val="C00000"/>
                </a:solidFill>
              </a:rPr>
              <a:t>văn nghị luận</a:t>
            </a:r>
            <a:r>
              <a:rPr lang="vi-VN" altLang="en-VN" sz="2300" b="1" i="0" dirty="0"/>
              <a:t>?</a:t>
            </a:r>
          </a:p>
        </p:txBody>
      </p:sp>
      <p:sp>
        <p:nvSpPr>
          <p:cNvPr id="11" name="Text Box 11">
            <a:extLst>
              <a:ext uri="{FF2B5EF4-FFF2-40B4-BE49-F238E27FC236}">
                <a16:creationId xmlns:a16="http://schemas.microsoft.com/office/drawing/2014/main" id="{DAC73AC5-22B7-014E-A194-1C96412D8476}"/>
              </a:ext>
            </a:extLst>
          </p:cNvPr>
          <p:cNvSpPr txBox="1">
            <a:spLocks noChangeArrowheads="1"/>
          </p:cNvSpPr>
          <p:nvPr/>
        </p:nvSpPr>
        <p:spPr bwMode="auto">
          <a:xfrm>
            <a:off x="1567988" y="3265066"/>
            <a:ext cx="720851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solidFill>
                  <a:srgbClr val="002060"/>
                </a:solidFill>
              </a:rPr>
              <a:t>Văn nghị luận là văn được viết ra nhằm xác lập cho người đọc, người nghe một tư tưởng, quan điểm nào đó. Muốn thế, văn nghị luận phải có luận điểm rõ ràng, có lí lẽ, dẫn chứng thuyết phục.</a:t>
            </a:r>
          </a:p>
        </p:txBody>
      </p:sp>
      <p:pic>
        <p:nvPicPr>
          <p:cNvPr id="12" name="Picture 4" descr="WHATSUP.GIF">
            <a:extLst>
              <a:ext uri="{FF2B5EF4-FFF2-40B4-BE49-F238E27FC236}">
                <a16:creationId xmlns:a16="http://schemas.microsoft.com/office/drawing/2014/main" id="{2E367BAE-C3A1-8F42-8495-98408032F6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7988" y="2309531"/>
            <a:ext cx="433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0">
            <a:extLst>
              <a:ext uri="{FF2B5EF4-FFF2-40B4-BE49-F238E27FC236}">
                <a16:creationId xmlns:a16="http://schemas.microsoft.com/office/drawing/2014/main" id="{228F9001-5094-F245-80C2-F1B90F8B011A}"/>
              </a:ext>
            </a:extLst>
          </p:cNvPr>
          <p:cNvSpPr>
            <a:spLocks noChangeArrowheads="1"/>
          </p:cNvSpPr>
          <p:nvPr/>
        </p:nvSpPr>
        <p:spPr bwMode="auto">
          <a:xfrm>
            <a:off x="859537" y="3145972"/>
            <a:ext cx="576263" cy="576263"/>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VN" sz="1800"/>
          </a:p>
        </p:txBody>
      </p:sp>
      <p:grpSp>
        <p:nvGrpSpPr>
          <p:cNvPr id="14" name="Google Shape;468;p22">
            <a:extLst>
              <a:ext uri="{FF2B5EF4-FFF2-40B4-BE49-F238E27FC236}">
                <a16:creationId xmlns:a16="http://schemas.microsoft.com/office/drawing/2014/main" id="{ABD3FB7E-CA1F-0F4F-815D-E16D2234A476}"/>
              </a:ext>
            </a:extLst>
          </p:cNvPr>
          <p:cNvGrpSpPr/>
          <p:nvPr/>
        </p:nvGrpSpPr>
        <p:grpSpPr>
          <a:xfrm>
            <a:off x="566014" y="1060934"/>
            <a:ext cx="404648" cy="700229"/>
            <a:chOff x="1689271" y="684050"/>
            <a:chExt cx="959791" cy="1660885"/>
          </a:xfrm>
        </p:grpSpPr>
        <p:sp>
          <p:nvSpPr>
            <p:cNvPr id="15" name="Google Shape;469;p22">
              <a:extLst>
                <a:ext uri="{FF2B5EF4-FFF2-40B4-BE49-F238E27FC236}">
                  <a16:creationId xmlns:a16="http://schemas.microsoft.com/office/drawing/2014/main" id="{A162BE6F-6AE3-F54D-BFF1-13837FCB00FB}"/>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0;p22">
              <a:extLst>
                <a:ext uri="{FF2B5EF4-FFF2-40B4-BE49-F238E27FC236}">
                  <a16:creationId xmlns:a16="http://schemas.microsoft.com/office/drawing/2014/main" id="{DF86E5FC-5541-7B44-9616-7849D7DDC907}"/>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1;p22">
              <a:extLst>
                <a:ext uri="{FF2B5EF4-FFF2-40B4-BE49-F238E27FC236}">
                  <a16:creationId xmlns:a16="http://schemas.microsoft.com/office/drawing/2014/main" id="{32AA4237-FF68-244D-A3B7-DB6DCB056C0E}"/>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2;p22">
              <a:extLst>
                <a:ext uri="{FF2B5EF4-FFF2-40B4-BE49-F238E27FC236}">
                  <a16:creationId xmlns:a16="http://schemas.microsoft.com/office/drawing/2014/main" id="{045834AE-DFD1-F849-AFA3-944652E2A242}"/>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3;p22">
              <a:extLst>
                <a:ext uri="{FF2B5EF4-FFF2-40B4-BE49-F238E27FC236}">
                  <a16:creationId xmlns:a16="http://schemas.microsoft.com/office/drawing/2014/main" id="{CE4BEAF3-6932-7942-B1CD-77AD4CDE9FDA}"/>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4;p22">
              <a:extLst>
                <a:ext uri="{FF2B5EF4-FFF2-40B4-BE49-F238E27FC236}">
                  <a16:creationId xmlns:a16="http://schemas.microsoft.com/office/drawing/2014/main" id="{BA3D3B7C-5098-AC48-8808-B0254C10CA4B}"/>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5;p22">
              <a:extLst>
                <a:ext uri="{FF2B5EF4-FFF2-40B4-BE49-F238E27FC236}">
                  <a16:creationId xmlns:a16="http://schemas.microsoft.com/office/drawing/2014/main" id="{0972F907-13F4-7548-93AE-ACB974040F75}"/>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6;p22">
              <a:extLst>
                <a:ext uri="{FF2B5EF4-FFF2-40B4-BE49-F238E27FC236}">
                  <a16:creationId xmlns:a16="http://schemas.microsoft.com/office/drawing/2014/main" id="{38550C26-3945-5345-98F4-41D9669367B3}"/>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7;p22">
              <a:extLst>
                <a:ext uri="{FF2B5EF4-FFF2-40B4-BE49-F238E27FC236}">
                  <a16:creationId xmlns:a16="http://schemas.microsoft.com/office/drawing/2014/main" id="{A0ECFE04-D9EA-7740-834D-7281E7DF1FE6}"/>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8;p22">
              <a:extLst>
                <a:ext uri="{FF2B5EF4-FFF2-40B4-BE49-F238E27FC236}">
                  <a16:creationId xmlns:a16="http://schemas.microsoft.com/office/drawing/2014/main" id="{24833B17-1541-6341-9497-BEFCEE9CAD48}"/>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p22">
              <a:extLst>
                <a:ext uri="{FF2B5EF4-FFF2-40B4-BE49-F238E27FC236}">
                  <a16:creationId xmlns:a16="http://schemas.microsoft.com/office/drawing/2014/main" id="{96E690C8-D957-5644-913D-37BDB2942BD5}"/>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0;p22">
              <a:extLst>
                <a:ext uri="{FF2B5EF4-FFF2-40B4-BE49-F238E27FC236}">
                  <a16:creationId xmlns:a16="http://schemas.microsoft.com/office/drawing/2014/main" id="{DAA5A961-9363-8842-9605-BB1921112CCA}"/>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1;p22">
              <a:extLst>
                <a:ext uri="{FF2B5EF4-FFF2-40B4-BE49-F238E27FC236}">
                  <a16:creationId xmlns:a16="http://schemas.microsoft.com/office/drawing/2014/main" id="{5F210877-8107-0542-A854-4F10316E1025}"/>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29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out)">
                                      <p:cBhvr>
                                        <p:cTn id="19" dur="1000"/>
                                        <p:tgtEl>
                                          <p:spTgt spid="12"/>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8)">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000" fill="hold"/>
                                        <p:tgtEl>
                                          <p:spTgt spid="13"/>
                                        </p:tgtEl>
                                        <p:attrNameLst>
                                          <p:attrName>ppt_w</p:attrName>
                                        </p:attrNameLst>
                                      </p:cBhvr>
                                      <p:tavLst>
                                        <p:tav tm="0">
                                          <p:val>
                                            <p:fltVal val="0"/>
                                          </p:val>
                                        </p:tav>
                                        <p:tav tm="100000">
                                          <p:val>
                                            <p:strVal val="#ppt_w"/>
                                          </p:val>
                                        </p:tav>
                                      </p:tavLst>
                                    </p:anim>
                                    <p:anim calcmode="lin" valueType="num">
                                      <p:cBhvr>
                                        <p:cTn id="28" dur="2000" fill="hold"/>
                                        <p:tgtEl>
                                          <p:spTgt spid="13"/>
                                        </p:tgtEl>
                                        <p:attrNameLst>
                                          <p:attrName>ppt_h</p:attrName>
                                        </p:attrNameLst>
                                      </p:cBhvr>
                                      <p:tavLst>
                                        <p:tav tm="0">
                                          <p:val>
                                            <p:fltVal val="0"/>
                                          </p:val>
                                        </p:tav>
                                        <p:tav tm="100000">
                                          <p:val>
                                            <p:strVal val="#ppt_h"/>
                                          </p:val>
                                        </p:tav>
                                      </p:tavLst>
                                    </p:anim>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p:cTn id="34"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458;p21">
            <a:extLst>
              <a:ext uri="{FF2B5EF4-FFF2-40B4-BE49-F238E27FC236}">
                <a16:creationId xmlns:a16="http://schemas.microsoft.com/office/drawing/2014/main" id="{B4AE6592-B20E-1D4E-BC23-BD54CC9D807D}"/>
              </a:ext>
            </a:extLst>
          </p:cNvPr>
          <p:cNvGrpSpPr/>
          <p:nvPr/>
        </p:nvGrpSpPr>
        <p:grpSpPr>
          <a:xfrm>
            <a:off x="2006019" y="49159"/>
            <a:ext cx="5930106" cy="1251496"/>
            <a:chOff x="2006019" y="49159"/>
            <a:chExt cx="5930106" cy="1251496"/>
          </a:xfrm>
        </p:grpSpPr>
        <p:sp>
          <p:nvSpPr>
            <p:cNvPr id="3" name="Google Shape;459;p21">
              <a:extLst>
                <a:ext uri="{FF2B5EF4-FFF2-40B4-BE49-F238E27FC236}">
                  <a16:creationId xmlns:a16="http://schemas.microsoft.com/office/drawing/2014/main" id="{129FC5EC-A72A-C446-A7A4-F5660428B801}"/>
                </a:ext>
              </a:extLst>
            </p:cNvPr>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60;p21">
              <a:extLst>
                <a:ext uri="{FF2B5EF4-FFF2-40B4-BE49-F238E27FC236}">
                  <a16:creationId xmlns:a16="http://schemas.microsoft.com/office/drawing/2014/main" id="{64F30824-42D8-DC42-8358-1AD5FCF36C6A}"/>
                </a:ext>
              </a:extLst>
            </p:cNvPr>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61;p21">
              <a:extLst>
                <a:ext uri="{FF2B5EF4-FFF2-40B4-BE49-F238E27FC236}">
                  <a16:creationId xmlns:a16="http://schemas.microsoft.com/office/drawing/2014/main" id="{2F97491D-610A-844F-B102-E5353AE363AA}"/>
                </a:ext>
              </a:extLst>
            </p:cNvPr>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462;p21">
            <a:extLst>
              <a:ext uri="{FF2B5EF4-FFF2-40B4-BE49-F238E27FC236}">
                <a16:creationId xmlns:a16="http://schemas.microsoft.com/office/drawing/2014/main" id="{EC0DE769-00F4-414B-8DD9-94D74EF9FE52}"/>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solidFill>
                  <a:schemeClr val="lt1"/>
                </a:solidFill>
              </a:rPr>
              <a:t>II. VĂN NGHỊ LUẬN</a:t>
            </a:r>
          </a:p>
        </p:txBody>
      </p:sp>
      <p:sp>
        <p:nvSpPr>
          <p:cNvPr id="7" name="Text Box 7">
            <a:extLst>
              <a:ext uri="{FF2B5EF4-FFF2-40B4-BE49-F238E27FC236}">
                <a16:creationId xmlns:a16="http://schemas.microsoft.com/office/drawing/2014/main" id="{1A43C55D-14C7-DC4D-BBF0-6558FBEA783B}"/>
              </a:ext>
            </a:extLst>
          </p:cNvPr>
          <p:cNvSpPr txBox="1">
            <a:spLocks noChangeArrowheads="1"/>
          </p:cNvSpPr>
          <p:nvPr/>
        </p:nvSpPr>
        <p:spPr bwMode="auto">
          <a:xfrm>
            <a:off x="720725" y="1314887"/>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dirty="0">
                <a:solidFill>
                  <a:srgbClr val="002060"/>
                </a:solidFill>
              </a:rPr>
              <a:t> </a:t>
            </a:r>
            <a:r>
              <a:rPr lang="vi-VN" altLang="en-VN" sz="2300" b="1" i="0" dirty="0">
                <a:solidFill>
                  <a:srgbClr val="002060"/>
                </a:solidFill>
              </a:rPr>
              <a:t>. </a:t>
            </a:r>
            <a:r>
              <a:rPr lang="vi-VN" altLang="en-VN" sz="2300" b="1" i="0" u="sng" dirty="0">
                <a:solidFill>
                  <a:srgbClr val="002060"/>
                </a:solidFill>
              </a:rPr>
              <a:t>HỆ THỐNG HÓA KIẾN THỨC</a:t>
            </a:r>
            <a:r>
              <a:rPr lang="vi-VN" altLang="en-VN" sz="2300" b="1" i="0" dirty="0">
                <a:solidFill>
                  <a:srgbClr val="002060"/>
                </a:solidFill>
              </a:rPr>
              <a:t> :</a:t>
            </a:r>
          </a:p>
        </p:txBody>
      </p:sp>
      <p:sp>
        <p:nvSpPr>
          <p:cNvPr id="8" name="Text Box 9">
            <a:extLst>
              <a:ext uri="{FF2B5EF4-FFF2-40B4-BE49-F238E27FC236}">
                <a16:creationId xmlns:a16="http://schemas.microsoft.com/office/drawing/2014/main" id="{DE251320-F58E-E743-B62B-BAF0962C8B54}"/>
              </a:ext>
            </a:extLst>
          </p:cNvPr>
          <p:cNvSpPr txBox="1">
            <a:spLocks noChangeArrowheads="1"/>
          </p:cNvSpPr>
          <p:nvPr/>
        </p:nvSpPr>
        <p:spPr bwMode="auto">
          <a:xfrm>
            <a:off x="813593" y="1750996"/>
            <a:ext cx="199926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300" b="1" dirty="0">
                <a:solidFill>
                  <a:srgbClr val="002060"/>
                </a:solidFill>
              </a:rPr>
              <a:t>b. Luận điểm</a:t>
            </a:r>
            <a:endParaRPr lang="vi-VN" altLang="en-VN" sz="2300" b="1" i="0" dirty="0">
              <a:solidFill>
                <a:srgbClr val="002060"/>
              </a:solidFill>
            </a:endParaRPr>
          </a:p>
        </p:txBody>
      </p:sp>
      <p:grpSp>
        <p:nvGrpSpPr>
          <p:cNvPr id="9" name="Google Shape;468;p22">
            <a:extLst>
              <a:ext uri="{FF2B5EF4-FFF2-40B4-BE49-F238E27FC236}">
                <a16:creationId xmlns:a16="http://schemas.microsoft.com/office/drawing/2014/main" id="{8BFD99BA-C2EC-0F4A-9DE7-00E84BA0F2F6}"/>
              </a:ext>
            </a:extLst>
          </p:cNvPr>
          <p:cNvGrpSpPr/>
          <p:nvPr/>
        </p:nvGrpSpPr>
        <p:grpSpPr>
          <a:xfrm>
            <a:off x="566014" y="1060934"/>
            <a:ext cx="404648" cy="700229"/>
            <a:chOff x="1689271" y="684050"/>
            <a:chExt cx="959791" cy="1660885"/>
          </a:xfrm>
        </p:grpSpPr>
        <p:sp>
          <p:nvSpPr>
            <p:cNvPr id="10" name="Google Shape;469;p22">
              <a:extLst>
                <a:ext uri="{FF2B5EF4-FFF2-40B4-BE49-F238E27FC236}">
                  <a16:creationId xmlns:a16="http://schemas.microsoft.com/office/drawing/2014/main" id="{65BBDC0E-9923-5E45-B773-6093177F01E1}"/>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0;p22">
              <a:extLst>
                <a:ext uri="{FF2B5EF4-FFF2-40B4-BE49-F238E27FC236}">
                  <a16:creationId xmlns:a16="http://schemas.microsoft.com/office/drawing/2014/main" id="{CCD20882-BD8B-C045-8C5F-8EEE6662B579}"/>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1;p22">
              <a:extLst>
                <a:ext uri="{FF2B5EF4-FFF2-40B4-BE49-F238E27FC236}">
                  <a16:creationId xmlns:a16="http://schemas.microsoft.com/office/drawing/2014/main" id="{0196C047-8B32-CC4E-905F-C4CA9C921CFD}"/>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2;p22">
              <a:extLst>
                <a:ext uri="{FF2B5EF4-FFF2-40B4-BE49-F238E27FC236}">
                  <a16:creationId xmlns:a16="http://schemas.microsoft.com/office/drawing/2014/main" id="{03690530-119F-F94A-9A86-459F37500ECA}"/>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3;p22">
              <a:extLst>
                <a:ext uri="{FF2B5EF4-FFF2-40B4-BE49-F238E27FC236}">
                  <a16:creationId xmlns:a16="http://schemas.microsoft.com/office/drawing/2014/main" id="{B37132E1-8129-774D-9089-61F170FA5BB4}"/>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4;p22">
              <a:extLst>
                <a:ext uri="{FF2B5EF4-FFF2-40B4-BE49-F238E27FC236}">
                  <a16:creationId xmlns:a16="http://schemas.microsoft.com/office/drawing/2014/main" id="{7F591E65-1BB5-7743-AB30-C533290E81F2}"/>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5;p22">
              <a:extLst>
                <a:ext uri="{FF2B5EF4-FFF2-40B4-BE49-F238E27FC236}">
                  <a16:creationId xmlns:a16="http://schemas.microsoft.com/office/drawing/2014/main" id="{E740814F-4DDD-5749-82EB-8CE07358CEDB}"/>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6;p22">
              <a:extLst>
                <a:ext uri="{FF2B5EF4-FFF2-40B4-BE49-F238E27FC236}">
                  <a16:creationId xmlns:a16="http://schemas.microsoft.com/office/drawing/2014/main" id="{E8576822-5085-874A-9AC9-724AA74B16A0}"/>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7;p22">
              <a:extLst>
                <a:ext uri="{FF2B5EF4-FFF2-40B4-BE49-F238E27FC236}">
                  <a16:creationId xmlns:a16="http://schemas.microsoft.com/office/drawing/2014/main" id="{950DE84C-08AC-DF41-B64E-A0E3C2191F1F}"/>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p22">
              <a:extLst>
                <a:ext uri="{FF2B5EF4-FFF2-40B4-BE49-F238E27FC236}">
                  <a16:creationId xmlns:a16="http://schemas.microsoft.com/office/drawing/2014/main" id="{83429514-6FC1-6049-A050-845DC1E359D0}"/>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9;p22">
              <a:extLst>
                <a:ext uri="{FF2B5EF4-FFF2-40B4-BE49-F238E27FC236}">
                  <a16:creationId xmlns:a16="http://schemas.microsoft.com/office/drawing/2014/main" id="{1B57ACC8-EE3E-C341-B260-92BB7C112FA6}"/>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0;p22">
              <a:extLst>
                <a:ext uri="{FF2B5EF4-FFF2-40B4-BE49-F238E27FC236}">
                  <a16:creationId xmlns:a16="http://schemas.microsoft.com/office/drawing/2014/main" id="{37DB8175-49AD-F24B-9AEC-49A84ABF9BF2}"/>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1;p22">
              <a:extLst>
                <a:ext uri="{FF2B5EF4-FFF2-40B4-BE49-F238E27FC236}">
                  <a16:creationId xmlns:a16="http://schemas.microsoft.com/office/drawing/2014/main" id="{BA81992C-3F6F-FA4A-8FE7-F619D310A5CB}"/>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2326C9F4-9E13-544D-9132-DC5A29BC06D7}"/>
              </a:ext>
            </a:extLst>
          </p:cNvPr>
          <p:cNvSpPr txBox="1"/>
          <p:nvPr/>
        </p:nvSpPr>
        <p:spPr>
          <a:xfrm>
            <a:off x="1347537" y="2358189"/>
            <a:ext cx="7579895" cy="2123658"/>
          </a:xfrm>
          <a:prstGeom prst="rect">
            <a:avLst/>
          </a:prstGeom>
          <a:noFill/>
        </p:spPr>
        <p:txBody>
          <a:bodyPr wrap="square" rtlCol="0">
            <a:spAutoFit/>
          </a:bodyPr>
          <a:lstStyle/>
          <a:p>
            <a:r>
              <a:rPr lang="en-VN" sz="2200" dirty="0">
                <a:solidFill>
                  <a:srgbClr val="002060"/>
                </a:solidFill>
              </a:rPr>
              <a:t>Là ý kiến thể hiện tư tưởng, quan điểm của bài văn được nêu ra dưới hình thức câu khẳng định (hay phru định), được diễn đạt sáng tỏ, dễ hiểu, nhất quán. Luận điểm là linh hồn của bài viết, nó thống nhất các đoạn văn thành một khối. Luận điểm đúng đắn, chân thật, đáp ứng nhu cầu thực tế thì mới có sức thuyết phục. </a:t>
            </a:r>
          </a:p>
        </p:txBody>
      </p:sp>
    </p:spTree>
    <p:extLst>
      <p:ext uri="{BB962C8B-B14F-4D97-AF65-F5344CB8AC3E}">
        <p14:creationId xmlns:p14="http://schemas.microsoft.com/office/powerpoint/2010/main" val="12088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458;p21">
            <a:extLst>
              <a:ext uri="{FF2B5EF4-FFF2-40B4-BE49-F238E27FC236}">
                <a16:creationId xmlns:a16="http://schemas.microsoft.com/office/drawing/2014/main" id="{F6710994-44DE-BA40-BE01-900B1EEE7C6B}"/>
              </a:ext>
            </a:extLst>
          </p:cNvPr>
          <p:cNvGrpSpPr/>
          <p:nvPr/>
        </p:nvGrpSpPr>
        <p:grpSpPr>
          <a:xfrm>
            <a:off x="2006019" y="49159"/>
            <a:ext cx="5930106" cy="1251496"/>
            <a:chOff x="2006019" y="49159"/>
            <a:chExt cx="5930106" cy="1251496"/>
          </a:xfrm>
        </p:grpSpPr>
        <p:sp>
          <p:nvSpPr>
            <p:cNvPr id="3" name="Google Shape;459;p21">
              <a:extLst>
                <a:ext uri="{FF2B5EF4-FFF2-40B4-BE49-F238E27FC236}">
                  <a16:creationId xmlns:a16="http://schemas.microsoft.com/office/drawing/2014/main" id="{2740D22E-E63D-1C4C-A716-569B9EF1EE0B}"/>
                </a:ext>
              </a:extLst>
            </p:cNvPr>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60;p21">
              <a:extLst>
                <a:ext uri="{FF2B5EF4-FFF2-40B4-BE49-F238E27FC236}">
                  <a16:creationId xmlns:a16="http://schemas.microsoft.com/office/drawing/2014/main" id="{FCBBAC4A-E734-E54F-9C59-560B7F5C3709}"/>
                </a:ext>
              </a:extLst>
            </p:cNvPr>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61;p21">
              <a:extLst>
                <a:ext uri="{FF2B5EF4-FFF2-40B4-BE49-F238E27FC236}">
                  <a16:creationId xmlns:a16="http://schemas.microsoft.com/office/drawing/2014/main" id="{E5FB72F5-B8F9-024F-B6F1-87F5D5D867E0}"/>
                </a:ext>
              </a:extLst>
            </p:cNvPr>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462;p21">
            <a:extLst>
              <a:ext uri="{FF2B5EF4-FFF2-40B4-BE49-F238E27FC236}">
                <a16:creationId xmlns:a16="http://schemas.microsoft.com/office/drawing/2014/main" id="{E5BBA168-1165-AE44-865B-38637DFF9243}"/>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solidFill>
                  <a:schemeClr val="lt1"/>
                </a:solidFill>
              </a:rPr>
              <a:t>II. VĂN NGHỊ LUẬN</a:t>
            </a:r>
          </a:p>
        </p:txBody>
      </p:sp>
      <p:sp>
        <p:nvSpPr>
          <p:cNvPr id="7" name="Text Box 7">
            <a:extLst>
              <a:ext uri="{FF2B5EF4-FFF2-40B4-BE49-F238E27FC236}">
                <a16:creationId xmlns:a16="http://schemas.microsoft.com/office/drawing/2014/main" id="{0E1EDE27-1495-C242-B356-583997CCB477}"/>
              </a:ext>
            </a:extLst>
          </p:cNvPr>
          <p:cNvSpPr txBox="1">
            <a:spLocks noChangeArrowheads="1"/>
          </p:cNvSpPr>
          <p:nvPr/>
        </p:nvSpPr>
        <p:spPr bwMode="auto">
          <a:xfrm>
            <a:off x="720725" y="1314887"/>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dirty="0">
                <a:solidFill>
                  <a:srgbClr val="002060"/>
                </a:solidFill>
              </a:rPr>
              <a:t> </a:t>
            </a:r>
            <a:r>
              <a:rPr lang="vi-VN" altLang="en-VN" sz="2300" b="1" i="0" dirty="0">
                <a:solidFill>
                  <a:srgbClr val="002060"/>
                </a:solidFill>
              </a:rPr>
              <a:t>. </a:t>
            </a:r>
            <a:r>
              <a:rPr lang="vi-VN" altLang="en-VN" sz="2300" b="1" i="0" u="sng" dirty="0">
                <a:solidFill>
                  <a:srgbClr val="002060"/>
                </a:solidFill>
              </a:rPr>
              <a:t>HỆ THỐNG HÓA KIẾN THỨC</a:t>
            </a:r>
            <a:r>
              <a:rPr lang="vi-VN" altLang="en-VN" sz="2300" b="1" i="0" dirty="0">
                <a:solidFill>
                  <a:srgbClr val="002060"/>
                </a:solidFill>
              </a:rPr>
              <a:t> :</a:t>
            </a:r>
          </a:p>
        </p:txBody>
      </p:sp>
      <p:sp>
        <p:nvSpPr>
          <p:cNvPr id="8" name="Text Box 9">
            <a:extLst>
              <a:ext uri="{FF2B5EF4-FFF2-40B4-BE49-F238E27FC236}">
                <a16:creationId xmlns:a16="http://schemas.microsoft.com/office/drawing/2014/main" id="{C7A678CF-35F0-D446-8DA5-D049BA5DCEC5}"/>
              </a:ext>
            </a:extLst>
          </p:cNvPr>
          <p:cNvSpPr txBox="1">
            <a:spLocks noChangeArrowheads="1"/>
          </p:cNvSpPr>
          <p:nvPr/>
        </p:nvSpPr>
        <p:spPr bwMode="auto">
          <a:xfrm>
            <a:off x="813593" y="1750996"/>
            <a:ext cx="168828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300" b="1" dirty="0">
                <a:solidFill>
                  <a:srgbClr val="002060"/>
                </a:solidFill>
              </a:rPr>
              <a:t>b. Luận cứ</a:t>
            </a:r>
            <a:endParaRPr lang="vi-VN" altLang="en-VN" sz="2300" b="1" i="0" dirty="0">
              <a:solidFill>
                <a:srgbClr val="002060"/>
              </a:solidFill>
            </a:endParaRPr>
          </a:p>
        </p:txBody>
      </p:sp>
      <p:grpSp>
        <p:nvGrpSpPr>
          <p:cNvPr id="9" name="Google Shape;468;p22">
            <a:extLst>
              <a:ext uri="{FF2B5EF4-FFF2-40B4-BE49-F238E27FC236}">
                <a16:creationId xmlns:a16="http://schemas.microsoft.com/office/drawing/2014/main" id="{A56AEB94-58FE-8646-9EB4-7427D1A30B04}"/>
              </a:ext>
            </a:extLst>
          </p:cNvPr>
          <p:cNvGrpSpPr/>
          <p:nvPr/>
        </p:nvGrpSpPr>
        <p:grpSpPr>
          <a:xfrm>
            <a:off x="566014" y="1060934"/>
            <a:ext cx="404648" cy="700229"/>
            <a:chOff x="1689271" y="684050"/>
            <a:chExt cx="959791" cy="1660885"/>
          </a:xfrm>
        </p:grpSpPr>
        <p:sp>
          <p:nvSpPr>
            <p:cNvPr id="10" name="Google Shape;469;p22">
              <a:extLst>
                <a:ext uri="{FF2B5EF4-FFF2-40B4-BE49-F238E27FC236}">
                  <a16:creationId xmlns:a16="http://schemas.microsoft.com/office/drawing/2014/main" id="{3CD181A8-F858-D743-999F-8FBF02BA186E}"/>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0;p22">
              <a:extLst>
                <a:ext uri="{FF2B5EF4-FFF2-40B4-BE49-F238E27FC236}">
                  <a16:creationId xmlns:a16="http://schemas.microsoft.com/office/drawing/2014/main" id="{CCC5F66A-9889-D942-B2B5-09119466084E}"/>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1;p22">
              <a:extLst>
                <a:ext uri="{FF2B5EF4-FFF2-40B4-BE49-F238E27FC236}">
                  <a16:creationId xmlns:a16="http://schemas.microsoft.com/office/drawing/2014/main" id="{D216C31E-E40F-6446-94D1-789D59C19F80}"/>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2;p22">
              <a:extLst>
                <a:ext uri="{FF2B5EF4-FFF2-40B4-BE49-F238E27FC236}">
                  <a16:creationId xmlns:a16="http://schemas.microsoft.com/office/drawing/2014/main" id="{77B9EB2B-4735-C141-B59C-560D70CF28FC}"/>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3;p22">
              <a:extLst>
                <a:ext uri="{FF2B5EF4-FFF2-40B4-BE49-F238E27FC236}">
                  <a16:creationId xmlns:a16="http://schemas.microsoft.com/office/drawing/2014/main" id="{72571995-2D08-A649-A25F-A3027F13762C}"/>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4;p22">
              <a:extLst>
                <a:ext uri="{FF2B5EF4-FFF2-40B4-BE49-F238E27FC236}">
                  <a16:creationId xmlns:a16="http://schemas.microsoft.com/office/drawing/2014/main" id="{92F7579E-ECC3-304F-B4CF-F259532D18C7}"/>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5;p22">
              <a:extLst>
                <a:ext uri="{FF2B5EF4-FFF2-40B4-BE49-F238E27FC236}">
                  <a16:creationId xmlns:a16="http://schemas.microsoft.com/office/drawing/2014/main" id="{A6790CDE-7441-9A43-9E4B-3B28E4D43F30}"/>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6;p22">
              <a:extLst>
                <a:ext uri="{FF2B5EF4-FFF2-40B4-BE49-F238E27FC236}">
                  <a16:creationId xmlns:a16="http://schemas.microsoft.com/office/drawing/2014/main" id="{44AD9781-22A2-C14F-9661-D4C6C4CD2162}"/>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7;p22">
              <a:extLst>
                <a:ext uri="{FF2B5EF4-FFF2-40B4-BE49-F238E27FC236}">
                  <a16:creationId xmlns:a16="http://schemas.microsoft.com/office/drawing/2014/main" id="{7DE8AED3-8081-2645-9E82-4AFC9BC638F0}"/>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p22">
              <a:extLst>
                <a:ext uri="{FF2B5EF4-FFF2-40B4-BE49-F238E27FC236}">
                  <a16:creationId xmlns:a16="http://schemas.microsoft.com/office/drawing/2014/main" id="{4F281338-4298-1D4D-9115-6AAA3C70E8F3}"/>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9;p22">
              <a:extLst>
                <a:ext uri="{FF2B5EF4-FFF2-40B4-BE49-F238E27FC236}">
                  <a16:creationId xmlns:a16="http://schemas.microsoft.com/office/drawing/2014/main" id="{5F252DA8-E525-854A-ADE4-6ABEAAB142B3}"/>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0;p22">
              <a:extLst>
                <a:ext uri="{FF2B5EF4-FFF2-40B4-BE49-F238E27FC236}">
                  <a16:creationId xmlns:a16="http://schemas.microsoft.com/office/drawing/2014/main" id="{4E6D0976-7467-DF40-B441-A666F81E130B}"/>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1;p22">
              <a:extLst>
                <a:ext uri="{FF2B5EF4-FFF2-40B4-BE49-F238E27FC236}">
                  <a16:creationId xmlns:a16="http://schemas.microsoft.com/office/drawing/2014/main" id="{DF7FA919-8FF4-D748-B11B-70E9F58136EA}"/>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5639ADE0-2A0A-6749-BEE1-575700D622C3}"/>
              </a:ext>
            </a:extLst>
          </p:cNvPr>
          <p:cNvSpPr txBox="1"/>
          <p:nvPr/>
        </p:nvSpPr>
        <p:spPr>
          <a:xfrm>
            <a:off x="1443789" y="2382253"/>
            <a:ext cx="6984411" cy="1569660"/>
          </a:xfrm>
          <a:prstGeom prst="rect">
            <a:avLst/>
          </a:prstGeom>
          <a:noFill/>
        </p:spPr>
        <p:txBody>
          <a:bodyPr wrap="square" rtlCol="0">
            <a:spAutoFit/>
          </a:bodyPr>
          <a:lstStyle/>
          <a:p>
            <a:pPr marL="285750" indent="-285750">
              <a:buFontTx/>
              <a:buChar char="-"/>
            </a:pPr>
            <a:r>
              <a:rPr lang="en-VN" sz="2400" dirty="0">
                <a:solidFill>
                  <a:srgbClr val="002060"/>
                </a:solidFill>
              </a:rPr>
              <a:t>Luận cứ là lí lẽ, dẫn chứng đưa ra làm cơ sở cho luận điểm</a:t>
            </a:r>
          </a:p>
          <a:p>
            <a:pPr marL="285750" indent="-285750">
              <a:buFontTx/>
              <a:buChar char="-"/>
            </a:pPr>
            <a:r>
              <a:rPr lang="en-VN" sz="2400" dirty="0">
                <a:solidFill>
                  <a:srgbClr val="002060"/>
                </a:solidFill>
              </a:rPr>
              <a:t>Luận cứ phải chân thật, đúng đắn, tiêu biểu thì mới khiến cho luận điểm có sức thuyết phục</a:t>
            </a:r>
          </a:p>
        </p:txBody>
      </p:sp>
    </p:spTree>
    <p:extLst>
      <p:ext uri="{BB962C8B-B14F-4D97-AF65-F5344CB8AC3E}">
        <p14:creationId xmlns:p14="http://schemas.microsoft.com/office/powerpoint/2010/main" val="91811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458;p21">
            <a:extLst>
              <a:ext uri="{FF2B5EF4-FFF2-40B4-BE49-F238E27FC236}">
                <a16:creationId xmlns:a16="http://schemas.microsoft.com/office/drawing/2014/main" id="{F6710994-44DE-BA40-BE01-900B1EEE7C6B}"/>
              </a:ext>
            </a:extLst>
          </p:cNvPr>
          <p:cNvGrpSpPr/>
          <p:nvPr/>
        </p:nvGrpSpPr>
        <p:grpSpPr>
          <a:xfrm>
            <a:off x="2006019" y="49159"/>
            <a:ext cx="5930106" cy="1251496"/>
            <a:chOff x="2006019" y="49159"/>
            <a:chExt cx="5930106" cy="1251496"/>
          </a:xfrm>
        </p:grpSpPr>
        <p:sp>
          <p:nvSpPr>
            <p:cNvPr id="3" name="Google Shape;459;p21">
              <a:extLst>
                <a:ext uri="{FF2B5EF4-FFF2-40B4-BE49-F238E27FC236}">
                  <a16:creationId xmlns:a16="http://schemas.microsoft.com/office/drawing/2014/main" id="{2740D22E-E63D-1C4C-A716-569B9EF1EE0B}"/>
                </a:ext>
              </a:extLst>
            </p:cNvPr>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60;p21">
              <a:extLst>
                <a:ext uri="{FF2B5EF4-FFF2-40B4-BE49-F238E27FC236}">
                  <a16:creationId xmlns:a16="http://schemas.microsoft.com/office/drawing/2014/main" id="{FCBBAC4A-E734-E54F-9C59-560B7F5C3709}"/>
                </a:ext>
              </a:extLst>
            </p:cNvPr>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61;p21">
              <a:extLst>
                <a:ext uri="{FF2B5EF4-FFF2-40B4-BE49-F238E27FC236}">
                  <a16:creationId xmlns:a16="http://schemas.microsoft.com/office/drawing/2014/main" id="{E5FB72F5-B8F9-024F-B6F1-87F5D5D867E0}"/>
                </a:ext>
              </a:extLst>
            </p:cNvPr>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462;p21">
            <a:extLst>
              <a:ext uri="{FF2B5EF4-FFF2-40B4-BE49-F238E27FC236}">
                <a16:creationId xmlns:a16="http://schemas.microsoft.com/office/drawing/2014/main" id="{E5BBA168-1165-AE44-865B-38637DFF9243}"/>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solidFill>
                  <a:schemeClr val="lt1"/>
                </a:solidFill>
              </a:rPr>
              <a:t>II. VĂN NGHỊ LUẬN</a:t>
            </a:r>
          </a:p>
        </p:txBody>
      </p:sp>
      <p:sp>
        <p:nvSpPr>
          <p:cNvPr id="7" name="Text Box 7">
            <a:extLst>
              <a:ext uri="{FF2B5EF4-FFF2-40B4-BE49-F238E27FC236}">
                <a16:creationId xmlns:a16="http://schemas.microsoft.com/office/drawing/2014/main" id="{0E1EDE27-1495-C242-B356-583997CCB477}"/>
              </a:ext>
            </a:extLst>
          </p:cNvPr>
          <p:cNvSpPr txBox="1">
            <a:spLocks noChangeArrowheads="1"/>
          </p:cNvSpPr>
          <p:nvPr/>
        </p:nvSpPr>
        <p:spPr bwMode="auto">
          <a:xfrm>
            <a:off x="720725" y="1314887"/>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dirty="0">
                <a:solidFill>
                  <a:srgbClr val="002060"/>
                </a:solidFill>
              </a:rPr>
              <a:t> </a:t>
            </a:r>
            <a:r>
              <a:rPr lang="vi-VN" altLang="en-VN" sz="2300" b="1" i="0" dirty="0">
                <a:solidFill>
                  <a:srgbClr val="002060"/>
                </a:solidFill>
              </a:rPr>
              <a:t>. </a:t>
            </a:r>
            <a:r>
              <a:rPr lang="vi-VN" altLang="en-VN" sz="2300" b="1" i="0" u="sng" dirty="0">
                <a:solidFill>
                  <a:srgbClr val="002060"/>
                </a:solidFill>
              </a:rPr>
              <a:t>HỆ THỐNG HÓA KIẾN THỨC</a:t>
            </a:r>
            <a:r>
              <a:rPr lang="vi-VN" altLang="en-VN" sz="2300" b="1" i="0" dirty="0">
                <a:solidFill>
                  <a:srgbClr val="002060"/>
                </a:solidFill>
              </a:rPr>
              <a:t> :</a:t>
            </a:r>
          </a:p>
        </p:txBody>
      </p:sp>
      <p:sp>
        <p:nvSpPr>
          <p:cNvPr id="8" name="Text Box 9">
            <a:extLst>
              <a:ext uri="{FF2B5EF4-FFF2-40B4-BE49-F238E27FC236}">
                <a16:creationId xmlns:a16="http://schemas.microsoft.com/office/drawing/2014/main" id="{C7A678CF-35F0-D446-8DA5-D049BA5DCEC5}"/>
              </a:ext>
            </a:extLst>
          </p:cNvPr>
          <p:cNvSpPr txBox="1">
            <a:spLocks noChangeArrowheads="1"/>
          </p:cNvSpPr>
          <p:nvPr/>
        </p:nvSpPr>
        <p:spPr bwMode="auto">
          <a:xfrm>
            <a:off x="813593" y="1750996"/>
            <a:ext cx="172034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300" b="1" dirty="0">
                <a:solidFill>
                  <a:srgbClr val="002060"/>
                </a:solidFill>
              </a:rPr>
              <a:t>c. Lập luận</a:t>
            </a:r>
            <a:endParaRPr lang="vi-VN" altLang="en-VN" sz="2300" b="1" i="0" dirty="0">
              <a:solidFill>
                <a:srgbClr val="002060"/>
              </a:solidFill>
            </a:endParaRPr>
          </a:p>
        </p:txBody>
      </p:sp>
      <p:grpSp>
        <p:nvGrpSpPr>
          <p:cNvPr id="9" name="Google Shape;468;p22">
            <a:extLst>
              <a:ext uri="{FF2B5EF4-FFF2-40B4-BE49-F238E27FC236}">
                <a16:creationId xmlns:a16="http://schemas.microsoft.com/office/drawing/2014/main" id="{A56AEB94-58FE-8646-9EB4-7427D1A30B04}"/>
              </a:ext>
            </a:extLst>
          </p:cNvPr>
          <p:cNvGrpSpPr/>
          <p:nvPr/>
        </p:nvGrpSpPr>
        <p:grpSpPr>
          <a:xfrm>
            <a:off x="566014" y="1060934"/>
            <a:ext cx="404648" cy="700229"/>
            <a:chOff x="1689271" y="684050"/>
            <a:chExt cx="959791" cy="1660885"/>
          </a:xfrm>
        </p:grpSpPr>
        <p:sp>
          <p:nvSpPr>
            <p:cNvPr id="10" name="Google Shape;469;p22">
              <a:extLst>
                <a:ext uri="{FF2B5EF4-FFF2-40B4-BE49-F238E27FC236}">
                  <a16:creationId xmlns:a16="http://schemas.microsoft.com/office/drawing/2014/main" id="{3CD181A8-F858-D743-999F-8FBF02BA186E}"/>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0;p22">
              <a:extLst>
                <a:ext uri="{FF2B5EF4-FFF2-40B4-BE49-F238E27FC236}">
                  <a16:creationId xmlns:a16="http://schemas.microsoft.com/office/drawing/2014/main" id="{CCC5F66A-9889-D942-B2B5-09119466084E}"/>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1;p22">
              <a:extLst>
                <a:ext uri="{FF2B5EF4-FFF2-40B4-BE49-F238E27FC236}">
                  <a16:creationId xmlns:a16="http://schemas.microsoft.com/office/drawing/2014/main" id="{D216C31E-E40F-6446-94D1-789D59C19F80}"/>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2;p22">
              <a:extLst>
                <a:ext uri="{FF2B5EF4-FFF2-40B4-BE49-F238E27FC236}">
                  <a16:creationId xmlns:a16="http://schemas.microsoft.com/office/drawing/2014/main" id="{77B9EB2B-4735-C141-B59C-560D70CF28FC}"/>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3;p22">
              <a:extLst>
                <a:ext uri="{FF2B5EF4-FFF2-40B4-BE49-F238E27FC236}">
                  <a16:creationId xmlns:a16="http://schemas.microsoft.com/office/drawing/2014/main" id="{72571995-2D08-A649-A25F-A3027F13762C}"/>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4;p22">
              <a:extLst>
                <a:ext uri="{FF2B5EF4-FFF2-40B4-BE49-F238E27FC236}">
                  <a16:creationId xmlns:a16="http://schemas.microsoft.com/office/drawing/2014/main" id="{92F7579E-ECC3-304F-B4CF-F259532D18C7}"/>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5;p22">
              <a:extLst>
                <a:ext uri="{FF2B5EF4-FFF2-40B4-BE49-F238E27FC236}">
                  <a16:creationId xmlns:a16="http://schemas.microsoft.com/office/drawing/2014/main" id="{A6790CDE-7441-9A43-9E4B-3B28E4D43F30}"/>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6;p22">
              <a:extLst>
                <a:ext uri="{FF2B5EF4-FFF2-40B4-BE49-F238E27FC236}">
                  <a16:creationId xmlns:a16="http://schemas.microsoft.com/office/drawing/2014/main" id="{44AD9781-22A2-C14F-9661-D4C6C4CD2162}"/>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7;p22">
              <a:extLst>
                <a:ext uri="{FF2B5EF4-FFF2-40B4-BE49-F238E27FC236}">
                  <a16:creationId xmlns:a16="http://schemas.microsoft.com/office/drawing/2014/main" id="{7DE8AED3-8081-2645-9E82-4AFC9BC638F0}"/>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p22">
              <a:extLst>
                <a:ext uri="{FF2B5EF4-FFF2-40B4-BE49-F238E27FC236}">
                  <a16:creationId xmlns:a16="http://schemas.microsoft.com/office/drawing/2014/main" id="{4F281338-4298-1D4D-9115-6AAA3C70E8F3}"/>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9;p22">
              <a:extLst>
                <a:ext uri="{FF2B5EF4-FFF2-40B4-BE49-F238E27FC236}">
                  <a16:creationId xmlns:a16="http://schemas.microsoft.com/office/drawing/2014/main" id="{5F252DA8-E525-854A-ADE4-6ABEAAB142B3}"/>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0;p22">
              <a:extLst>
                <a:ext uri="{FF2B5EF4-FFF2-40B4-BE49-F238E27FC236}">
                  <a16:creationId xmlns:a16="http://schemas.microsoft.com/office/drawing/2014/main" id="{4E6D0976-7467-DF40-B441-A666F81E130B}"/>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1;p22">
              <a:extLst>
                <a:ext uri="{FF2B5EF4-FFF2-40B4-BE49-F238E27FC236}">
                  <a16:creationId xmlns:a16="http://schemas.microsoft.com/office/drawing/2014/main" id="{DF7FA919-8FF4-D748-B11B-70E9F58136EA}"/>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5639ADE0-2A0A-6749-BEE1-575700D622C3}"/>
              </a:ext>
            </a:extLst>
          </p:cNvPr>
          <p:cNvSpPr txBox="1"/>
          <p:nvPr/>
        </p:nvSpPr>
        <p:spPr>
          <a:xfrm>
            <a:off x="1443789" y="2382253"/>
            <a:ext cx="6984411" cy="2308324"/>
          </a:xfrm>
          <a:prstGeom prst="rect">
            <a:avLst/>
          </a:prstGeom>
          <a:noFill/>
        </p:spPr>
        <p:txBody>
          <a:bodyPr wrap="square" rtlCol="0">
            <a:spAutoFit/>
          </a:bodyPr>
          <a:lstStyle/>
          <a:p>
            <a:pPr marL="285750" indent="-285750">
              <a:buFontTx/>
              <a:buChar char="-"/>
            </a:pPr>
            <a:r>
              <a:rPr lang="en-VN" sz="2400" dirty="0">
                <a:solidFill>
                  <a:srgbClr val="002060"/>
                </a:solidFill>
              </a:rPr>
              <a:t>Lập luận có vai trò cụ thể hoá luận điểm, luận cứ thành các câu văn, đoạn văn có tính liên kết về hình thức và nội dung để đảm bảo cho một mạch tư tưởng nhất quán, có sức thuyết phục</a:t>
            </a:r>
          </a:p>
          <a:p>
            <a:pPr marL="285750" indent="-285750">
              <a:buFontTx/>
              <a:buChar char="-"/>
            </a:pPr>
            <a:r>
              <a:rPr lang="en-VN" sz="2400" dirty="0">
                <a:solidFill>
                  <a:srgbClr val="002060"/>
                </a:solidFill>
              </a:rPr>
              <a:t>Một số hình thức lập luận phổ biến: diễn dịch, quy nạp, tổng – phân – hợp,…</a:t>
            </a:r>
          </a:p>
        </p:txBody>
      </p:sp>
    </p:spTree>
    <p:extLst>
      <p:ext uri="{BB962C8B-B14F-4D97-AF65-F5344CB8AC3E}">
        <p14:creationId xmlns:p14="http://schemas.microsoft.com/office/powerpoint/2010/main" val="420968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33F60290-CC23-5F4D-B948-258054CC85E9}"/>
              </a:ext>
            </a:extLst>
          </p:cNvPr>
          <p:cNvSpPr txBox="1">
            <a:spLocks noChangeArrowheads="1"/>
          </p:cNvSpPr>
          <p:nvPr/>
        </p:nvSpPr>
        <p:spPr bwMode="auto">
          <a:xfrm>
            <a:off x="1173729" y="2571750"/>
            <a:ext cx="77307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latin typeface="Calibri" panose="020F0502020204030204" pitchFamily="34" charset="0"/>
                <a:cs typeface="Calibri" panose="020F0502020204030204" pitchFamily="34" charset="0"/>
              </a:rPr>
              <a:t>Đọc lại bài </a:t>
            </a:r>
            <a:r>
              <a:rPr lang="vi-VN" altLang="en-VN" sz="2200" b="1" dirty="0">
                <a:solidFill>
                  <a:srgbClr val="0000FF"/>
                </a:solidFill>
                <a:latin typeface="Calibri" panose="020F0502020204030204" pitchFamily="34" charset="0"/>
                <a:cs typeface="Calibri" panose="020F0502020204030204" pitchFamily="34" charset="0"/>
              </a:rPr>
              <a:t>Kẹo mầm</a:t>
            </a:r>
            <a:r>
              <a:rPr lang="vi-VN" altLang="en-VN" sz="2200" b="1" i="0" dirty="0">
                <a:latin typeface="Calibri" panose="020F0502020204030204" pitchFamily="34" charset="0"/>
                <a:cs typeface="Calibri" panose="020F0502020204030204" pitchFamily="34" charset="0"/>
              </a:rPr>
              <a:t> ( Bài 11 ) , hãy cho biết </a:t>
            </a:r>
            <a:r>
              <a:rPr lang="vi-VN" altLang="en-VN" sz="2200" b="1" i="0" u="sng" dirty="0">
                <a:solidFill>
                  <a:srgbClr val="FF0000"/>
                </a:solidFill>
                <a:latin typeface="Calibri" panose="020F0502020204030204" pitchFamily="34" charset="0"/>
                <a:cs typeface="Calibri" panose="020F0502020204030204" pitchFamily="34" charset="0"/>
              </a:rPr>
              <a:t>văn biểu cảm</a:t>
            </a:r>
            <a:r>
              <a:rPr lang="vi-VN" altLang="en-VN" sz="2200" b="1" i="0" dirty="0">
                <a:latin typeface="Calibri" panose="020F0502020204030204" pitchFamily="34" charset="0"/>
                <a:cs typeface="Calibri" panose="020F0502020204030204" pitchFamily="34" charset="0"/>
              </a:rPr>
              <a:t> khác </a:t>
            </a:r>
            <a:r>
              <a:rPr lang="vi-VN" altLang="en-VN" sz="2200" b="1" i="0" u="sng" dirty="0">
                <a:solidFill>
                  <a:srgbClr val="FF0000"/>
                </a:solidFill>
                <a:latin typeface="Calibri" panose="020F0502020204030204" pitchFamily="34" charset="0"/>
                <a:cs typeface="Calibri" panose="020F0502020204030204" pitchFamily="34" charset="0"/>
              </a:rPr>
              <a:t>văn tự sự</a:t>
            </a:r>
            <a:r>
              <a:rPr lang="vi-VN" altLang="en-VN" sz="2200" b="1" i="0" dirty="0">
                <a:latin typeface="Calibri" panose="020F0502020204030204" pitchFamily="34" charset="0"/>
                <a:cs typeface="Calibri" panose="020F0502020204030204" pitchFamily="34" charset="0"/>
              </a:rPr>
              <a:t> ở điểm nào ?</a:t>
            </a:r>
          </a:p>
        </p:txBody>
      </p:sp>
      <p:pic>
        <p:nvPicPr>
          <p:cNvPr id="9" name="Picture 4" descr="WHATSUP.GIF">
            <a:extLst>
              <a:ext uri="{FF2B5EF4-FFF2-40B4-BE49-F238E27FC236}">
                <a16:creationId xmlns:a16="http://schemas.microsoft.com/office/drawing/2014/main" id="{1B138F44-AD09-1140-8A7A-B9A15144C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516" y="1418126"/>
            <a:ext cx="689655" cy="79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8BB48D3F-2FDE-E948-AE96-740B08CCDA67}"/>
              </a:ext>
            </a:extLst>
          </p:cNvPr>
          <p:cNvSpPr txBox="1">
            <a:spLocks noChangeArrowheads="1"/>
          </p:cNvSpPr>
          <p:nvPr/>
        </p:nvSpPr>
        <p:spPr>
          <a:xfrm>
            <a:off x="674914" y="1536131"/>
            <a:ext cx="8229600" cy="114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2pPr>
            <a:lvl3pPr marR="0" lvl="2"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3pPr>
            <a:lvl4pPr marR="0" lvl="3"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4pPr>
            <a:lvl5pPr marR="0" lvl="4"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5pPr>
            <a:lvl6pPr marR="0" lvl="5"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6pPr>
            <a:lvl7pPr marR="0" lvl="6"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7pPr>
            <a:lvl8pPr marR="0" lvl="7"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8pPr>
            <a:lvl9pPr marR="0" lvl="8"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9pPr>
          </a:lstStyle>
          <a:p>
            <a:r>
              <a:rPr lang="vi-VN" altLang="en-VN" b="1" u="sng" dirty="0">
                <a:solidFill>
                  <a:srgbClr val="FF9900"/>
                </a:solidFill>
              </a:rPr>
              <a:t>Bài tập 2 </a:t>
            </a:r>
            <a:r>
              <a:rPr lang="vi-VN" altLang="en-VN" b="1" dirty="0">
                <a:solidFill>
                  <a:srgbClr val="FF9900"/>
                </a:solidFill>
              </a:rPr>
              <a:t>( trang 168 / SGK )</a:t>
            </a:r>
          </a:p>
        </p:txBody>
      </p:sp>
      <p:grpSp>
        <p:nvGrpSpPr>
          <p:cNvPr id="11" name="Google Shape;458;p21">
            <a:extLst>
              <a:ext uri="{FF2B5EF4-FFF2-40B4-BE49-F238E27FC236}">
                <a16:creationId xmlns:a16="http://schemas.microsoft.com/office/drawing/2014/main" id="{F1E6D448-F3C3-D74C-A91E-0DC0BE24FA79}"/>
              </a:ext>
            </a:extLst>
          </p:cNvPr>
          <p:cNvGrpSpPr/>
          <p:nvPr/>
        </p:nvGrpSpPr>
        <p:grpSpPr>
          <a:xfrm>
            <a:off x="2006019" y="49159"/>
            <a:ext cx="5930106" cy="1251496"/>
            <a:chOff x="2006019" y="49159"/>
            <a:chExt cx="5930106" cy="1251496"/>
          </a:xfrm>
        </p:grpSpPr>
        <p:sp>
          <p:nvSpPr>
            <p:cNvPr id="12" name="Google Shape;459;p21">
              <a:extLst>
                <a:ext uri="{FF2B5EF4-FFF2-40B4-BE49-F238E27FC236}">
                  <a16:creationId xmlns:a16="http://schemas.microsoft.com/office/drawing/2014/main" id="{86A865E1-EE75-6240-83C7-3D2EDC087E59}"/>
                </a:ext>
              </a:extLst>
            </p:cNvPr>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0;p21">
              <a:extLst>
                <a:ext uri="{FF2B5EF4-FFF2-40B4-BE49-F238E27FC236}">
                  <a16:creationId xmlns:a16="http://schemas.microsoft.com/office/drawing/2014/main" id="{8258A4EA-D77C-B240-9EE3-13822BC35D69}"/>
                </a:ext>
              </a:extLst>
            </p:cNvPr>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1;p21">
              <a:extLst>
                <a:ext uri="{FF2B5EF4-FFF2-40B4-BE49-F238E27FC236}">
                  <a16:creationId xmlns:a16="http://schemas.microsoft.com/office/drawing/2014/main" id="{C3AEB531-2457-A64A-B404-8E79079DB2F3}"/>
                </a:ext>
              </a:extLst>
            </p:cNvPr>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462;p21">
            <a:extLst>
              <a:ext uri="{FF2B5EF4-FFF2-40B4-BE49-F238E27FC236}">
                <a16:creationId xmlns:a16="http://schemas.microsoft.com/office/drawing/2014/main" id="{BBBFDFAC-83BF-714F-80FD-42FE75523486}"/>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lt1"/>
                </a:solidFill>
              </a:rPr>
              <a:t>III. LUYỆN TẬP</a:t>
            </a:r>
          </a:p>
        </p:txBody>
      </p:sp>
    </p:spTree>
    <p:extLst>
      <p:ext uri="{BB962C8B-B14F-4D97-AF65-F5344CB8AC3E}">
        <p14:creationId xmlns:p14="http://schemas.microsoft.com/office/powerpoint/2010/main" val="60407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from="(-#ppt_w/2)" to="(#ppt_x)" calcmode="lin" valueType="num">
                                      <p:cBhvr>
                                        <p:cTn id="14" dur="600" fill="hold">
                                          <p:stCondLst>
                                            <p:cond delay="0"/>
                                          </p:stCondLst>
                                        </p:cTn>
                                        <p:tgtEl>
                                          <p:spTgt spid="9"/>
                                        </p:tgtEl>
                                        <p:attrNameLst>
                                          <p:attrName>ppt_x</p:attrName>
                                        </p:attrNameLst>
                                      </p:cBhvr>
                                    </p:anim>
                                    <p:anim from="0" to="-1.0" calcmode="lin" valueType="num">
                                      <p:cBhvr>
                                        <p:cTn id="15" dur="200" decel="50000" autoRev="1" fill="hold">
                                          <p:stCondLst>
                                            <p:cond delay="600"/>
                                          </p:stCondLst>
                                        </p:cTn>
                                        <p:tgtEl>
                                          <p:spTgt spid="9"/>
                                        </p:tgtEl>
                                        <p:attrNameLst>
                                          <p:attrName>xshear</p:attrName>
                                        </p:attrNameLst>
                                      </p:cBhvr>
                                    </p:anim>
                                    <p:animScale>
                                      <p:cBhvr>
                                        <p:cTn id="16" dur="200" decel="100000" autoRev="1" fill="hold">
                                          <p:stCondLst>
                                            <p:cond delay="600"/>
                                          </p:stCondLst>
                                        </p:cTn>
                                        <p:tgtEl>
                                          <p:spTgt spid="9"/>
                                        </p:tgtEl>
                                      </p:cBhvr>
                                      <p:from x="100000" y="100000"/>
                                      <p:to x="80000" y="100000"/>
                                    </p:animScale>
                                    <p:anim by="(#ppt_h/3+#ppt_w*0.1)" calcmode="lin" valueType="num">
                                      <p:cBhvr additive="sum">
                                        <p:cTn id="17" dur="200" decel="100000" autoRev="1" fill="hold">
                                          <p:stCondLst>
                                            <p:cond delay="600"/>
                                          </p:stCondLst>
                                        </p:cTn>
                                        <p:tgtEl>
                                          <p:spTgt spid="9"/>
                                        </p:tgtEl>
                                        <p:attrNameLst>
                                          <p:attrName>ppt_x</p:attrName>
                                        </p:attrNameLst>
                                      </p:cBhvr>
                                    </p:anim>
                                  </p:childTnLst>
                                </p:cTn>
                              </p:par>
                              <p:par>
                                <p:cTn id="18" presetID="4"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a:extLst>
              <a:ext uri="{FF2B5EF4-FFF2-40B4-BE49-F238E27FC236}">
                <a16:creationId xmlns:a16="http://schemas.microsoft.com/office/drawing/2014/main" id="{56677FF1-0CE7-8340-9CFF-7719DC550DEF}"/>
              </a:ext>
            </a:extLst>
          </p:cNvPr>
          <p:cNvSpPr>
            <a:spLocks noChangeShapeType="1"/>
          </p:cNvSpPr>
          <p:nvPr/>
        </p:nvSpPr>
        <p:spPr bwMode="auto">
          <a:xfrm>
            <a:off x="4572000" y="1581659"/>
            <a:ext cx="4763" cy="338477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VN" sz="2400">
              <a:latin typeface="Calibri" panose="020F0502020204030204" pitchFamily="34" charset="0"/>
              <a:cs typeface="Calibri" panose="020F0502020204030204" pitchFamily="34" charset="0"/>
            </a:endParaRPr>
          </a:p>
        </p:txBody>
      </p:sp>
      <p:sp>
        <p:nvSpPr>
          <p:cNvPr id="3" name="Text Box 6">
            <a:extLst>
              <a:ext uri="{FF2B5EF4-FFF2-40B4-BE49-F238E27FC236}">
                <a16:creationId xmlns:a16="http://schemas.microsoft.com/office/drawing/2014/main" id="{74E40FCA-279D-3040-A59B-6369217B9701}"/>
              </a:ext>
            </a:extLst>
          </p:cNvPr>
          <p:cNvSpPr txBox="1">
            <a:spLocks noChangeArrowheads="1"/>
          </p:cNvSpPr>
          <p:nvPr/>
        </p:nvSpPr>
        <p:spPr bwMode="auto">
          <a:xfrm>
            <a:off x="1825399" y="1582983"/>
            <a:ext cx="16594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400" b="1" i="0" u="sng" dirty="0">
                <a:solidFill>
                  <a:srgbClr val="0000FF"/>
                </a:solidFill>
                <a:latin typeface="Calibri" panose="020F0502020204030204" pitchFamily="34" charset="0"/>
                <a:cs typeface="Calibri" panose="020F0502020204030204" pitchFamily="34" charset="0"/>
              </a:rPr>
              <a:t>VĂN TỰ SỰ</a:t>
            </a:r>
          </a:p>
        </p:txBody>
      </p:sp>
      <p:sp>
        <p:nvSpPr>
          <p:cNvPr id="4" name="Text Box 7">
            <a:extLst>
              <a:ext uri="{FF2B5EF4-FFF2-40B4-BE49-F238E27FC236}">
                <a16:creationId xmlns:a16="http://schemas.microsoft.com/office/drawing/2014/main" id="{BFEF9F6F-09FC-EC46-91B5-AED98B971425}"/>
              </a:ext>
            </a:extLst>
          </p:cNvPr>
          <p:cNvSpPr txBox="1">
            <a:spLocks noChangeArrowheads="1"/>
          </p:cNvSpPr>
          <p:nvPr/>
        </p:nvSpPr>
        <p:spPr bwMode="auto">
          <a:xfrm>
            <a:off x="5939022" y="1582983"/>
            <a:ext cx="21178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400" b="1" i="0" u="sng" dirty="0">
                <a:solidFill>
                  <a:srgbClr val="0000FF"/>
                </a:solidFill>
                <a:latin typeface="Calibri" panose="020F0502020204030204" pitchFamily="34" charset="0"/>
                <a:cs typeface="Calibri" panose="020F0502020204030204" pitchFamily="34" charset="0"/>
              </a:rPr>
              <a:t>VĂN BIỂU CẢM</a:t>
            </a:r>
          </a:p>
        </p:txBody>
      </p:sp>
      <p:sp>
        <p:nvSpPr>
          <p:cNvPr id="5" name="Text Box 8">
            <a:extLst>
              <a:ext uri="{FF2B5EF4-FFF2-40B4-BE49-F238E27FC236}">
                <a16:creationId xmlns:a16="http://schemas.microsoft.com/office/drawing/2014/main" id="{F880A657-8B1E-294E-A5E6-09D19C4FA0FA}"/>
              </a:ext>
            </a:extLst>
          </p:cNvPr>
          <p:cNvSpPr txBox="1">
            <a:spLocks noChangeArrowheads="1"/>
          </p:cNvSpPr>
          <p:nvPr/>
        </p:nvSpPr>
        <p:spPr bwMode="auto">
          <a:xfrm>
            <a:off x="1058862" y="2412656"/>
            <a:ext cx="35131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400" b="1" i="0" dirty="0">
                <a:solidFill>
                  <a:srgbClr val="FF0000"/>
                </a:solidFill>
                <a:latin typeface="Calibri" panose="020F0502020204030204" pitchFamily="34" charset="0"/>
                <a:cs typeface="Calibri" panose="020F0502020204030204" pitchFamily="34" charset="0"/>
              </a:rPr>
              <a:t>Kể lại một câu chuyện ( sự việc ) có đầu , có đuôi , có nguyên nhân , diễn biến , kết quả ...</a:t>
            </a:r>
          </a:p>
        </p:txBody>
      </p:sp>
      <p:sp>
        <p:nvSpPr>
          <p:cNvPr id="6" name="Text Box 9">
            <a:extLst>
              <a:ext uri="{FF2B5EF4-FFF2-40B4-BE49-F238E27FC236}">
                <a16:creationId xmlns:a16="http://schemas.microsoft.com/office/drawing/2014/main" id="{A781BB82-CF64-5849-A923-F681727E63A1}"/>
              </a:ext>
            </a:extLst>
          </p:cNvPr>
          <p:cNvSpPr txBox="1">
            <a:spLocks noChangeArrowheads="1"/>
          </p:cNvSpPr>
          <p:nvPr/>
        </p:nvSpPr>
        <p:spPr bwMode="auto">
          <a:xfrm>
            <a:off x="4572000" y="2443050"/>
            <a:ext cx="4643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400" b="1" i="0" dirty="0">
                <a:solidFill>
                  <a:srgbClr val="FF0000"/>
                </a:solidFill>
                <a:latin typeface="Calibri" panose="020F0502020204030204" pitchFamily="34" charset="0"/>
                <a:cs typeface="Calibri" panose="020F0502020204030204" pitchFamily="34" charset="0"/>
              </a:rPr>
              <a:t>Yếu tố tự sự chỉ để </a:t>
            </a:r>
            <a:r>
              <a:rPr lang="vi-VN" altLang="en-VN" sz="2400" b="1" i="0" u="sng" dirty="0">
                <a:solidFill>
                  <a:srgbClr val="0000FF"/>
                </a:solidFill>
                <a:latin typeface="Calibri" panose="020F0502020204030204" pitchFamily="34" charset="0"/>
                <a:cs typeface="Calibri" panose="020F0502020204030204" pitchFamily="34" charset="0"/>
              </a:rPr>
              <a:t>làm nền</a:t>
            </a:r>
            <a:r>
              <a:rPr lang="vi-VN" altLang="en-VN" sz="2400" b="1" i="0" dirty="0">
                <a:solidFill>
                  <a:srgbClr val="FF0000"/>
                </a:solidFill>
                <a:latin typeface="Calibri" panose="020F0502020204030204" pitchFamily="34" charset="0"/>
                <a:cs typeface="Calibri" panose="020F0502020204030204" pitchFamily="34" charset="0"/>
              </a:rPr>
              <a:t> nhằm nói lên cảm xúc qua sự việc .</a:t>
            </a:r>
          </a:p>
        </p:txBody>
      </p:sp>
    </p:spTree>
    <p:extLst>
      <p:ext uri="{BB962C8B-B14F-4D97-AF65-F5344CB8AC3E}">
        <p14:creationId xmlns:p14="http://schemas.microsoft.com/office/powerpoint/2010/main" val="319410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fltVal val="0"/>
                                          </p:val>
                                        </p:tav>
                                        <p:tav tm="100000">
                                          <p:val>
                                            <p:strVal val="#ppt_w"/>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4B8D9E-0B96-094E-8D4C-2A06BAC78E24}"/>
              </a:ext>
            </a:extLst>
          </p:cNvPr>
          <p:cNvSpPr txBox="1">
            <a:spLocks noChangeArrowheads="1"/>
          </p:cNvSpPr>
          <p:nvPr/>
        </p:nvSpPr>
        <p:spPr>
          <a:xfrm>
            <a:off x="1054328" y="265113"/>
            <a:ext cx="8459787"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altLang="en-VN" sz="2400" u="sng" dirty="0">
                <a:latin typeface="Calibri" panose="020F0502020204030204" pitchFamily="34" charset="0"/>
                <a:cs typeface="Calibri" panose="020F0502020204030204" pitchFamily="34" charset="0"/>
              </a:rPr>
              <a:t>Bài tập 3</a:t>
            </a:r>
            <a:r>
              <a:rPr lang="vi-VN" altLang="en-VN" sz="2400" dirty="0">
                <a:latin typeface="Calibri" panose="020F0502020204030204" pitchFamily="34" charset="0"/>
                <a:cs typeface="Calibri" panose="020F0502020204030204" pitchFamily="34" charset="0"/>
              </a:rPr>
              <a:t> ( trang 168 / SGK )</a:t>
            </a:r>
          </a:p>
        </p:txBody>
      </p:sp>
      <p:pic>
        <p:nvPicPr>
          <p:cNvPr id="3" name="Picture 4">
            <a:extLst>
              <a:ext uri="{FF2B5EF4-FFF2-40B4-BE49-F238E27FC236}">
                <a16:creationId xmlns:a16="http://schemas.microsoft.com/office/drawing/2014/main" id="{7F7950C7-60A3-2A43-A747-8429D30093F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0" y="404813"/>
            <a:ext cx="755650" cy="863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5">
            <a:extLst>
              <a:ext uri="{FF2B5EF4-FFF2-40B4-BE49-F238E27FC236}">
                <a16:creationId xmlns:a16="http://schemas.microsoft.com/office/drawing/2014/main" id="{AB4DDE69-ABA4-AC4D-87F1-C5E6C6800415}"/>
              </a:ext>
            </a:extLst>
          </p:cNvPr>
          <p:cNvSpPr txBox="1">
            <a:spLocks noChangeArrowheads="1"/>
          </p:cNvSpPr>
          <p:nvPr/>
        </p:nvSpPr>
        <p:spPr bwMode="auto">
          <a:xfrm>
            <a:off x="755650" y="809626"/>
            <a:ext cx="8388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400" b="1" i="0" dirty="0">
                <a:solidFill>
                  <a:srgbClr val="FF0000"/>
                </a:solidFill>
                <a:latin typeface="Calibri" panose="020F0502020204030204" pitchFamily="34" charset="0"/>
                <a:cs typeface="Calibri" panose="020F0502020204030204" pitchFamily="34" charset="0"/>
              </a:rPr>
              <a:t>Tự sự</a:t>
            </a:r>
            <a:r>
              <a:rPr lang="vi-VN" altLang="en-VN" sz="2400" b="1" i="0" dirty="0">
                <a:solidFill>
                  <a:srgbClr val="0000FF"/>
                </a:solidFill>
                <a:latin typeface="Calibri" panose="020F0502020204030204" pitchFamily="34" charset="0"/>
                <a:cs typeface="Calibri" panose="020F0502020204030204" pitchFamily="34" charset="0"/>
              </a:rPr>
              <a:t> và </a:t>
            </a:r>
            <a:r>
              <a:rPr lang="vi-VN" altLang="en-VN" sz="2400" b="1" i="0" dirty="0">
                <a:solidFill>
                  <a:srgbClr val="FF0000"/>
                </a:solidFill>
                <a:latin typeface="Calibri" panose="020F0502020204030204" pitchFamily="34" charset="0"/>
                <a:cs typeface="Calibri" panose="020F0502020204030204" pitchFamily="34" charset="0"/>
              </a:rPr>
              <a:t>miêu tả</a:t>
            </a:r>
            <a:r>
              <a:rPr lang="vi-VN" altLang="en-VN" sz="2400" b="1" i="0" dirty="0">
                <a:solidFill>
                  <a:srgbClr val="0000FF"/>
                </a:solidFill>
                <a:latin typeface="Calibri" panose="020F0502020204030204" pitchFamily="34" charset="0"/>
                <a:cs typeface="Calibri" panose="020F0502020204030204" pitchFamily="34" charset="0"/>
              </a:rPr>
              <a:t> trong </a:t>
            </a:r>
            <a:r>
              <a:rPr lang="vi-VN" altLang="en-VN" sz="2400" b="1" i="0" dirty="0">
                <a:solidFill>
                  <a:srgbClr val="FF0000"/>
                </a:solidFill>
                <a:latin typeface="Calibri" panose="020F0502020204030204" pitchFamily="34" charset="0"/>
                <a:cs typeface="Calibri" panose="020F0502020204030204" pitchFamily="34" charset="0"/>
              </a:rPr>
              <a:t>văn biểu cảm</a:t>
            </a:r>
            <a:r>
              <a:rPr lang="vi-VN" altLang="en-VN" sz="2400" b="1" i="0" dirty="0">
                <a:solidFill>
                  <a:srgbClr val="0000FF"/>
                </a:solidFill>
                <a:latin typeface="Calibri" panose="020F0502020204030204" pitchFamily="34" charset="0"/>
                <a:cs typeface="Calibri" panose="020F0502020204030204" pitchFamily="34" charset="0"/>
              </a:rPr>
              <a:t> đóng vai trò gì ? Chúng thực hiện nhiệm vụ biểu cảm như thế nào ? Nêu ví dụ .</a:t>
            </a:r>
          </a:p>
        </p:txBody>
      </p:sp>
      <p:sp>
        <p:nvSpPr>
          <p:cNvPr id="5" name="Text Box 6">
            <a:extLst>
              <a:ext uri="{FF2B5EF4-FFF2-40B4-BE49-F238E27FC236}">
                <a16:creationId xmlns:a16="http://schemas.microsoft.com/office/drawing/2014/main" id="{37E1ADBF-55B8-1047-B5C9-C0ADCD36D900}"/>
              </a:ext>
            </a:extLst>
          </p:cNvPr>
          <p:cNvSpPr txBox="1">
            <a:spLocks noChangeArrowheads="1"/>
          </p:cNvSpPr>
          <p:nvPr/>
        </p:nvSpPr>
        <p:spPr bwMode="auto">
          <a:xfrm>
            <a:off x="684213" y="2458178"/>
            <a:ext cx="84597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400" b="1" i="0" dirty="0">
                <a:solidFill>
                  <a:srgbClr val="002060"/>
                </a:solidFill>
                <a:latin typeface="Calibri" panose="020F0502020204030204" pitchFamily="34" charset="0"/>
                <a:cs typeface="Calibri" panose="020F0502020204030204" pitchFamily="34" charset="0"/>
              </a:rPr>
              <a:t>Tự sự và miêu tả trong văn biểu cảm đóng vai trò làm giá đỡ cho tình cảm , cảm xúc được bộc lộ . Thiếu tự sự , miêu tả thì tình cảm mơ hồ , không cụ thể bởi vì tình cảm , cảm xúc của con người chỉ nảy sinh từ sự việc , cảnh vật cụ thể .</a:t>
            </a:r>
          </a:p>
        </p:txBody>
      </p:sp>
      <p:sp>
        <p:nvSpPr>
          <p:cNvPr id="6" name="AutoShape 7">
            <a:extLst>
              <a:ext uri="{FF2B5EF4-FFF2-40B4-BE49-F238E27FC236}">
                <a16:creationId xmlns:a16="http://schemas.microsoft.com/office/drawing/2014/main" id="{C3965A97-763F-FD4C-9828-034E18BF9DED}"/>
              </a:ext>
            </a:extLst>
          </p:cNvPr>
          <p:cNvSpPr>
            <a:spLocks noChangeArrowheads="1"/>
          </p:cNvSpPr>
          <p:nvPr/>
        </p:nvSpPr>
        <p:spPr bwMode="auto">
          <a:xfrm>
            <a:off x="744197" y="1703897"/>
            <a:ext cx="953973" cy="6477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VN" sz="2400">
              <a:latin typeface="Calibri" panose="020F0502020204030204" pitchFamily="34" charset="0"/>
              <a:cs typeface="Calibri" panose="020F0502020204030204" pitchFamily="34" charset="0"/>
            </a:endParaRPr>
          </a:p>
        </p:txBody>
      </p:sp>
      <p:sp>
        <p:nvSpPr>
          <p:cNvPr id="7" name="Text Box 8">
            <a:extLst>
              <a:ext uri="{FF2B5EF4-FFF2-40B4-BE49-F238E27FC236}">
                <a16:creationId xmlns:a16="http://schemas.microsoft.com/office/drawing/2014/main" id="{341CD7C6-C091-A94D-AED1-7F12ECFAD638}"/>
              </a:ext>
            </a:extLst>
          </p:cNvPr>
          <p:cNvSpPr txBox="1">
            <a:spLocks noChangeArrowheads="1"/>
          </p:cNvSpPr>
          <p:nvPr/>
        </p:nvSpPr>
        <p:spPr bwMode="auto">
          <a:xfrm>
            <a:off x="1054328" y="4313691"/>
            <a:ext cx="9144000"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400" b="1">
                <a:solidFill>
                  <a:srgbClr val="0000FF"/>
                </a:solidFill>
                <a:latin typeface="Calibri" panose="020F0502020204030204" pitchFamily="34" charset="0"/>
                <a:cs typeface="Calibri" panose="020F0502020204030204" pitchFamily="34" charset="0"/>
              </a:rPr>
              <a:t>**Lấy bài </a:t>
            </a:r>
            <a:r>
              <a:rPr lang="vi-VN" altLang="en-VN" sz="2400" b="1">
                <a:solidFill>
                  <a:srgbClr val="000000"/>
                </a:solidFill>
                <a:latin typeface="Calibri" panose="020F0502020204030204" pitchFamily="34" charset="0"/>
                <a:cs typeface="Calibri" panose="020F0502020204030204" pitchFamily="34" charset="0"/>
              </a:rPr>
              <a:t>Kẹo mầm</a:t>
            </a:r>
            <a:r>
              <a:rPr lang="vi-VN" altLang="en-VN" sz="2400" b="1">
                <a:solidFill>
                  <a:srgbClr val="0000FF"/>
                </a:solidFill>
                <a:latin typeface="Calibri" panose="020F0502020204030204" pitchFamily="34" charset="0"/>
                <a:cs typeface="Calibri" panose="020F0502020204030204" pitchFamily="34" charset="0"/>
              </a:rPr>
              <a:t> ( Bài 11 ) làm ví dụ ( Về nhà ) .</a:t>
            </a:r>
          </a:p>
        </p:txBody>
      </p:sp>
    </p:spTree>
    <p:extLst>
      <p:ext uri="{BB962C8B-B14F-4D97-AF65-F5344CB8AC3E}">
        <p14:creationId xmlns:p14="http://schemas.microsoft.com/office/powerpoint/2010/main" val="415769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9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ox(in)">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77B21055-01D6-3F4F-9262-389A70AF5A31}"/>
              </a:ext>
            </a:extLst>
          </p:cNvPr>
          <p:cNvSpPr txBox="1">
            <a:spLocks noChangeArrowheads="1"/>
          </p:cNvSpPr>
          <p:nvPr/>
        </p:nvSpPr>
        <p:spPr bwMode="auto">
          <a:xfrm>
            <a:off x="1366838" y="397575"/>
            <a:ext cx="355898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300" b="1" i="0" u="sng" dirty="0">
                <a:solidFill>
                  <a:srgbClr val="FF0000"/>
                </a:solidFill>
                <a:latin typeface="Calibri" panose="020F0502020204030204" pitchFamily="34" charset="0"/>
                <a:cs typeface="Calibri" panose="020F0502020204030204" pitchFamily="34" charset="0"/>
              </a:rPr>
              <a:t>Bài tập 4</a:t>
            </a:r>
            <a:r>
              <a:rPr lang="vi-VN" altLang="en-VN" sz="2300" b="1" i="0" dirty="0">
                <a:solidFill>
                  <a:srgbClr val="FF0000"/>
                </a:solidFill>
                <a:latin typeface="Calibri" panose="020F0502020204030204" pitchFamily="34" charset="0"/>
                <a:cs typeface="Calibri" panose="020F0502020204030204" pitchFamily="34" charset="0"/>
              </a:rPr>
              <a:t> ( trang 168 / SGK )</a:t>
            </a:r>
          </a:p>
        </p:txBody>
      </p:sp>
      <p:sp>
        <p:nvSpPr>
          <p:cNvPr id="3" name="Text Box 6">
            <a:extLst>
              <a:ext uri="{FF2B5EF4-FFF2-40B4-BE49-F238E27FC236}">
                <a16:creationId xmlns:a16="http://schemas.microsoft.com/office/drawing/2014/main" id="{A03D9E07-0C14-7545-811C-7D85A2B2F2BF}"/>
              </a:ext>
            </a:extLst>
          </p:cNvPr>
          <p:cNvSpPr txBox="1">
            <a:spLocks noChangeArrowheads="1"/>
          </p:cNvSpPr>
          <p:nvPr/>
        </p:nvSpPr>
        <p:spPr bwMode="auto">
          <a:xfrm>
            <a:off x="947057" y="1171575"/>
            <a:ext cx="81969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400" b="1" i="0" dirty="0">
                <a:latin typeface="Calibri" panose="020F0502020204030204" pitchFamily="34" charset="0"/>
                <a:cs typeface="Calibri" panose="020F0502020204030204" pitchFamily="34" charset="0"/>
              </a:rPr>
              <a:t>Cho một đề bài biểu cảm , chẳng hạn : </a:t>
            </a:r>
            <a:r>
              <a:rPr lang="vi-VN" altLang="en-VN" sz="2400" b="1" dirty="0">
                <a:solidFill>
                  <a:srgbClr val="FF9900"/>
                </a:solidFill>
                <a:latin typeface="Calibri" panose="020F0502020204030204" pitchFamily="34" charset="0"/>
                <a:cs typeface="Calibri" panose="020F0502020204030204" pitchFamily="34" charset="0"/>
              </a:rPr>
              <a:t>Cảm nghĩ về mùa xuân</a:t>
            </a:r>
            <a:r>
              <a:rPr lang="vi-VN" altLang="en-VN" sz="2400" b="1" i="0" dirty="0">
                <a:latin typeface="Calibri" panose="020F0502020204030204" pitchFamily="34" charset="0"/>
                <a:cs typeface="Calibri" panose="020F0502020204030204" pitchFamily="34" charset="0"/>
              </a:rPr>
              <a:t> , em sẽ thực hiện bài làm qua những bước nào ? Hãy thực hiện bước tìm hiểu đề và tìm ý .</a:t>
            </a:r>
          </a:p>
        </p:txBody>
      </p:sp>
      <p:sp>
        <p:nvSpPr>
          <p:cNvPr id="4" name="Text Box 8">
            <a:extLst>
              <a:ext uri="{FF2B5EF4-FFF2-40B4-BE49-F238E27FC236}">
                <a16:creationId xmlns:a16="http://schemas.microsoft.com/office/drawing/2014/main" id="{B39EED97-C443-9748-AF1D-3A967861B3EE}"/>
              </a:ext>
            </a:extLst>
          </p:cNvPr>
          <p:cNvSpPr txBox="1">
            <a:spLocks noChangeArrowheads="1"/>
          </p:cNvSpPr>
          <p:nvPr/>
        </p:nvSpPr>
        <p:spPr bwMode="auto">
          <a:xfrm>
            <a:off x="2810139" y="2571750"/>
            <a:ext cx="35237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solidFill>
                  <a:srgbClr val="FF9900"/>
                </a:solidFill>
                <a:latin typeface="Calibri" panose="020F0502020204030204" pitchFamily="34" charset="0"/>
                <a:cs typeface="Calibri" panose="020F0502020204030204" pitchFamily="34" charset="0"/>
              </a:rPr>
              <a:t>( Thảo luận theo tổ , 3 phút )</a:t>
            </a:r>
          </a:p>
        </p:txBody>
      </p:sp>
      <p:pic>
        <p:nvPicPr>
          <p:cNvPr id="5" name="Picture 9">
            <a:extLst>
              <a:ext uri="{FF2B5EF4-FFF2-40B4-BE49-F238E27FC236}">
                <a16:creationId xmlns:a16="http://schemas.microsoft.com/office/drawing/2014/main" id="{2F8EA9CC-2751-AC41-8638-BBE68C41930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539750" y="188913"/>
            <a:ext cx="827088" cy="863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2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4">
                                            <p:txEl>
                                              <p:pRg st="0" end="0"/>
                                            </p:txEl>
                                          </p:spTgt>
                                        </p:tgtEl>
                                        <p:attrNameLst>
                                          <p:attrName>style.visibility</p:attrName>
                                        </p:attrNameLst>
                                      </p:cBhvr>
                                      <p:to>
                                        <p:strVal val="visible"/>
                                      </p:to>
                                    </p:set>
                                    <p:anim by="(-#ppt_w*2)" calcmode="lin" valueType="num">
                                      <p:cBhvr rctx="PPT">
                                        <p:cTn id="29" dur="250" autoRev="1" fill="hold">
                                          <p:stCondLst>
                                            <p:cond delay="0"/>
                                          </p:stCondLst>
                                        </p:cTn>
                                        <p:tgtEl>
                                          <p:spTgt spid="4">
                                            <p:txEl>
                                              <p:pRg st="0" end="0"/>
                                            </p:txEl>
                                          </p:spTgt>
                                        </p:tgtEl>
                                        <p:attrNameLst>
                                          <p:attrName>ppt_w</p:attrName>
                                        </p:attrNameLst>
                                      </p:cBhvr>
                                    </p:anim>
                                    <p:anim by="(#ppt_w*0.50)" calcmode="lin" valueType="num">
                                      <p:cBhvr>
                                        <p:cTn id="30" dur="250" decel="50000" autoRev="1" fill="hold">
                                          <p:stCondLst>
                                            <p:cond delay="0"/>
                                          </p:stCondLst>
                                        </p:cTn>
                                        <p:tgtEl>
                                          <p:spTgt spid="4">
                                            <p:txEl>
                                              <p:pRg st="0" end="0"/>
                                            </p:txEl>
                                          </p:spTgt>
                                        </p:tgtEl>
                                        <p:attrNameLst>
                                          <p:attrName>ppt_x</p:attrName>
                                        </p:attrNameLst>
                                      </p:cBhvr>
                                    </p:anim>
                                    <p:anim from="(-#ppt_h/2)" to="(#ppt_y)" calcmode="lin" valueType="num">
                                      <p:cBhvr>
                                        <p:cTn id="31" dur="500" fill="hold">
                                          <p:stCondLst>
                                            <p:cond delay="0"/>
                                          </p:stCondLst>
                                        </p:cTn>
                                        <p:tgtEl>
                                          <p:spTgt spid="4">
                                            <p:txEl>
                                              <p:pRg st="0" end="0"/>
                                            </p:txEl>
                                          </p:spTgt>
                                        </p:tgtEl>
                                        <p:attrNameLst>
                                          <p:attrName>ppt_y</p:attrName>
                                        </p:attrNameLst>
                                      </p:cBhvr>
                                    </p:anim>
                                    <p:animRot by="21600000">
                                      <p:cBhvr>
                                        <p:cTn id="32" dur="5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2747F8-F802-9142-8D98-29486F1E598F}"/>
              </a:ext>
            </a:extLst>
          </p:cNvPr>
          <p:cNvSpPr txBox="1">
            <a:spLocks noChangeArrowheads="1"/>
          </p:cNvSpPr>
          <p:nvPr/>
        </p:nvSpPr>
        <p:spPr>
          <a:xfrm>
            <a:off x="1045028" y="157162"/>
            <a:ext cx="9144000" cy="83661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altLang="en-VN" sz="2200" b="1" u="sng" dirty="0">
                <a:solidFill>
                  <a:srgbClr val="FF9900"/>
                </a:solidFill>
                <a:latin typeface="Calibri" panose="020F0502020204030204" pitchFamily="34" charset="0"/>
                <a:cs typeface="Calibri" panose="020F0502020204030204" pitchFamily="34" charset="0"/>
              </a:rPr>
              <a:t>Đề</a:t>
            </a:r>
            <a:r>
              <a:rPr lang="vi-VN" altLang="en-VN" sz="2200" b="1" dirty="0">
                <a:solidFill>
                  <a:srgbClr val="FF9900"/>
                </a:solidFill>
                <a:latin typeface="Calibri" panose="020F0502020204030204" pitchFamily="34" charset="0"/>
                <a:cs typeface="Calibri" panose="020F0502020204030204" pitchFamily="34" charset="0"/>
              </a:rPr>
              <a:t> :</a:t>
            </a:r>
            <a:r>
              <a:rPr lang="vi-VN" altLang="en-VN" sz="2200" dirty="0">
                <a:solidFill>
                  <a:srgbClr val="FF9900"/>
                </a:solidFill>
                <a:latin typeface="Calibri" panose="020F0502020204030204" pitchFamily="34" charset="0"/>
                <a:cs typeface="Calibri" panose="020F0502020204030204" pitchFamily="34" charset="0"/>
              </a:rPr>
              <a:t> </a:t>
            </a:r>
            <a:r>
              <a:rPr lang="vi-VN" altLang="en-VN" sz="2200" b="1" i="1" dirty="0">
                <a:solidFill>
                  <a:srgbClr val="FF9900"/>
                </a:solidFill>
                <a:latin typeface="Calibri" panose="020F0502020204030204" pitchFamily="34" charset="0"/>
                <a:cs typeface="Calibri" panose="020F0502020204030204" pitchFamily="34" charset="0"/>
              </a:rPr>
              <a:t>Cảm nghĩ về mùa xuân .</a:t>
            </a:r>
          </a:p>
        </p:txBody>
      </p:sp>
      <p:sp>
        <p:nvSpPr>
          <p:cNvPr id="3" name="Text Box 4">
            <a:extLst>
              <a:ext uri="{FF2B5EF4-FFF2-40B4-BE49-F238E27FC236}">
                <a16:creationId xmlns:a16="http://schemas.microsoft.com/office/drawing/2014/main" id="{9874951E-505F-1147-AE34-9DEDA6DEB29A}"/>
              </a:ext>
            </a:extLst>
          </p:cNvPr>
          <p:cNvSpPr txBox="1">
            <a:spLocks noChangeArrowheads="1"/>
          </p:cNvSpPr>
          <p:nvPr/>
        </p:nvSpPr>
        <p:spPr bwMode="auto">
          <a:xfrm>
            <a:off x="1494997" y="778331"/>
            <a:ext cx="23535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u="sng" dirty="0">
                <a:solidFill>
                  <a:schemeClr val="hlink"/>
                </a:solidFill>
                <a:latin typeface="Calibri" panose="020F0502020204030204" pitchFamily="34" charset="0"/>
                <a:cs typeface="Calibri" panose="020F0502020204030204" pitchFamily="34" charset="0"/>
              </a:rPr>
              <a:t>Các bước làm bài</a:t>
            </a:r>
            <a:r>
              <a:rPr lang="vi-VN" altLang="en-VN" sz="2200" b="1" i="0" dirty="0">
                <a:solidFill>
                  <a:schemeClr val="hlink"/>
                </a:solidFill>
                <a:latin typeface="Calibri" panose="020F0502020204030204" pitchFamily="34" charset="0"/>
                <a:cs typeface="Calibri" panose="020F0502020204030204" pitchFamily="34" charset="0"/>
              </a:rPr>
              <a:t> :</a:t>
            </a:r>
          </a:p>
        </p:txBody>
      </p:sp>
      <p:sp>
        <p:nvSpPr>
          <p:cNvPr id="4" name="AutoShape 5">
            <a:extLst>
              <a:ext uri="{FF2B5EF4-FFF2-40B4-BE49-F238E27FC236}">
                <a16:creationId xmlns:a16="http://schemas.microsoft.com/office/drawing/2014/main" id="{7B892A25-B48E-A549-B899-383C55C33FA0}"/>
              </a:ext>
            </a:extLst>
          </p:cNvPr>
          <p:cNvSpPr>
            <a:spLocks noChangeArrowheads="1"/>
          </p:cNvSpPr>
          <p:nvPr/>
        </p:nvSpPr>
        <p:spPr bwMode="auto">
          <a:xfrm>
            <a:off x="793864" y="669925"/>
            <a:ext cx="576262" cy="6477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VN" sz="2200">
              <a:latin typeface="Calibri" panose="020F0502020204030204" pitchFamily="34" charset="0"/>
              <a:cs typeface="Calibri" panose="020F0502020204030204" pitchFamily="34" charset="0"/>
            </a:endParaRPr>
          </a:p>
        </p:txBody>
      </p:sp>
      <p:sp>
        <p:nvSpPr>
          <p:cNvPr id="5" name="Text Box 6">
            <a:extLst>
              <a:ext uri="{FF2B5EF4-FFF2-40B4-BE49-F238E27FC236}">
                <a16:creationId xmlns:a16="http://schemas.microsoft.com/office/drawing/2014/main" id="{7CC674E3-149F-534E-B3F8-936653F58DA1}"/>
              </a:ext>
            </a:extLst>
          </p:cNvPr>
          <p:cNvSpPr txBox="1">
            <a:spLocks noChangeArrowheads="1"/>
          </p:cNvSpPr>
          <p:nvPr/>
        </p:nvSpPr>
        <p:spPr bwMode="auto">
          <a:xfrm>
            <a:off x="2528401" y="1284526"/>
            <a:ext cx="27109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latin typeface="Calibri" panose="020F0502020204030204" pitchFamily="34" charset="0"/>
                <a:cs typeface="Calibri" panose="020F0502020204030204" pitchFamily="34" charset="0"/>
              </a:rPr>
              <a:t>- Tìm hiểu đề và tìm ý</a:t>
            </a:r>
          </a:p>
        </p:txBody>
      </p:sp>
      <p:sp>
        <p:nvSpPr>
          <p:cNvPr id="6" name="Text Box 7">
            <a:extLst>
              <a:ext uri="{FF2B5EF4-FFF2-40B4-BE49-F238E27FC236}">
                <a16:creationId xmlns:a16="http://schemas.microsoft.com/office/drawing/2014/main" id="{9872F03F-E883-8448-9536-61D5A6B41247}"/>
              </a:ext>
            </a:extLst>
          </p:cNvPr>
          <p:cNvSpPr txBox="1">
            <a:spLocks noChangeArrowheads="1"/>
          </p:cNvSpPr>
          <p:nvPr/>
        </p:nvSpPr>
        <p:spPr bwMode="auto">
          <a:xfrm>
            <a:off x="2528401" y="1756797"/>
            <a:ext cx="16722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latin typeface="Calibri" panose="020F0502020204030204" pitchFamily="34" charset="0"/>
                <a:cs typeface="Calibri" panose="020F0502020204030204" pitchFamily="34" charset="0"/>
              </a:rPr>
              <a:t>- Lập dàn bài</a:t>
            </a:r>
          </a:p>
        </p:txBody>
      </p:sp>
      <p:sp>
        <p:nvSpPr>
          <p:cNvPr id="7" name="Text Box 8">
            <a:extLst>
              <a:ext uri="{FF2B5EF4-FFF2-40B4-BE49-F238E27FC236}">
                <a16:creationId xmlns:a16="http://schemas.microsoft.com/office/drawing/2014/main" id="{C2A4E84C-E9A1-5D47-9E85-2F1A8E6C716E}"/>
              </a:ext>
            </a:extLst>
          </p:cNvPr>
          <p:cNvSpPr txBox="1">
            <a:spLocks noChangeArrowheads="1"/>
          </p:cNvSpPr>
          <p:nvPr/>
        </p:nvSpPr>
        <p:spPr bwMode="auto">
          <a:xfrm>
            <a:off x="2528401" y="2279875"/>
            <a:ext cx="1958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i="0" dirty="0">
                <a:latin typeface="Calibri" panose="020F0502020204030204" pitchFamily="34" charset="0"/>
                <a:cs typeface="Calibri" panose="020F0502020204030204" pitchFamily="34" charset="0"/>
              </a:rPr>
              <a:t>- Viết bài </a:t>
            </a:r>
          </a:p>
        </p:txBody>
      </p:sp>
      <p:sp>
        <p:nvSpPr>
          <p:cNvPr id="8" name="Text Box 9">
            <a:extLst>
              <a:ext uri="{FF2B5EF4-FFF2-40B4-BE49-F238E27FC236}">
                <a16:creationId xmlns:a16="http://schemas.microsoft.com/office/drawing/2014/main" id="{2EC696A8-7650-B04A-916A-6444143E430B}"/>
              </a:ext>
            </a:extLst>
          </p:cNvPr>
          <p:cNvSpPr txBox="1">
            <a:spLocks noChangeArrowheads="1"/>
          </p:cNvSpPr>
          <p:nvPr/>
        </p:nvSpPr>
        <p:spPr bwMode="auto">
          <a:xfrm>
            <a:off x="2528401" y="2740373"/>
            <a:ext cx="26180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latin typeface="Calibri" panose="020F0502020204030204" pitchFamily="34" charset="0"/>
                <a:cs typeface="Calibri" panose="020F0502020204030204" pitchFamily="34" charset="0"/>
              </a:rPr>
              <a:t>- Đọc lại và sửa chữa</a:t>
            </a:r>
          </a:p>
        </p:txBody>
      </p:sp>
      <p:sp>
        <p:nvSpPr>
          <p:cNvPr id="9" name="AutoShape 10">
            <a:extLst>
              <a:ext uri="{FF2B5EF4-FFF2-40B4-BE49-F238E27FC236}">
                <a16:creationId xmlns:a16="http://schemas.microsoft.com/office/drawing/2014/main" id="{D1B42D37-4ACE-EC42-B39F-854E74524DF9}"/>
              </a:ext>
            </a:extLst>
          </p:cNvPr>
          <p:cNvSpPr>
            <a:spLocks noChangeArrowheads="1"/>
          </p:cNvSpPr>
          <p:nvPr/>
        </p:nvSpPr>
        <p:spPr bwMode="auto">
          <a:xfrm>
            <a:off x="793864" y="3509963"/>
            <a:ext cx="576262" cy="6477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VN" sz="2200">
              <a:latin typeface="Calibri" panose="020F0502020204030204" pitchFamily="34" charset="0"/>
              <a:cs typeface="Calibri" panose="020F0502020204030204" pitchFamily="34" charset="0"/>
            </a:endParaRPr>
          </a:p>
        </p:txBody>
      </p:sp>
      <p:sp>
        <p:nvSpPr>
          <p:cNvPr id="10" name="Text Box 11">
            <a:extLst>
              <a:ext uri="{FF2B5EF4-FFF2-40B4-BE49-F238E27FC236}">
                <a16:creationId xmlns:a16="http://schemas.microsoft.com/office/drawing/2014/main" id="{6BB16E42-1AC3-4740-B9D2-1DB005E932D4}"/>
              </a:ext>
            </a:extLst>
          </p:cNvPr>
          <p:cNvSpPr txBox="1">
            <a:spLocks noChangeArrowheads="1"/>
          </p:cNvSpPr>
          <p:nvPr/>
        </p:nvSpPr>
        <p:spPr bwMode="auto">
          <a:xfrm>
            <a:off x="1370126" y="3615480"/>
            <a:ext cx="17091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u="sng" dirty="0">
                <a:solidFill>
                  <a:schemeClr val="hlink"/>
                </a:solidFill>
                <a:latin typeface="Calibri" panose="020F0502020204030204" pitchFamily="34" charset="0"/>
                <a:cs typeface="Calibri" panose="020F0502020204030204" pitchFamily="34" charset="0"/>
              </a:rPr>
              <a:t>Tìm hiểu đề</a:t>
            </a:r>
            <a:r>
              <a:rPr lang="vi-VN" altLang="en-VN" sz="2200" b="1" i="0" dirty="0">
                <a:solidFill>
                  <a:schemeClr val="hlink"/>
                </a:solidFill>
                <a:latin typeface="Calibri" panose="020F0502020204030204" pitchFamily="34" charset="0"/>
                <a:cs typeface="Calibri" panose="020F0502020204030204" pitchFamily="34" charset="0"/>
              </a:rPr>
              <a:t> :</a:t>
            </a:r>
          </a:p>
        </p:txBody>
      </p:sp>
      <p:sp>
        <p:nvSpPr>
          <p:cNvPr id="11" name="Text Box 12">
            <a:extLst>
              <a:ext uri="{FF2B5EF4-FFF2-40B4-BE49-F238E27FC236}">
                <a16:creationId xmlns:a16="http://schemas.microsoft.com/office/drawing/2014/main" id="{0A462EE0-4C26-5E4A-A10B-639982891A71}"/>
              </a:ext>
            </a:extLst>
          </p:cNvPr>
          <p:cNvSpPr txBox="1">
            <a:spLocks noChangeArrowheads="1"/>
          </p:cNvSpPr>
          <p:nvPr/>
        </p:nvSpPr>
        <p:spPr bwMode="auto">
          <a:xfrm>
            <a:off x="3079248" y="3603618"/>
            <a:ext cx="31686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i="0" dirty="0">
                <a:latin typeface="Calibri" panose="020F0502020204030204" pitchFamily="34" charset="0"/>
                <a:cs typeface="Calibri" panose="020F0502020204030204" pitchFamily="34" charset="0"/>
              </a:rPr>
              <a:t>- Kiểu văn bản :</a:t>
            </a:r>
          </a:p>
        </p:txBody>
      </p:sp>
      <p:sp>
        <p:nvSpPr>
          <p:cNvPr id="12" name="Text Box 13">
            <a:extLst>
              <a:ext uri="{FF2B5EF4-FFF2-40B4-BE49-F238E27FC236}">
                <a16:creationId xmlns:a16="http://schemas.microsoft.com/office/drawing/2014/main" id="{F27A8DC3-9E7D-4341-94A7-527472E851AC}"/>
              </a:ext>
            </a:extLst>
          </p:cNvPr>
          <p:cNvSpPr txBox="1">
            <a:spLocks noChangeArrowheads="1"/>
          </p:cNvSpPr>
          <p:nvPr/>
        </p:nvSpPr>
        <p:spPr bwMode="auto">
          <a:xfrm>
            <a:off x="3083572" y="4006175"/>
            <a:ext cx="63373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i="0" dirty="0">
                <a:latin typeface="Calibri" panose="020F0502020204030204" pitchFamily="34" charset="0"/>
                <a:cs typeface="Calibri" panose="020F0502020204030204" pitchFamily="34" charset="0"/>
              </a:rPr>
              <a:t>- Đề tài ( Đối tượng biểu cảm ) :</a:t>
            </a:r>
          </a:p>
        </p:txBody>
      </p:sp>
      <p:sp>
        <p:nvSpPr>
          <p:cNvPr id="13" name="Text Box 15">
            <a:extLst>
              <a:ext uri="{FF2B5EF4-FFF2-40B4-BE49-F238E27FC236}">
                <a16:creationId xmlns:a16="http://schemas.microsoft.com/office/drawing/2014/main" id="{E16051DC-1A35-2145-86A8-600503842E96}"/>
              </a:ext>
            </a:extLst>
          </p:cNvPr>
          <p:cNvSpPr txBox="1">
            <a:spLocks noChangeArrowheads="1"/>
          </p:cNvSpPr>
          <p:nvPr/>
        </p:nvSpPr>
        <p:spPr bwMode="auto">
          <a:xfrm>
            <a:off x="3084641" y="4448924"/>
            <a:ext cx="22320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i="0" dirty="0">
                <a:latin typeface="Calibri" panose="020F0502020204030204" pitchFamily="34" charset="0"/>
                <a:cs typeface="Calibri" panose="020F0502020204030204" pitchFamily="34" charset="0"/>
              </a:rPr>
              <a:t>- Yêu cầu :</a:t>
            </a:r>
          </a:p>
        </p:txBody>
      </p:sp>
      <p:sp>
        <p:nvSpPr>
          <p:cNvPr id="14" name="Rectangle 17">
            <a:extLst>
              <a:ext uri="{FF2B5EF4-FFF2-40B4-BE49-F238E27FC236}">
                <a16:creationId xmlns:a16="http://schemas.microsoft.com/office/drawing/2014/main" id="{753A0082-6288-E140-99F6-902D78CEB3E0}"/>
              </a:ext>
            </a:extLst>
          </p:cNvPr>
          <p:cNvSpPr>
            <a:spLocks noChangeArrowheads="1"/>
          </p:cNvSpPr>
          <p:nvPr/>
        </p:nvSpPr>
        <p:spPr bwMode="auto">
          <a:xfrm>
            <a:off x="5007656" y="3615480"/>
            <a:ext cx="59055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i="0" dirty="0">
                <a:latin typeface="Calibri" panose="020F0502020204030204" pitchFamily="34" charset="0"/>
                <a:cs typeface="Calibri" panose="020F0502020204030204" pitchFamily="34" charset="0"/>
              </a:rPr>
              <a:t>Biểu cảm ( Phát biểu cảm nghĩ )</a:t>
            </a:r>
          </a:p>
        </p:txBody>
      </p:sp>
      <p:sp>
        <p:nvSpPr>
          <p:cNvPr id="15" name="Text Box 18">
            <a:extLst>
              <a:ext uri="{FF2B5EF4-FFF2-40B4-BE49-F238E27FC236}">
                <a16:creationId xmlns:a16="http://schemas.microsoft.com/office/drawing/2014/main" id="{807AC528-47AD-1444-B73D-90B68776B11E}"/>
              </a:ext>
            </a:extLst>
          </p:cNvPr>
          <p:cNvSpPr txBox="1">
            <a:spLocks noChangeArrowheads="1"/>
          </p:cNvSpPr>
          <p:nvPr/>
        </p:nvSpPr>
        <p:spPr bwMode="auto">
          <a:xfrm>
            <a:off x="6840069" y="4034505"/>
            <a:ext cx="26638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i="0" dirty="0">
                <a:latin typeface="Calibri" panose="020F0502020204030204" pitchFamily="34" charset="0"/>
                <a:cs typeface="Calibri" panose="020F0502020204030204" pitchFamily="34" charset="0"/>
              </a:rPr>
              <a:t>Mùa xuân .</a:t>
            </a:r>
          </a:p>
          <a:p>
            <a:endParaRPr lang="vi-VN" altLang="en-VN" sz="2200" b="1" i="0" dirty="0">
              <a:latin typeface="Calibri" panose="020F0502020204030204" pitchFamily="34" charset="0"/>
              <a:cs typeface="Calibri" panose="020F0502020204030204" pitchFamily="34" charset="0"/>
            </a:endParaRPr>
          </a:p>
        </p:txBody>
      </p:sp>
      <p:sp>
        <p:nvSpPr>
          <p:cNvPr id="16" name="Rectangle 19">
            <a:extLst>
              <a:ext uri="{FF2B5EF4-FFF2-40B4-BE49-F238E27FC236}">
                <a16:creationId xmlns:a16="http://schemas.microsoft.com/office/drawing/2014/main" id="{CABD8841-ED03-0E45-9885-486B8B74BFB8}"/>
              </a:ext>
            </a:extLst>
          </p:cNvPr>
          <p:cNvSpPr>
            <a:spLocks noChangeArrowheads="1"/>
          </p:cNvSpPr>
          <p:nvPr/>
        </p:nvSpPr>
        <p:spPr bwMode="auto">
          <a:xfrm>
            <a:off x="4344080" y="4435795"/>
            <a:ext cx="435360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solidFill>
                  <a:schemeClr val="tx2"/>
                </a:solidFill>
                <a:latin typeface="Calibri" panose="020F0502020204030204" pitchFamily="34" charset="0"/>
                <a:cs typeface="Calibri" panose="020F0502020204030204" pitchFamily="34" charset="0"/>
              </a:rPr>
              <a:t>Bày tỏ thái độ , tình cảm và sự đánh giá đối với mùa xuân .</a:t>
            </a:r>
          </a:p>
        </p:txBody>
      </p:sp>
    </p:spTree>
    <p:extLst>
      <p:ext uri="{BB962C8B-B14F-4D97-AF65-F5344CB8AC3E}">
        <p14:creationId xmlns:p14="http://schemas.microsoft.com/office/powerpoint/2010/main" val="15234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box(in)">
                                      <p:cBhvr>
                                        <p:cTn id="56" dur="10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39" presetClass="entr" presetSubtype="0" accel="100000"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p:cTn id="67" dur="1000" fill="hold"/>
                                        <p:tgtEl>
                                          <p:spTgt spid="1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1000" fill="hold"/>
                                        <p:tgtEl>
                                          <p:spTgt spid="1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1000" fill="hold"/>
                                        <p:tgtEl>
                                          <p:spTgt spid="1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0" presetClass="entr" presetSubtype="0" fill="hold" nodeType="clickEffect">
                                  <p:stCondLst>
                                    <p:cond delay="0"/>
                                  </p:stCondLst>
                                  <p:iterate type="lt">
                                    <p:tmPct val="10000"/>
                                  </p:iterate>
                                  <p:childTnLst>
                                    <p:set>
                                      <p:cBhvr>
                                        <p:cTn id="74" dur="1" fill="hold">
                                          <p:stCondLst>
                                            <p:cond delay="0"/>
                                          </p:stCondLst>
                                        </p:cTn>
                                        <p:tgtEl>
                                          <p:spTgt spid="12">
                                            <p:txEl>
                                              <p:pRg st="0" end="0"/>
                                            </p:txEl>
                                          </p:spTgt>
                                        </p:tgtEl>
                                        <p:attrNameLst>
                                          <p:attrName>style.visibility</p:attrName>
                                        </p:attrNameLst>
                                      </p:cBhvr>
                                      <p:to>
                                        <p:strVal val="visible"/>
                                      </p:to>
                                    </p:set>
                                    <p:animEffect transition="in" filter="fade">
                                      <p:cBhvr>
                                        <p:cTn id="75" dur="500"/>
                                        <p:tgtEl>
                                          <p:spTgt spid="12">
                                            <p:txEl>
                                              <p:pRg st="0" end="0"/>
                                            </p:txEl>
                                          </p:spTgt>
                                        </p:tgtEl>
                                      </p:cBhvr>
                                    </p:animEffect>
                                    <p:anim calcmode="lin" valueType="num">
                                      <p:cBhvr>
                                        <p:cTn id="76" dur="500" fill="hold"/>
                                        <p:tgtEl>
                                          <p:spTgt spid="12">
                                            <p:txEl>
                                              <p:pRg st="0" end="0"/>
                                            </p:txEl>
                                          </p:spTgt>
                                        </p:tgtEl>
                                        <p:attrNameLst>
                                          <p:attrName>ppt_x</p:attrName>
                                        </p:attrNameLst>
                                      </p:cBhvr>
                                      <p:tavLst>
                                        <p:tav tm="0">
                                          <p:val>
                                            <p:strVal val="#ppt_x-.1"/>
                                          </p:val>
                                        </p:tav>
                                        <p:tav tm="100000">
                                          <p:val>
                                            <p:strVal val="#ppt_x"/>
                                          </p:val>
                                        </p:tav>
                                      </p:tavLst>
                                    </p:anim>
                                    <p:anim calcmode="lin" valueType="num">
                                      <p:cBhvr>
                                        <p:cTn id="7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5">
                                            <p:txEl>
                                              <p:pRg st="0" end="0"/>
                                            </p:txEl>
                                          </p:spTgt>
                                        </p:tgtEl>
                                        <p:attrNameLst>
                                          <p:attrName>style.visibility</p:attrName>
                                        </p:attrNameLst>
                                      </p:cBhvr>
                                      <p:to>
                                        <p:strVal val="visible"/>
                                      </p:to>
                                    </p:set>
                                    <p:animEffect transition="in" filter="box(in)">
                                      <p:cBhvr>
                                        <p:cTn id="82" dur="1000"/>
                                        <p:tgtEl>
                                          <p:spTgt spid="1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nodeType="clickEffect">
                                  <p:stCondLst>
                                    <p:cond delay="0"/>
                                  </p:stCondLst>
                                  <p:childTnLst>
                                    <p:set>
                                      <p:cBhvr>
                                        <p:cTn id="86" dur="1" fill="hold">
                                          <p:stCondLst>
                                            <p:cond delay="0"/>
                                          </p:stCondLst>
                                        </p:cTn>
                                        <p:tgtEl>
                                          <p:spTgt spid="13">
                                            <p:txEl>
                                              <p:pRg st="0" end="0"/>
                                            </p:txEl>
                                          </p:spTgt>
                                        </p:tgtEl>
                                        <p:attrNameLst>
                                          <p:attrName>style.visibility</p:attrName>
                                        </p:attrNameLst>
                                      </p:cBhvr>
                                      <p:to>
                                        <p:strVal val="visible"/>
                                      </p:to>
                                    </p:set>
                                    <p:anim calcmode="lin" valueType="num">
                                      <p:cBhvr>
                                        <p:cTn id="8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16">
                                            <p:txEl>
                                              <p:pRg st="0" end="0"/>
                                            </p:txEl>
                                          </p:spTgt>
                                        </p:tgtEl>
                                        <p:attrNameLst>
                                          <p:attrName>style.visibility</p:attrName>
                                        </p:attrNameLst>
                                      </p:cBhvr>
                                      <p:to>
                                        <p:strVal val="visible"/>
                                      </p:to>
                                    </p:set>
                                    <p:anim calcmode="lin" valueType="num">
                                      <p:cBhvr additive="base">
                                        <p:cTn id="93" dur="2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94" dur="2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457"/>
        <p:cNvGrpSpPr/>
        <p:nvPr/>
      </p:nvGrpSpPr>
      <p:grpSpPr>
        <a:xfrm>
          <a:off x="0" y="0"/>
          <a:ext cx="0" cy="0"/>
          <a:chOff x="0" y="0"/>
          <a:chExt cx="0" cy="0"/>
        </a:xfrm>
      </p:grpSpPr>
      <p:grpSp>
        <p:nvGrpSpPr>
          <p:cNvPr id="458" name="Google Shape;458;p21"/>
          <p:cNvGrpSpPr/>
          <p:nvPr/>
        </p:nvGrpSpPr>
        <p:grpSpPr>
          <a:xfrm>
            <a:off x="2006019" y="49159"/>
            <a:ext cx="5930106" cy="1251496"/>
            <a:chOff x="2006019" y="49159"/>
            <a:chExt cx="5930106" cy="1251496"/>
          </a:xfrm>
        </p:grpSpPr>
        <p:sp>
          <p:nvSpPr>
            <p:cNvPr id="459"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21"/>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I. VĂN BIỂU CẢM</a:t>
            </a:r>
            <a:endParaRPr dirty="0">
              <a:solidFill>
                <a:schemeClr val="lt1"/>
              </a:solidFill>
            </a:endParaRPr>
          </a:p>
        </p:txBody>
      </p:sp>
      <p:sp>
        <p:nvSpPr>
          <p:cNvPr id="8" name="Text Box 7">
            <a:extLst>
              <a:ext uri="{FF2B5EF4-FFF2-40B4-BE49-F238E27FC236}">
                <a16:creationId xmlns:a16="http://schemas.microsoft.com/office/drawing/2014/main" id="{7EA91B00-C592-9E49-9735-57A019078804}"/>
              </a:ext>
            </a:extLst>
          </p:cNvPr>
          <p:cNvSpPr txBox="1">
            <a:spLocks noChangeArrowheads="1"/>
          </p:cNvSpPr>
          <p:nvPr/>
        </p:nvSpPr>
        <p:spPr bwMode="auto">
          <a:xfrm>
            <a:off x="720725" y="1314887"/>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dirty="0">
                <a:solidFill>
                  <a:srgbClr val="002060"/>
                </a:solidFill>
              </a:rPr>
              <a:t> </a:t>
            </a:r>
            <a:r>
              <a:rPr lang="vi-VN" altLang="en-VN" sz="2300" b="1" i="0" dirty="0">
                <a:solidFill>
                  <a:srgbClr val="002060"/>
                </a:solidFill>
              </a:rPr>
              <a:t>. </a:t>
            </a:r>
            <a:r>
              <a:rPr lang="vi-VN" altLang="en-VN" sz="2300" b="1" i="0" u="sng" dirty="0">
                <a:solidFill>
                  <a:srgbClr val="002060"/>
                </a:solidFill>
              </a:rPr>
              <a:t>HỆ THỐNG HÓA KIẾN THỨC</a:t>
            </a:r>
            <a:r>
              <a:rPr lang="vi-VN" altLang="en-VN" sz="2300" b="1" i="0" dirty="0">
                <a:solidFill>
                  <a:srgbClr val="002060"/>
                </a:solidFill>
              </a:rPr>
              <a:t> :</a:t>
            </a:r>
          </a:p>
        </p:txBody>
      </p:sp>
      <p:sp>
        <p:nvSpPr>
          <p:cNvPr id="9" name="Text Box 9">
            <a:extLst>
              <a:ext uri="{FF2B5EF4-FFF2-40B4-BE49-F238E27FC236}">
                <a16:creationId xmlns:a16="http://schemas.microsoft.com/office/drawing/2014/main" id="{46D28A19-A8F2-014A-9CC3-930662A2CF0F}"/>
              </a:ext>
            </a:extLst>
          </p:cNvPr>
          <p:cNvSpPr txBox="1">
            <a:spLocks noChangeArrowheads="1"/>
          </p:cNvSpPr>
          <p:nvPr/>
        </p:nvSpPr>
        <p:spPr bwMode="auto">
          <a:xfrm>
            <a:off x="813593" y="1750996"/>
            <a:ext cx="412645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300" b="1" dirty="0">
                <a:solidFill>
                  <a:srgbClr val="002060"/>
                </a:solidFill>
              </a:rPr>
              <a:t>a</a:t>
            </a:r>
            <a:r>
              <a:rPr lang="vi-VN" altLang="en-VN" sz="2300" b="1" i="0" dirty="0">
                <a:solidFill>
                  <a:srgbClr val="002060"/>
                </a:solidFill>
              </a:rPr>
              <a:t> . </a:t>
            </a:r>
            <a:r>
              <a:rPr lang="vi-VN" altLang="en-VN" sz="2300" b="1" i="0" u="sng" dirty="0">
                <a:solidFill>
                  <a:srgbClr val="002060"/>
                </a:solidFill>
              </a:rPr>
              <a:t>Khái niệm văn biểu cảm</a:t>
            </a:r>
            <a:r>
              <a:rPr lang="vi-VN" altLang="en-VN" sz="2300" b="1" i="0" dirty="0">
                <a:solidFill>
                  <a:srgbClr val="002060"/>
                </a:solidFill>
              </a:rPr>
              <a:t> :</a:t>
            </a:r>
          </a:p>
        </p:txBody>
      </p:sp>
      <p:sp>
        <p:nvSpPr>
          <p:cNvPr id="10" name="Text Box 10">
            <a:extLst>
              <a:ext uri="{FF2B5EF4-FFF2-40B4-BE49-F238E27FC236}">
                <a16:creationId xmlns:a16="http://schemas.microsoft.com/office/drawing/2014/main" id="{E8F0C2FE-8E6A-644B-9430-25B47CE0E62C}"/>
              </a:ext>
            </a:extLst>
          </p:cNvPr>
          <p:cNvSpPr txBox="1">
            <a:spLocks noChangeArrowheads="1"/>
          </p:cNvSpPr>
          <p:nvPr/>
        </p:nvSpPr>
        <p:spPr bwMode="auto">
          <a:xfrm>
            <a:off x="2106386" y="2487990"/>
            <a:ext cx="4176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i="0" dirty="0"/>
              <a:t>Thế nào là </a:t>
            </a:r>
            <a:r>
              <a:rPr lang="vi-VN" altLang="en-VN" sz="2300" b="1" i="0" dirty="0">
                <a:solidFill>
                  <a:srgbClr val="C00000"/>
                </a:solidFill>
              </a:rPr>
              <a:t>văn biểu cảm</a:t>
            </a:r>
            <a:r>
              <a:rPr lang="vi-VN" altLang="en-VN" sz="2300" b="1" i="0" dirty="0"/>
              <a:t> ?</a:t>
            </a:r>
          </a:p>
        </p:txBody>
      </p:sp>
      <p:sp>
        <p:nvSpPr>
          <p:cNvPr id="11" name="Text Box 11">
            <a:extLst>
              <a:ext uri="{FF2B5EF4-FFF2-40B4-BE49-F238E27FC236}">
                <a16:creationId xmlns:a16="http://schemas.microsoft.com/office/drawing/2014/main" id="{DAC73AC5-22B7-014E-A194-1C96412D8476}"/>
              </a:ext>
            </a:extLst>
          </p:cNvPr>
          <p:cNvSpPr txBox="1">
            <a:spLocks noChangeArrowheads="1"/>
          </p:cNvSpPr>
          <p:nvPr/>
        </p:nvSpPr>
        <p:spPr bwMode="auto">
          <a:xfrm>
            <a:off x="768338" y="3309237"/>
            <a:ext cx="837566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solidFill>
                  <a:srgbClr val="FFCC00"/>
                </a:solidFill>
              </a:rPr>
              <a:t>          </a:t>
            </a:r>
            <a:r>
              <a:rPr lang="vi-VN" altLang="en-VN" sz="2200" b="1" i="0" dirty="0">
                <a:solidFill>
                  <a:srgbClr val="C00000"/>
                </a:solidFill>
              </a:rPr>
              <a:t>Văn biểu cảm </a:t>
            </a:r>
            <a:r>
              <a:rPr lang="vi-VN" altLang="en-VN" sz="2200" b="1" i="0" dirty="0"/>
              <a:t>là văn được viết ra nhằm biểu đạt tình cảm , cảm xúc , sự đánh giá của con người đối với thế giới xung quanh và khêu gợi lòng đồng cảm nơi người đọc ( còn gọi là </a:t>
            </a:r>
            <a:r>
              <a:rPr lang="vi-VN" altLang="en-VN" sz="2200" b="1" i="0" dirty="0">
                <a:solidFill>
                  <a:srgbClr val="C00000"/>
                </a:solidFill>
              </a:rPr>
              <a:t>văn trữ tình </a:t>
            </a:r>
            <a:r>
              <a:rPr lang="vi-VN" altLang="en-VN" sz="2200" b="1" i="0" dirty="0"/>
              <a:t>) .</a:t>
            </a:r>
          </a:p>
        </p:txBody>
      </p:sp>
      <p:pic>
        <p:nvPicPr>
          <p:cNvPr id="12" name="Picture 4" descr="WHATSUP.GIF">
            <a:extLst>
              <a:ext uri="{FF2B5EF4-FFF2-40B4-BE49-F238E27FC236}">
                <a16:creationId xmlns:a16="http://schemas.microsoft.com/office/drawing/2014/main" id="{2E367BAE-C3A1-8F42-8495-98408032F6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7988" y="2309531"/>
            <a:ext cx="4333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0">
            <a:extLst>
              <a:ext uri="{FF2B5EF4-FFF2-40B4-BE49-F238E27FC236}">
                <a16:creationId xmlns:a16="http://schemas.microsoft.com/office/drawing/2014/main" id="{228F9001-5094-F245-80C2-F1B90F8B011A}"/>
              </a:ext>
            </a:extLst>
          </p:cNvPr>
          <p:cNvSpPr>
            <a:spLocks noChangeArrowheads="1"/>
          </p:cNvSpPr>
          <p:nvPr/>
        </p:nvSpPr>
        <p:spPr bwMode="auto">
          <a:xfrm>
            <a:off x="859537" y="3145972"/>
            <a:ext cx="576263" cy="576263"/>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VN" sz="1800"/>
          </a:p>
        </p:txBody>
      </p:sp>
      <p:grpSp>
        <p:nvGrpSpPr>
          <p:cNvPr id="14" name="Google Shape;468;p22">
            <a:extLst>
              <a:ext uri="{FF2B5EF4-FFF2-40B4-BE49-F238E27FC236}">
                <a16:creationId xmlns:a16="http://schemas.microsoft.com/office/drawing/2014/main" id="{ABD3FB7E-CA1F-0F4F-815D-E16D2234A476}"/>
              </a:ext>
            </a:extLst>
          </p:cNvPr>
          <p:cNvGrpSpPr/>
          <p:nvPr/>
        </p:nvGrpSpPr>
        <p:grpSpPr>
          <a:xfrm>
            <a:off x="566014" y="1060934"/>
            <a:ext cx="404648" cy="700229"/>
            <a:chOff x="1689271" y="684050"/>
            <a:chExt cx="959791" cy="1660885"/>
          </a:xfrm>
        </p:grpSpPr>
        <p:sp>
          <p:nvSpPr>
            <p:cNvPr id="15" name="Google Shape;469;p22">
              <a:extLst>
                <a:ext uri="{FF2B5EF4-FFF2-40B4-BE49-F238E27FC236}">
                  <a16:creationId xmlns:a16="http://schemas.microsoft.com/office/drawing/2014/main" id="{A162BE6F-6AE3-F54D-BFF1-13837FCB00FB}"/>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0;p22">
              <a:extLst>
                <a:ext uri="{FF2B5EF4-FFF2-40B4-BE49-F238E27FC236}">
                  <a16:creationId xmlns:a16="http://schemas.microsoft.com/office/drawing/2014/main" id="{DF86E5FC-5541-7B44-9616-7849D7DDC907}"/>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1;p22">
              <a:extLst>
                <a:ext uri="{FF2B5EF4-FFF2-40B4-BE49-F238E27FC236}">
                  <a16:creationId xmlns:a16="http://schemas.microsoft.com/office/drawing/2014/main" id="{32AA4237-FF68-244D-A3B7-DB6DCB056C0E}"/>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2;p22">
              <a:extLst>
                <a:ext uri="{FF2B5EF4-FFF2-40B4-BE49-F238E27FC236}">
                  <a16:creationId xmlns:a16="http://schemas.microsoft.com/office/drawing/2014/main" id="{045834AE-DFD1-F849-AFA3-944652E2A242}"/>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3;p22">
              <a:extLst>
                <a:ext uri="{FF2B5EF4-FFF2-40B4-BE49-F238E27FC236}">
                  <a16:creationId xmlns:a16="http://schemas.microsoft.com/office/drawing/2014/main" id="{CE4BEAF3-6932-7942-B1CD-77AD4CDE9FDA}"/>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4;p22">
              <a:extLst>
                <a:ext uri="{FF2B5EF4-FFF2-40B4-BE49-F238E27FC236}">
                  <a16:creationId xmlns:a16="http://schemas.microsoft.com/office/drawing/2014/main" id="{BA3D3B7C-5098-AC48-8808-B0254C10CA4B}"/>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5;p22">
              <a:extLst>
                <a:ext uri="{FF2B5EF4-FFF2-40B4-BE49-F238E27FC236}">
                  <a16:creationId xmlns:a16="http://schemas.microsoft.com/office/drawing/2014/main" id="{0972F907-13F4-7548-93AE-ACB974040F75}"/>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6;p22">
              <a:extLst>
                <a:ext uri="{FF2B5EF4-FFF2-40B4-BE49-F238E27FC236}">
                  <a16:creationId xmlns:a16="http://schemas.microsoft.com/office/drawing/2014/main" id="{38550C26-3945-5345-98F4-41D9669367B3}"/>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7;p22">
              <a:extLst>
                <a:ext uri="{FF2B5EF4-FFF2-40B4-BE49-F238E27FC236}">
                  <a16:creationId xmlns:a16="http://schemas.microsoft.com/office/drawing/2014/main" id="{A0ECFE04-D9EA-7740-834D-7281E7DF1FE6}"/>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8;p22">
              <a:extLst>
                <a:ext uri="{FF2B5EF4-FFF2-40B4-BE49-F238E27FC236}">
                  <a16:creationId xmlns:a16="http://schemas.microsoft.com/office/drawing/2014/main" id="{24833B17-1541-6341-9497-BEFCEE9CAD48}"/>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p22">
              <a:extLst>
                <a:ext uri="{FF2B5EF4-FFF2-40B4-BE49-F238E27FC236}">
                  <a16:creationId xmlns:a16="http://schemas.microsoft.com/office/drawing/2014/main" id="{96E690C8-D957-5644-913D-37BDB2942BD5}"/>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0;p22">
              <a:extLst>
                <a:ext uri="{FF2B5EF4-FFF2-40B4-BE49-F238E27FC236}">
                  <a16:creationId xmlns:a16="http://schemas.microsoft.com/office/drawing/2014/main" id="{DAA5A961-9363-8842-9605-BB1921112CCA}"/>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1;p22">
              <a:extLst>
                <a:ext uri="{FF2B5EF4-FFF2-40B4-BE49-F238E27FC236}">
                  <a16:creationId xmlns:a16="http://schemas.microsoft.com/office/drawing/2014/main" id="{5F210877-8107-0542-A854-4F10316E1025}"/>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out)">
                                      <p:cBhvr>
                                        <p:cTn id="19" dur="1000"/>
                                        <p:tgtEl>
                                          <p:spTgt spid="12"/>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8)">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000" fill="hold"/>
                                        <p:tgtEl>
                                          <p:spTgt spid="13"/>
                                        </p:tgtEl>
                                        <p:attrNameLst>
                                          <p:attrName>ppt_w</p:attrName>
                                        </p:attrNameLst>
                                      </p:cBhvr>
                                      <p:tavLst>
                                        <p:tav tm="0">
                                          <p:val>
                                            <p:fltVal val="0"/>
                                          </p:val>
                                        </p:tav>
                                        <p:tav tm="100000">
                                          <p:val>
                                            <p:strVal val="#ppt_w"/>
                                          </p:val>
                                        </p:tav>
                                      </p:tavLst>
                                    </p:anim>
                                    <p:anim calcmode="lin" valueType="num">
                                      <p:cBhvr>
                                        <p:cTn id="28" dur="2000" fill="hold"/>
                                        <p:tgtEl>
                                          <p:spTgt spid="13"/>
                                        </p:tgtEl>
                                        <p:attrNameLst>
                                          <p:attrName>ppt_h</p:attrName>
                                        </p:attrNameLst>
                                      </p:cBhvr>
                                      <p:tavLst>
                                        <p:tav tm="0">
                                          <p:val>
                                            <p:fltVal val="0"/>
                                          </p:val>
                                        </p:tav>
                                        <p:tav tm="100000">
                                          <p:val>
                                            <p:strVal val="#ppt_h"/>
                                          </p:val>
                                        </p:tav>
                                      </p:tavLst>
                                    </p:anim>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p:cTn id="34"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5A4924BA-97FF-8342-B1FD-C90FF0FDDD6F}"/>
              </a:ext>
            </a:extLst>
          </p:cNvPr>
          <p:cNvSpPr txBox="1">
            <a:spLocks noChangeArrowheads="1"/>
          </p:cNvSpPr>
          <p:nvPr/>
        </p:nvSpPr>
        <p:spPr bwMode="auto">
          <a:xfrm>
            <a:off x="1631270" y="14288"/>
            <a:ext cx="16970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4000" b="1" i="0" u="sng" dirty="0"/>
              <a:t>Tìm ý</a:t>
            </a:r>
            <a:r>
              <a:rPr lang="vi-VN" altLang="en-VN" b="1" i="0" dirty="0"/>
              <a:t> :</a:t>
            </a:r>
          </a:p>
        </p:txBody>
      </p:sp>
      <p:sp>
        <p:nvSpPr>
          <p:cNvPr id="3" name="AutoShape 5">
            <a:extLst>
              <a:ext uri="{FF2B5EF4-FFF2-40B4-BE49-F238E27FC236}">
                <a16:creationId xmlns:a16="http://schemas.microsoft.com/office/drawing/2014/main" id="{66750DCF-D1A9-0648-90E0-B380AE27CA8F}"/>
              </a:ext>
            </a:extLst>
          </p:cNvPr>
          <p:cNvSpPr>
            <a:spLocks noChangeArrowheads="1"/>
          </p:cNvSpPr>
          <p:nvPr/>
        </p:nvSpPr>
        <p:spPr bwMode="auto">
          <a:xfrm>
            <a:off x="974045" y="165894"/>
            <a:ext cx="576262" cy="6477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VN" sz="1800"/>
          </a:p>
        </p:txBody>
      </p:sp>
      <p:sp>
        <p:nvSpPr>
          <p:cNvPr id="4" name="Text Box 6">
            <a:extLst>
              <a:ext uri="{FF2B5EF4-FFF2-40B4-BE49-F238E27FC236}">
                <a16:creationId xmlns:a16="http://schemas.microsoft.com/office/drawing/2014/main" id="{9108018E-418F-CA4E-BEE7-C16582F702F7}"/>
              </a:ext>
            </a:extLst>
          </p:cNvPr>
          <p:cNvSpPr txBox="1">
            <a:spLocks noChangeArrowheads="1"/>
          </p:cNvSpPr>
          <p:nvPr/>
        </p:nvSpPr>
        <p:spPr bwMode="auto">
          <a:xfrm>
            <a:off x="719377" y="765175"/>
            <a:ext cx="37208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solidFill>
                  <a:srgbClr val="FF9900"/>
                </a:solidFill>
                <a:latin typeface="Calibri" panose="020F0502020204030204" pitchFamily="34" charset="0"/>
                <a:cs typeface="Calibri" panose="020F0502020204030204" pitchFamily="34" charset="0"/>
              </a:rPr>
              <a:t>1 . </a:t>
            </a:r>
            <a:r>
              <a:rPr lang="vi-VN" altLang="en-VN" sz="2200" b="1" i="0" u="sng" dirty="0">
                <a:solidFill>
                  <a:srgbClr val="FF9900"/>
                </a:solidFill>
                <a:latin typeface="Calibri" panose="020F0502020204030204" pitchFamily="34" charset="0"/>
                <a:cs typeface="Calibri" panose="020F0502020204030204" pitchFamily="34" charset="0"/>
              </a:rPr>
              <a:t>Mùa xuân của thiên nhiên</a:t>
            </a:r>
            <a:r>
              <a:rPr lang="vi-VN" altLang="en-VN" sz="2200" b="1" i="0" dirty="0">
                <a:solidFill>
                  <a:srgbClr val="FF9900"/>
                </a:solidFill>
                <a:latin typeface="Calibri" panose="020F0502020204030204" pitchFamily="34" charset="0"/>
                <a:cs typeface="Calibri" panose="020F0502020204030204" pitchFamily="34" charset="0"/>
              </a:rPr>
              <a:t> :</a:t>
            </a:r>
          </a:p>
        </p:txBody>
      </p:sp>
      <p:sp>
        <p:nvSpPr>
          <p:cNvPr id="5" name="Text Box 7">
            <a:extLst>
              <a:ext uri="{FF2B5EF4-FFF2-40B4-BE49-F238E27FC236}">
                <a16:creationId xmlns:a16="http://schemas.microsoft.com/office/drawing/2014/main" id="{F9F4E166-1C67-D545-B98C-7498868D6E8F}"/>
              </a:ext>
            </a:extLst>
          </p:cNvPr>
          <p:cNvSpPr txBox="1">
            <a:spLocks noChangeArrowheads="1"/>
          </p:cNvSpPr>
          <p:nvPr/>
        </p:nvSpPr>
        <p:spPr bwMode="auto">
          <a:xfrm>
            <a:off x="1262176" y="1196062"/>
            <a:ext cx="84597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i="0" dirty="0">
                <a:latin typeface="Calibri" panose="020F0502020204030204" pitchFamily="34" charset="0"/>
                <a:cs typeface="Calibri" panose="020F0502020204030204" pitchFamily="34" charset="0"/>
              </a:rPr>
              <a:t> - Cảnh sắc , thời tiết , khí hậu , cây cỏ , chim muông ...</a:t>
            </a:r>
          </a:p>
        </p:txBody>
      </p:sp>
      <p:sp>
        <p:nvSpPr>
          <p:cNvPr id="6" name="Text Box 8">
            <a:extLst>
              <a:ext uri="{FF2B5EF4-FFF2-40B4-BE49-F238E27FC236}">
                <a16:creationId xmlns:a16="http://schemas.microsoft.com/office/drawing/2014/main" id="{27681D69-3046-C34D-9E40-57B661E44104}"/>
              </a:ext>
            </a:extLst>
          </p:cNvPr>
          <p:cNvSpPr txBox="1">
            <a:spLocks noChangeArrowheads="1"/>
          </p:cNvSpPr>
          <p:nvPr/>
        </p:nvSpPr>
        <p:spPr bwMode="auto">
          <a:xfrm>
            <a:off x="719377" y="1578530"/>
            <a:ext cx="35814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solidFill>
                  <a:srgbClr val="FF9900"/>
                </a:solidFill>
                <a:latin typeface="Calibri" panose="020F0502020204030204" pitchFamily="34" charset="0"/>
                <a:cs typeface="Calibri" panose="020F0502020204030204" pitchFamily="34" charset="0"/>
              </a:rPr>
              <a:t>2 . </a:t>
            </a:r>
            <a:r>
              <a:rPr lang="vi-VN" altLang="en-VN" sz="2200" b="1" i="0" u="sng" dirty="0">
                <a:solidFill>
                  <a:srgbClr val="FF9900"/>
                </a:solidFill>
                <a:latin typeface="Calibri" panose="020F0502020204030204" pitchFamily="34" charset="0"/>
                <a:cs typeface="Calibri" panose="020F0502020204030204" pitchFamily="34" charset="0"/>
              </a:rPr>
              <a:t>Mùa xuân của con người</a:t>
            </a:r>
            <a:r>
              <a:rPr lang="vi-VN" altLang="en-VN" sz="2200" b="1" i="0" dirty="0">
                <a:solidFill>
                  <a:srgbClr val="FF9900"/>
                </a:solidFill>
                <a:latin typeface="Calibri" panose="020F0502020204030204" pitchFamily="34" charset="0"/>
                <a:cs typeface="Calibri" panose="020F0502020204030204" pitchFamily="34" charset="0"/>
              </a:rPr>
              <a:t> :</a:t>
            </a:r>
          </a:p>
        </p:txBody>
      </p:sp>
      <p:sp>
        <p:nvSpPr>
          <p:cNvPr id="7" name="Text Box 9">
            <a:extLst>
              <a:ext uri="{FF2B5EF4-FFF2-40B4-BE49-F238E27FC236}">
                <a16:creationId xmlns:a16="http://schemas.microsoft.com/office/drawing/2014/main" id="{CF81DD38-8FB5-0B45-AC15-E029E6B7C275}"/>
              </a:ext>
            </a:extLst>
          </p:cNvPr>
          <p:cNvSpPr txBox="1">
            <a:spLocks noChangeArrowheads="1"/>
          </p:cNvSpPr>
          <p:nvPr/>
        </p:nvSpPr>
        <p:spPr bwMode="auto">
          <a:xfrm>
            <a:off x="1218633" y="2057836"/>
            <a:ext cx="57759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latin typeface="Calibri" panose="020F0502020204030204" pitchFamily="34" charset="0"/>
                <a:cs typeface="Calibri" panose="020F0502020204030204" pitchFamily="34" charset="0"/>
              </a:rPr>
              <a:t> - Tuổi tác , nghề nghiệp , tâm trạng , suy nghĩ ...</a:t>
            </a:r>
          </a:p>
        </p:txBody>
      </p:sp>
      <p:sp>
        <p:nvSpPr>
          <p:cNvPr id="8" name="Text Box 10">
            <a:extLst>
              <a:ext uri="{FF2B5EF4-FFF2-40B4-BE49-F238E27FC236}">
                <a16:creationId xmlns:a16="http://schemas.microsoft.com/office/drawing/2014/main" id="{4C7FF979-2565-2844-8AAF-ECBEEB72BF07}"/>
              </a:ext>
            </a:extLst>
          </p:cNvPr>
          <p:cNvSpPr txBox="1">
            <a:spLocks noChangeArrowheads="1"/>
          </p:cNvSpPr>
          <p:nvPr/>
        </p:nvSpPr>
        <p:spPr bwMode="auto">
          <a:xfrm>
            <a:off x="684213" y="2517609"/>
            <a:ext cx="29722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latin typeface="Calibri" panose="020F0502020204030204" pitchFamily="34" charset="0"/>
                <a:cs typeface="Calibri" panose="020F0502020204030204" pitchFamily="34" charset="0"/>
              </a:rPr>
              <a:t> </a:t>
            </a:r>
            <a:r>
              <a:rPr lang="vi-VN" altLang="en-VN" sz="2200" b="1" i="0" dirty="0">
                <a:solidFill>
                  <a:srgbClr val="FF9900"/>
                </a:solidFill>
                <a:latin typeface="Calibri" panose="020F0502020204030204" pitchFamily="34" charset="0"/>
                <a:cs typeface="Calibri" panose="020F0502020204030204" pitchFamily="34" charset="0"/>
              </a:rPr>
              <a:t>3 . </a:t>
            </a:r>
            <a:r>
              <a:rPr lang="vi-VN" altLang="en-VN" sz="2200" b="1" i="0" u="sng" dirty="0">
                <a:solidFill>
                  <a:srgbClr val="FF9900"/>
                </a:solidFill>
                <a:latin typeface="Calibri" panose="020F0502020204030204" pitchFamily="34" charset="0"/>
                <a:cs typeface="Calibri" panose="020F0502020204030204" pitchFamily="34" charset="0"/>
              </a:rPr>
              <a:t>Phát biểu cảm nghĩ</a:t>
            </a:r>
            <a:r>
              <a:rPr lang="vi-VN" altLang="en-VN" sz="2200" b="1" i="0" dirty="0">
                <a:solidFill>
                  <a:srgbClr val="FF9900"/>
                </a:solidFill>
                <a:latin typeface="Calibri" panose="020F0502020204030204" pitchFamily="34" charset="0"/>
                <a:cs typeface="Calibri" panose="020F0502020204030204" pitchFamily="34" charset="0"/>
              </a:rPr>
              <a:t> :</a:t>
            </a:r>
          </a:p>
        </p:txBody>
      </p:sp>
      <p:sp>
        <p:nvSpPr>
          <p:cNvPr id="9" name="Text Box 11">
            <a:extLst>
              <a:ext uri="{FF2B5EF4-FFF2-40B4-BE49-F238E27FC236}">
                <a16:creationId xmlns:a16="http://schemas.microsoft.com/office/drawing/2014/main" id="{9139024A-289E-0E45-8F21-FBC015434008}"/>
              </a:ext>
            </a:extLst>
          </p:cNvPr>
          <p:cNvSpPr txBox="1">
            <a:spLocks noChangeArrowheads="1"/>
          </p:cNvSpPr>
          <p:nvPr/>
        </p:nvSpPr>
        <p:spPr bwMode="auto">
          <a:xfrm>
            <a:off x="1223609" y="3025801"/>
            <a:ext cx="54569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a:latin typeface="Calibri" panose="020F0502020204030204" pitchFamily="34" charset="0"/>
                <a:cs typeface="Calibri" panose="020F0502020204030204" pitchFamily="34" charset="0"/>
              </a:rPr>
              <a:t>  - Thích hay không thích mùa xuân ? Vì sao ? </a:t>
            </a:r>
          </a:p>
        </p:txBody>
      </p:sp>
      <p:sp>
        <p:nvSpPr>
          <p:cNvPr id="10" name="Text Box 12">
            <a:extLst>
              <a:ext uri="{FF2B5EF4-FFF2-40B4-BE49-F238E27FC236}">
                <a16:creationId xmlns:a16="http://schemas.microsoft.com/office/drawing/2014/main" id="{3364405D-6DEC-7342-90CC-051C60C04215}"/>
              </a:ext>
            </a:extLst>
          </p:cNvPr>
          <p:cNvSpPr txBox="1">
            <a:spLocks noChangeArrowheads="1"/>
          </p:cNvSpPr>
          <p:nvPr/>
        </p:nvSpPr>
        <p:spPr bwMode="auto">
          <a:xfrm>
            <a:off x="1262176" y="3533993"/>
            <a:ext cx="823016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a:latin typeface="Calibri" panose="020F0502020204030204" pitchFamily="34" charset="0"/>
                <a:cs typeface="Calibri" panose="020F0502020204030204" pitchFamily="34" charset="0"/>
              </a:rPr>
              <a:t> - Kể hoặc tả để bộc lộ cảm nghĩ thích hay không thích mùa xuân ...</a:t>
            </a:r>
          </a:p>
        </p:txBody>
      </p:sp>
      <p:sp>
        <p:nvSpPr>
          <p:cNvPr id="11" name="Text Box 13">
            <a:extLst>
              <a:ext uri="{FF2B5EF4-FFF2-40B4-BE49-F238E27FC236}">
                <a16:creationId xmlns:a16="http://schemas.microsoft.com/office/drawing/2014/main" id="{55B2DF90-0F01-D04E-AE1B-C80F9C15CB67}"/>
              </a:ext>
            </a:extLst>
          </p:cNvPr>
          <p:cNvSpPr txBox="1">
            <a:spLocks noChangeArrowheads="1"/>
          </p:cNvSpPr>
          <p:nvPr/>
        </p:nvSpPr>
        <p:spPr bwMode="auto">
          <a:xfrm>
            <a:off x="1218632" y="4117237"/>
            <a:ext cx="783828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latin typeface="Calibri" panose="020F0502020204030204" pitchFamily="34" charset="0"/>
                <a:cs typeface="Calibri" panose="020F0502020204030204" pitchFamily="34" charset="0"/>
              </a:rPr>
              <a:t>  - Kể hoặc tả để giải thích vì sao mong đợi   hoặc không mong đợi mùa xuân ...</a:t>
            </a:r>
          </a:p>
        </p:txBody>
      </p:sp>
    </p:spTree>
    <p:extLst>
      <p:ext uri="{BB962C8B-B14F-4D97-AF65-F5344CB8AC3E}">
        <p14:creationId xmlns:p14="http://schemas.microsoft.com/office/powerpoint/2010/main" val="17141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4" presetClass="entr" presetSubtype="32"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out)">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6">
                                            <p:txEl>
                                              <p:pRg st="0" end="0"/>
                                            </p:txEl>
                                          </p:spTgt>
                                        </p:tgtEl>
                                        <p:attrNameLst>
                                          <p:attrName>style.visibility</p:attrName>
                                        </p:attrNameLst>
                                      </p:cBhvr>
                                      <p:to>
                                        <p:strVal val="visible"/>
                                      </p:to>
                                    </p:set>
                                    <p:anim by="(-#ppt_w*2)" calcmode="lin" valueType="num">
                                      <p:cBhvr rctx="PPT">
                                        <p:cTn id="31" dur="250" autoRev="1" fill="hold">
                                          <p:stCondLst>
                                            <p:cond delay="0"/>
                                          </p:stCondLst>
                                        </p:cTn>
                                        <p:tgtEl>
                                          <p:spTgt spid="6">
                                            <p:txEl>
                                              <p:pRg st="0" end="0"/>
                                            </p:txEl>
                                          </p:spTgt>
                                        </p:tgtEl>
                                        <p:attrNameLst>
                                          <p:attrName>ppt_w</p:attrName>
                                        </p:attrNameLst>
                                      </p:cBhvr>
                                    </p:anim>
                                    <p:anim by="(#ppt_w*0.50)" calcmode="lin" valueType="num">
                                      <p:cBhvr>
                                        <p:cTn id="32" dur="250" decel="50000" autoRev="1" fill="hold">
                                          <p:stCondLst>
                                            <p:cond delay="0"/>
                                          </p:stCondLst>
                                        </p:cTn>
                                        <p:tgtEl>
                                          <p:spTgt spid="6">
                                            <p:txEl>
                                              <p:pRg st="0" end="0"/>
                                            </p:txEl>
                                          </p:spTgt>
                                        </p:tgtEl>
                                        <p:attrNameLst>
                                          <p:attrName>ppt_x</p:attrName>
                                        </p:attrNameLst>
                                      </p:cBhvr>
                                    </p:anim>
                                    <p:anim from="(-#ppt_h/2)" to="(#ppt_y)" calcmode="lin" valueType="num">
                                      <p:cBhvr>
                                        <p:cTn id="33" dur="500" fill="hold">
                                          <p:stCondLst>
                                            <p:cond delay="0"/>
                                          </p:stCondLst>
                                        </p:cTn>
                                        <p:tgtEl>
                                          <p:spTgt spid="6">
                                            <p:txEl>
                                              <p:pRg st="0" end="0"/>
                                            </p:txEl>
                                          </p:spTgt>
                                        </p:tgtEl>
                                        <p:attrNameLst>
                                          <p:attrName>ppt_y</p:attrName>
                                        </p:attrNameLst>
                                      </p:cBhvr>
                                    </p:anim>
                                    <p:animRot by="21600000">
                                      <p:cBhvr>
                                        <p:cTn id="34" dur="500" fill="hold">
                                          <p:stCondLst>
                                            <p:cond delay="0"/>
                                          </p:stCondLst>
                                        </p:cTn>
                                        <p:tgtEl>
                                          <p:spTgt spid="6">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p:cTn id="3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additive="base">
                                        <p:cTn id="48"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9"/>
                                        </p:tgtEl>
                                        <p:attrNameLst>
                                          <p:attrName>ppt_y</p:attrName>
                                        </p:attrNameLst>
                                      </p:cBhvr>
                                      <p:tavLst>
                                        <p:tav tm="0">
                                          <p:val>
                                            <p:strVal val="#ppt_y"/>
                                          </p:val>
                                        </p:tav>
                                        <p:tav tm="100000">
                                          <p:val>
                                            <p:strVal val="#ppt_y"/>
                                          </p:val>
                                        </p:tav>
                                      </p:tavLst>
                                    </p:anim>
                                    <p:anim calcmode="lin" valueType="num">
                                      <p:cBhvr>
                                        <p:cTn id="5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9"/>
                                        </p:tgtEl>
                                      </p:cBhvr>
                                    </p:animEffect>
                                  </p:childTnLst>
                                </p:cTn>
                              </p:par>
                              <p:par>
                                <p:cTn id="59" presetID="41" presetClass="entr" presetSubtype="0" fill="hold" nodeType="withEffect">
                                  <p:stCondLst>
                                    <p:cond delay="0"/>
                                  </p:stCondLst>
                                  <p:iterate type="lt">
                                    <p:tmPct val="10000"/>
                                  </p:iterate>
                                  <p:childTnLst>
                                    <p:set>
                                      <p:cBhvr>
                                        <p:cTn id="60" dur="1" fill="hold">
                                          <p:stCondLst>
                                            <p:cond delay="0"/>
                                          </p:stCondLst>
                                        </p:cTn>
                                        <p:tgtEl>
                                          <p:spTgt spid="10">
                                            <p:txEl>
                                              <p:pRg st="0" end="0"/>
                                            </p:txEl>
                                          </p:spTgt>
                                        </p:tgtEl>
                                        <p:attrNameLst>
                                          <p:attrName>style.visibility</p:attrName>
                                        </p:attrNameLst>
                                      </p:cBhvr>
                                      <p:to>
                                        <p:strVal val="visible"/>
                                      </p:to>
                                    </p:set>
                                    <p:anim calcmode="lin" valueType="num">
                                      <p:cBhvr>
                                        <p:cTn id="6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6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0">
                                            <p:txEl>
                                              <p:pRg st="0" end="0"/>
                                            </p:txEl>
                                          </p:spTgt>
                                        </p:tgtEl>
                                      </p:cBhvr>
                                    </p:animEffect>
                                  </p:childTnLst>
                                </p:cTn>
                              </p:par>
                              <p:par>
                                <p:cTn id="66" presetID="41" presetClass="entr" presetSubtype="0" fill="hold" nodeType="withEffect">
                                  <p:stCondLst>
                                    <p:cond delay="0"/>
                                  </p:stCondLst>
                                  <p:iterate type="lt">
                                    <p:tmPct val="10000"/>
                                  </p:iterate>
                                  <p:childTnLst>
                                    <p:set>
                                      <p:cBhvr>
                                        <p:cTn id="67" dur="1" fill="hold">
                                          <p:stCondLst>
                                            <p:cond delay="0"/>
                                          </p:stCondLst>
                                        </p:cTn>
                                        <p:tgtEl>
                                          <p:spTgt spid="11">
                                            <p:txEl>
                                              <p:pRg st="0" end="0"/>
                                            </p:txEl>
                                          </p:spTgt>
                                        </p:tgtEl>
                                        <p:attrNameLst>
                                          <p:attrName>style.visibility</p:attrName>
                                        </p:attrNameLst>
                                      </p:cBhvr>
                                      <p:to>
                                        <p:strVal val="visible"/>
                                      </p:to>
                                    </p:set>
                                    <p:anim calcmode="lin" valueType="num">
                                      <p:cBhvr>
                                        <p:cTn id="68"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70"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1DBC8-2409-3349-B813-EEC350D44FCB}"/>
              </a:ext>
            </a:extLst>
          </p:cNvPr>
          <p:cNvSpPr/>
          <p:nvPr/>
        </p:nvSpPr>
        <p:spPr>
          <a:xfrm>
            <a:off x="696686" y="380720"/>
            <a:ext cx="8915400" cy="430887"/>
          </a:xfrm>
          <a:prstGeom prst="rect">
            <a:avLst/>
          </a:prstGeom>
        </p:spPr>
        <p:txBody>
          <a:bodyPr wrap="square">
            <a:spAutoFit/>
          </a:bodyPr>
          <a:lstStyle/>
          <a:p>
            <a:r>
              <a:rPr lang="vi-VN" sz="2200" dirty="0">
                <a:solidFill>
                  <a:schemeClr val="tx1"/>
                </a:solidFill>
                <a:latin typeface="TimesNewRomanPSMT"/>
              </a:rPr>
              <a:t>ĐỀ 1:Chứng minh tính đúng đắn của câu tục ngữ </a:t>
            </a:r>
            <a:r>
              <a:rPr lang="vi-VN" sz="2200" i="1" dirty="0">
                <a:solidFill>
                  <a:schemeClr val="tx1"/>
                </a:solidFill>
                <a:latin typeface="TimesNewRomanPS"/>
              </a:rPr>
              <a:t>Ăn quả nhớ kẻ trồng cây. </a:t>
            </a:r>
          </a:p>
        </p:txBody>
      </p:sp>
      <p:sp>
        <p:nvSpPr>
          <p:cNvPr id="3" name="Rectangle 2">
            <a:extLst>
              <a:ext uri="{FF2B5EF4-FFF2-40B4-BE49-F238E27FC236}">
                <a16:creationId xmlns:a16="http://schemas.microsoft.com/office/drawing/2014/main" id="{D7CDF69C-B23A-6549-815D-D16DECE11BA6}"/>
              </a:ext>
            </a:extLst>
          </p:cNvPr>
          <p:cNvSpPr/>
          <p:nvPr/>
        </p:nvSpPr>
        <p:spPr>
          <a:xfrm>
            <a:off x="923139" y="885723"/>
            <a:ext cx="7983521" cy="1027782"/>
          </a:xfrm>
          <a:prstGeom prst="rect">
            <a:avLst/>
          </a:prstGeom>
        </p:spPr>
        <p:txBody>
          <a:bodyPr wrap="square">
            <a:spAutoFit/>
          </a:bodyPr>
          <a:lstStyle/>
          <a:p>
            <a:pPr lvl="0">
              <a:lnSpc>
                <a:spcPct val="115000"/>
              </a:lnSpc>
            </a:pPr>
            <a:r>
              <a:rPr lang="en-US" sz="1800" b="1" u="sng" dirty="0">
                <a:latin typeface="Times New Roman" panose="02020603050405020304" pitchFamily="18" charset="0"/>
                <a:ea typeface="Times New Roman" panose="02020603050405020304" pitchFamily="18" charset="0"/>
                <a:cs typeface="Times New Roman" panose="02020603050405020304" pitchFamily="18" charset="0"/>
              </a:rPr>
              <a:t>MỞ BÀI:</a:t>
            </a:r>
          </a:p>
          <a:p>
            <a:pPr lvl="0">
              <a:lnSpc>
                <a:spcPct val="115000"/>
              </a:lnSpc>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1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ea typeface="Times New Roman" panose="02020603050405020304" pitchFamily="18" charset="0"/>
                <a:cs typeface="Times New Roman" panose="02020603050405020304" pitchFamily="18" charset="0"/>
              </a:rPr>
              <a:t>câu tục ngữ l</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à</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VN"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07D32EC-4085-DF42-929F-2C3C647E5565}"/>
              </a:ext>
            </a:extLst>
          </p:cNvPr>
          <p:cNvSpPr/>
          <p:nvPr/>
        </p:nvSpPr>
        <p:spPr>
          <a:xfrm>
            <a:off x="783771" y="2061737"/>
            <a:ext cx="8262258" cy="2614818"/>
          </a:xfrm>
          <a:prstGeom prst="rect">
            <a:avLst/>
          </a:prstGeom>
          <a:solidFill>
            <a:srgbClr val="FFF0E7"/>
          </a:solidFill>
        </p:spPr>
        <p:txBody>
          <a:bodyPr wrap="square">
            <a:spAutoFit/>
          </a:bodyPr>
          <a:lstStyle/>
          <a:p>
            <a:pPr lvl="0" algn="just">
              <a:lnSpc>
                <a:spcPct val="115000"/>
              </a:lnSpc>
            </a:pPr>
            <a:r>
              <a:rPr lang="en-US" sz="1800" b="1" u="sng" dirty="0">
                <a:latin typeface="Times New Roman" panose="02020603050405020304" pitchFamily="18" charset="0"/>
                <a:ea typeface="Times New Roman" panose="02020603050405020304" pitchFamily="18" charset="0"/>
                <a:cs typeface="Times New Roman" panose="02020603050405020304" pitchFamily="18" charset="0"/>
              </a:rPr>
              <a:t>THÂN BÀI:</a:t>
            </a:r>
          </a:p>
          <a:p>
            <a:pPr marL="285750" lvl="0" indent="-285750" algn="just">
              <a:lnSpc>
                <a:spcPct val="115000"/>
              </a:lnSpc>
              <a:buFont typeface="Wingdings" pitchFamily="2" charset="2"/>
              <a:buChar char="v"/>
            </a:pP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trồng</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pP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đen</a:t>
            </a:r>
            <a:r>
              <a:rPr lang="en-US" sz="1800" b="1"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ăn</a:t>
            </a:r>
            <a:r>
              <a:rPr lang="en-US" sz="1800" dirty="0">
                <a:latin typeface="Times New Roman" panose="02020603050405020304" pitchFamily="18" charset="0"/>
                <a:cs typeface="Times New Roman" panose="02020603050405020304" pitchFamily="18" charset="0"/>
              </a:rPr>
              <a:t> quả </a:t>
            </a:r>
            <a:r>
              <a:rPr lang="en-US" sz="1800" dirty="0" err="1">
                <a:latin typeface="Times New Roman" panose="02020603050405020304" pitchFamily="18" charset="0"/>
                <a:cs typeface="Times New Roman" panose="02020603050405020304" pitchFamily="18" charset="0"/>
              </a:rPr>
              <a:t>phải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biết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cây</a:t>
            </a:r>
            <a:r>
              <a:rPr lang="en-US" sz="1800" dirty="0">
                <a:latin typeface="Times New Roman" panose="02020603050405020304" pitchFamily="18" charset="0"/>
                <a:cs typeface="Times New Roman" panose="02020603050405020304" pitchFamily="18" charset="0"/>
              </a:rPr>
              <a:t>.</a:t>
            </a:r>
            <a:r>
              <a:rPr lang="en-VN" sz="1800" dirty="0">
                <a:latin typeface="Times New Roman" panose="02020603050405020304" pitchFamily="18" charset="0"/>
                <a:cs typeface="Times New Roman" panose="02020603050405020304" pitchFamily="18" charset="0"/>
              </a:rPr>
              <a:t> </a:t>
            </a:r>
          </a:p>
          <a:p>
            <a:pPr lvl="0" algn="just">
              <a:lnSpc>
                <a:spcPct val="115000"/>
              </a:lnSpc>
            </a:pP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bóng</a:t>
            </a:r>
            <a:r>
              <a:rPr lang="en-US" sz="1800" b="1"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thành</a:t>
            </a:r>
            <a:r>
              <a:rPr lang="en-US" sz="1800" dirty="0">
                <a:latin typeface="Times New Roman" panose="02020603050405020304" pitchFamily="18" charset="0"/>
                <a:cs typeface="Times New Roman" panose="02020603050405020304" pitchFamily="18" charset="0"/>
              </a:rPr>
              <a:t> quả </a:t>
            </a:r>
            <a:r>
              <a:rPr lang="en-US" sz="1800" dirty="0" err="1">
                <a:latin typeface="Times New Roman" panose="02020603050405020304" pitchFamily="18" charset="0"/>
                <a:cs typeface="Times New Roman" panose="02020603050405020304" pitchFamily="18" charset="0"/>
              </a:rPr>
              <a:t>phải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tạo</a:t>
            </a:r>
            <a:r>
              <a:rPr lang="en-US" sz="1800" dirty="0">
                <a:latin typeface="Times New Roman" panose="02020603050405020304" pitchFamily="18" charset="0"/>
                <a:cs typeface="Times New Roman" panose="02020603050405020304" pitchFamily="18" charset="0"/>
              </a:rPr>
              <a:t> ra </a:t>
            </a:r>
            <a:r>
              <a:rPr lang="en-US" sz="1800" dirty="0" err="1">
                <a:latin typeface="Times New Roman" panose="02020603050405020304" pitchFamily="18" charset="0"/>
                <a:cs typeface="Times New Roman" panose="02020603050405020304" pitchFamily="18" charset="0"/>
              </a:rPr>
              <a:t>thành</a:t>
            </a:r>
            <a:r>
              <a:rPr lang="en-US" sz="1800" dirty="0">
                <a:latin typeface="Times New Roman" panose="02020603050405020304" pitchFamily="18" charset="0"/>
                <a:cs typeface="Times New Roman" panose="02020603050405020304" pitchFamily="18" charset="0"/>
              </a:rPr>
              <a:t> quả </a:t>
            </a:r>
            <a:r>
              <a:rPr lang="en-US" sz="1800" dirty="0" err="1">
                <a:latin typeface="Times New Roman" panose="02020603050405020304" pitchFamily="18" charset="0"/>
                <a:cs typeface="Times New Roman" panose="02020603050405020304" pitchFamily="18" charset="0"/>
              </a:rPr>
              <a:t>đo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Thê</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hê</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thê</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hê</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trước</a:t>
            </a:r>
            <a:r>
              <a:rPr lang="en-US" sz="1800" dirty="0">
                <a:latin typeface="Times New Roman" panose="02020603050405020304" pitchFamily="18" charset="0"/>
                <a:cs typeface="Times New Roman" panose="02020603050405020304" pitchFamily="18" charset="0"/>
              </a:rPr>
              <a:t>. </a:t>
            </a:r>
          </a:p>
          <a:p>
            <a:pPr lvl="0" algn="just">
              <a:lnSpc>
                <a:spcPct val="115000"/>
              </a:lnSpc>
            </a:pPr>
            <a:r>
              <a:rPr lang="vi-VN" sz="1800" b="1" dirty="0">
                <a:latin typeface="Times New Roman" panose="02020603050405020304" pitchFamily="18" charset="0"/>
                <a:cs typeface="Times New Roman" panose="02020603050405020304" pitchFamily="18" charset="0"/>
                <a:sym typeface="Wingdings" pitchFamily="2" charset="2"/>
              </a:rPr>
              <a:t></a:t>
            </a:r>
            <a:r>
              <a:rPr lang="vi-VN" sz="1800" b="1" dirty="0">
                <a:latin typeface="Times New Roman" panose="02020603050405020304" pitchFamily="18" charset="0"/>
                <a:cs typeface="Times New Roman" panose="02020603050405020304" pitchFamily="18" charset="0"/>
              </a:rPr>
              <a:t> Ý nghĩa của câu tục ngữ: </a:t>
            </a:r>
            <a:r>
              <a:rPr lang="vi-VN" sz="1800" dirty="0">
                <a:latin typeface="Times New Roman" panose="02020603050405020304" pitchFamily="18" charset="0"/>
                <a:cs typeface="Times New Roman" panose="02020603050405020304" pitchFamily="18" charset="0"/>
              </a:rPr>
              <a:t>Câu tục ngữ là đạo lý ơn nghĩa tốt đẹp mà cha ông ta răn dạy. Chúng ta cần phải ghi nhớ và biết ơn những thế hệ trước, những người đã giúp đỡ ta trong lúc khó khăn, người mang lại cho ta những điều quý giá trong cuộc sống.</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6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6300D-CC7B-3243-87C3-B826C9EC5805}"/>
              </a:ext>
            </a:extLst>
          </p:cNvPr>
          <p:cNvSpPr/>
          <p:nvPr/>
        </p:nvSpPr>
        <p:spPr>
          <a:xfrm>
            <a:off x="783771" y="0"/>
            <a:ext cx="8231440" cy="5287601"/>
          </a:xfrm>
          <a:prstGeom prst="rect">
            <a:avLst/>
          </a:prstGeom>
          <a:solidFill>
            <a:srgbClr val="FFF0E7"/>
          </a:solidFill>
        </p:spPr>
        <p:txBody>
          <a:bodyPr wrap="square">
            <a:spAutoFit/>
          </a:bodyPr>
          <a:lstStyle/>
          <a:p>
            <a:pPr marL="285750" lvl="0" indent="-285750" algn="just">
              <a:lnSpc>
                <a:spcPct val="115000"/>
              </a:lnSpc>
              <a:buFont typeface="Wingdings" pitchFamily="2" charset="2"/>
              <a:buChar char="v"/>
            </a:pPr>
            <a:r>
              <a:rPr lang="vi-VN" sz="1600" b="1" dirty="0">
                <a:latin typeface="Times New Roman" panose="02020603050405020304" pitchFamily="18" charset="0"/>
                <a:ea typeface="Times New Roman" panose="02020603050405020304" pitchFamily="18" charset="0"/>
                <a:cs typeface="Times New Roman" panose="02020603050405020304" pitchFamily="18" charset="0"/>
              </a:rPr>
              <a:t>Vì sao phải “Ăn quả nhớ kẻ trồng cây”?</a:t>
            </a:r>
          </a:p>
          <a:p>
            <a:pPr algn="just">
              <a:lnSpc>
                <a:spcPct val="115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Chúng</a:t>
            </a:r>
            <a:r>
              <a:rPr lang="en-US" sz="1600" dirty="0">
                <a:latin typeface="Times New Roman" panose="02020603050405020304" pitchFamily="18" charset="0"/>
                <a:cs typeface="Times New Roman" panose="02020603050405020304" pitchFamily="18" charset="0"/>
              </a:rPr>
              <a:t> ta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gieo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trồng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hôm</a:t>
            </a:r>
            <a:r>
              <a:rPr lang="en-US" sz="1600" dirty="0">
                <a:latin typeface="Times New Roman" panose="02020603050405020304" pitchFamily="18" charset="0"/>
                <a:cs typeface="Times New Roman" panose="02020603050405020304" pitchFamily="18" charset="0"/>
              </a:rPr>
              <a:t> nay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lao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a:t>
            </a:r>
          </a:p>
          <a:p>
            <a:pPr algn="just">
              <a:lnSpc>
                <a:spcPct val="115000"/>
              </a:lnSpc>
            </a:pP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tựu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loại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ta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quên</a:t>
            </a:r>
            <a:r>
              <a:rPr lang="en-US" sz="1600" dirty="0">
                <a:latin typeface="Times New Roman" panose="02020603050405020304" pitchFamily="18" charset="0"/>
                <a:cs typeface="Times New Roman" panose="02020603050405020304" pitchFamily="18" charset="0"/>
              </a:rPr>
              <a:t>.</a:t>
            </a:r>
            <a:endParaRPr lang="vi-VN" sz="1600" dirty="0">
              <a:latin typeface="Times New Roman" panose="02020603050405020304" pitchFamily="18" charset="0"/>
              <a:cs typeface="Times New Roman" panose="02020603050405020304" pitchFamily="18" charset="0"/>
            </a:endParaRPr>
          </a:p>
          <a:p>
            <a:pPr lvl="0" algn="just">
              <a:lnSpc>
                <a:spcPct val="115000"/>
              </a:lnSpc>
            </a:pPr>
            <a:r>
              <a:rPr lang="vi-VN" sz="1600" dirty="0">
                <a:latin typeface="Times New Roman" panose="02020603050405020304" pitchFamily="18" charset="0"/>
                <a:cs typeface="Times New Roman" panose="02020603050405020304" pitchFamily="18" charset="0"/>
              </a:rPr>
              <a:t>- Chúng ta hưởng sự hòa bình, tự do là nhờ công lao, công sức, xương máu của các vị anh hùng, các chiến sĩ. </a:t>
            </a:r>
          </a:p>
          <a:p>
            <a:pPr lvl="0" algn="just">
              <a:lnSpc>
                <a:spcPct val="115000"/>
              </a:lnSpc>
            </a:pPr>
            <a:r>
              <a:rPr lang="vi-VN" sz="1600" dirty="0">
                <a:latin typeface="Times New Roman" panose="02020603050405020304" pitchFamily="18" charset="0"/>
                <a:cs typeface="Times New Roman" panose="02020603050405020304" pitchFamily="18" charset="0"/>
              </a:rPr>
              <a:t>- Chúng ta được lớn lên, đầy đủ, học hành là nhờ công lao trời bể của cha mẹ, thầy cô.</a:t>
            </a:r>
          </a:p>
          <a:p>
            <a:pPr marL="285750" lvl="0" indent="-285750" algn="just">
              <a:lnSpc>
                <a:spcPct val="115000"/>
              </a:lnSpc>
              <a:buFontTx/>
              <a:buChar cha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115000"/>
              </a:lnSpc>
              <a:buFont typeface="Wingdings" pitchFamily="2" charset="2"/>
              <a:buChar char="v"/>
            </a:pPr>
            <a:r>
              <a:rPr lang="vi-VN" sz="1600" b="1" dirty="0">
                <a:latin typeface="Times New Roman" panose="02020603050405020304" pitchFamily="18" charset="0"/>
                <a:ea typeface="Times New Roman" panose="02020603050405020304" pitchFamily="18" charset="0"/>
                <a:cs typeface="Times New Roman" panose="02020603050405020304" pitchFamily="18" charset="0"/>
              </a:rPr>
              <a:t>Chúng ta cần thể hiện đạo lí “Ăn quả nhớ kẻ trồng cây” như thế nào?</a:t>
            </a:r>
          </a:p>
          <a:p>
            <a:pPr algn="just">
              <a:lnSpc>
                <a:spcPct val="115000"/>
              </a:lnSpc>
            </a:pPr>
            <a:r>
              <a:rPr lang="en-US" sz="1600" dirty="0">
                <a:latin typeface="Times New Roman" panose="02020603050405020304" pitchFamily="18" charset="0"/>
                <a:cs typeface="Times New Roman" panose="02020603050405020304" pitchFamily="18" charset="0"/>
              </a:rPr>
              <a:t>- Ta </a:t>
            </a:r>
            <a:r>
              <a:rPr lang="en-US" sz="1600" dirty="0" err="1">
                <a:latin typeface="Times New Roman" panose="02020603050405020304" pitchFamily="18" charset="0"/>
                <a:cs typeface="Times New Roman" panose="02020603050405020304" pitchFamily="18" charset="0"/>
              </a:rPr>
              <a:t>cần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lòng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ra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tốt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đẹp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ta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hưởng</a:t>
            </a:r>
            <a:r>
              <a:rPr lang="en-US" sz="1600" dirty="0">
                <a:latin typeface="Times New Roman" panose="02020603050405020304" pitchFamily="18" charset="0"/>
                <a:cs typeface="Times New Roman" panose="02020603050405020304" pitchFamily="18" charset="0"/>
              </a:rPr>
              <a:t>.</a:t>
            </a:r>
          </a:p>
          <a:p>
            <a:pPr algn="just">
              <a:lnSpc>
                <a:spcPct val="115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trồng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chỉ</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tập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lòng</a:t>
            </a:r>
            <a:r>
              <a:rPr lang="en-US" sz="1600" dirty="0">
                <a:latin typeface="Times New Roman" panose="02020603050405020304" pitchFamily="18" charset="0"/>
                <a:cs typeface="Times New Roman" panose="02020603050405020304" pitchFamily="18" charset="0"/>
              </a:rPr>
              <a:t> cha </a:t>
            </a:r>
            <a:r>
              <a:rPr lang="en-US" sz="1600" dirty="0" err="1">
                <a:latin typeface="Times New Roman" panose="02020603050405020304" pitchFamily="18" charset="0"/>
                <a:cs typeface="Times New Roman" panose="02020603050405020304" pitchFamily="18" charset="0"/>
              </a:rPr>
              <a:t>mẹ</a:t>
            </a:r>
            <a:r>
              <a:rPr lang="en-US" sz="1600" dirty="0">
                <a:latin typeface="Times New Roman" panose="02020603050405020304" pitchFamily="18" charset="0"/>
                <a:cs typeface="Times New Roman" panose="02020603050405020304" pitchFamily="18" charset="0"/>
              </a:rPr>
              <a:t>,…)</a:t>
            </a:r>
          </a:p>
          <a:p>
            <a:pPr lvl="0"/>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ơn</a:t>
            </a:r>
            <a:r>
              <a:rPr lang="en-US" sz="1600" dirty="0">
                <a:latin typeface="Times New Roman" panose="02020603050405020304" pitchFamily="18" charset="0"/>
                <a:cs typeface="Times New Roman" panose="02020603050405020304" pitchFamily="18" charset="0"/>
              </a:rPr>
              <a:t> ta </a:t>
            </a:r>
            <a:r>
              <a:rPr lang="en-US" sz="1600" dirty="0" err="1">
                <a:latin typeface="Times New Roman" panose="02020603050405020304" pitchFamily="18" charset="0"/>
                <a:cs typeface="Times New Roman" panose="02020603050405020304" pitchFamily="18" charset="0"/>
              </a:rPr>
              <a:t>chỉ</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gì</a:t>
            </a:r>
            <a:r>
              <a:rPr lang="en-US" sz="1600" dirty="0">
                <a:latin typeface="Times New Roman" panose="02020603050405020304" pitchFamily="18" charset="0"/>
                <a:cs typeface="Times New Roman" panose="02020603050405020304" pitchFamily="18" charset="0"/>
              </a:rPr>
              <a:t> ta </a:t>
            </a:r>
            <a:r>
              <a:rPr lang="en-US" sz="1600" dirty="0" err="1">
                <a:latin typeface="Times New Roman" panose="02020603050405020304" pitchFamily="18" charset="0"/>
                <a:cs typeface="Times New Roman" panose="02020603050405020304" pitchFamily="18" charset="0"/>
              </a:rPr>
              <a:t>nhận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sẵn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Con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dễ</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hưởng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endParaRPr lang="en-VN"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nhiệm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thừa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a:t>
            </a:r>
            <a:endParaRPr lang="en-V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08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ssolv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dissolve">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dissolve">
                                      <p:cBhvr>
                                        <p:cTn id="31" dur="500"/>
                                        <p:tgtEl>
                                          <p:spTgt spid="2">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dissolve">
                                      <p:cBhvr>
                                        <p:cTn id="34" dur="500"/>
                                        <p:tgtEl>
                                          <p:spTgt spid="2">
                                            <p:txEl>
                                              <p:pRg st="8" end="8"/>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dissolve">
                                      <p:cBhvr>
                                        <p:cTn id="37" dur="500"/>
                                        <p:tgtEl>
                                          <p:spTgt spid="2">
                                            <p:txEl>
                                              <p:pRg st="9" end="9"/>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dissolve">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45C65-2E0A-F240-A934-F563FCCF537F}"/>
              </a:ext>
            </a:extLst>
          </p:cNvPr>
          <p:cNvSpPr/>
          <p:nvPr/>
        </p:nvSpPr>
        <p:spPr>
          <a:xfrm>
            <a:off x="1058982" y="954628"/>
            <a:ext cx="7772092" cy="2615139"/>
          </a:xfrm>
          <a:prstGeom prst="rect">
            <a:avLst/>
          </a:prstGeom>
          <a:solidFill>
            <a:srgbClr val="FFF0E7"/>
          </a:solidFill>
        </p:spPr>
        <p:txBody>
          <a:bodyPr wrap="square">
            <a:spAutoFit/>
          </a:bodyPr>
          <a:lstStyle/>
          <a:p>
            <a:pPr marL="285750" lvl="0" indent="-285750" algn="just">
              <a:lnSpc>
                <a:spcPct val="115000"/>
              </a:lnSpc>
              <a:buFont typeface="Wingdings" pitchFamily="2" charset="2"/>
              <a:buChar char="v"/>
            </a:pP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Liên hệ, mở rộng</a:t>
            </a:r>
          </a:p>
          <a:p>
            <a:pPr marL="285750" indent="-285750" algn="just">
              <a:lnSpc>
                <a:spcPct val="115000"/>
              </a:lnSpc>
              <a:buFontTx/>
              <a:buChar char="-"/>
            </a:pP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cuộc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hưởng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thụ</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lời</a:t>
            </a:r>
            <a:r>
              <a:rPr lang="en-US" sz="1800" dirty="0">
                <a:latin typeface="Times New Roman" panose="02020603050405020304" pitchFamily="18" charset="0"/>
                <a:cs typeface="Times New Roman" panose="02020603050405020304" pitchFamily="18" charset="0"/>
              </a:rPr>
              <a:t> cha </a:t>
            </a:r>
            <a:r>
              <a:rPr lang="en-US" sz="1800" dirty="0" err="1">
                <a:latin typeface="Times New Roman" panose="02020603050405020304" pitchFamily="18" charset="0"/>
                <a:cs typeface="Times New Roman" panose="02020603050405020304" pitchFamily="18" charset="0"/>
              </a:rPr>
              <a:t>mẹ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thầy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đôi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còn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phép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lớn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khắc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phê</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đổi</a:t>
            </a:r>
            <a:r>
              <a:rPr lang="en-US" sz="1800" dirty="0">
                <a:latin typeface="Times New Roman" panose="02020603050405020304" pitchFamily="18" charset="0"/>
                <a:cs typeface="Times New Roman" panose="02020603050405020304" pitchFamily="18" charset="0"/>
              </a:rPr>
              <a:t>. </a:t>
            </a:r>
          </a:p>
          <a:p>
            <a:pPr marL="285750" indent="-285750" algn="just">
              <a:lnSpc>
                <a:spcPct val="115000"/>
              </a:lnSpc>
              <a:buFontTx/>
              <a:buChar char="-"/>
            </a:pP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thôi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chưa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chúng</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tốt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a:t>
            </a:r>
            <a:endParaRPr lang="en-VN" sz="1800" dirty="0">
              <a:latin typeface="Times New Roman" panose="02020603050405020304" pitchFamily="18" charset="0"/>
              <a:cs typeface="Times New Roman" panose="02020603050405020304" pitchFamily="18" charset="0"/>
            </a:endParaRPr>
          </a:p>
          <a:p>
            <a:pPr marL="285750" lvl="0" indent="-285750" algn="just">
              <a:lnSpc>
                <a:spcPct val="115000"/>
              </a:lnSpc>
              <a:buFont typeface="Wingdings" pitchFamily="2" charset="2"/>
              <a:buChar char="v"/>
            </a:pPr>
            <a:endParaRPr lang="en-VN" sz="1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25B7DED-0ADD-664C-A6AB-F1985939F185}"/>
              </a:ext>
            </a:extLst>
          </p:cNvPr>
          <p:cNvSpPr/>
          <p:nvPr/>
        </p:nvSpPr>
        <p:spPr>
          <a:xfrm>
            <a:off x="1254617" y="3569767"/>
            <a:ext cx="6999514" cy="964880"/>
          </a:xfrm>
          <a:prstGeom prst="rect">
            <a:avLst/>
          </a:prstGeom>
        </p:spPr>
        <p:txBody>
          <a:bodyPr wrap="square">
            <a:spAutoFit/>
          </a:bodyPr>
          <a:lstStyle/>
          <a:p>
            <a:pPr lvl="0">
              <a:lnSpc>
                <a:spcPct val="115000"/>
              </a:lnSpc>
            </a:pPr>
            <a:r>
              <a:rPr lang="en-US" sz="1800" b="1" u="sng" dirty="0">
                <a:latin typeface="Times New Roman" panose="02020603050405020304" pitchFamily="18" charset="0"/>
                <a:ea typeface="Times New Roman" panose="02020603050405020304" pitchFamily="18" charset="0"/>
                <a:cs typeface="Times New Roman" panose="02020603050405020304" pitchFamily="18" charset="0"/>
              </a:rPr>
              <a:t>KẾT BÀI:</a:t>
            </a:r>
          </a:p>
          <a:p>
            <a:pPr lvl="0"/>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đắn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trị</a:t>
            </a:r>
            <a:r>
              <a:rPr lang="en-US" sz="1800" dirty="0">
                <a:latin typeface="Times New Roman" panose="02020603050405020304" pitchFamily="18" charset="0"/>
                <a:cs typeface="Times New Roman" panose="02020603050405020304" pitchFamily="18" charset="0"/>
              </a:rPr>
              <a:t> to </a:t>
            </a:r>
            <a:r>
              <a:rPr lang="en-US" sz="1800" dirty="0" err="1">
                <a:latin typeface="Times New Roman" panose="02020603050405020304" pitchFamily="18" charset="0"/>
                <a:cs typeface="Times New Roman" panose="02020603050405020304" pitchFamily="18" charset="0"/>
              </a:rPr>
              <a:t>lớn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con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a:t>
            </a:r>
            <a:endParaRPr lang="en-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48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134228-8E36-154A-8FA8-C9ECC7C59714}"/>
              </a:ext>
            </a:extLst>
          </p:cNvPr>
          <p:cNvSpPr/>
          <p:nvPr/>
        </p:nvSpPr>
        <p:spPr>
          <a:xfrm>
            <a:off x="740229" y="252740"/>
            <a:ext cx="8469086" cy="430887"/>
          </a:xfrm>
          <a:prstGeom prst="rect">
            <a:avLst/>
          </a:prstGeom>
        </p:spPr>
        <p:txBody>
          <a:bodyPr wrap="square">
            <a:spAutoFit/>
          </a:bodyPr>
          <a:lstStyle/>
          <a:p>
            <a:r>
              <a:rPr lang="vi-VN" sz="2200" dirty="0">
                <a:solidFill>
                  <a:schemeClr val="tx1"/>
                </a:solidFill>
                <a:latin typeface="TimesNewRomanPSMT"/>
              </a:rPr>
              <a:t>ĐỀ 2: Chứng minh tính đúng đắn của câu tục ngữ: </a:t>
            </a:r>
            <a:r>
              <a:rPr lang="vi-VN" sz="2200" i="1" dirty="0">
                <a:solidFill>
                  <a:schemeClr val="tx1"/>
                </a:solidFill>
                <a:latin typeface="TimesNewRomanPS"/>
              </a:rPr>
              <a:t>Có chí thì nên. </a:t>
            </a:r>
            <a:endParaRPr lang="vi-VN" sz="2200" dirty="0">
              <a:solidFill>
                <a:schemeClr val="tx1"/>
              </a:solidFill>
            </a:endParaRPr>
          </a:p>
        </p:txBody>
      </p:sp>
      <p:sp>
        <p:nvSpPr>
          <p:cNvPr id="3" name="Rectangle 2">
            <a:extLst>
              <a:ext uri="{FF2B5EF4-FFF2-40B4-BE49-F238E27FC236}">
                <a16:creationId xmlns:a16="http://schemas.microsoft.com/office/drawing/2014/main" id="{EA44056D-4FB3-1A4D-97E1-C15000DB785A}"/>
              </a:ext>
            </a:extLst>
          </p:cNvPr>
          <p:cNvSpPr/>
          <p:nvPr/>
        </p:nvSpPr>
        <p:spPr>
          <a:xfrm>
            <a:off x="903514" y="746573"/>
            <a:ext cx="7519882" cy="1027782"/>
          </a:xfrm>
          <a:prstGeom prst="rect">
            <a:avLst/>
          </a:prstGeom>
        </p:spPr>
        <p:txBody>
          <a:bodyPr wrap="square">
            <a:spAutoFit/>
          </a:bodyPr>
          <a:lstStyle/>
          <a:p>
            <a:pPr lvl="0">
              <a:lnSpc>
                <a:spcPct val="115000"/>
              </a:lnSpc>
            </a:pPr>
            <a:r>
              <a:rPr lang="en-US" sz="1800" b="1" u="sng" dirty="0">
                <a:latin typeface="Times New Roman" panose="02020603050405020304" pitchFamily="18" charset="0"/>
                <a:ea typeface="Times New Roman" panose="02020603050405020304" pitchFamily="18" charset="0"/>
                <a:cs typeface="Times New Roman" panose="02020603050405020304" pitchFamily="18" charset="0"/>
              </a:rPr>
              <a:t>MỞ BÀI:</a:t>
            </a:r>
          </a:p>
          <a:p>
            <a:pPr lvl="0">
              <a:lnSpc>
                <a:spcPct val="115000"/>
              </a:lnSpc>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1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ea typeface="Times New Roman" panose="02020603050405020304" pitchFamily="18" charset="0"/>
                <a:cs typeface="Times New Roman" panose="02020603050405020304" pitchFamily="18" charset="0"/>
              </a:rPr>
              <a:t>câu tục ngữ l</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à</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VN"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BB3AF81-EAB1-BB48-A561-D8A674A0F516}"/>
              </a:ext>
            </a:extLst>
          </p:cNvPr>
          <p:cNvSpPr/>
          <p:nvPr/>
        </p:nvSpPr>
        <p:spPr>
          <a:xfrm>
            <a:off x="903514" y="1837301"/>
            <a:ext cx="8142516" cy="2933688"/>
          </a:xfrm>
          <a:prstGeom prst="rect">
            <a:avLst/>
          </a:prstGeom>
          <a:solidFill>
            <a:srgbClr val="FFF0E7"/>
          </a:solidFill>
        </p:spPr>
        <p:txBody>
          <a:bodyPr wrap="square">
            <a:spAutoFit/>
          </a:bodyPr>
          <a:lstStyle/>
          <a:p>
            <a:pPr lvl="0" algn="just">
              <a:lnSpc>
                <a:spcPct val="115000"/>
              </a:lnSpc>
            </a:pPr>
            <a:r>
              <a:rPr lang="en-US" sz="1800" b="1" u="sng" dirty="0">
                <a:latin typeface="Times New Roman" panose="02020603050405020304" pitchFamily="18" charset="0"/>
                <a:ea typeface="Times New Roman" panose="02020603050405020304" pitchFamily="18" charset="0"/>
                <a:cs typeface="Times New Roman" panose="02020603050405020304" pitchFamily="18" charset="0"/>
              </a:rPr>
              <a:t>THÂN BÀI:</a:t>
            </a:r>
          </a:p>
          <a:p>
            <a:pPr marL="285750" lvl="0" indent="-285750" algn="just">
              <a:lnSpc>
                <a:spcPct val="115000"/>
              </a:lnSpc>
              <a:buFont typeface="Wingdings" pitchFamily="2" charset="2"/>
              <a:buChar char="v"/>
            </a:pPr>
            <a:r>
              <a:rPr lang="vi-VN" sz="1800" b="1" dirty="0">
                <a:latin typeface="Times New Roman" panose="02020603050405020304" pitchFamily="18" charset="0"/>
                <a:cs typeface="Times New Roman" panose="02020603050405020304" pitchFamily="18" charset="0"/>
              </a:rPr>
              <a:t>Giải thích câu tục ngữ “có chí thì nên”</a:t>
            </a:r>
            <a:r>
              <a:rPr lang="en-VN" sz="1800" dirty="0">
                <a:latin typeface="Times New Roman" panose="02020603050405020304" pitchFamily="18" charset="0"/>
                <a:cs typeface="Times New Roman" panose="02020603050405020304" pitchFamily="18" charset="0"/>
              </a:rPr>
              <a:t> </a:t>
            </a:r>
          </a:p>
          <a:p>
            <a:pPr lvl="0">
              <a:lnSpc>
                <a:spcPct val="115000"/>
              </a:lnSpc>
            </a:pPr>
            <a:r>
              <a:rPr lang="vi-VN" sz="1800" dirty="0">
                <a:latin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cs typeface="Times New Roman" panose="02020603050405020304" pitchFamily="18" charset="0"/>
              </a:rPr>
              <a:t>“chí”: </a:t>
            </a:r>
            <a:r>
              <a:rPr lang="vi-VN" sz="1800" dirty="0">
                <a:latin typeface="Times New Roman" panose="02020603050405020304" pitchFamily="18" charset="0"/>
                <a:cs typeface="Times New Roman" panose="02020603050405020304" pitchFamily="18" charset="0"/>
              </a:rPr>
              <a:t>chí ở đây có nghĩa là những hoài bão, lí tưởng tốt đẹp, ý chí, nghị lực, sự kiên trì. Chí là điều cần thiết để con người vượt qua trở ngại và khó khan trong cuộc sống.</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cs typeface="Times New Roman" panose="02020603050405020304" pitchFamily="18" charset="0"/>
              </a:rPr>
              <a:t>“nên”: </a:t>
            </a:r>
            <a:r>
              <a:rPr lang="vi-VN" sz="1800" dirty="0">
                <a:latin typeface="Times New Roman" panose="02020603050405020304" pitchFamily="18" charset="0"/>
                <a:cs typeface="Times New Roman" panose="02020603050405020304" pitchFamily="18" charset="0"/>
              </a:rPr>
              <a:t>nên ở đây có nghĩa là sự thành công, đạt được mục đích trong công việc, một dự định nào đó.</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sym typeface="Wingdings" pitchFamily="2" charset="2"/>
              </a:rPr>
              <a:t> </a:t>
            </a:r>
            <a:r>
              <a:rPr lang="vi-VN" sz="1800" dirty="0">
                <a:latin typeface="Times New Roman" panose="02020603050405020304" pitchFamily="18" charset="0"/>
                <a:cs typeface="Times New Roman" panose="02020603050405020304" pitchFamily="18" charset="0"/>
              </a:rPr>
              <a:t> Khẳng định vai trò mạnh mẽ, tầm quan trọng của ý chí. Có ý chí mới có thể làm nên thành công, đạt được mục đích trong công việc, có ý chí thì mọi trở ngại, khó khăn đều có thể vượt qua.</a:t>
            </a:r>
            <a:r>
              <a:rPr lang="en-VN"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13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F28C4-B8F9-5A48-8F59-17A50AA23388}"/>
              </a:ext>
            </a:extLst>
          </p:cNvPr>
          <p:cNvSpPr/>
          <p:nvPr/>
        </p:nvSpPr>
        <p:spPr>
          <a:xfrm>
            <a:off x="816428" y="340370"/>
            <a:ext cx="8240486" cy="4462760"/>
          </a:xfrm>
          <a:prstGeom prst="rect">
            <a:avLst/>
          </a:prstGeom>
          <a:solidFill>
            <a:srgbClr val="FFF0E7"/>
          </a:solidFill>
        </p:spPr>
        <p:txBody>
          <a:bodyPr wrap="square">
            <a:spAutoFit/>
          </a:bodyPr>
          <a:lstStyle/>
          <a:p>
            <a:pPr marL="285750" lvl="0" indent="-285750">
              <a:spcBef>
                <a:spcPts val="600"/>
              </a:spcBef>
              <a:spcAft>
                <a:spcPts val="600"/>
              </a:spcAft>
              <a:buFont typeface="Wingdings" pitchFamily="2" charset="2"/>
              <a:buChar char="v"/>
            </a:pPr>
            <a:r>
              <a:rPr lang="en-US" sz="1800" b="1" dirty="0" err="1">
                <a:latin typeface="Times New Roman" panose="02020603050405020304" pitchFamily="18" charset="0"/>
                <a:cs typeface="Times New Roman" panose="02020603050405020304" pitchFamily="18" charset="0"/>
              </a:rPr>
              <a:t>Tại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sao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có</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ý</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lại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có</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thành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công</a:t>
            </a:r>
            <a:r>
              <a:rPr lang="en-US" sz="1800" b="1" dirty="0">
                <a:latin typeface="Times New Roman" panose="02020603050405020304" pitchFamily="18" charset="0"/>
                <a:cs typeface="Times New Roman" panose="02020603050405020304" pitchFamily="18" charset="0"/>
              </a:rPr>
              <a:t>?</a:t>
            </a:r>
            <a:r>
              <a:rPr lang="en-VN" sz="1800" dirty="0">
                <a:latin typeface="Times New Roman" panose="02020603050405020304" pitchFamily="18" charset="0"/>
                <a:cs typeface="Times New Roman" panose="02020603050405020304" pitchFamily="18" charset="0"/>
              </a:rPr>
              <a:t> </a:t>
            </a:r>
          </a:p>
          <a:p>
            <a:pPr lvl="0">
              <a:spcBef>
                <a:spcPts val="600"/>
              </a:spcBef>
              <a:spcAft>
                <a:spcPts val="600"/>
              </a:spcAft>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còn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huống</a:t>
            </a:r>
            <a:r>
              <a:rPr lang="en-US" sz="1800" dirty="0">
                <a:latin typeface="Times New Roman" panose="02020603050405020304" pitchFamily="18" charset="0"/>
                <a:cs typeface="Times New Roman" panose="02020603050405020304" pitchFamily="18" charset="0"/>
              </a:rPr>
              <a:t> chi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cuộc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còn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gặp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biết</a:t>
            </a:r>
            <a:r>
              <a:rPr lang="en-US" sz="1800" dirty="0">
                <a:latin typeface="Times New Roman" panose="02020603050405020304" pitchFamily="18" charset="0"/>
                <a:cs typeface="Times New Roman" panose="02020603050405020304" pitchFamily="18" charset="0"/>
              </a:rPr>
              <a:t> bao </a:t>
            </a:r>
            <a:r>
              <a:rPr lang="en-US" sz="1800" dirty="0" err="1">
                <a:latin typeface="Times New Roman" panose="02020603050405020304" pitchFamily="18" charset="0"/>
                <a:cs typeface="Times New Roman" panose="02020603050405020304" pitchFamily="18" charset="0"/>
              </a:rPr>
              <a:t>điều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chắc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chắn</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a:p>
            <a:pPr lvl="0">
              <a:spcBef>
                <a:spcPts val="600"/>
              </a:spcBef>
              <a:spcAft>
                <a:spcPts val="600"/>
              </a:spcAft>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sức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quên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mọi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trắc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trở</a:t>
            </a:r>
            <a:br>
              <a:rPr lang="en-US" sz="1800" dirty="0">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Ví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E</a:t>
            </a:r>
            <a:r>
              <a:rPr lang="en-US" sz="1800" dirty="0">
                <a:latin typeface="Times New Roman" panose="02020603050405020304" pitchFamily="18" charset="0"/>
                <a:cs typeface="Times New Roman" panose="02020603050405020304" pitchFamily="18" charset="0"/>
              </a:rPr>
              <a:t>-di-son </a:t>
            </a: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lòng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trước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tạo</a:t>
            </a:r>
            <a:r>
              <a:rPr lang="en-US" sz="1800" dirty="0">
                <a:latin typeface="Times New Roman" panose="02020603050405020304" pitchFamily="18" charset="0"/>
                <a:cs typeface="Times New Roman" panose="02020603050405020304" pitchFamily="18" charset="0"/>
              </a:rPr>
              <a:t> ra </a:t>
            </a:r>
            <a:r>
              <a:rPr lang="en-US" sz="1800" dirty="0" err="1">
                <a:latin typeface="Times New Roman" panose="02020603050405020304" pitchFamily="18" charset="0"/>
                <a:cs typeface="Times New Roman" panose="02020603050405020304" pitchFamily="18" charset="0"/>
              </a:rPr>
              <a:t>bóng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đèn</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thêm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đẩy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thần</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vươn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p>
          <a:p>
            <a:pPr marL="285750" indent="-285750">
              <a:spcBef>
                <a:spcPts val="600"/>
              </a:spcBef>
              <a:spcAft>
                <a:spcPts val="600"/>
              </a:spcAft>
              <a:buFont typeface="Wingdings" pitchFamily="2" charset="2"/>
              <a:buChar char="v"/>
            </a:pP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rèn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luyện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ý</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kiên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bản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thân</a:t>
            </a:r>
            <a:endParaRPr lang="en-US" sz="1800" b="1" dirty="0">
              <a:latin typeface="Times New Roman" panose="02020603050405020304" pitchFamily="18" charset="0"/>
              <a:cs typeface="Times New Roman" panose="02020603050405020304" pitchFamily="18" charset="0"/>
            </a:endParaRPr>
          </a:p>
          <a:p>
            <a:pPr>
              <a:spcBef>
                <a:spcPts val="600"/>
              </a:spcBef>
              <a:spcAft>
                <a:spcPts val="600"/>
              </a:spcAft>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Đặt</a:t>
            </a:r>
            <a:r>
              <a:rPr lang="en-US" sz="1800" dirty="0">
                <a:latin typeface="Times New Roman" panose="02020603050405020304" pitchFamily="18" charset="0"/>
                <a:cs typeface="Times New Roman" panose="02020603050405020304" pitchFamily="18" charset="0"/>
              </a:rPr>
              <a:t> ra </a:t>
            </a:r>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đích</a:t>
            </a:r>
            <a:r>
              <a:rPr lang="en-US" sz="1800" dirty="0">
                <a:latin typeface="Times New Roman" panose="02020603050405020304" pitchFamily="18" charset="0"/>
                <a:cs typeface="Times New Roman" panose="02020603050405020304" pitchFamily="18" charset="0"/>
              </a:rPr>
              <a:t> ban </a:t>
            </a:r>
            <a:r>
              <a:rPr lang="en-US" sz="1800" dirty="0" err="1">
                <a:latin typeface="Times New Roman" panose="02020603050405020304" pitchFamily="18" charset="0"/>
                <a:cs typeface="Times New Roman" panose="02020603050405020304" pitchFamily="18" charset="0"/>
              </a:rPr>
              <a:t>đầu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mọi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đặt</a:t>
            </a:r>
            <a:r>
              <a:rPr lang="en-US" sz="1800" dirty="0">
                <a:latin typeface="Times New Roman" panose="02020603050405020304" pitchFamily="18" charset="0"/>
                <a:cs typeface="Times New Roman" panose="02020603050405020304" pitchFamily="18" charset="0"/>
              </a:rPr>
              <a:t> ra </a:t>
            </a:r>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giúp</a:t>
            </a:r>
            <a:r>
              <a:rPr lang="en-US" sz="1800" dirty="0">
                <a:latin typeface="Times New Roman" panose="02020603050405020304" pitchFamily="18" charset="0"/>
                <a:cs typeface="Times New Roman" panose="02020603050405020304" pitchFamily="18" charset="0"/>
              </a:rPr>
              <a:t> ta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vạch</a:t>
            </a:r>
            <a:r>
              <a:rPr lang="en-US" sz="1800" dirty="0">
                <a:latin typeface="Times New Roman" panose="02020603050405020304" pitchFamily="18" charset="0"/>
                <a:cs typeface="Times New Roman" panose="02020603050405020304" pitchFamily="18" charset="0"/>
              </a:rPr>
              <a:t> ra </a:t>
            </a:r>
            <a:r>
              <a:rPr lang="en-US" sz="1800" dirty="0" err="1">
                <a:latin typeface="Times New Roman" panose="02020603050405020304" pitchFamily="18" charset="0"/>
                <a:cs typeface="Times New Roman" panose="02020603050405020304" pitchFamily="18" charset="0"/>
              </a:rPr>
              <a:t>đích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thì</a:t>
            </a:r>
            <a:r>
              <a:rPr lang="en-US" sz="1800" dirty="0">
                <a:latin typeface="Times New Roman" panose="02020603050405020304" pitchFamily="18" charset="0"/>
                <a:cs typeface="Times New Roman" panose="02020603050405020304" pitchFamily="18" charset="0"/>
              </a:rPr>
              <a:t> con </a:t>
            </a:r>
            <a:r>
              <a:rPr lang="en-US" sz="1800" dirty="0" err="1">
                <a:latin typeface="Times New Roman" panose="02020603050405020304" pitchFamily="18" charset="0"/>
                <a:cs typeface="Times New Roman" panose="02020603050405020304" pitchFamily="18" charset="0"/>
              </a:rPr>
              <a:t>đường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dàng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hơn</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Sắp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xếp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giờ</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nhắc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tìm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thêm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mỗi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rảnh</a:t>
            </a:r>
            <a:r>
              <a:rPr lang="en-US" sz="1800" dirty="0">
                <a:latin typeface="Times New Roman" panose="02020603050405020304" pitchFamily="18" charset="0"/>
                <a:cs typeface="Times New Roman" panose="02020603050405020304" pitchFamily="18" charset="0"/>
              </a:rPr>
              <a:t>.</a:t>
            </a:r>
            <a:endParaRPr lang="en-VN" sz="1800" dirty="0">
              <a:latin typeface="Times New Roman" panose="02020603050405020304" pitchFamily="18" charset="0"/>
              <a:cs typeface="Times New Roman" panose="02020603050405020304" pitchFamily="18" charset="0"/>
            </a:endParaRPr>
          </a:p>
          <a:p>
            <a:pPr>
              <a:spcBef>
                <a:spcPts val="600"/>
              </a:spcBef>
              <a:spcAft>
                <a:spcPts val="600"/>
              </a:spcAft>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Hãy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đứng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mỗi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bại</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8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ssolv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dissolve">
                                      <p:cBhvr>
                                        <p:cTn id="25" dur="500"/>
                                        <p:tgtEl>
                                          <p:spTgt spid="2">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ssolv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C9EE0-F331-BA42-B596-A1D47A39A8C4}"/>
              </a:ext>
            </a:extLst>
          </p:cNvPr>
          <p:cNvSpPr/>
          <p:nvPr/>
        </p:nvSpPr>
        <p:spPr>
          <a:xfrm>
            <a:off x="805541" y="633126"/>
            <a:ext cx="8033659" cy="2825132"/>
          </a:xfrm>
          <a:prstGeom prst="rect">
            <a:avLst/>
          </a:prstGeom>
          <a:solidFill>
            <a:srgbClr val="FFF0E7"/>
          </a:solidFill>
        </p:spPr>
        <p:txBody>
          <a:bodyPr wrap="square">
            <a:spAutoFit/>
          </a:bodyPr>
          <a:lstStyle/>
          <a:p>
            <a:pPr marL="285750" lvl="0" indent="-285750">
              <a:lnSpc>
                <a:spcPct val="150000"/>
              </a:lnSpc>
              <a:spcBef>
                <a:spcPts val="600"/>
              </a:spcBef>
              <a:spcAft>
                <a:spcPts val="600"/>
              </a:spcAft>
              <a:buFont typeface="Wingdings" pitchFamily="2" charset="2"/>
              <a:buChar char="v"/>
            </a:pPr>
            <a:r>
              <a:rPr lang="en-US" sz="1900" b="1" dirty="0" err="1">
                <a:latin typeface="Times New Roman" panose="02020603050405020304" pitchFamily="18" charset="0"/>
                <a:cs typeface="Times New Roman" panose="02020603050405020304" pitchFamily="18" charset="0"/>
              </a:rPr>
              <a:t>Ý</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nghĩa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của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có</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chí</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thì</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nên</a:t>
            </a:r>
            <a:r>
              <a:rPr lang="en-US" sz="1900" b="1" dirty="0">
                <a:latin typeface="Times New Roman" panose="02020603050405020304" pitchFamily="18" charset="0"/>
                <a:cs typeface="Times New Roman" panose="02020603050405020304" pitchFamily="18" charset="0"/>
              </a:rPr>
              <a:t>”</a:t>
            </a:r>
          </a:p>
          <a:p>
            <a:pPr lvl="0">
              <a:lnSpc>
                <a:spcPct val="150000"/>
              </a:lnSpc>
              <a:spcBef>
                <a:spcPts val="600"/>
              </a:spcBef>
              <a:spcAft>
                <a:spcPts val="600"/>
              </a:spcAft>
            </a:pP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vượt</a:t>
            </a:r>
            <a:r>
              <a:rPr lang="en-US" sz="1900" dirty="0">
                <a:latin typeface="Times New Roman" panose="02020603050405020304" pitchFamily="18" charset="0"/>
                <a:cs typeface="Times New Roman" panose="02020603050405020304" pitchFamily="18" charset="0"/>
              </a:rPr>
              <a:t> qua </a:t>
            </a:r>
            <a:r>
              <a:rPr lang="en-US" sz="1900" dirty="0" err="1">
                <a:latin typeface="Times New Roman" panose="02020603050405020304" pitchFamily="18" charset="0"/>
                <a:cs typeface="Times New Roman" panose="02020603050405020304" pitchFamily="18" charset="0"/>
              </a:rPr>
              <a:t>thử</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thiếu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mỗi</a:t>
            </a:r>
            <a:r>
              <a:rPr lang="en-US" sz="1900" dirty="0">
                <a:latin typeface="Times New Roman" panose="02020603050405020304" pitchFamily="18" charset="0"/>
                <a:cs typeface="Times New Roman" panose="02020603050405020304" pitchFamily="18" charset="0"/>
              </a:rPr>
              <a:t> con </a:t>
            </a:r>
            <a:r>
              <a:rPr lang="en-US" sz="1900" dirty="0" err="1">
                <a:latin typeface="Times New Roman" panose="02020603050405020304" pitchFamily="18" charset="0"/>
                <a:cs typeface="Times New Roman" panose="02020603050405020304" pitchFamily="18" charset="0"/>
              </a:rPr>
              <a:t>người</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Giúp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cho</a:t>
            </a:r>
            <a:r>
              <a:rPr lang="en-US" sz="1900" dirty="0">
                <a:latin typeface="Times New Roman" panose="02020603050405020304" pitchFamily="18" charset="0"/>
                <a:cs typeface="Times New Roman" panose="02020603050405020304" pitchFamily="18" charset="0"/>
              </a:rPr>
              <a:t> con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cuộc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sống</a:t>
            </a:r>
            <a:r>
              <a:rPr lang="en-US" sz="1900" dirty="0">
                <a:latin typeface="Times New Roman" panose="02020603050405020304" pitchFamily="18" charset="0"/>
                <a:cs typeface="Times New Roman" panose="02020603050405020304" pitchFamily="18" charset="0"/>
              </a:rPr>
              <a:t>.</a:t>
            </a:r>
            <a:br>
              <a:rPr lang="en-US" sz="1900" dirty="0">
                <a:latin typeface="Times New Roman" panose="02020603050405020304" pitchFamily="18" charset="0"/>
                <a:cs typeface="Times New Roman" panose="02020603050405020304" pitchFamily="18" charset="0"/>
              </a:rPr>
            </a:b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tự</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cho</a:t>
            </a:r>
            <a:r>
              <a:rPr lang="en-US" sz="1900" dirty="0">
                <a:latin typeface="Times New Roman" panose="02020603050405020304" pitchFamily="18" charset="0"/>
                <a:cs typeface="Times New Roman" panose="02020603050405020304" pitchFamily="18" charset="0"/>
              </a:rPr>
              <a:t> ta </a:t>
            </a:r>
            <a:r>
              <a:rPr lang="en-US" sz="1900" dirty="0" err="1">
                <a:latin typeface="Times New Roman" panose="02020603050405020304" pitchFamily="18" charset="0"/>
                <a:cs typeface="Times New Roman" panose="02020603050405020304" pitchFamily="18" charset="0"/>
              </a:rPr>
              <a:t>ngay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lúc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còn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bé</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rèn</a:t>
            </a:r>
            <a:r>
              <a:rPr lang="en-US" sz="1900" dirty="0">
                <a:latin typeface="Times New Roman" panose="02020603050405020304" pitchFamily="18" charset="0"/>
                <a:cs typeface="Times New Roman" panose="02020603050405020304" pitchFamily="18" charset="0"/>
              </a:rPr>
              <a:t> ta </a:t>
            </a:r>
            <a:r>
              <a:rPr lang="en-US" sz="1900" dirty="0" err="1">
                <a:latin typeface="Times New Roman" panose="02020603050405020304" pitchFamily="18" charset="0"/>
                <a:cs typeface="Times New Roman" panose="02020603050405020304" pitchFamily="18" charset="0"/>
              </a:rPr>
              <a:t>trở</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luôn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9925C49-8C28-BB43-A3E6-27EA9AD970D2}"/>
              </a:ext>
            </a:extLst>
          </p:cNvPr>
          <p:cNvSpPr/>
          <p:nvPr/>
        </p:nvSpPr>
        <p:spPr>
          <a:xfrm>
            <a:off x="805541" y="3545494"/>
            <a:ext cx="6999514" cy="964880"/>
          </a:xfrm>
          <a:prstGeom prst="rect">
            <a:avLst/>
          </a:prstGeom>
        </p:spPr>
        <p:txBody>
          <a:bodyPr wrap="square">
            <a:spAutoFit/>
          </a:bodyPr>
          <a:lstStyle/>
          <a:p>
            <a:pPr lvl="0">
              <a:lnSpc>
                <a:spcPct val="115000"/>
              </a:lnSpc>
            </a:pPr>
            <a:r>
              <a:rPr lang="en-US" sz="1800" b="1" u="sng" dirty="0">
                <a:latin typeface="Times New Roman" panose="02020603050405020304" pitchFamily="18" charset="0"/>
                <a:ea typeface="Times New Roman" panose="02020603050405020304" pitchFamily="18" charset="0"/>
                <a:cs typeface="Times New Roman" panose="02020603050405020304" pitchFamily="18" charset="0"/>
              </a:rPr>
              <a:t>KẾT BÀI:</a:t>
            </a:r>
          </a:p>
          <a:p>
            <a:pPr lvl="0"/>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đắn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trị</a:t>
            </a:r>
            <a:r>
              <a:rPr lang="en-US" sz="1800" dirty="0">
                <a:latin typeface="Times New Roman" panose="02020603050405020304" pitchFamily="18" charset="0"/>
                <a:cs typeface="Times New Roman" panose="02020603050405020304" pitchFamily="18" charset="0"/>
              </a:rPr>
              <a:t> to </a:t>
            </a:r>
            <a:r>
              <a:rPr lang="en-US" sz="1800" dirty="0" err="1">
                <a:latin typeface="Times New Roman" panose="02020603050405020304" pitchFamily="18" charset="0"/>
                <a:cs typeface="Times New Roman" panose="02020603050405020304" pitchFamily="18" charset="0"/>
              </a:rPr>
              <a:t>lớn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con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a:t>
            </a:r>
            <a:endParaRPr lang="en-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2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21"/>
          <p:cNvGrpSpPr/>
          <p:nvPr/>
        </p:nvGrpSpPr>
        <p:grpSpPr>
          <a:xfrm>
            <a:off x="2006019" y="49159"/>
            <a:ext cx="5930106" cy="1251496"/>
            <a:chOff x="2006019" y="49159"/>
            <a:chExt cx="5930106" cy="1251496"/>
          </a:xfrm>
        </p:grpSpPr>
        <p:sp>
          <p:nvSpPr>
            <p:cNvPr id="459"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21"/>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I. VĂN BIỂU CẢM</a:t>
            </a:r>
            <a:endParaRPr dirty="0">
              <a:solidFill>
                <a:schemeClr val="lt1"/>
              </a:solidFill>
            </a:endParaRPr>
          </a:p>
        </p:txBody>
      </p:sp>
      <p:sp>
        <p:nvSpPr>
          <p:cNvPr id="8" name="Text Box 7">
            <a:extLst>
              <a:ext uri="{FF2B5EF4-FFF2-40B4-BE49-F238E27FC236}">
                <a16:creationId xmlns:a16="http://schemas.microsoft.com/office/drawing/2014/main" id="{7EA91B00-C592-9E49-9735-57A019078804}"/>
              </a:ext>
            </a:extLst>
          </p:cNvPr>
          <p:cNvSpPr txBox="1">
            <a:spLocks noChangeArrowheads="1"/>
          </p:cNvSpPr>
          <p:nvPr/>
        </p:nvSpPr>
        <p:spPr bwMode="auto">
          <a:xfrm>
            <a:off x="720725" y="1314887"/>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dirty="0">
                <a:solidFill>
                  <a:srgbClr val="002060"/>
                </a:solidFill>
              </a:rPr>
              <a:t>1 </a:t>
            </a:r>
            <a:r>
              <a:rPr lang="vi-VN" altLang="en-VN" sz="2300" b="1" i="0" dirty="0">
                <a:solidFill>
                  <a:srgbClr val="002060"/>
                </a:solidFill>
              </a:rPr>
              <a:t>. </a:t>
            </a:r>
            <a:r>
              <a:rPr lang="vi-VN" altLang="en-VN" sz="2300" b="1" i="0" u="sng" dirty="0">
                <a:solidFill>
                  <a:srgbClr val="002060"/>
                </a:solidFill>
              </a:rPr>
              <a:t>HỆ THỐNG HÓA KIẾN THỨC</a:t>
            </a:r>
            <a:r>
              <a:rPr lang="vi-VN" altLang="en-VN" sz="2300" b="1" i="0" dirty="0">
                <a:solidFill>
                  <a:srgbClr val="002060"/>
                </a:solidFill>
              </a:rPr>
              <a:t> :</a:t>
            </a:r>
          </a:p>
        </p:txBody>
      </p:sp>
      <p:sp>
        <p:nvSpPr>
          <p:cNvPr id="14" name="Text Box 15">
            <a:extLst>
              <a:ext uri="{FF2B5EF4-FFF2-40B4-BE49-F238E27FC236}">
                <a16:creationId xmlns:a16="http://schemas.microsoft.com/office/drawing/2014/main" id="{AD8B9C6C-4483-8A41-9C28-F820631C80E7}"/>
              </a:ext>
            </a:extLst>
          </p:cNvPr>
          <p:cNvSpPr txBox="1">
            <a:spLocks noChangeArrowheads="1"/>
          </p:cNvSpPr>
          <p:nvPr/>
        </p:nvSpPr>
        <p:spPr bwMode="auto">
          <a:xfrm>
            <a:off x="1354478" y="1826457"/>
            <a:ext cx="43749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dirty="0">
                <a:solidFill>
                  <a:srgbClr val="002060"/>
                </a:solidFill>
              </a:rPr>
              <a:t>b</a:t>
            </a:r>
            <a:r>
              <a:rPr lang="vi-VN" altLang="en-VN" sz="2200" b="1" i="0" dirty="0">
                <a:solidFill>
                  <a:srgbClr val="002060"/>
                </a:solidFill>
              </a:rPr>
              <a:t>. </a:t>
            </a:r>
            <a:r>
              <a:rPr lang="vi-VN" altLang="en-VN" sz="2200" b="1" i="0" u="sng" dirty="0">
                <a:solidFill>
                  <a:srgbClr val="002060"/>
                </a:solidFill>
              </a:rPr>
              <a:t>Đặc điểm của văn biểu cảm</a:t>
            </a:r>
            <a:r>
              <a:rPr lang="vi-VN" altLang="en-VN" sz="2200" b="1" i="0" dirty="0">
                <a:solidFill>
                  <a:srgbClr val="002060"/>
                </a:solidFill>
              </a:rPr>
              <a:t> :</a:t>
            </a:r>
          </a:p>
        </p:txBody>
      </p:sp>
      <p:pic>
        <p:nvPicPr>
          <p:cNvPr id="15" name="Picture 5">
            <a:extLst>
              <a:ext uri="{FF2B5EF4-FFF2-40B4-BE49-F238E27FC236}">
                <a16:creationId xmlns:a16="http://schemas.microsoft.com/office/drawing/2014/main" id="{845B14B7-DAAC-8A4F-8ACC-F7AFCEE430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43825" y="385421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6">
            <a:extLst>
              <a:ext uri="{FF2B5EF4-FFF2-40B4-BE49-F238E27FC236}">
                <a16:creationId xmlns:a16="http://schemas.microsoft.com/office/drawing/2014/main" id="{3EA9FA2E-36B2-0E4E-9B0A-3C0F051EB22B}"/>
              </a:ext>
            </a:extLst>
          </p:cNvPr>
          <p:cNvSpPr>
            <a:spLocks noChangeArrowheads="1"/>
          </p:cNvSpPr>
          <p:nvPr/>
        </p:nvSpPr>
        <p:spPr bwMode="auto">
          <a:xfrm>
            <a:off x="4064681" y="2663689"/>
            <a:ext cx="3668246" cy="1908311"/>
          </a:xfrm>
          <a:prstGeom prst="cloudCallout">
            <a:avLst>
              <a:gd name="adj1" fmla="val -66222"/>
              <a:gd name="adj2" fmla="val 30833"/>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VN" sz="2200" b="1" i="0">
                <a:solidFill>
                  <a:srgbClr val="0000FF"/>
                </a:solidFill>
                <a:latin typeface="Times New Roman" panose="02020603050405020304" pitchFamily="18" charset="0"/>
              </a:rPr>
              <a:t>Hãy nêu những đặc điểm cơ bản của văn biểu cảm</a:t>
            </a:r>
            <a:r>
              <a:rPr lang="en-US" altLang="en-VN" sz="2200" b="1" i="0">
                <a:latin typeface="Times New Roman" panose="02020603050405020304" pitchFamily="18" charset="0"/>
              </a:rPr>
              <a:t> </a:t>
            </a:r>
            <a:r>
              <a:rPr lang="en-US" altLang="en-VN" sz="2200" b="1" i="0">
                <a:solidFill>
                  <a:srgbClr val="0000FF"/>
                </a:solidFill>
                <a:latin typeface="Times New Roman" panose="02020603050405020304" pitchFamily="18" charset="0"/>
              </a:rPr>
              <a:t>.</a:t>
            </a:r>
          </a:p>
        </p:txBody>
      </p:sp>
      <p:sp>
        <p:nvSpPr>
          <p:cNvPr id="17" name="Text Box 7">
            <a:extLst>
              <a:ext uri="{FF2B5EF4-FFF2-40B4-BE49-F238E27FC236}">
                <a16:creationId xmlns:a16="http://schemas.microsoft.com/office/drawing/2014/main" id="{35B2A07B-DE55-CC45-A93C-BFF1AE099F19}"/>
              </a:ext>
            </a:extLst>
          </p:cNvPr>
          <p:cNvSpPr txBox="1">
            <a:spLocks noChangeArrowheads="1"/>
          </p:cNvSpPr>
          <p:nvPr/>
        </p:nvSpPr>
        <p:spPr bwMode="auto">
          <a:xfrm>
            <a:off x="2458280" y="2313443"/>
            <a:ext cx="422743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VN" sz="2200" b="1" i="0" u="sng" dirty="0" err="1"/>
              <a:t>Thảo</a:t>
            </a:r>
            <a:r>
              <a:rPr lang="en-US" altLang="en-VN" sz="2200" b="1" i="0" u="sng" dirty="0"/>
              <a:t> </a:t>
            </a:r>
            <a:r>
              <a:rPr lang="en-US" altLang="en-VN" sz="2200" b="1" i="0" u="sng" dirty="0" err="1"/>
              <a:t>luận</a:t>
            </a:r>
            <a:r>
              <a:rPr lang="en-US" altLang="en-VN" sz="2200" b="1" i="0" u="sng" dirty="0"/>
              <a:t> </a:t>
            </a:r>
            <a:r>
              <a:rPr lang="en-US" altLang="en-VN" sz="2200" b="1" i="0" u="sng" dirty="0" err="1"/>
              <a:t>theo</a:t>
            </a:r>
            <a:r>
              <a:rPr lang="en-US" altLang="en-VN" sz="2200" b="1" i="0" u="sng" dirty="0"/>
              <a:t> </a:t>
            </a:r>
            <a:r>
              <a:rPr lang="en-US" altLang="en-VN" sz="2200" b="1" i="0" u="sng" dirty="0" err="1"/>
              <a:t>bàn</a:t>
            </a:r>
            <a:r>
              <a:rPr lang="en-US" altLang="en-VN" sz="2200" b="1" i="0" dirty="0"/>
              <a:t> ( 1 </a:t>
            </a:r>
            <a:r>
              <a:rPr lang="en-US" altLang="en-VN" sz="2200" b="1" i="0" dirty="0" err="1"/>
              <a:t>phút</a:t>
            </a:r>
            <a:r>
              <a:rPr lang="en-US" altLang="en-VN" sz="2200" b="1" i="0" dirty="0"/>
              <a:t> ) :</a:t>
            </a:r>
            <a:endParaRPr lang="vi-VN" altLang="en-VN" sz="2200" b="1" i="0" dirty="0"/>
          </a:p>
        </p:txBody>
      </p:sp>
      <p:pic>
        <p:nvPicPr>
          <p:cNvPr id="18" name="Picture 4" descr="WHATSUP.GIF">
            <a:extLst>
              <a:ext uri="{FF2B5EF4-FFF2-40B4-BE49-F238E27FC236}">
                <a16:creationId xmlns:a16="http://schemas.microsoft.com/office/drawing/2014/main" id="{942CEA6C-E717-D342-9A9C-A11840F7CD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0534" y="2358696"/>
            <a:ext cx="10429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60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90">
                                          <p:stCondLst>
                                            <p:cond delay="0"/>
                                          </p:stCondLst>
                                        </p:cTn>
                                        <p:tgtEl>
                                          <p:spTgt spid="14"/>
                                        </p:tgtEl>
                                      </p:cBhvr>
                                    </p:animEffect>
                                    <p:anim calcmode="lin" valueType="num">
                                      <p:cBhvr>
                                        <p:cTn id="13"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8" dur="13">
                                          <p:stCondLst>
                                            <p:cond delay="325"/>
                                          </p:stCondLst>
                                        </p:cTn>
                                        <p:tgtEl>
                                          <p:spTgt spid="14"/>
                                        </p:tgtEl>
                                      </p:cBhvr>
                                      <p:to x="100000" y="60000"/>
                                    </p:animScale>
                                    <p:animScale>
                                      <p:cBhvr>
                                        <p:cTn id="19" dur="83" decel="50000">
                                          <p:stCondLst>
                                            <p:cond delay="338"/>
                                          </p:stCondLst>
                                        </p:cTn>
                                        <p:tgtEl>
                                          <p:spTgt spid="14"/>
                                        </p:tgtEl>
                                      </p:cBhvr>
                                      <p:to x="100000" y="100000"/>
                                    </p:animScale>
                                    <p:animScale>
                                      <p:cBhvr>
                                        <p:cTn id="20" dur="13">
                                          <p:stCondLst>
                                            <p:cond delay="656"/>
                                          </p:stCondLst>
                                        </p:cTn>
                                        <p:tgtEl>
                                          <p:spTgt spid="14"/>
                                        </p:tgtEl>
                                      </p:cBhvr>
                                      <p:to x="100000" y="80000"/>
                                    </p:animScale>
                                    <p:animScale>
                                      <p:cBhvr>
                                        <p:cTn id="21" dur="83" decel="50000">
                                          <p:stCondLst>
                                            <p:cond delay="669"/>
                                          </p:stCondLst>
                                        </p:cTn>
                                        <p:tgtEl>
                                          <p:spTgt spid="14"/>
                                        </p:tgtEl>
                                      </p:cBhvr>
                                      <p:to x="100000" y="100000"/>
                                    </p:animScale>
                                    <p:animScale>
                                      <p:cBhvr>
                                        <p:cTn id="22" dur="13">
                                          <p:stCondLst>
                                            <p:cond delay="821"/>
                                          </p:stCondLst>
                                        </p:cTn>
                                        <p:tgtEl>
                                          <p:spTgt spid="14"/>
                                        </p:tgtEl>
                                      </p:cBhvr>
                                      <p:to x="100000" y="90000"/>
                                    </p:animScale>
                                    <p:animScale>
                                      <p:cBhvr>
                                        <p:cTn id="23" dur="83" decel="50000">
                                          <p:stCondLst>
                                            <p:cond delay="834"/>
                                          </p:stCondLst>
                                        </p:cTn>
                                        <p:tgtEl>
                                          <p:spTgt spid="14"/>
                                        </p:tgtEl>
                                      </p:cBhvr>
                                      <p:to x="100000" y="100000"/>
                                    </p:animScale>
                                    <p:animScale>
                                      <p:cBhvr>
                                        <p:cTn id="24" dur="13">
                                          <p:stCondLst>
                                            <p:cond delay="904"/>
                                          </p:stCondLst>
                                        </p:cTn>
                                        <p:tgtEl>
                                          <p:spTgt spid="14"/>
                                        </p:tgtEl>
                                      </p:cBhvr>
                                      <p:to x="100000" y="95000"/>
                                    </p:animScale>
                                    <p:animScale>
                                      <p:cBhvr>
                                        <p:cTn id="25" dur="83" decel="50000">
                                          <p:stCondLst>
                                            <p:cond delay="917"/>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290">
                                          <p:stCondLst>
                                            <p:cond delay="0"/>
                                          </p:stCondLst>
                                        </p:cTn>
                                        <p:tgtEl>
                                          <p:spTgt spid="18"/>
                                        </p:tgtEl>
                                      </p:cBhvr>
                                    </p:animEffect>
                                    <p:anim calcmode="lin" valueType="num">
                                      <p:cBhvr>
                                        <p:cTn id="31"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6" dur="13">
                                          <p:stCondLst>
                                            <p:cond delay="325"/>
                                          </p:stCondLst>
                                        </p:cTn>
                                        <p:tgtEl>
                                          <p:spTgt spid="18"/>
                                        </p:tgtEl>
                                      </p:cBhvr>
                                      <p:to x="100000" y="60000"/>
                                    </p:animScale>
                                    <p:animScale>
                                      <p:cBhvr>
                                        <p:cTn id="37" dur="83" decel="50000">
                                          <p:stCondLst>
                                            <p:cond delay="338"/>
                                          </p:stCondLst>
                                        </p:cTn>
                                        <p:tgtEl>
                                          <p:spTgt spid="18"/>
                                        </p:tgtEl>
                                      </p:cBhvr>
                                      <p:to x="100000" y="100000"/>
                                    </p:animScale>
                                    <p:animScale>
                                      <p:cBhvr>
                                        <p:cTn id="38" dur="13">
                                          <p:stCondLst>
                                            <p:cond delay="656"/>
                                          </p:stCondLst>
                                        </p:cTn>
                                        <p:tgtEl>
                                          <p:spTgt spid="18"/>
                                        </p:tgtEl>
                                      </p:cBhvr>
                                      <p:to x="100000" y="80000"/>
                                    </p:animScale>
                                    <p:animScale>
                                      <p:cBhvr>
                                        <p:cTn id="39" dur="83" decel="50000">
                                          <p:stCondLst>
                                            <p:cond delay="669"/>
                                          </p:stCondLst>
                                        </p:cTn>
                                        <p:tgtEl>
                                          <p:spTgt spid="18"/>
                                        </p:tgtEl>
                                      </p:cBhvr>
                                      <p:to x="100000" y="100000"/>
                                    </p:animScale>
                                    <p:animScale>
                                      <p:cBhvr>
                                        <p:cTn id="40" dur="13">
                                          <p:stCondLst>
                                            <p:cond delay="821"/>
                                          </p:stCondLst>
                                        </p:cTn>
                                        <p:tgtEl>
                                          <p:spTgt spid="18"/>
                                        </p:tgtEl>
                                      </p:cBhvr>
                                      <p:to x="100000" y="90000"/>
                                    </p:animScale>
                                    <p:animScale>
                                      <p:cBhvr>
                                        <p:cTn id="41" dur="83" decel="50000">
                                          <p:stCondLst>
                                            <p:cond delay="834"/>
                                          </p:stCondLst>
                                        </p:cTn>
                                        <p:tgtEl>
                                          <p:spTgt spid="18"/>
                                        </p:tgtEl>
                                      </p:cBhvr>
                                      <p:to x="100000" y="100000"/>
                                    </p:animScale>
                                    <p:animScale>
                                      <p:cBhvr>
                                        <p:cTn id="42" dur="13">
                                          <p:stCondLst>
                                            <p:cond delay="904"/>
                                          </p:stCondLst>
                                        </p:cTn>
                                        <p:tgtEl>
                                          <p:spTgt spid="18"/>
                                        </p:tgtEl>
                                      </p:cBhvr>
                                      <p:to x="100000" y="95000"/>
                                    </p:animScale>
                                    <p:animScale>
                                      <p:cBhvr>
                                        <p:cTn id="43" dur="83" decel="50000">
                                          <p:stCondLst>
                                            <p:cond delay="917"/>
                                          </p:stCondLst>
                                        </p:cTn>
                                        <p:tgtEl>
                                          <p:spTgt spid="18"/>
                                        </p:tgtEl>
                                      </p:cBhvr>
                                      <p:to x="100000" y="100000"/>
                                    </p:animScale>
                                  </p:childTnLst>
                                </p:cTn>
                              </p:par>
                            </p:childTnLst>
                          </p:cTn>
                        </p:par>
                        <p:par>
                          <p:cTn id="44" fill="hold">
                            <p:stCondLst>
                              <p:cond delay="1000"/>
                            </p:stCondLst>
                            <p:childTnLst>
                              <p:par>
                                <p:cTn id="45" presetID="26" presetClass="entr" presetSubtype="0" fill="hold" nodeType="after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wipe(down)">
                                      <p:cBhvr>
                                        <p:cTn id="47" dur="290">
                                          <p:stCondLst>
                                            <p:cond delay="0"/>
                                          </p:stCondLst>
                                        </p:cTn>
                                        <p:tgtEl>
                                          <p:spTgt spid="17">
                                            <p:txEl>
                                              <p:pRg st="0" end="0"/>
                                            </p:txEl>
                                          </p:spTgt>
                                        </p:tgtEl>
                                      </p:cBhvr>
                                    </p:animEffect>
                                    <p:anim calcmode="lin" valueType="num">
                                      <p:cBhvr>
                                        <p:cTn id="48" dur="911"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17">
                                            <p:txEl>
                                              <p:pRg st="0" end="0"/>
                                            </p:txEl>
                                          </p:spTgt>
                                        </p:tgtEl>
                                        <p:attrNameLst>
                                          <p:attrName>ppt_y</p:attrName>
                                        </p:attrNameLst>
                                      </p:cBhvr>
                                      <p:tavLst>
                                        <p:tav tm="0" fmla="#ppt_y-sin(pi*$)/81">
                                          <p:val>
                                            <p:fltVal val="0"/>
                                          </p:val>
                                        </p:tav>
                                        <p:tav tm="100000">
                                          <p:val>
                                            <p:fltVal val="1"/>
                                          </p:val>
                                        </p:tav>
                                      </p:tavLst>
                                    </p:anim>
                                    <p:animScale>
                                      <p:cBhvr>
                                        <p:cTn id="53" dur="13">
                                          <p:stCondLst>
                                            <p:cond delay="325"/>
                                          </p:stCondLst>
                                        </p:cTn>
                                        <p:tgtEl>
                                          <p:spTgt spid="17">
                                            <p:txEl>
                                              <p:pRg st="0" end="0"/>
                                            </p:txEl>
                                          </p:spTgt>
                                        </p:tgtEl>
                                      </p:cBhvr>
                                      <p:to x="100000" y="60000"/>
                                    </p:animScale>
                                    <p:animScale>
                                      <p:cBhvr>
                                        <p:cTn id="54" dur="83" decel="50000">
                                          <p:stCondLst>
                                            <p:cond delay="338"/>
                                          </p:stCondLst>
                                        </p:cTn>
                                        <p:tgtEl>
                                          <p:spTgt spid="17">
                                            <p:txEl>
                                              <p:pRg st="0" end="0"/>
                                            </p:txEl>
                                          </p:spTgt>
                                        </p:tgtEl>
                                      </p:cBhvr>
                                      <p:to x="100000" y="100000"/>
                                    </p:animScale>
                                    <p:animScale>
                                      <p:cBhvr>
                                        <p:cTn id="55" dur="13">
                                          <p:stCondLst>
                                            <p:cond delay="656"/>
                                          </p:stCondLst>
                                        </p:cTn>
                                        <p:tgtEl>
                                          <p:spTgt spid="17">
                                            <p:txEl>
                                              <p:pRg st="0" end="0"/>
                                            </p:txEl>
                                          </p:spTgt>
                                        </p:tgtEl>
                                      </p:cBhvr>
                                      <p:to x="100000" y="80000"/>
                                    </p:animScale>
                                    <p:animScale>
                                      <p:cBhvr>
                                        <p:cTn id="56" dur="83" decel="50000">
                                          <p:stCondLst>
                                            <p:cond delay="669"/>
                                          </p:stCondLst>
                                        </p:cTn>
                                        <p:tgtEl>
                                          <p:spTgt spid="17">
                                            <p:txEl>
                                              <p:pRg st="0" end="0"/>
                                            </p:txEl>
                                          </p:spTgt>
                                        </p:tgtEl>
                                      </p:cBhvr>
                                      <p:to x="100000" y="100000"/>
                                    </p:animScale>
                                    <p:animScale>
                                      <p:cBhvr>
                                        <p:cTn id="57" dur="13">
                                          <p:stCondLst>
                                            <p:cond delay="821"/>
                                          </p:stCondLst>
                                        </p:cTn>
                                        <p:tgtEl>
                                          <p:spTgt spid="17">
                                            <p:txEl>
                                              <p:pRg st="0" end="0"/>
                                            </p:txEl>
                                          </p:spTgt>
                                        </p:tgtEl>
                                      </p:cBhvr>
                                      <p:to x="100000" y="90000"/>
                                    </p:animScale>
                                    <p:animScale>
                                      <p:cBhvr>
                                        <p:cTn id="58" dur="83" decel="50000">
                                          <p:stCondLst>
                                            <p:cond delay="834"/>
                                          </p:stCondLst>
                                        </p:cTn>
                                        <p:tgtEl>
                                          <p:spTgt spid="17">
                                            <p:txEl>
                                              <p:pRg st="0" end="0"/>
                                            </p:txEl>
                                          </p:spTgt>
                                        </p:tgtEl>
                                      </p:cBhvr>
                                      <p:to x="100000" y="100000"/>
                                    </p:animScale>
                                    <p:animScale>
                                      <p:cBhvr>
                                        <p:cTn id="59" dur="13">
                                          <p:stCondLst>
                                            <p:cond delay="904"/>
                                          </p:stCondLst>
                                        </p:cTn>
                                        <p:tgtEl>
                                          <p:spTgt spid="17">
                                            <p:txEl>
                                              <p:pRg st="0" end="0"/>
                                            </p:txEl>
                                          </p:spTgt>
                                        </p:tgtEl>
                                      </p:cBhvr>
                                      <p:to x="100000" y="95000"/>
                                    </p:animScale>
                                    <p:animScale>
                                      <p:cBhvr>
                                        <p:cTn id="60" dur="83" decel="50000">
                                          <p:stCondLst>
                                            <p:cond delay="917"/>
                                          </p:stCondLst>
                                        </p:cTn>
                                        <p:tgtEl>
                                          <p:spTgt spid="17">
                                            <p:txEl>
                                              <p:pRg st="0" end="0"/>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strVal val="#ppt_h"/>
                                          </p:val>
                                        </p:tav>
                                        <p:tav tm="100000">
                                          <p:val>
                                            <p:strVal val="#ppt_h"/>
                                          </p:val>
                                        </p:tav>
                                      </p:tavLst>
                                    </p:anim>
                                  </p:childTnLst>
                                </p:cTn>
                              </p:par>
                              <p:par>
                                <p:cTn id="67" presetID="4" presetClass="entr" presetSubtype="16"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Shape 560"/>
        <p:cNvGrpSpPr/>
        <p:nvPr/>
      </p:nvGrpSpPr>
      <p:grpSpPr>
        <a:xfrm>
          <a:off x="0" y="0"/>
          <a:ext cx="0" cy="0"/>
          <a:chOff x="0" y="0"/>
          <a:chExt cx="0" cy="0"/>
        </a:xfrm>
      </p:grpSpPr>
      <p:sp>
        <p:nvSpPr>
          <p:cNvPr id="561" name="Google Shape;561;p23"/>
          <p:cNvSpPr/>
          <p:nvPr/>
        </p:nvSpPr>
        <p:spPr>
          <a:xfrm>
            <a:off x="821475" y="1276890"/>
            <a:ext cx="8126581" cy="3664998"/>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lt2"/>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3"/>
          <p:cNvGrpSpPr/>
          <p:nvPr/>
        </p:nvGrpSpPr>
        <p:grpSpPr>
          <a:xfrm rot="889286">
            <a:off x="7497397" y="1083122"/>
            <a:ext cx="1912774" cy="1010181"/>
            <a:chOff x="5862862" y="867279"/>
            <a:chExt cx="1912829" cy="1010210"/>
          </a:xfrm>
        </p:grpSpPr>
        <p:sp>
          <p:nvSpPr>
            <p:cNvPr id="579" name="Google Shape;579;p23"/>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8DB13E"/>
            </a:solidFill>
            <a:ln>
              <a:noFill/>
            </a:ln>
            <a:effectLst>
              <a:outerShdw blurRad="42863"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3"/>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3"/>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3"/>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3"/>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23"/>
          <p:cNvSpPr/>
          <p:nvPr/>
        </p:nvSpPr>
        <p:spPr>
          <a:xfrm rot="-8665993">
            <a:off x="1398878" y="35686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23"/>
          <p:cNvGrpSpPr/>
          <p:nvPr/>
        </p:nvGrpSpPr>
        <p:grpSpPr>
          <a:xfrm>
            <a:off x="781824" y="969316"/>
            <a:ext cx="853686" cy="729620"/>
            <a:chOff x="1327725" y="574025"/>
            <a:chExt cx="2215064" cy="1893151"/>
          </a:xfrm>
        </p:grpSpPr>
        <p:sp>
          <p:nvSpPr>
            <p:cNvPr id="589" name="Google Shape;589;p23"/>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3"/>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3"/>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3"/>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45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3"/>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3"/>
          <p:cNvGrpSpPr/>
          <p:nvPr/>
        </p:nvGrpSpPr>
        <p:grpSpPr>
          <a:xfrm>
            <a:off x="6792910" y="428714"/>
            <a:ext cx="799069" cy="806261"/>
            <a:chOff x="6956050" y="265900"/>
            <a:chExt cx="1231801" cy="1242887"/>
          </a:xfrm>
        </p:grpSpPr>
        <p:sp>
          <p:nvSpPr>
            <p:cNvPr id="607" name="Google Shape;607;p23"/>
            <p:cNvSpPr/>
            <p:nvPr/>
          </p:nvSpPr>
          <p:spPr>
            <a:xfrm>
              <a:off x="6956050" y="265900"/>
              <a:ext cx="1231801" cy="1242887"/>
            </a:xfrm>
            <a:custGeom>
              <a:avLst/>
              <a:gdLst/>
              <a:ahLst/>
              <a:cxnLst/>
              <a:rect l="l" t="t" r="r" b="b"/>
              <a:pathLst>
                <a:path w="21445" h="21638" extrusionOk="0">
                  <a:moveTo>
                    <a:pt x="17024" y="1"/>
                  </a:moveTo>
                  <a:cubicBezTo>
                    <a:pt x="16837" y="1"/>
                    <a:pt x="16661" y="32"/>
                    <a:pt x="16493" y="94"/>
                  </a:cubicBezTo>
                  <a:cubicBezTo>
                    <a:pt x="15936" y="299"/>
                    <a:pt x="15300" y="648"/>
                    <a:pt x="14849" y="919"/>
                  </a:cubicBezTo>
                  <a:cubicBezTo>
                    <a:pt x="13808" y="552"/>
                    <a:pt x="12721" y="366"/>
                    <a:pt x="11607" y="366"/>
                  </a:cubicBezTo>
                  <a:cubicBezTo>
                    <a:pt x="9848" y="366"/>
                    <a:pt x="8124" y="840"/>
                    <a:pt x="6626" y="1735"/>
                  </a:cubicBezTo>
                  <a:cubicBezTo>
                    <a:pt x="5283" y="2534"/>
                    <a:pt x="4153" y="3644"/>
                    <a:pt x="3331" y="4963"/>
                  </a:cubicBezTo>
                  <a:cubicBezTo>
                    <a:pt x="3199" y="5003"/>
                    <a:pt x="3050" y="5046"/>
                    <a:pt x="2900" y="5089"/>
                  </a:cubicBezTo>
                  <a:cubicBezTo>
                    <a:pt x="2320" y="5254"/>
                    <a:pt x="1658" y="5444"/>
                    <a:pt x="1121" y="5765"/>
                  </a:cubicBezTo>
                  <a:cubicBezTo>
                    <a:pt x="673" y="6030"/>
                    <a:pt x="379" y="6541"/>
                    <a:pt x="193" y="7370"/>
                  </a:cubicBezTo>
                  <a:cubicBezTo>
                    <a:pt x="73" y="7910"/>
                    <a:pt x="4" y="8563"/>
                    <a:pt x="4" y="9206"/>
                  </a:cubicBezTo>
                  <a:cubicBezTo>
                    <a:pt x="1" y="9597"/>
                    <a:pt x="27" y="10174"/>
                    <a:pt x="150" y="10703"/>
                  </a:cubicBezTo>
                  <a:cubicBezTo>
                    <a:pt x="305" y="11380"/>
                    <a:pt x="587" y="11834"/>
                    <a:pt x="1015" y="12089"/>
                  </a:cubicBezTo>
                  <a:cubicBezTo>
                    <a:pt x="1465" y="12361"/>
                    <a:pt x="1910" y="12600"/>
                    <a:pt x="2224" y="12762"/>
                  </a:cubicBezTo>
                  <a:cubicBezTo>
                    <a:pt x="2470" y="13631"/>
                    <a:pt x="2831" y="14456"/>
                    <a:pt x="3308" y="15228"/>
                  </a:cubicBezTo>
                  <a:cubicBezTo>
                    <a:pt x="3782" y="15990"/>
                    <a:pt x="4352" y="16683"/>
                    <a:pt x="5015" y="17290"/>
                  </a:cubicBezTo>
                  <a:cubicBezTo>
                    <a:pt x="5015" y="17369"/>
                    <a:pt x="5019" y="17452"/>
                    <a:pt x="5019" y="17535"/>
                  </a:cubicBezTo>
                  <a:cubicBezTo>
                    <a:pt x="5032" y="18138"/>
                    <a:pt x="5045" y="18821"/>
                    <a:pt x="5214" y="19421"/>
                  </a:cubicBezTo>
                  <a:cubicBezTo>
                    <a:pt x="5357" y="19921"/>
                    <a:pt x="5774" y="20339"/>
                    <a:pt x="6527" y="20730"/>
                  </a:cubicBezTo>
                  <a:cubicBezTo>
                    <a:pt x="7017" y="20989"/>
                    <a:pt x="7630" y="21220"/>
                    <a:pt x="8250" y="21390"/>
                  </a:cubicBezTo>
                  <a:cubicBezTo>
                    <a:pt x="8628" y="21492"/>
                    <a:pt x="9195" y="21615"/>
                    <a:pt x="9735" y="21635"/>
                  </a:cubicBezTo>
                  <a:cubicBezTo>
                    <a:pt x="9781" y="21635"/>
                    <a:pt x="9825" y="21638"/>
                    <a:pt x="9871" y="21638"/>
                  </a:cubicBezTo>
                  <a:cubicBezTo>
                    <a:pt x="10497" y="21638"/>
                    <a:pt x="10968" y="21479"/>
                    <a:pt x="11300" y="21157"/>
                  </a:cubicBezTo>
                  <a:lnTo>
                    <a:pt x="11303" y="21154"/>
                  </a:lnTo>
                  <a:cubicBezTo>
                    <a:pt x="11704" y="20763"/>
                    <a:pt x="12105" y="20243"/>
                    <a:pt x="12406" y="19825"/>
                  </a:cubicBezTo>
                  <a:cubicBezTo>
                    <a:pt x="13338" y="19749"/>
                    <a:pt x="14240" y="19547"/>
                    <a:pt x="15104" y="19212"/>
                  </a:cubicBezTo>
                  <a:cubicBezTo>
                    <a:pt x="15135" y="19225"/>
                    <a:pt x="15167" y="19242"/>
                    <a:pt x="15197" y="19259"/>
                  </a:cubicBezTo>
                  <a:cubicBezTo>
                    <a:pt x="15737" y="19524"/>
                    <a:pt x="16351" y="19828"/>
                    <a:pt x="16957" y="19955"/>
                  </a:cubicBezTo>
                  <a:lnTo>
                    <a:pt x="16960" y="19955"/>
                  </a:lnTo>
                  <a:cubicBezTo>
                    <a:pt x="17054" y="19974"/>
                    <a:pt x="17149" y="19984"/>
                    <a:pt x="17247" y="19984"/>
                  </a:cubicBezTo>
                  <a:cubicBezTo>
                    <a:pt x="17680" y="19984"/>
                    <a:pt x="18159" y="19792"/>
                    <a:pt x="18727" y="19394"/>
                  </a:cubicBezTo>
                  <a:cubicBezTo>
                    <a:pt x="19181" y="19080"/>
                    <a:pt x="19672" y="18642"/>
                    <a:pt x="20106" y="18168"/>
                  </a:cubicBezTo>
                  <a:cubicBezTo>
                    <a:pt x="20371" y="17879"/>
                    <a:pt x="20743" y="17435"/>
                    <a:pt x="21007" y="16965"/>
                  </a:cubicBezTo>
                  <a:cubicBezTo>
                    <a:pt x="21349" y="16358"/>
                    <a:pt x="21445" y="15831"/>
                    <a:pt x="21306" y="15357"/>
                  </a:cubicBezTo>
                  <a:lnTo>
                    <a:pt x="21306" y="15354"/>
                  </a:lnTo>
                  <a:cubicBezTo>
                    <a:pt x="21150" y="14844"/>
                    <a:pt x="20888" y="14263"/>
                    <a:pt x="20639" y="13773"/>
                  </a:cubicBezTo>
                  <a:cubicBezTo>
                    <a:pt x="21113" y="12613"/>
                    <a:pt x="21352" y="11384"/>
                    <a:pt x="21352" y="10111"/>
                  </a:cubicBezTo>
                  <a:cubicBezTo>
                    <a:pt x="21352" y="9941"/>
                    <a:pt x="21346" y="9766"/>
                    <a:pt x="21335" y="9563"/>
                  </a:cubicBezTo>
                  <a:lnTo>
                    <a:pt x="21335" y="9560"/>
                  </a:lnTo>
                  <a:cubicBezTo>
                    <a:pt x="21272" y="8443"/>
                    <a:pt x="21024" y="7366"/>
                    <a:pt x="20596" y="6352"/>
                  </a:cubicBezTo>
                  <a:cubicBezTo>
                    <a:pt x="20646" y="6226"/>
                    <a:pt x="20706" y="6087"/>
                    <a:pt x="20762" y="5950"/>
                  </a:cubicBezTo>
                  <a:cubicBezTo>
                    <a:pt x="20997" y="5398"/>
                    <a:pt x="21263" y="4764"/>
                    <a:pt x="21352" y="4148"/>
                  </a:cubicBezTo>
                  <a:cubicBezTo>
                    <a:pt x="21425" y="3634"/>
                    <a:pt x="21213" y="3084"/>
                    <a:pt x="20683" y="2418"/>
                  </a:cubicBezTo>
                  <a:cubicBezTo>
                    <a:pt x="20338" y="1983"/>
                    <a:pt x="19871" y="1520"/>
                    <a:pt x="19370" y="1115"/>
                  </a:cubicBezTo>
                  <a:cubicBezTo>
                    <a:pt x="19065" y="870"/>
                    <a:pt x="18601" y="525"/>
                    <a:pt x="18114" y="290"/>
                  </a:cubicBezTo>
                  <a:cubicBezTo>
                    <a:pt x="17714" y="98"/>
                    <a:pt x="17353" y="1"/>
                    <a:pt x="17024" y="1"/>
                  </a:cubicBezTo>
                  <a:close/>
                </a:path>
              </a:pathLst>
            </a:custGeom>
            <a:solidFill>
              <a:schemeClr val="l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7122624" y="342467"/>
              <a:ext cx="1000145" cy="1000145"/>
            </a:xfrm>
            <a:custGeom>
              <a:avLst/>
              <a:gdLst/>
              <a:ahLst/>
              <a:cxnLst/>
              <a:rect l="l" t="t" r="r" b="b"/>
              <a:pathLst>
                <a:path w="17412" h="17412" extrusionOk="0">
                  <a:moveTo>
                    <a:pt x="8707" y="1"/>
                  </a:moveTo>
                  <a:cubicBezTo>
                    <a:pt x="7080" y="1"/>
                    <a:pt x="5559" y="445"/>
                    <a:pt x="4256" y="1221"/>
                  </a:cubicBezTo>
                  <a:cubicBezTo>
                    <a:pt x="2957" y="1992"/>
                    <a:pt x="1880" y="3093"/>
                    <a:pt x="1134" y="4406"/>
                  </a:cubicBezTo>
                  <a:lnTo>
                    <a:pt x="1134" y="4409"/>
                  </a:lnTo>
                  <a:cubicBezTo>
                    <a:pt x="412" y="5675"/>
                    <a:pt x="0" y="7143"/>
                    <a:pt x="0" y="8705"/>
                  </a:cubicBezTo>
                  <a:cubicBezTo>
                    <a:pt x="0" y="9367"/>
                    <a:pt x="73" y="10014"/>
                    <a:pt x="216" y="10634"/>
                  </a:cubicBezTo>
                  <a:lnTo>
                    <a:pt x="216" y="10637"/>
                  </a:lnTo>
                  <a:cubicBezTo>
                    <a:pt x="644" y="12532"/>
                    <a:pt x="1691" y="14190"/>
                    <a:pt x="3133" y="15393"/>
                  </a:cubicBezTo>
                  <a:cubicBezTo>
                    <a:pt x="4644" y="16656"/>
                    <a:pt x="6587" y="17412"/>
                    <a:pt x="8707" y="17412"/>
                  </a:cubicBezTo>
                  <a:cubicBezTo>
                    <a:pt x="8787" y="17412"/>
                    <a:pt x="8867" y="17412"/>
                    <a:pt x="8943" y="17409"/>
                  </a:cubicBezTo>
                  <a:cubicBezTo>
                    <a:pt x="10110" y="17378"/>
                    <a:pt x="11227" y="17117"/>
                    <a:pt x="12235" y="16666"/>
                  </a:cubicBezTo>
                  <a:cubicBezTo>
                    <a:pt x="14150" y="15821"/>
                    <a:pt x="15698" y="14299"/>
                    <a:pt x="16590" y="12407"/>
                  </a:cubicBezTo>
                  <a:cubicBezTo>
                    <a:pt x="17116" y="11283"/>
                    <a:pt x="17411" y="10031"/>
                    <a:pt x="17411" y="8705"/>
                  </a:cubicBezTo>
                  <a:cubicBezTo>
                    <a:pt x="17411" y="8539"/>
                    <a:pt x="17408" y="8373"/>
                    <a:pt x="17398" y="8211"/>
                  </a:cubicBezTo>
                  <a:cubicBezTo>
                    <a:pt x="17335" y="7054"/>
                    <a:pt x="17043" y="5957"/>
                    <a:pt x="16566" y="4963"/>
                  </a:cubicBezTo>
                  <a:cubicBezTo>
                    <a:pt x="15648" y="3034"/>
                    <a:pt x="14037" y="1492"/>
                    <a:pt x="12056" y="667"/>
                  </a:cubicBezTo>
                  <a:cubicBezTo>
                    <a:pt x="11025" y="236"/>
                    <a:pt x="9894" y="1"/>
                    <a:pt x="8707" y="1"/>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6999647" y="595488"/>
              <a:ext cx="188116" cy="357966"/>
            </a:xfrm>
            <a:custGeom>
              <a:avLst/>
              <a:gdLst/>
              <a:ahLst/>
              <a:cxnLst/>
              <a:rect l="l" t="t" r="r" b="b"/>
              <a:pathLst>
                <a:path w="3275" h="6232" extrusionOk="0">
                  <a:moveTo>
                    <a:pt x="3275" y="1"/>
                  </a:moveTo>
                  <a:cubicBezTo>
                    <a:pt x="2708" y="246"/>
                    <a:pt x="1578" y="438"/>
                    <a:pt x="896" y="846"/>
                  </a:cubicBezTo>
                  <a:cubicBezTo>
                    <a:pt x="209" y="1254"/>
                    <a:pt x="1" y="4913"/>
                    <a:pt x="789" y="5387"/>
                  </a:cubicBezTo>
                  <a:cubicBezTo>
                    <a:pt x="1578" y="5860"/>
                    <a:pt x="2357" y="6232"/>
                    <a:pt x="2357" y="6232"/>
                  </a:cubicBezTo>
                  <a:lnTo>
                    <a:pt x="2357" y="6229"/>
                  </a:lnTo>
                  <a:cubicBezTo>
                    <a:pt x="2473" y="4535"/>
                    <a:pt x="3245" y="163"/>
                    <a:pt x="3275" y="4"/>
                  </a:cubicBezTo>
                  <a:lnTo>
                    <a:pt x="3275" y="1"/>
                  </a:ln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7301204" y="1216293"/>
              <a:ext cx="342744" cy="228554"/>
            </a:xfrm>
            <a:custGeom>
              <a:avLst/>
              <a:gdLst/>
              <a:ahLst/>
              <a:cxnLst/>
              <a:rect l="l" t="t" r="r" b="b"/>
              <a:pathLst>
                <a:path w="5967" h="3979" extrusionOk="0">
                  <a:moveTo>
                    <a:pt x="1" y="1"/>
                  </a:moveTo>
                  <a:cubicBezTo>
                    <a:pt x="10" y="57"/>
                    <a:pt x="17" y="114"/>
                    <a:pt x="24" y="180"/>
                  </a:cubicBezTo>
                  <a:cubicBezTo>
                    <a:pt x="77" y="816"/>
                    <a:pt x="7" y="1821"/>
                    <a:pt x="206" y="2520"/>
                  </a:cubicBezTo>
                  <a:cubicBezTo>
                    <a:pt x="377" y="3128"/>
                    <a:pt x="2616" y="3978"/>
                    <a:pt x="3858" y="3978"/>
                  </a:cubicBezTo>
                  <a:cubicBezTo>
                    <a:pt x="4178" y="3978"/>
                    <a:pt x="4432" y="3922"/>
                    <a:pt x="4568" y="3790"/>
                  </a:cubicBezTo>
                  <a:cubicBezTo>
                    <a:pt x="5058" y="3316"/>
                    <a:pt x="5589" y="2557"/>
                    <a:pt x="5834" y="2196"/>
                  </a:cubicBezTo>
                  <a:cubicBezTo>
                    <a:pt x="5917" y="2069"/>
                    <a:pt x="5967" y="1990"/>
                    <a:pt x="5967" y="1990"/>
                  </a:cubicBezTo>
                  <a:cubicBezTo>
                    <a:pt x="4326" y="1433"/>
                    <a:pt x="1" y="1"/>
                    <a:pt x="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3"/>
            <p:cNvSpPr/>
            <p:nvPr/>
          </p:nvSpPr>
          <p:spPr>
            <a:xfrm>
              <a:off x="7808566" y="1041735"/>
              <a:ext cx="328787" cy="308166"/>
            </a:xfrm>
            <a:custGeom>
              <a:avLst/>
              <a:gdLst/>
              <a:ahLst/>
              <a:cxnLst/>
              <a:rect l="l" t="t" r="r" b="b"/>
              <a:pathLst>
                <a:path w="5724" h="5365" extrusionOk="0">
                  <a:moveTo>
                    <a:pt x="4518" y="0"/>
                  </a:moveTo>
                  <a:cubicBezTo>
                    <a:pt x="3265" y="1198"/>
                    <a:pt x="1" y="4375"/>
                    <a:pt x="1" y="4375"/>
                  </a:cubicBezTo>
                  <a:cubicBezTo>
                    <a:pt x="90" y="4406"/>
                    <a:pt x="186" y="4445"/>
                    <a:pt x="293" y="4492"/>
                  </a:cubicBezTo>
                  <a:cubicBezTo>
                    <a:pt x="876" y="4753"/>
                    <a:pt x="1668" y="5218"/>
                    <a:pt x="2327" y="5357"/>
                  </a:cubicBezTo>
                  <a:cubicBezTo>
                    <a:pt x="2351" y="5362"/>
                    <a:pt x="2376" y="5364"/>
                    <a:pt x="2402" y="5364"/>
                  </a:cubicBezTo>
                  <a:cubicBezTo>
                    <a:pt x="3264" y="5364"/>
                    <a:pt x="5723" y="2928"/>
                    <a:pt x="5469" y="2073"/>
                  </a:cubicBezTo>
                  <a:cubicBezTo>
                    <a:pt x="5274" y="1429"/>
                    <a:pt x="4856" y="621"/>
                    <a:pt x="4648" y="233"/>
                  </a:cubicBezTo>
                  <a:cubicBezTo>
                    <a:pt x="4568" y="90"/>
                    <a:pt x="4518" y="0"/>
                    <a:pt x="4518"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7808566" y="321444"/>
              <a:ext cx="320860" cy="307074"/>
            </a:xfrm>
            <a:custGeom>
              <a:avLst/>
              <a:gdLst/>
              <a:ahLst/>
              <a:cxnLst/>
              <a:rect l="l" t="t" r="r" b="b"/>
              <a:pathLst>
                <a:path w="5586" h="5346" extrusionOk="0">
                  <a:moveTo>
                    <a:pt x="2184" y="0"/>
                  </a:moveTo>
                  <a:cubicBezTo>
                    <a:pt x="2120" y="0"/>
                    <a:pt x="2061" y="9"/>
                    <a:pt x="2009" y="29"/>
                  </a:cubicBezTo>
                  <a:cubicBezTo>
                    <a:pt x="1144" y="347"/>
                    <a:pt x="1" y="1106"/>
                    <a:pt x="1" y="1106"/>
                  </a:cubicBezTo>
                  <a:cubicBezTo>
                    <a:pt x="1273" y="2279"/>
                    <a:pt x="4644" y="5345"/>
                    <a:pt x="4644" y="5345"/>
                  </a:cubicBezTo>
                  <a:cubicBezTo>
                    <a:pt x="4810" y="4749"/>
                    <a:pt x="5370" y="3751"/>
                    <a:pt x="5479" y="2962"/>
                  </a:cubicBezTo>
                  <a:cubicBezTo>
                    <a:pt x="5585" y="2221"/>
                    <a:pt x="3190" y="0"/>
                    <a:pt x="2184" y="0"/>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7463240" y="709333"/>
              <a:ext cx="334760" cy="334760"/>
            </a:xfrm>
            <a:custGeom>
              <a:avLst/>
              <a:gdLst/>
              <a:ahLst/>
              <a:cxnLst/>
              <a:rect l="l" t="t" r="r" b="b"/>
              <a:pathLst>
                <a:path w="5828" h="5828" extrusionOk="0">
                  <a:moveTo>
                    <a:pt x="2913" y="0"/>
                  </a:moveTo>
                  <a:cubicBezTo>
                    <a:pt x="1306" y="0"/>
                    <a:pt x="0" y="1307"/>
                    <a:pt x="0" y="2914"/>
                  </a:cubicBezTo>
                  <a:cubicBezTo>
                    <a:pt x="0" y="4525"/>
                    <a:pt x="1306" y="5827"/>
                    <a:pt x="2913" y="5827"/>
                  </a:cubicBezTo>
                  <a:cubicBezTo>
                    <a:pt x="4524" y="5827"/>
                    <a:pt x="5827" y="4525"/>
                    <a:pt x="5827" y="2914"/>
                  </a:cubicBezTo>
                  <a:cubicBezTo>
                    <a:pt x="5827" y="1307"/>
                    <a:pt x="4524" y="0"/>
                    <a:pt x="2913" y="0"/>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7253200" y="532477"/>
              <a:ext cx="249462" cy="206439"/>
            </a:xfrm>
            <a:custGeom>
              <a:avLst/>
              <a:gdLst/>
              <a:ahLst/>
              <a:cxnLst/>
              <a:rect l="l" t="t" r="r" b="b"/>
              <a:pathLst>
                <a:path w="4343" h="3594" extrusionOk="0">
                  <a:moveTo>
                    <a:pt x="2095" y="1"/>
                  </a:moveTo>
                  <a:cubicBezTo>
                    <a:pt x="1442" y="1"/>
                    <a:pt x="746" y="485"/>
                    <a:pt x="302" y="1118"/>
                  </a:cubicBezTo>
                  <a:cubicBezTo>
                    <a:pt x="129" y="1718"/>
                    <a:pt x="13" y="2377"/>
                    <a:pt x="0" y="3079"/>
                  </a:cubicBezTo>
                  <a:lnTo>
                    <a:pt x="0" y="3083"/>
                  </a:lnTo>
                  <a:cubicBezTo>
                    <a:pt x="60" y="3183"/>
                    <a:pt x="132" y="3275"/>
                    <a:pt x="222" y="3362"/>
                  </a:cubicBezTo>
                  <a:cubicBezTo>
                    <a:pt x="391" y="3521"/>
                    <a:pt x="594" y="3593"/>
                    <a:pt x="816" y="3593"/>
                  </a:cubicBezTo>
                  <a:cubicBezTo>
                    <a:pt x="2228" y="3593"/>
                    <a:pt x="4342" y="680"/>
                    <a:pt x="2479" y="61"/>
                  </a:cubicBezTo>
                  <a:cubicBezTo>
                    <a:pt x="2357" y="21"/>
                    <a:pt x="2228" y="1"/>
                    <a:pt x="2095" y="1"/>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7339631" y="963330"/>
              <a:ext cx="150493" cy="130848"/>
            </a:xfrm>
            <a:custGeom>
              <a:avLst/>
              <a:gdLst/>
              <a:ahLst/>
              <a:cxnLst/>
              <a:rect l="l" t="t" r="r" b="b"/>
              <a:pathLst>
                <a:path w="2620" h="2278" extrusionOk="0">
                  <a:moveTo>
                    <a:pt x="1" y="0"/>
                  </a:moveTo>
                  <a:lnTo>
                    <a:pt x="1" y="0"/>
                  </a:lnTo>
                  <a:cubicBezTo>
                    <a:pt x="150" y="199"/>
                    <a:pt x="309" y="398"/>
                    <a:pt x="485" y="597"/>
                  </a:cubicBezTo>
                  <a:cubicBezTo>
                    <a:pt x="1118" y="1319"/>
                    <a:pt x="1844" y="1876"/>
                    <a:pt x="2619" y="2277"/>
                  </a:cubicBezTo>
                  <a:cubicBezTo>
                    <a:pt x="2099" y="1260"/>
                    <a:pt x="969" y="209"/>
                    <a:pt x="1" y="0"/>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7763649" y="945853"/>
              <a:ext cx="234240" cy="181453"/>
            </a:xfrm>
            <a:custGeom>
              <a:avLst/>
              <a:gdLst/>
              <a:ahLst/>
              <a:cxnLst/>
              <a:rect l="l" t="t" r="r" b="b"/>
              <a:pathLst>
                <a:path w="4078" h="3159" extrusionOk="0">
                  <a:moveTo>
                    <a:pt x="2980" y="0"/>
                  </a:moveTo>
                  <a:cubicBezTo>
                    <a:pt x="1701" y="0"/>
                    <a:pt x="1" y="2291"/>
                    <a:pt x="911" y="3136"/>
                  </a:cubicBezTo>
                  <a:cubicBezTo>
                    <a:pt x="922" y="3146"/>
                    <a:pt x="928" y="3152"/>
                    <a:pt x="938" y="3159"/>
                  </a:cubicBezTo>
                  <a:cubicBezTo>
                    <a:pt x="1933" y="2900"/>
                    <a:pt x="2860" y="2473"/>
                    <a:pt x="3660" y="1900"/>
                  </a:cubicBezTo>
                  <a:cubicBezTo>
                    <a:pt x="3994" y="1336"/>
                    <a:pt x="4077" y="726"/>
                    <a:pt x="3656" y="289"/>
                  </a:cubicBezTo>
                  <a:cubicBezTo>
                    <a:pt x="3461" y="87"/>
                    <a:pt x="3229" y="0"/>
                    <a:pt x="2980" y="0"/>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7660472" y="533583"/>
              <a:ext cx="141877" cy="112927"/>
            </a:xfrm>
            <a:custGeom>
              <a:avLst/>
              <a:gdLst/>
              <a:ahLst/>
              <a:cxnLst/>
              <a:rect l="l" t="t" r="r" b="b"/>
              <a:pathLst>
                <a:path w="2470" h="1966" extrusionOk="0">
                  <a:moveTo>
                    <a:pt x="362" y="1"/>
                  </a:moveTo>
                  <a:lnTo>
                    <a:pt x="362" y="1"/>
                  </a:lnTo>
                  <a:cubicBezTo>
                    <a:pt x="1" y="829"/>
                    <a:pt x="667" y="1966"/>
                    <a:pt x="1453" y="1966"/>
                  </a:cubicBezTo>
                  <a:cubicBezTo>
                    <a:pt x="1608" y="1966"/>
                    <a:pt x="1768" y="1923"/>
                    <a:pt x="1923" y="1823"/>
                  </a:cubicBezTo>
                  <a:cubicBezTo>
                    <a:pt x="2387" y="1532"/>
                    <a:pt x="2470" y="988"/>
                    <a:pt x="2338" y="481"/>
                  </a:cubicBezTo>
                  <a:cubicBezTo>
                    <a:pt x="2258" y="434"/>
                    <a:pt x="2172" y="388"/>
                    <a:pt x="2086" y="348"/>
                  </a:cubicBezTo>
                  <a:cubicBezTo>
                    <a:pt x="1549" y="96"/>
                    <a:pt x="959" y="40"/>
                    <a:pt x="362" y="1"/>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7925456" y="337355"/>
              <a:ext cx="187542" cy="150033"/>
            </a:xfrm>
            <a:custGeom>
              <a:avLst/>
              <a:gdLst/>
              <a:ahLst/>
              <a:cxnLst/>
              <a:rect l="l" t="t" r="r" b="b"/>
              <a:pathLst>
                <a:path w="3265" h="2612" extrusionOk="0">
                  <a:moveTo>
                    <a:pt x="236" y="0"/>
                  </a:moveTo>
                  <a:cubicBezTo>
                    <a:pt x="176" y="0"/>
                    <a:pt x="133" y="24"/>
                    <a:pt x="123" y="73"/>
                  </a:cubicBezTo>
                  <a:cubicBezTo>
                    <a:pt x="0" y="530"/>
                    <a:pt x="2619" y="2612"/>
                    <a:pt x="3116" y="2612"/>
                  </a:cubicBezTo>
                  <a:cubicBezTo>
                    <a:pt x="3166" y="2612"/>
                    <a:pt x="3193" y="2592"/>
                    <a:pt x="3196" y="2552"/>
                  </a:cubicBezTo>
                  <a:cubicBezTo>
                    <a:pt x="3265" y="1936"/>
                    <a:pt x="813" y="0"/>
                    <a:pt x="236" y="0"/>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7585989" y="429717"/>
              <a:ext cx="444586" cy="364170"/>
            </a:xfrm>
            <a:custGeom>
              <a:avLst/>
              <a:gdLst/>
              <a:ahLst/>
              <a:cxnLst/>
              <a:rect l="l" t="t" r="r" b="b"/>
              <a:pathLst>
                <a:path w="7740" h="6340" extrusionOk="0">
                  <a:moveTo>
                    <a:pt x="2464" y="0"/>
                  </a:moveTo>
                  <a:cubicBezTo>
                    <a:pt x="1645" y="0"/>
                    <a:pt x="833" y="209"/>
                    <a:pt x="279" y="689"/>
                  </a:cubicBezTo>
                  <a:cubicBezTo>
                    <a:pt x="131" y="819"/>
                    <a:pt x="1" y="998"/>
                    <a:pt x="11" y="1193"/>
                  </a:cubicBezTo>
                  <a:cubicBezTo>
                    <a:pt x="27" y="1574"/>
                    <a:pt x="498" y="1733"/>
                    <a:pt x="876" y="1773"/>
                  </a:cubicBezTo>
                  <a:cubicBezTo>
                    <a:pt x="1128" y="1796"/>
                    <a:pt x="1383" y="1813"/>
                    <a:pt x="1638" y="1830"/>
                  </a:cubicBezTo>
                  <a:cubicBezTo>
                    <a:pt x="1728" y="1621"/>
                    <a:pt x="1881" y="1435"/>
                    <a:pt x="2115" y="1289"/>
                  </a:cubicBezTo>
                  <a:cubicBezTo>
                    <a:pt x="2242" y="1209"/>
                    <a:pt x="2371" y="1173"/>
                    <a:pt x="2497" y="1173"/>
                  </a:cubicBezTo>
                  <a:cubicBezTo>
                    <a:pt x="2994" y="1173"/>
                    <a:pt x="3455" y="1714"/>
                    <a:pt x="3614" y="2310"/>
                  </a:cubicBezTo>
                  <a:cubicBezTo>
                    <a:pt x="4777" y="3013"/>
                    <a:pt x="5284" y="4478"/>
                    <a:pt x="5997" y="5668"/>
                  </a:cubicBezTo>
                  <a:cubicBezTo>
                    <a:pt x="6176" y="5966"/>
                    <a:pt x="6411" y="6277"/>
                    <a:pt x="6753" y="6334"/>
                  </a:cubicBezTo>
                  <a:cubicBezTo>
                    <a:pt x="6785" y="6340"/>
                    <a:pt x="6822" y="6340"/>
                    <a:pt x="6855" y="6340"/>
                  </a:cubicBezTo>
                  <a:cubicBezTo>
                    <a:pt x="7163" y="6340"/>
                    <a:pt x="7455" y="6115"/>
                    <a:pt x="7591" y="5830"/>
                  </a:cubicBezTo>
                  <a:cubicBezTo>
                    <a:pt x="7740" y="5515"/>
                    <a:pt x="7730" y="5147"/>
                    <a:pt x="7671" y="4802"/>
                  </a:cubicBezTo>
                  <a:cubicBezTo>
                    <a:pt x="7524" y="3993"/>
                    <a:pt x="7114" y="3254"/>
                    <a:pt x="6646" y="2575"/>
                  </a:cubicBezTo>
                  <a:cubicBezTo>
                    <a:pt x="6132" y="1826"/>
                    <a:pt x="5536" y="1120"/>
                    <a:pt x="4777" y="620"/>
                  </a:cubicBezTo>
                  <a:cubicBezTo>
                    <a:pt x="4183" y="228"/>
                    <a:pt x="3319" y="0"/>
                    <a:pt x="2464"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a:off x="7680017" y="497094"/>
              <a:ext cx="113559" cy="65367"/>
            </a:xfrm>
            <a:custGeom>
              <a:avLst/>
              <a:gdLst/>
              <a:ahLst/>
              <a:cxnLst/>
              <a:rect l="l" t="t" r="r" b="b"/>
              <a:pathLst>
                <a:path w="1977" h="1138" extrusionOk="0">
                  <a:moveTo>
                    <a:pt x="860" y="0"/>
                  </a:moveTo>
                  <a:cubicBezTo>
                    <a:pt x="734" y="0"/>
                    <a:pt x="605" y="36"/>
                    <a:pt x="478" y="116"/>
                  </a:cubicBezTo>
                  <a:cubicBezTo>
                    <a:pt x="244" y="262"/>
                    <a:pt x="91" y="448"/>
                    <a:pt x="1" y="657"/>
                  </a:cubicBezTo>
                  <a:cubicBezTo>
                    <a:pt x="598" y="696"/>
                    <a:pt x="1188" y="752"/>
                    <a:pt x="1725" y="1004"/>
                  </a:cubicBezTo>
                  <a:cubicBezTo>
                    <a:pt x="1811" y="1044"/>
                    <a:pt x="1897" y="1090"/>
                    <a:pt x="1977" y="1137"/>
                  </a:cubicBezTo>
                  <a:cubicBezTo>
                    <a:pt x="1818" y="541"/>
                    <a:pt x="1357" y="0"/>
                    <a:pt x="860" y="0"/>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7134974" y="412543"/>
              <a:ext cx="987796" cy="929896"/>
            </a:xfrm>
            <a:custGeom>
              <a:avLst/>
              <a:gdLst/>
              <a:ahLst/>
              <a:cxnLst/>
              <a:rect l="l" t="t" r="r" b="b"/>
              <a:pathLst>
                <a:path w="17197" h="16189" extrusionOk="0">
                  <a:moveTo>
                    <a:pt x="4041" y="1"/>
                  </a:moveTo>
                  <a:lnTo>
                    <a:pt x="4041" y="1"/>
                  </a:lnTo>
                  <a:cubicBezTo>
                    <a:pt x="2742" y="772"/>
                    <a:pt x="1665" y="1873"/>
                    <a:pt x="919" y="3186"/>
                  </a:cubicBezTo>
                  <a:lnTo>
                    <a:pt x="919" y="3189"/>
                  </a:lnTo>
                  <a:cubicBezTo>
                    <a:pt x="889" y="3348"/>
                    <a:pt x="117" y="7720"/>
                    <a:pt x="1" y="9414"/>
                  </a:cubicBezTo>
                  <a:lnTo>
                    <a:pt x="1" y="9417"/>
                  </a:lnTo>
                  <a:cubicBezTo>
                    <a:pt x="429" y="11312"/>
                    <a:pt x="1476" y="12970"/>
                    <a:pt x="2918" y="14173"/>
                  </a:cubicBezTo>
                  <a:cubicBezTo>
                    <a:pt x="2911" y="14107"/>
                    <a:pt x="2904" y="14050"/>
                    <a:pt x="2895" y="13994"/>
                  </a:cubicBezTo>
                  <a:lnTo>
                    <a:pt x="2895" y="13994"/>
                  </a:lnTo>
                  <a:cubicBezTo>
                    <a:pt x="2895" y="13994"/>
                    <a:pt x="7220" y="15426"/>
                    <a:pt x="8861" y="15983"/>
                  </a:cubicBezTo>
                  <a:cubicBezTo>
                    <a:pt x="8861" y="15983"/>
                    <a:pt x="8811" y="16062"/>
                    <a:pt x="8728" y="16189"/>
                  </a:cubicBezTo>
                  <a:cubicBezTo>
                    <a:pt x="9895" y="16158"/>
                    <a:pt x="11012" y="15897"/>
                    <a:pt x="12020" y="15446"/>
                  </a:cubicBezTo>
                  <a:cubicBezTo>
                    <a:pt x="11913" y="15399"/>
                    <a:pt x="11817" y="15360"/>
                    <a:pt x="11728" y="15329"/>
                  </a:cubicBezTo>
                  <a:cubicBezTo>
                    <a:pt x="11728" y="15329"/>
                    <a:pt x="14992" y="12152"/>
                    <a:pt x="16245" y="10954"/>
                  </a:cubicBezTo>
                  <a:cubicBezTo>
                    <a:pt x="16245" y="10954"/>
                    <a:pt x="16295" y="11044"/>
                    <a:pt x="16375" y="11187"/>
                  </a:cubicBezTo>
                  <a:cubicBezTo>
                    <a:pt x="16901" y="10063"/>
                    <a:pt x="17196" y="8811"/>
                    <a:pt x="17196" y="7485"/>
                  </a:cubicBezTo>
                  <a:cubicBezTo>
                    <a:pt x="17196" y="7319"/>
                    <a:pt x="17193" y="7153"/>
                    <a:pt x="17183" y="6991"/>
                  </a:cubicBezTo>
                  <a:cubicBezTo>
                    <a:pt x="17007" y="8704"/>
                    <a:pt x="16013" y="10149"/>
                    <a:pt x="14611" y="11160"/>
                  </a:cubicBezTo>
                  <a:cubicBezTo>
                    <a:pt x="14608" y="11160"/>
                    <a:pt x="14605" y="11164"/>
                    <a:pt x="14605" y="11164"/>
                  </a:cubicBezTo>
                  <a:cubicBezTo>
                    <a:pt x="14143" y="11942"/>
                    <a:pt x="13206" y="12629"/>
                    <a:pt x="12473" y="12629"/>
                  </a:cubicBezTo>
                  <a:cubicBezTo>
                    <a:pt x="12251" y="12629"/>
                    <a:pt x="12049" y="12565"/>
                    <a:pt x="11883" y="12423"/>
                  </a:cubicBezTo>
                  <a:cubicBezTo>
                    <a:pt x="11184" y="12609"/>
                    <a:pt x="10452" y="12704"/>
                    <a:pt x="9719" y="12704"/>
                  </a:cubicBezTo>
                  <a:cubicBezTo>
                    <a:pt x="8509" y="12704"/>
                    <a:pt x="7293" y="12443"/>
                    <a:pt x="6182" y="11866"/>
                  </a:cubicBezTo>
                  <a:lnTo>
                    <a:pt x="6182" y="11866"/>
                  </a:lnTo>
                  <a:cubicBezTo>
                    <a:pt x="6531" y="12545"/>
                    <a:pt x="6606" y="13209"/>
                    <a:pt x="6176" y="13593"/>
                  </a:cubicBezTo>
                  <a:cubicBezTo>
                    <a:pt x="5994" y="13755"/>
                    <a:pt x="5768" y="13825"/>
                    <a:pt x="5520" y="13825"/>
                  </a:cubicBezTo>
                  <a:cubicBezTo>
                    <a:pt x="3912" y="13825"/>
                    <a:pt x="1247" y="10895"/>
                    <a:pt x="2523" y="9801"/>
                  </a:cubicBezTo>
                  <a:cubicBezTo>
                    <a:pt x="2725" y="9629"/>
                    <a:pt x="2967" y="9553"/>
                    <a:pt x="3230" y="9553"/>
                  </a:cubicBezTo>
                  <a:cubicBezTo>
                    <a:pt x="3339" y="9553"/>
                    <a:pt x="3452" y="9566"/>
                    <a:pt x="3564" y="9589"/>
                  </a:cubicBezTo>
                  <a:cubicBezTo>
                    <a:pt x="2424" y="8055"/>
                    <a:pt x="2052" y="6536"/>
                    <a:pt x="2079" y="5171"/>
                  </a:cubicBezTo>
                  <a:cubicBezTo>
                    <a:pt x="1744" y="4595"/>
                    <a:pt x="1940" y="3829"/>
                    <a:pt x="2381" y="3206"/>
                  </a:cubicBezTo>
                  <a:lnTo>
                    <a:pt x="2381" y="3203"/>
                  </a:lnTo>
                  <a:cubicBezTo>
                    <a:pt x="2915" y="1363"/>
                    <a:pt x="3958" y="103"/>
                    <a:pt x="4041" y="1"/>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7015844" y="595488"/>
              <a:ext cx="171918" cy="357966"/>
            </a:xfrm>
            <a:custGeom>
              <a:avLst/>
              <a:gdLst/>
              <a:ahLst/>
              <a:cxnLst/>
              <a:rect l="l" t="t" r="r" b="b"/>
              <a:pathLst>
                <a:path w="2993" h="6232" extrusionOk="0">
                  <a:moveTo>
                    <a:pt x="703" y="1111"/>
                  </a:moveTo>
                  <a:cubicBezTo>
                    <a:pt x="1071" y="1111"/>
                    <a:pt x="1123" y="4870"/>
                    <a:pt x="666" y="5072"/>
                  </a:cubicBezTo>
                  <a:cubicBezTo>
                    <a:pt x="653" y="5078"/>
                    <a:pt x="640" y="5082"/>
                    <a:pt x="626" y="5082"/>
                  </a:cubicBezTo>
                  <a:cubicBezTo>
                    <a:pt x="186" y="5082"/>
                    <a:pt x="103" y="1482"/>
                    <a:pt x="666" y="1124"/>
                  </a:cubicBezTo>
                  <a:cubicBezTo>
                    <a:pt x="676" y="1115"/>
                    <a:pt x="690" y="1111"/>
                    <a:pt x="703" y="1111"/>
                  </a:cubicBezTo>
                  <a:close/>
                  <a:moveTo>
                    <a:pt x="2993" y="1"/>
                  </a:moveTo>
                  <a:cubicBezTo>
                    <a:pt x="2426" y="246"/>
                    <a:pt x="1296" y="438"/>
                    <a:pt x="614" y="846"/>
                  </a:cubicBezTo>
                  <a:cubicBezTo>
                    <a:pt x="236" y="1072"/>
                    <a:pt x="0" y="2291"/>
                    <a:pt x="0" y="3414"/>
                  </a:cubicBezTo>
                  <a:cubicBezTo>
                    <a:pt x="0" y="4326"/>
                    <a:pt x="156" y="5175"/>
                    <a:pt x="507" y="5387"/>
                  </a:cubicBezTo>
                  <a:cubicBezTo>
                    <a:pt x="1296" y="5860"/>
                    <a:pt x="2075" y="6232"/>
                    <a:pt x="2075" y="6232"/>
                  </a:cubicBezTo>
                  <a:lnTo>
                    <a:pt x="2075" y="6229"/>
                  </a:lnTo>
                  <a:cubicBezTo>
                    <a:pt x="2191" y="4535"/>
                    <a:pt x="2963" y="163"/>
                    <a:pt x="2993" y="4"/>
                  </a:cubicBezTo>
                  <a:lnTo>
                    <a:pt x="2993" y="1"/>
                  </a:ln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7301204" y="1216293"/>
              <a:ext cx="342744" cy="228554"/>
            </a:xfrm>
            <a:custGeom>
              <a:avLst/>
              <a:gdLst/>
              <a:ahLst/>
              <a:cxnLst/>
              <a:rect l="l" t="t" r="r" b="b"/>
              <a:pathLst>
                <a:path w="5967" h="3979" extrusionOk="0">
                  <a:moveTo>
                    <a:pt x="763" y="2421"/>
                  </a:moveTo>
                  <a:cubicBezTo>
                    <a:pt x="1631" y="2421"/>
                    <a:pt x="4237" y="3137"/>
                    <a:pt x="4303" y="3554"/>
                  </a:cubicBezTo>
                  <a:cubicBezTo>
                    <a:pt x="4319" y="3663"/>
                    <a:pt x="4170" y="3710"/>
                    <a:pt x="3922" y="3710"/>
                  </a:cubicBezTo>
                  <a:cubicBezTo>
                    <a:pt x="2987" y="3710"/>
                    <a:pt x="650" y="3057"/>
                    <a:pt x="488" y="2540"/>
                  </a:cubicBezTo>
                  <a:cubicBezTo>
                    <a:pt x="461" y="2457"/>
                    <a:pt x="567" y="2421"/>
                    <a:pt x="763" y="2421"/>
                  </a:cubicBezTo>
                  <a:close/>
                  <a:moveTo>
                    <a:pt x="1" y="1"/>
                  </a:moveTo>
                  <a:cubicBezTo>
                    <a:pt x="10" y="57"/>
                    <a:pt x="17" y="114"/>
                    <a:pt x="24" y="180"/>
                  </a:cubicBezTo>
                  <a:cubicBezTo>
                    <a:pt x="77" y="816"/>
                    <a:pt x="7" y="1821"/>
                    <a:pt x="206" y="2520"/>
                  </a:cubicBezTo>
                  <a:cubicBezTo>
                    <a:pt x="379" y="3126"/>
                    <a:pt x="2619" y="3978"/>
                    <a:pt x="3862" y="3978"/>
                  </a:cubicBezTo>
                  <a:cubicBezTo>
                    <a:pt x="4180" y="3978"/>
                    <a:pt x="4435" y="3922"/>
                    <a:pt x="4568" y="3790"/>
                  </a:cubicBezTo>
                  <a:cubicBezTo>
                    <a:pt x="5058" y="3316"/>
                    <a:pt x="5589" y="2557"/>
                    <a:pt x="5834" y="2196"/>
                  </a:cubicBezTo>
                  <a:cubicBezTo>
                    <a:pt x="5917" y="2069"/>
                    <a:pt x="5967" y="1990"/>
                    <a:pt x="5967" y="1990"/>
                  </a:cubicBezTo>
                  <a:cubicBezTo>
                    <a:pt x="4326" y="1433"/>
                    <a:pt x="1" y="1"/>
                    <a:pt x="1" y="1"/>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7808566" y="1041735"/>
              <a:ext cx="322985" cy="308108"/>
            </a:xfrm>
            <a:custGeom>
              <a:avLst/>
              <a:gdLst/>
              <a:ahLst/>
              <a:cxnLst/>
              <a:rect l="l" t="t" r="r" b="b"/>
              <a:pathLst>
                <a:path w="5623" h="5364" extrusionOk="0">
                  <a:moveTo>
                    <a:pt x="5095" y="2192"/>
                  </a:moveTo>
                  <a:cubicBezTo>
                    <a:pt x="5111" y="2192"/>
                    <a:pt x="5125" y="2195"/>
                    <a:pt x="5138" y="2198"/>
                  </a:cubicBezTo>
                  <a:cubicBezTo>
                    <a:pt x="5622" y="2361"/>
                    <a:pt x="3252" y="5118"/>
                    <a:pt x="2520" y="5118"/>
                  </a:cubicBezTo>
                  <a:cubicBezTo>
                    <a:pt x="2503" y="5118"/>
                    <a:pt x="2490" y="5118"/>
                    <a:pt x="2476" y="5115"/>
                  </a:cubicBezTo>
                  <a:cubicBezTo>
                    <a:pt x="2023" y="5036"/>
                    <a:pt x="4508" y="2192"/>
                    <a:pt x="5095" y="2192"/>
                  </a:cubicBezTo>
                  <a:close/>
                  <a:moveTo>
                    <a:pt x="4518" y="0"/>
                  </a:moveTo>
                  <a:cubicBezTo>
                    <a:pt x="3265" y="1198"/>
                    <a:pt x="1" y="4375"/>
                    <a:pt x="1" y="4375"/>
                  </a:cubicBezTo>
                  <a:cubicBezTo>
                    <a:pt x="90" y="4406"/>
                    <a:pt x="186" y="4445"/>
                    <a:pt x="293" y="4492"/>
                  </a:cubicBezTo>
                  <a:cubicBezTo>
                    <a:pt x="876" y="4753"/>
                    <a:pt x="1668" y="5218"/>
                    <a:pt x="2327" y="5357"/>
                  </a:cubicBezTo>
                  <a:cubicBezTo>
                    <a:pt x="2350" y="5360"/>
                    <a:pt x="2377" y="5363"/>
                    <a:pt x="2404" y="5363"/>
                  </a:cubicBezTo>
                  <a:cubicBezTo>
                    <a:pt x="3222" y="5363"/>
                    <a:pt x="5486" y="3159"/>
                    <a:pt x="5486" y="2208"/>
                  </a:cubicBezTo>
                  <a:cubicBezTo>
                    <a:pt x="5486" y="2159"/>
                    <a:pt x="5479" y="2116"/>
                    <a:pt x="5469" y="2073"/>
                  </a:cubicBezTo>
                  <a:cubicBezTo>
                    <a:pt x="5274" y="1429"/>
                    <a:pt x="4856" y="621"/>
                    <a:pt x="4648" y="233"/>
                  </a:cubicBezTo>
                  <a:cubicBezTo>
                    <a:pt x="4568" y="90"/>
                    <a:pt x="4518" y="0"/>
                    <a:pt x="4518" y="0"/>
                  </a:cubicBezTo>
                  <a:close/>
                </a:path>
              </a:pathLst>
            </a:custGeom>
            <a:solidFill>
              <a:srgbClr val="6F3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7235148" y="596636"/>
              <a:ext cx="36589" cy="112984"/>
            </a:xfrm>
            <a:custGeom>
              <a:avLst/>
              <a:gdLst/>
              <a:ahLst/>
              <a:cxnLst/>
              <a:rect l="l" t="t" r="r" b="b"/>
              <a:pathLst>
                <a:path w="637" h="1967" extrusionOk="0">
                  <a:moveTo>
                    <a:pt x="637" y="1"/>
                  </a:moveTo>
                  <a:lnTo>
                    <a:pt x="637" y="1"/>
                  </a:lnTo>
                  <a:cubicBezTo>
                    <a:pt x="196" y="624"/>
                    <a:pt x="0" y="1390"/>
                    <a:pt x="335" y="1966"/>
                  </a:cubicBezTo>
                  <a:lnTo>
                    <a:pt x="335" y="1962"/>
                  </a:lnTo>
                  <a:cubicBezTo>
                    <a:pt x="348" y="1260"/>
                    <a:pt x="464" y="601"/>
                    <a:pt x="637" y="1"/>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7207792" y="960014"/>
              <a:ext cx="307878" cy="245499"/>
            </a:xfrm>
            <a:custGeom>
              <a:avLst/>
              <a:gdLst/>
              <a:ahLst/>
              <a:cxnLst/>
              <a:rect l="l" t="t" r="r" b="b"/>
              <a:pathLst>
                <a:path w="5360" h="4274" extrusionOk="0">
                  <a:moveTo>
                    <a:pt x="1983" y="1"/>
                  </a:moveTo>
                  <a:cubicBezTo>
                    <a:pt x="1720" y="1"/>
                    <a:pt x="1478" y="77"/>
                    <a:pt x="1276" y="249"/>
                  </a:cubicBezTo>
                  <a:cubicBezTo>
                    <a:pt x="0" y="1343"/>
                    <a:pt x="2665" y="4273"/>
                    <a:pt x="4273" y="4273"/>
                  </a:cubicBezTo>
                  <a:cubicBezTo>
                    <a:pt x="4521" y="4273"/>
                    <a:pt x="4747" y="4203"/>
                    <a:pt x="4929" y="4041"/>
                  </a:cubicBezTo>
                  <a:cubicBezTo>
                    <a:pt x="5359" y="3657"/>
                    <a:pt x="5284" y="2993"/>
                    <a:pt x="4935" y="2314"/>
                  </a:cubicBezTo>
                  <a:cubicBezTo>
                    <a:pt x="4160" y="1913"/>
                    <a:pt x="3434" y="1356"/>
                    <a:pt x="2801" y="634"/>
                  </a:cubicBezTo>
                  <a:cubicBezTo>
                    <a:pt x="2625" y="435"/>
                    <a:pt x="2466" y="236"/>
                    <a:pt x="2317" y="37"/>
                  </a:cubicBezTo>
                  <a:cubicBezTo>
                    <a:pt x="2205" y="14"/>
                    <a:pt x="2092" y="1"/>
                    <a:pt x="1983" y="1"/>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7817527" y="1053740"/>
              <a:ext cx="156352" cy="84207"/>
            </a:xfrm>
            <a:custGeom>
              <a:avLst/>
              <a:gdLst/>
              <a:ahLst/>
              <a:cxnLst/>
              <a:rect l="l" t="t" r="r" b="b"/>
              <a:pathLst>
                <a:path w="2722" h="1466" extrusionOk="0">
                  <a:moveTo>
                    <a:pt x="2722" y="1"/>
                  </a:moveTo>
                  <a:lnTo>
                    <a:pt x="2722" y="1"/>
                  </a:lnTo>
                  <a:cubicBezTo>
                    <a:pt x="1922" y="574"/>
                    <a:pt x="995" y="1001"/>
                    <a:pt x="0" y="1260"/>
                  </a:cubicBezTo>
                  <a:cubicBezTo>
                    <a:pt x="166" y="1402"/>
                    <a:pt x="368" y="1466"/>
                    <a:pt x="590" y="1466"/>
                  </a:cubicBezTo>
                  <a:cubicBezTo>
                    <a:pt x="1323" y="1466"/>
                    <a:pt x="2260" y="779"/>
                    <a:pt x="2722" y="1"/>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7018575" y="647150"/>
              <a:ext cx="64951" cy="252397"/>
            </a:xfrm>
            <a:custGeom>
              <a:avLst/>
              <a:gdLst/>
              <a:ahLst/>
              <a:cxnLst/>
              <a:rect l="l" t="t" r="r" b="b"/>
              <a:pathLst>
                <a:path w="1022" h="3971" extrusionOk="0">
                  <a:moveTo>
                    <a:pt x="601" y="0"/>
                  </a:moveTo>
                  <a:cubicBezTo>
                    <a:pt x="588" y="0"/>
                    <a:pt x="574" y="4"/>
                    <a:pt x="564" y="13"/>
                  </a:cubicBezTo>
                  <a:cubicBezTo>
                    <a:pt x="1" y="371"/>
                    <a:pt x="84" y="3971"/>
                    <a:pt x="524" y="3971"/>
                  </a:cubicBezTo>
                  <a:cubicBezTo>
                    <a:pt x="538" y="3971"/>
                    <a:pt x="551" y="3967"/>
                    <a:pt x="564" y="3961"/>
                  </a:cubicBezTo>
                  <a:cubicBezTo>
                    <a:pt x="1021" y="3759"/>
                    <a:pt x="969" y="0"/>
                    <a:pt x="601" y="0"/>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7323275" y="1353825"/>
              <a:ext cx="230479" cy="77099"/>
            </a:xfrm>
            <a:custGeom>
              <a:avLst/>
              <a:gdLst/>
              <a:ahLst/>
              <a:cxnLst/>
              <a:rect l="l" t="t" r="r" b="b"/>
              <a:pathLst>
                <a:path w="3859" h="1291" extrusionOk="0">
                  <a:moveTo>
                    <a:pt x="302" y="1"/>
                  </a:moveTo>
                  <a:cubicBezTo>
                    <a:pt x="106" y="1"/>
                    <a:pt x="0" y="37"/>
                    <a:pt x="27" y="120"/>
                  </a:cubicBezTo>
                  <a:cubicBezTo>
                    <a:pt x="189" y="637"/>
                    <a:pt x="2526" y="1290"/>
                    <a:pt x="3461" y="1290"/>
                  </a:cubicBezTo>
                  <a:cubicBezTo>
                    <a:pt x="3709" y="1290"/>
                    <a:pt x="3858" y="1243"/>
                    <a:pt x="3842" y="1134"/>
                  </a:cubicBezTo>
                  <a:cubicBezTo>
                    <a:pt x="3776" y="717"/>
                    <a:pt x="1170" y="1"/>
                    <a:pt x="302" y="1"/>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7917287" y="1161571"/>
              <a:ext cx="221678" cy="180233"/>
            </a:xfrm>
            <a:custGeom>
              <a:avLst/>
              <a:gdLst/>
              <a:ahLst/>
              <a:cxnLst/>
              <a:rect l="l" t="t" r="r" b="b"/>
              <a:pathLst>
                <a:path w="3601" h="2928" extrusionOk="0">
                  <a:moveTo>
                    <a:pt x="3073" y="1"/>
                  </a:moveTo>
                  <a:cubicBezTo>
                    <a:pt x="2486" y="1"/>
                    <a:pt x="1" y="2845"/>
                    <a:pt x="454" y="2924"/>
                  </a:cubicBezTo>
                  <a:cubicBezTo>
                    <a:pt x="468" y="2927"/>
                    <a:pt x="481" y="2927"/>
                    <a:pt x="498" y="2927"/>
                  </a:cubicBezTo>
                  <a:cubicBezTo>
                    <a:pt x="1230" y="2927"/>
                    <a:pt x="3600" y="170"/>
                    <a:pt x="3116" y="7"/>
                  </a:cubicBezTo>
                  <a:cubicBezTo>
                    <a:pt x="3103" y="4"/>
                    <a:pt x="3089" y="1"/>
                    <a:pt x="3073" y="1"/>
                  </a:cubicBezTo>
                  <a:close/>
                </a:path>
              </a:pathLst>
            </a:custGeom>
            <a:solidFill>
              <a:srgbClr val="5A2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23"/>
          <p:cNvGrpSpPr/>
          <p:nvPr/>
        </p:nvGrpSpPr>
        <p:grpSpPr>
          <a:xfrm>
            <a:off x="543028" y="3868197"/>
            <a:ext cx="1762332" cy="1404699"/>
            <a:chOff x="1292108" y="3397926"/>
            <a:chExt cx="1762332" cy="1404699"/>
          </a:xfrm>
        </p:grpSpPr>
        <p:sp>
          <p:nvSpPr>
            <p:cNvPr id="632" name="Google Shape;632;p23"/>
            <p:cNvSpPr/>
            <p:nvPr/>
          </p:nvSpPr>
          <p:spPr>
            <a:xfrm rot="-8665993">
              <a:off x="1220007" y="39184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F3483"/>
            </a:solidFill>
            <a:ln>
              <a:noFill/>
            </a:ln>
            <a:effectLst>
              <a:outerShdw blurRad="42863" dist="19050" dir="192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23"/>
            <p:cNvGrpSpPr/>
            <p:nvPr/>
          </p:nvGrpSpPr>
          <p:grpSpPr>
            <a:xfrm rot="-7563">
              <a:off x="1959985" y="3986887"/>
              <a:ext cx="853625" cy="661631"/>
              <a:chOff x="1959411" y="3975074"/>
              <a:chExt cx="853623" cy="661629"/>
            </a:xfrm>
          </p:grpSpPr>
          <p:grpSp>
            <p:nvGrpSpPr>
              <p:cNvPr id="634" name="Google Shape;634;p23"/>
              <p:cNvGrpSpPr/>
              <p:nvPr/>
            </p:nvGrpSpPr>
            <p:grpSpPr>
              <a:xfrm rot="7493799">
                <a:off x="2664833" y="4448105"/>
                <a:ext cx="87059" cy="194512"/>
                <a:chOff x="3197462" y="129838"/>
                <a:chExt cx="465478" cy="1040001"/>
              </a:xfrm>
            </p:grpSpPr>
            <p:sp>
              <p:nvSpPr>
                <p:cNvPr id="635" name="Google Shape;635;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23"/>
              <p:cNvGrpSpPr/>
              <p:nvPr/>
            </p:nvGrpSpPr>
            <p:grpSpPr>
              <a:xfrm rot="7493799">
                <a:off x="2342693" y="4223260"/>
                <a:ext cx="87059" cy="194512"/>
                <a:chOff x="3197462" y="129838"/>
                <a:chExt cx="465478" cy="1040001"/>
              </a:xfrm>
            </p:grpSpPr>
            <p:sp>
              <p:nvSpPr>
                <p:cNvPr id="642" name="Google Shape;642;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23"/>
              <p:cNvGrpSpPr/>
              <p:nvPr/>
            </p:nvGrpSpPr>
            <p:grpSpPr>
              <a:xfrm rot="7493799">
                <a:off x="2020553" y="3998415"/>
                <a:ext cx="87059" cy="194512"/>
                <a:chOff x="3197462" y="129838"/>
                <a:chExt cx="465478" cy="1040001"/>
              </a:xfrm>
            </p:grpSpPr>
            <p:sp>
              <p:nvSpPr>
                <p:cNvPr id="649" name="Google Shape;649;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23"/>
              <p:cNvGrpSpPr/>
              <p:nvPr/>
            </p:nvGrpSpPr>
            <p:grpSpPr>
              <a:xfrm rot="7493799">
                <a:off x="2577693" y="4194005"/>
                <a:ext cx="87059" cy="194512"/>
                <a:chOff x="3197462" y="129838"/>
                <a:chExt cx="465478" cy="1040001"/>
              </a:xfrm>
            </p:grpSpPr>
            <p:sp>
              <p:nvSpPr>
                <p:cNvPr id="656" name="Google Shape;656;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23"/>
              <p:cNvGrpSpPr/>
              <p:nvPr/>
            </p:nvGrpSpPr>
            <p:grpSpPr>
              <a:xfrm rot="7493799">
                <a:off x="2255553" y="3969160"/>
                <a:ext cx="87059" cy="194512"/>
                <a:chOff x="3197462" y="129838"/>
                <a:chExt cx="465478" cy="1040001"/>
              </a:xfrm>
            </p:grpSpPr>
            <p:sp>
              <p:nvSpPr>
                <p:cNvPr id="663" name="Google Shape;663;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9" name="Google Shape;669;p23"/>
            <p:cNvGrpSpPr/>
            <p:nvPr/>
          </p:nvGrpSpPr>
          <p:grpSpPr>
            <a:xfrm rot="7487173">
              <a:off x="1699197" y="3786819"/>
              <a:ext cx="87055" cy="194505"/>
              <a:chOff x="3197462" y="129838"/>
              <a:chExt cx="465478" cy="1040001"/>
            </a:xfrm>
          </p:grpSpPr>
          <p:sp>
            <p:nvSpPr>
              <p:cNvPr id="670" name="Google Shape;670;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23"/>
            <p:cNvGrpSpPr/>
            <p:nvPr/>
          </p:nvGrpSpPr>
          <p:grpSpPr>
            <a:xfrm rot="7487173">
              <a:off x="1934133" y="3757053"/>
              <a:ext cx="87055" cy="194505"/>
              <a:chOff x="3197462" y="129838"/>
              <a:chExt cx="465478" cy="1040001"/>
            </a:xfrm>
          </p:grpSpPr>
          <p:sp>
            <p:nvSpPr>
              <p:cNvPr id="677" name="Google Shape;677;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23"/>
            <p:cNvGrpSpPr/>
            <p:nvPr/>
          </p:nvGrpSpPr>
          <p:grpSpPr>
            <a:xfrm rot="7487173">
              <a:off x="1611504" y="3532909"/>
              <a:ext cx="87055" cy="194505"/>
              <a:chOff x="3197462" y="129838"/>
              <a:chExt cx="465478" cy="1040001"/>
            </a:xfrm>
          </p:grpSpPr>
          <p:sp>
            <p:nvSpPr>
              <p:cNvPr id="684" name="Google Shape;684;p23"/>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rgbClr val="434343">
                  <a:alpha val="151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 name="Text Box 6">
            <a:extLst>
              <a:ext uri="{FF2B5EF4-FFF2-40B4-BE49-F238E27FC236}">
                <a16:creationId xmlns:a16="http://schemas.microsoft.com/office/drawing/2014/main" id="{0D212756-36B1-4240-83B2-B63FA663F88C}"/>
              </a:ext>
            </a:extLst>
          </p:cNvPr>
          <p:cNvSpPr txBox="1">
            <a:spLocks noChangeArrowheads="1"/>
          </p:cNvSpPr>
          <p:nvPr/>
        </p:nvSpPr>
        <p:spPr bwMode="auto">
          <a:xfrm>
            <a:off x="1651394" y="1488301"/>
            <a:ext cx="57839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dirty="0">
                <a:solidFill>
                  <a:srgbClr val="002060"/>
                </a:solidFill>
                <a:latin typeface="Calibri" panose="020F0502020204030204" pitchFamily="34" charset="0"/>
                <a:cs typeface="Calibri" panose="020F0502020204030204" pitchFamily="34" charset="0"/>
              </a:rPr>
              <a:t>- Nội dung chủ yếu là bộc lộ tình cảm , cảm xúc .</a:t>
            </a:r>
          </a:p>
        </p:txBody>
      </p:sp>
      <p:sp>
        <p:nvSpPr>
          <p:cNvPr id="141" name="Text Box 7">
            <a:extLst>
              <a:ext uri="{FF2B5EF4-FFF2-40B4-BE49-F238E27FC236}">
                <a16:creationId xmlns:a16="http://schemas.microsoft.com/office/drawing/2014/main" id="{AB34FB03-5A01-EB4A-9C3B-F26993E7B181}"/>
              </a:ext>
            </a:extLst>
          </p:cNvPr>
          <p:cNvSpPr txBox="1">
            <a:spLocks noChangeArrowheads="1"/>
          </p:cNvSpPr>
          <p:nvPr/>
        </p:nvSpPr>
        <p:spPr bwMode="auto">
          <a:xfrm>
            <a:off x="1631751" y="2018286"/>
            <a:ext cx="707145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solidFill>
                  <a:srgbClr val="002060"/>
                </a:solidFill>
                <a:latin typeface="Calibri" panose="020F0502020204030204" pitchFamily="34" charset="0"/>
                <a:cs typeface="Calibri" panose="020F0502020204030204" pitchFamily="34" charset="0"/>
              </a:rPr>
              <a:t>- Tình cảm trong văn biểu cảm thường là những tình cảm trong sáng , tốt đẹp , thấm nhuần tư tưởng nhân văn .</a:t>
            </a:r>
          </a:p>
        </p:txBody>
      </p:sp>
      <p:sp>
        <p:nvSpPr>
          <p:cNvPr id="142" name="Text Box 8">
            <a:extLst>
              <a:ext uri="{FF2B5EF4-FFF2-40B4-BE49-F238E27FC236}">
                <a16:creationId xmlns:a16="http://schemas.microsoft.com/office/drawing/2014/main" id="{307866F7-26AE-4B41-8C46-260DF426659A}"/>
              </a:ext>
            </a:extLst>
          </p:cNvPr>
          <p:cNvSpPr txBox="1">
            <a:spLocks noChangeArrowheads="1"/>
          </p:cNvSpPr>
          <p:nvPr/>
        </p:nvSpPr>
        <p:spPr bwMode="auto">
          <a:xfrm>
            <a:off x="1616851" y="2951340"/>
            <a:ext cx="67564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solidFill>
                  <a:srgbClr val="002060"/>
                </a:solidFill>
                <a:latin typeface="Calibri" panose="020F0502020204030204" pitchFamily="34" charset="0"/>
                <a:cs typeface="Calibri" panose="020F0502020204030204" pitchFamily="34" charset="0"/>
              </a:rPr>
              <a:t>- Có 2 cách biểu cảm chủ yếu : biểu cảm trực tiếp và biểu cảm gián tiếp .</a:t>
            </a:r>
          </a:p>
        </p:txBody>
      </p:sp>
      <p:sp>
        <p:nvSpPr>
          <p:cNvPr id="143" name="Text Box 9">
            <a:extLst>
              <a:ext uri="{FF2B5EF4-FFF2-40B4-BE49-F238E27FC236}">
                <a16:creationId xmlns:a16="http://schemas.microsoft.com/office/drawing/2014/main" id="{E8560B50-3721-C24D-854E-A2FE2D9ECA57}"/>
              </a:ext>
            </a:extLst>
          </p:cNvPr>
          <p:cNvSpPr txBox="1">
            <a:spLocks noChangeArrowheads="1"/>
          </p:cNvSpPr>
          <p:nvPr/>
        </p:nvSpPr>
        <p:spPr bwMode="auto">
          <a:xfrm>
            <a:off x="1592352" y="3855313"/>
            <a:ext cx="67809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solidFill>
                  <a:srgbClr val="002060"/>
                </a:solidFill>
                <a:latin typeface="Calibri" panose="020F0502020204030204" pitchFamily="34" charset="0"/>
                <a:cs typeface="Calibri" panose="020F0502020204030204" pitchFamily="34" charset="0"/>
              </a:rPr>
              <a:t>- Bài văn biểu cảm thường có bố cục 3 phần như mọi bài văn khác .</a:t>
            </a:r>
          </a:p>
        </p:txBody>
      </p:sp>
      <p:sp>
        <p:nvSpPr>
          <p:cNvPr id="144" name="Text Box 15">
            <a:extLst>
              <a:ext uri="{FF2B5EF4-FFF2-40B4-BE49-F238E27FC236}">
                <a16:creationId xmlns:a16="http://schemas.microsoft.com/office/drawing/2014/main" id="{DC870A9B-00F1-E549-BB34-F4AE078AE56B}"/>
              </a:ext>
            </a:extLst>
          </p:cNvPr>
          <p:cNvSpPr txBox="1">
            <a:spLocks noChangeArrowheads="1"/>
          </p:cNvSpPr>
          <p:nvPr/>
        </p:nvSpPr>
        <p:spPr bwMode="auto">
          <a:xfrm>
            <a:off x="821476" y="278718"/>
            <a:ext cx="43749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dirty="0">
                <a:solidFill>
                  <a:srgbClr val="002060"/>
                </a:solidFill>
              </a:rPr>
              <a:t>b</a:t>
            </a:r>
            <a:r>
              <a:rPr lang="vi-VN" altLang="en-VN" sz="2200" b="1" i="0" dirty="0">
                <a:solidFill>
                  <a:srgbClr val="002060"/>
                </a:solidFill>
              </a:rPr>
              <a:t>. </a:t>
            </a:r>
            <a:r>
              <a:rPr lang="vi-VN" altLang="en-VN" sz="2200" b="1" i="0" u="sng" dirty="0">
                <a:solidFill>
                  <a:srgbClr val="002060"/>
                </a:solidFill>
              </a:rPr>
              <a:t>Đặc điểm của văn biểu cảm</a:t>
            </a:r>
            <a:r>
              <a:rPr lang="vi-VN" altLang="en-VN" sz="2200" b="1" i="0" dirty="0">
                <a:solidFill>
                  <a:srgbClr val="00206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ox(in)">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1">
                                            <p:txEl>
                                              <p:pRg st="0" end="0"/>
                                            </p:txEl>
                                          </p:spTgt>
                                        </p:tgtEl>
                                        <p:attrNameLst>
                                          <p:attrName>style.visibility</p:attrName>
                                        </p:attrNameLst>
                                      </p:cBhvr>
                                      <p:to>
                                        <p:strVal val="visible"/>
                                      </p:to>
                                    </p:set>
                                    <p:animEffect transition="in" filter="box(in)">
                                      <p:cBhvr>
                                        <p:cTn id="12" dur="1000"/>
                                        <p:tgtEl>
                                          <p:spTgt spid="1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2">
                                            <p:txEl>
                                              <p:pRg st="0" end="0"/>
                                            </p:txEl>
                                          </p:spTgt>
                                        </p:tgtEl>
                                        <p:attrNameLst>
                                          <p:attrName>style.visibility</p:attrName>
                                        </p:attrNameLst>
                                      </p:cBhvr>
                                      <p:to>
                                        <p:strVal val="visible"/>
                                      </p:to>
                                    </p:set>
                                    <p:animEffect transition="in" filter="diamond(in)">
                                      <p:cBhvr>
                                        <p:cTn id="17" dur="1000"/>
                                        <p:tgtEl>
                                          <p:spTgt spid="1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43">
                                            <p:txEl>
                                              <p:pRg st="0" end="0"/>
                                            </p:txEl>
                                          </p:spTgt>
                                        </p:tgtEl>
                                        <p:attrNameLst>
                                          <p:attrName>style.visibility</p:attrName>
                                        </p:attrNameLst>
                                      </p:cBhvr>
                                      <p:to>
                                        <p:strVal val="visible"/>
                                      </p:to>
                                    </p:set>
                                    <p:animEffect transition="in" filter="box(out)">
                                      <p:cBhvr>
                                        <p:cTn id="22" dur="1000"/>
                                        <p:tgtEl>
                                          <p:spTgt spid="1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down)">
                                      <p:cBhvr>
                                        <p:cTn id="27" dur="290">
                                          <p:stCondLst>
                                            <p:cond delay="0"/>
                                          </p:stCondLst>
                                        </p:cTn>
                                        <p:tgtEl>
                                          <p:spTgt spid="144"/>
                                        </p:tgtEl>
                                      </p:cBhvr>
                                    </p:animEffect>
                                    <p:anim calcmode="lin" valueType="num">
                                      <p:cBhvr>
                                        <p:cTn id="28" dur="911" tmFilter="0,0; 0.14,0.36; 0.43,0.73; 0.71,0.91; 1.0,1.0">
                                          <p:stCondLst>
                                            <p:cond delay="0"/>
                                          </p:stCondLst>
                                        </p:cTn>
                                        <p:tgtEl>
                                          <p:spTgt spid="144"/>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144"/>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144"/>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144"/>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144"/>
                                        </p:tgtEl>
                                        <p:attrNameLst>
                                          <p:attrName>ppt_y</p:attrName>
                                        </p:attrNameLst>
                                      </p:cBhvr>
                                      <p:tavLst>
                                        <p:tav tm="0" fmla="#ppt_y-sin(pi*$)/81">
                                          <p:val>
                                            <p:fltVal val="0"/>
                                          </p:val>
                                        </p:tav>
                                        <p:tav tm="100000">
                                          <p:val>
                                            <p:fltVal val="1"/>
                                          </p:val>
                                        </p:tav>
                                      </p:tavLst>
                                    </p:anim>
                                    <p:animScale>
                                      <p:cBhvr>
                                        <p:cTn id="33" dur="13">
                                          <p:stCondLst>
                                            <p:cond delay="325"/>
                                          </p:stCondLst>
                                        </p:cTn>
                                        <p:tgtEl>
                                          <p:spTgt spid="144"/>
                                        </p:tgtEl>
                                      </p:cBhvr>
                                      <p:to x="100000" y="60000"/>
                                    </p:animScale>
                                    <p:animScale>
                                      <p:cBhvr>
                                        <p:cTn id="34" dur="83" decel="50000">
                                          <p:stCondLst>
                                            <p:cond delay="338"/>
                                          </p:stCondLst>
                                        </p:cTn>
                                        <p:tgtEl>
                                          <p:spTgt spid="144"/>
                                        </p:tgtEl>
                                      </p:cBhvr>
                                      <p:to x="100000" y="100000"/>
                                    </p:animScale>
                                    <p:animScale>
                                      <p:cBhvr>
                                        <p:cTn id="35" dur="13">
                                          <p:stCondLst>
                                            <p:cond delay="656"/>
                                          </p:stCondLst>
                                        </p:cTn>
                                        <p:tgtEl>
                                          <p:spTgt spid="144"/>
                                        </p:tgtEl>
                                      </p:cBhvr>
                                      <p:to x="100000" y="80000"/>
                                    </p:animScale>
                                    <p:animScale>
                                      <p:cBhvr>
                                        <p:cTn id="36" dur="83" decel="50000">
                                          <p:stCondLst>
                                            <p:cond delay="669"/>
                                          </p:stCondLst>
                                        </p:cTn>
                                        <p:tgtEl>
                                          <p:spTgt spid="144"/>
                                        </p:tgtEl>
                                      </p:cBhvr>
                                      <p:to x="100000" y="100000"/>
                                    </p:animScale>
                                    <p:animScale>
                                      <p:cBhvr>
                                        <p:cTn id="37" dur="13">
                                          <p:stCondLst>
                                            <p:cond delay="821"/>
                                          </p:stCondLst>
                                        </p:cTn>
                                        <p:tgtEl>
                                          <p:spTgt spid="144"/>
                                        </p:tgtEl>
                                      </p:cBhvr>
                                      <p:to x="100000" y="90000"/>
                                    </p:animScale>
                                    <p:animScale>
                                      <p:cBhvr>
                                        <p:cTn id="38" dur="83" decel="50000">
                                          <p:stCondLst>
                                            <p:cond delay="834"/>
                                          </p:stCondLst>
                                        </p:cTn>
                                        <p:tgtEl>
                                          <p:spTgt spid="144"/>
                                        </p:tgtEl>
                                      </p:cBhvr>
                                      <p:to x="100000" y="100000"/>
                                    </p:animScale>
                                    <p:animScale>
                                      <p:cBhvr>
                                        <p:cTn id="39" dur="13">
                                          <p:stCondLst>
                                            <p:cond delay="904"/>
                                          </p:stCondLst>
                                        </p:cTn>
                                        <p:tgtEl>
                                          <p:spTgt spid="144"/>
                                        </p:tgtEl>
                                      </p:cBhvr>
                                      <p:to x="100000" y="95000"/>
                                    </p:animScale>
                                    <p:animScale>
                                      <p:cBhvr>
                                        <p:cTn id="40" dur="83" decel="50000">
                                          <p:stCondLst>
                                            <p:cond delay="917"/>
                                          </p:stCondLst>
                                        </p:cTn>
                                        <p:tgtEl>
                                          <p:spTgt spid="1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6">
            <a:extLst>
              <a:ext uri="{FF2B5EF4-FFF2-40B4-BE49-F238E27FC236}">
                <a16:creationId xmlns:a16="http://schemas.microsoft.com/office/drawing/2014/main" id="{CF41A45E-06FD-EF49-9A36-C40DD9FF1F82}"/>
              </a:ext>
            </a:extLst>
          </p:cNvPr>
          <p:cNvSpPr>
            <a:spLocks noChangeArrowheads="1"/>
          </p:cNvSpPr>
          <p:nvPr/>
        </p:nvSpPr>
        <p:spPr bwMode="auto">
          <a:xfrm>
            <a:off x="4388757" y="2226567"/>
            <a:ext cx="3718832" cy="2119172"/>
          </a:xfrm>
          <a:prstGeom prst="cloudCallout">
            <a:avLst>
              <a:gd name="adj1" fmla="val -66819"/>
              <a:gd name="adj2" fmla="val 24296"/>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VN" sz="2300" b="1" i="0" dirty="0" err="1">
                <a:solidFill>
                  <a:srgbClr val="0000FF"/>
                </a:solidFill>
                <a:latin typeface="Calibri" panose="020F0502020204030204" pitchFamily="34" charset="0"/>
                <a:cs typeface="Calibri" panose="020F0502020204030204" pitchFamily="34" charset="0"/>
              </a:rPr>
              <a:t>Hãy</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nêu</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những</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cách</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lập</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ý</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thường</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gặp</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của</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bài</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văn</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biểu</a:t>
            </a:r>
            <a:r>
              <a:rPr lang="en-US" altLang="en-VN" sz="2300" b="1" i="0" dirty="0">
                <a:solidFill>
                  <a:srgbClr val="0000FF"/>
                </a:solidFill>
                <a:latin typeface="Calibri" panose="020F0502020204030204" pitchFamily="34" charset="0"/>
                <a:cs typeface="Calibri" panose="020F0502020204030204" pitchFamily="34" charset="0"/>
              </a:rPr>
              <a:t> </a:t>
            </a:r>
            <a:r>
              <a:rPr lang="en-US" altLang="en-VN" sz="2300" b="1" i="0" dirty="0" err="1">
                <a:solidFill>
                  <a:srgbClr val="0000FF"/>
                </a:solidFill>
                <a:latin typeface="Calibri" panose="020F0502020204030204" pitchFamily="34" charset="0"/>
                <a:cs typeface="Calibri" panose="020F0502020204030204" pitchFamily="34" charset="0"/>
              </a:rPr>
              <a:t>cảm</a:t>
            </a:r>
            <a:r>
              <a:rPr lang="en-US" altLang="en-VN" sz="2300" b="1" i="0" dirty="0">
                <a:solidFill>
                  <a:srgbClr val="0000FF"/>
                </a:solidFill>
                <a:latin typeface="Calibri" panose="020F0502020204030204" pitchFamily="34" charset="0"/>
                <a:cs typeface="Calibri" panose="020F0502020204030204" pitchFamily="34" charset="0"/>
              </a:rPr>
              <a:t>.</a:t>
            </a:r>
            <a:r>
              <a:rPr lang="en-US" altLang="en-VN" sz="2300" b="1" i="0" dirty="0">
                <a:solidFill>
                  <a:srgbClr val="FF0000"/>
                </a:solidFill>
                <a:latin typeface="Calibri" panose="020F0502020204030204" pitchFamily="34" charset="0"/>
                <a:cs typeface="Calibri" panose="020F0502020204030204" pitchFamily="34" charset="0"/>
              </a:rPr>
              <a:t> </a:t>
            </a:r>
          </a:p>
        </p:txBody>
      </p:sp>
      <p:pic>
        <p:nvPicPr>
          <p:cNvPr id="4" name="Picture 17">
            <a:extLst>
              <a:ext uri="{FF2B5EF4-FFF2-40B4-BE49-F238E27FC236}">
                <a16:creationId xmlns:a16="http://schemas.microsoft.com/office/drawing/2014/main" id="{FF72FE9D-BC20-B44A-B1D4-F09B3A0F9E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29706" y="3574597"/>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458;p21">
            <a:extLst>
              <a:ext uri="{FF2B5EF4-FFF2-40B4-BE49-F238E27FC236}">
                <a16:creationId xmlns:a16="http://schemas.microsoft.com/office/drawing/2014/main" id="{8E025EBC-28B4-BE4C-9806-6C9E88518234}"/>
              </a:ext>
            </a:extLst>
          </p:cNvPr>
          <p:cNvGrpSpPr/>
          <p:nvPr/>
        </p:nvGrpSpPr>
        <p:grpSpPr>
          <a:xfrm>
            <a:off x="2006019" y="49159"/>
            <a:ext cx="5930106" cy="1251496"/>
            <a:chOff x="2006019" y="49159"/>
            <a:chExt cx="5930106" cy="1251496"/>
          </a:xfrm>
        </p:grpSpPr>
        <p:sp>
          <p:nvSpPr>
            <p:cNvPr id="6" name="Google Shape;459;p21">
              <a:extLst>
                <a:ext uri="{FF2B5EF4-FFF2-40B4-BE49-F238E27FC236}">
                  <a16:creationId xmlns:a16="http://schemas.microsoft.com/office/drawing/2014/main" id="{796576D9-F30A-9945-BE1F-E51E3D4385FB}"/>
                </a:ext>
              </a:extLst>
            </p:cNvPr>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60;p21">
              <a:extLst>
                <a:ext uri="{FF2B5EF4-FFF2-40B4-BE49-F238E27FC236}">
                  <a16:creationId xmlns:a16="http://schemas.microsoft.com/office/drawing/2014/main" id="{ABE25ADF-3C7F-CC4A-8F8B-2A39197154FB}"/>
                </a:ext>
              </a:extLst>
            </p:cNvPr>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61;p21">
              <a:extLst>
                <a:ext uri="{FF2B5EF4-FFF2-40B4-BE49-F238E27FC236}">
                  <a16:creationId xmlns:a16="http://schemas.microsoft.com/office/drawing/2014/main" id="{161D9473-6940-D746-A266-8085E7A5DF6D}"/>
                </a:ext>
              </a:extLst>
            </p:cNvPr>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462;p21">
            <a:extLst>
              <a:ext uri="{FF2B5EF4-FFF2-40B4-BE49-F238E27FC236}">
                <a16:creationId xmlns:a16="http://schemas.microsoft.com/office/drawing/2014/main" id="{F8FDD374-7AB5-8D4A-9E10-48F290233A08}"/>
              </a:ext>
            </a:extLst>
          </p:cNvPr>
          <p:cNvSpPr txBox="1">
            <a:spLocks/>
          </p:cNvSpPr>
          <p:nvPr/>
        </p:nvSpPr>
        <p:spPr>
          <a:xfrm>
            <a:off x="1435800" y="345229"/>
            <a:ext cx="69924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300" dirty="0">
                <a:solidFill>
                  <a:schemeClr val="lt1"/>
                </a:solidFill>
              </a:rPr>
              <a:t>I. VĂN BIỂU CẢM</a:t>
            </a:r>
          </a:p>
        </p:txBody>
      </p:sp>
      <p:sp>
        <p:nvSpPr>
          <p:cNvPr id="10" name="Text Box 7">
            <a:extLst>
              <a:ext uri="{FF2B5EF4-FFF2-40B4-BE49-F238E27FC236}">
                <a16:creationId xmlns:a16="http://schemas.microsoft.com/office/drawing/2014/main" id="{8E43C23C-4A4B-DB47-B46E-54F8681CD3D0}"/>
              </a:ext>
            </a:extLst>
          </p:cNvPr>
          <p:cNvSpPr txBox="1">
            <a:spLocks noChangeArrowheads="1"/>
          </p:cNvSpPr>
          <p:nvPr/>
        </p:nvSpPr>
        <p:spPr bwMode="auto">
          <a:xfrm>
            <a:off x="720725" y="1314887"/>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dirty="0">
                <a:solidFill>
                  <a:srgbClr val="002060"/>
                </a:solidFill>
                <a:latin typeface="Calibri" panose="020F0502020204030204" pitchFamily="34" charset="0"/>
                <a:cs typeface="Calibri" panose="020F0502020204030204" pitchFamily="34" charset="0"/>
              </a:rPr>
              <a:t>1 </a:t>
            </a:r>
            <a:r>
              <a:rPr lang="vi-VN" altLang="en-VN" sz="2200" b="1" i="0" dirty="0">
                <a:solidFill>
                  <a:srgbClr val="002060"/>
                </a:solidFill>
                <a:latin typeface="Calibri" panose="020F0502020204030204" pitchFamily="34" charset="0"/>
                <a:cs typeface="Calibri" panose="020F0502020204030204" pitchFamily="34" charset="0"/>
              </a:rPr>
              <a:t>. </a:t>
            </a:r>
            <a:r>
              <a:rPr lang="vi-VN" altLang="en-VN" sz="2200" b="1" i="0" u="sng" dirty="0">
                <a:solidFill>
                  <a:srgbClr val="002060"/>
                </a:solidFill>
                <a:latin typeface="Calibri" panose="020F0502020204030204" pitchFamily="34" charset="0"/>
                <a:cs typeface="Calibri" panose="020F0502020204030204" pitchFamily="34" charset="0"/>
              </a:rPr>
              <a:t>HỆ THỐNG HÓA KIẾN THỨC</a:t>
            </a:r>
            <a:r>
              <a:rPr lang="vi-VN" altLang="en-VN" sz="2200" b="1" i="0" dirty="0">
                <a:solidFill>
                  <a:srgbClr val="002060"/>
                </a:solidFill>
                <a:latin typeface="Calibri" panose="020F0502020204030204" pitchFamily="34" charset="0"/>
                <a:cs typeface="Calibri" panose="020F0502020204030204" pitchFamily="34" charset="0"/>
              </a:rPr>
              <a:t> :</a:t>
            </a:r>
          </a:p>
        </p:txBody>
      </p:sp>
      <p:sp>
        <p:nvSpPr>
          <p:cNvPr id="11" name="Text Box 15">
            <a:extLst>
              <a:ext uri="{FF2B5EF4-FFF2-40B4-BE49-F238E27FC236}">
                <a16:creationId xmlns:a16="http://schemas.microsoft.com/office/drawing/2014/main" id="{BDE31E52-C232-2B49-B55D-B96301199E5D}"/>
              </a:ext>
            </a:extLst>
          </p:cNvPr>
          <p:cNvSpPr txBox="1">
            <a:spLocks noChangeArrowheads="1"/>
          </p:cNvSpPr>
          <p:nvPr/>
        </p:nvSpPr>
        <p:spPr bwMode="auto">
          <a:xfrm>
            <a:off x="1354478" y="1826457"/>
            <a:ext cx="39148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000" b="1" u="sng" dirty="0">
                <a:latin typeface="Calibri" panose="020F0502020204030204" pitchFamily="34" charset="0"/>
                <a:cs typeface="Calibri" panose="020F0502020204030204" pitchFamily="34" charset="0"/>
              </a:rPr>
              <a:t>c. Cách lập ý cho bài văn biểu cảm</a:t>
            </a:r>
            <a:r>
              <a:rPr lang="vi-VN" altLang="en-VN" sz="2000" b="1" dirty="0">
                <a:latin typeface="Calibri" panose="020F0502020204030204" pitchFamily="34" charset="0"/>
                <a:cs typeface="Calibri" panose="020F0502020204030204" pitchFamily="34" charset="0"/>
              </a:rPr>
              <a:t> :</a:t>
            </a:r>
            <a:endParaRPr lang="vi-VN" altLang="en-VN" sz="2200" b="1" i="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4" presetClass="entr" presetSubtype="3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10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90">
                                          <p:stCondLst>
                                            <p:cond delay="0"/>
                                          </p:stCondLst>
                                        </p:cTn>
                                        <p:tgtEl>
                                          <p:spTgt spid="11"/>
                                        </p:tgtEl>
                                      </p:cBhvr>
                                    </p:animEffect>
                                    <p:anim calcmode="lin" valueType="num">
                                      <p:cBhvr>
                                        <p:cTn id="2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25" dur="13">
                                          <p:stCondLst>
                                            <p:cond delay="325"/>
                                          </p:stCondLst>
                                        </p:cTn>
                                        <p:tgtEl>
                                          <p:spTgt spid="11"/>
                                        </p:tgtEl>
                                      </p:cBhvr>
                                      <p:to x="100000" y="60000"/>
                                    </p:animScale>
                                    <p:animScale>
                                      <p:cBhvr>
                                        <p:cTn id="26" dur="83" decel="50000">
                                          <p:stCondLst>
                                            <p:cond delay="338"/>
                                          </p:stCondLst>
                                        </p:cTn>
                                        <p:tgtEl>
                                          <p:spTgt spid="11"/>
                                        </p:tgtEl>
                                      </p:cBhvr>
                                      <p:to x="100000" y="100000"/>
                                    </p:animScale>
                                    <p:animScale>
                                      <p:cBhvr>
                                        <p:cTn id="27" dur="13">
                                          <p:stCondLst>
                                            <p:cond delay="656"/>
                                          </p:stCondLst>
                                        </p:cTn>
                                        <p:tgtEl>
                                          <p:spTgt spid="11"/>
                                        </p:tgtEl>
                                      </p:cBhvr>
                                      <p:to x="100000" y="80000"/>
                                    </p:animScale>
                                    <p:animScale>
                                      <p:cBhvr>
                                        <p:cTn id="28" dur="83" decel="50000">
                                          <p:stCondLst>
                                            <p:cond delay="669"/>
                                          </p:stCondLst>
                                        </p:cTn>
                                        <p:tgtEl>
                                          <p:spTgt spid="11"/>
                                        </p:tgtEl>
                                      </p:cBhvr>
                                      <p:to x="100000" y="100000"/>
                                    </p:animScale>
                                    <p:animScale>
                                      <p:cBhvr>
                                        <p:cTn id="29" dur="13">
                                          <p:stCondLst>
                                            <p:cond delay="821"/>
                                          </p:stCondLst>
                                        </p:cTn>
                                        <p:tgtEl>
                                          <p:spTgt spid="11"/>
                                        </p:tgtEl>
                                      </p:cBhvr>
                                      <p:to x="100000" y="90000"/>
                                    </p:animScale>
                                    <p:animScale>
                                      <p:cBhvr>
                                        <p:cTn id="30" dur="83" decel="50000">
                                          <p:stCondLst>
                                            <p:cond delay="834"/>
                                          </p:stCondLst>
                                        </p:cTn>
                                        <p:tgtEl>
                                          <p:spTgt spid="11"/>
                                        </p:tgtEl>
                                      </p:cBhvr>
                                      <p:to x="100000" y="100000"/>
                                    </p:animScale>
                                    <p:animScale>
                                      <p:cBhvr>
                                        <p:cTn id="31" dur="13">
                                          <p:stCondLst>
                                            <p:cond delay="904"/>
                                          </p:stCondLst>
                                        </p:cTn>
                                        <p:tgtEl>
                                          <p:spTgt spid="11"/>
                                        </p:tgtEl>
                                      </p:cBhvr>
                                      <p:to x="100000" y="95000"/>
                                    </p:animScale>
                                    <p:animScale>
                                      <p:cBhvr>
                                        <p:cTn id="32"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15421DE-4839-764F-9B3F-56FED4741E21}"/>
              </a:ext>
            </a:extLst>
          </p:cNvPr>
          <p:cNvSpPr txBox="1">
            <a:spLocks noChangeArrowheads="1"/>
          </p:cNvSpPr>
          <p:nvPr/>
        </p:nvSpPr>
        <p:spPr bwMode="auto">
          <a:xfrm>
            <a:off x="1042988" y="188913"/>
            <a:ext cx="81010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altLang="en-VN" sz="2200" b="1" i="0" u="sng" dirty="0">
                <a:solidFill>
                  <a:srgbClr val="C00000"/>
                </a:solidFill>
                <a:latin typeface="Calibri" panose="020F0502020204030204" pitchFamily="34" charset="0"/>
                <a:cs typeface="Calibri" panose="020F0502020204030204" pitchFamily="34" charset="0"/>
              </a:rPr>
              <a:t>Những cách lập ý thường gặp của bài văn biểu cảm</a:t>
            </a:r>
            <a:r>
              <a:rPr lang="vi-VN" altLang="en-VN" sz="2200" b="1" i="0" dirty="0">
                <a:solidFill>
                  <a:srgbClr val="C00000"/>
                </a:solidFill>
                <a:latin typeface="Calibri" panose="020F0502020204030204" pitchFamily="34" charset="0"/>
                <a:cs typeface="Calibri" panose="020F0502020204030204" pitchFamily="34" charset="0"/>
              </a:rPr>
              <a:t> :</a:t>
            </a:r>
          </a:p>
        </p:txBody>
      </p:sp>
      <p:sp>
        <p:nvSpPr>
          <p:cNvPr id="3" name="Text Box 5">
            <a:extLst>
              <a:ext uri="{FF2B5EF4-FFF2-40B4-BE49-F238E27FC236}">
                <a16:creationId xmlns:a16="http://schemas.microsoft.com/office/drawing/2014/main" id="{53EC4231-8ECF-7040-9B5E-EE21096205C8}"/>
              </a:ext>
            </a:extLst>
          </p:cNvPr>
          <p:cNvSpPr txBox="1">
            <a:spLocks noChangeArrowheads="1"/>
          </p:cNvSpPr>
          <p:nvPr/>
        </p:nvSpPr>
        <p:spPr bwMode="auto">
          <a:xfrm>
            <a:off x="163739" y="1101845"/>
            <a:ext cx="59753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altLang="en-VN" sz="2200" b="1" i="0" dirty="0">
                <a:latin typeface="Calibri" panose="020F0502020204030204" pitchFamily="34" charset="0"/>
                <a:cs typeface="Calibri" panose="020F0502020204030204" pitchFamily="34" charset="0"/>
              </a:rPr>
              <a:t>- Liên hệ hiện tại với tương lai .</a:t>
            </a:r>
          </a:p>
        </p:txBody>
      </p:sp>
      <p:sp>
        <p:nvSpPr>
          <p:cNvPr id="4" name="Text Box 6">
            <a:extLst>
              <a:ext uri="{FF2B5EF4-FFF2-40B4-BE49-F238E27FC236}">
                <a16:creationId xmlns:a16="http://schemas.microsoft.com/office/drawing/2014/main" id="{342452B1-0225-954F-83D5-AEE4C2FE8A02}"/>
              </a:ext>
            </a:extLst>
          </p:cNvPr>
          <p:cNvSpPr txBox="1">
            <a:spLocks noChangeArrowheads="1"/>
          </p:cNvSpPr>
          <p:nvPr/>
        </p:nvSpPr>
        <p:spPr bwMode="auto">
          <a:xfrm>
            <a:off x="1230764" y="1531720"/>
            <a:ext cx="53607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vi-VN" altLang="en-VN" sz="2200" b="1" i="0" dirty="0">
                <a:latin typeface="Calibri" panose="020F0502020204030204" pitchFamily="34" charset="0"/>
                <a:cs typeface="Calibri" panose="020F0502020204030204" pitchFamily="34" charset="0"/>
              </a:rPr>
              <a:t>- Hồi tưởng quá khứ và suy nghĩ về hiện tại .</a:t>
            </a:r>
          </a:p>
        </p:txBody>
      </p:sp>
      <p:sp>
        <p:nvSpPr>
          <p:cNvPr id="5" name="Text Box 7">
            <a:extLst>
              <a:ext uri="{FF2B5EF4-FFF2-40B4-BE49-F238E27FC236}">
                <a16:creationId xmlns:a16="http://schemas.microsoft.com/office/drawing/2014/main" id="{47B9EE34-FA90-344B-8035-781030C64E1D}"/>
              </a:ext>
            </a:extLst>
          </p:cNvPr>
          <p:cNvSpPr txBox="1">
            <a:spLocks noChangeArrowheads="1"/>
          </p:cNvSpPr>
          <p:nvPr/>
        </p:nvSpPr>
        <p:spPr bwMode="auto">
          <a:xfrm>
            <a:off x="1230764" y="2007854"/>
            <a:ext cx="9144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200" b="1" i="0" dirty="0">
                <a:latin typeface="Calibri" panose="020F0502020204030204" pitchFamily="34" charset="0"/>
                <a:cs typeface="Calibri" panose="020F0502020204030204" pitchFamily="34" charset="0"/>
              </a:rPr>
              <a:t>- Tưởng tượng tình huống , hứa hẹn ,mong ước . </a:t>
            </a:r>
          </a:p>
        </p:txBody>
      </p:sp>
      <p:sp>
        <p:nvSpPr>
          <p:cNvPr id="6" name="Text Box 8">
            <a:extLst>
              <a:ext uri="{FF2B5EF4-FFF2-40B4-BE49-F238E27FC236}">
                <a16:creationId xmlns:a16="http://schemas.microsoft.com/office/drawing/2014/main" id="{B6B926B9-2DB8-224F-ABAA-AE78FC5869A0}"/>
              </a:ext>
            </a:extLst>
          </p:cNvPr>
          <p:cNvSpPr txBox="1">
            <a:spLocks noChangeArrowheads="1"/>
          </p:cNvSpPr>
          <p:nvPr/>
        </p:nvSpPr>
        <p:spPr bwMode="auto">
          <a:xfrm>
            <a:off x="1230764" y="2438741"/>
            <a:ext cx="28360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i="0">
                <a:latin typeface="Calibri" panose="020F0502020204030204" pitchFamily="34" charset="0"/>
                <a:cs typeface="Calibri" panose="020F0502020204030204" pitchFamily="34" charset="0"/>
              </a:rPr>
              <a:t>- Quan sát , suy ngẫm .</a:t>
            </a:r>
          </a:p>
        </p:txBody>
      </p:sp>
      <p:sp>
        <p:nvSpPr>
          <p:cNvPr id="7" name="Text Box 9">
            <a:extLst>
              <a:ext uri="{FF2B5EF4-FFF2-40B4-BE49-F238E27FC236}">
                <a16:creationId xmlns:a16="http://schemas.microsoft.com/office/drawing/2014/main" id="{DC8EA30F-0D5A-FA42-B193-1107E104F58D}"/>
              </a:ext>
            </a:extLst>
          </p:cNvPr>
          <p:cNvSpPr txBox="1">
            <a:spLocks noChangeArrowheads="1"/>
          </p:cNvSpPr>
          <p:nvPr/>
        </p:nvSpPr>
        <p:spPr bwMode="auto">
          <a:xfrm>
            <a:off x="1042988" y="3180894"/>
            <a:ext cx="782807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dirty="0">
                <a:solidFill>
                  <a:srgbClr val="C00000"/>
                </a:solidFill>
                <a:latin typeface="Calibri" panose="020F0502020204030204" pitchFamily="34" charset="0"/>
                <a:cs typeface="Calibri" panose="020F0502020204030204" pitchFamily="34" charset="0"/>
              </a:rPr>
              <a:t>* </a:t>
            </a:r>
            <a:r>
              <a:rPr lang="vi-VN" altLang="en-VN" sz="2200" b="1" u="sng" dirty="0">
                <a:solidFill>
                  <a:srgbClr val="C00000"/>
                </a:solidFill>
                <a:latin typeface="Calibri" panose="020F0502020204030204" pitchFamily="34" charset="0"/>
                <a:cs typeface="Calibri" panose="020F0502020204030204" pitchFamily="34" charset="0"/>
              </a:rPr>
              <a:t>Lưu ý</a:t>
            </a:r>
            <a:r>
              <a:rPr lang="vi-VN" altLang="en-VN" sz="2200" b="1" dirty="0">
                <a:solidFill>
                  <a:srgbClr val="C00000"/>
                </a:solidFill>
                <a:latin typeface="Calibri" panose="020F0502020204030204" pitchFamily="34" charset="0"/>
                <a:cs typeface="Calibri" panose="020F0502020204030204" pitchFamily="34" charset="0"/>
              </a:rPr>
              <a:t> : Dù lập ý bằng cách nào thì tình cảm cũng phải chân thật và sự việc nêu ra phải có trong kinh nghiệm , có như thế mới làm cho người đọc tin và đồng cảm .</a:t>
            </a:r>
          </a:p>
        </p:txBody>
      </p:sp>
      <p:pic>
        <p:nvPicPr>
          <p:cNvPr id="8" name="Picture 10">
            <a:extLst>
              <a:ext uri="{FF2B5EF4-FFF2-40B4-BE49-F238E27FC236}">
                <a16:creationId xmlns:a16="http://schemas.microsoft.com/office/drawing/2014/main" id="{23B3AD69-A138-124E-AE4F-9A93DE7F1BF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1636" y="-69396"/>
            <a:ext cx="1331913" cy="134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290">
                                          <p:stCondLst>
                                            <p:cond delay="0"/>
                                          </p:stCondLst>
                                        </p:cTn>
                                        <p:tgtEl>
                                          <p:spTgt spid="3"/>
                                        </p:tgtEl>
                                      </p:cBhvr>
                                    </p:animEffect>
                                    <p:anim calcmode="lin" valueType="num">
                                      <p:cBhvr>
                                        <p:cTn id="1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23" dur="13">
                                          <p:stCondLst>
                                            <p:cond delay="325"/>
                                          </p:stCondLst>
                                        </p:cTn>
                                        <p:tgtEl>
                                          <p:spTgt spid="3"/>
                                        </p:tgtEl>
                                      </p:cBhvr>
                                      <p:to x="100000" y="60000"/>
                                    </p:animScale>
                                    <p:animScale>
                                      <p:cBhvr>
                                        <p:cTn id="24" dur="83" decel="50000">
                                          <p:stCondLst>
                                            <p:cond delay="338"/>
                                          </p:stCondLst>
                                        </p:cTn>
                                        <p:tgtEl>
                                          <p:spTgt spid="3"/>
                                        </p:tgtEl>
                                      </p:cBhvr>
                                      <p:to x="100000" y="100000"/>
                                    </p:animScale>
                                    <p:animScale>
                                      <p:cBhvr>
                                        <p:cTn id="25" dur="13">
                                          <p:stCondLst>
                                            <p:cond delay="656"/>
                                          </p:stCondLst>
                                        </p:cTn>
                                        <p:tgtEl>
                                          <p:spTgt spid="3"/>
                                        </p:tgtEl>
                                      </p:cBhvr>
                                      <p:to x="100000" y="80000"/>
                                    </p:animScale>
                                    <p:animScale>
                                      <p:cBhvr>
                                        <p:cTn id="26" dur="83" decel="50000">
                                          <p:stCondLst>
                                            <p:cond delay="669"/>
                                          </p:stCondLst>
                                        </p:cTn>
                                        <p:tgtEl>
                                          <p:spTgt spid="3"/>
                                        </p:tgtEl>
                                      </p:cBhvr>
                                      <p:to x="100000" y="100000"/>
                                    </p:animScale>
                                    <p:animScale>
                                      <p:cBhvr>
                                        <p:cTn id="27" dur="13">
                                          <p:stCondLst>
                                            <p:cond delay="821"/>
                                          </p:stCondLst>
                                        </p:cTn>
                                        <p:tgtEl>
                                          <p:spTgt spid="3"/>
                                        </p:tgtEl>
                                      </p:cBhvr>
                                      <p:to x="100000" y="90000"/>
                                    </p:animScale>
                                    <p:animScale>
                                      <p:cBhvr>
                                        <p:cTn id="28" dur="83" decel="50000">
                                          <p:stCondLst>
                                            <p:cond delay="834"/>
                                          </p:stCondLst>
                                        </p:cTn>
                                        <p:tgtEl>
                                          <p:spTgt spid="3"/>
                                        </p:tgtEl>
                                      </p:cBhvr>
                                      <p:to x="100000" y="100000"/>
                                    </p:animScale>
                                    <p:animScale>
                                      <p:cBhvr>
                                        <p:cTn id="29" dur="13">
                                          <p:stCondLst>
                                            <p:cond delay="904"/>
                                          </p:stCondLst>
                                        </p:cTn>
                                        <p:tgtEl>
                                          <p:spTgt spid="3"/>
                                        </p:tgtEl>
                                      </p:cBhvr>
                                      <p:to x="100000" y="95000"/>
                                    </p:animScale>
                                    <p:animScale>
                                      <p:cBhvr>
                                        <p:cTn id="30" dur="83" decel="50000">
                                          <p:stCondLst>
                                            <p:cond delay="917"/>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plus(in)">
                                      <p:cBhvr>
                                        <p:cTn id="35" dur="10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000" fill="hold"/>
                                        <p:tgtEl>
                                          <p:spTgt spid="5"/>
                                        </p:tgtEl>
                                        <p:attrNameLst>
                                          <p:attrName>ppt_x</p:attrName>
                                        </p:attrNameLst>
                                      </p:cBhvr>
                                      <p:tavLst>
                                        <p:tav tm="0">
                                          <p:val>
                                            <p:strVal val="0-#ppt_w/2"/>
                                          </p:val>
                                        </p:tav>
                                        <p:tav tm="100000">
                                          <p:val>
                                            <p:strVal val="#ppt_x"/>
                                          </p:val>
                                        </p:tav>
                                      </p:tavLst>
                                    </p:anim>
                                    <p:anim calcmode="lin" valueType="num">
                                      <p:cBhvr additive="base">
                                        <p:cTn id="4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 calcmode="lin" valueType="num">
                                      <p:cBhvr additive="base">
                                        <p:cTn id="46"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ox(out)">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21"/>
          <p:cNvGrpSpPr/>
          <p:nvPr/>
        </p:nvGrpSpPr>
        <p:grpSpPr>
          <a:xfrm>
            <a:off x="2006019" y="49159"/>
            <a:ext cx="5930106" cy="1251496"/>
            <a:chOff x="2006019" y="49159"/>
            <a:chExt cx="5930106" cy="1251496"/>
          </a:xfrm>
        </p:grpSpPr>
        <p:sp>
          <p:nvSpPr>
            <p:cNvPr id="459"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21"/>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I. VĂN BIỂU CẢM</a:t>
            </a:r>
            <a:endParaRPr dirty="0">
              <a:solidFill>
                <a:schemeClr val="lt1"/>
              </a:solidFill>
            </a:endParaRPr>
          </a:p>
        </p:txBody>
      </p:sp>
      <p:sp>
        <p:nvSpPr>
          <p:cNvPr id="8" name="Text Box 7">
            <a:extLst>
              <a:ext uri="{FF2B5EF4-FFF2-40B4-BE49-F238E27FC236}">
                <a16:creationId xmlns:a16="http://schemas.microsoft.com/office/drawing/2014/main" id="{7EA91B00-C592-9E49-9735-57A019078804}"/>
              </a:ext>
            </a:extLst>
          </p:cNvPr>
          <p:cNvSpPr txBox="1">
            <a:spLocks noChangeArrowheads="1"/>
          </p:cNvSpPr>
          <p:nvPr/>
        </p:nvSpPr>
        <p:spPr bwMode="auto">
          <a:xfrm>
            <a:off x="720725" y="1314887"/>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dirty="0">
                <a:solidFill>
                  <a:srgbClr val="002060"/>
                </a:solidFill>
              </a:rPr>
              <a:t>1 </a:t>
            </a:r>
            <a:r>
              <a:rPr lang="vi-VN" altLang="en-VN" sz="2300" b="1" i="0" dirty="0">
                <a:solidFill>
                  <a:srgbClr val="002060"/>
                </a:solidFill>
              </a:rPr>
              <a:t>. </a:t>
            </a:r>
            <a:r>
              <a:rPr lang="vi-VN" altLang="en-VN" sz="2300" b="1" i="0" u="sng" dirty="0">
                <a:solidFill>
                  <a:srgbClr val="002060"/>
                </a:solidFill>
              </a:rPr>
              <a:t>HỆ THỐNG HÓA KIẾN THỨC</a:t>
            </a:r>
            <a:r>
              <a:rPr lang="vi-VN" altLang="en-VN" sz="2300" b="1" i="0" dirty="0">
                <a:solidFill>
                  <a:srgbClr val="002060"/>
                </a:solidFill>
              </a:rPr>
              <a:t> :</a:t>
            </a:r>
          </a:p>
        </p:txBody>
      </p:sp>
      <p:sp>
        <p:nvSpPr>
          <p:cNvPr id="14" name="Text Box 15">
            <a:extLst>
              <a:ext uri="{FF2B5EF4-FFF2-40B4-BE49-F238E27FC236}">
                <a16:creationId xmlns:a16="http://schemas.microsoft.com/office/drawing/2014/main" id="{AD8B9C6C-4483-8A41-9C28-F820631C80E7}"/>
              </a:ext>
            </a:extLst>
          </p:cNvPr>
          <p:cNvSpPr txBox="1">
            <a:spLocks noChangeArrowheads="1"/>
          </p:cNvSpPr>
          <p:nvPr/>
        </p:nvSpPr>
        <p:spPr bwMode="auto">
          <a:xfrm>
            <a:off x="1354478" y="1826457"/>
            <a:ext cx="6893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dirty="0">
                <a:solidFill>
                  <a:srgbClr val="002060"/>
                </a:solidFill>
                <a:latin typeface="Calibri" panose="020F0502020204030204" pitchFamily="34" charset="0"/>
                <a:cs typeface="Calibri" panose="020F0502020204030204" pitchFamily="34" charset="0"/>
              </a:rPr>
              <a:t>d. </a:t>
            </a:r>
            <a:r>
              <a:rPr lang="vi-VN" altLang="en-VN" sz="2400" b="1" u="sng" dirty="0">
                <a:latin typeface="Calibri" panose="020F0502020204030204" pitchFamily="34" charset="0"/>
                <a:cs typeface="Calibri" panose="020F0502020204030204" pitchFamily="34" charset="0"/>
              </a:rPr>
              <a:t>Các yếu tố tự sự , miêu tả trong bài văn biểu cảm</a:t>
            </a:r>
            <a:r>
              <a:rPr lang="vi-VN" altLang="en-VN" sz="2400" b="1" dirty="0">
                <a:latin typeface="Calibri" panose="020F0502020204030204" pitchFamily="34" charset="0"/>
                <a:cs typeface="Calibri" panose="020F0502020204030204" pitchFamily="34" charset="0"/>
              </a:rPr>
              <a:t> :</a:t>
            </a:r>
            <a:endParaRPr lang="vi-VN" altLang="en-VN" sz="2200" b="1" i="0" dirty="0">
              <a:solidFill>
                <a:srgbClr val="002060"/>
              </a:solidFill>
              <a:latin typeface="Calibri" panose="020F0502020204030204" pitchFamily="34" charset="0"/>
              <a:cs typeface="Calibri" panose="020F0502020204030204" pitchFamily="34" charset="0"/>
            </a:endParaRPr>
          </a:p>
        </p:txBody>
      </p:sp>
      <p:pic>
        <p:nvPicPr>
          <p:cNvPr id="15" name="Picture 5">
            <a:extLst>
              <a:ext uri="{FF2B5EF4-FFF2-40B4-BE49-F238E27FC236}">
                <a16:creationId xmlns:a16="http://schemas.microsoft.com/office/drawing/2014/main" id="{845B14B7-DAAC-8A4F-8ACC-F7AFCEE430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43825" y="385421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6">
            <a:extLst>
              <a:ext uri="{FF2B5EF4-FFF2-40B4-BE49-F238E27FC236}">
                <a16:creationId xmlns:a16="http://schemas.microsoft.com/office/drawing/2014/main" id="{3EA9FA2E-36B2-0E4E-9B0A-3C0F051EB22B}"/>
              </a:ext>
            </a:extLst>
          </p:cNvPr>
          <p:cNvSpPr>
            <a:spLocks noChangeArrowheads="1"/>
          </p:cNvSpPr>
          <p:nvPr/>
        </p:nvSpPr>
        <p:spPr bwMode="auto">
          <a:xfrm>
            <a:off x="4064681" y="2288802"/>
            <a:ext cx="3990748" cy="2479811"/>
          </a:xfrm>
          <a:prstGeom prst="cloudCallout">
            <a:avLst>
              <a:gd name="adj1" fmla="val -66222"/>
              <a:gd name="adj2" fmla="val 30833"/>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vi-VN" altLang="en-VN" sz="2400" b="1" dirty="0">
                <a:solidFill>
                  <a:srgbClr val="FF9900"/>
                </a:solidFill>
              </a:rPr>
              <a:t>Hãy nêu vai trò của các yếu tố </a:t>
            </a:r>
            <a:r>
              <a:rPr lang="vi-VN" altLang="en-VN" sz="2400" b="1" dirty="0"/>
              <a:t>tự sự , miêu tả</a:t>
            </a:r>
            <a:r>
              <a:rPr lang="vi-VN" altLang="en-VN" sz="2400" b="1" dirty="0">
                <a:solidFill>
                  <a:srgbClr val="FF9900"/>
                </a:solidFill>
              </a:rPr>
              <a:t> trong bài văn </a:t>
            </a:r>
            <a:r>
              <a:rPr lang="vi-VN" altLang="en-VN" sz="2400" b="1" dirty="0"/>
              <a:t>biểu  cảm</a:t>
            </a:r>
            <a:r>
              <a:rPr lang="vi-VN" altLang="en-VN" sz="2400" b="1" dirty="0">
                <a:solidFill>
                  <a:srgbClr val="FF9900"/>
                </a:solidFill>
              </a:rPr>
              <a:t> . </a:t>
            </a:r>
          </a:p>
        </p:txBody>
      </p:sp>
      <p:pic>
        <p:nvPicPr>
          <p:cNvPr id="18" name="Picture 4" descr="WHATSUP.GIF">
            <a:extLst>
              <a:ext uri="{FF2B5EF4-FFF2-40B4-BE49-F238E27FC236}">
                <a16:creationId xmlns:a16="http://schemas.microsoft.com/office/drawing/2014/main" id="{942CEA6C-E717-D342-9A9C-A11840F7CD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0534" y="2358696"/>
            <a:ext cx="10429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43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90">
                                          <p:stCondLst>
                                            <p:cond delay="0"/>
                                          </p:stCondLst>
                                        </p:cTn>
                                        <p:tgtEl>
                                          <p:spTgt spid="14"/>
                                        </p:tgtEl>
                                      </p:cBhvr>
                                    </p:animEffect>
                                    <p:anim calcmode="lin" valueType="num">
                                      <p:cBhvr>
                                        <p:cTn id="13"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8" dur="13">
                                          <p:stCondLst>
                                            <p:cond delay="325"/>
                                          </p:stCondLst>
                                        </p:cTn>
                                        <p:tgtEl>
                                          <p:spTgt spid="14"/>
                                        </p:tgtEl>
                                      </p:cBhvr>
                                      <p:to x="100000" y="60000"/>
                                    </p:animScale>
                                    <p:animScale>
                                      <p:cBhvr>
                                        <p:cTn id="19" dur="83" decel="50000">
                                          <p:stCondLst>
                                            <p:cond delay="338"/>
                                          </p:stCondLst>
                                        </p:cTn>
                                        <p:tgtEl>
                                          <p:spTgt spid="14"/>
                                        </p:tgtEl>
                                      </p:cBhvr>
                                      <p:to x="100000" y="100000"/>
                                    </p:animScale>
                                    <p:animScale>
                                      <p:cBhvr>
                                        <p:cTn id="20" dur="13">
                                          <p:stCondLst>
                                            <p:cond delay="656"/>
                                          </p:stCondLst>
                                        </p:cTn>
                                        <p:tgtEl>
                                          <p:spTgt spid="14"/>
                                        </p:tgtEl>
                                      </p:cBhvr>
                                      <p:to x="100000" y="80000"/>
                                    </p:animScale>
                                    <p:animScale>
                                      <p:cBhvr>
                                        <p:cTn id="21" dur="83" decel="50000">
                                          <p:stCondLst>
                                            <p:cond delay="669"/>
                                          </p:stCondLst>
                                        </p:cTn>
                                        <p:tgtEl>
                                          <p:spTgt spid="14"/>
                                        </p:tgtEl>
                                      </p:cBhvr>
                                      <p:to x="100000" y="100000"/>
                                    </p:animScale>
                                    <p:animScale>
                                      <p:cBhvr>
                                        <p:cTn id="22" dur="13">
                                          <p:stCondLst>
                                            <p:cond delay="821"/>
                                          </p:stCondLst>
                                        </p:cTn>
                                        <p:tgtEl>
                                          <p:spTgt spid="14"/>
                                        </p:tgtEl>
                                      </p:cBhvr>
                                      <p:to x="100000" y="90000"/>
                                    </p:animScale>
                                    <p:animScale>
                                      <p:cBhvr>
                                        <p:cTn id="23" dur="83" decel="50000">
                                          <p:stCondLst>
                                            <p:cond delay="834"/>
                                          </p:stCondLst>
                                        </p:cTn>
                                        <p:tgtEl>
                                          <p:spTgt spid="14"/>
                                        </p:tgtEl>
                                      </p:cBhvr>
                                      <p:to x="100000" y="100000"/>
                                    </p:animScale>
                                    <p:animScale>
                                      <p:cBhvr>
                                        <p:cTn id="24" dur="13">
                                          <p:stCondLst>
                                            <p:cond delay="904"/>
                                          </p:stCondLst>
                                        </p:cTn>
                                        <p:tgtEl>
                                          <p:spTgt spid="14"/>
                                        </p:tgtEl>
                                      </p:cBhvr>
                                      <p:to x="100000" y="95000"/>
                                    </p:animScale>
                                    <p:animScale>
                                      <p:cBhvr>
                                        <p:cTn id="25" dur="83" decel="50000">
                                          <p:stCondLst>
                                            <p:cond delay="917"/>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290">
                                          <p:stCondLst>
                                            <p:cond delay="0"/>
                                          </p:stCondLst>
                                        </p:cTn>
                                        <p:tgtEl>
                                          <p:spTgt spid="18"/>
                                        </p:tgtEl>
                                      </p:cBhvr>
                                    </p:animEffect>
                                    <p:anim calcmode="lin" valueType="num">
                                      <p:cBhvr>
                                        <p:cTn id="31"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6" dur="13">
                                          <p:stCondLst>
                                            <p:cond delay="325"/>
                                          </p:stCondLst>
                                        </p:cTn>
                                        <p:tgtEl>
                                          <p:spTgt spid="18"/>
                                        </p:tgtEl>
                                      </p:cBhvr>
                                      <p:to x="100000" y="60000"/>
                                    </p:animScale>
                                    <p:animScale>
                                      <p:cBhvr>
                                        <p:cTn id="37" dur="83" decel="50000">
                                          <p:stCondLst>
                                            <p:cond delay="338"/>
                                          </p:stCondLst>
                                        </p:cTn>
                                        <p:tgtEl>
                                          <p:spTgt spid="18"/>
                                        </p:tgtEl>
                                      </p:cBhvr>
                                      <p:to x="100000" y="100000"/>
                                    </p:animScale>
                                    <p:animScale>
                                      <p:cBhvr>
                                        <p:cTn id="38" dur="13">
                                          <p:stCondLst>
                                            <p:cond delay="656"/>
                                          </p:stCondLst>
                                        </p:cTn>
                                        <p:tgtEl>
                                          <p:spTgt spid="18"/>
                                        </p:tgtEl>
                                      </p:cBhvr>
                                      <p:to x="100000" y="80000"/>
                                    </p:animScale>
                                    <p:animScale>
                                      <p:cBhvr>
                                        <p:cTn id="39" dur="83" decel="50000">
                                          <p:stCondLst>
                                            <p:cond delay="669"/>
                                          </p:stCondLst>
                                        </p:cTn>
                                        <p:tgtEl>
                                          <p:spTgt spid="18"/>
                                        </p:tgtEl>
                                      </p:cBhvr>
                                      <p:to x="100000" y="100000"/>
                                    </p:animScale>
                                    <p:animScale>
                                      <p:cBhvr>
                                        <p:cTn id="40" dur="13">
                                          <p:stCondLst>
                                            <p:cond delay="821"/>
                                          </p:stCondLst>
                                        </p:cTn>
                                        <p:tgtEl>
                                          <p:spTgt spid="18"/>
                                        </p:tgtEl>
                                      </p:cBhvr>
                                      <p:to x="100000" y="90000"/>
                                    </p:animScale>
                                    <p:animScale>
                                      <p:cBhvr>
                                        <p:cTn id="41" dur="83" decel="50000">
                                          <p:stCondLst>
                                            <p:cond delay="834"/>
                                          </p:stCondLst>
                                        </p:cTn>
                                        <p:tgtEl>
                                          <p:spTgt spid="18"/>
                                        </p:tgtEl>
                                      </p:cBhvr>
                                      <p:to x="100000" y="100000"/>
                                    </p:animScale>
                                    <p:animScale>
                                      <p:cBhvr>
                                        <p:cTn id="42" dur="13">
                                          <p:stCondLst>
                                            <p:cond delay="904"/>
                                          </p:stCondLst>
                                        </p:cTn>
                                        <p:tgtEl>
                                          <p:spTgt spid="18"/>
                                        </p:tgtEl>
                                      </p:cBhvr>
                                      <p:to x="100000" y="95000"/>
                                    </p:animScale>
                                    <p:animScale>
                                      <p:cBhvr>
                                        <p:cTn id="43" dur="83" decel="50000">
                                          <p:stCondLst>
                                            <p:cond delay="917"/>
                                          </p:stCondLst>
                                        </p:cTn>
                                        <p:tgtEl>
                                          <p:spTgt spid="1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strVal val="#ppt_h"/>
                                          </p:val>
                                        </p:tav>
                                        <p:tav tm="100000">
                                          <p:val>
                                            <p:strVal val="#ppt_h"/>
                                          </p:val>
                                        </p:tav>
                                      </p:tavLst>
                                    </p:anim>
                                  </p:childTnLst>
                                </p:cTn>
                              </p:par>
                              <p:par>
                                <p:cTn id="50" presetID="4"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21"/>
          <p:cNvGrpSpPr/>
          <p:nvPr/>
        </p:nvGrpSpPr>
        <p:grpSpPr>
          <a:xfrm>
            <a:off x="2006019" y="49159"/>
            <a:ext cx="5930106" cy="1251496"/>
            <a:chOff x="2006019" y="49159"/>
            <a:chExt cx="5930106" cy="1251496"/>
          </a:xfrm>
        </p:grpSpPr>
        <p:sp>
          <p:nvSpPr>
            <p:cNvPr id="459" name="Google Shape;459;p21"/>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rgbClr val="434343">
                <a:alpha val="15109"/>
              </a:srgb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21"/>
          <p:cNvSpPr txBox="1">
            <a:spLocks noGrp="1"/>
          </p:cNvSpPr>
          <p:nvPr>
            <p:ph type="title"/>
          </p:nvPr>
        </p:nvSpPr>
        <p:spPr>
          <a:xfrm>
            <a:off x="1435800" y="345229"/>
            <a:ext cx="699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rPr>
              <a:t>II, LUYỆN TẬP</a:t>
            </a:r>
            <a:endParaRPr dirty="0">
              <a:solidFill>
                <a:schemeClr val="lt1"/>
              </a:solidFill>
            </a:endParaRPr>
          </a:p>
        </p:txBody>
      </p:sp>
      <p:pic>
        <p:nvPicPr>
          <p:cNvPr id="15" name="Picture 5">
            <a:extLst>
              <a:ext uri="{FF2B5EF4-FFF2-40B4-BE49-F238E27FC236}">
                <a16:creationId xmlns:a16="http://schemas.microsoft.com/office/drawing/2014/main" id="{845B14B7-DAAC-8A4F-8ACC-F7AFCEE430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3374" y="202541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WHATSUP.GIF">
            <a:extLst>
              <a:ext uri="{FF2B5EF4-FFF2-40B4-BE49-F238E27FC236}">
                <a16:creationId xmlns:a16="http://schemas.microsoft.com/office/drawing/2014/main" id="{942CEA6C-E717-D342-9A9C-A11840F7CD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976" y="1091510"/>
            <a:ext cx="699798" cy="62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DE422536-4150-5B46-9017-C5249E147B2A}"/>
              </a:ext>
            </a:extLst>
          </p:cNvPr>
          <p:cNvSpPr txBox="1">
            <a:spLocks noChangeArrowheads="1"/>
          </p:cNvSpPr>
          <p:nvPr/>
        </p:nvSpPr>
        <p:spPr>
          <a:xfrm>
            <a:off x="892856" y="1359910"/>
            <a:ext cx="8229600" cy="114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33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2pPr>
            <a:lvl3pPr marR="0" lvl="2"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3pPr>
            <a:lvl4pPr marR="0" lvl="3"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4pPr>
            <a:lvl5pPr marR="0" lvl="4"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5pPr>
            <a:lvl6pPr marR="0" lvl="5"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6pPr>
            <a:lvl7pPr marR="0" lvl="6"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7pPr>
            <a:lvl8pPr marR="0" lvl="7"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8pPr>
            <a:lvl9pPr marR="0" lvl="8" algn="l" rtl="0">
              <a:lnSpc>
                <a:spcPct val="100000"/>
              </a:lnSpc>
              <a:spcBef>
                <a:spcPts val="0"/>
              </a:spcBef>
              <a:spcAft>
                <a:spcPts val="0"/>
              </a:spcAft>
              <a:buClr>
                <a:srgbClr val="434343"/>
              </a:buClr>
              <a:buSzPts val="2800"/>
              <a:buFont typeface="Odibee Sans"/>
              <a:buNone/>
              <a:defRPr sz="2800" b="0" i="0" u="none" strike="noStrike" cap="none">
                <a:solidFill>
                  <a:srgbClr val="434343"/>
                </a:solidFill>
                <a:latin typeface="Odibee Sans"/>
                <a:ea typeface="Odibee Sans"/>
                <a:cs typeface="Odibee Sans"/>
                <a:sym typeface="Odibee Sans"/>
              </a:defRPr>
            </a:lvl9pPr>
          </a:lstStyle>
          <a:p>
            <a:r>
              <a:rPr lang="vi-VN" altLang="en-VN" b="1" u="sng" dirty="0">
                <a:solidFill>
                  <a:srgbClr val="FF9900"/>
                </a:solidFill>
              </a:rPr>
              <a:t>Bài tập 1</a:t>
            </a:r>
            <a:r>
              <a:rPr lang="vi-VN" altLang="en-VN" b="1" dirty="0">
                <a:solidFill>
                  <a:srgbClr val="FF9900"/>
                </a:solidFill>
              </a:rPr>
              <a:t> ( trang 168 / SGK )</a:t>
            </a:r>
          </a:p>
        </p:txBody>
      </p:sp>
      <p:sp>
        <p:nvSpPr>
          <p:cNvPr id="13" name="Rectangle 3">
            <a:extLst>
              <a:ext uri="{FF2B5EF4-FFF2-40B4-BE49-F238E27FC236}">
                <a16:creationId xmlns:a16="http://schemas.microsoft.com/office/drawing/2014/main" id="{1561A4FD-BE45-2343-B56A-8CFF6CCEFE72}"/>
              </a:ext>
            </a:extLst>
          </p:cNvPr>
          <p:cNvSpPr>
            <a:spLocks noGrp="1" noChangeArrowheads="1"/>
          </p:cNvSpPr>
          <p:nvPr>
            <p:ph type="body" idx="1"/>
          </p:nvPr>
        </p:nvSpPr>
        <p:spPr>
          <a:xfrm>
            <a:off x="1207875" y="2212891"/>
            <a:ext cx="7761514" cy="4997450"/>
          </a:xfrm>
        </p:spPr>
        <p:txBody>
          <a:bodyPr/>
          <a:lstStyle/>
          <a:p>
            <a:pPr>
              <a:buFont typeface="Wingdings" pitchFamily="2" charset="2"/>
              <a:buNone/>
            </a:pPr>
            <a:r>
              <a:rPr lang="vi-VN" altLang="en-VN" sz="2200" dirty="0">
                <a:latin typeface="Calibri" panose="020F0502020204030204" pitchFamily="34" charset="0"/>
                <a:cs typeface="Calibri" panose="020F0502020204030204" pitchFamily="34" charset="0"/>
              </a:rPr>
              <a:t>     </a:t>
            </a:r>
            <a:r>
              <a:rPr lang="vi-VN" altLang="en-VN" sz="2200" b="1" dirty="0">
                <a:latin typeface="Calibri" panose="020F0502020204030204" pitchFamily="34" charset="0"/>
                <a:cs typeface="Calibri" panose="020F0502020204030204" pitchFamily="34" charset="0"/>
              </a:rPr>
              <a:t>Đọc lại đoạn văn về hoa hải đường ( Bài 5 ) , về An Giang ( Bài 6 ) , bài </a:t>
            </a:r>
            <a:r>
              <a:rPr lang="vi-VN" altLang="en-VN" sz="2200" b="1" i="1" dirty="0">
                <a:latin typeface="Calibri" panose="020F0502020204030204" pitchFamily="34" charset="0"/>
                <a:cs typeface="Calibri" panose="020F0502020204030204" pitchFamily="34" charset="0"/>
              </a:rPr>
              <a:t>Hoa học trò</a:t>
            </a:r>
            <a:r>
              <a:rPr lang="vi-VN" altLang="en-VN" sz="2200" b="1" dirty="0">
                <a:latin typeface="Calibri" panose="020F0502020204030204" pitchFamily="34" charset="0"/>
                <a:cs typeface="Calibri" panose="020F0502020204030204" pitchFamily="34" charset="0"/>
              </a:rPr>
              <a:t> ( Bài 6 ) , bài  </a:t>
            </a:r>
            <a:r>
              <a:rPr lang="vi-VN" altLang="en-VN" sz="2200" b="1" i="1" dirty="0">
                <a:latin typeface="Calibri" panose="020F0502020204030204" pitchFamily="34" charset="0"/>
                <a:cs typeface="Calibri" panose="020F0502020204030204" pitchFamily="34" charset="0"/>
              </a:rPr>
              <a:t>Cây sấu Hà Nội</a:t>
            </a:r>
            <a:r>
              <a:rPr lang="vi-VN" altLang="en-VN" sz="2200" b="1" dirty="0">
                <a:latin typeface="Calibri" panose="020F0502020204030204" pitchFamily="34" charset="0"/>
                <a:cs typeface="Calibri" panose="020F0502020204030204" pitchFamily="34" charset="0"/>
              </a:rPr>
              <a:t> ( Bài 7 ) , các đoạn văn biểu cảm ( Bài 9 ) , bài </a:t>
            </a:r>
            <a:r>
              <a:rPr lang="vi-VN" altLang="en-VN" sz="2200" b="1" i="1" dirty="0">
                <a:latin typeface="Calibri" panose="020F0502020204030204" pitchFamily="34" charset="0"/>
                <a:cs typeface="Calibri" panose="020F0502020204030204" pitchFamily="34" charset="0"/>
              </a:rPr>
              <a:t>Cảm nghĩ về một bài ca dao</a:t>
            </a:r>
            <a:r>
              <a:rPr lang="vi-VN" altLang="en-VN" sz="2200" b="1" dirty="0">
                <a:latin typeface="Calibri" panose="020F0502020204030204" pitchFamily="34" charset="0"/>
                <a:cs typeface="Calibri" panose="020F0502020204030204" pitchFamily="34" charset="0"/>
              </a:rPr>
              <a:t> ( Bài 12 ) và các văn bản trữ tình khác , hãy cho biết </a:t>
            </a:r>
            <a:r>
              <a:rPr lang="vi-VN" altLang="en-VN" sz="2200" b="1" u="sng" dirty="0">
                <a:latin typeface="Calibri" panose="020F0502020204030204" pitchFamily="34" charset="0"/>
                <a:cs typeface="Calibri" panose="020F0502020204030204" pitchFamily="34" charset="0"/>
              </a:rPr>
              <a:t>văn miêu tả</a:t>
            </a:r>
            <a:r>
              <a:rPr lang="vi-VN" altLang="en-VN" sz="2200" b="1" dirty="0">
                <a:latin typeface="Calibri" panose="020F0502020204030204" pitchFamily="34" charset="0"/>
                <a:cs typeface="Calibri" panose="020F0502020204030204" pitchFamily="34" charset="0"/>
              </a:rPr>
              <a:t> và </a:t>
            </a:r>
            <a:r>
              <a:rPr lang="vi-VN" altLang="en-VN" sz="2200" b="1" u="sng" dirty="0">
                <a:latin typeface="Calibri" panose="020F0502020204030204" pitchFamily="34" charset="0"/>
                <a:cs typeface="Calibri" panose="020F0502020204030204" pitchFamily="34" charset="0"/>
              </a:rPr>
              <a:t>văn biểu cảm</a:t>
            </a:r>
            <a:r>
              <a:rPr lang="vi-VN" altLang="en-VN" sz="2200" b="1" dirty="0">
                <a:latin typeface="Calibri" panose="020F0502020204030204" pitchFamily="34" charset="0"/>
                <a:cs typeface="Calibri" panose="020F0502020204030204" pitchFamily="34" charset="0"/>
              </a:rPr>
              <a:t> khác nhau như thế nào ?</a:t>
            </a:r>
          </a:p>
        </p:txBody>
      </p:sp>
    </p:spTree>
    <p:extLst>
      <p:ext uri="{BB962C8B-B14F-4D97-AF65-F5344CB8AC3E}">
        <p14:creationId xmlns:p14="http://schemas.microsoft.com/office/powerpoint/2010/main" val="153672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par>
                                <p:cTn id="21" presetID="4"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2000"/>
                                        <p:tgtEl>
                                          <p:spTgt spid="1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1000" fill="hold"/>
                                        <p:tgtEl>
                                          <p:spTgt spid="1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1000" fill="hold"/>
                                        <p:tgtEl>
                                          <p:spTgt spid="1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1000" fill="hold"/>
                                        <p:tgtEl>
                                          <p:spTgt spid="1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B07BE3A1-223C-AC4A-81EE-EDE473B8A3C0}"/>
              </a:ext>
            </a:extLst>
          </p:cNvPr>
          <p:cNvSpPr txBox="1">
            <a:spLocks noChangeArrowheads="1"/>
          </p:cNvSpPr>
          <p:nvPr/>
        </p:nvSpPr>
        <p:spPr bwMode="auto">
          <a:xfrm>
            <a:off x="847499" y="1683884"/>
            <a:ext cx="77522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solidFill>
                  <a:schemeClr val="tx2"/>
                </a:solidFill>
              </a:rPr>
              <a:t>Tự sự</a:t>
            </a:r>
            <a:r>
              <a:rPr lang="vi-VN" altLang="en-VN" sz="2200" b="1" i="0" dirty="0"/>
              <a:t> </a:t>
            </a:r>
            <a:r>
              <a:rPr lang="vi-VN" altLang="en-VN" sz="2200" b="1" i="0" dirty="0">
                <a:solidFill>
                  <a:schemeClr val="accent2"/>
                </a:solidFill>
              </a:rPr>
              <a:t>và</a:t>
            </a:r>
            <a:r>
              <a:rPr lang="vi-VN" altLang="en-VN" sz="2200" b="1" i="0" dirty="0"/>
              <a:t> </a:t>
            </a:r>
            <a:r>
              <a:rPr lang="vi-VN" altLang="en-VN" sz="2200" b="1" i="0" dirty="0">
                <a:solidFill>
                  <a:schemeClr val="tx2"/>
                </a:solidFill>
              </a:rPr>
              <a:t>miêu tả</a:t>
            </a:r>
            <a:r>
              <a:rPr lang="vi-VN" altLang="en-VN" sz="2200" b="1" i="0" dirty="0"/>
              <a:t> </a:t>
            </a:r>
            <a:r>
              <a:rPr lang="vi-VN" altLang="en-VN" sz="2200" b="1" i="0" dirty="0">
                <a:solidFill>
                  <a:schemeClr val="accent2"/>
                </a:solidFill>
              </a:rPr>
              <a:t>dùng để</a:t>
            </a:r>
            <a:r>
              <a:rPr lang="vi-VN" altLang="en-VN" sz="2200" b="1" i="0" dirty="0"/>
              <a:t> </a:t>
            </a:r>
            <a:r>
              <a:rPr lang="vi-VN" altLang="en-VN" sz="2200" b="1" i="0" dirty="0">
                <a:solidFill>
                  <a:schemeClr val="tx2"/>
                </a:solidFill>
              </a:rPr>
              <a:t>gợi ra đối tượng biểu cảm</a:t>
            </a:r>
            <a:r>
              <a:rPr lang="vi-VN" altLang="en-VN" sz="2200" b="1" i="0" dirty="0"/>
              <a:t> </a:t>
            </a:r>
            <a:r>
              <a:rPr lang="vi-VN" altLang="en-VN" sz="2200" b="1" i="0" dirty="0">
                <a:solidFill>
                  <a:schemeClr val="accent2"/>
                </a:solidFill>
              </a:rPr>
              <a:t>và</a:t>
            </a:r>
            <a:r>
              <a:rPr lang="vi-VN" altLang="en-VN" sz="2200" b="1" i="0" dirty="0"/>
              <a:t> </a:t>
            </a:r>
            <a:r>
              <a:rPr lang="vi-VN" altLang="en-VN" sz="2200" b="1" i="0" dirty="0">
                <a:solidFill>
                  <a:schemeClr val="tx2"/>
                </a:solidFill>
              </a:rPr>
              <a:t>gửi gắm cảm xúc. </a:t>
            </a:r>
          </a:p>
        </p:txBody>
      </p:sp>
      <p:sp>
        <p:nvSpPr>
          <p:cNvPr id="4" name="Text Box 5">
            <a:extLst>
              <a:ext uri="{FF2B5EF4-FFF2-40B4-BE49-F238E27FC236}">
                <a16:creationId xmlns:a16="http://schemas.microsoft.com/office/drawing/2014/main" id="{6159DDAB-7F39-0043-98E7-FE1C42E34508}"/>
              </a:ext>
            </a:extLst>
          </p:cNvPr>
          <p:cNvSpPr txBox="1">
            <a:spLocks noChangeArrowheads="1"/>
          </p:cNvSpPr>
          <p:nvPr/>
        </p:nvSpPr>
        <p:spPr bwMode="auto">
          <a:xfrm>
            <a:off x="847499" y="2768600"/>
            <a:ext cx="782841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VN" sz="2200" b="1" i="0" dirty="0">
                <a:solidFill>
                  <a:schemeClr val="tx2"/>
                </a:solidFill>
              </a:rPr>
              <a:t>Tự sự</a:t>
            </a:r>
            <a:r>
              <a:rPr lang="vi-VN" altLang="en-VN" sz="2200" b="1" i="0" dirty="0"/>
              <a:t> </a:t>
            </a:r>
            <a:r>
              <a:rPr lang="vi-VN" altLang="en-VN" sz="2200" b="1" i="0" dirty="0">
                <a:solidFill>
                  <a:schemeClr val="accent2"/>
                </a:solidFill>
              </a:rPr>
              <a:t>và</a:t>
            </a:r>
            <a:r>
              <a:rPr lang="vi-VN" altLang="en-VN" sz="2200" b="1" i="0" dirty="0"/>
              <a:t> </a:t>
            </a:r>
            <a:r>
              <a:rPr lang="vi-VN" altLang="en-VN" sz="2200" b="1" i="0" dirty="0">
                <a:solidFill>
                  <a:schemeClr val="tx2"/>
                </a:solidFill>
              </a:rPr>
              <a:t>miêu tả</a:t>
            </a:r>
            <a:r>
              <a:rPr lang="vi-VN" altLang="en-VN" sz="2200" b="1" i="0" dirty="0"/>
              <a:t> </a:t>
            </a:r>
            <a:r>
              <a:rPr lang="vi-VN" altLang="en-VN" sz="2200" b="1" i="0" dirty="0">
                <a:solidFill>
                  <a:schemeClr val="accent2"/>
                </a:solidFill>
              </a:rPr>
              <a:t>ở đây nhằm</a:t>
            </a:r>
            <a:r>
              <a:rPr lang="vi-VN" altLang="en-VN" sz="2200" b="1" i="0" dirty="0"/>
              <a:t> </a:t>
            </a:r>
            <a:r>
              <a:rPr lang="vi-VN" altLang="en-VN" sz="2200" b="1" i="0" dirty="0">
                <a:solidFill>
                  <a:schemeClr val="accent2"/>
                </a:solidFill>
              </a:rPr>
              <a:t>khêu gợi cảm xúc</a:t>
            </a:r>
            <a:r>
              <a:rPr lang="vi-VN" altLang="en-VN" sz="2200" b="1" i="0" dirty="0"/>
              <a:t> , </a:t>
            </a:r>
            <a:r>
              <a:rPr lang="vi-VN" altLang="en-VN" sz="2200" b="1" i="0" dirty="0">
                <a:solidFill>
                  <a:schemeClr val="tx2"/>
                </a:solidFill>
              </a:rPr>
              <a:t>do cảm xúc chi phối</a:t>
            </a:r>
            <a:r>
              <a:rPr lang="vi-VN" altLang="en-VN" sz="2200" b="1" i="0" dirty="0"/>
              <a:t> chứ không nhằm mục đích kể chuyện , miêu tả đầy đủ sự việc , phong cảnh .</a:t>
            </a:r>
          </a:p>
        </p:txBody>
      </p:sp>
      <p:sp>
        <p:nvSpPr>
          <p:cNvPr id="5" name="Text Box 7">
            <a:extLst>
              <a:ext uri="{FF2B5EF4-FFF2-40B4-BE49-F238E27FC236}">
                <a16:creationId xmlns:a16="http://schemas.microsoft.com/office/drawing/2014/main" id="{80C7DA8E-5E07-E843-9BE8-DBB9B6827DAD}"/>
              </a:ext>
            </a:extLst>
          </p:cNvPr>
          <p:cNvSpPr txBox="1">
            <a:spLocks noChangeArrowheads="1"/>
          </p:cNvSpPr>
          <p:nvPr/>
        </p:nvSpPr>
        <p:spPr bwMode="auto">
          <a:xfrm>
            <a:off x="709840" y="334221"/>
            <a:ext cx="493236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VN" sz="2300" b="1" dirty="0">
                <a:solidFill>
                  <a:srgbClr val="002060"/>
                </a:solidFill>
              </a:rPr>
              <a:t>1 </a:t>
            </a:r>
            <a:r>
              <a:rPr lang="vi-VN" altLang="en-VN" sz="2300" b="1" i="0" dirty="0">
                <a:solidFill>
                  <a:srgbClr val="002060"/>
                </a:solidFill>
              </a:rPr>
              <a:t>. </a:t>
            </a:r>
            <a:r>
              <a:rPr lang="vi-VN" altLang="en-VN" sz="2300" b="1" i="0" u="sng" dirty="0">
                <a:solidFill>
                  <a:srgbClr val="002060"/>
                </a:solidFill>
              </a:rPr>
              <a:t>HỆ THỐNG HÓA KIẾN THỨC</a:t>
            </a:r>
            <a:r>
              <a:rPr lang="vi-VN" altLang="en-VN" sz="2300" b="1" i="0" dirty="0">
                <a:solidFill>
                  <a:srgbClr val="002060"/>
                </a:solidFill>
              </a:rPr>
              <a:t> :</a:t>
            </a:r>
          </a:p>
        </p:txBody>
      </p:sp>
      <p:sp>
        <p:nvSpPr>
          <p:cNvPr id="6" name="Text Box 15">
            <a:extLst>
              <a:ext uri="{FF2B5EF4-FFF2-40B4-BE49-F238E27FC236}">
                <a16:creationId xmlns:a16="http://schemas.microsoft.com/office/drawing/2014/main" id="{16D520D8-2FE5-774A-84C0-502522D77B5F}"/>
              </a:ext>
            </a:extLst>
          </p:cNvPr>
          <p:cNvSpPr txBox="1">
            <a:spLocks noChangeArrowheads="1"/>
          </p:cNvSpPr>
          <p:nvPr/>
        </p:nvSpPr>
        <p:spPr bwMode="auto">
          <a:xfrm>
            <a:off x="1343593" y="845791"/>
            <a:ext cx="6893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VN" sz="2200" b="1" dirty="0">
                <a:solidFill>
                  <a:srgbClr val="002060"/>
                </a:solidFill>
                <a:latin typeface="Calibri" panose="020F0502020204030204" pitchFamily="34" charset="0"/>
                <a:cs typeface="Calibri" panose="020F0502020204030204" pitchFamily="34" charset="0"/>
              </a:rPr>
              <a:t>d. </a:t>
            </a:r>
            <a:r>
              <a:rPr lang="vi-VN" altLang="en-VN" sz="2400" b="1" u="sng" dirty="0">
                <a:latin typeface="Calibri" panose="020F0502020204030204" pitchFamily="34" charset="0"/>
                <a:cs typeface="Calibri" panose="020F0502020204030204" pitchFamily="34" charset="0"/>
              </a:rPr>
              <a:t>Các yếu tố tự sự , miêu tả trong bài văn biểu cảm</a:t>
            </a:r>
            <a:r>
              <a:rPr lang="vi-VN" altLang="en-VN" sz="2400" b="1" dirty="0">
                <a:latin typeface="Calibri" panose="020F0502020204030204" pitchFamily="34" charset="0"/>
                <a:cs typeface="Calibri" panose="020F0502020204030204" pitchFamily="34" charset="0"/>
              </a:rPr>
              <a:t> :</a:t>
            </a:r>
            <a:endParaRPr lang="vi-VN" altLang="en-VN" sz="2200" b="1" i="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4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10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290">
                                          <p:stCondLst>
                                            <p:cond delay="0"/>
                                          </p:stCondLst>
                                        </p:cTn>
                                        <p:tgtEl>
                                          <p:spTgt spid="6"/>
                                        </p:tgtEl>
                                      </p:cBhvr>
                                    </p:animEffect>
                                    <p:anim calcmode="lin" valueType="num">
                                      <p:cBhvr>
                                        <p:cTn id="19"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4" dur="13">
                                          <p:stCondLst>
                                            <p:cond delay="325"/>
                                          </p:stCondLst>
                                        </p:cTn>
                                        <p:tgtEl>
                                          <p:spTgt spid="6"/>
                                        </p:tgtEl>
                                      </p:cBhvr>
                                      <p:to x="100000" y="60000"/>
                                    </p:animScale>
                                    <p:animScale>
                                      <p:cBhvr>
                                        <p:cTn id="25" dur="83" decel="50000">
                                          <p:stCondLst>
                                            <p:cond delay="338"/>
                                          </p:stCondLst>
                                        </p:cTn>
                                        <p:tgtEl>
                                          <p:spTgt spid="6"/>
                                        </p:tgtEl>
                                      </p:cBhvr>
                                      <p:to x="100000" y="100000"/>
                                    </p:animScale>
                                    <p:animScale>
                                      <p:cBhvr>
                                        <p:cTn id="26" dur="13">
                                          <p:stCondLst>
                                            <p:cond delay="656"/>
                                          </p:stCondLst>
                                        </p:cTn>
                                        <p:tgtEl>
                                          <p:spTgt spid="6"/>
                                        </p:tgtEl>
                                      </p:cBhvr>
                                      <p:to x="100000" y="80000"/>
                                    </p:animScale>
                                    <p:animScale>
                                      <p:cBhvr>
                                        <p:cTn id="27" dur="83" decel="50000">
                                          <p:stCondLst>
                                            <p:cond delay="669"/>
                                          </p:stCondLst>
                                        </p:cTn>
                                        <p:tgtEl>
                                          <p:spTgt spid="6"/>
                                        </p:tgtEl>
                                      </p:cBhvr>
                                      <p:to x="100000" y="100000"/>
                                    </p:animScale>
                                    <p:animScale>
                                      <p:cBhvr>
                                        <p:cTn id="28" dur="13">
                                          <p:stCondLst>
                                            <p:cond delay="821"/>
                                          </p:stCondLst>
                                        </p:cTn>
                                        <p:tgtEl>
                                          <p:spTgt spid="6"/>
                                        </p:tgtEl>
                                      </p:cBhvr>
                                      <p:to x="100000" y="90000"/>
                                    </p:animScale>
                                    <p:animScale>
                                      <p:cBhvr>
                                        <p:cTn id="29" dur="83" decel="50000">
                                          <p:stCondLst>
                                            <p:cond delay="834"/>
                                          </p:stCondLst>
                                        </p:cTn>
                                        <p:tgtEl>
                                          <p:spTgt spid="6"/>
                                        </p:tgtEl>
                                      </p:cBhvr>
                                      <p:to x="100000" y="100000"/>
                                    </p:animScale>
                                    <p:animScale>
                                      <p:cBhvr>
                                        <p:cTn id="30" dur="13">
                                          <p:stCondLst>
                                            <p:cond delay="904"/>
                                          </p:stCondLst>
                                        </p:cTn>
                                        <p:tgtEl>
                                          <p:spTgt spid="6"/>
                                        </p:tgtEl>
                                      </p:cBhvr>
                                      <p:to x="100000" y="95000"/>
                                    </p:animScale>
                                    <p:animScale>
                                      <p:cBhvr>
                                        <p:cTn id="31"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2492</Words>
  <Application>Microsoft Macintosh PowerPoint</Application>
  <PresentationFormat>On-screen Show (16:9)</PresentationFormat>
  <Paragraphs>140</Paragraphs>
  <Slides>26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Abel</vt:lpstr>
      <vt:lpstr>Bellota Text</vt:lpstr>
      <vt:lpstr>Didact Gothic</vt:lpstr>
      <vt:lpstr>Wingdings</vt:lpstr>
      <vt:lpstr>Odibee Sans</vt:lpstr>
      <vt:lpstr>Times New Roman</vt:lpstr>
      <vt:lpstr>TimesNewRomanPSMT</vt:lpstr>
      <vt:lpstr>TimesNewRomanPS</vt:lpstr>
      <vt:lpstr>Calibri</vt:lpstr>
      <vt:lpstr>End of the School Year by Slidesgo</vt:lpstr>
      <vt:lpstr>ÔN TẬP  PHẦN TẬP LÀM VĂN</vt:lpstr>
      <vt:lpstr>I. VĂN BIỂU CẢM</vt:lpstr>
      <vt:lpstr>I. VĂN BIỂU CẢM</vt:lpstr>
      <vt:lpstr>PowerPoint Presentation</vt:lpstr>
      <vt:lpstr>PowerPoint Presentation</vt:lpstr>
      <vt:lpstr>PowerPoint Presentation</vt:lpstr>
      <vt:lpstr>I. VĂN BIỂU CẢM</vt:lpstr>
      <vt:lpstr>II, LUYỆN TẬP</vt:lpstr>
      <vt:lpstr>PowerPoint Presentation</vt:lpstr>
      <vt:lpstr>PowerPoint Presentation</vt:lpstr>
      <vt:lpstr>II. VĂN NGHỊ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PHẦN TẬP LÀM VĂN</dc:title>
  <cp:lastModifiedBy>Duong Thuy</cp:lastModifiedBy>
  <cp:revision>8</cp:revision>
  <dcterms:modified xsi:type="dcterms:W3CDTF">2020-06-07T04:59:01Z</dcterms:modified>
</cp:coreProperties>
</file>