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8" r:id="rId3"/>
    <p:sldId id="269" r:id="rId4"/>
    <p:sldId id="256" r:id="rId5"/>
    <p:sldId id="260" r:id="rId6"/>
    <p:sldId id="262" r:id="rId7"/>
    <p:sldId id="258" r:id="rId8"/>
    <p:sldId id="265" r:id="rId9"/>
    <p:sldId id="264" r:id="rId10"/>
    <p:sldId id="266" r:id="rId11"/>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1" d="100"/>
          <a:sy n="81" d="100"/>
        </p:scale>
        <p:origin x="-21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DB3AA792-84FD-4274-BBE0-3B9353B39CEC}"/>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p>
        </p:txBody>
      </p:sp>
      <p:sp>
        <p:nvSpPr>
          <p:cNvPr id="3" name="Tiêu đề phụ 2">
            <a:extLst>
              <a:ext uri="{FF2B5EF4-FFF2-40B4-BE49-F238E27FC236}">
                <a16:creationId xmlns:a16="http://schemas.microsoft.com/office/drawing/2014/main" xmlns="" id="{9A1EC69B-F161-470F-BEE4-8DDDF1333C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p>
        </p:txBody>
      </p:sp>
      <p:sp>
        <p:nvSpPr>
          <p:cNvPr id="4" name="Chỗ dành sẵn cho Ngày tháng 3">
            <a:extLst>
              <a:ext uri="{FF2B5EF4-FFF2-40B4-BE49-F238E27FC236}">
                <a16:creationId xmlns:a16="http://schemas.microsoft.com/office/drawing/2014/main" xmlns="" id="{77769A8E-A49D-47A5-9292-7ECB160BE7E3}"/>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5" name="Chỗ dành sẵn cho Chân trang 4">
            <a:extLst>
              <a:ext uri="{FF2B5EF4-FFF2-40B4-BE49-F238E27FC236}">
                <a16:creationId xmlns:a16="http://schemas.microsoft.com/office/drawing/2014/main" xmlns="" id="{74338907-BC66-4F99-8BB6-E5A5D0FCD977}"/>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70572FFC-A0B3-40D3-B34E-373DD0E10B80}"/>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4222893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A64E928F-992B-4E5F-B869-832C6D9BDCA4}"/>
              </a:ext>
            </a:extLst>
          </p:cNvPr>
          <p:cNvSpPr>
            <a:spLocks noGrp="1"/>
          </p:cNvSpPr>
          <p:nvPr>
            <p:ph type="title"/>
          </p:nvPr>
        </p:nvSpPr>
        <p:spPr/>
        <p:txBody>
          <a:bodyPr/>
          <a:lstStyle/>
          <a:p>
            <a:r>
              <a:rPr lang="vi-VN"/>
              <a:t>Bấm để sửa kiểu tiêu đề Bản cái</a:t>
            </a:r>
          </a:p>
        </p:txBody>
      </p:sp>
      <p:sp>
        <p:nvSpPr>
          <p:cNvPr id="3" name="Chỗ dành sẵn cho Văn bản Dọc 2">
            <a:extLst>
              <a:ext uri="{FF2B5EF4-FFF2-40B4-BE49-F238E27FC236}">
                <a16:creationId xmlns:a16="http://schemas.microsoft.com/office/drawing/2014/main" xmlns="" id="{7657E0D3-630A-43E4-9592-6797A21C6253}"/>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a16="http://schemas.microsoft.com/office/drawing/2014/main" xmlns="" id="{27272BD9-64F8-409D-8036-9502C6500993}"/>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5" name="Chỗ dành sẵn cho Chân trang 4">
            <a:extLst>
              <a:ext uri="{FF2B5EF4-FFF2-40B4-BE49-F238E27FC236}">
                <a16:creationId xmlns:a16="http://schemas.microsoft.com/office/drawing/2014/main" xmlns="" id="{7BDB5802-909E-4EA2-8FD7-343BAA2EC051}"/>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68CE8B2C-F4CF-4848-8572-440799BE5F4F}"/>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3675246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xmlns="" id="{8419ACF0-F030-4930-AA46-94120D134AAF}"/>
              </a:ext>
            </a:extLst>
          </p:cNvPr>
          <p:cNvSpPr>
            <a:spLocks noGrp="1"/>
          </p:cNvSpPr>
          <p:nvPr>
            <p:ph type="title" orient="vert"/>
          </p:nvPr>
        </p:nvSpPr>
        <p:spPr>
          <a:xfrm>
            <a:off x="8724900" y="365125"/>
            <a:ext cx="2628900" cy="5811838"/>
          </a:xfrm>
        </p:spPr>
        <p:txBody>
          <a:bodyPr vert="eaVert"/>
          <a:lstStyle/>
          <a:p>
            <a:r>
              <a:rPr lang="vi-VN"/>
              <a:t>Bấm để sửa kiểu tiêu đề Bản cái</a:t>
            </a:r>
          </a:p>
        </p:txBody>
      </p:sp>
      <p:sp>
        <p:nvSpPr>
          <p:cNvPr id="3" name="Chỗ dành sẵn cho Văn bản Dọc 2">
            <a:extLst>
              <a:ext uri="{FF2B5EF4-FFF2-40B4-BE49-F238E27FC236}">
                <a16:creationId xmlns:a16="http://schemas.microsoft.com/office/drawing/2014/main" xmlns="" id="{6D264C2E-FA70-45E6-B153-42BC6816F4B5}"/>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a16="http://schemas.microsoft.com/office/drawing/2014/main" xmlns="" id="{7E1ED225-9E78-429C-A3DC-57B6244C7BB8}"/>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5" name="Chỗ dành sẵn cho Chân trang 4">
            <a:extLst>
              <a:ext uri="{FF2B5EF4-FFF2-40B4-BE49-F238E27FC236}">
                <a16:creationId xmlns:a16="http://schemas.microsoft.com/office/drawing/2014/main" xmlns="" id="{118DE3A1-32C6-4936-8FBE-9E158080450B}"/>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B36F241D-2A98-415B-ABA6-EAA2558B0FCF}"/>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2787410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BF75DF1C-FDBB-48CF-9C00-1AFF75409E97}"/>
              </a:ext>
            </a:extLst>
          </p:cNvPr>
          <p:cNvSpPr>
            <a:spLocks noGrp="1"/>
          </p:cNvSpPr>
          <p:nvPr>
            <p:ph type="title"/>
          </p:nvPr>
        </p:nvSpPr>
        <p:spPr/>
        <p:txBody>
          <a:bodyPr/>
          <a:lstStyle/>
          <a:p>
            <a:r>
              <a:rPr lang="vi-VN"/>
              <a:t>Bấm để sửa kiểu tiêu đề Bản cái</a:t>
            </a:r>
          </a:p>
        </p:txBody>
      </p:sp>
      <p:sp>
        <p:nvSpPr>
          <p:cNvPr id="3" name="Chỗ dành sẵn cho Nội dung 2">
            <a:extLst>
              <a:ext uri="{FF2B5EF4-FFF2-40B4-BE49-F238E27FC236}">
                <a16:creationId xmlns:a16="http://schemas.microsoft.com/office/drawing/2014/main" xmlns="" id="{3D788C4F-7ABF-44CD-A748-2899CEA98C9C}"/>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a16="http://schemas.microsoft.com/office/drawing/2014/main" xmlns="" id="{D4AF3676-5F76-4CEE-82C6-86D6E889058C}"/>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5" name="Chỗ dành sẵn cho Chân trang 4">
            <a:extLst>
              <a:ext uri="{FF2B5EF4-FFF2-40B4-BE49-F238E27FC236}">
                <a16:creationId xmlns:a16="http://schemas.microsoft.com/office/drawing/2014/main" xmlns="" id="{5F02E7FC-8B66-470B-BAB0-B2C25D4FCA3A}"/>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368079BA-854C-408B-BA85-4714D3C510F7}"/>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3851967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5ABACB5E-368D-4A53-A805-E89B37F21265}"/>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p>
        </p:txBody>
      </p:sp>
      <p:sp>
        <p:nvSpPr>
          <p:cNvPr id="3" name="Chỗ dành sẵn cho Văn bản 2">
            <a:extLst>
              <a:ext uri="{FF2B5EF4-FFF2-40B4-BE49-F238E27FC236}">
                <a16:creationId xmlns:a16="http://schemas.microsoft.com/office/drawing/2014/main" xmlns="" id="{CD987C6D-9DB1-4135-8D47-882D9000DD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xmlns="" id="{648B8D94-7EB8-4422-A2C3-B6F33322D1CB}"/>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5" name="Chỗ dành sẵn cho Chân trang 4">
            <a:extLst>
              <a:ext uri="{FF2B5EF4-FFF2-40B4-BE49-F238E27FC236}">
                <a16:creationId xmlns:a16="http://schemas.microsoft.com/office/drawing/2014/main" xmlns="" id="{98A92AB3-8BD4-4298-975B-C6DBA96CFD15}"/>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B541E0F2-FF55-4A8F-9963-D157428EA221}"/>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2348553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3F21D3D2-BF92-4D55-98CA-A424178DA0C5}"/>
              </a:ext>
            </a:extLst>
          </p:cNvPr>
          <p:cNvSpPr>
            <a:spLocks noGrp="1"/>
          </p:cNvSpPr>
          <p:nvPr>
            <p:ph type="title"/>
          </p:nvPr>
        </p:nvSpPr>
        <p:spPr/>
        <p:txBody>
          <a:bodyPr/>
          <a:lstStyle/>
          <a:p>
            <a:r>
              <a:rPr lang="vi-VN"/>
              <a:t>Bấm để sửa kiểu tiêu đề Bản cái</a:t>
            </a:r>
          </a:p>
        </p:txBody>
      </p:sp>
      <p:sp>
        <p:nvSpPr>
          <p:cNvPr id="3" name="Chỗ dành sẵn cho Nội dung 2">
            <a:extLst>
              <a:ext uri="{FF2B5EF4-FFF2-40B4-BE49-F238E27FC236}">
                <a16:creationId xmlns:a16="http://schemas.microsoft.com/office/drawing/2014/main" xmlns="" id="{91C7C8FD-226F-46D8-AE0C-42197790695C}"/>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ội dung 3">
            <a:extLst>
              <a:ext uri="{FF2B5EF4-FFF2-40B4-BE49-F238E27FC236}">
                <a16:creationId xmlns:a16="http://schemas.microsoft.com/office/drawing/2014/main" xmlns="" id="{DF814666-EE09-44F5-B8DC-D16BDFFDF778}"/>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5" name="Chỗ dành sẵn cho Ngày tháng 4">
            <a:extLst>
              <a:ext uri="{FF2B5EF4-FFF2-40B4-BE49-F238E27FC236}">
                <a16:creationId xmlns:a16="http://schemas.microsoft.com/office/drawing/2014/main" xmlns="" id="{1811E94B-D3D3-4B08-8235-6B53742FD3AA}"/>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6" name="Chỗ dành sẵn cho Chân trang 5">
            <a:extLst>
              <a:ext uri="{FF2B5EF4-FFF2-40B4-BE49-F238E27FC236}">
                <a16:creationId xmlns:a16="http://schemas.microsoft.com/office/drawing/2014/main" xmlns="" id="{F88AD8C4-3F2B-4E45-9E3B-54D8040832AE}"/>
              </a:ext>
            </a:extLst>
          </p:cNvPr>
          <p:cNvSpPr>
            <a:spLocks noGrp="1"/>
          </p:cNvSpPr>
          <p:nvPr>
            <p:ph type="ftr" sz="quarter" idx="11"/>
          </p:nvPr>
        </p:nvSpPr>
        <p:spPr/>
        <p:txBody>
          <a:bodyPr/>
          <a:lstStyle/>
          <a:p>
            <a:endParaRPr lang="vi-VN"/>
          </a:p>
        </p:txBody>
      </p:sp>
      <p:sp>
        <p:nvSpPr>
          <p:cNvPr id="7" name="Chỗ dành sẵn cho Số hiệu Bản chiếu 6">
            <a:extLst>
              <a:ext uri="{FF2B5EF4-FFF2-40B4-BE49-F238E27FC236}">
                <a16:creationId xmlns:a16="http://schemas.microsoft.com/office/drawing/2014/main" xmlns="" id="{6650275A-44E1-446E-B2FA-9A8312C11F40}"/>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250278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A1BF549B-24F0-4A36-9D90-1F570BE24FB0}"/>
              </a:ext>
            </a:extLst>
          </p:cNvPr>
          <p:cNvSpPr>
            <a:spLocks noGrp="1"/>
          </p:cNvSpPr>
          <p:nvPr>
            <p:ph type="title"/>
          </p:nvPr>
        </p:nvSpPr>
        <p:spPr>
          <a:xfrm>
            <a:off x="839788" y="365125"/>
            <a:ext cx="10515600" cy="1325563"/>
          </a:xfrm>
        </p:spPr>
        <p:txBody>
          <a:bodyPr/>
          <a:lstStyle/>
          <a:p>
            <a:r>
              <a:rPr lang="vi-VN"/>
              <a:t>Bấm để sửa kiểu tiêu đề Bản cái</a:t>
            </a:r>
          </a:p>
        </p:txBody>
      </p:sp>
      <p:sp>
        <p:nvSpPr>
          <p:cNvPr id="3" name="Chỗ dành sẵn cho Văn bản 2">
            <a:extLst>
              <a:ext uri="{FF2B5EF4-FFF2-40B4-BE49-F238E27FC236}">
                <a16:creationId xmlns:a16="http://schemas.microsoft.com/office/drawing/2014/main" xmlns="" id="{890F632D-AD76-47EB-9D29-45CA30E83C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xmlns="" id="{0E6E4D4E-9ABC-4697-BC40-35A5E50AF317}"/>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5" name="Chỗ dành sẵn cho Văn bản 4">
            <a:extLst>
              <a:ext uri="{FF2B5EF4-FFF2-40B4-BE49-F238E27FC236}">
                <a16:creationId xmlns:a16="http://schemas.microsoft.com/office/drawing/2014/main" xmlns="" id="{3DFDD1A1-11DE-4CB9-879D-D33F486DFC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xmlns="" id="{097C8347-B125-46D1-87CF-7035036123B3}"/>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7" name="Chỗ dành sẵn cho Ngày tháng 6">
            <a:extLst>
              <a:ext uri="{FF2B5EF4-FFF2-40B4-BE49-F238E27FC236}">
                <a16:creationId xmlns:a16="http://schemas.microsoft.com/office/drawing/2014/main" xmlns="" id="{3B10BFE3-9FED-4FD6-A2FF-5BC7F9FA726C}"/>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8" name="Chỗ dành sẵn cho Chân trang 7">
            <a:extLst>
              <a:ext uri="{FF2B5EF4-FFF2-40B4-BE49-F238E27FC236}">
                <a16:creationId xmlns:a16="http://schemas.microsoft.com/office/drawing/2014/main" xmlns="" id="{2E162F48-C1FB-4205-B16C-4705094A0120}"/>
              </a:ext>
            </a:extLst>
          </p:cNvPr>
          <p:cNvSpPr>
            <a:spLocks noGrp="1"/>
          </p:cNvSpPr>
          <p:nvPr>
            <p:ph type="ftr" sz="quarter" idx="11"/>
          </p:nvPr>
        </p:nvSpPr>
        <p:spPr/>
        <p:txBody>
          <a:bodyPr/>
          <a:lstStyle/>
          <a:p>
            <a:endParaRPr lang="vi-VN"/>
          </a:p>
        </p:txBody>
      </p:sp>
      <p:sp>
        <p:nvSpPr>
          <p:cNvPr id="9" name="Chỗ dành sẵn cho Số hiệu Bản chiếu 8">
            <a:extLst>
              <a:ext uri="{FF2B5EF4-FFF2-40B4-BE49-F238E27FC236}">
                <a16:creationId xmlns:a16="http://schemas.microsoft.com/office/drawing/2014/main" xmlns="" id="{466F676D-DAE2-416F-A363-B1951F63071B}"/>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2051517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108FB365-234E-46AA-85E8-67954814BC32}"/>
              </a:ext>
            </a:extLst>
          </p:cNvPr>
          <p:cNvSpPr>
            <a:spLocks noGrp="1"/>
          </p:cNvSpPr>
          <p:nvPr>
            <p:ph type="title"/>
          </p:nvPr>
        </p:nvSpPr>
        <p:spPr/>
        <p:txBody>
          <a:bodyPr/>
          <a:lstStyle/>
          <a:p>
            <a:r>
              <a:rPr lang="vi-VN"/>
              <a:t>Bấm để sửa kiểu tiêu đề Bản cái</a:t>
            </a:r>
          </a:p>
        </p:txBody>
      </p:sp>
      <p:sp>
        <p:nvSpPr>
          <p:cNvPr id="3" name="Chỗ dành sẵn cho Ngày tháng 2">
            <a:extLst>
              <a:ext uri="{FF2B5EF4-FFF2-40B4-BE49-F238E27FC236}">
                <a16:creationId xmlns:a16="http://schemas.microsoft.com/office/drawing/2014/main" xmlns="" id="{ACD248FC-E01D-4FF8-9F64-94FF87F75F66}"/>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4" name="Chỗ dành sẵn cho Chân trang 3">
            <a:extLst>
              <a:ext uri="{FF2B5EF4-FFF2-40B4-BE49-F238E27FC236}">
                <a16:creationId xmlns:a16="http://schemas.microsoft.com/office/drawing/2014/main" xmlns="" id="{695D6A20-CD55-45CC-AB9C-1E4E27CB39C0}"/>
              </a:ext>
            </a:extLst>
          </p:cNvPr>
          <p:cNvSpPr>
            <a:spLocks noGrp="1"/>
          </p:cNvSpPr>
          <p:nvPr>
            <p:ph type="ftr" sz="quarter" idx="11"/>
          </p:nvPr>
        </p:nvSpPr>
        <p:spPr/>
        <p:txBody>
          <a:bodyPr/>
          <a:lstStyle/>
          <a:p>
            <a:endParaRPr lang="vi-VN"/>
          </a:p>
        </p:txBody>
      </p:sp>
      <p:sp>
        <p:nvSpPr>
          <p:cNvPr id="5" name="Chỗ dành sẵn cho Số hiệu Bản chiếu 4">
            <a:extLst>
              <a:ext uri="{FF2B5EF4-FFF2-40B4-BE49-F238E27FC236}">
                <a16:creationId xmlns:a16="http://schemas.microsoft.com/office/drawing/2014/main" xmlns="" id="{B5C9B78E-05DE-44D0-B15A-B0B194475AAC}"/>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1947738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xmlns="" id="{CD386965-D49B-447A-BA72-743FA0D6A977}"/>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3" name="Chỗ dành sẵn cho Chân trang 2">
            <a:extLst>
              <a:ext uri="{FF2B5EF4-FFF2-40B4-BE49-F238E27FC236}">
                <a16:creationId xmlns:a16="http://schemas.microsoft.com/office/drawing/2014/main" xmlns="" id="{A7E6EEE7-22EF-4AD6-88B4-446B996BD0FF}"/>
              </a:ext>
            </a:extLst>
          </p:cNvPr>
          <p:cNvSpPr>
            <a:spLocks noGrp="1"/>
          </p:cNvSpPr>
          <p:nvPr>
            <p:ph type="ftr" sz="quarter" idx="11"/>
          </p:nvPr>
        </p:nvSpPr>
        <p:spPr/>
        <p:txBody>
          <a:bodyPr/>
          <a:lstStyle/>
          <a:p>
            <a:endParaRPr lang="vi-VN"/>
          </a:p>
        </p:txBody>
      </p:sp>
      <p:sp>
        <p:nvSpPr>
          <p:cNvPr id="4" name="Chỗ dành sẵn cho Số hiệu Bản chiếu 3">
            <a:extLst>
              <a:ext uri="{FF2B5EF4-FFF2-40B4-BE49-F238E27FC236}">
                <a16:creationId xmlns:a16="http://schemas.microsoft.com/office/drawing/2014/main" xmlns="" id="{05CA19E0-BBF1-4193-BCB8-FF4220C6838F}"/>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2160355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EF643993-26C4-408D-BD66-BA207C406436}"/>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p>
        </p:txBody>
      </p:sp>
      <p:sp>
        <p:nvSpPr>
          <p:cNvPr id="3" name="Chỗ dành sẵn cho Nội dung 2">
            <a:extLst>
              <a:ext uri="{FF2B5EF4-FFF2-40B4-BE49-F238E27FC236}">
                <a16:creationId xmlns:a16="http://schemas.microsoft.com/office/drawing/2014/main" xmlns="" id="{B6EB34D6-6C32-4924-B682-53D5E7D4C5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Văn bản 3">
            <a:extLst>
              <a:ext uri="{FF2B5EF4-FFF2-40B4-BE49-F238E27FC236}">
                <a16:creationId xmlns:a16="http://schemas.microsoft.com/office/drawing/2014/main" xmlns="" id="{089D8A43-D2FE-49F4-A612-1308A2CDE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xmlns="" id="{7FE5F406-20AF-4DC1-80A6-860B7D3C586B}"/>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6" name="Chỗ dành sẵn cho Chân trang 5">
            <a:extLst>
              <a:ext uri="{FF2B5EF4-FFF2-40B4-BE49-F238E27FC236}">
                <a16:creationId xmlns:a16="http://schemas.microsoft.com/office/drawing/2014/main" xmlns="" id="{BF82017E-3064-4FFC-B3AE-173B58BF5BBF}"/>
              </a:ext>
            </a:extLst>
          </p:cNvPr>
          <p:cNvSpPr>
            <a:spLocks noGrp="1"/>
          </p:cNvSpPr>
          <p:nvPr>
            <p:ph type="ftr" sz="quarter" idx="11"/>
          </p:nvPr>
        </p:nvSpPr>
        <p:spPr/>
        <p:txBody>
          <a:bodyPr/>
          <a:lstStyle/>
          <a:p>
            <a:endParaRPr lang="vi-VN"/>
          </a:p>
        </p:txBody>
      </p:sp>
      <p:sp>
        <p:nvSpPr>
          <p:cNvPr id="7" name="Chỗ dành sẵn cho Số hiệu Bản chiếu 6">
            <a:extLst>
              <a:ext uri="{FF2B5EF4-FFF2-40B4-BE49-F238E27FC236}">
                <a16:creationId xmlns:a16="http://schemas.microsoft.com/office/drawing/2014/main" xmlns="" id="{9CFEF100-28EA-42A8-998A-2880EE0A0681}"/>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397969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C08FD45B-24B4-45C6-950C-0E85E3C33DF6}"/>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p>
        </p:txBody>
      </p:sp>
      <p:sp>
        <p:nvSpPr>
          <p:cNvPr id="3" name="Chỗ dành sẵn cho Hình ảnh 2">
            <a:extLst>
              <a:ext uri="{FF2B5EF4-FFF2-40B4-BE49-F238E27FC236}">
                <a16:creationId xmlns:a16="http://schemas.microsoft.com/office/drawing/2014/main" xmlns="" id="{35867B0F-3008-4C03-9AEA-BFD5C24890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Chỗ dành sẵn cho Văn bản 3">
            <a:extLst>
              <a:ext uri="{FF2B5EF4-FFF2-40B4-BE49-F238E27FC236}">
                <a16:creationId xmlns:a16="http://schemas.microsoft.com/office/drawing/2014/main" xmlns="" id="{82A53C44-1846-4E8B-B05F-A0391E4690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xmlns="" id="{4596ED5B-80CA-481B-BDA4-B1ACF41961B6}"/>
              </a:ext>
            </a:extLst>
          </p:cNvPr>
          <p:cNvSpPr>
            <a:spLocks noGrp="1"/>
          </p:cNvSpPr>
          <p:nvPr>
            <p:ph type="dt" sz="half" idx="10"/>
          </p:nvPr>
        </p:nvSpPr>
        <p:spPr/>
        <p:txBody>
          <a:bodyPr/>
          <a:lstStyle/>
          <a:p>
            <a:fld id="{EB585D8D-AC7F-42AF-92BC-FBF6C4217904}" type="datetimeFigureOut">
              <a:rPr lang="vi-VN" smtClean="0"/>
              <a:t>22/05/2021</a:t>
            </a:fld>
            <a:endParaRPr lang="vi-VN"/>
          </a:p>
        </p:txBody>
      </p:sp>
      <p:sp>
        <p:nvSpPr>
          <p:cNvPr id="6" name="Chỗ dành sẵn cho Chân trang 5">
            <a:extLst>
              <a:ext uri="{FF2B5EF4-FFF2-40B4-BE49-F238E27FC236}">
                <a16:creationId xmlns:a16="http://schemas.microsoft.com/office/drawing/2014/main" xmlns="" id="{5800ECC8-5C6D-4611-9D71-BAFB13398ED3}"/>
              </a:ext>
            </a:extLst>
          </p:cNvPr>
          <p:cNvSpPr>
            <a:spLocks noGrp="1"/>
          </p:cNvSpPr>
          <p:nvPr>
            <p:ph type="ftr" sz="quarter" idx="11"/>
          </p:nvPr>
        </p:nvSpPr>
        <p:spPr/>
        <p:txBody>
          <a:bodyPr/>
          <a:lstStyle/>
          <a:p>
            <a:endParaRPr lang="vi-VN"/>
          </a:p>
        </p:txBody>
      </p:sp>
      <p:sp>
        <p:nvSpPr>
          <p:cNvPr id="7" name="Chỗ dành sẵn cho Số hiệu Bản chiếu 6">
            <a:extLst>
              <a:ext uri="{FF2B5EF4-FFF2-40B4-BE49-F238E27FC236}">
                <a16:creationId xmlns:a16="http://schemas.microsoft.com/office/drawing/2014/main" xmlns="" id="{135F60CB-EDDE-45BF-AA11-B6A8FDEB63C3}"/>
              </a:ext>
            </a:extLst>
          </p:cNvPr>
          <p:cNvSpPr>
            <a:spLocks noGrp="1"/>
          </p:cNvSpPr>
          <p:nvPr>
            <p:ph type="sldNum" sz="quarter" idx="12"/>
          </p:nvPr>
        </p:nvSpPr>
        <p:spPr/>
        <p:txBody>
          <a:bodyPr/>
          <a:lstStyle/>
          <a:p>
            <a:fld id="{5C4D4831-01DC-4CF1-95F9-D9AA436FD32C}" type="slidenum">
              <a:rPr lang="vi-VN" smtClean="0"/>
              <a:t>‹#›</a:t>
            </a:fld>
            <a:endParaRPr lang="vi-VN"/>
          </a:p>
        </p:txBody>
      </p:sp>
    </p:spTree>
    <p:extLst>
      <p:ext uri="{BB962C8B-B14F-4D97-AF65-F5344CB8AC3E}">
        <p14:creationId xmlns:p14="http://schemas.microsoft.com/office/powerpoint/2010/main" val="1843247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xmlns="" id="{A4A82D65-0A7C-4967-9DA4-A559469DBC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p>
        </p:txBody>
      </p:sp>
      <p:sp>
        <p:nvSpPr>
          <p:cNvPr id="3" name="Chỗ dành sẵn cho Văn bản 2">
            <a:extLst>
              <a:ext uri="{FF2B5EF4-FFF2-40B4-BE49-F238E27FC236}">
                <a16:creationId xmlns:a16="http://schemas.microsoft.com/office/drawing/2014/main" xmlns="" id="{AAAF8183-1E25-4AA3-9AAC-A740F4FAD1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a16="http://schemas.microsoft.com/office/drawing/2014/main" xmlns="" id="{3235EC97-A194-4374-9DE0-E92F82B3FD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585D8D-AC7F-42AF-92BC-FBF6C4217904}" type="datetimeFigureOut">
              <a:rPr lang="vi-VN" smtClean="0"/>
              <a:t>22/05/2021</a:t>
            </a:fld>
            <a:endParaRPr lang="vi-VN"/>
          </a:p>
        </p:txBody>
      </p:sp>
      <p:sp>
        <p:nvSpPr>
          <p:cNvPr id="5" name="Chỗ dành sẵn cho Chân trang 4">
            <a:extLst>
              <a:ext uri="{FF2B5EF4-FFF2-40B4-BE49-F238E27FC236}">
                <a16:creationId xmlns:a16="http://schemas.microsoft.com/office/drawing/2014/main" xmlns="" id="{819F735A-5BA1-4B25-889A-3B38BF9ECE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Chỗ dành sẵn cho Số hiệu Bản chiếu 5">
            <a:extLst>
              <a:ext uri="{FF2B5EF4-FFF2-40B4-BE49-F238E27FC236}">
                <a16:creationId xmlns:a16="http://schemas.microsoft.com/office/drawing/2014/main" xmlns="" id="{DF3EA04E-3EAA-41AD-A9FE-9026831750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4D4831-01DC-4CF1-95F9-D9AA436FD32C}" type="slidenum">
              <a:rPr lang="vi-VN" smtClean="0"/>
              <a:t>‹#›</a:t>
            </a:fld>
            <a:endParaRPr lang="vi-VN"/>
          </a:p>
        </p:txBody>
      </p:sp>
    </p:spTree>
    <p:extLst>
      <p:ext uri="{BB962C8B-B14F-4D97-AF65-F5344CB8AC3E}">
        <p14:creationId xmlns:p14="http://schemas.microsoft.com/office/powerpoint/2010/main" val="3035074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51212"/>
            <a:ext cx="11406554" cy="1630763"/>
          </a:xfrm>
        </p:spPr>
        <p:txBody>
          <a:bodyPr>
            <a:noAutofit/>
          </a:bodyPr>
          <a:lstStyle/>
          <a:p>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TIẾT 169:  </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a:t>
            </a: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br>
              <a:rPr lang="en-US" sz="36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endPar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6" name="Title 1"/>
          <p:cNvSpPr txBox="1">
            <a:spLocks/>
          </p:cNvSpPr>
          <p:nvPr/>
        </p:nvSpPr>
        <p:spPr>
          <a:xfrm>
            <a:off x="131885" y="1448687"/>
            <a:ext cx="3651737" cy="50628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err="1" smtClean="0">
                <a:latin typeface="Times New Roman" pitchFamily="18" charset="0"/>
                <a:cs typeface="Times New Roman" pitchFamily="18" charset="0"/>
              </a:rPr>
              <a:t>I.</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biệt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lập</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7" name="Title 1"/>
          <p:cNvSpPr txBox="1">
            <a:spLocks/>
          </p:cNvSpPr>
          <p:nvPr/>
        </p:nvSpPr>
        <p:spPr>
          <a:xfrm>
            <a:off x="3458308" y="2920803"/>
            <a:ext cx="9003323" cy="145190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tham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diễn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đạt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nghĩa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gọi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đáp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phụ</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chú</a:t>
            </a:r>
            <a:r>
              <a:rPr lang="en-US" sz="2400" dirty="0" smtClean="0">
                <a:latin typeface="Times New Roman" pitchFamily="18" charset="0"/>
                <a:cs typeface="Times New Roman" pitchFamily="18" charset="0"/>
              </a:rPr>
              <a:t>.</a:t>
            </a:r>
          </a:p>
          <a:p>
            <a:pPr marL="342900" indent="-342900" algn="l">
              <a:buFontTx/>
              <a:buChar char="-"/>
            </a:pPr>
            <a:r>
              <a:rPr lang="en-US" sz="2400" dirty="0" err="1" smtClean="0">
                <a:latin typeface="Times New Roman" pitchFamily="18" charset="0"/>
                <a:cs typeface="Times New Roman" pitchFamily="18" charset="0"/>
              </a:rPr>
              <a:t>Ví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dụ</a:t>
            </a:r>
            <a:r>
              <a:rPr lang="en-US" sz="2400" dirty="0" smtClean="0">
                <a:latin typeface="Times New Roman" pitchFamily="18" charset="0"/>
                <a:cs typeface="Times New Roman" pitchFamily="18" charset="0"/>
              </a:rPr>
              <a:t>:</a:t>
            </a:r>
          </a:p>
          <a:p>
            <a:pPr algn="l"/>
            <a:r>
              <a:rPr lang="en-US" sz="2400" dirty="0" smtClean="0">
                <a:latin typeface="Times New Roman" pitchFamily="18" charset="0"/>
                <a:cs typeface="Times New Roman" pitchFamily="18" charset="0"/>
              </a:rPr>
              <a:t> + </a:t>
            </a:r>
            <a:r>
              <a:rPr lang="en-US" sz="2400" b="1" dirty="0" err="1" smtClean="0">
                <a:latin typeface="Times New Roman" pitchFamily="18" charset="0"/>
                <a:cs typeface="Times New Roman" pitchFamily="18" charset="0"/>
              </a:rPr>
              <a:t>Có</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lẽ</a:t>
            </a:r>
            <a:r>
              <a:rPr lang="en-US" sz="2400" b="1"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tôi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chịu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mẹ</a:t>
            </a:r>
            <a:r>
              <a:rPr lang="en-US" sz="2400" dirty="0" smtClean="0">
                <a:latin typeface="Times New Roman" pitchFamily="18" charset="0"/>
                <a:cs typeface="Times New Roman" pitchFamily="18" charset="0"/>
              </a:rPr>
              <a:t>.</a:t>
            </a:r>
          </a:p>
          <a:p>
            <a:pPr algn="l"/>
            <a:r>
              <a:rPr lang="en-US" sz="2400" dirty="0" smtClean="0">
                <a:latin typeface="Times New Roman" pitchFamily="18" charset="0"/>
                <a:cs typeface="Times New Roman" pitchFamily="18" charset="0"/>
              </a:rPr>
              <a:t> + </a:t>
            </a:r>
            <a:r>
              <a:rPr lang="en-US" sz="2400" dirty="0" err="1">
                <a:latin typeface="Times New Roman" pitchFamily="18" charset="0"/>
                <a:cs typeface="Times New Roman" pitchFamily="18" charset="0"/>
              </a:rPr>
              <a:t>Ô</a:t>
            </a:r>
            <a:r>
              <a:rPr lang="en-US" sz="2400" dirty="0" err="1" smtClean="0">
                <a:latin typeface="Times New Roman" pitchFamily="18" charset="0"/>
                <a:cs typeface="Times New Roman" pitchFamily="18" charset="0"/>
              </a:rPr>
              <a:t>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Hai</a:t>
            </a:r>
            <a:r>
              <a:rPr lang="en-US" sz="2400"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vật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chính</a:t>
            </a:r>
            <a:r>
              <a:rPr lang="en-US" sz="2400" b="1"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truyện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ngắn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làng</a:t>
            </a:r>
            <a:r>
              <a:rPr lang="en-US" sz="2400" dirty="0" smtClean="0">
                <a:latin typeface="Times New Roman" pitchFamily="18" charset="0"/>
                <a:cs typeface="Times New Roman" pitchFamily="18" charset="0"/>
              </a:rPr>
              <a:t>.</a:t>
            </a:r>
          </a:p>
          <a:p>
            <a:pPr algn="l"/>
            <a:r>
              <a:rPr lang="en-US" sz="2400" dirty="0" smtClean="0">
                <a:latin typeface="Times New Roman" pitchFamily="18" charset="0"/>
                <a:cs typeface="Times New Roman" pitchFamily="18" charset="0"/>
              </a:rPr>
              <a:t>+ Chao </a:t>
            </a:r>
            <a:r>
              <a:rPr lang="en-US" sz="2400" dirty="0" err="1" smtClean="0">
                <a:latin typeface="Times New Roman" pitchFamily="18" charset="0"/>
                <a:cs typeface="Times New Roman" pitchFamily="18" charset="0"/>
              </a:rPr>
              <a:t>ôi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mùa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xuân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thiên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tế</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cảm</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81497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in)">
                                      <p:cBhvr>
                                        <p:cTn id="1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5625" y="500062"/>
            <a:ext cx="10515600" cy="1325563"/>
          </a:xfrm>
        </p:spPr>
        <p:txBody>
          <a:bodyPr>
            <a:noAutofit/>
          </a:bodyPr>
          <a:lstStyle/>
          <a:p>
            <a:r>
              <a:rPr lang="en-US" sz="2400" dirty="0">
                <a:latin typeface="Times New Roman" panose="02020603050405020304" pitchFamily="18" charset="0"/>
                <a:cs typeface="Times New Roman" panose="02020603050405020304" pitchFamily="18" charset="0"/>
              </a:rPr>
              <a:t>5. </a:t>
            </a:r>
            <a:r>
              <a:rPr lang="en-US" sz="2400" dirty="0" err="1">
                <a:latin typeface="Times New Roman" panose="02020603050405020304" pitchFamily="18" charset="0"/>
                <a:cs typeface="Times New Roman" panose="02020603050405020304" pitchFamily="18" charset="0"/>
              </a:rPr>
              <a:t>Viết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ngắn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khoảng</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8 </a:t>
            </a:r>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thần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tự</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sinh</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nay.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nội</a:t>
            </a:r>
            <a:r>
              <a:rPr lang="en-US" sz="2400" dirty="0">
                <a:latin typeface="Times New Roman" panose="02020603050405020304" pitchFamily="18" charset="0"/>
                <a:cs typeface="Times New Roman" panose="02020603050405020304" pitchFamily="18" charset="0"/>
              </a:rPr>
              <a:t> dung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a:t>
            </a:r>
          </a:p>
        </p:txBody>
      </p:sp>
      <p:sp>
        <p:nvSpPr>
          <p:cNvPr id="3" name="Content Placeholder 2"/>
          <p:cNvSpPr>
            <a:spLocks noGrp="1"/>
          </p:cNvSpPr>
          <p:nvPr>
            <p:ph idx="1"/>
          </p:nvPr>
        </p:nvSpPr>
        <p:spPr>
          <a:xfrm>
            <a:off x="652116" y="1783851"/>
            <a:ext cx="11305421" cy="4351338"/>
          </a:xfrm>
        </p:spPr>
        <p:txBody>
          <a:bodyPr>
            <a:normAutofit fontScale="92500" lnSpcReduction="20000"/>
          </a:bodyPr>
          <a:lstStyle/>
          <a:p>
            <a:pPr marL="0" indent="0">
              <a:buNone/>
            </a:pPr>
            <a:r>
              <a:rPr lang="en-US" b="1" dirty="0" err="1" smtClean="0">
                <a:solidFill>
                  <a:srgbClr val="C00000"/>
                </a:solidFill>
                <a:latin typeface="Times New Roman" panose="02020603050405020304" pitchFamily="18" charset="0"/>
                <a:cs typeface="Times New Roman" panose="02020603050405020304" pitchFamily="18" charset="0"/>
              </a:rPr>
              <a:t>Gợi</a:t>
            </a:r>
            <a:r>
              <a:rPr lang="en-US" b="1" dirty="0">
                <a:solidFill>
                  <a:srgbClr val="C00000"/>
                </a:solidFill>
                <a:latin typeface="Times New Roman" panose="02020603050405020304" pitchFamily="18" charset="0"/>
                <a:cs typeface="Times New Roman" panose="02020603050405020304" pitchFamily="18" charset="0"/>
              </a:rPr>
              <a:t> </a:t>
            </a:r>
            <a:r>
              <a:rPr lang="en-US" b="1" dirty="0" smtClean="0">
                <a:solidFill>
                  <a:srgbClr val="C00000"/>
                </a:solidFill>
                <a:latin typeface="Times New Roman" panose="02020603050405020304" pitchFamily="18" charset="0"/>
                <a:cs typeface="Times New Roman" panose="02020603050405020304" pitchFamily="18" charset="0"/>
              </a:rPr>
              <a:t>ý: </a:t>
            </a:r>
          </a:p>
          <a:p>
            <a:pPr>
              <a:buFontTx/>
              <a:buChar char="-"/>
            </a:pPr>
            <a:r>
              <a:rPr lang="vi-VN" dirty="0" smtClean="0">
                <a:latin typeface="Times New Roman" panose="02020603050405020304" pitchFamily="18" charset="0"/>
                <a:cs typeface="Times New Roman" panose="02020603050405020304" pitchFamily="18" charset="0"/>
              </a:rPr>
              <a:t>Cần </a:t>
            </a:r>
            <a:r>
              <a:rPr lang="vi-VN" dirty="0">
                <a:latin typeface="Times New Roman" panose="02020603050405020304" pitchFamily="18" charset="0"/>
                <a:cs typeface="Times New Roman" panose="02020603050405020304" pitchFamily="18" charset="0"/>
              </a:rPr>
              <a:t>suy nghĩ và trình bày ý kiến của bản thân </a:t>
            </a:r>
            <a:r>
              <a:rPr lang="vi-VN" dirty="0" smtClean="0">
                <a:latin typeface="Times New Roman" panose="02020603050405020304" pitchFamily="18" charset="0"/>
                <a:cs typeface="Times New Roman" panose="02020603050405020304" pitchFamily="18" charset="0"/>
              </a:rPr>
              <a:t>v</a:t>
            </a:r>
            <a:r>
              <a:rPr lang="en-US" dirty="0" smtClean="0">
                <a:latin typeface="Times New Roman" panose="02020603050405020304" pitchFamily="18" charset="0"/>
                <a:cs typeface="Times New Roman" panose="02020603050405020304" pitchFamily="18" charset="0"/>
              </a:rPr>
              <a:t>ề</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việc </a:t>
            </a:r>
            <a:r>
              <a:rPr lang="en-US" dirty="0" err="1" smtClean="0">
                <a:latin typeface="Times New Roman" panose="02020603050405020304" pitchFamily="18" charset="0"/>
                <a:cs typeface="Times New Roman" panose="02020603050405020304" pitchFamily="18" charset="0"/>
              </a:rPr>
              <a:t>tự</a:t>
            </a:r>
            <a:r>
              <a:rPr lang="en-US" dirty="0" smtClean="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đọc sách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tự</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nghiên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cứu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tập</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của </a:t>
            </a:r>
            <a:r>
              <a:rPr lang="en-US" dirty="0" err="1" smtClean="0">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smtClean="0">
                <a:latin typeface="Times New Roman" panose="02020603050405020304" pitchFamily="18" charset="0"/>
                <a:cs typeface="Times New Roman" panose="02020603050405020304" pitchFamily="18" charset="0"/>
              </a:rPr>
              <a:t>sinh</a:t>
            </a:r>
            <a:r>
              <a:rPr lang="vi-VN"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hiện </a:t>
            </a:r>
            <a:r>
              <a:rPr lang="vi-VN" dirty="0" smtClean="0">
                <a:latin typeface="Times New Roman" panose="02020603050405020304" pitchFamily="18" charset="0"/>
                <a:cs typeface="Times New Roman" panose="02020603050405020304" pitchFamily="18" charset="0"/>
              </a:rPr>
              <a:t>nay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cần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thiết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phù</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hợp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với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xu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thế</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toàn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cầu</a:t>
            </a: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Mục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đích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tập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bản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thân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lũy</a:t>
            </a:r>
            <a:r>
              <a:rPr lang="en-US" dirty="0" smtClean="0">
                <a:latin typeface="Times New Roman" panose="02020603050405020304" pitchFamily="18" charset="0"/>
                <a:cs typeface="Times New Roman" panose="02020603050405020304" pitchFamily="18" charset="0"/>
              </a:rPr>
              <a:t> tri </a:t>
            </a:r>
            <a:r>
              <a:rPr lang="en-US" dirty="0" err="1" smtClean="0">
                <a:latin typeface="Times New Roman" panose="02020603050405020304" pitchFamily="18" charset="0"/>
                <a:cs typeface="Times New Roman" panose="02020603050405020304" pitchFamily="18" charset="0"/>
              </a:rPr>
              <a:t>thức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kinh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nghiệm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hoàn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thiện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bản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thân</a:t>
            </a:r>
            <a:r>
              <a:rPr lang="en-US" dirty="0" smtClean="0">
                <a:latin typeface="Times New Roman" panose="02020603050405020304" pitchFamily="18" charset="0"/>
                <a:cs typeface="Times New Roman" panose="02020603050405020304" pitchFamily="18" charset="0"/>
              </a:rPr>
              <a:t> </a:t>
            </a:r>
          </a:p>
          <a:p>
            <a:pPr marL="0" indent="0">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Thái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độ</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chủ</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động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tự</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giác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nghiêm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túc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cực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trong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tập</a:t>
            </a: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Hành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động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Tìm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sách</a:t>
            </a:r>
            <a:r>
              <a:rPr lang="en-US" dirty="0" smtClean="0">
                <a:latin typeface="Times New Roman" panose="02020603050405020304" pitchFamily="18" charset="0"/>
                <a:cs typeface="Times New Roman" panose="02020603050405020304" pitchFamily="18" charset="0"/>
              </a:rPr>
              <a:t> hay, </a:t>
            </a:r>
            <a:r>
              <a:rPr lang="en-US" dirty="0" err="1" smtClean="0">
                <a:latin typeface="Times New Roman" panose="02020603050405020304" pitchFamily="18" charset="0"/>
                <a:cs typeface="Times New Roman" panose="02020603050405020304" pitchFamily="18" charset="0"/>
              </a:rPr>
              <a:t>có</a:t>
            </a:r>
            <a:r>
              <a:rPr lang="en-US" dirty="0" smtClean="0">
                <a:latin typeface="Times New Roman" panose="02020603050405020304" pitchFamily="18" charset="0"/>
                <a:cs typeface="Times New Roman" panose="02020603050405020304" pitchFamily="18" charset="0"/>
              </a:rPr>
              <a:t> ý </a:t>
            </a:r>
            <a:r>
              <a:rPr lang="en-US" dirty="0" err="1" smtClean="0">
                <a:latin typeface="Times New Roman" panose="02020603050405020304" pitchFamily="18" charset="0"/>
                <a:cs typeface="Times New Roman" panose="02020603050405020304" pitchFamily="18" charset="0"/>
              </a:rPr>
              <a:t>nghĩa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thường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xuyên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tuyên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truyền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phương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pháp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tự</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có</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hiệu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quả</a:t>
            </a:r>
            <a:r>
              <a:rPr lang="en-US" dirty="0" smtClean="0">
                <a:latin typeface="Times New Roman" panose="02020603050405020304" pitchFamily="18" charset="0"/>
                <a:cs typeface="Times New Roman" panose="02020603050405020304" pitchFamily="18" charset="0"/>
              </a:rPr>
              <a:t>…</a:t>
            </a:r>
            <a:r>
              <a:rPr lang="vi-VN"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buFontTx/>
              <a:buChar char="-"/>
            </a:pPr>
            <a:r>
              <a:rPr lang="vi-VN" dirty="0" smtClean="0">
                <a:latin typeface="Times New Roman" panose="02020603050405020304" pitchFamily="18" charset="0"/>
                <a:cs typeface="Times New Roman" panose="02020603050405020304" pitchFamily="18" charset="0"/>
              </a:rPr>
              <a:t>Các </a:t>
            </a:r>
            <a:r>
              <a:rPr lang="vi-VN" dirty="0">
                <a:latin typeface="Times New Roman" panose="02020603050405020304" pitchFamily="18" charset="0"/>
                <a:cs typeface="Times New Roman" panose="02020603050405020304" pitchFamily="18" charset="0"/>
              </a:rPr>
              <a:t>ý trong văn bản phải được trình bày rõ ràng, tập trung vào chủ đề, theo một trình tự hợp lí. </a:t>
            </a:r>
            <a:endParaRPr lang="en-US" dirty="0" smtClean="0">
              <a:latin typeface="Times New Roman" panose="02020603050405020304" pitchFamily="18" charset="0"/>
              <a:cs typeface="Times New Roman" panose="02020603050405020304" pitchFamily="18" charset="0"/>
            </a:endParaRPr>
          </a:p>
          <a:p>
            <a:pPr>
              <a:buFontTx/>
              <a:buChar char="-"/>
            </a:pPr>
            <a:r>
              <a:rPr lang="vi-VN" dirty="0" smtClean="0">
                <a:latin typeface="Times New Roman" panose="02020603050405020304" pitchFamily="18" charset="0"/>
                <a:cs typeface="Times New Roman" panose="02020603050405020304" pitchFamily="18" charset="0"/>
              </a:rPr>
              <a:t>Sau </a:t>
            </a:r>
            <a:r>
              <a:rPr lang="vi-VN" dirty="0">
                <a:latin typeface="Times New Roman" panose="02020603050405020304" pitchFamily="18" charset="0"/>
                <a:cs typeface="Times New Roman" panose="02020603050405020304" pitchFamily="18" charset="0"/>
              </a:rPr>
              <a:t>đó cần chỉ ra sự liên kết về nội dung (liên kết chủ đề và liên kết lô-gíc), liên kết hình thức (các phép liên kết) trong văn bản đã viết.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04305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308" y="385297"/>
            <a:ext cx="10515600" cy="464602"/>
          </a:xfrm>
        </p:spPr>
        <p:txBody>
          <a:bodyPr>
            <a:normAutofit/>
          </a:bodyPr>
          <a:lstStyle/>
          <a:p>
            <a:r>
              <a:rPr lang="en-US" sz="2400" b="1" dirty="0" smtClean="0">
                <a:solidFill>
                  <a:srgbClr val="0000FF"/>
                </a:solidFill>
                <a:latin typeface="Times New Roman" pitchFamily="18" charset="0"/>
                <a:cs typeface="Times New Roman" pitchFamily="18" charset="0"/>
              </a:rPr>
              <a:t> </a:t>
            </a:r>
            <a:r>
              <a:rPr lang="en-US" sz="2400" b="1" dirty="0" err="1" smtClean="0">
                <a:solidFill>
                  <a:srgbClr val="0000FF"/>
                </a:solidFill>
                <a:latin typeface="Times New Roman" pitchFamily="18" charset="0"/>
                <a:cs typeface="Times New Roman" pitchFamily="18" charset="0"/>
              </a:rPr>
              <a:t>Luyện</a:t>
            </a:r>
            <a:r>
              <a:rPr lang="en-US" sz="2400" b="1" dirty="0" smtClean="0">
                <a:solidFill>
                  <a:srgbClr val="0000FF"/>
                </a:solidFill>
                <a:latin typeface="Times New Roman" pitchFamily="18" charset="0"/>
                <a:cs typeface="Times New Roman" pitchFamily="18" charset="0"/>
              </a:rPr>
              <a:t> </a:t>
            </a:r>
            <a:r>
              <a:rPr lang="en-US" sz="2400" b="1" dirty="0" err="1" smtClean="0">
                <a:solidFill>
                  <a:srgbClr val="0000FF"/>
                </a:solidFill>
                <a:latin typeface="Times New Roman" pitchFamily="18" charset="0"/>
                <a:cs typeface="Times New Roman" pitchFamily="18" charset="0"/>
              </a:rPr>
              <a:t>tập</a:t>
            </a:r>
            <a:endParaRPr lang="en-US" sz="2400" b="1" dirty="0">
              <a:solidFill>
                <a:srgbClr val="0000FF"/>
              </a:solidFill>
              <a:latin typeface="Times New Roman" pitchFamily="18" charset="0"/>
              <a:cs typeface="Times New Roman" pitchFamily="18" charset="0"/>
            </a:endParaRPr>
          </a:p>
        </p:txBody>
      </p:sp>
      <p:sp>
        <p:nvSpPr>
          <p:cNvPr id="3" name="Content Placeholder 2"/>
          <p:cNvSpPr>
            <a:spLocks noGrp="1"/>
          </p:cNvSpPr>
          <p:nvPr>
            <p:ph idx="1"/>
          </p:nvPr>
        </p:nvSpPr>
        <p:spPr>
          <a:xfrm>
            <a:off x="316524" y="995744"/>
            <a:ext cx="11676185" cy="3596147"/>
          </a:xfrm>
        </p:spPr>
        <p:txBody>
          <a:bodyPr>
            <a:normAutofit lnSpcReduction="10000"/>
          </a:bodyPr>
          <a:lstStyle/>
          <a:p>
            <a:pPr marL="0" indent="0">
              <a:buNone/>
            </a:pPr>
            <a:r>
              <a:rPr lang="en-US" dirty="0" smtClean="0"/>
              <a:t>1. </a:t>
            </a:r>
            <a:r>
              <a:rPr lang="en-US" dirty="0" err="1" smtClean="0"/>
              <a:t>Bài</a:t>
            </a:r>
            <a:r>
              <a:rPr lang="en-US" dirty="0" smtClean="0"/>
              <a:t> 1: </a:t>
            </a:r>
            <a:r>
              <a:rPr lang="en-US" dirty="0" err="1" smtClean="0"/>
              <a:t>Xác</a:t>
            </a:r>
            <a:r>
              <a:rPr lang="en-US" dirty="0" smtClean="0"/>
              <a:t> </a:t>
            </a:r>
            <a:r>
              <a:rPr lang="en-US" dirty="0" err="1" smtClean="0"/>
              <a:t>định</a:t>
            </a:r>
            <a:r>
              <a:rPr lang="en-US" dirty="0" smtClean="0"/>
              <a:t> </a:t>
            </a:r>
            <a:r>
              <a:rPr lang="en-US" dirty="0" err="1" smtClean="0"/>
              <a:t>thành</a:t>
            </a:r>
            <a:r>
              <a:rPr lang="en-US" dirty="0" smtClean="0"/>
              <a:t> </a:t>
            </a:r>
            <a:r>
              <a:rPr lang="en-US" dirty="0" err="1" smtClean="0"/>
              <a:t>phần</a:t>
            </a:r>
            <a:r>
              <a:rPr lang="en-US" dirty="0" smtClean="0"/>
              <a:t> </a:t>
            </a:r>
            <a:r>
              <a:rPr lang="en-US" dirty="0" err="1" smtClean="0"/>
              <a:t>biệt</a:t>
            </a:r>
            <a:r>
              <a:rPr lang="en-US" dirty="0" smtClean="0"/>
              <a:t> </a:t>
            </a:r>
            <a:r>
              <a:rPr lang="en-US" dirty="0" err="1" smtClean="0"/>
              <a:t>lập</a:t>
            </a:r>
            <a:endParaRPr lang="en-US" dirty="0" smtClean="0"/>
          </a:p>
          <a:p>
            <a:pPr marL="0" indent="0">
              <a:buNone/>
            </a:pPr>
            <a:r>
              <a:rPr lang="en-US" dirty="0" smtClean="0"/>
              <a:t>a. </a:t>
            </a:r>
            <a:r>
              <a:rPr lang="en-US" dirty="0" err="1" smtClean="0"/>
              <a:t>Thì</a:t>
            </a:r>
            <a:r>
              <a:rPr lang="en-US" dirty="0" smtClean="0"/>
              <a:t> </a:t>
            </a:r>
            <a:r>
              <a:rPr lang="en-US" dirty="0" err="1" smtClean="0"/>
              <a:t>ra</a:t>
            </a:r>
            <a:r>
              <a:rPr lang="en-US" dirty="0" smtClean="0"/>
              <a:t> </a:t>
            </a:r>
            <a:r>
              <a:rPr lang="en-US" dirty="0" err="1" smtClean="0"/>
              <a:t>anh</a:t>
            </a:r>
            <a:r>
              <a:rPr lang="en-US" dirty="0" smtClean="0"/>
              <a:t> ta </a:t>
            </a:r>
            <a:r>
              <a:rPr lang="en-US" dirty="0" err="1" smtClean="0"/>
              <a:t>mới</a:t>
            </a:r>
            <a:r>
              <a:rPr lang="en-US" dirty="0" smtClean="0"/>
              <a:t> </a:t>
            </a:r>
            <a:r>
              <a:rPr lang="en-US" dirty="0" err="1" smtClean="0"/>
              <a:t>lên</a:t>
            </a:r>
            <a:r>
              <a:rPr lang="en-US" dirty="0" smtClean="0"/>
              <a:t> </a:t>
            </a:r>
            <a:r>
              <a:rPr lang="en-US" dirty="0" err="1" smtClean="0"/>
              <a:t>nhận</a:t>
            </a:r>
            <a:r>
              <a:rPr lang="en-US" dirty="0" smtClean="0"/>
              <a:t> </a:t>
            </a:r>
            <a:r>
              <a:rPr lang="en-US" dirty="0" err="1" smtClean="0"/>
              <a:t>việc</a:t>
            </a:r>
            <a:r>
              <a:rPr lang="en-US" dirty="0" smtClean="0"/>
              <a:t>, </a:t>
            </a:r>
            <a:r>
              <a:rPr lang="en-US" dirty="0" err="1" smtClean="0"/>
              <a:t>sống</a:t>
            </a:r>
            <a:r>
              <a:rPr lang="en-US" dirty="0" smtClean="0"/>
              <a:t> </a:t>
            </a:r>
            <a:r>
              <a:rPr lang="en-US" dirty="0" err="1" smtClean="0"/>
              <a:t>một</a:t>
            </a:r>
            <a:r>
              <a:rPr lang="en-US" dirty="0" smtClean="0"/>
              <a:t> </a:t>
            </a:r>
            <a:r>
              <a:rPr lang="en-US" dirty="0" err="1" smtClean="0"/>
              <a:t>mình</a:t>
            </a:r>
            <a:r>
              <a:rPr lang="en-US" dirty="0" smtClean="0"/>
              <a:t> </a:t>
            </a:r>
            <a:r>
              <a:rPr lang="en-US" dirty="0" err="1" smtClean="0"/>
              <a:t>trên</a:t>
            </a:r>
            <a:r>
              <a:rPr lang="en-US" dirty="0" smtClean="0"/>
              <a:t> </a:t>
            </a:r>
            <a:r>
              <a:rPr lang="en-US" dirty="0" err="1" smtClean="0"/>
              <a:t>đỉnh</a:t>
            </a:r>
            <a:r>
              <a:rPr lang="en-US" dirty="0" smtClean="0"/>
              <a:t> </a:t>
            </a:r>
            <a:r>
              <a:rPr lang="en-US" dirty="0" err="1" smtClean="0"/>
              <a:t>núi</a:t>
            </a:r>
            <a:r>
              <a:rPr lang="en-US" dirty="0" smtClean="0"/>
              <a:t>, </a:t>
            </a:r>
            <a:r>
              <a:rPr lang="en-US" dirty="0" err="1" smtClean="0"/>
              <a:t>bốn</a:t>
            </a:r>
            <a:r>
              <a:rPr lang="en-US" dirty="0" smtClean="0"/>
              <a:t> </a:t>
            </a:r>
            <a:r>
              <a:rPr lang="en-US" dirty="0" err="1" smtClean="0"/>
              <a:t>bề</a:t>
            </a:r>
            <a:r>
              <a:rPr lang="en-US" dirty="0" smtClean="0"/>
              <a:t> </a:t>
            </a:r>
            <a:r>
              <a:rPr lang="en-US" dirty="0" err="1" smtClean="0"/>
              <a:t>chỉ</a:t>
            </a:r>
            <a:r>
              <a:rPr lang="en-US" dirty="0" smtClean="0"/>
              <a:t> </a:t>
            </a:r>
            <a:r>
              <a:rPr lang="en-US" dirty="0" err="1" smtClean="0"/>
              <a:t>cây</a:t>
            </a:r>
            <a:r>
              <a:rPr lang="en-US" dirty="0" smtClean="0"/>
              <a:t> </a:t>
            </a:r>
            <a:r>
              <a:rPr lang="en-US" dirty="0" err="1" smtClean="0"/>
              <a:t>cỏ</a:t>
            </a:r>
            <a:r>
              <a:rPr lang="en-US" dirty="0" smtClean="0"/>
              <a:t> </a:t>
            </a:r>
            <a:r>
              <a:rPr lang="en-US" dirty="0" err="1" smtClean="0"/>
              <a:t>và</a:t>
            </a:r>
            <a:r>
              <a:rPr lang="en-US" dirty="0" smtClean="0"/>
              <a:t> </a:t>
            </a:r>
            <a:r>
              <a:rPr lang="en-US" dirty="0" err="1" smtClean="0"/>
              <a:t>mây</a:t>
            </a:r>
            <a:r>
              <a:rPr lang="en-US" dirty="0" smtClean="0"/>
              <a:t> </a:t>
            </a:r>
            <a:r>
              <a:rPr lang="en-US" dirty="0" err="1" smtClean="0"/>
              <a:t>mù</a:t>
            </a:r>
            <a:r>
              <a:rPr lang="en-US" dirty="0" smtClean="0"/>
              <a:t> </a:t>
            </a:r>
            <a:r>
              <a:rPr lang="en-US" dirty="0" err="1" smtClean="0"/>
              <a:t>lạnh</a:t>
            </a:r>
            <a:r>
              <a:rPr lang="en-US" dirty="0" smtClean="0"/>
              <a:t> </a:t>
            </a:r>
            <a:r>
              <a:rPr lang="en-US" dirty="0" err="1" smtClean="0"/>
              <a:t>lẽo</a:t>
            </a:r>
            <a:r>
              <a:rPr lang="en-US" dirty="0" smtClean="0"/>
              <a:t>, </a:t>
            </a:r>
            <a:r>
              <a:rPr lang="en-US" dirty="0" err="1" smtClean="0"/>
              <a:t>chưa</a:t>
            </a:r>
            <a:r>
              <a:rPr lang="en-US" dirty="0" smtClean="0"/>
              <a:t> </a:t>
            </a:r>
            <a:r>
              <a:rPr lang="en-US" dirty="0" err="1" smtClean="0"/>
              <a:t>quen</a:t>
            </a:r>
            <a:r>
              <a:rPr lang="en-US" dirty="0" smtClean="0"/>
              <a:t>, </a:t>
            </a:r>
            <a:r>
              <a:rPr lang="en-US" dirty="0" err="1" smtClean="0"/>
              <a:t>thèm</a:t>
            </a:r>
            <a:r>
              <a:rPr lang="en-US" dirty="0" smtClean="0"/>
              <a:t> </a:t>
            </a:r>
            <a:r>
              <a:rPr lang="en-US" dirty="0" err="1" smtClean="0"/>
              <a:t>người</a:t>
            </a:r>
            <a:r>
              <a:rPr lang="en-US" dirty="0" smtClean="0"/>
              <a:t> </a:t>
            </a:r>
            <a:r>
              <a:rPr lang="en-US" dirty="0" err="1" smtClean="0"/>
              <a:t>quá</a:t>
            </a:r>
            <a:r>
              <a:rPr lang="en-US" dirty="0" smtClean="0"/>
              <a:t>, </a:t>
            </a:r>
            <a:r>
              <a:rPr lang="en-US" dirty="0" err="1" smtClean="0"/>
              <a:t>anh</a:t>
            </a:r>
            <a:r>
              <a:rPr lang="en-US" dirty="0" smtClean="0"/>
              <a:t> ta </a:t>
            </a:r>
            <a:r>
              <a:rPr lang="en-US" dirty="0" err="1" smtClean="0"/>
              <a:t>kiếm</a:t>
            </a:r>
            <a:r>
              <a:rPr lang="en-US" dirty="0" smtClean="0"/>
              <a:t> </a:t>
            </a:r>
            <a:r>
              <a:rPr lang="en-US" dirty="0" err="1" smtClean="0"/>
              <a:t>kế</a:t>
            </a:r>
            <a:r>
              <a:rPr lang="en-US" dirty="0" smtClean="0"/>
              <a:t> </a:t>
            </a:r>
            <a:r>
              <a:rPr lang="en-US" dirty="0" err="1" smtClean="0"/>
              <a:t>dừng</a:t>
            </a:r>
            <a:r>
              <a:rPr lang="en-US" dirty="0" smtClean="0"/>
              <a:t> </a:t>
            </a:r>
            <a:r>
              <a:rPr lang="en-US" dirty="0" err="1" smtClean="0"/>
              <a:t>xe</a:t>
            </a:r>
            <a:r>
              <a:rPr lang="en-US" dirty="0" smtClean="0"/>
              <a:t> </a:t>
            </a:r>
            <a:r>
              <a:rPr lang="en-US" dirty="0" err="1" smtClean="0"/>
              <a:t>lại</a:t>
            </a:r>
            <a:r>
              <a:rPr lang="en-US" dirty="0" smtClean="0"/>
              <a:t> </a:t>
            </a:r>
            <a:r>
              <a:rPr lang="en-US" dirty="0" err="1" smtClean="0"/>
              <a:t>để</a:t>
            </a:r>
            <a:r>
              <a:rPr lang="en-US" dirty="0" smtClean="0"/>
              <a:t> </a:t>
            </a:r>
            <a:r>
              <a:rPr lang="en-US" dirty="0" err="1" smtClean="0"/>
              <a:t>gặp</a:t>
            </a:r>
            <a:r>
              <a:rPr lang="en-US" dirty="0" smtClean="0"/>
              <a:t> </a:t>
            </a:r>
            <a:r>
              <a:rPr lang="en-US" dirty="0" err="1" smtClean="0"/>
              <a:t>chúng</a:t>
            </a:r>
            <a:r>
              <a:rPr lang="en-US" dirty="0" smtClean="0"/>
              <a:t> </a:t>
            </a:r>
            <a:r>
              <a:rPr lang="en-US" dirty="0" err="1" smtClean="0"/>
              <a:t>tôi</a:t>
            </a:r>
            <a:r>
              <a:rPr lang="en-US" dirty="0" smtClean="0"/>
              <a:t>, </a:t>
            </a:r>
            <a:r>
              <a:rPr lang="en-US" dirty="0" err="1" smtClean="0"/>
              <a:t>nhìn</a:t>
            </a:r>
            <a:r>
              <a:rPr lang="en-US" dirty="0" smtClean="0"/>
              <a:t> </a:t>
            </a:r>
            <a:r>
              <a:rPr lang="en-US" dirty="0" err="1" smtClean="0"/>
              <a:t>trông</a:t>
            </a:r>
            <a:r>
              <a:rPr lang="en-US" dirty="0" smtClean="0"/>
              <a:t> </a:t>
            </a:r>
            <a:r>
              <a:rPr lang="en-US" dirty="0" err="1" smtClean="0"/>
              <a:t>và</a:t>
            </a:r>
            <a:r>
              <a:rPr lang="en-US" dirty="0" smtClean="0"/>
              <a:t> </a:t>
            </a:r>
            <a:r>
              <a:rPr lang="en-US" dirty="0" err="1" smtClean="0"/>
              <a:t>nói</a:t>
            </a:r>
            <a:r>
              <a:rPr lang="en-US" dirty="0" smtClean="0"/>
              <a:t> </a:t>
            </a:r>
            <a:r>
              <a:rPr lang="en-US" dirty="0" err="1" smtClean="0"/>
              <a:t>chuyện</a:t>
            </a:r>
            <a:r>
              <a:rPr lang="en-US" dirty="0" smtClean="0"/>
              <a:t> </a:t>
            </a:r>
            <a:r>
              <a:rPr lang="en-US" dirty="0" err="1" smtClean="0"/>
              <a:t>một</a:t>
            </a:r>
            <a:r>
              <a:rPr lang="en-US" dirty="0" smtClean="0"/>
              <a:t> </a:t>
            </a:r>
            <a:r>
              <a:rPr lang="en-US" dirty="0" err="1" smtClean="0"/>
              <a:t>lát</a:t>
            </a:r>
            <a:r>
              <a:rPr lang="en-US" dirty="0" smtClean="0"/>
              <a:t>. (</a:t>
            </a:r>
            <a:r>
              <a:rPr lang="en-US" dirty="0" err="1" smtClean="0"/>
              <a:t>Nguyễn</a:t>
            </a:r>
            <a:r>
              <a:rPr lang="en-US" dirty="0" smtClean="0"/>
              <a:t> </a:t>
            </a:r>
            <a:r>
              <a:rPr lang="en-US" dirty="0" err="1" smtClean="0"/>
              <a:t>Thành</a:t>
            </a:r>
            <a:r>
              <a:rPr lang="en-US" dirty="0" smtClean="0"/>
              <a:t> Long)</a:t>
            </a:r>
          </a:p>
          <a:p>
            <a:pPr marL="0" indent="0">
              <a:buNone/>
            </a:pPr>
            <a:r>
              <a:rPr lang="en-US" dirty="0" smtClean="0"/>
              <a:t>b. </a:t>
            </a:r>
            <a:r>
              <a:rPr lang="en-US" dirty="0" err="1" smtClean="0"/>
              <a:t>Buổi</a:t>
            </a:r>
            <a:r>
              <a:rPr lang="en-US" dirty="0" smtClean="0"/>
              <a:t> </a:t>
            </a:r>
            <a:r>
              <a:rPr lang="en-US" dirty="0" err="1" smtClean="0"/>
              <a:t>mai</a:t>
            </a:r>
            <a:r>
              <a:rPr lang="en-US" dirty="0" smtClean="0"/>
              <a:t> </a:t>
            </a:r>
            <a:r>
              <a:rPr lang="en-US" dirty="0" err="1" smtClean="0"/>
              <a:t>hôm</a:t>
            </a:r>
            <a:r>
              <a:rPr lang="en-US" dirty="0" smtClean="0"/>
              <a:t> </a:t>
            </a:r>
            <a:r>
              <a:rPr lang="en-US" dirty="0" err="1" smtClean="0"/>
              <a:t>ấy</a:t>
            </a:r>
            <a:r>
              <a:rPr lang="en-US" dirty="0" smtClean="0"/>
              <a:t>, </a:t>
            </a:r>
            <a:r>
              <a:rPr lang="en-US" dirty="0" err="1" smtClean="0"/>
              <a:t>một</a:t>
            </a:r>
            <a:r>
              <a:rPr lang="en-US" dirty="0" smtClean="0"/>
              <a:t> </a:t>
            </a:r>
            <a:r>
              <a:rPr lang="en-US" dirty="0" err="1" smtClean="0"/>
              <a:t>buổi</a:t>
            </a:r>
            <a:r>
              <a:rPr lang="en-US" dirty="0" smtClean="0"/>
              <a:t> </a:t>
            </a:r>
            <a:r>
              <a:rPr lang="en-US" dirty="0" err="1" smtClean="0"/>
              <a:t>mai</a:t>
            </a:r>
            <a:r>
              <a:rPr lang="en-US" dirty="0" smtClean="0"/>
              <a:t> </a:t>
            </a:r>
            <a:r>
              <a:rPr lang="en-US" dirty="0" err="1" smtClean="0"/>
              <a:t>đầy</a:t>
            </a:r>
            <a:r>
              <a:rPr lang="en-US" dirty="0" smtClean="0"/>
              <a:t> </a:t>
            </a:r>
            <a:r>
              <a:rPr lang="en-US" dirty="0" err="1" smtClean="0"/>
              <a:t>sương</a:t>
            </a:r>
            <a:r>
              <a:rPr lang="en-US" dirty="0" smtClean="0"/>
              <a:t> </a:t>
            </a:r>
            <a:r>
              <a:rPr lang="en-US" dirty="0" err="1" smtClean="0"/>
              <a:t>thu</a:t>
            </a:r>
            <a:r>
              <a:rPr lang="en-US" dirty="0" smtClean="0"/>
              <a:t> </a:t>
            </a:r>
            <a:r>
              <a:rPr lang="en-US" dirty="0" err="1" smtClean="0"/>
              <a:t>và</a:t>
            </a:r>
            <a:r>
              <a:rPr lang="en-US" dirty="0" smtClean="0"/>
              <a:t> </a:t>
            </a:r>
            <a:r>
              <a:rPr lang="en-US" dirty="0" err="1" smtClean="0"/>
              <a:t>gió</a:t>
            </a:r>
            <a:r>
              <a:rPr lang="en-US" dirty="0" smtClean="0"/>
              <a:t> </a:t>
            </a:r>
            <a:r>
              <a:rPr lang="en-US" dirty="0" err="1" smtClean="0"/>
              <a:t>lạnh</a:t>
            </a:r>
            <a:r>
              <a:rPr lang="en-US" dirty="0" smtClean="0"/>
              <a:t>, </a:t>
            </a:r>
            <a:r>
              <a:rPr lang="en-US" dirty="0" err="1" smtClean="0"/>
              <a:t>mẹ</a:t>
            </a:r>
            <a:r>
              <a:rPr lang="en-US" dirty="0" smtClean="0"/>
              <a:t> </a:t>
            </a:r>
            <a:r>
              <a:rPr lang="en-US" dirty="0" err="1" smtClean="0"/>
              <a:t>tôi</a:t>
            </a:r>
            <a:r>
              <a:rPr lang="en-US" dirty="0" smtClean="0"/>
              <a:t> </a:t>
            </a:r>
            <a:r>
              <a:rPr lang="en-US" dirty="0" err="1" smtClean="0"/>
              <a:t>âu</a:t>
            </a:r>
            <a:r>
              <a:rPr lang="en-US" dirty="0" smtClean="0"/>
              <a:t> </a:t>
            </a:r>
            <a:r>
              <a:rPr lang="en-US" dirty="0" err="1" smtClean="0"/>
              <a:t>yếm</a:t>
            </a:r>
            <a:r>
              <a:rPr lang="en-US" dirty="0" smtClean="0"/>
              <a:t> </a:t>
            </a:r>
            <a:r>
              <a:rPr lang="en-US" dirty="0" err="1" smtClean="0"/>
              <a:t>nắm</a:t>
            </a:r>
            <a:r>
              <a:rPr lang="en-US" dirty="0" smtClean="0"/>
              <a:t> </a:t>
            </a:r>
            <a:r>
              <a:rPr lang="en-US" dirty="0" err="1" smtClean="0"/>
              <a:t>tay</a:t>
            </a:r>
            <a:r>
              <a:rPr lang="en-US" dirty="0" smtClean="0"/>
              <a:t> </a:t>
            </a:r>
            <a:r>
              <a:rPr lang="en-US" dirty="0" err="1" smtClean="0"/>
              <a:t>tôi</a:t>
            </a:r>
            <a:r>
              <a:rPr lang="en-US" dirty="0" smtClean="0"/>
              <a:t> </a:t>
            </a:r>
            <a:r>
              <a:rPr lang="en-US" dirty="0" err="1" smtClean="0"/>
              <a:t>dẫn</a:t>
            </a:r>
            <a:r>
              <a:rPr lang="en-US" dirty="0" smtClean="0"/>
              <a:t> </a:t>
            </a:r>
            <a:r>
              <a:rPr lang="en-US" dirty="0" err="1" smtClean="0"/>
              <a:t>đi</a:t>
            </a:r>
            <a:r>
              <a:rPr lang="en-US" dirty="0" smtClean="0"/>
              <a:t> </a:t>
            </a:r>
            <a:r>
              <a:rPr lang="en-US" dirty="0" err="1" smtClean="0"/>
              <a:t>trên</a:t>
            </a:r>
            <a:r>
              <a:rPr lang="en-US" dirty="0" smtClean="0"/>
              <a:t> con </a:t>
            </a:r>
            <a:r>
              <a:rPr lang="en-US" dirty="0" err="1" smtClean="0"/>
              <a:t>đường</a:t>
            </a:r>
            <a:r>
              <a:rPr lang="en-US" dirty="0" smtClean="0"/>
              <a:t> </a:t>
            </a:r>
            <a:r>
              <a:rPr lang="en-US" dirty="0" err="1" smtClean="0"/>
              <a:t>làng</a:t>
            </a:r>
            <a:r>
              <a:rPr lang="en-US" dirty="0" smtClean="0"/>
              <a:t> </a:t>
            </a:r>
            <a:r>
              <a:rPr lang="en-US" dirty="0" err="1" smtClean="0"/>
              <a:t>dài</a:t>
            </a:r>
            <a:r>
              <a:rPr lang="en-US" dirty="0" smtClean="0"/>
              <a:t> </a:t>
            </a:r>
            <a:r>
              <a:rPr lang="en-US" dirty="0" err="1" smtClean="0"/>
              <a:t>và</a:t>
            </a:r>
            <a:r>
              <a:rPr lang="en-US" dirty="0" smtClean="0"/>
              <a:t> </a:t>
            </a:r>
            <a:r>
              <a:rPr lang="en-US" dirty="0" err="1" smtClean="0"/>
              <a:t>hẹp</a:t>
            </a:r>
            <a:r>
              <a:rPr lang="en-US" dirty="0" smtClean="0"/>
              <a:t>. (</a:t>
            </a:r>
            <a:r>
              <a:rPr lang="en-US" dirty="0" err="1" smtClean="0"/>
              <a:t>Thanh</a:t>
            </a:r>
            <a:r>
              <a:rPr lang="en-US" dirty="0" smtClean="0"/>
              <a:t> </a:t>
            </a:r>
            <a:r>
              <a:rPr lang="en-US" dirty="0" err="1" smtClean="0"/>
              <a:t>Tịnh</a:t>
            </a:r>
            <a:r>
              <a:rPr lang="en-US" dirty="0" smtClean="0"/>
              <a:t>)</a:t>
            </a:r>
          </a:p>
          <a:p>
            <a:pPr marL="0" indent="0">
              <a:buNone/>
            </a:pPr>
            <a:r>
              <a:rPr lang="en-US" dirty="0" smtClean="0"/>
              <a:t>c. </a:t>
            </a:r>
            <a:r>
              <a:rPr lang="en-US" dirty="0" err="1" smtClean="0"/>
              <a:t>Hiểu</a:t>
            </a:r>
            <a:r>
              <a:rPr lang="en-US" dirty="0" smtClean="0"/>
              <a:t>, </a:t>
            </a:r>
            <a:r>
              <a:rPr lang="en-US" dirty="0" err="1" smtClean="0"/>
              <a:t>tôi</a:t>
            </a:r>
            <a:r>
              <a:rPr lang="en-US" dirty="0" smtClean="0"/>
              <a:t> </a:t>
            </a:r>
            <a:r>
              <a:rPr lang="en-US" dirty="0" err="1" smtClean="0"/>
              <a:t>cũng</a:t>
            </a:r>
            <a:r>
              <a:rPr lang="en-US" dirty="0" smtClean="0"/>
              <a:t> </a:t>
            </a:r>
            <a:r>
              <a:rPr lang="en-US" dirty="0" err="1" smtClean="0"/>
              <a:t>hiểu</a:t>
            </a:r>
            <a:r>
              <a:rPr lang="en-US" dirty="0" smtClean="0"/>
              <a:t> </a:t>
            </a:r>
            <a:r>
              <a:rPr lang="en-US" dirty="0" err="1" smtClean="0"/>
              <a:t>rồi</a:t>
            </a:r>
            <a:r>
              <a:rPr lang="en-US" dirty="0" smtClean="0"/>
              <a:t>.</a:t>
            </a:r>
          </a:p>
          <a:p>
            <a:pPr marL="0" indent="0">
              <a:buNone/>
            </a:pPr>
            <a:r>
              <a:rPr lang="en-US" dirty="0" smtClean="0"/>
              <a:t>d. </a:t>
            </a:r>
            <a:r>
              <a:rPr lang="en-US" dirty="0" err="1" smtClean="0"/>
              <a:t>Mà</a:t>
            </a:r>
            <a:r>
              <a:rPr lang="en-US" dirty="0" smtClean="0"/>
              <a:t> </a:t>
            </a:r>
            <a:r>
              <a:rPr lang="en-US" dirty="0" err="1" smtClean="0"/>
              <a:t>Ông</a:t>
            </a:r>
            <a:r>
              <a:rPr lang="en-US" dirty="0" smtClean="0"/>
              <a:t>, </a:t>
            </a:r>
            <a:r>
              <a:rPr lang="en-US" dirty="0" err="1" smtClean="0"/>
              <a:t>thì</a:t>
            </a:r>
            <a:r>
              <a:rPr lang="en-US" dirty="0" smtClean="0"/>
              <a:t> </a:t>
            </a:r>
            <a:r>
              <a:rPr lang="en-US" dirty="0" err="1" smtClean="0"/>
              <a:t>ông</a:t>
            </a:r>
            <a:r>
              <a:rPr lang="en-US" dirty="0" smtClean="0"/>
              <a:t> </a:t>
            </a:r>
            <a:r>
              <a:rPr lang="en-US" dirty="0" err="1" smtClean="0"/>
              <a:t>không</a:t>
            </a:r>
            <a:r>
              <a:rPr lang="en-US" dirty="0" smtClean="0"/>
              <a:t> </a:t>
            </a:r>
            <a:r>
              <a:rPr lang="en-US" dirty="0" err="1" smtClean="0"/>
              <a:t>thích</a:t>
            </a:r>
            <a:r>
              <a:rPr lang="en-US" dirty="0" smtClean="0"/>
              <a:t> </a:t>
            </a:r>
            <a:r>
              <a:rPr lang="en-US" dirty="0" err="1" smtClean="0"/>
              <a:t>nghĩ</a:t>
            </a:r>
            <a:r>
              <a:rPr lang="en-US" dirty="0" smtClean="0"/>
              <a:t> </a:t>
            </a:r>
            <a:r>
              <a:rPr lang="en-US" dirty="0" err="1" smtClean="0"/>
              <a:t>ngợi</a:t>
            </a:r>
            <a:r>
              <a:rPr lang="en-US" dirty="0" smtClean="0"/>
              <a:t> </a:t>
            </a:r>
            <a:r>
              <a:rPr lang="en-US" dirty="0" err="1" smtClean="0"/>
              <a:t>như</a:t>
            </a:r>
            <a:r>
              <a:rPr lang="en-US" dirty="0" smtClean="0"/>
              <a:t> </a:t>
            </a:r>
            <a:r>
              <a:rPr lang="en-US" dirty="0" err="1" smtClean="0"/>
              <a:t>thế</a:t>
            </a:r>
            <a:r>
              <a:rPr lang="en-US" dirty="0" smtClean="0"/>
              <a:t> </a:t>
            </a:r>
            <a:r>
              <a:rPr lang="en-US" dirty="0" err="1" smtClean="0"/>
              <a:t>một</a:t>
            </a:r>
            <a:r>
              <a:rPr lang="en-US" dirty="0" smtClean="0"/>
              <a:t> </a:t>
            </a:r>
            <a:r>
              <a:rPr lang="en-US" dirty="0" err="1" smtClean="0"/>
              <a:t>tí</a:t>
            </a:r>
            <a:r>
              <a:rPr lang="en-US" dirty="0" smtClean="0"/>
              <a:t> </a:t>
            </a:r>
            <a:r>
              <a:rPr lang="en-US" dirty="0" err="1" smtClean="0"/>
              <a:t>nào</a:t>
            </a:r>
            <a:r>
              <a:rPr lang="en-US" dirty="0" smtClean="0"/>
              <a:t>. (Kim </a:t>
            </a:r>
            <a:r>
              <a:rPr lang="en-US" dirty="0" err="1" smtClean="0"/>
              <a:t>Lân</a:t>
            </a:r>
            <a:r>
              <a:rPr lang="en-US" dirty="0" smtClean="0"/>
              <a:t>)</a:t>
            </a:r>
          </a:p>
          <a:p>
            <a:pPr marL="0" indent="0">
              <a:buNone/>
            </a:pPr>
            <a:endParaRPr lang="en-US" dirty="0"/>
          </a:p>
        </p:txBody>
      </p:sp>
      <p:sp>
        <p:nvSpPr>
          <p:cNvPr id="4" name="Content Placeholder 2"/>
          <p:cNvSpPr txBox="1">
            <a:spLocks/>
          </p:cNvSpPr>
          <p:nvPr/>
        </p:nvSpPr>
        <p:spPr>
          <a:xfrm>
            <a:off x="281355" y="4613727"/>
            <a:ext cx="11676185" cy="126042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err="1" smtClean="0">
                <a:solidFill>
                  <a:srgbClr val="0000FF"/>
                </a:solidFill>
                <a:latin typeface="Times New Roman" pitchFamily="18" charset="0"/>
                <a:cs typeface="Times New Roman" pitchFamily="18" charset="0"/>
              </a:rPr>
              <a:t>Đáp</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án</a:t>
            </a:r>
            <a:r>
              <a:rPr lang="en-US" sz="2000" b="1" dirty="0" smtClean="0">
                <a:solidFill>
                  <a:srgbClr val="0000FF"/>
                </a:solidFill>
                <a:latin typeface="Times New Roman" pitchFamily="18" charset="0"/>
                <a:cs typeface="Times New Roman" pitchFamily="18" charset="0"/>
              </a:rPr>
              <a:t>:</a:t>
            </a:r>
          </a:p>
          <a:p>
            <a:pPr marL="0" indent="0">
              <a:buNone/>
            </a:pPr>
            <a:r>
              <a:rPr lang="en-US" sz="2000" b="1" dirty="0" smtClean="0">
                <a:solidFill>
                  <a:srgbClr val="0000FF"/>
                </a:solidFill>
                <a:latin typeface="Times New Roman" pitchFamily="18" charset="0"/>
                <a:cs typeface="Times New Roman" pitchFamily="18" charset="0"/>
              </a:rPr>
              <a:t>a. “</a:t>
            </a:r>
            <a:r>
              <a:rPr lang="en-US" sz="2000" b="1" dirty="0" err="1" smtClean="0">
                <a:solidFill>
                  <a:srgbClr val="0000FF"/>
                </a:solidFill>
                <a:latin typeface="Times New Roman" pitchFamily="18" charset="0"/>
                <a:cs typeface="Times New Roman" pitchFamily="18" charset="0"/>
              </a:rPr>
              <a:t>thì</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ra</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thành</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phần</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tình</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thái</a:t>
            </a:r>
            <a:endParaRPr lang="en-US" sz="2000" b="1" dirty="0" smtClean="0">
              <a:solidFill>
                <a:srgbClr val="0000FF"/>
              </a:solidFill>
              <a:latin typeface="Times New Roman" pitchFamily="18" charset="0"/>
              <a:cs typeface="Times New Roman" pitchFamily="18" charset="0"/>
            </a:endParaRPr>
          </a:p>
          <a:p>
            <a:pPr marL="0" indent="0">
              <a:buNone/>
            </a:pPr>
            <a:r>
              <a:rPr lang="en-US" sz="2000" b="1" dirty="0" smtClean="0">
                <a:solidFill>
                  <a:srgbClr val="0000FF"/>
                </a:solidFill>
                <a:latin typeface="Times New Roman" pitchFamily="18" charset="0"/>
                <a:cs typeface="Times New Roman" pitchFamily="18" charset="0"/>
              </a:rPr>
              <a:t>b. “</a:t>
            </a:r>
            <a:r>
              <a:rPr lang="en-US" sz="2000" b="1" dirty="0" err="1" smtClean="0">
                <a:solidFill>
                  <a:srgbClr val="0000FF"/>
                </a:solidFill>
                <a:latin typeface="Times New Roman" pitchFamily="18" charset="0"/>
                <a:cs typeface="Times New Roman" pitchFamily="18" charset="0"/>
              </a:rPr>
              <a:t>một</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buổi</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mai</a:t>
            </a:r>
            <a:r>
              <a:rPr lang="en-US" sz="2000" b="1" dirty="0" smtClean="0">
                <a:solidFill>
                  <a:srgbClr val="0000FF"/>
                </a:solidFill>
                <a:latin typeface="Times New Roman" pitchFamily="18" charset="0"/>
                <a:cs typeface="Times New Roman" pitchFamily="18" charset="0"/>
              </a:rPr>
              <a:t>…</a:t>
            </a:r>
            <a:r>
              <a:rPr lang="en-US" sz="2000" b="1" dirty="0" err="1" smtClean="0">
                <a:solidFill>
                  <a:srgbClr val="0000FF"/>
                </a:solidFill>
                <a:latin typeface="Times New Roman" pitchFamily="18" charset="0"/>
                <a:cs typeface="Times New Roman" pitchFamily="18" charset="0"/>
              </a:rPr>
              <a:t>lạnh</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thành</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phần</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phụ</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chú</a:t>
            </a:r>
            <a:endParaRPr lang="en-US" sz="2000" b="1" dirty="0" smtClean="0">
              <a:solidFill>
                <a:srgbClr val="0000FF"/>
              </a:solidFill>
              <a:latin typeface="Times New Roman" pitchFamily="18" charset="0"/>
              <a:cs typeface="Times New Roman" pitchFamily="18" charset="0"/>
            </a:endParaRPr>
          </a:p>
          <a:p>
            <a:pPr marL="0" indent="0">
              <a:buFont typeface="Arial" panose="020B0604020202020204" pitchFamily="34" charset="0"/>
              <a:buNone/>
            </a:pPr>
            <a:endParaRPr lang="en-US" sz="20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425219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1000"/>
                                        <p:tgtEl>
                                          <p:spTgt spid="3">
                                            <p:txEl>
                                              <p:pRg st="1" end="1"/>
                                            </p:txEl>
                                          </p:spTgt>
                                        </p:tgtEl>
                                      </p:cBhvr>
                                    </p:animEffect>
                                    <p:anim calcmode="lin" valueType="num">
                                      <p:cBhvr>
                                        <p:cTn id="2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0"/>
                                        <p:tgtEl>
                                          <p:spTgt spid="3">
                                            <p:txEl>
                                              <p:pRg st="2" end="2"/>
                                            </p:txEl>
                                          </p:spTgt>
                                        </p:tgtEl>
                                      </p:cBhvr>
                                    </p:animEffect>
                                    <p:anim calcmode="lin" valueType="num">
                                      <p:cBhvr>
                                        <p:cTn id="3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fade">
                                      <p:cBhvr>
                                        <p:cTn id="40" dur="1000"/>
                                        <p:tgtEl>
                                          <p:spTgt spid="3">
                                            <p:txEl>
                                              <p:pRg st="3" end="3"/>
                                            </p:txEl>
                                          </p:spTgt>
                                        </p:tgtEl>
                                      </p:cBhvr>
                                    </p:animEffect>
                                    <p:anim calcmode="lin" valueType="num">
                                      <p:cBhvr>
                                        <p:cTn id="4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1000"/>
                                        <p:tgtEl>
                                          <p:spTgt spid="3">
                                            <p:txEl>
                                              <p:pRg st="4" end="4"/>
                                            </p:txEl>
                                          </p:spTgt>
                                        </p:tgtEl>
                                      </p:cBhvr>
                                    </p:animEffect>
                                    <p:anim calcmode="lin" valueType="num">
                                      <p:cBhvr>
                                        <p:cTn id="4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569" y="365125"/>
            <a:ext cx="11781693" cy="1325563"/>
          </a:xfrm>
        </p:spPr>
        <p:txBody>
          <a:bodyPr>
            <a:normAutofit fontScale="90000"/>
          </a:bodyPr>
          <a:lstStyle/>
          <a:p>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Bài</a:t>
            </a:r>
            <a:r>
              <a:rPr lang="en-US" sz="2400" dirty="0" smtClean="0">
                <a:latin typeface="Times New Roman" pitchFamily="18" charset="0"/>
                <a:cs typeface="Times New Roman" pitchFamily="18" charset="0"/>
              </a:rPr>
              <a:t> 2: </a:t>
            </a:r>
            <a:r>
              <a:rPr lang="vi-VN" sz="2400" dirty="0">
                <a:latin typeface="Times New Roman" pitchFamily="18" charset="0"/>
                <a:cs typeface="Times New Roman" pitchFamily="18" charset="0"/>
              </a:rPr>
              <a:t>Phân tích d</a:t>
            </a:r>
            <a:r>
              <a:rPr lang="en-US" sz="2400" dirty="0" err="1">
                <a:latin typeface="Times New Roman" pitchFamily="18" charset="0"/>
                <a:cs typeface="Times New Roman" pitchFamily="18" charset="0"/>
              </a:rPr>
              <a:t>iễn</a:t>
            </a:r>
            <a:r>
              <a:rPr lang="vi-VN" sz="2400" dirty="0">
                <a:latin typeface="Times New Roman" pitchFamily="18" charset="0"/>
                <a:cs typeface="Times New Roman" pitchFamily="18" charset="0"/>
              </a:rPr>
              <a:t> biến tâm lý của nhân vật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nghe</a:t>
            </a:r>
            <a:r>
              <a:rPr lang="en-US" sz="2400" dirty="0" smtClean="0">
                <a:latin typeface="Times New Roman" pitchFamily="18" charset="0"/>
                <a:cs typeface="Times New Roman" pitchFamily="18" charset="0"/>
              </a:rPr>
              <a:t> tin </a:t>
            </a:r>
            <a:r>
              <a:rPr lang="en-US" sz="2400" dirty="0" err="1" smtClean="0">
                <a:latin typeface="Times New Roman" pitchFamily="18" charset="0"/>
                <a:cs typeface="Times New Roman" pitchFamily="18" charset="0"/>
              </a:rPr>
              <a:t>làng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Dầu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giặc</a:t>
            </a: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bằng </a:t>
            </a:r>
            <a:r>
              <a:rPr lang="vi-VN" sz="2400" dirty="0">
                <a:latin typeface="Times New Roman" pitchFamily="18" charset="0"/>
                <a:cs typeface="Times New Roman" pitchFamily="18" charset="0"/>
              </a:rPr>
              <a:t>một đoạn văn </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diễn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dịch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khoảng</a:t>
            </a:r>
            <a:r>
              <a:rPr lang="en-US" sz="2400" dirty="0">
                <a:latin typeface="Times New Roman" pitchFamily="18" charset="0"/>
                <a:cs typeface="Times New Roman" pitchFamily="18" charset="0"/>
              </a:rPr>
              <a:t> 10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dụng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biệt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lập</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phụ</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chú</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câu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biệt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lập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phụ</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chú</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thái</a:t>
            </a: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152399" y="1485656"/>
            <a:ext cx="11875477" cy="4351338"/>
          </a:xfrm>
        </p:spPr>
        <p:txBody>
          <a:bodyPr>
            <a:noAutofit/>
          </a:bodyPr>
          <a:lstStyle/>
          <a:p>
            <a:pPr>
              <a:buFont typeface="Arial" charset="0"/>
              <a:buChar char="•"/>
            </a:pPr>
            <a:r>
              <a:rPr lang="en-US" sz="1800" b="1" dirty="0" err="1" smtClean="0">
                <a:solidFill>
                  <a:srgbClr val="0000FF"/>
                </a:solidFill>
                <a:latin typeface="Times New Roman" pitchFamily="18" charset="0"/>
                <a:cs typeface="Times New Roman" pitchFamily="18" charset="0"/>
              </a:rPr>
              <a:t>Nội</a:t>
            </a:r>
            <a:r>
              <a:rPr lang="en-US" sz="1800" b="1" dirty="0" smtClean="0">
                <a:solidFill>
                  <a:srgbClr val="0000FF"/>
                </a:solidFill>
                <a:latin typeface="Times New Roman" pitchFamily="18" charset="0"/>
                <a:cs typeface="Times New Roman" pitchFamily="18" charset="0"/>
              </a:rPr>
              <a:t> </a:t>
            </a:r>
            <a:r>
              <a:rPr lang="en-US" sz="1800" b="1" dirty="0">
                <a:solidFill>
                  <a:srgbClr val="0000FF"/>
                </a:solidFill>
                <a:latin typeface="Times New Roman" pitchFamily="18" charset="0"/>
                <a:cs typeface="Times New Roman" pitchFamily="18" charset="0"/>
              </a:rPr>
              <a:t>dung</a:t>
            </a:r>
            <a:r>
              <a:rPr lang="en-US" sz="1800" b="1" dirty="0" smtClean="0">
                <a:solidFill>
                  <a:srgbClr val="0000FF"/>
                </a:solidFill>
                <a:latin typeface="Times New Roman" pitchFamily="18" charset="0"/>
                <a:cs typeface="Times New Roman" pitchFamily="18" charset="0"/>
              </a:rPr>
              <a:t>:</a:t>
            </a:r>
          </a:p>
          <a:p>
            <a:pPr>
              <a:buFontTx/>
              <a:buChar char="-"/>
            </a:pPr>
            <a:r>
              <a:rPr lang="en-US" sz="1800" dirty="0" err="1" smtClean="0">
                <a:solidFill>
                  <a:srgbClr val="0000FF"/>
                </a:solidFill>
                <a:latin typeface="Times New Roman" pitchFamily="18" charset="0"/>
                <a:cs typeface="Times New Roman" pitchFamily="18" charset="0"/>
              </a:rPr>
              <a:t>Giới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thiệu</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nhân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vật</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chính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ông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Hai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người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nông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dân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hiền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lành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chất</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phác</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có</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tình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cảm</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đặc</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biệt</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với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làng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vì</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chiến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tranh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phải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rời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làng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đi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tản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cư</a:t>
            </a:r>
            <a:r>
              <a:rPr lang="en-US" sz="1800" dirty="0" smtClean="0">
                <a:solidFill>
                  <a:srgbClr val="0000FF"/>
                </a:solidFill>
                <a:latin typeface="Times New Roman" pitchFamily="18" charset="0"/>
                <a:cs typeface="Times New Roman" pitchFamily="18" charset="0"/>
              </a:rPr>
              <a:t>.</a:t>
            </a:r>
          </a:p>
          <a:p>
            <a:pPr>
              <a:buFontTx/>
              <a:buChar char="-"/>
            </a:pPr>
            <a:r>
              <a:rPr lang="en-US" sz="1800" dirty="0" smtClean="0">
                <a:solidFill>
                  <a:srgbClr val="0000FF"/>
                </a:solidFill>
                <a:latin typeface="Times New Roman" pitchFamily="18" charset="0"/>
                <a:cs typeface="Times New Roman" pitchFamily="18" charset="0"/>
              </a:rPr>
              <a:t>Ở </a:t>
            </a:r>
            <a:r>
              <a:rPr lang="en-US" sz="1800" dirty="0" err="1" smtClean="0">
                <a:solidFill>
                  <a:srgbClr val="0000FF"/>
                </a:solidFill>
                <a:latin typeface="Times New Roman" pitchFamily="18" charset="0"/>
                <a:cs typeface="Times New Roman" pitchFamily="18" charset="0"/>
              </a:rPr>
              <a:t>nơi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tản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cư</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ông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nhớ</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làng</a:t>
            </a:r>
            <a:r>
              <a:rPr lang="en-US" sz="1800" dirty="0" smtClean="0">
                <a:solidFill>
                  <a:srgbClr val="0000FF"/>
                </a:solidFill>
                <a:latin typeface="Times New Roman" pitchFamily="18" charset="0"/>
                <a:cs typeface="Times New Roman" pitchFamily="18" charset="0"/>
              </a:rPr>
              <a:t> da </a:t>
            </a:r>
            <a:r>
              <a:rPr lang="en-US" sz="1800" dirty="0" err="1" smtClean="0">
                <a:solidFill>
                  <a:srgbClr val="0000FF"/>
                </a:solidFill>
                <a:latin typeface="Times New Roman" pitchFamily="18" charset="0"/>
                <a:cs typeface="Times New Roman" pitchFamily="18" charset="0"/>
              </a:rPr>
              <a:t>diết</a:t>
            </a:r>
            <a:r>
              <a:rPr lang="en-US" sz="1800" dirty="0" smtClean="0">
                <a:solidFill>
                  <a:srgbClr val="0000FF"/>
                </a:solidFill>
                <a:latin typeface="Times New Roman" pitchFamily="18" charset="0"/>
                <a:cs typeface="Times New Roman" pitchFamily="18" charset="0"/>
              </a:rPr>
              <a:t>-&gt; </a:t>
            </a:r>
            <a:r>
              <a:rPr lang="en-US" sz="1800" dirty="0" err="1" smtClean="0">
                <a:solidFill>
                  <a:srgbClr val="0000FF"/>
                </a:solidFill>
                <a:latin typeface="Times New Roman" pitchFamily="18" charset="0"/>
                <a:cs typeface="Times New Roman" pitchFamily="18" charset="0"/>
              </a:rPr>
              <a:t>thay</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tâm</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đổi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tính</a:t>
            </a:r>
            <a:endParaRPr lang="en-US" sz="1800" dirty="0" smtClean="0">
              <a:solidFill>
                <a:srgbClr val="0000FF"/>
              </a:solidFill>
              <a:latin typeface="Times New Roman" pitchFamily="18" charset="0"/>
              <a:cs typeface="Times New Roman" pitchFamily="18" charset="0"/>
            </a:endParaRPr>
          </a:p>
          <a:p>
            <a:pPr>
              <a:buFontTx/>
              <a:buChar char="-"/>
            </a:pPr>
            <a:r>
              <a:rPr lang="en-US" sz="1800" dirty="0" err="1" smtClean="0">
                <a:solidFill>
                  <a:srgbClr val="0000FF"/>
                </a:solidFill>
                <a:latin typeface="Times New Roman" pitchFamily="18" charset="0"/>
                <a:cs typeface="Times New Roman" pitchFamily="18" charset="0"/>
              </a:rPr>
              <a:t>Khi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được</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nói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chuyện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về</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làng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ông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vui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náo</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nức</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đến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lạ</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thường</a:t>
            </a:r>
            <a:endParaRPr lang="en-US" sz="1800" dirty="0" smtClean="0">
              <a:solidFill>
                <a:srgbClr val="0000FF"/>
              </a:solidFill>
              <a:latin typeface="Times New Roman" pitchFamily="18" charset="0"/>
              <a:cs typeface="Times New Roman" pitchFamily="18" charset="0"/>
            </a:endParaRPr>
          </a:p>
          <a:p>
            <a:pPr>
              <a:buFontTx/>
              <a:buChar char="-"/>
            </a:pPr>
            <a:r>
              <a:rPr lang="en-US" sz="1800" dirty="0" err="1" smtClean="0">
                <a:solidFill>
                  <a:srgbClr val="0000FF"/>
                </a:solidFill>
                <a:latin typeface="Times New Roman" pitchFamily="18" charset="0"/>
                <a:cs typeface="Times New Roman" pitchFamily="18" charset="0"/>
              </a:rPr>
              <a:t>Ông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quan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tâm</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đến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tình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hình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chính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trị</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thế</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giới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đến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các</a:t>
            </a:r>
            <a:r>
              <a:rPr lang="en-US" sz="1800" dirty="0" smtClean="0">
                <a:solidFill>
                  <a:srgbClr val="0000FF"/>
                </a:solidFill>
                <a:latin typeface="Times New Roman" pitchFamily="18" charset="0"/>
                <a:cs typeface="Times New Roman" pitchFamily="18" charset="0"/>
              </a:rPr>
              <a:t> tin </a:t>
            </a:r>
            <a:r>
              <a:rPr lang="en-US" sz="1800" dirty="0" err="1" smtClean="0">
                <a:solidFill>
                  <a:srgbClr val="0000FF"/>
                </a:solidFill>
                <a:latin typeface="Times New Roman" pitchFamily="18" charset="0"/>
                <a:cs typeface="Times New Roman" pitchFamily="18" charset="0"/>
              </a:rPr>
              <a:t>chiến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thắng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của</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quân</a:t>
            </a:r>
            <a:r>
              <a:rPr lang="en-US" sz="1800" dirty="0" smtClean="0">
                <a:solidFill>
                  <a:srgbClr val="0000FF"/>
                </a:solidFill>
                <a:latin typeface="Times New Roman" pitchFamily="18" charset="0"/>
                <a:cs typeface="Times New Roman" pitchFamily="18" charset="0"/>
              </a:rPr>
              <a:t> ta: tin </a:t>
            </a:r>
            <a:r>
              <a:rPr lang="en-US" sz="1800" dirty="0" err="1" smtClean="0">
                <a:solidFill>
                  <a:srgbClr val="0000FF"/>
                </a:solidFill>
                <a:latin typeface="Times New Roman" pitchFamily="18" charset="0"/>
                <a:cs typeface="Times New Roman" pitchFamily="18" charset="0"/>
              </a:rPr>
              <a:t>một</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em</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bé</a:t>
            </a:r>
            <a:r>
              <a:rPr lang="en-US" sz="1800" dirty="0" smtClean="0">
                <a:solidFill>
                  <a:srgbClr val="0000FF"/>
                </a:solidFill>
                <a:latin typeface="Times New Roman" pitchFamily="18" charset="0"/>
                <a:cs typeface="Times New Roman" pitchFamily="18" charset="0"/>
              </a:rPr>
              <a:t>, tin </a:t>
            </a:r>
            <a:r>
              <a:rPr lang="en-US" sz="1800" dirty="0" err="1" smtClean="0">
                <a:solidFill>
                  <a:srgbClr val="0000FF"/>
                </a:solidFill>
                <a:latin typeface="Times New Roman" pitchFamily="18" charset="0"/>
                <a:cs typeface="Times New Roman" pitchFamily="18" charset="0"/>
              </a:rPr>
              <a:t>một</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anh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trung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đội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trưởng</a:t>
            </a:r>
            <a:r>
              <a:rPr lang="en-US" sz="1800" dirty="0" smtClean="0">
                <a:solidFill>
                  <a:srgbClr val="0000FF"/>
                </a:solidFill>
                <a:latin typeface="Times New Roman" pitchFamily="18" charset="0"/>
                <a:cs typeface="Times New Roman" pitchFamily="18" charset="0"/>
              </a:rPr>
              <a:t> hay tin </a:t>
            </a:r>
            <a:r>
              <a:rPr lang="en-US" sz="1800" dirty="0" err="1" smtClean="0">
                <a:solidFill>
                  <a:srgbClr val="0000FF"/>
                </a:solidFill>
                <a:latin typeface="Times New Roman" pitchFamily="18" charset="0"/>
                <a:cs typeface="Times New Roman" pitchFamily="18" charset="0"/>
              </a:rPr>
              <a:t>đội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nữ</a:t>
            </a:r>
            <a:r>
              <a:rPr lang="en-US" sz="1800" dirty="0" smtClean="0">
                <a:solidFill>
                  <a:srgbClr val="0000FF"/>
                </a:solidFill>
                <a:latin typeface="Times New Roman" pitchFamily="18" charset="0"/>
                <a:cs typeface="Times New Roman" pitchFamily="18" charset="0"/>
              </a:rPr>
              <a:t> du </a:t>
            </a:r>
            <a:r>
              <a:rPr lang="en-US" sz="1800" dirty="0" err="1" smtClean="0">
                <a:solidFill>
                  <a:srgbClr val="0000FF"/>
                </a:solidFill>
                <a:latin typeface="Times New Roman" pitchFamily="18" charset="0"/>
                <a:cs typeface="Times New Roman" pitchFamily="18" charset="0"/>
              </a:rPr>
              <a:t>kích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Trưng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Trắc</a:t>
            </a:r>
            <a:r>
              <a:rPr lang="en-US" sz="1800" dirty="0" smtClean="0">
                <a:solidFill>
                  <a:srgbClr val="0000FF"/>
                </a:solidFill>
                <a:latin typeface="Times New Roman" pitchFamily="18" charset="0"/>
                <a:cs typeface="Times New Roman" pitchFamily="18" charset="0"/>
              </a:rPr>
              <a:t>…</a:t>
            </a:r>
          </a:p>
          <a:p>
            <a:pPr marL="0" indent="0">
              <a:buNone/>
            </a:pPr>
            <a:r>
              <a:rPr lang="en-US" sz="1800" dirty="0" smtClean="0">
                <a:solidFill>
                  <a:srgbClr val="0000FF"/>
                </a:solidFill>
                <a:latin typeface="Times New Roman" pitchFamily="18" charset="0"/>
                <a:cs typeface="Times New Roman" pitchFamily="18" charset="0"/>
              </a:rPr>
              <a:t>-&gt; </a:t>
            </a:r>
            <a:r>
              <a:rPr lang="en-US" sz="1800" dirty="0" err="1" smtClean="0">
                <a:solidFill>
                  <a:srgbClr val="0000FF"/>
                </a:solidFill>
                <a:latin typeface="Times New Roman" pitchFamily="18" charset="0"/>
                <a:cs typeface="Times New Roman" pitchFamily="18" charset="0"/>
              </a:rPr>
              <a:t>Đó</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là</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niềm</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vui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của</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một</a:t>
            </a:r>
            <a:r>
              <a:rPr lang="en-US" sz="1800" dirty="0" smtClean="0">
                <a:solidFill>
                  <a:srgbClr val="0000FF"/>
                </a:solidFill>
                <a:latin typeface="Times New Roman" pitchFamily="18" charset="0"/>
                <a:cs typeface="Times New Roman" pitchFamily="18" charset="0"/>
              </a:rPr>
              <a:t> con </a:t>
            </a:r>
            <a:r>
              <a:rPr lang="en-US" sz="1800" dirty="0" err="1" smtClean="0">
                <a:solidFill>
                  <a:srgbClr val="0000FF"/>
                </a:solidFill>
                <a:latin typeface="Times New Roman" pitchFamily="18" charset="0"/>
                <a:cs typeface="Times New Roman" pitchFamily="18" charset="0"/>
              </a:rPr>
              <a:t>người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gắn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bó</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tình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cảm</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của</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mình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với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vận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mệnh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toàn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dân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tộc</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là</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sự</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đồng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tình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ủng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hộ</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là</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niềm</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vui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mộc</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mặc</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của</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mmotj</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tấm</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lòng</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yêu</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nước</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chân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thành</a:t>
            </a:r>
            <a:r>
              <a:rPr lang="en-US" sz="1800" dirty="0" smtClean="0">
                <a:solidFill>
                  <a:srgbClr val="0000FF"/>
                </a:solidFill>
                <a:latin typeface="Times New Roman" pitchFamily="18" charset="0"/>
                <a:cs typeface="Times New Roman" pitchFamily="18" charset="0"/>
              </a:rPr>
              <a:t>.</a:t>
            </a:r>
          </a:p>
          <a:p>
            <a:pPr marL="0" indent="0">
              <a:buNone/>
            </a:pPr>
            <a:r>
              <a:rPr lang="en-US" sz="1800" b="1" dirty="0" smtClean="0">
                <a:solidFill>
                  <a:srgbClr val="0000FF"/>
                </a:solidFill>
                <a:latin typeface="Times New Roman" pitchFamily="18" charset="0"/>
                <a:cs typeface="Times New Roman" pitchFamily="18" charset="0"/>
              </a:rPr>
              <a:t>*</a:t>
            </a:r>
            <a:r>
              <a:rPr lang="en-US" sz="1800" b="1" dirty="0" err="1">
                <a:solidFill>
                  <a:srgbClr val="0000FF"/>
                </a:solidFill>
                <a:latin typeface="Times New Roman" pitchFamily="18" charset="0"/>
                <a:cs typeface="Times New Roman" pitchFamily="18" charset="0"/>
              </a:rPr>
              <a:t>Về</a:t>
            </a:r>
            <a:r>
              <a:rPr lang="en-US" sz="1800" b="1" dirty="0">
                <a:solidFill>
                  <a:srgbClr val="0000FF"/>
                </a:solidFill>
                <a:latin typeface="Times New Roman" pitchFamily="18" charset="0"/>
                <a:cs typeface="Times New Roman" pitchFamily="18" charset="0"/>
              </a:rPr>
              <a:t> </a:t>
            </a:r>
            <a:r>
              <a:rPr lang="en-US" sz="1800" b="1" dirty="0" err="1">
                <a:solidFill>
                  <a:srgbClr val="0000FF"/>
                </a:solidFill>
                <a:latin typeface="Times New Roman" pitchFamily="18" charset="0"/>
                <a:cs typeface="Times New Roman" pitchFamily="18" charset="0"/>
              </a:rPr>
              <a:t>hình</a:t>
            </a:r>
            <a:r>
              <a:rPr lang="en-US" sz="1800" b="1" dirty="0">
                <a:solidFill>
                  <a:srgbClr val="0000FF"/>
                </a:solidFill>
                <a:latin typeface="Times New Roman" pitchFamily="18" charset="0"/>
                <a:cs typeface="Times New Roman" pitchFamily="18" charset="0"/>
              </a:rPr>
              <a:t> </a:t>
            </a:r>
            <a:r>
              <a:rPr lang="en-US" sz="1800" b="1" dirty="0" err="1">
                <a:solidFill>
                  <a:srgbClr val="0000FF"/>
                </a:solidFill>
                <a:latin typeface="Times New Roman" pitchFamily="18" charset="0"/>
                <a:cs typeface="Times New Roman" pitchFamily="18" charset="0"/>
              </a:rPr>
              <a:t>thức</a:t>
            </a:r>
            <a:r>
              <a:rPr lang="en-US" sz="1800" b="1" dirty="0">
                <a:solidFill>
                  <a:srgbClr val="0000FF"/>
                </a:solidFill>
                <a:latin typeface="Times New Roman" pitchFamily="18" charset="0"/>
                <a:cs typeface="Times New Roman" pitchFamily="18" charset="0"/>
              </a:rPr>
              <a:t>: </a:t>
            </a:r>
            <a:r>
              <a:rPr lang="vi-VN" sz="1800" dirty="0">
                <a:solidFill>
                  <a:srgbClr val="0000FF"/>
                </a:solidFill>
                <a:latin typeface="Times New Roman" pitchFamily="18" charset="0"/>
                <a:cs typeface="Times New Roman" pitchFamily="18" charset="0"/>
              </a:rPr>
              <a:t>đoạn văn</a:t>
            </a:r>
            <a:r>
              <a:rPr lang="en-US" sz="1800" dirty="0">
                <a:solidFill>
                  <a:srgbClr val="0000FF"/>
                </a:solidFill>
                <a:latin typeface="Times New Roman" pitchFamily="18" charset="0"/>
                <a:cs typeface="Times New Roman" pitchFamily="18" charset="0"/>
              </a:rPr>
              <a:t> </a:t>
            </a:r>
            <a:r>
              <a:rPr lang="en-US" sz="1800" dirty="0" err="1">
                <a:solidFill>
                  <a:srgbClr val="0000FF"/>
                </a:solidFill>
                <a:latin typeface="Times New Roman" pitchFamily="18" charset="0"/>
                <a:cs typeface="Times New Roman" pitchFamily="18" charset="0"/>
              </a:rPr>
              <a:t>diễn</a:t>
            </a:r>
            <a:r>
              <a:rPr lang="en-US" sz="1800" dirty="0">
                <a:solidFill>
                  <a:srgbClr val="0000FF"/>
                </a:solidFill>
                <a:latin typeface="Times New Roman" pitchFamily="18" charset="0"/>
                <a:cs typeface="Times New Roman" pitchFamily="18" charset="0"/>
              </a:rPr>
              <a:t> </a:t>
            </a:r>
            <a:r>
              <a:rPr lang="en-US" sz="1800" dirty="0" err="1">
                <a:solidFill>
                  <a:srgbClr val="0000FF"/>
                </a:solidFill>
                <a:latin typeface="Times New Roman" pitchFamily="18" charset="0"/>
                <a:cs typeface="Times New Roman" pitchFamily="18" charset="0"/>
              </a:rPr>
              <a:t>dịch</a:t>
            </a:r>
            <a:r>
              <a:rPr lang="en-US" sz="1800" dirty="0">
                <a:solidFill>
                  <a:srgbClr val="0000FF"/>
                </a:solidFill>
                <a:latin typeface="Times New Roman" pitchFamily="18" charset="0"/>
                <a:cs typeface="Times New Roman" pitchFamily="18" charset="0"/>
              </a:rPr>
              <a:t> </a:t>
            </a:r>
            <a:r>
              <a:rPr lang="en-US" sz="1800" dirty="0" err="1">
                <a:solidFill>
                  <a:srgbClr val="0000FF"/>
                </a:solidFill>
                <a:latin typeface="Times New Roman" pitchFamily="18" charset="0"/>
                <a:cs typeface="Times New Roman" pitchFamily="18" charset="0"/>
              </a:rPr>
              <a:t>khoảng</a:t>
            </a:r>
            <a:r>
              <a:rPr lang="en-US" sz="1800" dirty="0">
                <a:solidFill>
                  <a:srgbClr val="0000FF"/>
                </a:solidFill>
                <a:latin typeface="Times New Roman" pitchFamily="18" charset="0"/>
                <a:cs typeface="Times New Roman" pitchFamily="18" charset="0"/>
              </a:rPr>
              <a:t> 10 </a:t>
            </a:r>
            <a:r>
              <a:rPr lang="en-US" sz="1800" dirty="0" err="1">
                <a:solidFill>
                  <a:srgbClr val="0000FF"/>
                </a:solidFill>
                <a:latin typeface="Times New Roman" pitchFamily="18" charset="0"/>
                <a:cs typeface="Times New Roman" pitchFamily="18" charset="0"/>
              </a:rPr>
              <a:t>câu</a:t>
            </a:r>
            <a:r>
              <a:rPr lang="en-US" sz="1800" dirty="0">
                <a:solidFill>
                  <a:srgbClr val="0000FF"/>
                </a:solidFill>
                <a:latin typeface="Times New Roman" pitchFamily="18" charset="0"/>
                <a:cs typeface="Times New Roman" pitchFamily="18" charset="0"/>
              </a:rPr>
              <a:t> (+_ 2 </a:t>
            </a:r>
            <a:r>
              <a:rPr lang="en-US" sz="1800" dirty="0" err="1">
                <a:solidFill>
                  <a:srgbClr val="0000FF"/>
                </a:solidFill>
                <a:latin typeface="Times New Roman" pitchFamily="18" charset="0"/>
                <a:cs typeface="Times New Roman" pitchFamily="18" charset="0"/>
              </a:rPr>
              <a:t>câu</a:t>
            </a:r>
            <a:r>
              <a:rPr lang="en-US" sz="1800" dirty="0">
                <a:solidFill>
                  <a:srgbClr val="0000FF"/>
                </a:solidFill>
                <a:latin typeface="Times New Roman" pitchFamily="18" charset="0"/>
                <a:cs typeface="Times New Roman" pitchFamily="18" charset="0"/>
              </a:rPr>
              <a:t>), </a:t>
            </a:r>
            <a:r>
              <a:rPr lang="en-US" sz="1800" dirty="0" err="1">
                <a:solidFill>
                  <a:srgbClr val="0000FF"/>
                </a:solidFill>
                <a:latin typeface="Times New Roman" pitchFamily="18" charset="0"/>
                <a:cs typeface="Times New Roman" pitchFamily="18" charset="0"/>
              </a:rPr>
              <a:t>trong</a:t>
            </a:r>
            <a:r>
              <a:rPr lang="en-US" sz="1800" dirty="0">
                <a:solidFill>
                  <a:srgbClr val="0000FF"/>
                </a:solidFill>
                <a:latin typeface="Times New Roman" pitchFamily="18" charset="0"/>
                <a:cs typeface="Times New Roman" pitchFamily="18" charset="0"/>
              </a:rPr>
              <a:t> </a:t>
            </a:r>
            <a:r>
              <a:rPr lang="en-US" sz="1800" dirty="0" err="1">
                <a:solidFill>
                  <a:srgbClr val="0000FF"/>
                </a:solidFill>
                <a:latin typeface="Times New Roman" pitchFamily="18" charset="0"/>
                <a:cs typeface="Times New Roman" pitchFamily="18" charset="0"/>
              </a:rPr>
              <a:t>đoạn</a:t>
            </a:r>
            <a:r>
              <a:rPr lang="en-US" sz="1800" dirty="0">
                <a:solidFill>
                  <a:srgbClr val="0000FF"/>
                </a:solidFill>
                <a:latin typeface="Times New Roman" pitchFamily="18" charset="0"/>
                <a:cs typeface="Times New Roman" pitchFamily="18" charset="0"/>
              </a:rPr>
              <a:t> </a:t>
            </a:r>
            <a:r>
              <a:rPr lang="en-US" sz="1800" dirty="0" err="1">
                <a:solidFill>
                  <a:srgbClr val="0000FF"/>
                </a:solidFill>
                <a:latin typeface="Times New Roman" pitchFamily="18" charset="0"/>
                <a:cs typeface="Times New Roman" pitchFamily="18" charset="0"/>
              </a:rPr>
              <a:t>có</a:t>
            </a:r>
            <a:r>
              <a:rPr lang="en-US" sz="1800" dirty="0">
                <a:solidFill>
                  <a:srgbClr val="0000FF"/>
                </a:solidFill>
                <a:latin typeface="Times New Roman" pitchFamily="18" charset="0"/>
                <a:cs typeface="Times New Roman" pitchFamily="18" charset="0"/>
              </a:rPr>
              <a:t> </a:t>
            </a:r>
            <a:r>
              <a:rPr lang="en-US" sz="1800" dirty="0" err="1">
                <a:solidFill>
                  <a:srgbClr val="0000FF"/>
                </a:solidFill>
                <a:latin typeface="Times New Roman" pitchFamily="18" charset="0"/>
                <a:cs typeface="Times New Roman" pitchFamily="18" charset="0"/>
              </a:rPr>
              <a:t>sử</a:t>
            </a:r>
            <a:r>
              <a:rPr lang="en-US" sz="1800" dirty="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dụng</a:t>
            </a:r>
            <a:r>
              <a:rPr lang="en-US" sz="1800" dirty="0" smtClean="0">
                <a:solidFill>
                  <a:srgbClr val="0000FF"/>
                </a:solidFill>
                <a:latin typeface="Times New Roman" pitchFamily="18" charset="0"/>
                <a:cs typeface="Times New Roman" pitchFamily="18" charset="0"/>
              </a:rPr>
              <a:t> </a:t>
            </a:r>
            <a:r>
              <a:rPr lang="en-US" sz="1800" dirty="0" err="1">
                <a:solidFill>
                  <a:srgbClr val="0000FF"/>
                </a:solidFill>
                <a:latin typeface="Times New Roman" pitchFamily="18" charset="0"/>
                <a:cs typeface="Times New Roman" pitchFamily="18" charset="0"/>
              </a:rPr>
              <a:t>thành</a:t>
            </a:r>
            <a:r>
              <a:rPr lang="en-US" sz="1800" dirty="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phần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biệt</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lập</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phụ</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chú</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tình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thái</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Gạch</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chân</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chỉ</a:t>
            </a:r>
            <a:r>
              <a:rPr lang="en-US" sz="1800" dirty="0" smtClean="0">
                <a:solidFill>
                  <a:srgbClr val="0000FF"/>
                </a:solidFill>
                <a:latin typeface="Times New Roman" pitchFamily="18" charset="0"/>
                <a:cs typeface="Times New Roman" pitchFamily="18" charset="0"/>
              </a:rPr>
              <a:t> </a:t>
            </a:r>
            <a:r>
              <a:rPr lang="en-US" sz="1800" dirty="0" err="1" smtClean="0">
                <a:solidFill>
                  <a:srgbClr val="0000FF"/>
                </a:solidFill>
                <a:latin typeface="Times New Roman" pitchFamily="18" charset="0"/>
                <a:cs typeface="Times New Roman" pitchFamily="18" charset="0"/>
              </a:rPr>
              <a:t>rõ</a:t>
            </a:r>
            <a:r>
              <a:rPr lang="en-US" sz="1800" dirty="0" smtClean="0">
                <a:solidFill>
                  <a:srgbClr val="0000FF"/>
                </a:solidFill>
                <a:latin typeface="Times New Roman" pitchFamily="18" charset="0"/>
                <a:cs typeface="Times New Roman" pitchFamily="18" charset="0"/>
              </a:rPr>
              <a:t>.</a:t>
            </a:r>
            <a:endParaRPr lang="en-US" sz="1800"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016086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xmlns="" id="{D2BB8703-B3CE-46CF-B463-968AF3A897E7}"/>
              </a:ext>
            </a:extLst>
          </p:cNvPr>
          <p:cNvSpPr>
            <a:spLocks noGrp="1" noChangeArrowheads="1"/>
          </p:cNvSpPr>
          <p:nvPr>
            <p:ph type="subTitle" idx="1"/>
          </p:nvPr>
        </p:nvSpPr>
        <p:spPr bwMode="auto">
          <a:xfrm>
            <a:off x="204072" y="122964"/>
            <a:ext cx="11807301" cy="609397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vi-VN" sz="2200" b="0" i="0" u="sng" strike="noStrike" cap="none" normalizeH="0" baseline="0" dirty="0">
              <a:ln>
                <a:noFill/>
              </a:ln>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a:ln>
                  <a:noFill/>
                </a:ln>
                <a:effectLst/>
                <a:latin typeface="+mj-lt"/>
                <a:cs typeface="Arial" panose="020B0604020202020204" pitchFamily="34" charset="0"/>
              </a:rPr>
              <a:t>1.</a:t>
            </a:r>
            <a:r>
              <a:rPr kumimoji="0" lang="vi-VN" altLang="vi-VN" sz="2200" b="0" i="0" u="none" strike="noStrike" cap="none" normalizeH="0" baseline="0" dirty="0">
                <a:ln>
                  <a:noFill/>
                </a:ln>
                <a:effectLst/>
                <a:latin typeface="+mj-lt"/>
                <a:cs typeface="Arial" panose="020B0604020202020204" pitchFamily="34" charset="0"/>
              </a:rPr>
              <a:t> Liên kết trong một văn bản là sự nối kết ý nghĩa giữa câu với câu, giữa đoạn văn với đoạn văn bằng các từ ngữ có tác dụng liên kết</a:t>
            </a:r>
            <a:r>
              <a:rPr kumimoji="0" lang="vi-VN" altLang="vi-VN" sz="2200" b="0" i="0" u="none" strike="noStrike" cap="none" normalizeH="0" baseline="0" dirty="0" smtClean="0">
                <a:ln>
                  <a:noFill/>
                </a:ln>
                <a:effectLst/>
                <a:latin typeface="+mj-lt"/>
                <a:cs typeface="Arial" panose="020B0604020202020204" pitchFamily="34" charset="0"/>
              </a:rPr>
              <a:t>.</a:t>
            </a:r>
            <a:endParaRPr kumimoji="0" lang="en-US" altLang="vi-VN" sz="2200" b="0" i="0" u="none" strike="noStrike" cap="none" normalizeH="0" baseline="0" dirty="0" smtClean="0">
              <a:ln>
                <a:noFill/>
              </a:ln>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vi-VN" sz="2200" b="0" i="0" u="none" strike="noStrike" cap="none" normalizeH="0" baseline="0" dirty="0">
              <a:ln>
                <a:noFill/>
              </a:ln>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0" u="none" strike="noStrike" cap="none" normalizeH="0" baseline="0" dirty="0">
                <a:ln>
                  <a:noFill/>
                </a:ln>
                <a:effectLst/>
                <a:latin typeface="+mj-lt"/>
                <a:cs typeface="Arial" panose="020B0604020202020204" pitchFamily="34" charset="0"/>
              </a:rPr>
              <a:t>2.</a:t>
            </a:r>
            <a:r>
              <a:rPr kumimoji="0" lang="vi-VN" altLang="vi-VN" sz="2200" b="0" i="0" u="none" strike="noStrike" cap="none" normalizeH="0" baseline="0" dirty="0">
                <a:ln>
                  <a:noFill/>
                </a:ln>
                <a:effectLst/>
                <a:latin typeface="+mj-lt"/>
                <a:cs typeface="Arial" panose="020B0604020202020204" pitchFamily="34" charset="0"/>
              </a:rPr>
              <a:t> Các câu trong một đoạn văn và các đoạn văn trong một văn bản phải luôn có sự liên kết chặt chẽ về nội dung và hình </a:t>
            </a:r>
            <a:r>
              <a:rPr kumimoji="0" lang="vi-VN" altLang="vi-VN" sz="2200" b="0" i="0" u="none" strike="noStrike" cap="none" normalizeH="0" baseline="0" dirty="0" smtClean="0">
                <a:ln>
                  <a:noFill/>
                </a:ln>
                <a:effectLst/>
                <a:latin typeface="+mj-lt"/>
                <a:cs typeface="Arial" panose="020B0604020202020204" pitchFamily="34" charset="0"/>
              </a:rPr>
              <a:t>thức</a:t>
            </a:r>
            <a:r>
              <a:rPr lang="en-US" altLang="vi-VN" sz="2200" dirty="0">
                <a:latin typeface="+mj-lt"/>
                <a:cs typeface="Arial" panose="020B0604020202020204" pitchFamily="34" charset="0"/>
              </a:rPr>
              <a:t>.</a:t>
            </a:r>
            <a:endParaRPr kumimoji="0" lang="vi-VN" altLang="vi-VN" sz="2200" b="0" i="0" u="none" strike="noStrike" cap="none" normalizeH="0" baseline="0" dirty="0">
              <a:ln>
                <a:noFill/>
              </a:ln>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1" u="none" strike="noStrike" cap="none" normalizeH="0" baseline="0" dirty="0">
                <a:ln>
                  <a:noFill/>
                </a:ln>
                <a:effectLst/>
                <a:latin typeface="+mj-lt"/>
                <a:cs typeface="Arial" panose="020B0604020202020204" pitchFamily="34" charset="0"/>
              </a:rPr>
              <a:t>– Liên </a:t>
            </a:r>
            <a:r>
              <a:rPr kumimoji="0" lang="vi-VN" altLang="vi-VN" sz="2200" b="1" i="1" u="none" strike="noStrike" cap="none" normalizeH="0" baseline="0" dirty="0" err="1">
                <a:ln>
                  <a:noFill/>
                </a:ln>
                <a:effectLst/>
                <a:latin typeface="+mj-lt"/>
                <a:cs typeface="Arial" panose="020B0604020202020204" pitchFamily="34" charset="0"/>
              </a:rPr>
              <a:t>kết</a:t>
            </a:r>
            <a:r>
              <a:rPr kumimoji="0" lang="vi-VN" altLang="vi-VN" sz="2200" b="1" i="1" u="none" strike="noStrike" cap="none" normalizeH="0" baseline="0" dirty="0">
                <a:ln>
                  <a:noFill/>
                </a:ln>
                <a:effectLst/>
                <a:latin typeface="+mj-lt"/>
                <a:cs typeface="Arial" panose="020B0604020202020204" pitchFamily="34" charset="0"/>
              </a:rPr>
              <a:t> </a:t>
            </a:r>
            <a:r>
              <a:rPr kumimoji="0" lang="vi-VN" altLang="vi-VN" sz="2200" b="1" i="1" u="none" strike="noStrike" cap="none" normalizeH="0" baseline="0" dirty="0" err="1">
                <a:ln>
                  <a:noFill/>
                </a:ln>
                <a:effectLst/>
                <a:latin typeface="+mj-lt"/>
                <a:cs typeface="Arial" panose="020B0604020202020204" pitchFamily="34" charset="0"/>
              </a:rPr>
              <a:t>về</a:t>
            </a:r>
            <a:r>
              <a:rPr kumimoji="0" lang="vi-VN" altLang="vi-VN" sz="2200" b="1" i="1" u="none" strike="noStrike" cap="none" normalizeH="0" baseline="0" dirty="0">
                <a:ln>
                  <a:noFill/>
                </a:ln>
                <a:effectLst/>
                <a:latin typeface="+mj-lt"/>
                <a:cs typeface="Arial" panose="020B0604020202020204" pitchFamily="34" charset="0"/>
              </a:rPr>
              <a:t> </a:t>
            </a:r>
            <a:r>
              <a:rPr kumimoji="0" lang="vi-VN" altLang="vi-VN" sz="2200" b="1" i="1" u="none" strike="noStrike" cap="none" normalizeH="0" baseline="0" dirty="0" err="1">
                <a:ln>
                  <a:noFill/>
                </a:ln>
                <a:effectLst/>
                <a:latin typeface="+mj-lt"/>
                <a:cs typeface="Arial" panose="020B0604020202020204" pitchFamily="34" charset="0"/>
              </a:rPr>
              <a:t>nội</a:t>
            </a:r>
            <a:r>
              <a:rPr kumimoji="0" lang="vi-VN" altLang="vi-VN" sz="2200" b="1" i="1" u="none" strike="noStrike" cap="none" normalizeH="0" baseline="0" dirty="0">
                <a:ln>
                  <a:noFill/>
                </a:ln>
                <a:effectLst/>
                <a:latin typeface="+mj-lt"/>
                <a:cs typeface="Arial" panose="020B0604020202020204" pitchFamily="34" charset="0"/>
              </a:rPr>
              <a:t> dung:</a:t>
            </a:r>
            <a:endParaRPr kumimoji="0" lang="vi-VN" altLang="vi-VN" sz="2200" b="1" i="1" u="none" strike="noStrike" cap="none" normalizeH="0" baseline="0" dirty="0">
              <a:ln>
                <a:noFill/>
              </a:ln>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0" i="0" u="none" strike="noStrike" cap="none" normalizeH="0" baseline="0" dirty="0">
                <a:ln>
                  <a:noFill/>
                </a:ln>
                <a:effectLst/>
                <a:latin typeface="+mj-lt"/>
                <a:cs typeface="Arial" panose="020B0604020202020204" pitchFamily="34" charset="0"/>
              </a:rPr>
              <a:t>+ Liên </a:t>
            </a:r>
            <a:r>
              <a:rPr kumimoji="0" lang="vi-VN" altLang="vi-VN" sz="2200" b="0" i="0" u="none" strike="noStrike" cap="none" normalizeH="0" baseline="0" dirty="0" err="1">
                <a:ln>
                  <a:noFill/>
                </a:ln>
                <a:effectLst/>
                <a:latin typeface="+mj-lt"/>
                <a:cs typeface="Arial" panose="020B0604020202020204" pitchFamily="34" charset="0"/>
              </a:rPr>
              <a:t>kết</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chủ</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đề</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các</a:t>
            </a:r>
            <a:r>
              <a:rPr kumimoji="0" lang="vi-VN" altLang="vi-VN" sz="2200" b="0" i="0" u="none" strike="noStrike" cap="none" normalizeH="0" baseline="0" dirty="0">
                <a:ln>
                  <a:noFill/>
                </a:ln>
                <a:effectLst/>
                <a:latin typeface="+mj-lt"/>
                <a:cs typeface="Arial" panose="020B0604020202020204" pitchFamily="34" charset="0"/>
              </a:rPr>
              <a:t> câu </a:t>
            </a:r>
            <a:r>
              <a:rPr kumimoji="0" lang="vi-VN" altLang="vi-VN" sz="2200" b="0" i="0" u="none" strike="noStrike" cap="none" normalizeH="0" baseline="0" dirty="0" err="1">
                <a:ln>
                  <a:noFill/>
                </a:ln>
                <a:effectLst/>
                <a:latin typeface="+mj-lt"/>
                <a:cs typeface="Arial" panose="020B0604020202020204" pitchFamily="34" charset="0"/>
              </a:rPr>
              <a:t>phải</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phục</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vụ</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chủ</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đề</a:t>
            </a:r>
            <a:r>
              <a:rPr kumimoji="0" lang="vi-VN" altLang="vi-VN" sz="2200" b="0" i="0" u="none" strike="noStrike" cap="none" normalizeH="0" baseline="0" dirty="0">
                <a:ln>
                  <a:noFill/>
                </a:ln>
                <a:effectLst/>
                <a:latin typeface="+mj-lt"/>
                <a:cs typeface="Arial" panose="020B0604020202020204" pitchFamily="34" charset="0"/>
              </a:rPr>
              <a:t> chung </a:t>
            </a:r>
            <a:r>
              <a:rPr kumimoji="0" lang="vi-VN" altLang="vi-VN" sz="2200" b="0" i="0" u="none" strike="noStrike" cap="none" normalizeH="0" baseline="0" dirty="0" err="1">
                <a:ln>
                  <a:noFill/>
                </a:ln>
                <a:effectLst/>
                <a:latin typeface="+mj-lt"/>
                <a:cs typeface="Arial" panose="020B0604020202020204" pitchFamily="34" charset="0"/>
              </a:rPr>
              <a:t>của</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đoạn</a:t>
            </a:r>
            <a:r>
              <a:rPr kumimoji="0" lang="vi-VN" altLang="vi-VN" sz="2200" b="0" i="0" u="none" strike="noStrike" cap="none" normalizeH="0" baseline="0" dirty="0">
                <a:ln>
                  <a:noFill/>
                </a:ln>
                <a:effectLst/>
                <a:latin typeface="+mj-lt"/>
                <a:cs typeface="Arial" panose="020B0604020202020204" pitchFamily="34" charset="0"/>
              </a:rPr>
              <a:t> văn, </a:t>
            </a:r>
            <a:r>
              <a:rPr kumimoji="0" lang="vi-VN" altLang="vi-VN" sz="2200" b="0" i="0" u="none" strike="noStrike" cap="none" normalizeH="0" baseline="0" dirty="0" err="1">
                <a:ln>
                  <a:noFill/>
                </a:ln>
                <a:effectLst/>
                <a:latin typeface="+mj-lt"/>
                <a:cs typeface="Arial" panose="020B0604020202020204" pitchFamily="34" charset="0"/>
              </a:rPr>
              <a:t>các</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đoạn</a:t>
            </a:r>
            <a:r>
              <a:rPr kumimoji="0" lang="vi-VN" altLang="vi-VN" sz="2200" b="0" i="0" u="none" strike="noStrike" cap="none" normalizeH="0" baseline="0" dirty="0">
                <a:ln>
                  <a:noFill/>
                </a:ln>
                <a:effectLst/>
                <a:latin typeface="+mj-lt"/>
                <a:cs typeface="Arial" panose="020B0604020202020204" pitchFamily="34" charset="0"/>
              </a:rPr>
              <a:t> văn </a:t>
            </a:r>
            <a:r>
              <a:rPr kumimoji="0" lang="vi-VN" altLang="vi-VN" sz="2200" b="0" i="0" u="none" strike="noStrike" cap="none" normalizeH="0" baseline="0" dirty="0" err="1">
                <a:ln>
                  <a:noFill/>
                </a:ln>
                <a:effectLst/>
                <a:latin typeface="+mj-lt"/>
                <a:cs typeface="Arial" panose="020B0604020202020204" pitchFamily="34" charset="0"/>
              </a:rPr>
              <a:t>phải</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thể</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hiện</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được</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chủ</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đề</a:t>
            </a:r>
            <a:r>
              <a:rPr kumimoji="0" lang="vi-VN" altLang="vi-VN" sz="2200" b="0" i="0" u="none" strike="noStrike" cap="none" normalizeH="0" baseline="0" dirty="0">
                <a:ln>
                  <a:noFill/>
                </a:ln>
                <a:effectLst/>
                <a:latin typeface="+mj-lt"/>
                <a:cs typeface="Arial" panose="020B0604020202020204" pitchFamily="34" charset="0"/>
              </a:rPr>
              <a:t> chung </a:t>
            </a:r>
            <a:r>
              <a:rPr kumimoji="0" lang="vi-VN" altLang="vi-VN" sz="2200" b="0" i="0" u="none" strike="noStrike" cap="none" normalizeH="0" baseline="0" dirty="0" err="1">
                <a:ln>
                  <a:noFill/>
                </a:ln>
                <a:effectLst/>
                <a:latin typeface="+mj-lt"/>
                <a:cs typeface="Arial" panose="020B0604020202020204" pitchFamily="34" charset="0"/>
              </a:rPr>
              <a:t>của</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toàn</a:t>
            </a:r>
            <a:r>
              <a:rPr kumimoji="0" lang="vi-VN" altLang="vi-VN" sz="2200" b="0" i="0" u="none" strike="noStrike" cap="none" normalizeH="0" baseline="0" dirty="0">
                <a:ln>
                  <a:noFill/>
                </a:ln>
                <a:effectLst/>
                <a:latin typeface="+mj-lt"/>
                <a:cs typeface="Arial" panose="020B0604020202020204" pitchFamily="34" charset="0"/>
              </a:rPr>
              <a:t> văn </a:t>
            </a:r>
            <a:r>
              <a:rPr kumimoji="0" lang="vi-VN" altLang="vi-VN" sz="2200" b="0" i="0" u="none" strike="noStrike" cap="none" normalizeH="0" baseline="0" dirty="0" err="1">
                <a:ln>
                  <a:noFill/>
                </a:ln>
                <a:effectLst/>
                <a:latin typeface="+mj-lt"/>
                <a:cs typeface="Arial" panose="020B0604020202020204" pitchFamily="34" charset="0"/>
              </a:rPr>
              <a:t>bản</a:t>
            </a:r>
            <a:r>
              <a:rPr kumimoji="0" lang="vi-VN" altLang="vi-VN" sz="2200" b="0" i="0" u="none" strike="noStrike" cap="none" normalizeH="0" baseline="0" dirty="0">
                <a:ln>
                  <a:noFill/>
                </a:ln>
                <a:effectLst/>
                <a:latin typeface="+mj-lt"/>
                <a:cs typeface="Arial" panose="020B0604020202020204" pitchFamily="34" charset="0"/>
              </a:rPr>
              <a:t>).</a:t>
            </a:r>
            <a:endParaRPr kumimoji="0" lang="vi-VN" altLang="vi-VN" sz="2200" b="0" i="0" u="none" strike="noStrike" cap="none" normalizeH="0" baseline="0" dirty="0">
              <a:ln>
                <a:noFill/>
              </a:ln>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0" i="0" u="none" strike="noStrike" cap="none" normalizeH="0" baseline="0" dirty="0">
                <a:ln>
                  <a:noFill/>
                </a:ln>
                <a:effectLst/>
                <a:latin typeface="+mj-lt"/>
                <a:cs typeface="Arial" panose="020B0604020202020204" pitchFamily="34" charset="0"/>
              </a:rPr>
              <a:t>+ Liên kết lô-gíc (các câu trong đoạn văn và các đoạn văn trong văn bản phải được sắp xếp theo một trình tự hợp lí</a:t>
            </a:r>
            <a:r>
              <a:rPr kumimoji="0" lang="vi-VN" altLang="vi-VN" sz="2200" b="0" i="0" u="none" strike="noStrike" cap="none" normalizeH="0" baseline="0" dirty="0" smtClean="0">
                <a:ln>
                  <a:noFill/>
                </a:ln>
                <a:effectLst/>
                <a:latin typeface="+mj-lt"/>
                <a:cs typeface="Arial" panose="020B0604020202020204" pitchFamily="34" charset="0"/>
              </a:rPr>
              <a:t>).</a:t>
            </a:r>
            <a:r>
              <a:rPr kumimoji="0" lang="en-US" altLang="vi-VN" sz="2200" b="0" i="0" u="none" strike="noStrike" cap="none" normalizeH="0" baseline="0" dirty="0" smtClean="0">
                <a:ln>
                  <a:noFill/>
                </a:ln>
                <a:effectLst/>
                <a:latin typeface="+mj-lt"/>
                <a:cs typeface="Arial" panose="020B0604020202020204" pitchFamily="34" charset="0"/>
              </a:rPr>
              <a:t> </a:t>
            </a:r>
            <a:endParaRPr kumimoji="0" lang="vi-VN" altLang="vi-VN" sz="2200" b="0" i="0" u="none" strike="noStrike" cap="none" normalizeH="0" baseline="0" dirty="0">
              <a:ln>
                <a:noFill/>
              </a:ln>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1" i="1" u="none" strike="noStrike" cap="none" normalizeH="0" baseline="0" dirty="0">
                <a:ln>
                  <a:noFill/>
                </a:ln>
                <a:effectLst/>
                <a:latin typeface="+mj-lt"/>
                <a:cs typeface="Arial" panose="020B0604020202020204" pitchFamily="34" charset="0"/>
              </a:rPr>
              <a:t>– Liên </a:t>
            </a:r>
            <a:r>
              <a:rPr kumimoji="0" lang="vi-VN" altLang="vi-VN" sz="2200" b="1" i="1" u="none" strike="noStrike" cap="none" normalizeH="0" baseline="0" dirty="0" err="1">
                <a:ln>
                  <a:noFill/>
                </a:ln>
                <a:effectLst/>
                <a:latin typeface="+mj-lt"/>
                <a:cs typeface="Arial" panose="020B0604020202020204" pitchFamily="34" charset="0"/>
              </a:rPr>
              <a:t>kết</a:t>
            </a:r>
            <a:r>
              <a:rPr kumimoji="0" lang="vi-VN" altLang="vi-VN" sz="2200" b="1" i="1" u="none" strike="noStrike" cap="none" normalizeH="0" baseline="0" dirty="0">
                <a:ln>
                  <a:noFill/>
                </a:ln>
                <a:effectLst/>
                <a:latin typeface="+mj-lt"/>
                <a:cs typeface="Arial" panose="020B0604020202020204" pitchFamily="34" charset="0"/>
              </a:rPr>
              <a:t> </a:t>
            </a:r>
            <a:r>
              <a:rPr kumimoji="0" lang="vi-VN" altLang="vi-VN" sz="2200" b="1" i="1" u="none" strike="noStrike" cap="none" normalizeH="0" baseline="0" dirty="0" err="1">
                <a:ln>
                  <a:noFill/>
                </a:ln>
                <a:effectLst/>
                <a:latin typeface="+mj-lt"/>
                <a:cs typeface="Arial" panose="020B0604020202020204" pitchFamily="34" charset="0"/>
              </a:rPr>
              <a:t>hình</a:t>
            </a:r>
            <a:r>
              <a:rPr kumimoji="0" lang="vi-VN" altLang="vi-VN" sz="2200" b="1" i="1" u="none" strike="noStrike" cap="none" normalizeH="0" baseline="0" dirty="0">
                <a:ln>
                  <a:noFill/>
                </a:ln>
                <a:effectLst/>
                <a:latin typeface="+mj-lt"/>
                <a:cs typeface="Arial" panose="020B0604020202020204" pitchFamily="34" charset="0"/>
              </a:rPr>
              <a:t> </a:t>
            </a:r>
            <a:r>
              <a:rPr kumimoji="0" lang="vi-VN" altLang="vi-VN" sz="2200" b="1" i="1" u="none" strike="noStrike" cap="none" normalizeH="0" baseline="0" dirty="0" err="1">
                <a:ln>
                  <a:noFill/>
                </a:ln>
                <a:effectLst/>
                <a:latin typeface="+mj-lt"/>
                <a:cs typeface="Arial" panose="020B0604020202020204" pitchFamily="34" charset="0"/>
              </a:rPr>
              <a:t>thức</a:t>
            </a:r>
            <a:r>
              <a:rPr kumimoji="0" lang="vi-VN" altLang="vi-VN" sz="2200" b="1" i="1" u="none" strike="noStrike" cap="none" normalizeH="0" baseline="0" dirty="0">
                <a:ln>
                  <a:noFill/>
                </a:ln>
                <a:effectLst/>
                <a:latin typeface="+mj-lt"/>
                <a:cs typeface="Arial" panose="020B0604020202020204" pitchFamily="34" charset="0"/>
              </a:rPr>
              <a:t> </a:t>
            </a:r>
            <a:r>
              <a:rPr kumimoji="0" lang="vi-VN" altLang="vi-VN" sz="2200" b="1" i="1" u="none" strike="noStrike" cap="none" normalizeH="0" baseline="0" dirty="0" err="1">
                <a:ln>
                  <a:noFill/>
                </a:ln>
                <a:effectLst/>
                <a:latin typeface="+mj-lt"/>
                <a:cs typeface="Arial" panose="020B0604020202020204" pitchFamily="34" charset="0"/>
              </a:rPr>
              <a:t>gồm</a:t>
            </a:r>
            <a:r>
              <a:rPr kumimoji="0" lang="vi-VN" altLang="vi-VN" sz="2200" b="1" i="1" u="none" strike="noStrike" cap="none" normalizeH="0" baseline="0" dirty="0">
                <a:ln>
                  <a:noFill/>
                </a:ln>
                <a:effectLst/>
                <a:latin typeface="+mj-lt"/>
                <a:cs typeface="Arial" panose="020B0604020202020204" pitchFamily="34" charset="0"/>
              </a:rPr>
              <a:t> </a:t>
            </a:r>
            <a:r>
              <a:rPr kumimoji="0" lang="vi-VN" altLang="vi-VN" sz="2200" b="1" i="1" u="none" strike="noStrike" cap="none" normalizeH="0" baseline="0" dirty="0" err="1">
                <a:ln>
                  <a:noFill/>
                </a:ln>
                <a:effectLst/>
                <a:latin typeface="+mj-lt"/>
                <a:cs typeface="Arial" panose="020B0604020202020204" pitchFamily="34" charset="0"/>
              </a:rPr>
              <a:t>các</a:t>
            </a:r>
            <a:r>
              <a:rPr kumimoji="0" lang="vi-VN" altLang="vi-VN" sz="2200" b="1" i="1" u="none" strike="noStrike" cap="none" normalizeH="0" baseline="0" dirty="0">
                <a:ln>
                  <a:noFill/>
                </a:ln>
                <a:effectLst/>
                <a:latin typeface="+mj-lt"/>
                <a:cs typeface="Arial" panose="020B0604020202020204" pitchFamily="34" charset="0"/>
              </a:rPr>
              <a:t> </a:t>
            </a:r>
            <a:r>
              <a:rPr kumimoji="0" lang="vi-VN" altLang="vi-VN" sz="2200" b="1" i="1" u="none" strike="noStrike" cap="none" normalizeH="0" baseline="0" dirty="0" err="1">
                <a:ln>
                  <a:noFill/>
                </a:ln>
                <a:effectLst/>
                <a:latin typeface="+mj-lt"/>
                <a:cs typeface="Arial" panose="020B0604020202020204" pitchFamily="34" charset="0"/>
              </a:rPr>
              <a:t>phép</a:t>
            </a:r>
            <a:r>
              <a:rPr kumimoji="0" lang="vi-VN" altLang="vi-VN" sz="2200" b="1" i="1" u="none" strike="noStrike" cap="none" normalizeH="0" baseline="0" dirty="0">
                <a:ln>
                  <a:noFill/>
                </a:ln>
                <a:effectLst/>
                <a:latin typeface="+mj-lt"/>
                <a:cs typeface="Arial" panose="020B0604020202020204" pitchFamily="34" charset="0"/>
              </a:rPr>
              <a:t> liên </a:t>
            </a:r>
            <a:r>
              <a:rPr kumimoji="0" lang="vi-VN" altLang="vi-VN" sz="2200" b="1" i="1" u="none" strike="noStrike" cap="none" normalizeH="0" baseline="0" dirty="0" err="1">
                <a:ln>
                  <a:noFill/>
                </a:ln>
                <a:effectLst/>
                <a:latin typeface="+mj-lt"/>
                <a:cs typeface="Arial" panose="020B0604020202020204" pitchFamily="34" charset="0"/>
              </a:rPr>
              <a:t>kết</a:t>
            </a:r>
            <a:r>
              <a:rPr kumimoji="0" lang="vi-VN" altLang="vi-VN" sz="2200" b="1" i="1" u="none" strike="noStrike" cap="none" normalizeH="0" baseline="0" dirty="0">
                <a:ln>
                  <a:noFill/>
                </a:ln>
                <a:effectLst/>
                <a:latin typeface="+mj-lt"/>
                <a:cs typeface="Arial" panose="020B0604020202020204" pitchFamily="34" charset="0"/>
              </a:rPr>
              <a:t>:</a:t>
            </a:r>
            <a:endParaRPr kumimoji="0" lang="vi-VN" altLang="vi-VN" sz="2200" b="1" i="1" u="none" strike="noStrike" cap="none" normalizeH="0" baseline="0" dirty="0">
              <a:ln>
                <a:noFill/>
              </a:ln>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Phép</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lặp</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từ</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ngữ</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sử</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dụng</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lặp</a:t>
            </a:r>
            <a:r>
              <a:rPr kumimoji="0" lang="vi-VN" altLang="vi-VN" sz="2200" b="0" i="0" u="none" strike="noStrike" cap="none" normalizeH="0" baseline="0" dirty="0">
                <a:ln>
                  <a:noFill/>
                </a:ln>
                <a:effectLst/>
                <a:latin typeface="+mj-lt"/>
                <a:cs typeface="Arial" panose="020B0604020202020204" pitchFamily="34" charset="0"/>
              </a:rPr>
              <a:t> đi </a:t>
            </a:r>
            <a:r>
              <a:rPr kumimoji="0" lang="vi-VN" altLang="vi-VN" sz="2200" b="0" i="0" u="none" strike="noStrike" cap="none" normalizeH="0" baseline="0" dirty="0" err="1">
                <a:ln>
                  <a:noFill/>
                </a:ln>
                <a:effectLst/>
                <a:latin typeface="+mj-lt"/>
                <a:cs typeface="Arial" panose="020B0604020202020204" pitchFamily="34" charset="0"/>
              </a:rPr>
              <a:t>lặp</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lại</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một</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một</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số</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từ</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ngữ</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nào</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đó</a:t>
            </a:r>
            <a:r>
              <a:rPr kumimoji="0" lang="vi-VN" altLang="vi-VN" sz="2200" b="0" i="0" u="none" strike="noStrike" cap="none" normalizeH="0" baseline="0" dirty="0">
                <a:ln>
                  <a:noFill/>
                </a:ln>
                <a:effectLst/>
                <a:latin typeface="+mj-lt"/>
                <a:cs typeface="Arial" panose="020B0604020202020204" pitchFamily="34" charset="0"/>
              </a:rPr>
              <a:t> ở </a:t>
            </a:r>
            <a:r>
              <a:rPr kumimoji="0" lang="vi-VN" altLang="vi-VN" sz="2200" b="0" i="0" u="none" strike="noStrike" cap="none" normalizeH="0" baseline="0" dirty="0" err="1">
                <a:ln>
                  <a:noFill/>
                </a:ln>
                <a:effectLst/>
                <a:latin typeface="+mj-lt"/>
                <a:cs typeface="Arial" panose="020B0604020202020204" pitchFamily="34" charset="0"/>
              </a:rPr>
              <a:t>các</a:t>
            </a:r>
            <a:r>
              <a:rPr kumimoji="0" lang="vi-VN" altLang="vi-VN" sz="2200" b="0" i="0" u="none" strike="noStrike" cap="none" normalizeH="0" baseline="0" dirty="0">
                <a:ln>
                  <a:noFill/>
                </a:ln>
                <a:effectLst/>
                <a:latin typeface="+mj-lt"/>
                <a:cs typeface="Arial" panose="020B0604020202020204" pitchFamily="34" charset="0"/>
              </a:rPr>
              <a:t> câu </a:t>
            </a:r>
            <a:r>
              <a:rPr kumimoji="0" lang="vi-VN" altLang="vi-VN" sz="2200" b="0" i="0" u="none" strike="noStrike" cap="none" normalizeH="0" baseline="0" dirty="0" err="1">
                <a:ln>
                  <a:noFill/>
                </a:ln>
                <a:effectLst/>
                <a:latin typeface="+mj-lt"/>
                <a:cs typeface="Arial" panose="020B0604020202020204" pitchFamily="34" charset="0"/>
              </a:rPr>
              <a:t>khác</a:t>
            </a:r>
            <a:r>
              <a:rPr kumimoji="0" lang="vi-VN" altLang="vi-VN" sz="2200" b="0" i="0" u="none" strike="noStrike" cap="none" normalizeH="0" baseline="0" dirty="0">
                <a:ln>
                  <a:noFill/>
                </a:ln>
                <a:effectLst/>
                <a:latin typeface="+mj-lt"/>
                <a:cs typeface="Arial" panose="020B0604020202020204" pitchFamily="34" charset="0"/>
              </a:rPr>
              <a:t> nhau </a:t>
            </a:r>
            <a:r>
              <a:rPr kumimoji="0" lang="vi-VN" altLang="vi-VN" sz="2200" b="0" i="0" u="none" strike="noStrike" cap="none" normalizeH="0" baseline="0" dirty="0" err="1">
                <a:ln>
                  <a:noFill/>
                </a:ln>
                <a:effectLst/>
                <a:latin typeface="+mj-lt"/>
                <a:cs typeface="Arial" panose="020B0604020202020204" pitchFamily="34" charset="0"/>
              </a:rPr>
              <a:t>để</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tạo</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sự</a:t>
            </a:r>
            <a:r>
              <a:rPr kumimoji="0" lang="vi-VN" altLang="vi-VN" sz="2200" b="0" i="0" u="none" strike="noStrike" cap="none" normalizeH="0" baseline="0" dirty="0">
                <a:ln>
                  <a:noFill/>
                </a:ln>
                <a:effectLst/>
                <a:latin typeface="+mj-lt"/>
                <a:cs typeface="Arial" panose="020B0604020202020204" pitchFamily="34" charset="0"/>
              </a:rPr>
              <a:t> liên </a:t>
            </a:r>
            <a:r>
              <a:rPr kumimoji="0" lang="vi-VN" altLang="vi-VN" sz="2200" b="0" i="0" u="none" strike="noStrike" cap="none" normalizeH="0" baseline="0" dirty="0" err="1">
                <a:ln>
                  <a:noFill/>
                </a:ln>
                <a:effectLst/>
                <a:latin typeface="+mj-lt"/>
                <a:cs typeface="Arial" panose="020B0604020202020204" pitchFamily="34" charset="0"/>
              </a:rPr>
              <a:t>kết</a:t>
            </a:r>
            <a:r>
              <a:rPr kumimoji="0" lang="vi-VN" altLang="vi-VN" sz="2200" b="0" i="0" u="none" strike="noStrike" cap="none" normalizeH="0" baseline="0" dirty="0">
                <a:ln>
                  <a:noFill/>
                </a:ln>
                <a:effectLst/>
                <a:latin typeface="+mj-lt"/>
                <a:cs typeface="Arial" panose="020B0604020202020204" pitchFamily="34" charset="0"/>
              </a:rPr>
              <a:t>.</a:t>
            </a:r>
            <a:endParaRPr kumimoji="0" lang="vi-VN" altLang="vi-VN" sz="2200" b="0" i="0" u="none" strike="noStrike" cap="none" normalizeH="0" baseline="0" dirty="0">
              <a:ln>
                <a:noFill/>
              </a:ln>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Phép</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đồng</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nghĩa</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trái</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nghĩa</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và</a:t>
            </a:r>
            <a:r>
              <a:rPr kumimoji="0" lang="vi-VN" altLang="vi-VN" sz="2200" b="0" i="0" u="none" strike="noStrike" cap="none" normalizeH="0" baseline="0" dirty="0">
                <a:ln>
                  <a:noFill/>
                </a:ln>
                <a:effectLst/>
                <a:latin typeface="+mj-lt"/>
                <a:cs typeface="Arial" panose="020B0604020202020204" pitchFamily="34" charset="0"/>
              </a:rPr>
              <a:t> liên </a:t>
            </a:r>
            <a:r>
              <a:rPr kumimoji="0" lang="vi-VN" altLang="vi-VN" sz="2200" b="0" i="0" u="none" strike="noStrike" cap="none" normalizeH="0" baseline="0" dirty="0" err="1">
                <a:ln>
                  <a:noFill/>
                </a:ln>
                <a:effectLst/>
                <a:latin typeface="+mj-lt"/>
                <a:cs typeface="Arial" panose="020B0604020202020204" pitchFamily="34" charset="0"/>
              </a:rPr>
              <a:t>tưởng</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sử</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dụng</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các</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từ</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ngữ</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đồng</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nghĩa</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trái</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nghĩa</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hoặc</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cùng</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trường</a:t>
            </a:r>
            <a:r>
              <a:rPr kumimoji="0" lang="vi-VN" altLang="vi-VN" sz="2200" b="0" i="0" u="none" strike="noStrike" cap="none" normalizeH="0" baseline="0" dirty="0">
                <a:ln>
                  <a:noFill/>
                </a:ln>
                <a:effectLst/>
                <a:latin typeface="+mj-lt"/>
                <a:cs typeface="Arial" panose="020B0604020202020204" pitchFamily="34" charset="0"/>
              </a:rPr>
              <a:t> liên </a:t>
            </a:r>
            <a:r>
              <a:rPr kumimoji="0" lang="vi-VN" altLang="vi-VN" sz="2200" b="0" i="0" u="none" strike="noStrike" cap="none" normalizeH="0" baseline="0" dirty="0" err="1">
                <a:ln>
                  <a:noFill/>
                </a:ln>
                <a:effectLst/>
                <a:latin typeface="+mj-lt"/>
                <a:cs typeface="Arial" panose="020B0604020202020204" pitchFamily="34" charset="0"/>
              </a:rPr>
              <a:t>tưởng</a:t>
            </a:r>
            <a:r>
              <a:rPr kumimoji="0" lang="vi-VN" altLang="vi-VN" sz="2200" b="0" i="0" u="none" strike="noStrike" cap="none" normalizeH="0" baseline="0" dirty="0">
                <a:ln>
                  <a:noFill/>
                </a:ln>
                <a:effectLst/>
                <a:latin typeface="+mj-lt"/>
                <a:cs typeface="Arial" panose="020B0604020202020204" pitchFamily="34" charset="0"/>
              </a:rPr>
              <a:t> ở </a:t>
            </a:r>
            <a:r>
              <a:rPr kumimoji="0" lang="vi-VN" altLang="vi-VN" sz="2200" b="0" i="0" u="none" strike="noStrike" cap="none" normalizeH="0" baseline="0" dirty="0" err="1">
                <a:ln>
                  <a:noFill/>
                </a:ln>
                <a:effectLst/>
                <a:latin typeface="+mj-lt"/>
                <a:cs typeface="Arial" panose="020B0604020202020204" pitchFamily="34" charset="0"/>
              </a:rPr>
              <a:t>các</a:t>
            </a:r>
            <a:r>
              <a:rPr kumimoji="0" lang="vi-VN" altLang="vi-VN" sz="2200" b="0" i="0" u="none" strike="noStrike" cap="none" normalizeH="0" baseline="0" dirty="0">
                <a:ln>
                  <a:noFill/>
                </a:ln>
                <a:effectLst/>
                <a:latin typeface="+mj-lt"/>
                <a:cs typeface="Arial" panose="020B0604020202020204" pitchFamily="34" charset="0"/>
              </a:rPr>
              <a:t> câu </a:t>
            </a:r>
            <a:r>
              <a:rPr kumimoji="0" lang="vi-VN" altLang="vi-VN" sz="2200" b="0" i="0" u="none" strike="noStrike" cap="none" normalizeH="0" baseline="0" dirty="0" err="1">
                <a:ln>
                  <a:noFill/>
                </a:ln>
                <a:effectLst/>
                <a:latin typeface="+mj-lt"/>
                <a:cs typeface="Arial" panose="020B0604020202020204" pitchFamily="34" charset="0"/>
              </a:rPr>
              <a:t>khác</a:t>
            </a:r>
            <a:r>
              <a:rPr kumimoji="0" lang="vi-VN" altLang="vi-VN" sz="2200" b="0" i="0" u="none" strike="noStrike" cap="none" normalizeH="0" baseline="0" dirty="0">
                <a:ln>
                  <a:noFill/>
                </a:ln>
                <a:effectLst/>
                <a:latin typeface="+mj-lt"/>
                <a:cs typeface="Arial" panose="020B0604020202020204" pitchFamily="34" charset="0"/>
              </a:rPr>
              <a:t> nhau </a:t>
            </a:r>
            <a:r>
              <a:rPr kumimoji="0" lang="vi-VN" altLang="vi-VN" sz="2200" b="0" i="0" u="none" strike="noStrike" cap="none" normalizeH="0" baseline="0" dirty="0" err="1">
                <a:ln>
                  <a:noFill/>
                </a:ln>
                <a:effectLst/>
                <a:latin typeface="+mj-lt"/>
                <a:cs typeface="Arial" panose="020B0604020202020204" pitchFamily="34" charset="0"/>
              </a:rPr>
              <a:t>để</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tạo</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sự</a:t>
            </a:r>
            <a:r>
              <a:rPr kumimoji="0" lang="vi-VN" altLang="vi-VN" sz="2200" b="0" i="0" u="none" strike="noStrike" cap="none" normalizeH="0" baseline="0" dirty="0">
                <a:ln>
                  <a:noFill/>
                </a:ln>
                <a:effectLst/>
                <a:latin typeface="+mj-lt"/>
                <a:cs typeface="Arial" panose="020B0604020202020204" pitchFamily="34" charset="0"/>
              </a:rPr>
              <a:t> liên </a:t>
            </a:r>
            <a:r>
              <a:rPr kumimoji="0" lang="vi-VN" altLang="vi-VN" sz="2200" b="0" i="0" u="none" strike="noStrike" cap="none" normalizeH="0" baseline="0" dirty="0" err="1">
                <a:ln>
                  <a:noFill/>
                </a:ln>
                <a:effectLst/>
                <a:latin typeface="+mj-lt"/>
                <a:cs typeface="Arial" panose="020B0604020202020204" pitchFamily="34" charset="0"/>
              </a:rPr>
              <a:t>kết</a:t>
            </a:r>
            <a:r>
              <a:rPr kumimoji="0" lang="vi-VN" altLang="vi-VN" sz="2200" b="0" i="0" u="none" strike="noStrike" cap="none" normalizeH="0" baseline="0" dirty="0">
                <a:ln>
                  <a:noFill/>
                </a:ln>
                <a:effectLst/>
                <a:latin typeface="+mj-lt"/>
                <a:cs typeface="Arial" panose="020B0604020202020204" pitchFamily="34" charset="0"/>
              </a:rPr>
              <a:t>.</a:t>
            </a:r>
            <a:endParaRPr kumimoji="0" lang="vi-VN" altLang="vi-VN" sz="2200" b="0" i="0" u="none" strike="noStrike" cap="none" normalizeH="0" baseline="0" dirty="0">
              <a:ln>
                <a:noFill/>
              </a:ln>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Phép</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thế</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sử</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dụng</a:t>
            </a:r>
            <a:r>
              <a:rPr kumimoji="0" lang="vi-VN" altLang="vi-VN" sz="2200" b="0" i="0" u="none" strike="noStrike" cap="none" normalizeH="0" baseline="0" dirty="0">
                <a:ln>
                  <a:noFill/>
                </a:ln>
                <a:effectLst/>
                <a:latin typeface="+mj-lt"/>
                <a:cs typeface="Arial" panose="020B0604020202020204" pitchFamily="34" charset="0"/>
              </a:rPr>
              <a:t> ở câu </a:t>
            </a:r>
            <a:r>
              <a:rPr kumimoji="0" lang="vi-VN" altLang="vi-VN" sz="2200" b="0" i="0" u="none" strike="noStrike" cap="none" normalizeH="0" baseline="0" dirty="0" err="1">
                <a:ln>
                  <a:noFill/>
                </a:ln>
                <a:effectLst/>
                <a:latin typeface="+mj-lt"/>
                <a:cs typeface="Arial" panose="020B0604020202020204" pitchFamily="34" charset="0"/>
              </a:rPr>
              <a:t>đứng</a:t>
            </a:r>
            <a:r>
              <a:rPr kumimoji="0" lang="vi-VN" altLang="vi-VN" sz="2200" b="0" i="0" u="none" strike="noStrike" cap="none" normalizeH="0" baseline="0" dirty="0">
                <a:ln>
                  <a:noFill/>
                </a:ln>
                <a:effectLst/>
                <a:latin typeface="+mj-lt"/>
                <a:cs typeface="Arial" panose="020B0604020202020204" pitchFamily="34" charset="0"/>
              </a:rPr>
              <a:t> sau </a:t>
            </a:r>
            <a:r>
              <a:rPr kumimoji="0" lang="vi-VN" altLang="vi-VN" sz="2200" b="0" i="0" u="none" strike="noStrike" cap="none" normalizeH="0" baseline="0" dirty="0" err="1">
                <a:ln>
                  <a:noFill/>
                </a:ln>
                <a:effectLst/>
                <a:latin typeface="+mj-lt"/>
                <a:cs typeface="Arial" panose="020B0604020202020204" pitchFamily="34" charset="0"/>
              </a:rPr>
              <a:t>các</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từ</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ngữ</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có</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tác</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dụng</a:t>
            </a:r>
            <a:r>
              <a:rPr kumimoji="0" lang="vi-VN" altLang="vi-VN" sz="2200" b="0" i="0" u="none" strike="noStrike" cap="none" normalizeH="0" baseline="0" dirty="0">
                <a:ln>
                  <a:noFill/>
                </a:ln>
                <a:effectLst/>
                <a:latin typeface="+mj-lt"/>
                <a:cs typeface="Arial" panose="020B0604020202020204" pitchFamily="34" charset="0"/>
              </a:rPr>
              <a:t> thay </a:t>
            </a:r>
            <a:r>
              <a:rPr kumimoji="0" lang="vi-VN" altLang="vi-VN" sz="2200" b="0" i="0" u="none" strike="noStrike" cap="none" normalizeH="0" baseline="0" dirty="0" err="1">
                <a:ln>
                  <a:noFill/>
                </a:ln>
                <a:effectLst/>
                <a:latin typeface="+mj-lt"/>
                <a:cs typeface="Arial" panose="020B0604020202020204" pitchFamily="34" charset="0"/>
              </a:rPr>
              <a:t>thế</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từ</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ngữ</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đã</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có</a:t>
            </a:r>
            <a:r>
              <a:rPr kumimoji="0" lang="vi-VN" altLang="vi-VN" sz="2200" b="0" i="0" u="none" strike="noStrike" cap="none" normalizeH="0" baseline="0" dirty="0">
                <a:ln>
                  <a:noFill/>
                </a:ln>
                <a:effectLst/>
                <a:latin typeface="+mj-lt"/>
                <a:cs typeface="Arial" panose="020B0604020202020204" pitchFamily="34" charset="0"/>
              </a:rPr>
              <a:t> ở câu </a:t>
            </a:r>
            <a:r>
              <a:rPr kumimoji="0" lang="vi-VN" altLang="vi-VN" sz="2200" b="0" i="0" u="none" strike="noStrike" cap="none" normalizeH="0" baseline="0" dirty="0" err="1">
                <a:ln>
                  <a:noFill/>
                </a:ln>
                <a:effectLst/>
                <a:latin typeface="+mj-lt"/>
                <a:cs typeface="Arial" panose="020B0604020202020204" pitchFamily="34" charset="0"/>
              </a:rPr>
              <a:t>đứng</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trước</a:t>
            </a:r>
            <a:r>
              <a:rPr kumimoji="0" lang="vi-VN" altLang="vi-VN" sz="2200" b="0" i="0" u="none" strike="noStrike" cap="none" normalizeH="0" baseline="0" dirty="0">
                <a:ln>
                  <a:noFill/>
                </a:ln>
                <a:effectLst/>
                <a:latin typeface="+mj-lt"/>
                <a:cs typeface="Arial" panose="020B0604020202020204" pitchFamily="34" charset="0"/>
              </a:rPr>
              <a:t>.</a:t>
            </a:r>
            <a:endParaRPr kumimoji="0" lang="vi-VN" altLang="vi-VN" sz="2200" b="0" i="0" u="none" strike="noStrike" cap="none" normalizeH="0" baseline="0" dirty="0">
              <a:ln>
                <a:noFill/>
              </a:ln>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Phép</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nối</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sử</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dụng</a:t>
            </a:r>
            <a:r>
              <a:rPr kumimoji="0" lang="vi-VN" altLang="vi-VN" sz="2200" b="0" i="0" u="none" strike="noStrike" cap="none" normalizeH="0" baseline="0" dirty="0">
                <a:ln>
                  <a:noFill/>
                </a:ln>
                <a:effectLst/>
                <a:latin typeface="+mj-lt"/>
                <a:cs typeface="Arial" panose="020B0604020202020204" pitchFamily="34" charset="0"/>
              </a:rPr>
              <a:t> ở câu </a:t>
            </a:r>
            <a:r>
              <a:rPr kumimoji="0" lang="vi-VN" altLang="vi-VN" sz="2200" b="0" i="0" u="none" strike="noStrike" cap="none" normalizeH="0" baseline="0" dirty="0" err="1">
                <a:ln>
                  <a:noFill/>
                </a:ln>
                <a:effectLst/>
                <a:latin typeface="+mj-lt"/>
                <a:cs typeface="Arial" panose="020B0604020202020204" pitchFamily="34" charset="0"/>
              </a:rPr>
              <a:t>đứng</a:t>
            </a:r>
            <a:r>
              <a:rPr kumimoji="0" lang="vi-VN" altLang="vi-VN" sz="2200" b="0" i="0" u="none" strike="noStrike" cap="none" normalizeH="0" baseline="0" dirty="0">
                <a:ln>
                  <a:noFill/>
                </a:ln>
                <a:effectLst/>
                <a:latin typeface="+mj-lt"/>
                <a:cs typeface="Arial" panose="020B0604020202020204" pitchFamily="34" charset="0"/>
              </a:rPr>
              <a:t> sau </a:t>
            </a:r>
            <a:r>
              <a:rPr kumimoji="0" lang="vi-VN" altLang="vi-VN" sz="2200" b="0" i="0" u="none" strike="noStrike" cap="none" normalizeH="0" baseline="0" dirty="0" err="1">
                <a:ln>
                  <a:noFill/>
                </a:ln>
                <a:effectLst/>
                <a:latin typeface="+mj-lt"/>
                <a:cs typeface="Arial" panose="020B0604020202020204" pitchFamily="34" charset="0"/>
              </a:rPr>
              <a:t>các</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từ</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ngữ</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biểu</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thị</a:t>
            </a:r>
            <a:r>
              <a:rPr kumimoji="0" lang="vi-VN" altLang="vi-VN" sz="2200" b="0" i="0" u="none" strike="noStrike" cap="none" normalizeH="0" baseline="0" dirty="0">
                <a:ln>
                  <a:noFill/>
                </a:ln>
                <a:effectLst/>
                <a:latin typeface="+mj-lt"/>
                <a:cs typeface="Arial" panose="020B0604020202020204" pitchFamily="34" charset="0"/>
              </a:rPr>
              <a:t> quan </a:t>
            </a:r>
            <a:r>
              <a:rPr kumimoji="0" lang="vi-VN" altLang="vi-VN" sz="2200" b="0" i="0" u="none" strike="noStrike" cap="none" normalizeH="0" baseline="0" dirty="0" err="1">
                <a:ln>
                  <a:noFill/>
                </a:ln>
                <a:effectLst/>
                <a:latin typeface="+mj-lt"/>
                <a:cs typeface="Arial" panose="020B0604020202020204" pitchFamily="34" charset="0"/>
              </a:rPr>
              <a:t>hệ</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với</a:t>
            </a:r>
            <a:r>
              <a:rPr kumimoji="0" lang="vi-VN" altLang="vi-VN" sz="2200" b="0" i="0" u="none" strike="noStrike" cap="none" normalizeH="0" baseline="0" dirty="0">
                <a:ln>
                  <a:noFill/>
                </a:ln>
                <a:effectLst/>
                <a:latin typeface="+mj-lt"/>
                <a:cs typeface="Arial" panose="020B0604020202020204" pitchFamily="34" charset="0"/>
              </a:rPr>
              <a:t> câu </a:t>
            </a:r>
            <a:r>
              <a:rPr kumimoji="0" lang="vi-VN" altLang="vi-VN" sz="2200" b="0" i="0" u="none" strike="noStrike" cap="none" normalizeH="0" baseline="0" dirty="0" err="1">
                <a:ln>
                  <a:noFill/>
                </a:ln>
                <a:effectLst/>
                <a:latin typeface="+mj-lt"/>
                <a:cs typeface="Arial" panose="020B0604020202020204" pitchFamily="34" charset="0"/>
              </a:rPr>
              <a:t>đứng</a:t>
            </a:r>
            <a:r>
              <a:rPr kumimoji="0" lang="vi-VN" altLang="vi-VN" sz="2200" b="0" i="0" u="none" strike="noStrike" cap="none" normalizeH="0" baseline="0" dirty="0">
                <a:ln>
                  <a:noFill/>
                </a:ln>
                <a:effectLst/>
                <a:latin typeface="+mj-lt"/>
                <a:cs typeface="Arial" panose="020B0604020202020204" pitchFamily="34" charset="0"/>
              </a:rPr>
              <a:t> </a:t>
            </a:r>
            <a:r>
              <a:rPr kumimoji="0" lang="vi-VN" altLang="vi-VN" sz="2200" b="0" i="0" u="none" strike="noStrike" cap="none" normalizeH="0" baseline="0" dirty="0" err="1">
                <a:ln>
                  <a:noFill/>
                </a:ln>
                <a:effectLst/>
                <a:latin typeface="+mj-lt"/>
                <a:cs typeface="Arial" panose="020B0604020202020204" pitchFamily="34" charset="0"/>
              </a:rPr>
              <a:t>trước</a:t>
            </a:r>
            <a:r>
              <a:rPr kumimoji="0" lang="vi-VN" altLang="vi-VN" sz="2200" b="0" i="0" u="none" strike="noStrike" cap="none" normalizeH="0" baseline="0" dirty="0">
                <a:ln>
                  <a:noFill/>
                </a:ln>
                <a:effectLst/>
                <a:latin typeface="+mj-lt"/>
                <a:cs typeface="Arial" panose="020B0604020202020204" pitchFamily="34" charset="0"/>
              </a:rPr>
              <a:t>.</a:t>
            </a:r>
            <a:endParaRPr kumimoji="0" lang="vi-VN" altLang="vi-VN" sz="2200" b="0" i="0" u="none" strike="noStrike" cap="none" normalizeH="0" baseline="0" dirty="0">
              <a:ln>
                <a:noFill/>
              </a:ln>
              <a:effectLst/>
              <a:latin typeface="+mj-lt"/>
            </a:endParaRPr>
          </a:p>
        </p:txBody>
      </p:sp>
      <p:sp>
        <p:nvSpPr>
          <p:cNvPr id="5" name="Rectangle 4"/>
          <p:cNvSpPr/>
          <p:nvPr/>
        </p:nvSpPr>
        <p:spPr>
          <a:xfrm>
            <a:off x="211016" y="92114"/>
            <a:ext cx="8065476" cy="461665"/>
          </a:xfrm>
          <a:prstGeom prst="rect">
            <a:avLst/>
          </a:prstGeom>
        </p:spPr>
        <p:txBody>
          <a:bodyPr wrap="square">
            <a:spAutoFit/>
          </a:bodyPr>
          <a:lstStyle/>
          <a:p>
            <a:r>
              <a:rPr lang="en-US" sz="2400" dirty="0" smtClean="0">
                <a:latin typeface="Times New Roman" pitchFamily="18" charset="0"/>
                <a:cs typeface="Times New Roman" pitchFamily="18" charset="0"/>
              </a:rPr>
              <a:t>II. LIÊN </a:t>
            </a:r>
            <a:r>
              <a:rPr lang="en-US" sz="2400" dirty="0">
                <a:latin typeface="Times New Roman" pitchFamily="18" charset="0"/>
                <a:cs typeface="Times New Roman" pitchFamily="18" charset="0"/>
              </a:rPr>
              <a:t>KẾT CÂU </a:t>
            </a:r>
            <a:r>
              <a:rPr lang="en-US" sz="2400" dirty="0" smtClean="0">
                <a:latin typeface="Times New Roman" pitchFamily="18" charset="0"/>
                <a:cs typeface="Times New Roman" pitchFamily="18" charset="0"/>
              </a:rPr>
              <a:t>VÀ LIÊN </a:t>
            </a:r>
            <a:r>
              <a:rPr lang="en-US" sz="2400" dirty="0">
                <a:latin typeface="Times New Roman" pitchFamily="18" charset="0"/>
                <a:cs typeface="Times New Roman" pitchFamily="18" charset="0"/>
              </a:rPr>
              <a:t>KẾT ĐOẠN VĂN</a:t>
            </a:r>
            <a:endParaRPr lang="en-US" sz="2400" dirty="0"/>
          </a:p>
        </p:txBody>
      </p:sp>
    </p:spTree>
    <p:extLst>
      <p:ext uri="{BB962C8B-B14F-4D97-AF65-F5344CB8AC3E}">
        <p14:creationId xmlns:p14="http://schemas.microsoft.com/office/powerpoint/2010/main" val="692553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hỗ dành sẵn cho Nội dung 2">
            <a:extLst>
              <a:ext uri="{FF2B5EF4-FFF2-40B4-BE49-F238E27FC236}">
                <a16:creationId xmlns:a16="http://schemas.microsoft.com/office/drawing/2014/main" xmlns="" id="{12B935F0-A979-4634-A735-71D80ED75C9B}"/>
              </a:ext>
            </a:extLst>
          </p:cNvPr>
          <p:cNvSpPr>
            <a:spLocks noGrp="1"/>
          </p:cNvSpPr>
          <p:nvPr>
            <p:ph idx="1"/>
          </p:nvPr>
        </p:nvSpPr>
        <p:spPr>
          <a:xfrm>
            <a:off x="0" y="246879"/>
            <a:ext cx="11904955" cy="4928282"/>
          </a:xfrm>
        </p:spPr>
        <p:txBody>
          <a:bodyPr>
            <a:noAutofit/>
          </a:bodyPr>
          <a:lstStyle/>
          <a:p>
            <a:pPr marL="0" indent="0" fontAlgn="base">
              <a:buNone/>
            </a:pPr>
            <a:r>
              <a:rPr lang="vi-VN" sz="2200" b="1" dirty="0">
                <a:solidFill>
                  <a:srgbClr val="002060"/>
                </a:solidFill>
                <a:latin typeface="+mj-lt"/>
              </a:rPr>
              <a:t>II – LUYỆN TẬP</a:t>
            </a:r>
            <a:endParaRPr lang="vi-VN" sz="2200" dirty="0">
              <a:solidFill>
                <a:srgbClr val="002060"/>
              </a:solidFill>
              <a:latin typeface="+mj-lt"/>
            </a:endParaRPr>
          </a:p>
          <a:p>
            <a:pPr marL="0" indent="0" fontAlgn="base">
              <a:buNone/>
            </a:pPr>
            <a:r>
              <a:rPr lang="vi-VN" sz="2400" dirty="0">
                <a:latin typeface="+mj-lt"/>
              </a:rPr>
              <a:t>1. </a:t>
            </a:r>
            <a:r>
              <a:rPr lang="vi-VN" sz="2400" dirty="0" err="1">
                <a:latin typeface="+mj-lt"/>
              </a:rPr>
              <a:t>Chỉ</a:t>
            </a:r>
            <a:r>
              <a:rPr lang="vi-VN" sz="2400" dirty="0">
                <a:latin typeface="+mj-lt"/>
              </a:rPr>
              <a:t> ra </a:t>
            </a:r>
            <a:r>
              <a:rPr lang="vi-VN" sz="2400" dirty="0" err="1">
                <a:latin typeface="+mj-lt"/>
              </a:rPr>
              <a:t>các</a:t>
            </a:r>
            <a:r>
              <a:rPr lang="vi-VN" sz="2400" dirty="0">
                <a:latin typeface="+mj-lt"/>
              </a:rPr>
              <a:t> phương </a:t>
            </a:r>
            <a:r>
              <a:rPr lang="vi-VN" sz="2400" dirty="0" err="1">
                <a:latin typeface="+mj-lt"/>
              </a:rPr>
              <a:t>tiện</a:t>
            </a:r>
            <a:r>
              <a:rPr lang="vi-VN" sz="2400" dirty="0">
                <a:latin typeface="+mj-lt"/>
              </a:rPr>
              <a:t> liên </a:t>
            </a:r>
            <a:r>
              <a:rPr lang="vi-VN" sz="2400" dirty="0" err="1">
                <a:latin typeface="+mj-lt"/>
              </a:rPr>
              <a:t>kết</a:t>
            </a:r>
            <a:r>
              <a:rPr lang="vi-VN" sz="2400" dirty="0">
                <a:latin typeface="+mj-lt"/>
              </a:rPr>
              <a:t> </a:t>
            </a:r>
            <a:r>
              <a:rPr lang="vi-VN" sz="2400" dirty="0" err="1">
                <a:latin typeface="+mj-lt"/>
              </a:rPr>
              <a:t>hình</a:t>
            </a:r>
            <a:r>
              <a:rPr lang="vi-VN" sz="2400" dirty="0">
                <a:latin typeface="+mj-lt"/>
              </a:rPr>
              <a:t> </a:t>
            </a:r>
            <a:r>
              <a:rPr lang="vi-VN" sz="2400" dirty="0" err="1">
                <a:latin typeface="+mj-lt"/>
              </a:rPr>
              <a:t>thức</a:t>
            </a:r>
            <a:r>
              <a:rPr lang="vi-VN" sz="2400" dirty="0">
                <a:latin typeface="+mj-lt"/>
              </a:rPr>
              <a:t> </a:t>
            </a:r>
            <a:r>
              <a:rPr lang="vi-VN" sz="2400" dirty="0" err="1">
                <a:latin typeface="+mj-lt"/>
              </a:rPr>
              <a:t>đã</a:t>
            </a:r>
            <a:r>
              <a:rPr lang="vi-VN" sz="2400" dirty="0">
                <a:latin typeface="+mj-lt"/>
              </a:rPr>
              <a:t> </a:t>
            </a:r>
            <a:r>
              <a:rPr lang="vi-VN" sz="2400" dirty="0" err="1">
                <a:latin typeface="+mj-lt"/>
              </a:rPr>
              <a:t>được</a:t>
            </a:r>
            <a:r>
              <a:rPr lang="vi-VN" sz="2400" dirty="0">
                <a:latin typeface="+mj-lt"/>
              </a:rPr>
              <a:t> </a:t>
            </a:r>
            <a:r>
              <a:rPr lang="vi-VN" sz="2400" dirty="0" err="1">
                <a:latin typeface="+mj-lt"/>
              </a:rPr>
              <a:t>sử</a:t>
            </a:r>
            <a:r>
              <a:rPr lang="vi-VN" sz="2400" dirty="0">
                <a:latin typeface="+mj-lt"/>
              </a:rPr>
              <a:t> </a:t>
            </a:r>
            <a:r>
              <a:rPr lang="vi-VN" sz="2400" dirty="0" err="1">
                <a:latin typeface="+mj-lt"/>
              </a:rPr>
              <a:t>dụng</a:t>
            </a:r>
            <a:r>
              <a:rPr lang="vi-VN" sz="2400" dirty="0">
                <a:latin typeface="+mj-lt"/>
              </a:rPr>
              <a:t> </a:t>
            </a:r>
            <a:r>
              <a:rPr lang="vi-VN" sz="2400" dirty="0" err="1">
                <a:latin typeface="+mj-lt"/>
              </a:rPr>
              <a:t>để</a:t>
            </a:r>
            <a:r>
              <a:rPr lang="vi-VN" sz="2400" dirty="0">
                <a:latin typeface="+mj-lt"/>
              </a:rPr>
              <a:t> liên </a:t>
            </a:r>
            <a:r>
              <a:rPr lang="vi-VN" sz="2400" dirty="0" err="1">
                <a:latin typeface="+mj-lt"/>
              </a:rPr>
              <a:t>kết</a:t>
            </a:r>
            <a:r>
              <a:rPr lang="vi-VN" sz="2400" dirty="0">
                <a:latin typeface="+mj-lt"/>
              </a:rPr>
              <a:t> câu trong </a:t>
            </a:r>
            <a:r>
              <a:rPr lang="vi-VN" sz="2400" dirty="0" err="1">
                <a:latin typeface="+mj-lt"/>
              </a:rPr>
              <a:t>mỗí</a:t>
            </a:r>
            <a:r>
              <a:rPr lang="vi-VN" sz="2400" dirty="0">
                <a:latin typeface="+mj-lt"/>
              </a:rPr>
              <a:t> </a:t>
            </a:r>
            <a:r>
              <a:rPr lang="vi-VN" sz="2400" dirty="0" err="1">
                <a:latin typeface="+mj-lt"/>
              </a:rPr>
              <a:t>đoạn</a:t>
            </a:r>
            <a:r>
              <a:rPr lang="vi-VN" sz="2400" dirty="0">
                <a:latin typeface="+mj-lt"/>
              </a:rPr>
              <a:t> văn sau:</a:t>
            </a:r>
          </a:p>
          <a:p>
            <a:pPr marL="0" indent="0" fontAlgn="base">
              <a:buNone/>
            </a:pPr>
            <a:r>
              <a:rPr lang="en-US" sz="2400" i="1" dirty="0" smtClean="0">
                <a:latin typeface="Times New Roman" pitchFamily="18" charset="0"/>
                <a:cs typeface="Times New Roman" pitchFamily="18" charset="0"/>
              </a:rPr>
              <a:t>a. “</a:t>
            </a:r>
            <a:r>
              <a:rPr lang="vi-VN" sz="2400" i="1" dirty="0" smtClean="0">
                <a:latin typeface="+mj-lt"/>
              </a:rPr>
              <a:t>Vì </a:t>
            </a:r>
            <a:r>
              <a:rPr lang="vi-VN" sz="2400" i="1" dirty="0">
                <a:latin typeface="+mj-lt"/>
              </a:rPr>
              <a:t>tôi biết rõ, nhắc đến mẹ tôi, cô tôi chỉ cố ý gieo rắc vào đầu óc tôi những hoài nghi để tôi khinh miệt và ruồng rẫy mẹ tôi, một người đàn bà đã bị cái tội là goá chồng, nợ nần cùng túng quá, phải bỏ con cái đi tha hương cầu thực. Nhưng đời nào tình thương yêu và lòng kính mến mẹ tôi lại bị những rắp tâm tạnh bẩn xâm phạm </a:t>
            </a:r>
            <a:r>
              <a:rPr lang="vi-VN" sz="2400" i="1" dirty="0" smtClean="0">
                <a:latin typeface="+mj-lt"/>
              </a:rPr>
              <a:t>đến</a:t>
            </a:r>
            <a:r>
              <a:rPr lang="en-US" sz="2400" i="1" dirty="0" smtClean="0">
                <a:latin typeface="+mj-lt"/>
              </a:rPr>
              <a:t>…”  </a:t>
            </a:r>
            <a:r>
              <a:rPr lang="vi-VN" sz="2400" i="1" dirty="0" smtClean="0">
                <a:latin typeface="+mj-lt"/>
              </a:rPr>
              <a:t>(</a:t>
            </a:r>
            <a:r>
              <a:rPr lang="vi-VN" sz="2400" i="1" dirty="0">
                <a:latin typeface="+mj-lt"/>
              </a:rPr>
              <a:t>Nguyên Hồng</a:t>
            </a:r>
            <a:r>
              <a:rPr lang="vi-VN" sz="2400" i="1" dirty="0" smtClean="0">
                <a:latin typeface="+mj-lt"/>
              </a:rPr>
              <a:t>)</a:t>
            </a:r>
            <a:endParaRPr lang="en-US" sz="2400" i="1" dirty="0" smtClean="0">
              <a:latin typeface="+mj-lt"/>
            </a:endParaRPr>
          </a:p>
          <a:p>
            <a:pPr marL="0" indent="0" fontAlgn="base">
              <a:buNone/>
            </a:pPr>
            <a:endParaRPr lang="en-US" sz="2400" i="1" dirty="0" smtClean="0">
              <a:latin typeface="+mj-lt"/>
            </a:endParaRPr>
          </a:p>
          <a:p>
            <a:pPr marL="0" indent="0" fontAlgn="base">
              <a:buNone/>
            </a:pPr>
            <a:r>
              <a:rPr lang="vi-VN" sz="2400" dirty="0" smtClean="0">
                <a:latin typeface="Times New Roman" panose="02020603050405020304" pitchFamily="18" charset="0"/>
                <a:cs typeface="Times New Roman" panose="02020603050405020304" pitchFamily="18" charset="0"/>
              </a:rPr>
              <a:t> </a:t>
            </a:r>
            <a:endParaRPr lang="vi-VN" sz="2400" dirty="0">
              <a:latin typeface="+mj-lt"/>
            </a:endParaRPr>
          </a:p>
          <a:p>
            <a:pPr marL="0" indent="0" fontAlgn="base">
              <a:buNone/>
            </a:pPr>
            <a:endParaRPr lang="en-US" sz="2400" i="1" dirty="0" smtClean="0">
              <a:latin typeface="+mj-lt"/>
            </a:endParaRPr>
          </a:p>
          <a:p>
            <a:pPr marL="0" indent="0" fontAlgn="base">
              <a:buNone/>
            </a:pPr>
            <a:r>
              <a:rPr lang="vi-VN" sz="2400" i="1" dirty="0" smtClean="0">
                <a:latin typeface="+mj-lt"/>
              </a:rPr>
              <a:t>b</a:t>
            </a:r>
            <a:r>
              <a:rPr lang="en-US" sz="2400" i="1" dirty="0" smtClean="0">
                <a:latin typeface="+mj-lt"/>
              </a:rPr>
              <a:t>.</a:t>
            </a:r>
            <a:r>
              <a:rPr lang="vi-VN" sz="2400" i="1" dirty="0" smtClean="0">
                <a:latin typeface="+mj-lt"/>
              </a:rPr>
              <a:t> </a:t>
            </a:r>
            <a:r>
              <a:rPr lang="en-US" sz="2400" i="1" dirty="0" smtClean="0">
                <a:latin typeface="+mj-lt"/>
              </a:rPr>
              <a:t>“</a:t>
            </a:r>
            <a:r>
              <a:rPr lang="vi-VN" sz="2400" i="1" dirty="0" smtClean="0">
                <a:latin typeface="+mj-lt"/>
              </a:rPr>
              <a:t>Đứng </a:t>
            </a:r>
            <a:r>
              <a:rPr lang="vi-VN" sz="2400" i="1" dirty="0">
                <a:latin typeface="+mj-lt"/>
              </a:rPr>
              <a:t>ngắm cây sầu riêng, tôi cứ nghĩ mãi về cái dáng cây kì lạ này. Thân nó khẳng khiu, cao vút, cành </a:t>
            </a:r>
            <a:r>
              <a:rPr lang="vi-VN" sz="2400" i="1" dirty="0" smtClean="0">
                <a:latin typeface="+mj-lt"/>
              </a:rPr>
              <a:t>ng</a:t>
            </a:r>
            <a:r>
              <a:rPr lang="en-US" sz="2400" i="1" dirty="0" err="1" smtClean="0">
                <a:latin typeface="Times New Roman" pitchFamily="18" charset="0"/>
                <a:cs typeface="Times New Roman" pitchFamily="18" charset="0"/>
              </a:rPr>
              <a:t>ắn</a:t>
            </a:r>
            <a:r>
              <a:rPr lang="vi-VN" sz="2400" i="1" dirty="0" smtClean="0">
                <a:latin typeface="+mj-lt"/>
              </a:rPr>
              <a:t> </a:t>
            </a:r>
            <a:r>
              <a:rPr lang="vi-VN" sz="2400" i="1" dirty="0">
                <a:latin typeface="+mj-lt"/>
              </a:rPr>
              <a:t>thẳng đuột, thiếu cái dáng cong, </a:t>
            </a:r>
            <a:r>
              <a:rPr lang="en-US" sz="2400" i="1" dirty="0">
                <a:latin typeface="Times New Roman" pitchFamily="18" charset="0"/>
                <a:cs typeface="Times New Roman" pitchFamily="18" charset="0"/>
              </a:rPr>
              <a:t>đ</a:t>
            </a:r>
            <a:r>
              <a:rPr lang="vi-VN" sz="2400" i="1" dirty="0" smtClean="0">
                <a:latin typeface="+mj-lt"/>
              </a:rPr>
              <a:t>ứng </a:t>
            </a:r>
            <a:r>
              <a:rPr lang="vi-VN" sz="2400" i="1" dirty="0">
                <a:latin typeface="+mj-lt"/>
              </a:rPr>
              <a:t>nghiêng, chiều quằn, chiều lượn của cây xoài, cây nhãn. </a:t>
            </a:r>
            <a:r>
              <a:rPr lang="vi-VN" sz="2400" i="1" dirty="0" err="1">
                <a:latin typeface="+mj-lt"/>
              </a:rPr>
              <a:t>Lá</a:t>
            </a:r>
            <a:r>
              <a:rPr lang="vi-VN" sz="2400" i="1" dirty="0">
                <a:latin typeface="+mj-lt"/>
              </a:rPr>
              <a:t> </a:t>
            </a:r>
            <a:r>
              <a:rPr lang="vi-VN" sz="2400" i="1" dirty="0" err="1">
                <a:latin typeface="+mj-lt"/>
              </a:rPr>
              <a:t>nhỏ</a:t>
            </a:r>
            <a:r>
              <a:rPr lang="vi-VN" sz="2400" i="1" dirty="0">
                <a:latin typeface="+mj-lt"/>
              </a:rPr>
              <a:t> xanh </a:t>
            </a:r>
            <a:r>
              <a:rPr lang="vi-VN" sz="2400" i="1" dirty="0" err="1">
                <a:latin typeface="+mj-lt"/>
              </a:rPr>
              <a:t>vàng</a:t>
            </a:r>
            <a:r>
              <a:rPr lang="vi-VN" sz="2400" i="1" dirty="0">
                <a:latin typeface="+mj-lt"/>
              </a:rPr>
              <a:t>, hơi </a:t>
            </a:r>
            <a:r>
              <a:rPr lang="vi-VN" sz="2400" i="1" dirty="0" err="1">
                <a:latin typeface="+mj-lt"/>
              </a:rPr>
              <a:t>khép</a:t>
            </a:r>
            <a:r>
              <a:rPr lang="vi-VN" sz="2400" i="1" dirty="0">
                <a:latin typeface="+mj-lt"/>
              </a:rPr>
              <a:t> </a:t>
            </a:r>
            <a:r>
              <a:rPr lang="vi-VN" sz="2400" i="1" dirty="0" err="1">
                <a:latin typeface="+mj-lt"/>
              </a:rPr>
              <a:t>lại</a:t>
            </a:r>
            <a:r>
              <a:rPr lang="vi-VN" sz="2400" i="1" dirty="0">
                <a:latin typeface="+mj-lt"/>
              </a:rPr>
              <a:t>, </a:t>
            </a:r>
            <a:r>
              <a:rPr lang="vi-VN" sz="2400" i="1" dirty="0" err="1">
                <a:latin typeface="+mj-lt"/>
              </a:rPr>
              <a:t>tưởng</a:t>
            </a:r>
            <a:r>
              <a:rPr lang="vi-VN" sz="2400" i="1" dirty="0">
                <a:latin typeface="+mj-lt"/>
              </a:rPr>
              <a:t> như </a:t>
            </a:r>
            <a:r>
              <a:rPr lang="vi-VN" sz="2400" i="1" dirty="0" err="1">
                <a:latin typeface="+mj-lt"/>
              </a:rPr>
              <a:t>lá</a:t>
            </a:r>
            <a:r>
              <a:rPr lang="vi-VN" sz="2400" i="1" dirty="0">
                <a:latin typeface="+mj-lt"/>
              </a:rPr>
              <a:t> </a:t>
            </a:r>
            <a:r>
              <a:rPr lang="vi-VN" sz="2400" i="1" dirty="0" err="1">
                <a:latin typeface="+mj-lt"/>
              </a:rPr>
              <a:t>héo</a:t>
            </a:r>
            <a:r>
              <a:rPr lang="vi-VN" sz="2400" i="1" dirty="0">
                <a:latin typeface="+mj-lt"/>
              </a:rPr>
              <a:t>. Vậy mà khi trái chín, hương toả </a:t>
            </a:r>
            <a:r>
              <a:rPr lang="en-US" sz="2400" i="1" dirty="0" err="1">
                <a:latin typeface="Times New Roman" pitchFamily="18" charset="0"/>
                <a:cs typeface="Times New Roman" pitchFamily="18" charset="0"/>
              </a:rPr>
              <a:t>ngạt</a:t>
            </a:r>
            <a:r>
              <a:rPr lang="vi-VN" sz="2400" i="1" dirty="0" smtClean="0">
                <a:latin typeface="+mj-lt"/>
              </a:rPr>
              <a:t> </a:t>
            </a:r>
            <a:r>
              <a:rPr lang="vi-VN" sz="2400" i="1" dirty="0">
                <a:latin typeface="+mj-lt"/>
              </a:rPr>
              <a:t>ngào, vị ngọt đến đam mê</a:t>
            </a:r>
            <a:r>
              <a:rPr lang="vi-VN" sz="2400" i="1" dirty="0" smtClean="0">
                <a:latin typeface="+mj-lt"/>
              </a:rPr>
              <a:t>.</a:t>
            </a:r>
            <a:r>
              <a:rPr lang="en-US" sz="2400" dirty="0" smtClean="0">
                <a:latin typeface="+mj-lt"/>
              </a:rPr>
              <a:t>”             </a:t>
            </a:r>
            <a:r>
              <a:rPr lang="vi-VN" sz="2400" dirty="0" smtClean="0">
                <a:latin typeface="+mj-lt"/>
              </a:rPr>
              <a:t>(</a:t>
            </a:r>
            <a:r>
              <a:rPr lang="vi-VN" sz="2400" i="1" dirty="0">
                <a:latin typeface="+mj-lt"/>
              </a:rPr>
              <a:t>Mai Văn Tạo</a:t>
            </a:r>
            <a:r>
              <a:rPr lang="vi-VN" sz="2400" dirty="0">
                <a:latin typeface="+mj-lt"/>
              </a:rPr>
              <a:t>)</a:t>
            </a:r>
          </a:p>
          <a:p>
            <a:pPr marL="0" indent="0">
              <a:buNone/>
            </a:pPr>
            <a:endParaRPr lang="vi-VN" sz="24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44487808"/>
              </p:ext>
            </p:extLst>
          </p:nvPr>
        </p:nvGraphicFramePr>
        <p:xfrm>
          <a:off x="222739" y="2921391"/>
          <a:ext cx="11769969" cy="1249680"/>
        </p:xfrm>
        <a:graphic>
          <a:graphicData uri="http://schemas.openxmlformats.org/drawingml/2006/table">
            <a:tbl>
              <a:tblPr firstRow="1" bandRow="1">
                <a:tableStyleId>{5C22544A-7EE6-4342-B048-85BDC9FD1C3A}</a:tableStyleId>
              </a:tblPr>
              <a:tblGrid>
                <a:gridCol w="11769969"/>
              </a:tblGrid>
              <a:tr h="888609">
                <a:tc>
                  <a:txBody>
                    <a:bodyPr/>
                    <a:lstStyle/>
                    <a:p>
                      <a:pPr marL="0" indent="0" fontAlgn="base">
                        <a:buNone/>
                      </a:pPr>
                      <a:r>
                        <a:rPr lang="en-US" sz="1900" dirty="0" smtClean="0">
                          <a:solidFill>
                            <a:schemeClr val="bg2"/>
                          </a:solidFill>
                          <a:latin typeface="Times New Roman" panose="02020603050405020304" pitchFamily="18" charset="0"/>
                          <a:cs typeface="Times New Roman" panose="02020603050405020304" pitchFamily="18" charset="0"/>
                        </a:rPr>
                        <a:t>-</a:t>
                      </a:r>
                      <a:r>
                        <a:rPr lang="vi-VN" sz="1900" dirty="0" smtClean="0">
                          <a:solidFill>
                            <a:schemeClr val="bg2"/>
                          </a:solidFill>
                          <a:latin typeface="Times New Roman" panose="02020603050405020304" pitchFamily="18" charset="0"/>
                          <a:cs typeface="Times New Roman" panose="02020603050405020304" pitchFamily="18" charset="0"/>
                        </a:rPr>
                        <a:t> Phép lặp: mẹ tôi – mẹ tôi.</a:t>
                      </a:r>
                    </a:p>
                    <a:p>
                      <a:pPr marL="0" indent="0" fontAlgn="base">
                        <a:buNone/>
                      </a:pPr>
                      <a:r>
                        <a:rPr lang="en-US" sz="1900" dirty="0" smtClean="0">
                          <a:solidFill>
                            <a:schemeClr val="bg2"/>
                          </a:solidFill>
                          <a:latin typeface="Times New Roman" panose="02020603050405020304" pitchFamily="18" charset="0"/>
                          <a:cs typeface="Times New Roman" panose="02020603050405020304" pitchFamily="18" charset="0"/>
                        </a:rPr>
                        <a:t>-</a:t>
                      </a:r>
                      <a:r>
                        <a:rPr lang="en-US" sz="1900" baseline="0" dirty="0" smtClean="0">
                          <a:solidFill>
                            <a:schemeClr val="bg2"/>
                          </a:solidFill>
                          <a:latin typeface="Times New Roman" panose="02020603050405020304" pitchFamily="18" charset="0"/>
                          <a:cs typeface="Times New Roman" panose="02020603050405020304" pitchFamily="18" charset="0"/>
                        </a:rPr>
                        <a:t> </a:t>
                      </a:r>
                      <a:r>
                        <a:rPr lang="vi-VN" sz="1900" dirty="0" smtClean="0">
                          <a:solidFill>
                            <a:schemeClr val="bg2"/>
                          </a:solidFill>
                          <a:latin typeface="Times New Roman" panose="02020603050405020304" pitchFamily="18" charset="0"/>
                          <a:cs typeface="Times New Roman" panose="02020603050405020304" pitchFamily="18" charset="0"/>
                        </a:rPr>
                        <a:t>Phép thế: c</a:t>
                      </a:r>
                      <a:r>
                        <a:rPr lang="en-US" sz="1900" dirty="0" smtClean="0">
                          <a:solidFill>
                            <a:schemeClr val="bg2"/>
                          </a:solidFill>
                          <a:latin typeface="Times New Roman" panose="02020603050405020304" pitchFamily="18" charset="0"/>
                          <a:cs typeface="Times New Roman" panose="02020603050405020304" pitchFamily="18" charset="0"/>
                        </a:rPr>
                        <a:t>ố</a:t>
                      </a:r>
                      <a:r>
                        <a:rPr lang="vi-VN" sz="1900" dirty="0" smtClean="0">
                          <a:solidFill>
                            <a:schemeClr val="bg2"/>
                          </a:solidFill>
                          <a:latin typeface="Times New Roman" panose="02020603050405020304" pitchFamily="18" charset="0"/>
                          <a:cs typeface="Times New Roman" panose="02020603050405020304" pitchFamily="18" charset="0"/>
                        </a:rPr>
                        <a:t> ý gieo rắc vào đầu óc tôi những hoài nghi để tôi khinh miệt và ruồng rẫy mẹ tôi – những rắp tâm tanh bẩn.</a:t>
                      </a:r>
                      <a:r>
                        <a:rPr lang="en-US" sz="1900" dirty="0" smtClean="0">
                          <a:solidFill>
                            <a:schemeClr val="bg2"/>
                          </a:solidFill>
                          <a:latin typeface="Times New Roman" panose="02020603050405020304" pitchFamily="18" charset="0"/>
                          <a:cs typeface="Times New Roman" panose="02020603050405020304" pitchFamily="18" charset="0"/>
                        </a:rPr>
                        <a:t> </a:t>
                      </a:r>
                    </a:p>
                    <a:p>
                      <a:pPr marL="0" indent="0" fontAlgn="base">
                        <a:buNone/>
                      </a:pPr>
                      <a:r>
                        <a:rPr lang="en-US" sz="1900" dirty="0" smtClean="0">
                          <a:solidFill>
                            <a:schemeClr val="bg2"/>
                          </a:solidFill>
                          <a:latin typeface="Times New Roman" panose="02020603050405020304" pitchFamily="18" charset="0"/>
                          <a:cs typeface="Times New Roman" panose="02020603050405020304" pitchFamily="18" charset="0"/>
                        </a:rPr>
                        <a:t>- </a:t>
                      </a:r>
                      <a:r>
                        <a:rPr lang="en-US" sz="1900" dirty="0" err="1" smtClean="0">
                          <a:solidFill>
                            <a:schemeClr val="bg2"/>
                          </a:solidFill>
                          <a:latin typeface="Times New Roman" panose="02020603050405020304" pitchFamily="18" charset="0"/>
                          <a:cs typeface="Times New Roman" panose="02020603050405020304" pitchFamily="18" charset="0"/>
                        </a:rPr>
                        <a:t>Phép</a:t>
                      </a:r>
                      <a:r>
                        <a:rPr lang="en-US" sz="1900" baseline="0" dirty="0" smtClean="0">
                          <a:solidFill>
                            <a:schemeClr val="bg2"/>
                          </a:solidFill>
                          <a:latin typeface="Times New Roman" panose="02020603050405020304" pitchFamily="18" charset="0"/>
                          <a:cs typeface="Times New Roman" panose="02020603050405020304" pitchFamily="18" charset="0"/>
                        </a:rPr>
                        <a:t> </a:t>
                      </a:r>
                      <a:r>
                        <a:rPr lang="en-US" sz="1900" baseline="0" dirty="0" err="1" smtClean="0">
                          <a:solidFill>
                            <a:schemeClr val="bg2"/>
                          </a:solidFill>
                          <a:latin typeface="Times New Roman" panose="02020603050405020304" pitchFamily="18" charset="0"/>
                          <a:cs typeface="Times New Roman" panose="02020603050405020304" pitchFamily="18" charset="0"/>
                        </a:rPr>
                        <a:t>nối</a:t>
                      </a:r>
                      <a:r>
                        <a:rPr lang="en-US" sz="1900" baseline="0" dirty="0" smtClean="0">
                          <a:solidFill>
                            <a:schemeClr val="bg2"/>
                          </a:solidFill>
                          <a:latin typeface="Times New Roman" panose="02020603050405020304" pitchFamily="18" charset="0"/>
                          <a:cs typeface="Times New Roman" panose="02020603050405020304" pitchFamily="18" charset="0"/>
                        </a:rPr>
                        <a:t>: </a:t>
                      </a:r>
                      <a:r>
                        <a:rPr lang="en-US" sz="1900" baseline="0" dirty="0" err="1" smtClean="0">
                          <a:solidFill>
                            <a:schemeClr val="bg2"/>
                          </a:solidFill>
                          <a:latin typeface="Times New Roman" panose="02020603050405020304" pitchFamily="18" charset="0"/>
                          <a:cs typeface="Times New Roman" panose="02020603050405020304" pitchFamily="18" charset="0"/>
                        </a:rPr>
                        <a:t>Nhưng</a:t>
                      </a:r>
                      <a:endParaRPr lang="vi-VN" sz="1900" dirty="0" smtClean="0">
                        <a:solidFill>
                          <a:schemeClr val="bg2"/>
                        </a:solidFill>
                        <a:latin typeface="Times New Roman" panose="02020603050405020304" pitchFamily="18" charset="0"/>
                        <a:cs typeface="Times New Roman" panose="02020603050405020304" pitchFamily="18" charset="0"/>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2190560"/>
              </p:ext>
            </p:extLst>
          </p:nvPr>
        </p:nvGraphicFramePr>
        <p:xfrm>
          <a:off x="164123" y="5650524"/>
          <a:ext cx="11828585" cy="1005840"/>
        </p:xfrm>
        <a:graphic>
          <a:graphicData uri="http://schemas.openxmlformats.org/drawingml/2006/table">
            <a:tbl>
              <a:tblPr firstRow="1" bandRow="1">
                <a:tableStyleId>{5C22544A-7EE6-4342-B048-85BDC9FD1C3A}</a:tableStyleId>
              </a:tblPr>
              <a:tblGrid>
                <a:gridCol w="11828585"/>
              </a:tblGrid>
              <a:tr h="785705">
                <a:tc>
                  <a:txBody>
                    <a:bodyPr/>
                    <a:lstStyle/>
                    <a:p>
                      <a:pPr marL="0" indent="0" fontAlgn="base">
                        <a:buNone/>
                      </a:pPr>
                      <a:r>
                        <a:rPr lang="en-US" sz="2000" dirty="0" smtClean="0">
                          <a:latin typeface="Times New Roman" panose="02020603050405020304" pitchFamily="18" charset="0"/>
                          <a:cs typeface="Times New Roman" panose="02020603050405020304" pitchFamily="18" charset="0"/>
                        </a:rPr>
                        <a:t>-</a:t>
                      </a:r>
                      <a:r>
                        <a:rPr lang="en-US" sz="2000" baseline="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Phép thế: cây sầu-riêng – nó.</a:t>
                      </a:r>
                    </a:p>
                    <a:p>
                      <a:pPr marL="0" indent="0" fontAlgn="base">
                        <a:buNone/>
                      </a:pPr>
                      <a:r>
                        <a:rPr lang="en-US" sz="2000" dirty="0" smtClean="0">
                          <a:latin typeface="Times New Roman" panose="02020603050405020304" pitchFamily="18" charset="0"/>
                          <a:cs typeface="Times New Roman" panose="02020603050405020304" pitchFamily="18" charset="0"/>
                        </a:rPr>
                        <a:t>-</a:t>
                      </a:r>
                      <a:r>
                        <a:rPr lang="en-US" sz="2000" baseline="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Phép liên tưởng: cây – thân – lá – trái.</a:t>
                      </a:r>
                    </a:p>
                    <a:p>
                      <a:r>
                        <a:rPr lang="en-US" sz="2000" dirty="0" smtClean="0"/>
                        <a:t>- </a:t>
                      </a:r>
                      <a:r>
                        <a:rPr lang="en-US" sz="2000" dirty="0" err="1" smtClean="0">
                          <a:latin typeface="Times New Roman" pitchFamily="18" charset="0"/>
                          <a:cs typeface="Times New Roman" pitchFamily="18" charset="0"/>
                        </a:rPr>
                        <a:t>Phép</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nối</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Vậy</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mà</a:t>
                      </a:r>
                      <a:endParaRPr lang="en-US" sz="20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1615562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1000"/>
                                        <p:tgtEl>
                                          <p:spTgt spid="4"/>
                                        </p:tgtEl>
                                      </p:cBhvr>
                                    </p:animEffect>
                                    <p:anim calcmode="lin" valueType="num">
                                      <p:cBhvr>
                                        <p:cTn id="33" dur="1000" fill="hold"/>
                                        <p:tgtEl>
                                          <p:spTgt spid="4"/>
                                        </p:tgtEl>
                                        <p:attrNameLst>
                                          <p:attrName>ppt_x</p:attrName>
                                        </p:attrNameLst>
                                      </p:cBhvr>
                                      <p:tavLst>
                                        <p:tav tm="0">
                                          <p:val>
                                            <p:strVal val="#ppt_x"/>
                                          </p:val>
                                        </p:tav>
                                        <p:tav tm="100000">
                                          <p:val>
                                            <p:strVal val="#ppt_x"/>
                                          </p:val>
                                        </p:tav>
                                      </p:tavLst>
                                    </p:anim>
                                    <p:anim calcmode="lin" valueType="num">
                                      <p:cBhvr>
                                        <p:cTn id="3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1000"/>
                                        <p:tgtEl>
                                          <p:spTgt spid="5"/>
                                        </p:tgtEl>
                                      </p:cBhvr>
                                    </p:animEffect>
                                    <p:anim calcmode="lin" valueType="num">
                                      <p:cBhvr>
                                        <p:cTn id="40" dur="1000" fill="hold"/>
                                        <p:tgtEl>
                                          <p:spTgt spid="5"/>
                                        </p:tgtEl>
                                        <p:attrNameLst>
                                          <p:attrName>ppt_x</p:attrName>
                                        </p:attrNameLst>
                                      </p:cBhvr>
                                      <p:tavLst>
                                        <p:tav tm="0">
                                          <p:val>
                                            <p:strVal val="#ppt_x"/>
                                          </p:val>
                                        </p:tav>
                                        <p:tav tm="100000">
                                          <p:val>
                                            <p:strVal val="#ppt_x"/>
                                          </p:val>
                                        </p:tav>
                                      </p:tavLst>
                                    </p:anim>
                                    <p:anim calcmode="lin" valueType="num">
                                      <p:cBhvr>
                                        <p:cTn id="4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7" y="196117"/>
            <a:ext cx="11898923" cy="2840160"/>
          </a:xfrm>
        </p:spPr>
        <p:txBody>
          <a:bodyPr/>
          <a:lstStyle/>
          <a:p>
            <a:pPr marL="0" indent="0" fontAlgn="base">
              <a:buNone/>
            </a:pPr>
            <a:r>
              <a:rPr lang="vi-VN" dirty="0">
                <a:latin typeface="Times New Roman" panose="02020603050405020304" pitchFamily="18" charset="0"/>
                <a:cs typeface="Times New Roman" panose="02020603050405020304" pitchFamily="18" charset="0"/>
              </a:rPr>
              <a:t>2. Phân tích tính liên kết về nội dung trong đoạn văn sau:</a:t>
            </a:r>
          </a:p>
          <a:p>
            <a:pPr marL="0" indent="0" fontAlgn="base">
              <a:buNone/>
            </a:pPr>
            <a:r>
              <a:rPr lang="en-US" i="1" dirty="0" smtClean="0">
                <a:solidFill>
                  <a:srgbClr val="333333"/>
                </a:solidFill>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 </a:t>
            </a:r>
            <a:r>
              <a:rPr lang="vi-VN" sz="2400" i="1" dirty="0" smtClean="0">
                <a:latin typeface="Times New Roman" panose="02020603050405020304" pitchFamily="18" charset="0"/>
                <a:cs typeface="Times New Roman" panose="02020603050405020304" pitchFamily="18" charset="0"/>
              </a:rPr>
              <a:t>Nhân </a:t>
            </a:r>
            <a:r>
              <a:rPr lang="vi-VN" sz="2400" i="1" dirty="0">
                <a:latin typeface="Times New Roman" panose="02020603050405020304" pitchFamily="18" charset="0"/>
                <a:cs typeface="Times New Roman" panose="02020603050405020304" pitchFamily="18" charset="0"/>
              </a:rPr>
              <a:t>dân ta có truyền thống lâu đời đùm bọc, đoàn kết với nhau theo phương châm “nhiễu điều phủ lấy giá gương”. Bản sắc này thể hiện mạnh mẽ nhất trong cảnh đất nước lâm nguy, ngoại bang đe doạ. Nhưng tiếc rằng phẩm chất cao qúy ấy thường lại không đậm nét trong việc làm ăn, có thể do ảnh hưởng của phương thức sản xuất nhỏ, tính đố kị vốn có của lối sống theo thứ bậc không phải theo năng lực và lối nghĩ “trâu buộc ghét trâu ăn” đối với người hơn mình ở làng quê thời phong kiến</a:t>
            </a:r>
            <a:r>
              <a:rPr lang="vi-VN" sz="2400" i="1" dirty="0" smtClean="0">
                <a:latin typeface="Times New Roman" panose="02020603050405020304" pitchFamily="18" charset="0"/>
                <a:cs typeface="Times New Roman" panose="02020603050405020304" pitchFamily="18" charset="0"/>
              </a:rPr>
              <a:t>.</a:t>
            </a:r>
            <a:r>
              <a:rPr lang="en-US" sz="2400" i="1" dirty="0" smtClean="0">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p:cNvSpPr txBox="1"/>
          <p:nvPr/>
        </p:nvSpPr>
        <p:spPr>
          <a:xfrm>
            <a:off x="199292" y="2965938"/>
            <a:ext cx="11793415" cy="3046988"/>
          </a:xfrm>
          <a:prstGeom prst="rect">
            <a:avLst/>
          </a:prstGeom>
          <a:noFill/>
        </p:spPr>
        <p:txBody>
          <a:bodyPr wrap="square" rtlCol="0">
            <a:spAutoFit/>
          </a:bodyPr>
          <a:lstStyle/>
          <a:p>
            <a:r>
              <a:rPr lang="en-US" sz="2400" dirty="0" err="1">
                <a:solidFill>
                  <a:srgbClr val="C00000"/>
                </a:solidFill>
                <a:latin typeface="Times New Roman" panose="02020603050405020304" pitchFamily="18" charset="0"/>
                <a:cs typeface="Times New Roman" panose="02020603050405020304" pitchFamily="18" charset="0"/>
              </a:rPr>
              <a:t>Gợi</a:t>
            </a:r>
            <a:r>
              <a:rPr lang="en-US" sz="2400" dirty="0">
                <a:solidFill>
                  <a:srgbClr val="C00000"/>
                </a:solidFill>
                <a:latin typeface="Times New Roman" panose="02020603050405020304" pitchFamily="18" charset="0"/>
                <a:cs typeface="Times New Roman" panose="02020603050405020304" pitchFamily="18" charset="0"/>
              </a:rPr>
              <a:t> ý</a:t>
            </a:r>
            <a:r>
              <a:rPr lang="en-US" sz="2400">
                <a:solidFill>
                  <a:srgbClr val="C00000"/>
                </a:solidFill>
                <a:latin typeface="Times New Roman" panose="02020603050405020304" pitchFamily="18" charset="0"/>
                <a:cs typeface="Times New Roman" panose="02020603050405020304" pitchFamily="18" charset="0"/>
              </a:rPr>
              <a:t>: </a:t>
            </a:r>
            <a:r>
              <a:rPr lang="en-US" sz="2400" smtClean="0">
                <a:solidFill>
                  <a:srgbClr val="C00000"/>
                </a:solidFill>
                <a:latin typeface="Times New Roman" panose="02020603050405020304" pitchFamily="18" charset="0"/>
                <a:cs typeface="Times New Roman" panose="02020603050405020304" pitchFamily="18" charset="0"/>
              </a:rPr>
              <a:t> </a:t>
            </a:r>
            <a:endParaRPr lang="en-US" sz="2400" dirty="0" smtClean="0">
              <a:solidFill>
                <a:srgbClr val="C00000"/>
              </a:solidFill>
              <a:latin typeface="Times New Roman" panose="02020603050405020304" pitchFamily="18" charset="0"/>
              <a:cs typeface="Times New Roman" panose="02020603050405020304" pitchFamily="18" charset="0"/>
            </a:endParaRPr>
          </a:p>
          <a:p>
            <a:endParaRPr lang="en-US" sz="2400" dirty="0">
              <a:solidFill>
                <a:srgbClr val="C00000"/>
              </a:solidFill>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Xác định chủ đề của đoạn văn: </a:t>
            </a:r>
            <a:r>
              <a:rPr lang="en-US" sz="2400" dirty="0">
                <a:latin typeface="Times New Roman" panose="02020603050405020304" pitchFamily="18" charset="0"/>
                <a:cs typeface="Times New Roman" panose="02020603050405020304" pitchFamily="18" charset="0"/>
              </a:rPr>
              <a:t>Đ</a:t>
            </a:r>
            <a:r>
              <a:rPr lang="vi-VN" sz="2400" dirty="0" smtClean="0">
                <a:latin typeface="Times New Roman" panose="02020603050405020304" pitchFamily="18" charset="0"/>
                <a:cs typeface="Times New Roman" panose="02020603050405020304" pitchFamily="18" charset="0"/>
              </a:rPr>
              <a:t>iểm </a:t>
            </a:r>
            <a:r>
              <a:rPr lang="vi-VN" sz="2400" dirty="0">
                <a:latin typeface="Times New Roman" panose="02020603050405020304" pitchFamily="18" charset="0"/>
                <a:cs typeface="Times New Roman" panose="02020603050405020304" pitchFamily="18" charset="0"/>
              </a:rPr>
              <a:t>mạnh và điểm yếu trong tính cách, thói quen của con người Việt Nam. Các câu trong đoạn đều hướng đến việc thể hiện nội dung đó. </a:t>
            </a:r>
            <a:endParaRPr lang="en-US" sz="2400" dirty="0">
              <a:latin typeface="Times New Roman" panose="02020603050405020304" pitchFamily="18" charset="0"/>
              <a:cs typeface="Times New Roman" panose="02020603050405020304" pitchFamily="18" charset="0"/>
            </a:endParaRPr>
          </a:p>
          <a:p>
            <a:pPr marL="342900" indent="-342900">
              <a:buFontTx/>
              <a:buChar char="-"/>
            </a:pPr>
            <a:r>
              <a:rPr lang="vi-VN" sz="2400" dirty="0" smtClean="0">
                <a:latin typeface="Times New Roman" panose="02020603050405020304" pitchFamily="18" charset="0"/>
                <a:cs typeface="Times New Roman" panose="02020603050405020304" pitchFamily="18" charset="0"/>
              </a:rPr>
              <a:t>Trình </a:t>
            </a:r>
            <a:r>
              <a:rPr lang="vi-VN" sz="2400" dirty="0">
                <a:latin typeface="Times New Roman" panose="02020603050405020304" pitchFamily="18" charset="0"/>
                <a:cs typeface="Times New Roman" panose="02020603050405020304" pitchFamily="18" charset="0"/>
              </a:rPr>
              <a:t>tự các câu được sắp xếp hợp lí </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H</a:t>
            </a:r>
            <a:r>
              <a:rPr lang="vi-VN" sz="2400" dirty="0" smtClean="0">
                <a:latin typeface="Times New Roman" panose="02020603050405020304" pitchFamily="18" charset="0"/>
                <a:cs typeface="Times New Roman" panose="02020603050405020304" pitchFamily="18" charset="0"/>
              </a:rPr>
              <a:t>ai </a:t>
            </a:r>
            <a:r>
              <a:rPr lang="vi-VN" sz="2400" dirty="0">
                <a:latin typeface="Times New Roman" panose="02020603050405020304" pitchFamily="18" charset="0"/>
                <a:cs typeface="Times New Roman" panose="02020603050405020304" pitchFamily="18" charset="0"/>
              </a:rPr>
              <a:t>câu trước nêu phẩm chất cao quý của người Việt Nam là đoàn </a:t>
            </a:r>
            <a:r>
              <a:rPr lang="vi-VN" sz="2400" dirty="0" smtClean="0">
                <a:latin typeface="Times New Roman" panose="02020603050405020304" pitchFamily="18" charset="0"/>
                <a:cs typeface="Times New Roman" panose="02020603050405020304" pitchFamily="18" charset="0"/>
              </a:rPr>
              <a:t>kết</a:t>
            </a:r>
            <a:r>
              <a:rPr lang="en-US" sz="2400" dirty="0" smtClean="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a:t>
            </a:r>
            <a:r>
              <a:rPr lang="vi-VN"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C</a:t>
            </a:r>
            <a:r>
              <a:rPr lang="vi-VN" sz="2400" dirty="0" smtClean="0">
                <a:latin typeface="Times New Roman" panose="02020603050405020304" pitchFamily="18" charset="0"/>
                <a:cs typeface="Times New Roman" panose="02020603050405020304" pitchFamily="18" charset="0"/>
              </a:rPr>
              <a:t>âu </a:t>
            </a:r>
            <a:r>
              <a:rPr lang="vi-VN" sz="2400" dirty="0">
                <a:latin typeface="Times New Roman" panose="02020603050405020304" pitchFamily="18" charset="0"/>
                <a:cs typeface="Times New Roman" panose="02020603050405020304" pitchFamily="18" charset="0"/>
              </a:rPr>
              <a:t>cuối nêu nhược điểm trong tính cách của người Việt là sự đố </a:t>
            </a:r>
            <a:r>
              <a:rPr lang="vi-VN" sz="2400" dirty="0" smtClean="0">
                <a:latin typeface="Times New Roman" panose="02020603050405020304" pitchFamily="18" charset="0"/>
                <a:cs typeface="Times New Roman" panose="02020603050405020304" pitchFamily="18" charset="0"/>
              </a:rPr>
              <a:t>kị.</a:t>
            </a:r>
            <a:endParaRPr lang="en-US" sz="2400" dirty="0">
              <a:latin typeface="Times New Roman" panose="02020603050405020304" pitchFamily="18"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1311832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hỗ dành sẵn cho Nội dung 2">
            <a:extLst>
              <a:ext uri="{FF2B5EF4-FFF2-40B4-BE49-F238E27FC236}">
                <a16:creationId xmlns:a16="http://schemas.microsoft.com/office/drawing/2014/main" xmlns="" id="{914C3809-BF99-4498-8D7B-D721230AADF6}"/>
              </a:ext>
            </a:extLst>
          </p:cNvPr>
          <p:cNvSpPr>
            <a:spLocks noGrp="1"/>
          </p:cNvSpPr>
          <p:nvPr>
            <p:ph idx="1"/>
          </p:nvPr>
        </p:nvSpPr>
        <p:spPr>
          <a:xfrm>
            <a:off x="168675" y="294443"/>
            <a:ext cx="12023325" cy="6034920"/>
          </a:xfrm>
        </p:spPr>
        <p:txBody>
          <a:bodyPr>
            <a:normAutofit/>
          </a:bodyPr>
          <a:lstStyle/>
          <a:p>
            <a:pPr marL="0" indent="0" fontAlgn="base">
              <a:buNone/>
            </a:pPr>
            <a:r>
              <a:rPr lang="vi-VN" sz="2400" b="1" dirty="0">
                <a:latin typeface="+mj-lt"/>
              </a:rPr>
              <a:t>3. </a:t>
            </a:r>
            <a:r>
              <a:rPr lang="vi-VN" sz="2400" b="1" dirty="0" err="1">
                <a:latin typeface="+mj-lt"/>
              </a:rPr>
              <a:t>Chỉ</a:t>
            </a:r>
            <a:r>
              <a:rPr lang="vi-VN" sz="2400" b="1" dirty="0">
                <a:latin typeface="+mj-lt"/>
              </a:rPr>
              <a:t> ra </a:t>
            </a:r>
            <a:r>
              <a:rPr lang="vi-VN" sz="2400" b="1" dirty="0" err="1">
                <a:latin typeface="+mj-lt"/>
              </a:rPr>
              <a:t>lỗi</a:t>
            </a:r>
            <a:r>
              <a:rPr lang="vi-VN" sz="2400" b="1" dirty="0">
                <a:latin typeface="+mj-lt"/>
              </a:rPr>
              <a:t> liên </a:t>
            </a:r>
            <a:r>
              <a:rPr lang="vi-VN" sz="2400" b="1" dirty="0" err="1">
                <a:latin typeface="+mj-lt"/>
              </a:rPr>
              <a:t>kết</a:t>
            </a:r>
            <a:r>
              <a:rPr lang="vi-VN" sz="2400" b="1" dirty="0">
                <a:latin typeface="+mj-lt"/>
              </a:rPr>
              <a:t> trong </a:t>
            </a:r>
            <a:r>
              <a:rPr lang="vi-VN" sz="2400" b="1" dirty="0" err="1">
                <a:latin typeface="+mj-lt"/>
              </a:rPr>
              <a:t>các</a:t>
            </a:r>
            <a:r>
              <a:rPr lang="vi-VN" sz="2400" b="1" dirty="0">
                <a:latin typeface="+mj-lt"/>
              </a:rPr>
              <a:t> </a:t>
            </a:r>
            <a:r>
              <a:rPr lang="vi-VN" sz="2400" b="1" dirty="0" err="1">
                <a:latin typeface="+mj-lt"/>
              </a:rPr>
              <a:t>đoạn</a:t>
            </a:r>
            <a:r>
              <a:rPr lang="vi-VN" sz="2400" b="1" dirty="0">
                <a:latin typeface="+mj-lt"/>
              </a:rPr>
              <a:t> văn sau </a:t>
            </a:r>
            <a:r>
              <a:rPr lang="vi-VN" sz="2400" b="1" dirty="0" err="1">
                <a:latin typeface="+mj-lt"/>
              </a:rPr>
              <a:t>và</a:t>
            </a:r>
            <a:r>
              <a:rPr lang="vi-VN" sz="2400" b="1" dirty="0">
                <a:latin typeface="+mj-lt"/>
              </a:rPr>
              <a:t> nêu </a:t>
            </a:r>
            <a:r>
              <a:rPr lang="vi-VN" sz="2400" b="1" dirty="0" err="1">
                <a:latin typeface="+mj-lt"/>
              </a:rPr>
              <a:t>cách</a:t>
            </a:r>
            <a:r>
              <a:rPr lang="vi-VN" sz="2400" b="1" dirty="0">
                <a:latin typeface="+mj-lt"/>
              </a:rPr>
              <a:t> </a:t>
            </a:r>
            <a:r>
              <a:rPr lang="vi-VN" sz="2400" b="1" dirty="0" err="1">
                <a:latin typeface="+mj-lt"/>
              </a:rPr>
              <a:t>sửa</a:t>
            </a:r>
            <a:r>
              <a:rPr lang="vi-VN" sz="2400" b="1" dirty="0">
                <a:latin typeface="+mj-lt"/>
              </a:rPr>
              <a:t> </a:t>
            </a:r>
            <a:r>
              <a:rPr lang="vi-VN" sz="2400" b="1" dirty="0" err="1">
                <a:latin typeface="+mj-lt"/>
              </a:rPr>
              <a:t>các</a:t>
            </a:r>
            <a:r>
              <a:rPr lang="vi-VN" sz="2400" b="1" dirty="0">
                <a:latin typeface="+mj-lt"/>
              </a:rPr>
              <a:t> </a:t>
            </a:r>
            <a:r>
              <a:rPr lang="vi-VN" sz="2400" b="1" dirty="0" err="1">
                <a:latin typeface="+mj-lt"/>
              </a:rPr>
              <a:t>lỗi</a:t>
            </a:r>
            <a:r>
              <a:rPr lang="vi-VN" sz="2400" b="1" dirty="0">
                <a:latin typeface="+mj-lt"/>
              </a:rPr>
              <a:t> </a:t>
            </a:r>
            <a:r>
              <a:rPr lang="vi-VN" sz="2400" b="1" dirty="0" err="1">
                <a:latin typeface="+mj-lt"/>
              </a:rPr>
              <a:t>ấy</a:t>
            </a:r>
            <a:r>
              <a:rPr lang="vi-VN" sz="2400" b="1" dirty="0">
                <a:latin typeface="+mj-lt"/>
              </a:rPr>
              <a:t>.</a:t>
            </a:r>
          </a:p>
          <a:p>
            <a:pPr marL="0" indent="0" fontAlgn="base">
              <a:buNone/>
            </a:pPr>
            <a:r>
              <a:rPr lang="en-US" sz="2400" dirty="0" smtClean="0">
                <a:latin typeface="Times New Roman" pitchFamily="18" charset="0"/>
                <a:cs typeface="Times New Roman" pitchFamily="18" charset="0"/>
              </a:rPr>
              <a:t>a</a:t>
            </a:r>
            <a:r>
              <a:rPr lang="en-US" sz="2400" dirty="0" smtClean="0">
                <a:latin typeface="+mj-lt"/>
              </a:rPr>
              <a:t>. </a:t>
            </a:r>
            <a:r>
              <a:rPr lang="vi-VN" sz="2400" dirty="0" smtClean="0">
                <a:latin typeface="+mj-lt"/>
              </a:rPr>
              <a:t>Từ </a:t>
            </a:r>
            <a:r>
              <a:rPr lang="vi-VN" sz="2400" dirty="0">
                <a:latin typeface="+mj-lt"/>
              </a:rPr>
              <a:t>xa xưa, nhân loại đã có ý thức bảo vệ môi trường. Nhưng trong những nền văn hoá cổ xưa, trong tín ngưỡng của các dân tộc và các tôn giáo trên thế giới đều chứa đựng ý thức đó</a:t>
            </a:r>
            <a:r>
              <a:rPr lang="vi-VN" sz="2400" dirty="0" smtClean="0">
                <a:latin typeface="+mj-lt"/>
              </a:rPr>
              <a:t>.</a:t>
            </a:r>
            <a:r>
              <a:rPr lang="en-US" sz="2400" dirty="0" smtClean="0">
                <a:latin typeface="+mj-lt"/>
              </a:rPr>
              <a:t> </a:t>
            </a:r>
            <a:r>
              <a:rPr lang="vi-VN" sz="2400" dirty="0" smtClean="0">
                <a:latin typeface="+mj-lt"/>
              </a:rPr>
              <a:t>Họ </a:t>
            </a:r>
            <a:r>
              <a:rPr lang="vi-VN" sz="2400" dirty="0">
                <a:latin typeface="+mj-lt"/>
              </a:rPr>
              <a:t>đã biết tôn trọng và sống hoà hợp với thiên nhiên, coi trái đất như người mẹ đã tạo ra và nuôi dưỡng sự sống cũng như tạo ra các giá trị văn hoá tinh thần của loài người. </a:t>
            </a:r>
            <a:r>
              <a:rPr lang="vi-VN" sz="2400" dirty="0" err="1">
                <a:latin typeface="+mj-lt"/>
              </a:rPr>
              <a:t>Ngày</a:t>
            </a:r>
            <a:r>
              <a:rPr lang="vi-VN" sz="2400" dirty="0">
                <a:latin typeface="+mj-lt"/>
              </a:rPr>
              <a:t> nay, nhân </a:t>
            </a:r>
            <a:r>
              <a:rPr lang="vi-VN" sz="2400" dirty="0" err="1">
                <a:latin typeface="+mj-lt"/>
              </a:rPr>
              <a:t>loại</a:t>
            </a:r>
            <a:r>
              <a:rPr lang="vi-VN" sz="2400" dirty="0">
                <a:latin typeface="+mj-lt"/>
              </a:rPr>
              <a:t> </a:t>
            </a:r>
            <a:r>
              <a:rPr lang="vi-VN" sz="2400" dirty="0" err="1">
                <a:latin typeface="+mj-lt"/>
              </a:rPr>
              <a:t>đã</a:t>
            </a:r>
            <a:r>
              <a:rPr lang="vi-VN" sz="2400" dirty="0">
                <a:latin typeface="+mj-lt"/>
              </a:rPr>
              <a:t> </a:t>
            </a:r>
            <a:r>
              <a:rPr lang="vi-VN" sz="2400" dirty="0" err="1">
                <a:latin typeface="+mj-lt"/>
              </a:rPr>
              <a:t>bước</a:t>
            </a:r>
            <a:r>
              <a:rPr lang="vi-VN" sz="2400" dirty="0">
                <a:latin typeface="+mj-lt"/>
              </a:rPr>
              <a:t> </a:t>
            </a:r>
            <a:r>
              <a:rPr lang="vi-VN" sz="2400" dirty="0" err="1">
                <a:latin typeface="+mj-lt"/>
              </a:rPr>
              <a:t>vào</a:t>
            </a:r>
            <a:r>
              <a:rPr lang="vi-VN" sz="2400" dirty="0">
                <a:latin typeface="+mj-lt"/>
              </a:rPr>
              <a:t> </a:t>
            </a:r>
            <a:r>
              <a:rPr lang="vi-VN" sz="2400" dirty="0" err="1">
                <a:latin typeface="+mj-lt"/>
              </a:rPr>
              <a:t>thế</a:t>
            </a:r>
            <a:r>
              <a:rPr lang="vi-VN" sz="2400" dirty="0">
                <a:latin typeface="+mj-lt"/>
              </a:rPr>
              <a:t> </a:t>
            </a:r>
            <a:r>
              <a:rPr lang="vi-VN" sz="2400" dirty="0" err="1">
                <a:latin typeface="+mj-lt"/>
              </a:rPr>
              <a:t>kỉ</a:t>
            </a:r>
            <a:r>
              <a:rPr lang="vi-VN" sz="2400" dirty="0">
                <a:latin typeface="+mj-lt"/>
              </a:rPr>
              <a:t> XXI – </a:t>
            </a:r>
            <a:r>
              <a:rPr lang="vi-VN" sz="2400" dirty="0" err="1">
                <a:latin typeface="+mj-lt"/>
              </a:rPr>
              <a:t>thời</a:t>
            </a:r>
            <a:r>
              <a:rPr lang="vi-VN" sz="2400" dirty="0">
                <a:latin typeface="+mj-lt"/>
              </a:rPr>
              <a:t> </a:t>
            </a:r>
            <a:r>
              <a:rPr lang="vi-VN" sz="2400" dirty="0" err="1">
                <a:latin typeface="+mj-lt"/>
              </a:rPr>
              <a:t>điểm</a:t>
            </a:r>
            <a:r>
              <a:rPr lang="vi-VN" sz="2400" dirty="0">
                <a:latin typeface="+mj-lt"/>
              </a:rPr>
              <a:t> </a:t>
            </a:r>
            <a:r>
              <a:rPr lang="vi-VN" sz="2400" dirty="0" err="1">
                <a:latin typeface="+mj-lt"/>
              </a:rPr>
              <a:t>mà</a:t>
            </a:r>
            <a:r>
              <a:rPr lang="vi-VN" sz="2400" dirty="0">
                <a:latin typeface="+mj-lt"/>
              </a:rPr>
              <a:t> </a:t>
            </a:r>
            <a:r>
              <a:rPr lang="vi-VN" sz="2400" dirty="0" err="1">
                <a:latin typeface="+mj-lt"/>
              </a:rPr>
              <a:t>tài</a:t>
            </a:r>
            <a:r>
              <a:rPr lang="vi-VN" sz="2400" dirty="0">
                <a:latin typeface="+mj-lt"/>
              </a:rPr>
              <a:t> nguyên </a:t>
            </a:r>
            <a:r>
              <a:rPr lang="vi-VN" sz="2400" dirty="0" err="1">
                <a:latin typeface="+mj-lt"/>
              </a:rPr>
              <a:t>đã</a:t>
            </a:r>
            <a:r>
              <a:rPr lang="vi-VN" sz="2400" dirty="0">
                <a:latin typeface="+mj-lt"/>
              </a:rPr>
              <a:t> </a:t>
            </a:r>
            <a:r>
              <a:rPr lang="vi-VN" sz="2400" dirty="0" err="1">
                <a:latin typeface="+mj-lt"/>
              </a:rPr>
              <a:t>bị</a:t>
            </a:r>
            <a:r>
              <a:rPr lang="vi-VN" sz="2400" dirty="0">
                <a:latin typeface="+mj-lt"/>
              </a:rPr>
              <a:t> khai </a:t>
            </a:r>
            <a:r>
              <a:rPr lang="vi-VN" sz="2400" dirty="0" err="1">
                <a:latin typeface="+mj-lt"/>
              </a:rPr>
              <a:t>thác</a:t>
            </a:r>
            <a:r>
              <a:rPr lang="vi-VN" sz="2400" dirty="0">
                <a:latin typeface="+mj-lt"/>
              </a:rPr>
              <a:t> </a:t>
            </a:r>
            <a:r>
              <a:rPr lang="vi-VN" sz="2400" dirty="0" err="1">
                <a:latin typeface="+mj-lt"/>
              </a:rPr>
              <a:t>cạn</a:t>
            </a:r>
            <a:r>
              <a:rPr lang="vi-VN" sz="2400" dirty="0">
                <a:latin typeface="+mj-lt"/>
              </a:rPr>
              <a:t> </a:t>
            </a:r>
            <a:r>
              <a:rPr lang="vi-VN" sz="2400" dirty="0" err="1">
                <a:latin typeface="+mj-lt"/>
              </a:rPr>
              <a:t>kiệt</a:t>
            </a:r>
            <a:r>
              <a:rPr lang="vi-VN" sz="2400" dirty="0">
                <a:latin typeface="+mj-lt"/>
              </a:rPr>
              <a:t>, môi </a:t>
            </a:r>
            <a:r>
              <a:rPr lang="vi-VN" sz="2400" dirty="0" err="1">
                <a:latin typeface="+mj-lt"/>
              </a:rPr>
              <a:t>trường</a:t>
            </a:r>
            <a:r>
              <a:rPr lang="vi-VN" sz="2400" dirty="0">
                <a:latin typeface="+mj-lt"/>
              </a:rPr>
              <a:t> thiên nhiên </a:t>
            </a:r>
            <a:r>
              <a:rPr lang="vi-VN" sz="2400" dirty="0" err="1">
                <a:latin typeface="+mj-lt"/>
              </a:rPr>
              <a:t>bị</a:t>
            </a:r>
            <a:r>
              <a:rPr lang="vi-VN" sz="2400" dirty="0">
                <a:latin typeface="+mj-lt"/>
              </a:rPr>
              <a:t> ô </a:t>
            </a:r>
            <a:r>
              <a:rPr lang="vi-VN" sz="2400" dirty="0" err="1">
                <a:latin typeface="+mj-lt"/>
              </a:rPr>
              <a:t>nhiễm</a:t>
            </a:r>
            <a:r>
              <a:rPr lang="vi-VN" sz="2400" dirty="0">
                <a:latin typeface="+mj-lt"/>
              </a:rPr>
              <a:t>, </a:t>
            </a:r>
            <a:r>
              <a:rPr lang="vi-VN" sz="2400" dirty="0" err="1">
                <a:latin typeface="+mj-lt"/>
              </a:rPr>
              <a:t>tàn</a:t>
            </a:r>
            <a:r>
              <a:rPr lang="vi-VN" sz="2400" dirty="0">
                <a:latin typeface="+mj-lt"/>
              </a:rPr>
              <a:t> </a:t>
            </a:r>
            <a:r>
              <a:rPr lang="vi-VN" sz="2400" dirty="0" err="1">
                <a:latin typeface="+mj-lt"/>
              </a:rPr>
              <a:t>phá</a:t>
            </a:r>
            <a:r>
              <a:rPr lang="vi-VN" sz="2400" dirty="0">
                <a:latin typeface="+mj-lt"/>
              </a:rPr>
              <a:t> nghiêm </a:t>
            </a:r>
            <a:r>
              <a:rPr lang="vi-VN" sz="2400" dirty="0" err="1">
                <a:latin typeface="+mj-lt"/>
              </a:rPr>
              <a:t>trọng</a:t>
            </a:r>
            <a:r>
              <a:rPr lang="vi-VN" sz="2400" dirty="0">
                <a:latin typeface="+mj-lt"/>
              </a:rPr>
              <a:t>. </a:t>
            </a:r>
            <a:r>
              <a:rPr lang="vi-VN" sz="2400" dirty="0" err="1">
                <a:latin typeface="+mj-lt"/>
              </a:rPr>
              <a:t>Bởi</a:t>
            </a:r>
            <a:r>
              <a:rPr lang="vi-VN" sz="2400" dirty="0">
                <a:latin typeface="+mj-lt"/>
              </a:rPr>
              <a:t> </a:t>
            </a:r>
            <a:r>
              <a:rPr lang="vi-VN" sz="2400" dirty="0" err="1">
                <a:latin typeface="+mj-lt"/>
              </a:rPr>
              <a:t>vì</a:t>
            </a:r>
            <a:r>
              <a:rPr lang="vi-VN" sz="2400" dirty="0">
                <a:latin typeface="+mj-lt"/>
              </a:rPr>
              <a:t> </a:t>
            </a:r>
            <a:r>
              <a:rPr lang="vi-VN" sz="2400" dirty="0" err="1">
                <a:latin typeface="+mj-lt"/>
              </a:rPr>
              <a:t>vấn</a:t>
            </a:r>
            <a:r>
              <a:rPr lang="vi-VN" sz="2400" dirty="0">
                <a:latin typeface="+mj-lt"/>
              </a:rPr>
              <a:t> </a:t>
            </a:r>
            <a:r>
              <a:rPr lang="vi-VN" sz="2400" dirty="0" err="1">
                <a:latin typeface="+mj-lt"/>
              </a:rPr>
              <a:t>đề</a:t>
            </a:r>
            <a:r>
              <a:rPr lang="vi-VN" sz="2400" dirty="0">
                <a:latin typeface="+mj-lt"/>
              </a:rPr>
              <a:t> </a:t>
            </a:r>
            <a:r>
              <a:rPr lang="vi-VN" sz="2400" dirty="0" err="1">
                <a:latin typeface="+mj-lt"/>
              </a:rPr>
              <a:t>bảo</a:t>
            </a:r>
            <a:r>
              <a:rPr lang="vi-VN" sz="2400" dirty="0">
                <a:latin typeface="+mj-lt"/>
              </a:rPr>
              <a:t> </a:t>
            </a:r>
            <a:r>
              <a:rPr lang="vi-VN" sz="2400" dirty="0" err="1">
                <a:latin typeface="+mj-lt"/>
              </a:rPr>
              <a:t>vệ</a:t>
            </a:r>
            <a:r>
              <a:rPr lang="vi-VN" sz="2400" dirty="0">
                <a:latin typeface="+mj-lt"/>
              </a:rPr>
              <a:t> môi </a:t>
            </a:r>
            <a:r>
              <a:rPr lang="vi-VN" sz="2400" dirty="0" err="1">
                <a:latin typeface="+mj-lt"/>
              </a:rPr>
              <a:t>trường</a:t>
            </a:r>
            <a:r>
              <a:rPr lang="vi-VN" sz="2400" dirty="0">
                <a:latin typeface="+mj-lt"/>
              </a:rPr>
              <a:t> </a:t>
            </a:r>
            <a:r>
              <a:rPr lang="vi-VN" sz="2400" dirty="0" err="1">
                <a:latin typeface="+mj-lt"/>
              </a:rPr>
              <a:t>ngày</a:t>
            </a:r>
            <a:r>
              <a:rPr lang="vi-VN" sz="2400" dirty="0">
                <a:latin typeface="+mj-lt"/>
              </a:rPr>
              <a:t> </a:t>
            </a:r>
            <a:r>
              <a:rPr lang="vi-VN" sz="2400" dirty="0" err="1">
                <a:latin typeface="+mj-lt"/>
              </a:rPr>
              <a:t>càng</a:t>
            </a:r>
            <a:r>
              <a:rPr lang="vi-VN" sz="2400" dirty="0">
                <a:latin typeface="+mj-lt"/>
              </a:rPr>
              <a:t> </a:t>
            </a:r>
            <a:r>
              <a:rPr lang="vi-VN" sz="2400" dirty="0" err="1">
                <a:latin typeface="+mj-lt"/>
              </a:rPr>
              <a:t>trở</a:t>
            </a:r>
            <a:r>
              <a:rPr lang="vi-VN" sz="2400" dirty="0">
                <a:latin typeface="+mj-lt"/>
              </a:rPr>
              <a:t> nên </a:t>
            </a:r>
            <a:r>
              <a:rPr lang="vi-VN" sz="2400" dirty="0" err="1">
                <a:latin typeface="+mj-lt"/>
              </a:rPr>
              <a:t>bức</a:t>
            </a:r>
            <a:r>
              <a:rPr lang="vi-VN" sz="2400" dirty="0">
                <a:latin typeface="+mj-lt"/>
              </a:rPr>
              <a:t> </a:t>
            </a:r>
            <a:r>
              <a:rPr lang="vi-VN" sz="2400" dirty="0" err="1">
                <a:latin typeface="+mj-lt"/>
              </a:rPr>
              <a:t>xúc</a:t>
            </a:r>
            <a:r>
              <a:rPr lang="vi-VN" sz="2400" dirty="0">
                <a:latin typeface="+mj-lt"/>
              </a:rPr>
              <a:t> </a:t>
            </a:r>
            <a:r>
              <a:rPr lang="vi-VN" sz="2400" dirty="0" err="1">
                <a:latin typeface="+mj-lt"/>
              </a:rPr>
              <a:t>và</a:t>
            </a:r>
            <a:r>
              <a:rPr lang="vi-VN" sz="2400" dirty="0">
                <a:latin typeface="+mj-lt"/>
              </a:rPr>
              <a:t> </a:t>
            </a:r>
            <a:r>
              <a:rPr lang="vi-VN" sz="2400" dirty="0" err="1">
                <a:latin typeface="+mj-lt"/>
              </a:rPr>
              <a:t>cấp</a:t>
            </a:r>
            <a:r>
              <a:rPr lang="vi-VN" sz="2400" dirty="0">
                <a:latin typeface="+mj-lt"/>
              </a:rPr>
              <a:t> </a:t>
            </a:r>
            <a:r>
              <a:rPr lang="vi-VN" sz="2400" dirty="0" err="1">
                <a:latin typeface="+mj-lt"/>
              </a:rPr>
              <a:t>thiết</a:t>
            </a:r>
            <a:r>
              <a:rPr lang="vi-VN" sz="2400" dirty="0">
                <a:latin typeface="+mj-lt"/>
              </a:rPr>
              <a:t>. Thế kỉ XXI được coi là thế kỉ môi trường, là thời cơ hành động của cả nhân loại</a:t>
            </a:r>
            <a:r>
              <a:rPr lang="vi-VN" sz="2400" dirty="0" smtClean="0">
                <a:latin typeface="+mj-lt"/>
              </a:rPr>
              <a:t>.</a:t>
            </a:r>
            <a:endParaRPr lang="en-US" sz="2400" dirty="0" smtClean="0">
              <a:latin typeface="+mj-lt"/>
            </a:endParaRPr>
          </a:p>
          <a:p>
            <a:pPr marL="0" indent="0" fontAlgn="base">
              <a:buNone/>
            </a:pPr>
            <a:endParaRPr lang="en-US" sz="2400" dirty="0">
              <a:latin typeface="+mj-lt"/>
            </a:endParaRPr>
          </a:p>
          <a:p>
            <a:pPr marL="457200" indent="-457200" fontAlgn="base">
              <a:buAutoNum type="alphaLcParenR"/>
            </a:pPr>
            <a:endParaRPr lang="en-US" sz="2400" dirty="0" smtClean="0">
              <a:latin typeface="+mj-lt"/>
            </a:endParaRPr>
          </a:p>
          <a:p>
            <a:pPr marL="0" indent="0" fontAlgn="base">
              <a:buNone/>
            </a:pPr>
            <a:r>
              <a:rPr lang="vi-VN" sz="2400" dirty="0" smtClean="0">
                <a:latin typeface="+mj-lt"/>
              </a:rPr>
              <a:t>b</a:t>
            </a:r>
            <a:r>
              <a:rPr lang="vi-VN" sz="2400" dirty="0">
                <a:latin typeface="+mj-lt"/>
              </a:rPr>
              <a:t>) Khu vườn không rộng. </a:t>
            </a:r>
            <a:r>
              <a:rPr lang="vi-VN" sz="2400" dirty="0" err="1">
                <a:latin typeface="+mj-lt"/>
              </a:rPr>
              <a:t>Cái</a:t>
            </a:r>
            <a:r>
              <a:rPr lang="vi-VN" sz="2400" dirty="0">
                <a:latin typeface="+mj-lt"/>
              </a:rPr>
              <a:t> sân </a:t>
            </a:r>
            <a:r>
              <a:rPr lang="vi-VN" sz="2400" dirty="0" err="1">
                <a:latin typeface="+mj-lt"/>
              </a:rPr>
              <a:t>nhỏ</a:t>
            </a:r>
            <a:r>
              <a:rPr lang="vi-VN" sz="2400" dirty="0">
                <a:latin typeface="+mj-lt"/>
              </a:rPr>
              <a:t> </a:t>
            </a:r>
            <a:r>
              <a:rPr lang="vi-VN" sz="2400" dirty="0" err="1">
                <a:latin typeface="+mj-lt"/>
              </a:rPr>
              <a:t>bé</a:t>
            </a:r>
            <a:r>
              <a:rPr lang="vi-VN" sz="2400" dirty="0">
                <a:latin typeface="+mj-lt"/>
              </a:rPr>
              <a:t>. </a:t>
            </a:r>
            <a:r>
              <a:rPr lang="vi-VN" sz="2400" dirty="0" err="1">
                <a:latin typeface="+mj-lt"/>
              </a:rPr>
              <a:t>Mỗi</a:t>
            </a:r>
            <a:r>
              <a:rPr lang="vi-VN" sz="2400" dirty="0">
                <a:latin typeface="+mj-lt"/>
              </a:rPr>
              <a:t> cây </a:t>
            </a:r>
            <a:r>
              <a:rPr lang="vi-VN" sz="2400" dirty="0" err="1">
                <a:latin typeface="+mj-lt"/>
              </a:rPr>
              <a:t>có</a:t>
            </a:r>
            <a:r>
              <a:rPr lang="vi-VN" sz="2400" dirty="0">
                <a:latin typeface="+mj-lt"/>
              </a:rPr>
              <a:t> </a:t>
            </a:r>
            <a:r>
              <a:rPr lang="vi-VN" sz="2400" dirty="0" err="1">
                <a:latin typeface="+mj-lt"/>
              </a:rPr>
              <a:t>một</a:t>
            </a:r>
            <a:r>
              <a:rPr lang="vi-VN" sz="2400" dirty="0">
                <a:latin typeface="+mj-lt"/>
              </a:rPr>
              <a:t> </a:t>
            </a:r>
            <a:r>
              <a:rPr lang="vi-VN" sz="2400" dirty="0" err="1">
                <a:latin typeface="+mj-lt"/>
              </a:rPr>
              <a:t>đời</a:t>
            </a:r>
            <a:r>
              <a:rPr lang="vi-VN" sz="2400" dirty="0">
                <a:latin typeface="+mj-lt"/>
              </a:rPr>
              <a:t> </a:t>
            </a:r>
            <a:r>
              <a:rPr lang="vi-VN" sz="2400" dirty="0" err="1">
                <a:latin typeface="+mj-lt"/>
              </a:rPr>
              <a:t>sống</a:t>
            </a:r>
            <a:r>
              <a:rPr lang="vi-VN" sz="2400" dirty="0">
                <a:latin typeface="+mj-lt"/>
              </a:rPr>
              <a:t> riêng, </a:t>
            </a:r>
            <a:r>
              <a:rPr lang="vi-VN" sz="2400" dirty="0" err="1">
                <a:latin typeface="+mj-lt"/>
              </a:rPr>
              <a:t>một</a:t>
            </a:r>
            <a:r>
              <a:rPr lang="vi-VN" sz="2400" dirty="0">
                <a:latin typeface="+mj-lt"/>
              </a:rPr>
              <a:t> </a:t>
            </a:r>
            <a:r>
              <a:rPr lang="vi-VN" sz="2400" dirty="0" err="1">
                <a:latin typeface="+mj-lt"/>
              </a:rPr>
              <a:t>tiếng</a:t>
            </a:r>
            <a:r>
              <a:rPr lang="vi-VN" sz="2400" dirty="0">
                <a:latin typeface="+mj-lt"/>
              </a:rPr>
              <a:t> </a:t>
            </a:r>
            <a:r>
              <a:rPr lang="vi-VN" sz="2400" dirty="0" err="1">
                <a:latin typeface="+mj-lt"/>
              </a:rPr>
              <a:t>nói</a:t>
            </a:r>
            <a:r>
              <a:rPr lang="vi-VN" sz="2400" dirty="0">
                <a:latin typeface="+mj-lt"/>
              </a:rPr>
              <a:t> riêng. </a:t>
            </a:r>
            <a:r>
              <a:rPr lang="vi-VN" sz="2400" dirty="0" err="1">
                <a:latin typeface="+mj-lt"/>
              </a:rPr>
              <a:t>Những</a:t>
            </a:r>
            <a:r>
              <a:rPr lang="vi-VN" sz="2400" dirty="0">
                <a:latin typeface="+mj-lt"/>
              </a:rPr>
              <a:t> con chim sâu </a:t>
            </a:r>
            <a:r>
              <a:rPr lang="vi-VN" sz="2400" dirty="0" err="1">
                <a:latin typeface="+mj-lt"/>
              </a:rPr>
              <a:t>ríu</a:t>
            </a:r>
            <a:r>
              <a:rPr lang="vi-VN" sz="2400" dirty="0">
                <a:latin typeface="+mj-lt"/>
              </a:rPr>
              <a:t> </a:t>
            </a:r>
            <a:r>
              <a:rPr lang="vi-VN" sz="2400" dirty="0" err="1">
                <a:latin typeface="+mj-lt"/>
              </a:rPr>
              <a:t>rít</a:t>
            </a:r>
            <a:r>
              <a:rPr lang="vi-VN" sz="2400" dirty="0">
                <a:latin typeface="+mj-lt"/>
              </a:rPr>
              <a:t>. Cây lan, cây </a:t>
            </a:r>
            <a:r>
              <a:rPr lang="vi-VN" sz="2400" dirty="0" err="1">
                <a:latin typeface="+mj-lt"/>
              </a:rPr>
              <a:t>huệ</a:t>
            </a:r>
            <a:r>
              <a:rPr lang="vi-VN" sz="2400" dirty="0">
                <a:latin typeface="+mj-lt"/>
              </a:rPr>
              <a:t> </a:t>
            </a:r>
            <a:r>
              <a:rPr lang="vi-VN" sz="2400" dirty="0" err="1">
                <a:latin typeface="+mj-lt"/>
              </a:rPr>
              <a:t>nói</a:t>
            </a:r>
            <a:r>
              <a:rPr lang="vi-VN" sz="2400" dirty="0">
                <a:latin typeface="+mj-lt"/>
              </a:rPr>
              <a:t> </a:t>
            </a:r>
            <a:r>
              <a:rPr lang="vi-VN" sz="2400" dirty="0" err="1">
                <a:latin typeface="+mj-lt"/>
              </a:rPr>
              <a:t>chuyện</a:t>
            </a:r>
            <a:r>
              <a:rPr lang="vi-VN" sz="2400" dirty="0">
                <a:latin typeface="+mj-lt"/>
              </a:rPr>
              <a:t> </a:t>
            </a:r>
            <a:r>
              <a:rPr lang="vi-VN" sz="2400" dirty="0" err="1">
                <a:latin typeface="+mj-lt"/>
              </a:rPr>
              <a:t>bằng</a:t>
            </a:r>
            <a:r>
              <a:rPr lang="vi-VN" sz="2400" dirty="0">
                <a:latin typeface="+mj-lt"/>
              </a:rPr>
              <a:t> hương, </a:t>
            </a:r>
            <a:r>
              <a:rPr lang="vi-VN" sz="2400" dirty="0" err="1">
                <a:latin typeface="+mj-lt"/>
              </a:rPr>
              <a:t>bằng</a:t>
            </a:r>
            <a:r>
              <a:rPr lang="vi-VN" sz="2400" dirty="0">
                <a:latin typeface="+mj-lt"/>
              </a:rPr>
              <a:t> hoa. Hoa </a:t>
            </a:r>
            <a:r>
              <a:rPr lang="vi-VN" sz="2400" dirty="0" err="1">
                <a:latin typeface="+mj-lt"/>
              </a:rPr>
              <a:t>hồng</a:t>
            </a:r>
            <a:r>
              <a:rPr lang="vi-VN" sz="2400" dirty="0">
                <a:latin typeface="+mj-lt"/>
              </a:rPr>
              <a:t> </a:t>
            </a:r>
            <a:r>
              <a:rPr lang="vi-VN" sz="2400" dirty="0" err="1">
                <a:latin typeface="+mj-lt"/>
              </a:rPr>
              <a:t>đẹp</a:t>
            </a:r>
            <a:r>
              <a:rPr lang="vi-VN" sz="2400" dirty="0">
                <a:latin typeface="+mj-lt"/>
              </a:rPr>
              <a:t> </a:t>
            </a:r>
            <a:r>
              <a:rPr lang="vi-VN" sz="2400" dirty="0" err="1">
                <a:latin typeface="+mj-lt"/>
              </a:rPr>
              <a:t>và</a:t>
            </a:r>
            <a:r>
              <a:rPr lang="vi-VN" sz="2400" dirty="0">
                <a:latin typeface="+mj-lt"/>
              </a:rPr>
              <a:t> thơm. Cây mơ, cây </a:t>
            </a:r>
            <a:r>
              <a:rPr lang="vi-VN" sz="2400" dirty="0" err="1">
                <a:latin typeface="+mj-lt"/>
              </a:rPr>
              <a:t>cải</a:t>
            </a:r>
            <a:r>
              <a:rPr lang="vi-VN" sz="2400" dirty="0">
                <a:latin typeface="+mj-lt"/>
              </a:rPr>
              <a:t> </a:t>
            </a:r>
            <a:r>
              <a:rPr lang="vi-VN" sz="2400" dirty="0" err="1">
                <a:latin typeface="+mj-lt"/>
              </a:rPr>
              <a:t>hói</a:t>
            </a:r>
            <a:r>
              <a:rPr lang="vi-VN" sz="2400" dirty="0">
                <a:latin typeface="+mj-lt"/>
              </a:rPr>
              <a:t> </a:t>
            </a:r>
            <a:r>
              <a:rPr lang="vi-VN" sz="2400" dirty="0" err="1">
                <a:latin typeface="+mj-lt"/>
              </a:rPr>
              <a:t>chuyện</a:t>
            </a:r>
            <a:r>
              <a:rPr lang="vi-VN" sz="2400" dirty="0">
                <a:latin typeface="+mj-lt"/>
              </a:rPr>
              <a:t> </a:t>
            </a:r>
            <a:r>
              <a:rPr lang="vi-VN" sz="2400" dirty="0" err="1">
                <a:latin typeface="+mj-lt"/>
              </a:rPr>
              <a:t>bằng</a:t>
            </a:r>
            <a:r>
              <a:rPr lang="vi-VN" sz="2400" dirty="0">
                <a:latin typeface="+mj-lt"/>
              </a:rPr>
              <a:t> </a:t>
            </a:r>
            <a:r>
              <a:rPr lang="vi-VN" sz="2400" dirty="0" err="1">
                <a:latin typeface="+mj-lt"/>
              </a:rPr>
              <a:t>lá</a:t>
            </a:r>
            <a:r>
              <a:rPr lang="vi-VN" sz="2400" dirty="0">
                <a:latin typeface="+mj-lt"/>
              </a:rPr>
              <a:t>. Cây </a:t>
            </a:r>
            <a:r>
              <a:rPr lang="vi-VN" sz="2400" dirty="0" err="1">
                <a:latin typeface="+mj-lt"/>
              </a:rPr>
              <a:t>bầu</a:t>
            </a:r>
            <a:r>
              <a:rPr lang="vi-VN" sz="2400" dirty="0">
                <a:latin typeface="+mj-lt"/>
              </a:rPr>
              <a:t>, cây </a:t>
            </a:r>
            <a:r>
              <a:rPr lang="vi-VN" sz="2400" dirty="0" err="1">
                <a:latin typeface="+mj-lt"/>
              </a:rPr>
              <a:t>bí</a:t>
            </a:r>
            <a:r>
              <a:rPr lang="vi-VN" sz="2400" dirty="0">
                <a:latin typeface="+mj-lt"/>
              </a:rPr>
              <a:t> </a:t>
            </a:r>
            <a:r>
              <a:rPr lang="vi-VN" sz="2400" dirty="0" err="1">
                <a:latin typeface="+mj-lt"/>
              </a:rPr>
              <a:t>nói</a:t>
            </a:r>
            <a:r>
              <a:rPr lang="vi-VN" sz="2400" dirty="0">
                <a:latin typeface="+mj-lt"/>
              </a:rPr>
              <a:t> </a:t>
            </a:r>
            <a:r>
              <a:rPr lang="vi-VN" sz="2400" dirty="0" err="1">
                <a:latin typeface="+mj-lt"/>
              </a:rPr>
              <a:t>bằng</a:t>
            </a:r>
            <a:r>
              <a:rPr lang="vi-VN" sz="2400" dirty="0">
                <a:latin typeface="+mj-lt"/>
              </a:rPr>
              <a:t> </a:t>
            </a:r>
            <a:r>
              <a:rPr lang="vi-VN" sz="2400" dirty="0" err="1">
                <a:latin typeface="+mj-lt"/>
              </a:rPr>
              <a:t>quả</a:t>
            </a:r>
            <a:r>
              <a:rPr lang="vi-VN" sz="2400" dirty="0">
                <a:latin typeface="+mj-lt"/>
              </a:rPr>
              <a:t>.</a:t>
            </a:r>
          </a:p>
          <a:p>
            <a:pPr marL="0" indent="0">
              <a:buNone/>
            </a:pPr>
            <a:endParaRPr lang="vi-VN" sz="2400" dirty="0">
              <a:latin typeface="+mj-lt"/>
            </a:endParaRPr>
          </a:p>
        </p:txBody>
      </p:sp>
      <p:sp>
        <p:nvSpPr>
          <p:cNvPr id="4" name="TextBox 3"/>
          <p:cNvSpPr txBox="1"/>
          <p:nvPr/>
        </p:nvSpPr>
        <p:spPr>
          <a:xfrm>
            <a:off x="339969" y="3012831"/>
            <a:ext cx="11265877" cy="1446550"/>
          </a:xfrm>
          <a:prstGeom prst="rect">
            <a:avLst/>
          </a:prstGeom>
          <a:noFill/>
        </p:spPr>
        <p:txBody>
          <a:bodyPr wrap="square" rtlCol="0">
            <a:spAutoFit/>
          </a:bodyPr>
          <a:lstStyle/>
          <a:p>
            <a:pPr fontAlgn="base"/>
            <a:r>
              <a:rPr lang="vi-VN" sz="2200" dirty="0">
                <a:solidFill>
                  <a:srgbClr val="002060"/>
                </a:solidFill>
                <a:latin typeface="+mj-lt"/>
                <a:cs typeface="Times New Roman" panose="02020603050405020304" pitchFamily="18" charset="0"/>
              </a:rPr>
              <a:t>– Đoạn văn mắc lỗi về liên </a:t>
            </a:r>
            <a:r>
              <a:rPr lang="vi-VN" sz="2200" dirty="0" smtClean="0">
                <a:solidFill>
                  <a:srgbClr val="002060"/>
                </a:solidFill>
                <a:latin typeface="+mj-lt"/>
                <a:cs typeface="Times New Roman" panose="02020603050405020304" pitchFamily="18" charset="0"/>
              </a:rPr>
              <a:t>kết </a:t>
            </a:r>
            <a:r>
              <a:rPr lang="vi-VN" sz="2200" dirty="0">
                <a:solidFill>
                  <a:srgbClr val="002060"/>
                </a:solidFill>
                <a:latin typeface="+mj-lt"/>
                <a:cs typeface="Times New Roman" panose="02020603050405020304" pitchFamily="18" charset="0"/>
              </a:rPr>
              <a:t>hình thức.</a:t>
            </a:r>
          </a:p>
          <a:p>
            <a:pPr fontAlgn="base"/>
            <a:r>
              <a:rPr lang="vi-VN" sz="2200" dirty="0" smtClean="0">
                <a:solidFill>
                  <a:srgbClr val="002060"/>
                </a:solidFill>
                <a:latin typeface="+mj-lt"/>
                <a:cs typeface="Times New Roman" panose="02020603050405020304" pitchFamily="18" charset="0"/>
              </a:rPr>
              <a:t>– </a:t>
            </a:r>
            <a:r>
              <a:rPr lang="vi-VN" sz="2200" dirty="0">
                <a:solidFill>
                  <a:srgbClr val="002060"/>
                </a:solidFill>
                <a:latin typeface="+mj-lt"/>
                <a:cs typeface="Times New Roman" panose="02020603050405020304" pitchFamily="18" charset="0"/>
              </a:rPr>
              <a:t>Cần chú ý lỗi về liên kết hình thức thể hiện qua các từ ngữ có tác dụng nối các câu như</a:t>
            </a:r>
            <a:r>
              <a:rPr lang="en-US" sz="2200" dirty="0">
                <a:solidFill>
                  <a:srgbClr val="002060"/>
                </a:solidFill>
                <a:latin typeface="+mj-lt"/>
                <a:cs typeface="Times New Roman" panose="02020603050405020304" pitchFamily="18" charset="0"/>
              </a:rPr>
              <a:t>:</a:t>
            </a:r>
            <a:r>
              <a:rPr lang="vi-VN" sz="2200" dirty="0">
                <a:solidFill>
                  <a:srgbClr val="002060"/>
                </a:solidFill>
                <a:latin typeface="+mj-lt"/>
                <a:cs typeface="Times New Roman" panose="02020603050405020304" pitchFamily="18" charset="0"/>
              </a:rPr>
              <a:t> nhưng, bởi vì</a:t>
            </a:r>
            <a:r>
              <a:rPr lang="en-US" sz="2200" dirty="0">
                <a:solidFill>
                  <a:srgbClr val="002060"/>
                </a:solidFill>
                <a:latin typeface="+mj-lt"/>
                <a:cs typeface="Times New Roman" panose="02020603050405020304" pitchFamily="18" charset="0"/>
              </a:rPr>
              <a:t> =&gt;</a:t>
            </a:r>
            <a:r>
              <a:rPr lang="vi-VN" sz="2200" dirty="0">
                <a:solidFill>
                  <a:srgbClr val="002060"/>
                </a:solidFill>
                <a:latin typeface="+mj-lt"/>
                <a:cs typeface="Times New Roman" panose="02020603050405020304" pitchFamily="18" charset="0"/>
              </a:rPr>
              <a:t> Cách chữa: có thể bỏ hoặc thay các từ ngữ đó bằng các từ ngữ phù hợp.</a:t>
            </a:r>
          </a:p>
          <a:p>
            <a:endParaRPr lang="en-US" sz="2200" dirty="0">
              <a:solidFill>
                <a:srgbClr val="002060"/>
              </a:solidFill>
              <a:latin typeface="+mj-lt"/>
            </a:endParaRPr>
          </a:p>
        </p:txBody>
      </p:sp>
      <p:sp>
        <p:nvSpPr>
          <p:cNvPr id="5" name="TextBox 4"/>
          <p:cNvSpPr txBox="1"/>
          <p:nvPr/>
        </p:nvSpPr>
        <p:spPr>
          <a:xfrm>
            <a:off x="222738" y="5228492"/>
            <a:ext cx="11863753" cy="1785104"/>
          </a:xfrm>
          <a:prstGeom prst="rect">
            <a:avLst/>
          </a:prstGeom>
          <a:noFill/>
        </p:spPr>
        <p:txBody>
          <a:bodyPr wrap="square" rtlCol="0">
            <a:spAutoFit/>
          </a:bodyPr>
          <a:lstStyle/>
          <a:p>
            <a:pPr fontAlgn="base"/>
            <a:r>
              <a:rPr lang="en-US" sz="2200" dirty="0" smtClean="0">
                <a:solidFill>
                  <a:srgbClr val="002060"/>
                </a:solidFill>
                <a:latin typeface="+mj-lt"/>
              </a:rPr>
              <a:t> </a:t>
            </a:r>
            <a:r>
              <a:rPr lang="vi-VN" sz="2200" dirty="0" smtClean="0">
                <a:solidFill>
                  <a:srgbClr val="002060"/>
                </a:solidFill>
                <a:latin typeface="+mj-lt"/>
              </a:rPr>
              <a:t>– </a:t>
            </a:r>
            <a:r>
              <a:rPr lang="vi-VN" sz="2200" dirty="0">
                <a:solidFill>
                  <a:srgbClr val="002060"/>
                </a:solidFill>
                <a:latin typeface="+mj-lt"/>
              </a:rPr>
              <a:t>Đoạn văn mắc lỗi về liên kết chủ đề (liên kết nội dung). Các câu trong đoạn không cùng hướng đến một chủ đ</a:t>
            </a:r>
            <a:r>
              <a:rPr lang="en-US" sz="2200" dirty="0">
                <a:solidFill>
                  <a:srgbClr val="002060"/>
                </a:solidFill>
                <a:latin typeface="Times New Roman" pitchFamily="18" charset="0"/>
                <a:cs typeface="Times New Roman" pitchFamily="18" charset="0"/>
              </a:rPr>
              <a:t>ề</a:t>
            </a:r>
            <a:r>
              <a:rPr lang="vi-VN" sz="2200" dirty="0">
                <a:solidFill>
                  <a:srgbClr val="002060"/>
                </a:solidFill>
                <a:latin typeface="+mj-lt"/>
              </a:rPr>
              <a:t> chung.</a:t>
            </a:r>
          </a:p>
          <a:p>
            <a:pPr fontAlgn="base"/>
            <a:r>
              <a:rPr lang="en-US" sz="2200" dirty="0" smtClean="0">
                <a:solidFill>
                  <a:srgbClr val="002060"/>
                </a:solidFill>
                <a:latin typeface="+mj-lt"/>
              </a:rPr>
              <a:t> </a:t>
            </a:r>
            <a:r>
              <a:rPr lang="vi-VN" sz="2200" dirty="0">
                <a:solidFill>
                  <a:srgbClr val="002060"/>
                </a:solidFill>
                <a:latin typeface="+mj-lt"/>
              </a:rPr>
              <a:t>– Cách chữa: thêm một số từ ngữ, câu hoặc bỏ câu không có nội dung liên quan để thiết lập chủ đề giữa các câu.</a:t>
            </a:r>
          </a:p>
          <a:p>
            <a:endParaRPr lang="en-US" sz="2200" dirty="0">
              <a:solidFill>
                <a:srgbClr val="002060"/>
              </a:solidFill>
              <a:latin typeface="+mj-lt"/>
            </a:endParaRPr>
          </a:p>
        </p:txBody>
      </p:sp>
    </p:spTree>
    <p:extLst>
      <p:ext uri="{BB962C8B-B14F-4D97-AF65-F5344CB8AC3E}">
        <p14:creationId xmlns:p14="http://schemas.microsoft.com/office/powerpoint/2010/main" val="2749045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500"/>
                                        <p:tgtEl>
                                          <p:spTgt spid="4"/>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barn(inVertical)">
                                      <p:cBhvr>
                                        <p:cTn id="3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123" y="723656"/>
            <a:ext cx="11852031" cy="4351338"/>
          </a:xfrm>
        </p:spPr>
        <p:txBody>
          <a:bodyPr>
            <a:normAutofit/>
          </a:bodyPr>
          <a:lstStyle/>
          <a:p>
            <a:pPr fontAlgn="base"/>
            <a:r>
              <a:rPr lang="vi-VN" i="1" dirty="0">
                <a:solidFill>
                  <a:srgbClr val="002060"/>
                </a:solidFill>
                <a:latin typeface="Times New Roman" panose="02020603050405020304" pitchFamily="18" charset="0"/>
                <a:cs typeface="Times New Roman" panose="02020603050405020304" pitchFamily="18" charset="0"/>
              </a:rPr>
              <a:t>Ví dụ</a:t>
            </a:r>
            <a:r>
              <a:rPr lang="vi-VN" i="1" dirty="0" smtClean="0">
                <a:solidFill>
                  <a:srgbClr val="002060"/>
                </a:solidFill>
                <a:latin typeface="Times New Roman" panose="02020603050405020304" pitchFamily="18" charset="0"/>
                <a:cs typeface="Times New Roman" panose="02020603050405020304" pitchFamily="18" charset="0"/>
              </a:rPr>
              <a:t>:</a:t>
            </a:r>
            <a:r>
              <a:rPr lang="en-US" i="1" dirty="0">
                <a:solidFill>
                  <a:srgbClr val="002060"/>
                </a:solidFill>
                <a:latin typeface="Times New Roman" panose="02020603050405020304" pitchFamily="18" charset="0"/>
                <a:cs typeface="Times New Roman" panose="02020603050405020304" pitchFamily="18" charset="0"/>
              </a:rPr>
              <a:t> </a:t>
            </a:r>
            <a:r>
              <a:rPr lang="en-US" i="1" dirty="0" err="1" smtClean="0">
                <a:solidFill>
                  <a:srgbClr val="002060"/>
                </a:solidFill>
                <a:latin typeface="Times New Roman" panose="02020603050405020304" pitchFamily="18" charset="0"/>
                <a:cs typeface="Times New Roman" panose="02020603050405020304" pitchFamily="18" charset="0"/>
              </a:rPr>
              <a:t>Viết</a:t>
            </a:r>
            <a:r>
              <a:rPr lang="en-US" i="1" dirty="0" smtClean="0">
                <a:solidFill>
                  <a:srgbClr val="002060"/>
                </a:solidFill>
                <a:latin typeface="Times New Roman" panose="02020603050405020304" pitchFamily="18" charset="0"/>
                <a:cs typeface="Times New Roman" panose="02020603050405020304" pitchFamily="18" charset="0"/>
              </a:rPr>
              <a:t> </a:t>
            </a:r>
            <a:r>
              <a:rPr lang="en-US" i="1" dirty="0" err="1" smtClean="0">
                <a:solidFill>
                  <a:srgbClr val="002060"/>
                </a:solidFill>
                <a:latin typeface="Times New Roman" panose="02020603050405020304" pitchFamily="18" charset="0"/>
                <a:cs typeface="Times New Roman" panose="02020603050405020304" pitchFamily="18" charset="0"/>
              </a:rPr>
              <a:t>lại</a:t>
            </a:r>
            <a:r>
              <a:rPr lang="en-US" i="1" dirty="0" smtClean="0">
                <a:solidFill>
                  <a:srgbClr val="002060"/>
                </a:solidFill>
                <a:latin typeface="Times New Roman" panose="02020603050405020304" pitchFamily="18" charset="0"/>
                <a:cs typeface="Times New Roman" panose="02020603050405020304" pitchFamily="18" charset="0"/>
              </a:rPr>
              <a:t> </a:t>
            </a:r>
            <a:r>
              <a:rPr lang="en-US" i="1" dirty="0" err="1" smtClean="0">
                <a:solidFill>
                  <a:srgbClr val="002060"/>
                </a:solidFill>
                <a:latin typeface="Times New Roman" panose="02020603050405020304" pitchFamily="18" charset="0"/>
                <a:cs typeface="Times New Roman" panose="02020603050405020304" pitchFamily="18" charset="0"/>
              </a:rPr>
              <a:t>đoạn</a:t>
            </a:r>
            <a:r>
              <a:rPr lang="en-US" i="1" dirty="0" smtClean="0">
                <a:solidFill>
                  <a:srgbClr val="002060"/>
                </a:solidFill>
                <a:latin typeface="Times New Roman" panose="02020603050405020304" pitchFamily="18" charset="0"/>
                <a:cs typeface="Times New Roman" panose="02020603050405020304" pitchFamily="18" charset="0"/>
              </a:rPr>
              <a:t> a.</a:t>
            </a:r>
            <a:endParaRPr lang="vi-VN" dirty="0">
              <a:solidFill>
                <a:srgbClr val="002060"/>
              </a:solidFill>
              <a:latin typeface="Times New Roman" panose="02020603050405020304" pitchFamily="18" charset="0"/>
              <a:cs typeface="Times New Roman" panose="02020603050405020304" pitchFamily="18" charset="0"/>
            </a:endParaRPr>
          </a:p>
          <a:p>
            <a:pPr marL="0" indent="0" fontAlgn="base">
              <a:buNone/>
            </a:pP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Từ </a:t>
            </a:r>
            <a:r>
              <a:rPr lang="vi-VN" sz="2400" dirty="0">
                <a:latin typeface="Times New Roman" panose="02020603050405020304" pitchFamily="18" charset="0"/>
                <a:cs typeface="Times New Roman" panose="02020603050405020304" pitchFamily="18" charset="0"/>
              </a:rPr>
              <a:t>xa xưa, nhân loại đã có ý thức bảo vệ môi trường. Trong những nền văn hoá cổ xưa, trong tín ngưỡng của các dân tộc và các tôn giáo trên thế giới đều chứa đựng ỷ thức đó. Họ đã biết tôn trọng và sống hoà hợp với thiên nhiên, coi trái đất như người mẹ đã tạo ra và nuôi dưỡng sự sống cũng như tạo ra các giá trị văn hoá tinh thần của loài người. Ngày nay, nhân loại đã bước vào thế kỉ XXI – thời điểm mà tài nguyên đã bị khai thác cạn kiệt, môi trường thiên nhiên bị ô nhiễm, tàn phá nghiêm trọng. Bởi vậy, vấn đề bảo vệ môi trường ngày cảng trở nên bức xúc và cấp thiết. Thê kỉ XXI được coi là thế kỉ môi trường, là thời cơ hành động của cả nhân loại.</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4593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31675"/>
            <a:ext cx="11898923" cy="5875942"/>
          </a:xfrm>
        </p:spPr>
        <p:txBody>
          <a:bodyPr>
            <a:noAutofit/>
          </a:bodyPr>
          <a:lstStyle/>
          <a:p>
            <a:pPr marL="0" indent="0" fontAlgn="base">
              <a:buNone/>
            </a:pPr>
            <a:endParaRPr lang="en-US" sz="2400" b="1" dirty="0" smtClean="0">
              <a:latin typeface="+mj-lt"/>
              <a:cs typeface="Times New Roman" panose="02020603050405020304" pitchFamily="18" charset="0"/>
            </a:endParaRPr>
          </a:p>
          <a:p>
            <a:pPr marL="0" indent="0" fontAlgn="base">
              <a:buNone/>
            </a:pPr>
            <a:r>
              <a:rPr lang="vi-VN" sz="2400" dirty="0" smtClean="0">
                <a:latin typeface="+mj-lt"/>
              </a:rPr>
              <a:t>c</a:t>
            </a:r>
            <a:r>
              <a:rPr lang="vi-VN" sz="2400" dirty="0">
                <a:latin typeface="+mj-lt"/>
              </a:rPr>
              <a:t>) Dê Đen đi đằng này l</a:t>
            </a:r>
            <a:r>
              <a:rPr lang="en-US" sz="2400" dirty="0">
                <a:latin typeface="Times New Roman" pitchFamily="18" charset="0"/>
                <a:cs typeface="Times New Roman" pitchFamily="18" charset="0"/>
              </a:rPr>
              <a:t>ạ</a:t>
            </a:r>
            <a:r>
              <a:rPr lang="vi-VN" sz="2400" dirty="0">
                <a:latin typeface="+mj-lt"/>
              </a:rPr>
              <a:t>i. Dê Trắng đi đằng kia sang. Dê Đen và Dê Trắng cùng qua một chiếc cầu hẹp. Chúng húc nhau, cả hai đều rơi tõm xuống su</a:t>
            </a:r>
            <a:r>
              <a:rPr lang="en-US" sz="2400" dirty="0" err="1">
                <a:latin typeface="+mj-lt"/>
                <a:cs typeface="Times New Roman" pitchFamily="18" charset="0"/>
              </a:rPr>
              <a:t>ối</a:t>
            </a:r>
            <a:r>
              <a:rPr lang="vi-VN" sz="2400" dirty="0">
                <a:latin typeface="+mj-lt"/>
              </a:rPr>
              <a:t>. Con nào cũng muốn tranh sang trước, không con nào chịu nhường con nào</a:t>
            </a:r>
            <a:r>
              <a:rPr lang="vi-VN" sz="2400" dirty="0" smtClean="0">
                <a:latin typeface="+mj-lt"/>
              </a:rPr>
              <a:t>.</a:t>
            </a:r>
            <a:endParaRPr lang="en-US" sz="2400" dirty="0" smtClean="0">
              <a:latin typeface="+mj-lt"/>
            </a:endParaRPr>
          </a:p>
          <a:p>
            <a:pPr marL="0" indent="0" fontAlgn="base">
              <a:buNone/>
            </a:pPr>
            <a:r>
              <a:rPr lang="en-US" sz="2400" dirty="0">
                <a:solidFill>
                  <a:srgbClr val="C00000"/>
                </a:solidFill>
                <a:cs typeface="Times New Roman" panose="02020603050405020304" pitchFamily="18" charset="0"/>
              </a:rPr>
              <a:t>*</a:t>
            </a:r>
            <a:r>
              <a:rPr lang="en-US" sz="2400" dirty="0" err="1">
                <a:solidFill>
                  <a:srgbClr val="C00000"/>
                </a:solidFill>
                <a:cs typeface="Times New Roman" panose="02020603050405020304" pitchFamily="18" charset="0"/>
              </a:rPr>
              <a:t>Gợi</a:t>
            </a:r>
            <a:r>
              <a:rPr lang="en-US" sz="2400" dirty="0">
                <a:solidFill>
                  <a:srgbClr val="C00000"/>
                </a:solidFill>
                <a:cs typeface="Times New Roman" panose="02020603050405020304" pitchFamily="18" charset="0"/>
              </a:rPr>
              <a:t> ý:</a:t>
            </a:r>
          </a:p>
          <a:p>
            <a:pPr marL="0" indent="0" fontAlgn="base">
              <a:buNone/>
            </a:pPr>
            <a:endParaRPr lang="vi-VN" sz="2400" dirty="0">
              <a:latin typeface="+mj-lt"/>
            </a:endParaRPr>
          </a:p>
          <a:p>
            <a:pPr marL="0" indent="0" fontAlgn="base">
              <a:buNone/>
            </a:pPr>
            <a:r>
              <a:rPr lang="en-US" sz="2400" b="1" dirty="0">
                <a:latin typeface="+mj-lt"/>
                <a:cs typeface="Times New Roman" panose="02020603050405020304" pitchFamily="18" charset="0"/>
              </a:rPr>
              <a:t> </a:t>
            </a:r>
            <a:r>
              <a:rPr lang="en-US" sz="2400" b="1" dirty="0" smtClean="0">
                <a:latin typeface="+mj-lt"/>
                <a:cs typeface="Times New Roman" panose="02020603050405020304" pitchFamily="18" charset="0"/>
              </a:rPr>
              <a:t>  </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Đoạn</a:t>
            </a:r>
            <a:r>
              <a:rPr lang="en-US" sz="2400" dirty="0" smtClean="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văn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mắc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lỗi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về</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liên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kết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lô-gíc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liên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kết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nội</a:t>
            </a:r>
            <a:r>
              <a:rPr lang="en-US" sz="2400" dirty="0">
                <a:solidFill>
                  <a:srgbClr val="002060"/>
                </a:solidFill>
                <a:latin typeface="Times New Roman" pitchFamily="18" charset="0"/>
                <a:cs typeface="Times New Roman" pitchFamily="18" charset="0"/>
              </a:rPr>
              <a:t> dung). </a:t>
            </a:r>
            <a:r>
              <a:rPr lang="en-US" sz="2400" dirty="0" err="1">
                <a:solidFill>
                  <a:srgbClr val="002060"/>
                </a:solidFill>
                <a:latin typeface="Times New Roman" pitchFamily="18" charset="0"/>
                <a:cs typeface="Times New Roman" pitchFamily="18" charset="0"/>
              </a:rPr>
              <a:t>Trật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tự</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các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sự</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việc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nêu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trong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các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câu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không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hợp</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lí</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trật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tự</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không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gian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thời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gian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trật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tự</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nguyên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nhân</a:t>
            </a:r>
            <a:r>
              <a:rPr lang="en-US" sz="2400" dirty="0">
                <a:solidFill>
                  <a:srgbClr val="002060"/>
                </a:solidFill>
                <a:latin typeface="Times New Roman" pitchFamily="18" charset="0"/>
                <a:cs typeface="Times New Roman" pitchFamily="18" charset="0"/>
              </a:rPr>
              <a:t> – </a:t>
            </a:r>
            <a:r>
              <a:rPr lang="en-US" sz="2400" dirty="0" err="1">
                <a:solidFill>
                  <a:srgbClr val="002060"/>
                </a:solidFill>
                <a:latin typeface="Times New Roman" pitchFamily="18" charset="0"/>
                <a:cs typeface="Times New Roman" pitchFamily="18" charset="0"/>
              </a:rPr>
              <a:t>kết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quả</a:t>
            </a:r>
            <a:r>
              <a:rPr lang="en-US" sz="2400" dirty="0">
                <a:solidFill>
                  <a:srgbClr val="002060"/>
                </a:solidFill>
                <a:latin typeface="Times New Roman" pitchFamily="18" charset="0"/>
                <a:cs typeface="Times New Roman" pitchFamily="18" charset="0"/>
              </a:rPr>
              <a:t>).</a:t>
            </a:r>
          </a:p>
          <a:p>
            <a:pPr marL="0" indent="0" fontAlgn="base">
              <a:buNone/>
            </a:pPr>
            <a:r>
              <a:rPr lang="en-US" sz="2400" dirty="0">
                <a:solidFill>
                  <a:srgbClr val="002060"/>
                </a:solidFill>
                <a:latin typeface="Times New Roman" pitchFamily="18" charset="0"/>
                <a:cs typeface="Times New Roman" pitchFamily="18" charset="0"/>
              </a:rPr>
              <a:t>   – </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Cách</a:t>
            </a:r>
            <a:r>
              <a:rPr lang="en-US" sz="2400" dirty="0" smtClean="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chữa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sắp</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xếp</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lại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trật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tự</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các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câu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hoặc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thêm</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từ</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ngữ</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làm</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rõ</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quan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hệ</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nhân</a:t>
            </a:r>
            <a:r>
              <a:rPr lang="en-US" sz="2400" dirty="0">
                <a:solidFill>
                  <a:srgbClr val="002060"/>
                </a:solidFill>
                <a:latin typeface="Times New Roman" pitchFamily="18" charset="0"/>
                <a:cs typeface="Times New Roman" pitchFamily="18" charset="0"/>
              </a:rPr>
              <a:t> – </a:t>
            </a:r>
            <a:r>
              <a:rPr lang="en-US" sz="2400" dirty="0" err="1">
                <a:solidFill>
                  <a:srgbClr val="002060"/>
                </a:solidFill>
                <a:latin typeface="Times New Roman" pitchFamily="18" charset="0"/>
                <a:cs typeface="Times New Roman" pitchFamily="18" charset="0"/>
              </a:rPr>
              <a:t>quả</a:t>
            </a:r>
            <a:r>
              <a:rPr lang="en-US" sz="2400" dirty="0">
                <a:solidFill>
                  <a:srgbClr val="002060"/>
                </a:solidFill>
                <a:latin typeface="Times New Roman" pitchFamily="18" charset="0"/>
                <a:cs typeface="Times New Roman" pitchFamily="18" charset="0"/>
              </a:rPr>
              <a:t>.</a:t>
            </a:r>
          </a:p>
          <a:p>
            <a:pPr marL="0" indent="0" fontAlgn="base">
              <a:buNone/>
            </a:pPr>
            <a:endParaRPr lang="en-US" sz="2400" dirty="0">
              <a:solidFill>
                <a:srgbClr val="002060"/>
              </a:solidFill>
              <a:latin typeface="+mj-lt"/>
              <a:cs typeface="Times New Roman" panose="02020603050405020304" pitchFamily="18" charset="0"/>
            </a:endParaRPr>
          </a:p>
          <a:p>
            <a:endParaRPr lang="en-US" sz="2400" dirty="0">
              <a:latin typeface="+mj-lt"/>
              <a:cs typeface="Times New Roman" panose="02020603050405020304" pitchFamily="18" charset="0"/>
            </a:endParaRPr>
          </a:p>
        </p:txBody>
      </p:sp>
    </p:spTree>
    <p:extLst>
      <p:ext uri="{BB962C8B-B14F-4D97-AF65-F5344CB8AC3E}">
        <p14:creationId xmlns:p14="http://schemas.microsoft.com/office/powerpoint/2010/main" val="4067690468"/>
      </p:ext>
    </p:extLst>
  </p:cSld>
  <p:clrMapOvr>
    <a:masterClrMapping/>
  </p:clrMapOvr>
  <p:timing>
    <p:tnLst>
      <p:par>
        <p:cTn id="1" dur="indefinite" restart="never" nodeType="tmRoot"/>
      </p:par>
    </p:tn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525</TotalTime>
  <Words>1525</Words>
  <Application>Microsoft Office PowerPoint</Application>
  <PresentationFormat>Custom</PresentationFormat>
  <Paragraphs>83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Chủ đề Office</vt:lpstr>
      <vt:lpstr>TIẾT 169:  ÔN TẬP   </vt:lpstr>
      <vt:lpstr> Luyện tập</vt:lpstr>
      <vt:lpstr>2. Bài 2: Phân tích diễn biến tâm lý của nhân vật ông Hai trước khi nghe tin làng chợ Dầu theo giặc bằng một đoạn văn  diễn dịch khoảng 10 câu. Trong đoạn có sử dụng thành phần biệt lập phụ chú, tình thái (Gạch chân câu văn có thành phần biệt lập phụ chú, tình thái) </vt:lpstr>
      <vt:lpstr>PowerPoint Presentation</vt:lpstr>
      <vt:lpstr>PowerPoint Presentation</vt:lpstr>
      <vt:lpstr>PowerPoint Presentation</vt:lpstr>
      <vt:lpstr>PowerPoint Presentation</vt:lpstr>
      <vt:lpstr>PowerPoint Presentation</vt:lpstr>
      <vt:lpstr>PowerPoint Presentation</vt:lpstr>
      <vt:lpstr>5. Viết một văn bản ngắn (khoảng 8 câu) bàn về tinh thần tự học của học sinh hiện nay. Chỉ ra sự liên kết về nội dung và hình thức trong văn bản đó.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Duy Nguyen</dc:creator>
  <cp:lastModifiedBy>admin</cp:lastModifiedBy>
  <cp:revision>35</cp:revision>
  <dcterms:created xsi:type="dcterms:W3CDTF">2020-04-07T06:20:42Z</dcterms:created>
  <dcterms:modified xsi:type="dcterms:W3CDTF">2021-05-22T06:27:21Z</dcterms:modified>
</cp:coreProperties>
</file>