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43" r:id="rId3"/>
    <p:sldMasterId id="2147483756" r:id="rId4"/>
    <p:sldMasterId id="2147484078" r:id="rId5"/>
    <p:sldMasterId id="2147484115" r:id="rId6"/>
    <p:sldMasterId id="2147484164" r:id="rId7"/>
    <p:sldMasterId id="2147484739" r:id="rId8"/>
  </p:sldMasterIdLst>
  <p:sldIdLst>
    <p:sldId id="299" r:id="rId9"/>
    <p:sldId id="310" r:id="rId10"/>
    <p:sldId id="284" r:id="rId11"/>
    <p:sldId id="262" r:id="rId12"/>
    <p:sldId id="293" r:id="rId13"/>
    <p:sldId id="288" r:id="rId14"/>
    <p:sldId id="290" r:id="rId15"/>
    <p:sldId id="291" r:id="rId16"/>
    <p:sldId id="292" r:id="rId17"/>
    <p:sldId id="296" r:id="rId18"/>
    <p:sldId id="297" r:id="rId19"/>
    <p:sldId id="303" r:id="rId20"/>
    <p:sldId id="278" r:id="rId21"/>
    <p:sldId id="305" r:id="rId22"/>
    <p:sldId id="298" r:id="rId23"/>
    <p:sldId id="311" r:id="rId24"/>
    <p:sldId id="306" r:id="rId25"/>
    <p:sldId id="282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3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1482-421A-49E2-BFEA-7D4DC794A743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33C7-AC4B-41BB-96B7-885D3D82B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9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199A-21D1-4B32-AD81-B20EBE641431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70E7-06C7-45E5-8CD1-DC3DC5D7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0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4B9D-8DE6-4910-A498-61DBB98CE306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728E-C227-40ED-8BA3-28D254A22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1D7470-E37C-475B-B792-C78C3A29D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8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A42FFC-7D18-4F93-A140-6968356A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5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7AB589-F21E-4840-B178-2B7EDDD6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5566C8-1A7F-4C03-8221-5ADD078B7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3CF070-7870-4DA4-818F-15569049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1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25FFC20-7257-4E3C-AFBC-1E9882832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5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98C081-AE48-4633-A6CB-EE5C11FE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8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3CD327-E788-46B8-9324-D611DE36A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31D5-077F-4DF5-BB06-9A4B1A2897FC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A5C0-3FC5-4285-98DD-D835D620A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6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2F31B0F-F081-4D1E-BDB9-E5278094C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7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09121A-9518-4FE0-B0CF-9325BC895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8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378A95-69D7-42F5-BDA6-6B999BD8A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7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E6A1D0-6A31-48FF-BA1F-37124C909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3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994015-8AC0-4AD9-8888-B9D3D3894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5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2BDACB-F63F-45EB-9203-DE0720E4D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780CDF-2E87-4105-9A1B-9EC126790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7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E9A37D-13B2-4389-AA0E-3BC4E579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F295F6-5614-4356-B441-2B783B24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83BA23-D5B0-483D-BC8D-3A77B16A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E006-0AD2-4F5E-A130-8F597DEC8216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B5FE-B07D-4227-AB36-31E0FD7B7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1F8440-8742-4C95-9961-3B5B6006E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AADC50-069F-4AF3-AC0B-4B1E0FD79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09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B8D56B-00B9-49EE-8BEE-777B3358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3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3292BD-3776-401F-B426-FB25245E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0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6656E8-3385-40AE-8E05-6F9479401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D5849A-50E6-4791-9EF5-9AD90E1B2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3FA430-44A8-4B47-9E8F-E815A4EEA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16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F5147D-E7FF-4599-A34F-1943256C1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009A4B-A732-48F7-A880-1A42DFABA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80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990DF5-D8C7-48B7-949A-D0B5A1A55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6C5A-3523-412D-93D5-440B2EBF63E3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571A-D85A-416B-B3DB-6D2F280B2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3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35DEC6-939E-4667-BB89-78549F940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6148B0C-11C7-47D7-B94E-787F6BA6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0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110D78-E1B3-4EEE-AF23-939AF8942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8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580025-1CCA-4A86-A05D-76E493241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D4A070-86A6-4D41-AFFD-10DD725E2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8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92A3B1-1DAE-46F3-A12A-82E732F7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8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4913B1-8F90-4995-9EE9-DAD85B9CD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3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D3C2AB-0C1B-46F2-98E4-201AF87FF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CA6558-8AE2-4832-8C98-5F415C650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8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42B171-9FEE-4D8E-9888-094029FB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46B3-9AB6-445E-AC56-5B0E59558647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892A-FAF9-4DD9-BCA0-6A343B4C7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9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4EB8B16-CCA9-4EB4-909C-FD2A9EC1A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7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B826CF-47EA-4BA0-A183-054CDF1A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7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875FD6-B843-404C-BDB1-ED029B1F9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0248AA-D83F-441D-9134-DE7170A3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76EC48-FC6E-4C02-92C3-E68CEA493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CB3DB3-90CB-4D70-86A1-ECC617C19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45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FC79CC-A971-4BFB-B000-15614C5CD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3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A16BE6-8ADB-444B-8C52-26577524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2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CF32445-C911-415C-B22C-1AC3CF989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7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92969E-379F-4D9E-ADA3-581577060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2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A242-7CEB-4CEC-90BC-AC4D2DE4D3AE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D66E-8C73-4539-939E-2F0EB62B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62350F-0C0A-4884-86AD-7D518A21B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0039A9-9CA8-4DD0-ACEC-71E9D4163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7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4365E5-6ED0-429A-BF4D-6F606B9F1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1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5334D6-0EC4-42A9-BDA5-019A549C1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24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2AAC9E-1194-4E48-BD4B-F2A32AFAE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62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03B428E-062D-4EB2-82AE-1172389E2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5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561C12-071C-4636-8986-7F640B7A4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3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78685B-A424-4F93-B1FE-82CB1B916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837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973679-1A0B-427C-936F-74DA2117A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05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3481D5-76DB-4513-B79B-A8226BF7D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1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5123-5708-40F6-B95B-1418C159D98C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547B-1FF0-4805-A2B0-37E8CA60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54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336F5A-DC7E-44F0-9E62-1CA829F2C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ACBA67-E0F1-4217-902B-9C2E6C9C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2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87B546E-D4C2-469C-B802-4C6B9734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24BFBA-4CE5-476D-BCC5-38645BC0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7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F6248A4-408C-4489-BFE2-B9629B974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50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D19F14-0279-4EA1-A067-57FBE351C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77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81610E0-A649-4160-8FC6-C395401D6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1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88CAAA7-564B-4715-B160-AC8518B24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30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AD932FB-1AD9-48C2-B7A0-84137C7D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95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F75556-9576-4A62-A6AA-9CEE4273C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3F06-B636-4EB9-AA86-828F58FE753D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1AB7-B4F0-44A8-B830-B2A7CF359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84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937ACD1-8451-40A1-B61F-9B48EA401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24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5A38136-881E-4EFC-B106-EBFA93D05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9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A72A-B548-4D60-A625-F54DF44858A8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E88F-693D-4B21-BDBB-4C4338FEC09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0903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5F58-8A1F-47FA-8692-6525711DAFD5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48A6-DF3E-4B26-AF3F-AAD57C8CCA1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431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6CF5-7C39-4853-A2D0-275E21CAB367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A664-9D46-4F1E-A4FF-7DE6F656D8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0760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A296-86AE-4AD5-A727-73A1E8B73D2F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0DB9-0629-4BD9-9DD5-C499DCCFAB5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186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FFCB-B348-4416-87F6-ED88F127FACE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2C05-17FE-4383-AAEC-7EAD77907A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30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268F-2564-4EB2-BF3E-8AE4D7DA7472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BA64-A7D2-4C08-A516-0F5207AF1BE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8565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A0F8-CC58-4B2C-A659-05B2331A3A0E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8D6A-B236-496D-A3C2-238ACCB71B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544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1419-2241-4717-8291-44DC12AB27F8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B800-FAB5-457C-A70E-24D87A6BEB2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58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047E-7E39-4D40-90EF-5A43EC1BA06E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2BF9-D1EC-483A-AD8E-4886DA335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913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875A-AC95-47B3-AD7F-5986D73DD843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F62F-62F1-4E7F-A88C-5C1B6BB9C14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4755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5720-2854-4A1B-A0E5-F25204C305DA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B7AA-1F71-4252-A474-03EE10E6D67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19071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2A26-76C4-4E45-9AA7-869CF17ECAE2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DC66-0078-4AAF-BC14-7FA08BF6C09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4455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CB83-B06D-417E-8FE6-58B505D22292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0F0C-7ECE-472A-85F6-34CAEDF1F41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194261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92DB8-31EB-4205-BE9D-5075B6B6030E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60BC8-BDE1-4CCF-943F-4645AA88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8" r:id="rId1"/>
    <p:sldLayoutId id="2147486089" r:id="rId2"/>
    <p:sldLayoutId id="2147486090" r:id="rId3"/>
    <p:sldLayoutId id="2147486091" r:id="rId4"/>
    <p:sldLayoutId id="2147486092" r:id="rId5"/>
    <p:sldLayoutId id="2147486093" r:id="rId6"/>
    <p:sldLayoutId id="2147486094" r:id="rId7"/>
    <p:sldLayoutId id="2147486095" r:id="rId8"/>
    <p:sldLayoutId id="2147486096" r:id="rId9"/>
    <p:sldLayoutId id="2147486097" r:id="rId10"/>
    <p:sldLayoutId id="2147486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037E6-58A2-4C7C-A5F7-90C15AE1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  <p:sldLayoutId id="21474861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E962F-C9CA-4647-BE0C-7EA6A7C97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146" r:id="rId2"/>
    <p:sldLayoutId id="2147486147" r:id="rId3"/>
    <p:sldLayoutId id="2147486148" r:id="rId4"/>
    <p:sldLayoutId id="2147486149" r:id="rId5"/>
    <p:sldLayoutId id="2147486150" r:id="rId6"/>
    <p:sldLayoutId id="2147486151" r:id="rId7"/>
    <p:sldLayoutId id="2147486152" r:id="rId8"/>
    <p:sldLayoutId id="2147486153" r:id="rId9"/>
    <p:sldLayoutId id="2147486154" r:id="rId10"/>
    <p:sldLayoutId id="2147486155" r:id="rId11"/>
    <p:sldLayoutId id="21474861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56FC3C-0576-40AE-BF0D-0FA469FD1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7" r:id="rId1"/>
    <p:sldLayoutId id="2147486158" r:id="rId2"/>
    <p:sldLayoutId id="2147486159" r:id="rId3"/>
    <p:sldLayoutId id="2147486160" r:id="rId4"/>
    <p:sldLayoutId id="2147486161" r:id="rId5"/>
    <p:sldLayoutId id="2147486162" r:id="rId6"/>
    <p:sldLayoutId id="2147486163" r:id="rId7"/>
    <p:sldLayoutId id="2147486164" r:id="rId8"/>
    <p:sldLayoutId id="2147486165" r:id="rId9"/>
    <p:sldLayoutId id="2147486166" r:id="rId10"/>
    <p:sldLayoutId id="21474861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F7BEC-A6E7-46A8-8677-8DD8FFE3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7" r:id="rId1"/>
    <p:sldLayoutId id="2147486258" r:id="rId2"/>
    <p:sldLayoutId id="2147486259" r:id="rId3"/>
    <p:sldLayoutId id="2147486260" r:id="rId4"/>
    <p:sldLayoutId id="2147486261" r:id="rId5"/>
    <p:sldLayoutId id="2147486262" r:id="rId6"/>
    <p:sldLayoutId id="2147486263" r:id="rId7"/>
    <p:sldLayoutId id="2147486264" r:id="rId8"/>
    <p:sldLayoutId id="2147486265" r:id="rId9"/>
    <p:sldLayoutId id="2147486266" r:id="rId10"/>
    <p:sldLayoutId id="2147486267" r:id="rId11"/>
    <p:sldLayoutId id="21474862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51EC56-9456-4511-9BB2-15334EE1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0" r:id="rId1"/>
    <p:sldLayoutId id="2147486281" r:id="rId2"/>
    <p:sldLayoutId id="2147486282" r:id="rId3"/>
    <p:sldLayoutId id="2147486283" r:id="rId4"/>
    <p:sldLayoutId id="2147486284" r:id="rId5"/>
    <p:sldLayoutId id="2147486285" r:id="rId6"/>
    <p:sldLayoutId id="2147486286" r:id="rId7"/>
    <p:sldLayoutId id="2147486287" r:id="rId8"/>
    <p:sldLayoutId id="2147486288" r:id="rId9"/>
    <p:sldLayoutId id="2147486289" r:id="rId10"/>
    <p:sldLayoutId id="2147486290" r:id="rId11"/>
    <p:sldLayoutId id="214748629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F657134-38D6-4AA4-9A8D-12107C519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5" r:id="rId1"/>
    <p:sldLayoutId id="2147486326" r:id="rId2"/>
    <p:sldLayoutId id="2147486327" r:id="rId3"/>
    <p:sldLayoutId id="2147486328" r:id="rId4"/>
    <p:sldLayoutId id="2147486329" r:id="rId5"/>
    <p:sldLayoutId id="2147486330" r:id="rId6"/>
    <p:sldLayoutId id="2147486331" r:id="rId7"/>
    <p:sldLayoutId id="2147486332" r:id="rId8"/>
    <p:sldLayoutId id="2147486333" r:id="rId9"/>
    <p:sldLayoutId id="2147486334" r:id="rId10"/>
    <p:sldLayoutId id="21474863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0FFB2-285D-4DC7-91DD-D40148C88294}" type="datetimeFigureOut">
              <a:rPr lang="vi-VN"/>
              <a:pPr>
                <a:defRPr/>
              </a:pPr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E2884-C214-4AED-861A-A3F60A14AA9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9" r:id="rId1"/>
    <p:sldLayoutId id="2147486100" r:id="rId2"/>
    <p:sldLayoutId id="2147486101" r:id="rId3"/>
    <p:sldLayoutId id="2147486102" r:id="rId4"/>
    <p:sldLayoutId id="2147486103" r:id="rId5"/>
    <p:sldLayoutId id="2147486104" r:id="rId6"/>
    <p:sldLayoutId id="2147486105" r:id="rId7"/>
    <p:sldLayoutId id="2147486106" r:id="rId8"/>
    <p:sldLayoutId id="2147486107" r:id="rId9"/>
    <p:sldLayoutId id="2147486108" r:id="rId10"/>
    <p:sldLayoutId id="2147486109" r:id="rId11"/>
    <p:sldLayoutId id="2147486110" r:id="rId12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2.xml"/><Relationship Id="rId6" Type="http://schemas.openxmlformats.org/officeDocument/2006/relationships/hyperlink" Target="../12/video%202/ttn-dautu.wmv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gif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57200"/>
            <a:ext cx="8270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23: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hạn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lãnh</a:t>
            </a:r>
            <a:r>
              <a:rPr lang="en-US" sz="2800" dirty="0"/>
              <a:t> </a:t>
            </a:r>
            <a:r>
              <a:rPr lang="en-US" sz="2800" dirty="0" err="1"/>
              <a:t>thổ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7111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0" y="152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lãnh</a:t>
            </a:r>
            <a:r>
              <a:rPr lang="en-US" sz="2400" dirty="0" smtClean="0"/>
              <a:t> </a:t>
            </a:r>
            <a:r>
              <a:rPr lang="en-US" sz="2400" dirty="0" err="1" smtClean="0"/>
              <a:t>thổ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1447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Quan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nam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lãnh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</a:rPr>
              <a:t> ta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gì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3406726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liền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S, </a:t>
            </a:r>
            <a:r>
              <a:rPr lang="en-US" sz="2400" dirty="0" err="1" smtClean="0"/>
              <a:t>hẹp</a:t>
            </a:r>
            <a:r>
              <a:rPr lang="en-US" sz="2400" dirty="0" smtClean="0"/>
              <a:t> </a:t>
            </a:r>
            <a:r>
              <a:rPr lang="en-US" sz="2400" dirty="0" err="1" smtClean="0"/>
              <a:t>ngang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1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2105561"/>
            <a:ext cx="3733800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</a:rPr>
              <a:t>Hình dạng lãnh thổ có ảnh hưởng gì tới các điều kiện tự nhiên và hoạt động giao thông vận tải ở nước ta</a:t>
            </a:r>
            <a:r>
              <a:rPr lang="vi-VN" sz="2400" b="1" dirty="0" smtClean="0">
                <a:solidFill>
                  <a:srgbClr val="FF0000"/>
                </a:solidFill>
              </a:rPr>
              <a:t>?</a:t>
            </a:r>
            <a:r>
              <a:rPr lang="en-US" sz="2400" b="1" dirty="0" smtClean="0">
                <a:solidFill>
                  <a:srgbClr val="FF0000"/>
                </a:solidFill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991" y="52990"/>
            <a:ext cx="38848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"/>
              </a:rPr>
              <a:t>- </a:t>
            </a:r>
            <a:r>
              <a:rPr lang="vi-VN" dirty="0">
                <a:solidFill>
                  <a:srgbClr val="000000"/>
                </a:solidFill>
                <a:latin typeface="open sans"/>
              </a:rPr>
              <a:t>Ảnh hưởng đến điều kiện tự </a:t>
            </a:r>
            <a:r>
              <a:rPr lang="vi-VN" dirty="0" smtClean="0">
                <a:solidFill>
                  <a:srgbClr val="000000"/>
                </a:solidFill>
                <a:latin typeface="open sans"/>
              </a:rPr>
              <a:t>nhiên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:</a:t>
            </a:r>
            <a:endParaRPr lang="vi-VN" dirty="0">
              <a:solidFill>
                <a:srgbClr val="000000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163503"/>
            <a:ext cx="7224215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open sans"/>
              </a:rPr>
              <a:t>Thiên nhiên nhiệt 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đ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ới gió mùa phong phú, đa dạng.</a:t>
            </a:r>
          </a:p>
          <a:p>
            <a:endParaRPr lang="en-US" dirty="0"/>
          </a:p>
        </p:txBody>
      </p:sp>
      <p:pic>
        <p:nvPicPr>
          <p:cNvPr id="316418" name="Picture 2" descr="Rừng U Minh là một khu rừng được xếp vào loại quý hiếm trên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936875" cy="19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0" name="Picture 4" descr="Cung Cấp Cây Tre Trúc Nguyên Liệu, Nơi Bán Tre Trúc Giá Rẻ TP. Hồ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7496"/>
            <a:ext cx="271919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2" name="Picture 6" descr="Xem Phim Rừng Mưa Nhiệt Đới - Tropical Rainforest - Full 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3" y="3233598"/>
            <a:ext cx="4044673" cy="22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770" y="256869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ngập</a:t>
            </a:r>
            <a:r>
              <a:rPr lang="en-US" dirty="0" smtClean="0"/>
              <a:t> </a:t>
            </a:r>
            <a:r>
              <a:rPr lang="en-US" dirty="0" err="1" smtClean="0"/>
              <a:t>mặn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399" y="2543048"/>
            <a:ext cx="241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nứa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6161" y="5579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rậm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đới</a:t>
            </a:r>
            <a:endParaRPr lang="en-US" dirty="0"/>
          </a:p>
        </p:txBody>
      </p:sp>
      <p:pic>
        <p:nvPicPr>
          <p:cNvPr id="316424" name="Picture 8" descr="Rừng khộp Tây Nguyên mùa thay l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96" y="3079318"/>
            <a:ext cx="2908300" cy="19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2627" y="5253519"/>
            <a:ext cx="302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Rừng</a:t>
            </a:r>
            <a:r>
              <a:rPr lang="en-US" dirty="0" smtClean="0"/>
              <a:t> </a:t>
            </a:r>
            <a:r>
              <a:rPr lang="en-US" dirty="0" err="1" smtClean="0"/>
              <a:t>khộp</a:t>
            </a:r>
            <a:r>
              <a:rPr lang="en-US" dirty="0" smtClean="0"/>
              <a:t> ở </a:t>
            </a:r>
            <a:r>
              <a:rPr lang="en-US" dirty="0" err="1" smtClean="0"/>
              <a:t>Tây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8531" y="6222548"/>
            <a:ext cx="978408" cy="484632"/>
          </a:xfrm>
          <a:prstGeom prst="rightArrow">
            <a:avLst/>
          </a:prstGeom>
          <a:noFill/>
          <a:ln w="508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4" descr="http://www.vnbaolut.com/eve_s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6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han_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6" descr="http://www.vnexpress.net/Vietnam/Xa-hoi/2008/02/3B9FF52A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2907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Dot_rung_lam_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02" name="Picture 13" descr="diacauxoay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7" descr="images1426681_dongha1411111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8" descr="images1426039_IMG_9942"/>
          <p:cNvPicPr>
            <a:picLocks noChangeAspect="1" noChangeArrowheads="1"/>
          </p:cNvPicPr>
          <p:nvPr/>
        </p:nvPicPr>
        <p:blipFill>
          <a:blip r:embed="rId9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385697" y="5753100"/>
            <a:ext cx="67056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i="1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Lắm</a:t>
            </a: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thiên</a:t>
            </a: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tai, </a:t>
            </a:r>
            <a:r>
              <a:rPr lang="en-US" sz="2400" i="1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cần</a:t>
            </a: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biện</a:t>
            </a: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khắc</a:t>
            </a: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phục</a:t>
            </a:r>
            <a:r>
              <a:rPr lang="en-US" sz="2400" i="1" dirty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.</a:t>
            </a:r>
            <a:endParaRPr lang="en-US" sz="2400" i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35113"/>
            <a:ext cx="4170362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5263" y="1752600"/>
            <a:ext cx="3657600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srgbClr val="000000"/>
                </a:solidFill>
                <a:latin typeface="open sans"/>
              </a:rPr>
              <a:t>- </a:t>
            </a:r>
            <a:r>
              <a:rPr lang="vi-VN" sz="2000" dirty="0">
                <a:solidFill>
                  <a:srgbClr val="000000"/>
                </a:solidFill>
                <a:latin typeface="open sans"/>
              </a:rPr>
              <a:t>Ảnh hưởng đến giao thông vận tải: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0000"/>
                </a:solidFill>
                <a:latin typeface="open sans"/>
              </a:rPr>
              <a:t>Xây dựng nhiều loại hình giao thông vận tải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0000"/>
                </a:solidFill>
                <a:latin typeface="open sans"/>
              </a:rPr>
              <a:t>Bị ảnh </a:t>
            </a:r>
            <a:r>
              <a:rPr lang="vi-VN" sz="2000" dirty="0" smtClean="0">
                <a:solidFill>
                  <a:srgbClr val="000000"/>
                </a:solidFill>
                <a:latin typeface="open sans"/>
              </a:rPr>
              <a:t>h</a:t>
            </a:r>
            <a:r>
              <a:rPr lang="en-US" sz="2000" dirty="0" err="1" smtClean="0">
                <a:solidFill>
                  <a:srgbClr val="000000"/>
                </a:solidFill>
                <a:latin typeface="open sans"/>
              </a:rPr>
              <a:t>ưở</a:t>
            </a:r>
            <a:r>
              <a:rPr lang="vi-VN" sz="2000" dirty="0" smtClean="0">
                <a:solidFill>
                  <a:srgbClr val="000000"/>
                </a:solidFill>
                <a:latin typeface="open sans"/>
              </a:rPr>
              <a:t>ng </a:t>
            </a:r>
            <a:r>
              <a:rPr lang="vi-VN" sz="2000" dirty="0">
                <a:solidFill>
                  <a:srgbClr val="000000"/>
                </a:solidFill>
                <a:latin typeface="open sans"/>
              </a:rPr>
              <a:t>bởi thiên tai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0000"/>
                </a:solidFill>
                <a:latin typeface="open sans"/>
              </a:rPr>
              <a:t>Bị chia cắt do kích thước hẹp ngang.</a:t>
            </a:r>
          </a:p>
        </p:txBody>
      </p:sp>
      <p:pic>
        <p:nvPicPr>
          <p:cNvPr id="5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2014" y="4114800"/>
            <a:ext cx="3276600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Biển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ta m</a:t>
            </a:r>
            <a:r>
              <a:rPr lang="vi-VN" sz="2000" dirty="0" smtClean="0"/>
              <a:t>ở </a:t>
            </a:r>
            <a:r>
              <a:rPr lang="vi-VN" sz="2000" dirty="0"/>
              <a:t>rộng về phía Đông và Đông Nam, có nhiều đảo, quần đảo và vịnh biển.</a:t>
            </a:r>
          </a:p>
          <a:p>
            <a:r>
              <a:rPr lang="en-US" sz="2000" dirty="0" smtClean="0"/>
              <a:t>- </a:t>
            </a:r>
            <a:r>
              <a:rPr lang="vi-VN" sz="2000" dirty="0" smtClean="0"/>
              <a:t>Có </a:t>
            </a:r>
            <a:r>
              <a:rPr lang="vi-VN" sz="2000" dirty="0"/>
              <a:t>ý nghĩa về chiến lược an ninh và phát triển kinh tế.</a:t>
            </a:r>
          </a:p>
          <a:p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65229" y="304800"/>
            <a:ext cx="3650171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Kể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tên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đảo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quần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lớn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</a:rPr>
              <a:t> VN?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Vịnh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nhất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nước</a:t>
            </a:r>
            <a:r>
              <a:rPr lang="en-US" sz="2000" dirty="0" smtClean="0">
                <a:solidFill>
                  <a:srgbClr val="FF0000"/>
                </a:solidFill>
              </a:rPr>
              <a:t> ta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vịnh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nào</a:t>
            </a:r>
            <a:r>
              <a:rPr lang="en-US" sz="2000" dirty="0" smtClean="0">
                <a:solidFill>
                  <a:srgbClr val="FF0000"/>
                </a:solidFill>
              </a:rPr>
              <a:t>? </a:t>
            </a:r>
            <a:r>
              <a:rPr lang="en-US" sz="2000" dirty="0" err="1" smtClean="0">
                <a:solidFill>
                  <a:srgbClr val="FF0000"/>
                </a:solidFill>
              </a:rPr>
              <a:t>Vịnh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được</a:t>
            </a:r>
            <a:r>
              <a:rPr lang="en-US" sz="2000" dirty="0" smtClean="0">
                <a:solidFill>
                  <a:srgbClr val="FF0000"/>
                </a:solidFill>
              </a:rPr>
              <a:t> UNESCO </a:t>
            </a:r>
            <a:r>
              <a:rPr lang="en-US" sz="2000" dirty="0" err="1" smtClean="0">
                <a:solidFill>
                  <a:srgbClr val="FF0000"/>
                </a:solidFill>
              </a:rPr>
              <a:t>công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</a:rPr>
              <a:t>sản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hóa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năm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nào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</a:rPr>
              <a:t>Nêu</a:t>
            </a:r>
            <a:r>
              <a:rPr lang="en-US" sz="2000" dirty="0" smtClean="0">
                <a:solidFill>
                  <a:srgbClr val="FF0000"/>
                </a:solidFill>
              </a:rPr>
              <a:t> ý </a:t>
            </a:r>
            <a:r>
              <a:rPr lang="en-US" sz="2000" dirty="0" err="1" smtClean="0">
                <a:solidFill>
                  <a:srgbClr val="FF0000"/>
                </a:solidFill>
              </a:rPr>
              <a:t>nghĩa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Việt</a:t>
            </a:r>
            <a:r>
              <a:rPr lang="en-US" sz="2000" dirty="0" smtClean="0">
                <a:solidFill>
                  <a:srgbClr val="FF0000"/>
                </a:solidFill>
              </a:rPr>
              <a:t> Nam </a:t>
            </a:r>
            <a:r>
              <a:rPr lang="en-US" sz="2000" dirty="0" err="1" smtClean="0">
                <a:solidFill>
                  <a:srgbClr val="FF0000"/>
                </a:solidFill>
              </a:rPr>
              <a:t>đối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kinh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quốc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phòng</a:t>
            </a:r>
            <a:r>
              <a:rPr lang="en-US" sz="2000" dirty="0" smtClean="0">
                <a:solidFill>
                  <a:srgbClr val="FF0000"/>
                </a:solidFill>
              </a:rPr>
              <a:t> an </a:t>
            </a:r>
            <a:r>
              <a:rPr lang="en-US" sz="2000" dirty="0" err="1" smtClean="0">
                <a:solidFill>
                  <a:srgbClr val="FF0000"/>
                </a:solidFill>
              </a:rPr>
              <a:t>ninh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879" y="633424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Trường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900" y="298245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Hòang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01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18: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Campuchia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83820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62-63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pPr algn="l"/>
            <a:r>
              <a:rPr lang="en-US" sz="2800" dirty="0" smtClean="0"/>
              <a:t>*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1,2 </a:t>
            </a:r>
            <a:r>
              <a:rPr lang="en-US" sz="2800" dirty="0" err="1" smtClean="0"/>
              <a:t>sgk</a:t>
            </a:r>
            <a:r>
              <a:rPr lang="en-US" sz="2800" dirty="0" smtClean="0"/>
              <a:t>/86.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hiểu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: </a:t>
            </a:r>
            <a:r>
              <a:rPr lang="en-US" sz="2800" dirty="0" err="1" smtClean="0"/>
              <a:t>Vùng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biển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7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8300"/>
            <a:ext cx="71278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5" name="Picture 3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875" y="6453188"/>
            <a:ext cx="6804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6" name="Picture 4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607469" y="3490120"/>
            <a:ext cx="6435725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5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4682" y="3158331"/>
            <a:ext cx="616585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6" descr="AG00029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18000"/>
            <a:ext cx="1366838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1539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45338" y="4837113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5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4837113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0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228600"/>
          <a:ext cx="19812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46" name="Clip" r:id="rId7" imgW="1278331" imgH="1273759" progId="MS_ClipArt_Gallery.2">
                  <p:embed/>
                </p:oleObj>
              </mc:Choice>
              <mc:Fallback>
                <p:oleObj name="Clip" r:id="rId7" imgW="1278331" imgH="1273759" progId="MS_ClipArt_Gallery.2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981200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5401" name="Picture 9" descr="ag00020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188913"/>
            <a:ext cx="1943100" cy="15478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8183" y="2517348"/>
            <a:ext cx="6972758" cy="1391307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CẢM ƠN CA ́C EM HỌC SINH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 descr="Quan sát hình 17.1 (SGK trang 58), cho biết 5 nước đầu tiên th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617220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172200" y="279439"/>
            <a:ext cx="27035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Việt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Nam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trên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đồ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thế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giới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72200" y="1979712"/>
            <a:ext cx="258132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Quan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sát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hình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17. 1,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hãy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cho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biết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Việt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Nam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gắn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liền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châu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lục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nào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dương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nào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Việt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Nam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biên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giới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chung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trên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đất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liền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trên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biển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những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quốc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gia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nào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77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2611094" y="45243"/>
            <a:ext cx="1351306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000000"/>
                </a:solidFill>
                <a:cs typeface="+mn-cs"/>
              </a:rPr>
              <a:t>TRUNG QUỐC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838200" y="1524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LÀO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066800" y="44196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CAMPUCHIA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5181600" y="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cs typeface="+mn-cs"/>
              </a:rPr>
              <a:t>1. </a:t>
            </a:r>
            <a:r>
              <a:rPr lang="en-US" sz="2000" b="1" dirty="0" err="1" smtClean="0">
                <a:solidFill>
                  <a:srgbClr val="000000"/>
                </a:solidFill>
                <a:cs typeface="+mn-cs"/>
              </a:rPr>
              <a:t>Vị</a:t>
            </a:r>
            <a:r>
              <a:rPr lang="en-US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+mn-cs"/>
              </a:rPr>
              <a:t>trí</a:t>
            </a:r>
            <a:r>
              <a:rPr lang="en-US" sz="20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và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giới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hạn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lãnh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thổ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en-US" sz="2000" b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209800" y="2286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990600" y="5334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2133600" y="59436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85850"/>
            <a:ext cx="5791200" cy="219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4463" y="533400"/>
            <a:ext cx="315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a.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đất</a:t>
            </a:r>
            <a:r>
              <a:rPr lang="en-US" b="1" dirty="0" smtClean="0"/>
              <a:t> </a:t>
            </a:r>
            <a:r>
              <a:rPr lang="en-US" b="1" dirty="0" err="1" smtClean="0"/>
              <a:t>liền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040208"/>
            <a:ext cx="411480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liệu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tọa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</a:rPr>
              <a:t>, Nam, </a:t>
            </a:r>
            <a:r>
              <a:rPr lang="en-US" sz="2400" b="1" dirty="0" err="1" smtClean="0">
                <a:solidFill>
                  <a:srgbClr val="FF0000"/>
                </a:solidFill>
              </a:rPr>
              <a:t>Đông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Tây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liền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</a:rPr>
              <a:t> ta?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7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3097" grpId="0" animBg="1"/>
      <p:bldP spid="3099" grpId="0" animBg="1"/>
      <p:bldP spid="3100" grpId="0" animBg="1"/>
      <p:bldP spid="3101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66800" y="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 23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23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B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62400" y="4495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109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24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Đ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09800" y="62484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8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34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B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3124200" y="304800"/>
            <a:ext cx="1828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TRUNG QUỐC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838200" y="1524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LÀO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066800" y="44196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CAMPUCHIA</a:t>
            </a: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3276600" y="25908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BIỂN ĐÔNG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5236973" y="11472"/>
            <a:ext cx="3984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cs typeface="+mn-cs"/>
              </a:rPr>
              <a:t>1.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Vị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trí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giới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hạn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lãnh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thổ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953000" y="1922631"/>
            <a:ext cx="47076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Vĩ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độ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từ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8</a:t>
            </a:r>
            <a:r>
              <a:rPr lang="en-US" sz="2400" b="1" baseline="30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34</a:t>
            </a:r>
            <a:r>
              <a:rPr lang="en-US" sz="2400" b="1" baseline="30000" dirty="0">
                <a:solidFill>
                  <a:srgbClr val="000000"/>
                </a:solidFill>
              </a:rPr>
              <a:t>’ </a:t>
            </a:r>
            <a:r>
              <a:rPr lang="en-US" sz="2400" b="1" dirty="0" smtClean="0">
                <a:solidFill>
                  <a:srgbClr val="000000"/>
                </a:solidFill>
              </a:rPr>
              <a:t>B- 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23</a:t>
            </a:r>
            <a:r>
              <a:rPr lang="en-US" sz="2400" b="1" baseline="30000" dirty="0" smtClean="0">
                <a:solidFill>
                  <a:srgbClr val="000000"/>
                </a:solidFill>
                <a:cs typeface="+mn-cs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23</a:t>
            </a:r>
            <a:r>
              <a:rPr lang="en-US" sz="2400" b="1" baseline="30000" dirty="0" smtClean="0">
                <a:solidFill>
                  <a:srgbClr val="000000"/>
                </a:solidFill>
                <a:cs typeface="+mn-cs"/>
              </a:rPr>
              <a:t>’ 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B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Kinh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độ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từ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102</a:t>
            </a:r>
            <a:r>
              <a:rPr lang="en-US" sz="2400" b="1" baseline="30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9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’- </a:t>
            </a:r>
            <a:r>
              <a:rPr lang="en-US" sz="2400" b="1" dirty="0">
                <a:solidFill>
                  <a:srgbClr val="000000"/>
                </a:solidFill>
              </a:rPr>
              <a:t>109</a:t>
            </a:r>
            <a:r>
              <a:rPr lang="en-US" sz="2400" b="1" baseline="30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24</a:t>
            </a:r>
            <a:r>
              <a:rPr lang="en-US" sz="2400" b="1" baseline="30000" dirty="0">
                <a:solidFill>
                  <a:srgbClr val="000000"/>
                </a:solidFill>
              </a:rPr>
              <a:t>’</a:t>
            </a:r>
            <a:r>
              <a:rPr lang="en-US" sz="2400" b="1" dirty="0">
                <a:solidFill>
                  <a:srgbClr val="000000"/>
                </a:solidFill>
              </a:rPr>
              <a:t>Đ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257800" y="990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a. </a:t>
            </a: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Phần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đất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+mn-cs"/>
              </a:rPr>
              <a:t>liền</a:t>
            </a:r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: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0" y="685800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rgbClr val="FF3300"/>
                </a:solidFill>
                <a:cs typeface="+mn-cs"/>
              </a:rPr>
              <a:t>102</a:t>
            </a:r>
            <a:r>
              <a:rPr lang="en-US" sz="2000" b="1" smtClean="0">
                <a:solidFill>
                  <a:srgbClr val="FF3300"/>
                </a:solidFill>
              </a:rPr>
              <a:t>º09´Đ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209800" y="1524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990600" y="5334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2057400" y="61722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  <p:bldP spid="3080" grpId="0"/>
      <p:bldP spid="3091" grpId="0"/>
      <p:bldP spid="3092" grpId="0"/>
      <p:bldP spid="30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66800" y="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 23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23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B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62400" y="4495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109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24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Đ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09800" y="62484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8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34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B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3124200" y="304800"/>
            <a:ext cx="1828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TRUNG QUỐC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838200" y="1524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LÀO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066800" y="44196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CAMPUCHIA</a:t>
            </a: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3276600" y="25908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BIỂN ĐÔNG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5181599" y="152400"/>
            <a:ext cx="38858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cs typeface="+mn-cs"/>
              </a:rPr>
              <a:t>1.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Vị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trí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địa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lí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gới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hạn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lãnh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thổ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0" y="685800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rgbClr val="FF3300"/>
                </a:solidFill>
                <a:cs typeface="+mn-cs"/>
              </a:rPr>
              <a:t>102</a:t>
            </a:r>
            <a:r>
              <a:rPr lang="en-US" sz="2000" b="1" smtClean="0">
                <a:solidFill>
                  <a:srgbClr val="FF3300"/>
                </a:solidFill>
              </a:rPr>
              <a:t>º09´Đ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209800" y="1524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990600" y="5334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2057400" y="61722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5780" y="1387853"/>
            <a:ext cx="36576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/>
              <a:t>b</a:t>
            </a:r>
            <a:r>
              <a:rPr lang="en-US" sz="2400" dirty="0" err="1" smtClean="0"/>
              <a:t>ắc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,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liền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ta </a:t>
            </a:r>
            <a:r>
              <a:rPr lang="en-US" sz="2400" dirty="0" err="1" smtClean="0"/>
              <a:t>kéo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vĩ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?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đới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 err="1" smtClean="0"/>
              <a:t>hậu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67326" y="3679827"/>
            <a:ext cx="391953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ây</a:t>
            </a:r>
            <a:r>
              <a:rPr lang="en-US" sz="2400" dirty="0" smtClean="0"/>
              <a:t> sang </a:t>
            </a:r>
            <a:r>
              <a:rPr lang="en-US" sz="2400" dirty="0" err="1" smtClean="0"/>
              <a:t>đông</a:t>
            </a:r>
            <a:r>
              <a:rPr lang="en-US" sz="2400" dirty="0" smtClean="0"/>
              <a:t>,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liền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ta </a:t>
            </a:r>
            <a:r>
              <a:rPr lang="en-US" sz="2400" dirty="0" err="1" smtClean="0"/>
              <a:t>mở</a:t>
            </a:r>
            <a:r>
              <a:rPr lang="en-US" sz="2400" dirty="0" smtClean="0"/>
              <a:t> </a:t>
            </a:r>
            <a:r>
              <a:rPr lang="en-US" sz="2400" dirty="0" err="1" smtClean="0"/>
              <a:t>rộng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kinh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05780" y="5378623"/>
            <a:ext cx="376713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Lãnh</a:t>
            </a:r>
            <a:r>
              <a:rPr lang="en-US" sz="2400" dirty="0" smtClean="0"/>
              <a:t> </a:t>
            </a:r>
            <a:r>
              <a:rPr lang="en-US" sz="2400" dirty="0" err="1" smtClean="0"/>
              <a:t>thổ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mấy</a:t>
            </a:r>
            <a:r>
              <a:rPr lang="en-US" sz="2400" dirty="0" smtClean="0"/>
              <a:t>,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 GMT?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643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66800" y="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 23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23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B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62400" y="4495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109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24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Đ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09800" y="62484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CC0000"/>
                </a:solidFill>
                <a:cs typeface="+mn-cs"/>
              </a:rPr>
              <a:t>8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0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34</a:t>
            </a:r>
            <a:r>
              <a:rPr lang="en-US" sz="2000" b="1" baseline="30000" smtClean="0">
                <a:solidFill>
                  <a:srgbClr val="CC0000"/>
                </a:solidFill>
                <a:cs typeface="+mn-cs"/>
              </a:rPr>
              <a:t>’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B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3124200" y="304800"/>
            <a:ext cx="1828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TRUNG QUỐC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838200" y="1524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LÀO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066800" y="4419600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cs typeface="+mn-cs"/>
              </a:rPr>
              <a:t>CAMPUCHIA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0" y="685800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rgbClr val="FF3300"/>
                </a:solidFill>
                <a:cs typeface="+mn-cs"/>
              </a:rPr>
              <a:t>102</a:t>
            </a:r>
            <a:r>
              <a:rPr lang="en-US" sz="2000" b="1" smtClean="0">
                <a:solidFill>
                  <a:srgbClr val="FF3300"/>
                </a:solidFill>
              </a:rPr>
              <a:t>º09´Đ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209800" y="1524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990600" y="5334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2057400" y="61722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prstGeom prst="star5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1" y="1475965"/>
            <a:ext cx="4343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/>
              <a:t>b</a:t>
            </a:r>
            <a:r>
              <a:rPr lang="en-US" sz="2400" dirty="0" err="1" smtClean="0"/>
              <a:t>ắc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,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liền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ta </a:t>
            </a:r>
            <a:r>
              <a:rPr lang="en-US" sz="2400" dirty="0" err="1" smtClean="0"/>
              <a:t>kéo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15 </a:t>
            </a:r>
            <a:r>
              <a:rPr lang="en-US" sz="2400" dirty="0" err="1" smtClean="0"/>
              <a:t>vĩ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.</a:t>
            </a:r>
          </a:p>
          <a:p>
            <a:r>
              <a:rPr lang="en-US" sz="2400" dirty="0" smtClean="0"/>
              <a:t>-=&gt;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đới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 err="1" smtClean="0"/>
              <a:t>hậu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đới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14901" y="3421772"/>
            <a:ext cx="42291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ây</a:t>
            </a:r>
            <a:r>
              <a:rPr lang="en-US" sz="2400" dirty="0" smtClean="0"/>
              <a:t> sang </a:t>
            </a:r>
            <a:r>
              <a:rPr lang="en-US" sz="2400" dirty="0" err="1" smtClean="0"/>
              <a:t>đông</a:t>
            </a:r>
            <a:r>
              <a:rPr lang="en-US" sz="2400" dirty="0" smtClean="0"/>
              <a:t>,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liền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ta </a:t>
            </a:r>
            <a:r>
              <a:rPr lang="en-US" sz="2400" dirty="0" err="1" smtClean="0"/>
              <a:t>mở</a:t>
            </a:r>
            <a:r>
              <a:rPr lang="en-US" sz="2400" dirty="0" smtClean="0"/>
              <a:t> </a:t>
            </a:r>
            <a:r>
              <a:rPr lang="en-US" sz="2400" dirty="0" err="1" smtClean="0"/>
              <a:t>rộng</a:t>
            </a:r>
            <a:r>
              <a:rPr lang="en-US" sz="2400" dirty="0" smtClean="0"/>
              <a:t> 7 </a:t>
            </a:r>
            <a:r>
              <a:rPr lang="en-US" sz="2400" dirty="0" err="1" smtClean="0"/>
              <a:t>kinh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5882" y="4892675"/>
            <a:ext cx="376713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Lãnh</a:t>
            </a:r>
            <a:r>
              <a:rPr lang="en-US" sz="2400" dirty="0" smtClean="0"/>
              <a:t> </a:t>
            </a:r>
            <a:r>
              <a:rPr lang="en-US" sz="2400" dirty="0" err="1" smtClean="0"/>
              <a:t>thổ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khu</a:t>
            </a:r>
            <a:r>
              <a:rPr lang="en-US" sz="2400" dirty="0" smtClean="0"/>
              <a:t> </a:t>
            </a:r>
            <a:r>
              <a:rPr lang="en-US" sz="2400" dirty="0" err="1" smtClean="0"/>
              <a:t>vực</a:t>
            </a:r>
            <a:r>
              <a:rPr lang="en-US" sz="2400" dirty="0" smtClean="0"/>
              <a:t> </a:t>
            </a:r>
            <a:r>
              <a:rPr lang="en-US" sz="2400" dirty="0" err="1" smtClean="0"/>
              <a:t>múi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7.</a:t>
            </a:r>
            <a:endParaRPr lang="en-US" sz="2400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3810000" y="152400"/>
            <a:ext cx="762000" cy="6096000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 rot="16200000" flipH="1">
            <a:off x="2315568" y="4896857"/>
            <a:ext cx="454153" cy="2579260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4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4" descr="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3200400" y="24384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BIỂN ĐÔNG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92087" y="85398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biển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24463" y="1498114"/>
            <a:ext cx="3651913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Quan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sgk</a:t>
            </a:r>
            <a:r>
              <a:rPr lang="en-US" sz="2400" dirty="0" smtClean="0">
                <a:solidFill>
                  <a:srgbClr val="FF0000"/>
                </a:solidFill>
              </a:rPr>
              <a:t>/84,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</a:rPr>
              <a:t>ùng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 Nam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diện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</a:rPr>
              <a:t>Xác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quần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đảo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lớn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 Nam?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5229" y="3962400"/>
            <a:ext cx="3726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Vùng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Việt</a:t>
            </a:r>
            <a:r>
              <a:rPr lang="en-US" sz="2400" b="1" dirty="0" smtClean="0"/>
              <a:t> Nam </a:t>
            </a:r>
            <a:r>
              <a:rPr lang="en-US" sz="2400" b="1" dirty="0" err="1" smtClean="0"/>
              <a:t>rộng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triệu</a:t>
            </a:r>
            <a:r>
              <a:rPr lang="en-US" sz="2400" b="1" dirty="0" smtClean="0"/>
              <a:t> k</a:t>
            </a:r>
            <a:r>
              <a:rPr lang="en-US" sz="2400" b="1" baseline="30000" dirty="0" smtClean="0"/>
              <a:t>2</a:t>
            </a:r>
          </a:p>
          <a:p>
            <a:r>
              <a:rPr lang="en-US" sz="2400" b="1" dirty="0" smtClean="0"/>
              <a:t>- 2 </a:t>
            </a:r>
            <a:r>
              <a:rPr lang="en-US" sz="2400" b="1" dirty="0" err="1" smtClean="0"/>
              <a:t>đảo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Trường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Hoàng</a:t>
            </a:r>
            <a:r>
              <a:rPr lang="en-US" sz="2400" b="1" dirty="0" smtClean="0"/>
              <a:t> Sa</a:t>
            </a:r>
            <a:endParaRPr lang="en-US" sz="2400" b="1" dirty="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236973" y="11472"/>
            <a:ext cx="3984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cs typeface="+mn-cs"/>
              </a:rPr>
              <a:t>1.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Vị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trí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giới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hạn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lãnh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thổ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6732" y="2971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0900" y="62160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Trường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10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2400" y="11472"/>
            <a:ext cx="9069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cs typeface="+mn-cs"/>
              </a:rPr>
              <a:t>1.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Vị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trí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và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giới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hạn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lãnh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+mn-cs"/>
              </a:rPr>
              <a:t>thổ</a:t>
            </a:r>
            <a:r>
              <a:rPr lang="en-US" b="1" dirty="0" smtClean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3869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trời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738692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Quan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sgk</a:t>
            </a:r>
            <a:r>
              <a:rPr lang="en-US" sz="2400" dirty="0" smtClean="0">
                <a:solidFill>
                  <a:srgbClr val="FF0000"/>
                </a:solidFill>
              </a:rPr>
              <a:t>/84, con </a:t>
            </a:r>
            <a:r>
              <a:rPr lang="en-US" sz="2400" dirty="0" err="1" smtClean="0">
                <a:solidFill>
                  <a:srgbClr val="FF0000"/>
                </a:solidFill>
              </a:rPr>
              <a:t>hãy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giới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Việt</a:t>
            </a:r>
            <a:r>
              <a:rPr lang="en-US" sz="2400" dirty="0" smtClean="0">
                <a:solidFill>
                  <a:srgbClr val="FF0000"/>
                </a:solidFill>
              </a:rPr>
              <a:t> Nam?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486400" y="76200"/>
            <a:ext cx="76200" cy="6781800"/>
          </a:xfrm>
          <a:prstGeom prst="line">
            <a:avLst/>
          </a:prstGeom>
          <a:noFill/>
          <a:ln w="508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7185" y="1524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liền</a:t>
            </a:r>
            <a:r>
              <a:rPr lang="en-US" sz="2400" dirty="0" smtClean="0"/>
              <a:t>,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biển</a:t>
            </a:r>
            <a:r>
              <a:rPr lang="en-US" sz="2400" dirty="0" smtClean="0"/>
              <a:t> </a:t>
            </a:r>
            <a:r>
              <a:rPr lang="en-US" sz="2400" dirty="0" err="1" smtClean="0"/>
              <a:t>rộng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đâu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trời</a:t>
            </a:r>
            <a:r>
              <a:rPr lang="en-US" sz="2400" dirty="0" smtClean="0"/>
              <a:t> </a:t>
            </a:r>
            <a:r>
              <a:rPr lang="en-US" sz="2400" dirty="0" err="1" smtClean="0"/>
              <a:t>rộng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472" y="685800"/>
            <a:ext cx="520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.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lãnh</a:t>
            </a:r>
            <a:r>
              <a:rPr lang="en-US" sz="2400" dirty="0" smtClean="0"/>
              <a:t> </a:t>
            </a:r>
            <a:r>
              <a:rPr lang="en-US" sz="2400" dirty="0" err="1" smtClean="0"/>
              <a:t>thổ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(</a:t>
            </a:r>
            <a:r>
              <a:rPr lang="en-US" sz="2400" dirty="0" err="1" smtClean="0"/>
              <a:t>sgk</a:t>
            </a:r>
            <a:r>
              <a:rPr lang="en-US" sz="2400" dirty="0" smtClean="0"/>
              <a:t>/84)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447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Quan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</a:rPr>
              <a:t>sgk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84, </a:t>
            </a:r>
            <a:r>
              <a:rPr lang="en-US" sz="2400" dirty="0" err="1" smtClean="0">
                <a:solidFill>
                  <a:srgbClr val="FF0000"/>
                </a:solidFill>
              </a:rPr>
              <a:t>nêu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đặc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địa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tự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nhiên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</a:rPr>
              <a:t> ta?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562600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18288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vi-VN" sz="2400" dirty="0" smtClean="0"/>
              <a:t>Nước </a:t>
            </a:r>
            <a:r>
              <a:rPr lang="vi-VN" sz="2400" dirty="0"/>
              <a:t>ta nằm hoàn toàn trong vòng đai nội chí tuyến bán cầu Bắc.</a:t>
            </a:r>
          </a:p>
          <a:p>
            <a:r>
              <a:rPr lang="en-US" sz="2400" dirty="0" smtClean="0"/>
              <a:t>- </a:t>
            </a:r>
            <a:r>
              <a:rPr lang="vi-VN" sz="2400" dirty="0" smtClean="0"/>
              <a:t>Trung </a:t>
            </a:r>
            <a:r>
              <a:rPr lang="vi-VN" sz="2400" dirty="0"/>
              <a:t>tâm khu vực gió mùa Đông Nam Á</a:t>
            </a:r>
          </a:p>
          <a:p>
            <a:r>
              <a:rPr lang="en-US" sz="2400" dirty="0" smtClean="0"/>
              <a:t>- </a:t>
            </a:r>
            <a:r>
              <a:rPr lang="vi-VN" sz="2400" dirty="0" smtClean="0"/>
              <a:t>Cầu </a:t>
            </a:r>
            <a:r>
              <a:rPr lang="vi-VN" sz="2400" dirty="0"/>
              <a:t>nối giữa đất liền và hải đảo.</a:t>
            </a:r>
          </a:p>
          <a:p>
            <a:r>
              <a:rPr lang="en-US" sz="2400" dirty="0" smtClean="0"/>
              <a:t>- </a:t>
            </a:r>
            <a:r>
              <a:rPr lang="vi-VN" sz="2400" dirty="0" smtClean="0"/>
              <a:t>Tiếp </a:t>
            </a:r>
            <a:r>
              <a:rPr lang="vi-VN" sz="2400" dirty="0"/>
              <a:t>xúc của các luồng gió mùa và các luồng sinh vật.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364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6563167dad7451acf567d5b2dc220e34e57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AO AN DIEN TU BAI 44">
  <a:themeElements>
    <a:clrScheme name="GIAO AN DIEN TU BAI 4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DIEN TU BAI 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IAO AN DIEN TU BAI 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IAO AN DIEN TU BAI 44">
  <a:themeElements>
    <a:clrScheme name="GIAO AN DIEN TU BAI 4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DIEN TU BAI 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IAO AN DIEN TU BAI 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GIAO AN DIEN TU BAI 44">
  <a:themeElements>
    <a:clrScheme name="GIAO AN DIEN TU BAI 4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DIEN TU BAI 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IAO AN DIEN TU BAI 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GIAO AN DIEN TU BAI 44">
  <a:themeElements>
    <a:clrScheme name="GIAO AN DIEN TU BAI 4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AO AN DIEN TU BAI 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IAO AN DIEN TU BAI 4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AO AN DIEN TU BAI 4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AO AN DIEN TU BAI 4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816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Office Theme</vt:lpstr>
      <vt:lpstr>GIAO AN DIEN TU BAI 44</vt:lpstr>
      <vt:lpstr>1_GIAO AN DIEN TU BAI 44</vt:lpstr>
      <vt:lpstr>1_Default Design</vt:lpstr>
      <vt:lpstr>2_GIAO AN DIEN TU BAI 44</vt:lpstr>
      <vt:lpstr>3_GIAO AN DIEN TU BAI 44</vt:lpstr>
      <vt:lpstr>Profile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Hướng dẫn về nhà: - Học bài - Làm bài tập 1,2 sgk/86. - Tìm hiểu trước bài: Vùng biển Việt Nam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Admin_PTIT</cp:lastModifiedBy>
  <cp:revision>57</cp:revision>
  <dcterms:created xsi:type="dcterms:W3CDTF">2014-08-20T10:50:34Z</dcterms:created>
  <dcterms:modified xsi:type="dcterms:W3CDTF">2021-03-04T05:47:35Z</dcterms:modified>
</cp:coreProperties>
</file>