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1"/>
  </p:notesMasterIdLst>
  <p:sldIdLst>
    <p:sldId id="320" r:id="rId2"/>
    <p:sldId id="321" r:id="rId3"/>
    <p:sldId id="256" r:id="rId4"/>
    <p:sldId id="258" r:id="rId5"/>
    <p:sldId id="313" r:id="rId6"/>
    <p:sldId id="274" r:id="rId7"/>
    <p:sldId id="265" r:id="rId8"/>
    <p:sldId id="275" r:id="rId9"/>
    <p:sldId id="300" r:id="rId10"/>
    <p:sldId id="277" r:id="rId11"/>
    <p:sldId id="264" r:id="rId12"/>
    <p:sldId id="267" r:id="rId13"/>
    <p:sldId id="278" r:id="rId14"/>
    <p:sldId id="322" r:id="rId15"/>
    <p:sldId id="260" r:id="rId16"/>
    <p:sldId id="263" r:id="rId17"/>
    <p:sldId id="262" r:id="rId18"/>
    <p:sldId id="302" r:id="rId19"/>
    <p:sldId id="305" r:id="rId20"/>
    <p:sldId id="269" r:id="rId21"/>
    <p:sldId id="303" r:id="rId22"/>
    <p:sldId id="304" r:id="rId23"/>
    <p:sldId id="306" r:id="rId24"/>
    <p:sldId id="299" r:id="rId25"/>
    <p:sldId id="289" r:id="rId26"/>
    <p:sldId id="290" r:id="rId27"/>
    <p:sldId id="323" r:id="rId28"/>
    <p:sldId id="292" r:id="rId29"/>
    <p:sldId id="29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FF66FF"/>
    <a:srgbClr val="FF00FF"/>
    <a:srgbClr val="CCFF66"/>
    <a:srgbClr val="99FF33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6" autoAdjust="0"/>
    <p:restoredTop sz="94989" autoAdjust="0"/>
  </p:normalViewPr>
  <p:slideViewPr>
    <p:cSldViewPr>
      <p:cViewPr varScale="1">
        <p:scale>
          <a:sx n="111" d="100"/>
          <a:sy n="111" d="100"/>
        </p:scale>
        <p:origin x="-104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0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8368D14-689B-4154-80F9-D46A6419B4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979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C8B716-4671-4C97-88B2-9EB0A32C4148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EFAB0-1613-4CB6-BA54-8FAB2D553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65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EA874-5E87-4568-8B03-DFB914D8A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87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75E3F-CE53-4BEC-88F4-BC804A8EA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53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A5CB5-DC5D-4114-BCF9-52C6FD510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01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F40F9-2E87-4535-856C-54B8B4A92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6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BF89D-31DB-476B-8B3A-767F99BDC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09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9E9AA-2B64-4094-A5D1-E535505C5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90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630DF-FFD2-4FC3-BE87-0ADF3105F0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29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2488A-CFF4-4EAC-B421-1D4B7E95B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4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D0AA5-04F0-432E-A8BB-3A01A089B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34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E9E6B-71EE-44F3-851B-895D00F3C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24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763C75E-4455-4F5D-B453-D0408C8CFC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91570" y="772675"/>
            <a:ext cx="51667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8463" y="1911350"/>
            <a:ext cx="8423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? Thế nào là luân canh? Nêu tác dụng của luân canh, xen canh, tăng vụ?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" y="2997200"/>
            <a:ext cx="7893050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60" name="Text Box 32"/>
          <p:cNvSpPr txBox="1">
            <a:spLocks noChangeArrowheads="1"/>
          </p:cNvSpPr>
          <p:nvPr/>
        </p:nvSpPr>
        <p:spPr bwMode="auto">
          <a:xfrm>
            <a:off x="246063" y="4000500"/>
            <a:ext cx="8897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- Cung cấp nguyên liệu</a:t>
            </a:r>
            <a:r>
              <a:rPr lang="en-US" altLang="en-US" sz="2800">
                <a:latin typeface="Times New Roman" pitchFamily="18" charset="0"/>
              </a:rPr>
              <a:t> </a:t>
            </a: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cho xuất khẩu, lâm sản cho sản xuất.</a:t>
            </a:r>
          </a:p>
        </p:txBody>
      </p:sp>
      <p:sp>
        <p:nvSpPr>
          <p:cNvPr id="13315" name="Text Box 33"/>
          <p:cNvSpPr txBox="1">
            <a:spLocks noChangeArrowheads="1"/>
          </p:cNvSpPr>
          <p:nvPr/>
        </p:nvSpPr>
        <p:spPr bwMode="auto">
          <a:xfrm>
            <a:off x="246063" y="3201988"/>
            <a:ext cx="652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- Chắn gió, hạn chế khô hạn và bão lụt.</a:t>
            </a:r>
          </a:p>
        </p:txBody>
      </p:sp>
      <p:sp>
        <p:nvSpPr>
          <p:cNvPr id="13316" name="Text Box 34"/>
          <p:cNvSpPr txBox="1">
            <a:spLocks noChangeArrowheads="1"/>
          </p:cNvSpPr>
          <p:nvPr/>
        </p:nvSpPr>
        <p:spPr bwMode="auto">
          <a:xfrm>
            <a:off x="246063" y="2454275"/>
            <a:ext cx="561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- Làm sạch môi trường không khí.</a:t>
            </a:r>
          </a:p>
        </p:txBody>
      </p:sp>
      <p:sp>
        <p:nvSpPr>
          <p:cNvPr id="13317" name="Text Box 35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latin typeface="Times New Roman" pitchFamily="18" charset="0"/>
              </a:rPr>
              <a:t>Tiết 18,</a:t>
            </a:r>
            <a:r>
              <a:rPr lang="en-US" altLang="en-US" sz="2000" b="1"/>
              <a:t>  </a:t>
            </a:r>
            <a:r>
              <a:rPr lang="en-US" altLang="en-US" sz="3600" b="1">
                <a:solidFill>
                  <a:srgbClr val="FF0066"/>
                </a:solidFill>
                <a:latin typeface="Times New Roman" pitchFamily="18" charset="0"/>
              </a:rPr>
              <a:t>BÀI 22: VAI TRÒ CỦA RỪNG VÀ NHIỆM VỤ CỦA TRỒNG RỪNG</a:t>
            </a:r>
          </a:p>
        </p:txBody>
      </p:sp>
      <p:sp>
        <p:nvSpPr>
          <p:cNvPr id="13318" name="Text Box 36"/>
          <p:cNvSpPr txBox="1">
            <a:spLocks noChangeArrowheads="1"/>
          </p:cNvSpPr>
          <p:nvPr/>
        </p:nvSpPr>
        <p:spPr bwMode="auto">
          <a:xfrm>
            <a:off x="93663" y="1682750"/>
            <a:ext cx="7740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I. </a:t>
            </a:r>
            <a:r>
              <a:rPr lang="en-US" altLang="en-US" sz="2800" b="1" u="sng">
                <a:solidFill>
                  <a:srgbClr val="3333FF"/>
                </a:solidFill>
                <a:latin typeface="Times New Roman" pitchFamily="18" charset="0"/>
              </a:rPr>
              <a:t>Vai trò của rừng và trồng rừng.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549275" y="5402263"/>
            <a:ext cx="3870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000">
              <a:latin typeface="VNI-Times" pitchFamily="2" charset="0"/>
            </a:endParaRPr>
          </a:p>
        </p:txBody>
      </p:sp>
      <p:pic>
        <p:nvPicPr>
          <p:cNvPr id="162833" name="Picture 17" descr="can_gi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600575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6" name="Picture 20" descr="can_gi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7" name="Picture 21" descr="duong-gi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8"/>
            <a:ext cx="457200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40" name="Picture 24" descr="nam-cat-t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457200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41" name="Text Box 25"/>
          <p:cNvSpPr txBox="1">
            <a:spLocks noChangeArrowheads="1"/>
          </p:cNvSpPr>
          <p:nvPr/>
        </p:nvSpPr>
        <p:spPr bwMode="auto">
          <a:xfrm>
            <a:off x="1536700" y="6008688"/>
            <a:ext cx="6450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Khu du lịch rừng Nam Cát Tiên (Đồng Nai)</a:t>
            </a:r>
          </a:p>
        </p:txBody>
      </p:sp>
      <p:sp>
        <p:nvSpPr>
          <p:cNvPr id="162842" name="Text Box 26"/>
          <p:cNvSpPr txBox="1">
            <a:spLocks noChangeArrowheads="1"/>
          </p:cNvSpPr>
          <p:nvPr/>
        </p:nvSpPr>
        <p:spPr bwMode="auto">
          <a:xfrm>
            <a:off x="549275" y="5945188"/>
            <a:ext cx="7513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Khu du lịch sinh thái Cần  Giờ (TP HCM)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500"/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50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6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41" grpId="0"/>
      <p:bldP spid="162842" grpId="0"/>
      <p:bldP spid="16284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909" name="Picture 21" descr="cucphuong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0"/>
            <a:ext cx="45085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911" name="Picture 23" descr="Pictur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913" name="Text Box 25"/>
          <p:cNvSpPr txBox="1">
            <a:spLocks noChangeArrowheads="1"/>
          </p:cNvSpPr>
          <p:nvPr/>
        </p:nvSpPr>
        <p:spPr bwMode="auto">
          <a:xfrm>
            <a:off x="1384300" y="6084888"/>
            <a:ext cx="629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Rừng quốc gia Cúc Phương (Nam Định)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6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4"/>
          <p:cNvSpPr txBox="1">
            <a:spLocks noChangeArrowheads="1"/>
          </p:cNvSpPr>
          <p:nvPr/>
        </p:nvSpPr>
        <p:spPr bwMode="auto">
          <a:xfrm>
            <a:off x="425450" y="2613025"/>
            <a:ext cx="614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- Tham quan, nghĩ dưỡng.</a:t>
            </a:r>
          </a:p>
        </p:txBody>
      </p:sp>
      <p:sp>
        <p:nvSpPr>
          <p:cNvPr id="16387" name="Text Box 26"/>
          <p:cNvSpPr txBox="1">
            <a:spLocks noChangeArrowheads="1"/>
          </p:cNvSpPr>
          <p:nvPr/>
        </p:nvSpPr>
        <p:spPr bwMode="auto">
          <a:xfrm>
            <a:off x="377825" y="1924050"/>
            <a:ext cx="8897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- Cung cấp lâm sản cho xuất khẩu, nguyên liệu cho sản xuất.</a:t>
            </a:r>
          </a:p>
        </p:txBody>
      </p:sp>
      <p:sp>
        <p:nvSpPr>
          <p:cNvPr id="16388" name="Text Box 27"/>
          <p:cNvSpPr txBox="1">
            <a:spLocks noChangeArrowheads="1"/>
          </p:cNvSpPr>
          <p:nvPr/>
        </p:nvSpPr>
        <p:spPr bwMode="auto">
          <a:xfrm>
            <a:off x="377825" y="1257300"/>
            <a:ext cx="652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- Chắn gió, hạn chế khô hạn và bão lụt.</a:t>
            </a:r>
          </a:p>
        </p:txBody>
      </p:sp>
      <p:sp>
        <p:nvSpPr>
          <p:cNvPr id="16389" name="Text Box 28"/>
          <p:cNvSpPr txBox="1">
            <a:spLocks noChangeArrowheads="1"/>
          </p:cNvSpPr>
          <p:nvPr/>
        </p:nvSpPr>
        <p:spPr bwMode="auto">
          <a:xfrm>
            <a:off x="425450" y="625475"/>
            <a:ext cx="561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- Làm sạch môi trường không khí.</a:t>
            </a:r>
          </a:p>
        </p:txBody>
      </p:sp>
      <p:sp>
        <p:nvSpPr>
          <p:cNvPr id="16390" name="Text Box 30"/>
          <p:cNvSpPr txBox="1">
            <a:spLocks noChangeArrowheads="1"/>
          </p:cNvSpPr>
          <p:nvPr/>
        </p:nvSpPr>
        <p:spPr bwMode="auto">
          <a:xfrm>
            <a:off x="398463" y="88900"/>
            <a:ext cx="7740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I. </a:t>
            </a:r>
            <a:r>
              <a:rPr lang="en-US" altLang="en-US" sz="2800" b="1" u="sng">
                <a:solidFill>
                  <a:srgbClr val="3333FF"/>
                </a:solidFill>
                <a:latin typeface="Times New Roman" pitchFamily="18" charset="0"/>
              </a:rPr>
              <a:t>Vai trò của rừng và trồng rừng.</a:t>
            </a:r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549275" y="3295650"/>
            <a:ext cx="6678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Bảo tồn sinh thái, khoa học công nghệ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9863" y="393700"/>
            <a:ext cx="8974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Phá rừng bừa bãi sẽ gây hậu quả gì?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9275" y="1379538"/>
            <a:ext cx="6907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Hạn hán, lũ lụt, xói mòn, ô nhiễm,….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1675" y="2138363"/>
            <a:ext cx="81200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người cho rừng 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triển hay tàn phá cũng không ảnh hưởng đến người sống ở Thành phố hay đồng bằng nơi xa rừng? Theo em điều đó đúng hay sai?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0" name="Line 8"/>
          <p:cNvSpPr>
            <a:spLocks noChangeShapeType="1"/>
          </p:cNvSpPr>
          <p:nvPr/>
        </p:nvSpPr>
        <p:spPr bwMode="auto">
          <a:xfrm>
            <a:off x="231775" y="4098925"/>
            <a:ext cx="2201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1" name="Rectangle 9"/>
          <p:cNvSpPr>
            <a:spLocks noChangeArrowheads="1"/>
          </p:cNvSpPr>
          <p:nvPr/>
        </p:nvSpPr>
        <p:spPr bwMode="auto">
          <a:xfrm>
            <a:off x="339725" y="2352675"/>
            <a:ext cx="682625" cy="16700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1639888" y="3070225"/>
            <a:ext cx="682625" cy="98583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6683" name="Line 11"/>
          <p:cNvSpPr>
            <a:spLocks noChangeShapeType="1"/>
          </p:cNvSpPr>
          <p:nvPr/>
        </p:nvSpPr>
        <p:spPr bwMode="auto">
          <a:xfrm>
            <a:off x="3395663" y="4092575"/>
            <a:ext cx="2200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3640138" y="2422525"/>
            <a:ext cx="682625" cy="1670050"/>
          </a:xfrm>
          <a:prstGeom prst="rect">
            <a:avLst/>
          </a:prstGeom>
          <a:solidFill>
            <a:srgbClr val="00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6685" name="Rectangle 13"/>
          <p:cNvSpPr>
            <a:spLocks noChangeArrowheads="1"/>
          </p:cNvSpPr>
          <p:nvPr/>
        </p:nvSpPr>
        <p:spPr bwMode="auto">
          <a:xfrm>
            <a:off x="4664075" y="3252788"/>
            <a:ext cx="682625" cy="835025"/>
          </a:xfrm>
          <a:prstGeom prst="rect">
            <a:avLst/>
          </a:prstGeom>
          <a:solidFill>
            <a:srgbClr val="00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6686" name="Line 14"/>
          <p:cNvSpPr>
            <a:spLocks noChangeShapeType="1"/>
          </p:cNvSpPr>
          <p:nvPr/>
        </p:nvSpPr>
        <p:spPr bwMode="auto">
          <a:xfrm>
            <a:off x="6729413" y="4114800"/>
            <a:ext cx="2276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7018338" y="3948113"/>
            <a:ext cx="682625" cy="150812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8158163" y="2444750"/>
            <a:ext cx="682625" cy="167005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>
            <a:off x="0" y="1498600"/>
            <a:ext cx="3205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Diện tích rừng tự nhiên</a:t>
            </a:r>
          </a:p>
        </p:txBody>
      </p:sp>
      <p:sp>
        <p:nvSpPr>
          <p:cNvPr id="18444" name="Text Box 18"/>
          <p:cNvSpPr txBox="1">
            <a:spLocks noChangeArrowheads="1"/>
          </p:cNvSpPr>
          <p:nvPr/>
        </p:nvSpPr>
        <p:spPr bwMode="auto">
          <a:xfrm>
            <a:off x="3357563" y="2216150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6691" name="Text Box 19"/>
          <p:cNvSpPr txBox="1">
            <a:spLocks noChangeArrowheads="1"/>
          </p:cNvSpPr>
          <p:nvPr/>
        </p:nvSpPr>
        <p:spPr bwMode="auto">
          <a:xfrm>
            <a:off x="3243263" y="1482725"/>
            <a:ext cx="296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Độ che phủ của rừng</a:t>
            </a:r>
          </a:p>
        </p:txBody>
      </p: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6545263" y="1506538"/>
            <a:ext cx="252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Diện tích đồi trọc</a:t>
            </a:r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36513" y="1928813"/>
            <a:ext cx="1973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14.350.000 ha</a:t>
            </a:r>
          </a:p>
        </p:txBody>
      </p:sp>
      <p:sp>
        <p:nvSpPr>
          <p:cNvPr id="156696" name="Text Box 24"/>
          <p:cNvSpPr txBox="1">
            <a:spLocks noChangeArrowheads="1"/>
          </p:cNvSpPr>
          <p:nvPr/>
        </p:nvSpPr>
        <p:spPr bwMode="auto">
          <a:xfrm>
            <a:off x="1524000" y="2535238"/>
            <a:ext cx="182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8.253.000 ha</a:t>
            </a:r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3689350" y="2014538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43%</a:t>
            </a:r>
          </a:p>
        </p:txBody>
      </p:sp>
      <p:sp>
        <p:nvSpPr>
          <p:cNvPr id="156698" name="Text Box 26"/>
          <p:cNvSpPr txBox="1">
            <a:spLocks noChangeArrowheads="1"/>
          </p:cNvSpPr>
          <p:nvPr/>
        </p:nvSpPr>
        <p:spPr bwMode="auto">
          <a:xfrm>
            <a:off x="4737100" y="2873375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28%</a:t>
            </a:r>
          </a:p>
        </p:txBody>
      </p:sp>
      <p:sp>
        <p:nvSpPr>
          <p:cNvPr id="156699" name="Text Box 27"/>
          <p:cNvSpPr txBox="1">
            <a:spLocks noChangeArrowheads="1"/>
          </p:cNvSpPr>
          <p:nvPr/>
        </p:nvSpPr>
        <p:spPr bwMode="auto">
          <a:xfrm>
            <a:off x="6015038" y="3481388"/>
            <a:ext cx="220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Không đáng kể</a:t>
            </a:r>
          </a:p>
        </p:txBody>
      </p:sp>
      <p:sp>
        <p:nvSpPr>
          <p:cNvPr id="156700" name="Text Box 28"/>
          <p:cNvSpPr txBox="1">
            <a:spLocks noChangeArrowheads="1"/>
          </p:cNvSpPr>
          <p:nvPr/>
        </p:nvSpPr>
        <p:spPr bwMode="auto">
          <a:xfrm>
            <a:off x="7323138" y="1973263"/>
            <a:ext cx="1973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13.000.000 ha</a:t>
            </a:r>
          </a:p>
        </p:txBody>
      </p:sp>
      <p:sp>
        <p:nvSpPr>
          <p:cNvPr id="156701" name="Text Box 29"/>
          <p:cNvSpPr txBox="1">
            <a:spLocks noChangeArrowheads="1"/>
          </p:cNvSpPr>
          <p:nvPr/>
        </p:nvSpPr>
        <p:spPr bwMode="auto">
          <a:xfrm>
            <a:off x="293688" y="4289425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1943</a:t>
            </a:r>
          </a:p>
        </p:txBody>
      </p:sp>
      <p:sp>
        <p:nvSpPr>
          <p:cNvPr id="156702" name="Text Box 30"/>
          <p:cNvSpPr txBox="1">
            <a:spLocks noChangeArrowheads="1"/>
          </p:cNvSpPr>
          <p:nvPr/>
        </p:nvSpPr>
        <p:spPr bwMode="auto">
          <a:xfrm>
            <a:off x="3640138" y="4152900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1943</a:t>
            </a:r>
          </a:p>
        </p:txBody>
      </p:sp>
      <p:sp>
        <p:nvSpPr>
          <p:cNvPr id="156703" name="Text Box 31"/>
          <p:cNvSpPr txBox="1">
            <a:spLocks noChangeArrowheads="1"/>
          </p:cNvSpPr>
          <p:nvPr/>
        </p:nvSpPr>
        <p:spPr bwMode="auto">
          <a:xfrm>
            <a:off x="7102475" y="4332288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1943</a:t>
            </a:r>
          </a:p>
        </p:txBody>
      </p:sp>
      <p:sp>
        <p:nvSpPr>
          <p:cNvPr id="156704" name="Text Box 32"/>
          <p:cNvSpPr txBox="1">
            <a:spLocks noChangeArrowheads="1"/>
          </p:cNvSpPr>
          <p:nvPr/>
        </p:nvSpPr>
        <p:spPr bwMode="auto">
          <a:xfrm>
            <a:off x="1733550" y="4192588"/>
            <a:ext cx="83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1995</a:t>
            </a:r>
          </a:p>
        </p:txBody>
      </p:sp>
      <p:sp>
        <p:nvSpPr>
          <p:cNvPr id="156705" name="Text Box 33"/>
          <p:cNvSpPr txBox="1">
            <a:spLocks noChangeArrowheads="1"/>
          </p:cNvSpPr>
          <p:nvPr/>
        </p:nvSpPr>
        <p:spPr bwMode="auto">
          <a:xfrm>
            <a:off x="4735513" y="4108450"/>
            <a:ext cx="833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1995</a:t>
            </a:r>
          </a:p>
        </p:txBody>
      </p:sp>
      <p:sp>
        <p:nvSpPr>
          <p:cNvPr id="156706" name="Text Box 34"/>
          <p:cNvSpPr txBox="1">
            <a:spLocks noChangeArrowheads="1"/>
          </p:cNvSpPr>
          <p:nvPr/>
        </p:nvSpPr>
        <p:spPr bwMode="auto">
          <a:xfrm>
            <a:off x="8081963" y="4313238"/>
            <a:ext cx="833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1995</a:t>
            </a:r>
          </a:p>
        </p:txBody>
      </p:sp>
      <p:sp>
        <p:nvSpPr>
          <p:cNvPr id="156707" name="Text Box 35"/>
          <p:cNvSpPr txBox="1">
            <a:spLocks noChangeArrowheads="1"/>
          </p:cNvSpPr>
          <p:nvPr/>
        </p:nvSpPr>
        <p:spPr bwMode="auto">
          <a:xfrm>
            <a:off x="903288" y="4665663"/>
            <a:ext cx="7666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Mức độ rừng bị tàn phá từ năm 1943 đến 1995</a:t>
            </a:r>
          </a:p>
        </p:txBody>
      </p:sp>
      <p:sp>
        <p:nvSpPr>
          <p:cNvPr id="18460" name="Text Box 55"/>
          <p:cNvSpPr txBox="1">
            <a:spLocks noChangeArrowheads="1"/>
          </p:cNvSpPr>
          <p:nvPr/>
        </p:nvSpPr>
        <p:spPr bwMode="auto">
          <a:xfrm>
            <a:off x="-114300" y="136525"/>
            <a:ext cx="8442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II. </a:t>
            </a:r>
            <a:r>
              <a:rPr lang="en-US" altLang="en-US" sz="2800" b="1" u="sng">
                <a:solidFill>
                  <a:srgbClr val="3333FF"/>
                </a:solidFill>
                <a:latin typeface="Times New Roman" pitchFamily="18" charset="0"/>
              </a:rPr>
              <a:t>Nhiệm vụ của trồng rừng ở nước ta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8461" name="Text Box 58"/>
          <p:cNvSpPr txBox="1">
            <a:spLocks noChangeArrowheads="1"/>
          </p:cNvSpPr>
          <p:nvPr/>
        </p:nvSpPr>
        <p:spPr bwMode="auto">
          <a:xfrm>
            <a:off x="322263" y="727075"/>
            <a:ext cx="485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altLang="en-US" sz="2800" u="sng">
                <a:solidFill>
                  <a:srgbClr val="3333FF"/>
                </a:solidFill>
                <a:latin typeface="Times New Roman" pitchFamily="18" charset="0"/>
              </a:rPr>
              <a:t>Tình hình rừng nước ta</a:t>
            </a: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6731" name="Text Box 59"/>
          <p:cNvSpPr txBox="1">
            <a:spLocks noChangeArrowheads="1"/>
          </p:cNvSpPr>
          <p:nvPr/>
        </p:nvSpPr>
        <p:spPr bwMode="auto">
          <a:xfrm>
            <a:off x="36513" y="5459413"/>
            <a:ext cx="9144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?. Nêu nhân xét về tình hình rừng nước ta trong thời gian qua?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5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5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5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5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5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5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15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0" grpId="0" animBg="1"/>
      <p:bldP spid="156681" grpId="0" animBg="1"/>
      <p:bldP spid="156682" grpId="0" animBg="1"/>
      <p:bldP spid="156683" grpId="0" animBg="1"/>
      <p:bldP spid="156684" grpId="0" animBg="1"/>
      <p:bldP spid="156685" grpId="0" animBg="1"/>
      <p:bldP spid="156686" grpId="0" animBg="1"/>
      <p:bldP spid="156687" grpId="0" animBg="1"/>
      <p:bldP spid="156688" grpId="0" animBg="1"/>
      <p:bldP spid="156689" grpId="0"/>
      <p:bldP spid="156691" grpId="0"/>
      <p:bldP spid="156693" grpId="0"/>
      <p:bldP spid="156694" grpId="0"/>
      <p:bldP spid="156696" grpId="0"/>
      <p:bldP spid="156697" grpId="0"/>
      <p:bldP spid="156698" grpId="0"/>
      <p:bldP spid="156699" grpId="0"/>
      <p:bldP spid="156700" grpId="0"/>
      <p:bldP spid="156701" grpId="0"/>
      <p:bldP spid="156702" grpId="0"/>
      <p:bldP spid="156703" grpId="0"/>
      <p:bldP spid="156704" grpId="0"/>
      <p:bldP spid="156705" grpId="0"/>
      <p:bldP spid="156706" grpId="0"/>
      <p:bldP spid="156707" grpId="0"/>
      <p:bldP spid="1567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322263" y="-61913"/>
            <a:ext cx="8651875" cy="94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  Nguyên nhân nào làm diện tích rừng nước ta trong thời gian qua bị suy giảm?</a:t>
            </a:r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3490913" y="5857875"/>
            <a:ext cx="1992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Cháy rừng</a:t>
            </a:r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2825750" y="6249988"/>
            <a:ext cx="3946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Đốt rừng làm nương rẫy.</a:t>
            </a:r>
          </a:p>
        </p:txBody>
      </p:sp>
      <p:pic>
        <p:nvPicPr>
          <p:cNvPr id="161810" name="Picture 18" descr="Picture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4648200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11" name="Picture 19" descr="Picture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23925"/>
            <a:ext cx="44958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12" name="Picture 20" descr="Picture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4572000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14" name="Picture 22" descr="Pha-rung-chiem-dat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3925"/>
            <a:ext cx="4572000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98463" y="3117850"/>
            <a:ext cx="874553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  Rừng nước ta trong thời gian qua bị tàn phá nghiêm trọng, diện tích và độ che phủ của rừng giảm nhanh; diện tích đồi trọc, đất hoang ngày càng tăng.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16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5" grpId="0"/>
      <p:bldP spid="161806" grpId="0"/>
      <p:bldP spid="161806" grpId="1"/>
      <p:bldP spid="161807" grpId="0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4" name="Picture 6" descr="04-Pha-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4554538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3509963" y="6161088"/>
            <a:ext cx="2655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Phá rừng lấy gỗ</a:t>
            </a:r>
          </a:p>
        </p:txBody>
      </p:sp>
      <p:pic>
        <p:nvPicPr>
          <p:cNvPr id="160791" name="Picture 23" descr="rung tan p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3925"/>
            <a:ext cx="4572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6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1" name="Picture 5" descr="doi tr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513"/>
            <a:ext cx="9144000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3205163" y="6084888"/>
            <a:ext cx="288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Lấy đất làm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-22225" y="2574925"/>
            <a:ext cx="82724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latin typeface="Times New Roman" pitchFamily="18" charset="0"/>
              </a:rPr>
              <a:t>  * Nguyên nhân làm diện tích rừng nước ta trong thời gian qua bị suy giảm: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119063" y="5049838"/>
            <a:ext cx="394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- Đốt rừng làm nương rẫy.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182563" y="3895725"/>
            <a:ext cx="1992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- Cháy rừng.</a:t>
            </a: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169863" y="3446463"/>
            <a:ext cx="2655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- Phá rừng lấy gỗ.</a:t>
            </a: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119063" y="4452938"/>
            <a:ext cx="288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- Lấy đất làm nhà.</a:t>
            </a:r>
          </a:p>
        </p:txBody>
      </p:sp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119063" y="5646738"/>
            <a:ext cx="7666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- Khai thác hết mà không trồng rừng thay thế,...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17463" y="0"/>
            <a:ext cx="8442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II. </a:t>
            </a:r>
            <a:r>
              <a:rPr lang="en-US" altLang="en-US" sz="2800" b="1" u="sng">
                <a:solidFill>
                  <a:srgbClr val="3333FF"/>
                </a:solidFill>
                <a:latin typeface="Times New Roman" pitchFamily="18" charset="0"/>
              </a:rPr>
              <a:t>Nhiệm vụ của trồng rừng ở nước ta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201613" y="477838"/>
            <a:ext cx="4857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altLang="en-US" sz="2800" u="sng">
                <a:solidFill>
                  <a:srgbClr val="3333FF"/>
                </a:solidFill>
                <a:latin typeface="Times New Roman" pitchFamily="18" charset="0"/>
              </a:rPr>
              <a:t>Tình hình rừng nước ta</a:t>
            </a: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2538" name="Text Box 14"/>
          <p:cNvSpPr txBox="1">
            <a:spLocks noChangeArrowheads="1"/>
          </p:cNvSpPr>
          <p:nvPr/>
        </p:nvSpPr>
        <p:spPr bwMode="auto">
          <a:xfrm>
            <a:off x="201613" y="1096963"/>
            <a:ext cx="87455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33FF"/>
                </a:solidFill>
                <a:latin typeface="Times New Roman" pitchFamily="18" charset="0"/>
              </a:rPr>
              <a:t>  - </a:t>
            </a:r>
            <a:r>
              <a:rPr lang="en-US" altLang="en-US" sz="2400">
                <a:latin typeface="Times New Roman" pitchFamily="18" charset="0"/>
              </a:rPr>
              <a:t>Rừng nước ta trong thời gian qua bị tàn phá nghiêm trọng, diện tích và độ che phủ của rừng giảm nhanh; diện tích đồi trọc, đất hoang ngày càng tăng.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/>
      <p:bldP spid="227333" grpId="0"/>
      <p:bldP spid="227334" grpId="0"/>
      <p:bldP spid="227335" grpId="0"/>
      <p:bldP spid="227336" grpId="0"/>
      <p:bldP spid="2273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701675" y="1379538"/>
            <a:ext cx="81232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Vì sao nước sông vào mùa lũ thường có màu đỏ?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2" name="Picture 6" descr="lu l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913"/>
            <a:ext cx="8821738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9" name="Text Box 13"/>
          <p:cNvSpPr txBox="1">
            <a:spLocks noChangeArrowheads="1"/>
          </p:cNvSpPr>
          <p:nvPr/>
        </p:nvSpPr>
        <p:spPr bwMode="auto">
          <a:xfrm>
            <a:off x="322263" y="88900"/>
            <a:ext cx="637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? Nêu những tác hại của việc phá rừng?</a:t>
            </a:r>
          </a:p>
        </p:txBody>
      </p:sp>
      <p:sp>
        <p:nvSpPr>
          <p:cNvPr id="167950" name="Text Box 14"/>
          <p:cNvSpPr txBox="1">
            <a:spLocks noChangeArrowheads="1"/>
          </p:cNvSpPr>
          <p:nvPr/>
        </p:nvSpPr>
        <p:spPr bwMode="auto">
          <a:xfrm>
            <a:off x="3586163" y="6084888"/>
            <a:ext cx="1593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Lũ lụt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9" grpId="0"/>
      <p:bldP spid="1679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4" name="Picture 4" descr="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71538"/>
            <a:ext cx="464820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5" name="Picture 5" descr="kho 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538"/>
            <a:ext cx="449580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3965575" y="5934075"/>
            <a:ext cx="1519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Hạn hán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vn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4344988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09" name="Picture 5" descr="rung tho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923925"/>
            <a:ext cx="4799012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701675" y="5911850"/>
            <a:ext cx="8120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Đất bị xói mòn, ô nhiễm môi trường không khí.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65" name="Rectangle 13"/>
          <p:cNvSpPr>
            <a:spLocks noChangeArrowheads="1"/>
          </p:cNvSpPr>
          <p:nvPr/>
        </p:nvSpPr>
        <p:spPr bwMode="auto">
          <a:xfrm>
            <a:off x="93663" y="241300"/>
            <a:ext cx="447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>
                <a:latin typeface="Times New Roman" pitchFamily="18" charset="0"/>
              </a:rPr>
              <a:t>* Một số tác hại của việc phá rừng:</a:t>
            </a:r>
          </a:p>
        </p:txBody>
      </p:sp>
      <p:sp>
        <p:nvSpPr>
          <p:cNvPr id="228366" name="Text Box 14"/>
          <p:cNvSpPr txBox="1">
            <a:spLocks noChangeArrowheads="1"/>
          </p:cNvSpPr>
          <p:nvPr/>
        </p:nvSpPr>
        <p:spPr bwMode="auto">
          <a:xfrm>
            <a:off x="360363" y="796925"/>
            <a:ext cx="159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- Lũ lụt.</a:t>
            </a:r>
          </a:p>
        </p:txBody>
      </p:sp>
      <p:sp>
        <p:nvSpPr>
          <p:cNvPr id="228367" name="Text Box 15"/>
          <p:cNvSpPr txBox="1">
            <a:spLocks noChangeArrowheads="1"/>
          </p:cNvSpPr>
          <p:nvPr/>
        </p:nvSpPr>
        <p:spPr bwMode="auto">
          <a:xfrm>
            <a:off x="320675" y="1289050"/>
            <a:ext cx="212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- Hạn hán.</a:t>
            </a:r>
          </a:p>
        </p:txBody>
      </p:sp>
      <p:sp>
        <p:nvSpPr>
          <p:cNvPr id="228368" name="Text Box 16"/>
          <p:cNvSpPr txBox="1">
            <a:spLocks noChangeArrowheads="1"/>
          </p:cNvSpPr>
          <p:nvPr/>
        </p:nvSpPr>
        <p:spPr bwMode="auto">
          <a:xfrm>
            <a:off x="320675" y="1885950"/>
            <a:ext cx="7513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- Đất bị xói mòn, ô nhiễm môi trường không khí,... </a:t>
            </a:r>
          </a:p>
        </p:txBody>
      </p:sp>
      <p:sp>
        <p:nvSpPr>
          <p:cNvPr id="228369" name="Text Box 17"/>
          <p:cNvSpPr txBox="1">
            <a:spLocks noChangeArrowheads="1"/>
          </p:cNvSpPr>
          <p:nvPr/>
        </p:nvSpPr>
        <p:spPr bwMode="auto">
          <a:xfrm>
            <a:off x="549275" y="2701925"/>
            <a:ext cx="88042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?. Là học sinh, em phải làm gì để bảo vệ rừng? Bảo vệ môi trường xanh- sạch cho trường, lớp...?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2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2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2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5" grpId="0"/>
      <p:bldP spid="228366" grpId="0"/>
      <p:bldP spid="228367" grpId="0"/>
      <p:bldP spid="228368" grpId="0"/>
      <p:bldP spid="2283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90" name="Text Box 14"/>
          <p:cNvSpPr txBox="1">
            <a:spLocks noChangeArrowheads="1"/>
          </p:cNvSpPr>
          <p:nvPr/>
        </p:nvSpPr>
        <p:spPr bwMode="auto">
          <a:xfrm>
            <a:off x="3965575" y="2209800"/>
            <a:ext cx="5311775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   Trong vòng 52 năm (1943-1995) nước ta bị mất trên 6 triệu ha rừng. Do đó, để phục hồi nhanh rừng đã bị phá, tháng 7/1998 Chính phủ ra quyết định thực hiện </a:t>
            </a:r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</a:rPr>
              <a:t>dự  án 661 trồng mới 5 triệu ha rừng từ năm 1998 đến 2010. </a:t>
            </a:r>
          </a:p>
        </p:txBody>
      </p:sp>
      <p:sp>
        <p:nvSpPr>
          <p:cNvPr id="27651" name="Text Box 15"/>
          <p:cNvSpPr txBox="1">
            <a:spLocks noChangeArrowheads="1"/>
          </p:cNvSpPr>
          <p:nvPr/>
        </p:nvSpPr>
        <p:spPr bwMode="auto">
          <a:xfrm>
            <a:off x="26988" y="31750"/>
            <a:ext cx="8442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II. </a:t>
            </a:r>
            <a:r>
              <a:rPr lang="en-US" altLang="en-US" sz="2800" b="1" u="sng">
                <a:solidFill>
                  <a:srgbClr val="3333FF"/>
                </a:solidFill>
                <a:latin typeface="Times New Roman" pitchFamily="18" charset="0"/>
              </a:rPr>
              <a:t>Nhiệm vụ của trồng rừng ở nước ta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7652" name="Text Box 18"/>
          <p:cNvSpPr txBox="1">
            <a:spLocks noChangeArrowheads="1"/>
          </p:cNvSpPr>
          <p:nvPr/>
        </p:nvSpPr>
        <p:spPr bwMode="auto">
          <a:xfrm>
            <a:off x="26988" y="550863"/>
            <a:ext cx="4857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altLang="en-US" sz="2800" u="sng">
                <a:solidFill>
                  <a:srgbClr val="3333FF"/>
                </a:solidFill>
                <a:latin typeface="Times New Roman" pitchFamily="18" charset="0"/>
              </a:rPr>
              <a:t>Tình hình rừng nước ta</a:t>
            </a: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3795" name="Rectangle 19"/>
          <p:cNvSpPr>
            <a:spLocks noChangeArrowheads="1"/>
          </p:cNvSpPr>
          <p:nvPr/>
        </p:nvSpPr>
        <p:spPr bwMode="auto">
          <a:xfrm>
            <a:off x="100013" y="1017588"/>
            <a:ext cx="421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2. </a:t>
            </a:r>
            <a:r>
              <a:rPr lang="en-US" altLang="en-US" sz="2800" u="sng">
                <a:solidFill>
                  <a:srgbClr val="3333FF"/>
                </a:solidFill>
                <a:latin typeface="Times New Roman" pitchFamily="18" charset="0"/>
              </a:rPr>
              <a:t>Nhiệm vụ của trồng rừng.</a:t>
            </a:r>
          </a:p>
        </p:txBody>
      </p:sp>
      <p:sp>
        <p:nvSpPr>
          <p:cNvPr id="203796" name="Line 20"/>
          <p:cNvSpPr>
            <a:spLocks noChangeShapeType="1"/>
          </p:cNvSpPr>
          <p:nvPr/>
        </p:nvSpPr>
        <p:spPr bwMode="auto">
          <a:xfrm>
            <a:off x="268288" y="4891088"/>
            <a:ext cx="280193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97" name="Rectangle 21"/>
          <p:cNvSpPr>
            <a:spLocks noChangeArrowheads="1"/>
          </p:cNvSpPr>
          <p:nvPr/>
        </p:nvSpPr>
        <p:spPr bwMode="auto">
          <a:xfrm>
            <a:off x="676275" y="3221038"/>
            <a:ext cx="868363" cy="16700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3798" name="Rectangle 22"/>
          <p:cNvSpPr>
            <a:spLocks noChangeArrowheads="1"/>
          </p:cNvSpPr>
          <p:nvPr/>
        </p:nvSpPr>
        <p:spPr bwMode="auto">
          <a:xfrm>
            <a:off x="1938338" y="3860800"/>
            <a:ext cx="868362" cy="98583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3799" name="Text Box 23"/>
          <p:cNvSpPr txBox="1">
            <a:spLocks noChangeArrowheads="1"/>
          </p:cNvSpPr>
          <p:nvPr/>
        </p:nvSpPr>
        <p:spPr bwMode="auto">
          <a:xfrm>
            <a:off x="492125" y="1885950"/>
            <a:ext cx="407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Diện tích rừng tự nhiên</a:t>
            </a:r>
          </a:p>
        </p:txBody>
      </p:sp>
      <p:sp>
        <p:nvSpPr>
          <p:cNvPr id="203800" name="Text Box 24"/>
          <p:cNvSpPr txBox="1">
            <a:spLocks noChangeArrowheads="1"/>
          </p:cNvSpPr>
          <p:nvPr/>
        </p:nvSpPr>
        <p:spPr bwMode="auto">
          <a:xfrm>
            <a:off x="201613" y="2779713"/>
            <a:ext cx="2511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14.350.000 ha</a:t>
            </a:r>
          </a:p>
        </p:txBody>
      </p:sp>
      <p:sp>
        <p:nvSpPr>
          <p:cNvPr id="203801" name="Text Box 25"/>
          <p:cNvSpPr txBox="1">
            <a:spLocks noChangeArrowheads="1"/>
          </p:cNvSpPr>
          <p:nvPr/>
        </p:nvSpPr>
        <p:spPr bwMode="auto">
          <a:xfrm>
            <a:off x="1781175" y="3298825"/>
            <a:ext cx="2316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8.253.000 ha</a:t>
            </a:r>
          </a:p>
        </p:txBody>
      </p:sp>
      <p:sp>
        <p:nvSpPr>
          <p:cNvPr id="203802" name="Text Box 26"/>
          <p:cNvSpPr txBox="1">
            <a:spLocks noChangeArrowheads="1"/>
          </p:cNvSpPr>
          <p:nvPr/>
        </p:nvSpPr>
        <p:spPr bwMode="auto">
          <a:xfrm>
            <a:off x="577850" y="4960938"/>
            <a:ext cx="1062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1943</a:t>
            </a:r>
          </a:p>
        </p:txBody>
      </p:sp>
      <p:sp>
        <p:nvSpPr>
          <p:cNvPr id="203803" name="Text Box 27"/>
          <p:cNvSpPr txBox="1">
            <a:spLocks noChangeArrowheads="1"/>
          </p:cNvSpPr>
          <p:nvPr/>
        </p:nvSpPr>
        <p:spPr bwMode="auto">
          <a:xfrm>
            <a:off x="1728788" y="4891088"/>
            <a:ext cx="106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0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0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20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90" grpId="0"/>
      <p:bldP spid="203795" grpId="0"/>
      <p:bldP spid="203796" grpId="0" animBg="1"/>
      <p:bldP spid="203797" grpId="0" animBg="1"/>
      <p:bldP spid="203798" grpId="0" animBg="1"/>
      <p:bldP spid="203799" grpId="0"/>
      <p:bldP spid="203800" grpId="0"/>
      <p:bldP spid="203801" grpId="0"/>
      <p:bldP spid="203802" grpId="0"/>
      <p:bldP spid="2038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211138" y="760413"/>
            <a:ext cx="3643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 Trồng rừng sản xuất.</a:t>
            </a:r>
          </a:p>
        </p:txBody>
      </p:sp>
      <p:sp>
        <p:nvSpPr>
          <p:cNvPr id="189468" name="Rectangle 28"/>
          <p:cNvSpPr>
            <a:spLocks noChangeArrowheads="1"/>
          </p:cNvSpPr>
          <p:nvPr/>
        </p:nvSpPr>
        <p:spPr bwMode="auto">
          <a:xfrm>
            <a:off x="150813" y="165100"/>
            <a:ext cx="421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2. </a:t>
            </a:r>
            <a:r>
              <a:rPr lang="en-US" altLang="en-US" sz="2800" u="sng">
                <a:solidFill>
                  <a:srgbClr val="3333FF"/>
                </a:solidFill>
                <a:latin typeface="Times New Roman" pitchFamily="18" charset="0"/>
              </a:rPr>
              <a:t>Nhiệm vụ của trồng rừng.</a:t>
            </a:r>
          </a:p>
        </p:txBody>
      </p:sp>
      <p:sp>
        <p:nvSpPr>
          <p:cNvPr id="189470" name="Rectangle 30"/>
          <p:cNvSpPr>
            <a:spLocks noChangeArrowheads="1"/>
          </p:cNvSpPr>
          <p:nvPr/>
        </p:nvSpPr>
        <p:spPr bwMode="auto">
          <a:xfrm>
            <a:off x="204788" y="122555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- Trồng rừng phòng hộ.</a:t>
            </a:r>
          </a:p>
        </p:txBody>
      </p:sp>
      <p:sp>
        <p:nvSpPr>
          <p:cNvPr id="189471" name="Rectangle 31"/>
          <p:cNvSpPr>
            <a:spLocks noChangeArrowheads="1"/>
          </p:cNvSpPr>
          <p:nvPr/>
        </p:nvSpPr>
        <p:spPr bwMode="auto">
          <a:xfrm>
            <a:off x="220663" y="1731963"/>
            <a:ext cx="3487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- Trồng rừng đặc dụng.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7963" y="2441575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Trồng rừng đáp ứng nhiệm vụ gì?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9" grpId="0"/>
      <p:bldP spid="189468" grpId="0"/>
      <p:bldP spid="189470" grpId="0"/>
      <p:bldP spid="189471" grpId="0"/>
      <p:bldP spid="1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Line 4"/>
          <p:cNvSpPr>
            <a:spLocks noChangeShapeType="1"/>
          </p:cNvSpPr>
          <p:nvPr/>
        </p:nvSpPr>
        <p:spPr bwMode="auto">
          <a:xfrm>
            <a:off x="863600" y="3805238"/>
            <a:ext cx="2201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1042988" y="2590800"/>
            <a:ext cx="682625" cy="121443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2295525" y="2065338"/>
            <a:ext cx="682625" cy="17446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>
            <a:off x="5283200" y="3565525"/>
            <a:ext cx="2201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5359400" y="2728913"/>
            <a:ext cx="682625" cy="836612"/>
          </a:xfrm>
          <a:prstGeom prst="rect">
            <a:avLst/>
          </a:prstGeom>
          <a:solidFill>
            <a:srgbClr val="00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6748463" y="2244725"/>
            <a:ext cx="682625" cy="1289050"/>
          </a:xfrm>
          <a:prstGeom prst="rect">
            <a:avLst/>
          </a:prstGeom>
          <a:solidFill>
            <a:srgbClr val="00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9704" name="Text Box 14"/>
          <p:cNvSpPr txBox="1">
            <a:spLocks noChangeArrowheads="1"/>
          </p:cNvSpPr>
          <p:nvPr/>
        </p:nvSpPr>
        <p:spPr bwMode="auto">
          <a:xfrm>
            <a:off x="3357563" y="2744788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558800" y="2251075"/>
            <a:ext cx="182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8.253.000 ha</a:t>
            </a: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5283200" y="1649413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28%</a:t>
            </a:r>
          </a:p>
        </p:txBody>
      </p:sp>
      <p:sp>
        <p:nvSpPr>
          <p:cNvPr id="191514" name="Text Box 26"/>
          <p:cNvSpPr txBox="1">
            <a:spLocks noChangeArrowheads="1"/>
          </p:cNvSpPr>
          <p:nvPr/>
        </p:nvSpPr>
        <p:spPr bwMode="auto">
          <a:xfrm>
            <a:off x="1004888" y="4022725"/>
            <a:ext cx="833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1995</a:t>
            </a:r>
          </a:p>
        </p:txBody>
      </p:sp>
      <p:sp>
        <p:nvSpPr>
          <p:cNvPr id="191515" name="Text Box 27"/>
          <p:cNvSpPr txBox="1">
            <a:spLocks noChangeArrowheads="1"/>
          </p:cNvSpPr>
          <p:nvPr/>
        </p:nvSpPr>
        <p:spPr bwMode="auto">
          <a:xfrm>
            <a:off x="5264150" y="3697288"/>
            <a:ext cx="83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1995</a:t>
            </a:r>
          </a:p>
        </p:txBody>
      </p:sp>
      <p:sp>
        <p:nvSpPr>
          <p:cNvPr id="191519" name="Text Box 31"/>
          <p:cNvSpPr txBox="1">
            <a:spLocks noChangeArrowheads="1"/>
          </p:cNvSpPr>
          <p:nvPr/>
        </p:nvSpPr>
        <p:spPr bwMode="auto">
          <a:xfrm>
            <a:off x="2160588" y="3987800"/>
            <a:ext cx="91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2004</a:t>
            </a:r>
          </a:p>
        </p:txBody>
      </p:sp>
      <p:sp>
        <p:nvSpPr>
          <p:cNvPr id="191520" name="Text Box 32"/>
          <p:cNvSpPr txBox="1">
            <a:spLocks noChangeArrowheads="1"/>
          </p:cNvSpPr>
          <p:nvPr/>
        </p:nvSpPr>
        <p:spPr bwMode="auto">
          <a:xfrm>
            <a:off x="1689100" y="1657350"/>
            <a:ext cx="1973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10.088.288 ha</a:t>
            </a:r>
          </a:p>
        </p:txBody>
      </p:sp>
      <p:sp>
        <p:nvSpPr>
          <p:cNvPr id="191521" name="Text Box 33"/>
          <p:cNvSpPr txBox="1">
            <a:spLocks noChangeArrowheads="1"/>
          </p:cNvSpPr>
          <p:nvPr/>
        </p:nvSpPr>
        <p:spPr bwMode="auto">
          <a:xfrm>
            <a:off x="6748463" y="3697288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2004</a:t>
            </a:r>
          </a:p>
        </p:txBody>
      </p:sp>
      <p:sp>
        <p:nvSpPr>
          <p:cNvPr id="191522" name="Text Box 34"/>
          <p:cNvSpPr txBox="1">
            <a:spLocks noChangeArrowheads="1"/>
          </p:cNvSpPr>
          <p:nvPr/>
        </p:nvSpPr>
        <p:spPr bwMode="auto">
          <a:xfrm>
            <a:off x="6567488" y="1724025"/>
            <a:ext cx="1289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36.7%</a:t>
            </a:r>
          </a:p>
        </p:txBody>
      </p:sp>
      <p:sp>
        <p:nvSpPr>
          <p:cNvPr id="191529" name="Text Box 41"/>
          <p:cNvSpPr txBox="1">
            <a:spLocks noChangeArrowheads="1"/>
          </p:cNvSpPr>
          <p:nvPr/>
        </p:nvSpPr>
        <p:spPr bwMode="auto">
          <a:xfrm>
            <a:off x="777875" y="1014413"/>
            <a:ext cx="3205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Diện tích rừng tự nhiên</a:t>
            </a:r>
          </a:p>
        </p:txBody>
      </p:sp>
      <p:sp>
        <p:nvSpPr>
          <p:cNvPr id="191530" name="Text Box 42"/>
          <p:cNvSpPr txBox="1">
            <a:spLocks noChangeArrowheads="1"/>
          </p:cNvSpPr>
          <p:nvPr/>
        </p:nvSpPr>
        <p:spPr bwMode="auto">
          <a:xfrm>
            <a:off x="5330825" y="1042988"/>
            <a:ext cx="296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Độ che phủ của rừng</a:t>
            </a:r>
          </a:p>
        </p:txBody>
      </p:sp>
      <p:sp>
        <p:nvSpPr>
          <p:cNvPr id="191531" name="Text Box 43"/>
          <p:cNvSpPr txBox="1">
            <a:spLocks noChangeArrowheads="1"/>
          </p:cNvSpPr>
          <p:nvPr/>
        </p:nvSpPr>
        <p:spPr bwMode="auto">
          <a:xfrm>
            <a:off x="777875" y="4425950"/>
            <a:ext cx="7513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Mức độ phục hồi rừng từ năm 1995 đến 2004</a:t>
            </a:r>
          </a:p>
        </p:txBody>
      </p:sp>
      <p:sp>
        <p:nvSpPr>
          <p:cNvPr id="191532" name="Text Box 44"/>
          <p:cNvSpPr txBox="1">
            <a:spLocks noChangeArrowheads="1"/>
          </p:cNvSpPr>
          <p:nvPr/>
        </p:nvSpPr>
        <p:spPr bwMode="auto">
          <a:xfrm>
            <a:off x="398463" y="5065713"/>
            <a:ext cx="8745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(Theo thống kê của Kiễm Lâm Việt Nam tính đến ngày31/12/2004)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1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animBg="1"/>
      <p:bldP spid="191493" grpId="0" animBg="1"/>
      <p:bldP spid="191494" grpId="0" animBg="1"/>
      <p:bldP spid="191495" grpId="0" animBg="1"/>
      <p:bldP spid="191496" grpId="0" animBg="1"/>
      <p:bldP spid="191497" grpId="0" animBg="1"/>
      <p:bldP spid="191508" grpId="0"/>
      <p:bldP spid="191515" grpId="0"/>
      <p:bldP spid="191520" grpId="0"/>
      <p:bldP spid="191521" grpId="0"/>
      <p:bldP spid="191522" grpId="0"/>
      <p:bldP spid="191529" grpId="0"/>
      <p:bldP spid="191530" grpId="0"/>
      <p:bldP spid="191531" grpId="0"/>
      <p:bldP spid="1915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398463" y="2441575"/>
            <a:ext cx="89725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Ở địa phương em nhiệm vụ chủ yếu của trồng rừng là gì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>
                <a:solidFill>
                  <a:srgbClr val="FF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3054350" y="344488"/>
            <a:ext cx="3263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CỦNG CỐ</a:t>
            </a:r>
          </a:p>
        </p:txBody>
      </p:sp>
      <p:sp>
        <p:nvSpPr>
          <p:cNvPr id="195603" name="Oval 19"/>
          <p:cNvSpPr>
            <a:spLocks noChangeArrowheads="1"/>
          </p:cNvSpPr>
          <p:nvPr/>
        </p:nvSpPr>
        <p:spPr bwMode="auto">
          <a:xfrm>
            <a:off x="1081088" y="4187825"/>
            <a:ext cx="531812" cy="531813"/>
          </a:xfrm>
          <a:prstGeom prst="ellipse">
            <a:avLst/>
          </a:prstGeom>
          <a:solidFill>
            <a:schemeClr val="bg1"/>
          </a:solidFill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5604" name="Text Box 20"/>
          <p:cNvSpPr txBox="1">
            <a:spLocks noChangeArrowheads="1"/>
          </p:cNvSpPr>
          <p:nvPr/>
        </p:nvSpPr>
        <p:spPr bwMode="auto">
          <a:xfrm>
            <a:off x="1081088" y="1987550"/>
            <a:ext cx="5845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00FF"/>
                </a:solidFill>
                <a:latin typeface="Times New Roman" pitchFamily="18" charset="0"/>
              </a:rPr>
              <a:t>1. Tác hại của việc đốt, phá rừng:</a:t>
            </a:r>
          </a:p>
        </p:txBody>
      </p:sp>
      <p:sp>
        <p:nvSpPr>
          <p:cNvPr id="195605" name="Text Box 21"/>
          <p:cNvSpPr txBox="1">
            <a:spLocks noChangeArrowheads="1"/>
          </p:cNvSpPr>
          <p:nvPr/>
        </p:nvSpPr>
        <p:spPr bwMode="auto">
          <a:xfrm>
            <a:off x="1157288" y="2684463"/>
            <a:ext cx="7437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a. Chống lũ, bảo vệ hệ sinh thái.</a:t>
            </a:r>
          </a:p>
        </p:txBody>
      </p:sp>
      <p:sp>
        <p:nvSpPr>
          <p:cNvPr id="195606" name="Text Box 22"/>
          <p:cNvSpPr txBox="1">
            <a:spLocks noChangeArrowheads="1"/>
          </p:cNvSpPr>
          <p:nvPr/>
        </p:nvSpPr>
        <p:spPr bwMode="auto">
          <a:xfrm>
            <a:off x="1155700" y="3429000"/>
            <a:ext cx="5691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00FF"/>
                </a:solidFill>
                <a:latin typeface="Times New Roman" pitchFamily="18" charset="0"/>
              </a:rPr>
              <a:t>b. Làm sạch môi trường không khí. </a:t>
            </a:r>
          </a:p>
        </p:txBody>
      </p:sp>
      <p:sp>
        <p:nvSpPr>
          <p:cNvPr id="195607" name="Text Box 23"/>
          <p:cNvSpPr txBox="1">
            <a:spLocks noChangeArrowheads="1"/>
          </p:cNvSpPr>
          <p:nvPr/>
        </p:nvSpPr>
        <p:spPr bwMode="auto">
          <a:xfrm>
            <a:off x="1157288" y="4187825"/>
            <a:ext cx="7058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00FF"/>
                </a:solidFill>
                <a:latin typeface="Times New Roman" pitchFamily="18" charset="0"/>
              </a:rPr>
              <a:t>c. Gây lũ lụt, hạn hán, ô nhiễm môi trường</a:t>
            </a:r>
          </a:p>
        </p:txBody>
      </p:sp>
      <p:sp>
        <p:nvSpPr>
          <p:cNvPr id="195609" name="Oval 25"/>
          <p:cNvSpPr>
            <a:spLocks noChangeArrowheads="1"/>
          </p:cNvSpPr>
          <p:nvPr/>
        </p:nvSpPr>
        <p:spPr bwMode="auto">
          <a:xfrm>
            <a:off x="1081088" y="3429000"/>
            <a:ext cx="531812" cy="531813"/>
          </a:xfrm>
          <a:prstGeom prst="ellipse">
            <a:avLst/>
          </a:prstGeom>
          <a:solidFill>
            <a:schemeClr val="bg1"/>
          </a:solidFill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5610" name="Text Box 26"/>
          <p:cNvSpPr txBox="1">
            <a:spLocks noChangeArrowheads="1"/>
          </p:cNvSpPr>
          <p:nvPr/>
        </p:nvSpPr>
        <p:spPr bwMode="auto">
          <a:xfrm>
            <a:off x="1081088" y="1998663"/>
            <a:ext cx="5010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00FF"/>
                </a:solidFill>
                <a:latin typeface="Times New Roman" pitchFamily="18" charset="0"/>
              </a:rPr>
              <a:t>2. Trồng rừng phòng hộ để:</a:t>
            </a:r>
          </a:p>
        </p:txBody>
      </p:sp>
      <p:sp>
        <p:nvSpPr>
          <p:cNvPr id="195611" name="Text Box 27"/>
          <p:cNvSpPr txBox="1">
            <a:spLocks noChangeArrowheads="1"/>
          </p:cNvSpPr>
          <p:nvPr/>
        </p:nvSpPr>
        <p:spPr bwMode="auto">
          <a:xfrm>
            <a:off x="1157288" y="3971925"/>
            <a:ext cx="7361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00FF"/>
                </a:solidFill>
                <a:latin typeface="Times New Roman" pitchFamily="18" charset="0"/>
              </a:rPr>
              <a:t>c. Lấy nguyên liệu sản xuất giấy. </a:t>
            </a:r>
          </a:p>
        </p:txBody>
      </p:sp>
      <p:sp>
        <p:nvSpPr>
          <p:cNvPr id="195612" name="Text Box 28"/>
          <p:cNvSpPr txBox="1">
            <a:spLocks noChangeArrowheads="1"/>
          </p:cNvSpPr>
          <p:nvPr/>
        </p:nvSpPr>
        <p:spPr bwMode="auto">
          <a:xfrm>
            <a:off x="1157288" y="2693988"/>
            <a:ext cx="3870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00FF"/>
                </a:solidFill>
                <a:latin typeface="Times New Roman" pitchFamily="18" charset="0"/>
              </a:rPr>
              <a:t>a. Nghiên cứu khoa học</a:t>
            </a:r>
          </a:p>
        </p:txBody>
      </p:sp>
      <p:sp>
        <p:nvSpPr>
          <p:cNvPr id="195613" name="Text Box 29"/>
          <p:cNvSpPr txBox="1">
            <a:spLocks noChangeArrowheads="1"/>
          </p:cNvSpPr>
          <p:nvPr/>
        </p:nvSpPr>
        <p:spPr bwMode="auto">
          <a:xfrm>
            <a:off x="1157288" y="3363913"/>
            <a:ext cx="7513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00FF"/>
                </a:solidFill>
                <a:latin typeface="Times New Roman" pitchFamily="18" charset="0"/>
              </a:rPr>
              <a:t>b. Chắn gió. chắn cát bay, chắn sóng biển</a:t>
            </a:r>
          </a:p>
        </p:txBody>
      </p:sp>
      <p:pic>
        <p:nvPicPr>
          <p:cNvPr id="195616" name="Picture 32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2"/>
              <a:end track="4" time="673"/>
            </a:audioCd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313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956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19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1000"/>
                                        <p:tgtEl>
                                          <p:spTgt spid="19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1000"/>
                                        <p:tgtEl>
                                          <p:spTgt spid="19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1000"/>
                                        <p:tgtEl>
                                          <p:spTgt spid="19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1000"/>
                                        <p:tgtEl>
                                          <p:spTgt spid="19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3" dur="1000"/>
                                        <p:tgtEl>
                                          <p:spTgt spid="19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1000"/>
                                        <p:tgtEl>
                                          <p:spTgt spid="19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616"/>
                </p:tgtEl>
              </p:cMediaNode>
            </p:audio>
          </p:childTnLst>
        </p:cTn>
      </p:par>
    </p:tnLst>
    <p:bldLst>
      <p:bldP spid="195589" grpId="0"/>
      <p:bldP spid="195603" grpId="0" animBg="1"/>
      <p:bldP spid="195603" grpId="1" animBg="1"/>
      <p:bldP spid="195604" grpId="0"/>
      <p:bldP spid="195604" grpId="1"/>
      <p:bldP spid="195605" grpId="0"/>
      <p:bldP spid="195605" grpId="1"/>
      <p:bldP spid="195606" grpId="0"/>
      <p:bldP spid="195606" grpId="1"/>
      <p:bldP spid="195607" grpId="0"/>
      <p:bldP spid="195607" grpId="1"/>
      <p:bldP spid="195609" grpId="0" animBg="1"/>
      <p:bldP spid="195610" grpId="0"/>
      <p:bldP spid="195611" grpId="0"/>
      <p:bldP spid="195612" grpId="0"/>
      <p:bldP spid="1956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473075" y="2366963"/>
            <a:ext cx="8424863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 Học thuộc bài 22.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 Nghiên cứu bài 23 Sgk và liên hệ thực tế.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 Sưu tầm tranh ảnh về các vườn gieo ươm cây rừng, các mẫu bầu đất.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sz="280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200710" name="Picture 6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4"/>
              <a:end track="4" time="673"/>
            </a:audioCd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61610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2219325" y="241300"/>
            <a:ext cx="4249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07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710"/>
                </p:tgtEl>
              </p:cMediaNode>
            </p:audio>
          </p:childTnLst>
        </p:cTn>
      </p:par>
    </p:tnLst>
    <p:bldLst>
      <p:bldP spid="200709" grpId="0"/>
      <p:bldP spid="2007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3"/>
          <p:cNvSpPr txBox="1">
            <a:spLocks noChangeArrowheads="1"/>
          </p:cNvSpPr>
          <p:nvPr/>
        </p:nvSpPr>
        <p:spPr bwMode="auto">
          <a:xfrm>
            <a:off x="0" y="88900"/>
            <a:ext cx="91440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</a:rPr>
              <a:t>PHẦN II: LÂM NGHIỆP</a:t>
            </a:r>
            <a:endParaRPr lang="en-US" altLang="en-US" sz="32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CHƯƠNG I: KĨ THUẬT GIEO TRỒNG VÀ CHĂM SÓC CÂY RỪNG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Tiết 23. VAI TRÒ CỦA RỪNG VÀ NHIỆM VỤ CỦA TRỒNG RỪNG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45" name="Text Box 21"/>
          <p:cNvSpPr txBox="1">
            <a:spLocks noChangeArrowheads="1"/>
          </p:cNvSpPr>
          <p:nvPr/>
        </p:nvSpPr>
        <p:spPr bwMode="auto">
          <a:xfrm>
            <a:off x="31750" y="0"/>
            <a:ext cx="7740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I. </a:t>
            </a:r>
            <a:r>
              <a:rPr lang="en-US" altLang="en-US" sz="2800" b="1" u="sng">
                <a:solidFill>
                  <a:srgbClr val="3333FF"/>
                </a:solidFill>
                <a:latin typeface="Times New Roman" pitchFamily="18" charset="0"/>
              </a:rPr>
              <a:t>Vai trò của rừng và trồng rừng.</a:t>
            </a:r>
          </a:p>
        </p:txBody>
      </p:sp>
      <p:sp>
        <p:nvSpPr>
          <p:cNvPr id="154646" name="Text Box 22"/>
          <p:cNvSpPr txBox="1">
            <a:spLocks noChangeArrowheads="1"/>
          </p:cNvSpPr>
          <p:nvPr/>
        </p:nvSpPr>
        <p:spPr bwMode="auto">
          <a:xfrm>
            <a:off x="246063" y="1835150"/>
            <a:ext cx="85756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? Em hãy nêu các vai trò của rừng đối với đời sống và sản xuất?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45" grpId="0"/>
      <p:bldP spid="1546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ung t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8080375" y="241300"/>
            <a:ext cx="1063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</a:rPr>
              <a:t>Oxi</a:t>
            </a:r>
          </a:p>
        </p:txBody>
      </p:sp>
      <p:sp>
        <p:nvSpPr>
          <p:cNvPr id="237572" name="Line 4"/>
          <p:cNvSpPr>
            <a:spLocks noChangeShapeType="1"/>
          </p:cNvSpPr>
          <p:nvPr/>
        </p:nvSpPr>
        <p:spPr bwMode="auto">
          <a:xfrm flipV="1">
            <a:off x="7456488" y="1076325"/>
            <a:ext cx="454025" cy="68262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3" name="Line 5"/>
          <p:cNvSpPr>
            <a:spLocks noChangeShapeType="1"/>
          </p:cNvSpPr>
          <p:nvPr/>
        </p:nvSpPr>
        <p:spPr bwMode="auto">
          <a:xfrm>
            <a:off x="1535113" y="1000125"/>
            <a:ext cx="0" cy="10620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246063" y="241300"/>
            <a:ext cx="3567112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</a:rPr>
              <a:t>Cacbonic, bụi ….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0" y="2890838"/>
            <a:ext cx="26749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</a:rPr>
              <a:t>1ha rừng/ năm hấp thụ  1.800.000 m</a:t>
            </a:r>
            <a:r>
              <a:rPr lang="en-US" altLang="en-US" sz="2800" b="1" baseline="3000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</a:rPr>
              <a:t> khí CO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0" y="5319713"/>
            <a:ext cx="34337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</a:rPr>
              <a:t>1ha rừng có khả năng hút 36.4 tấn bụi/năm</a:t>
            </a:r>
          </a:p>
        </p:txBody>
      </p:sp>
      <p:sp>
        <p:nvSpPr>
          <p:cNvPr id="237577" name="Line 9"/>
          <p:cNvSpPr>
            <a:spLocks noChangeShapeType="1"/>
          </p:cNvSpPr>
          <p:nvPr/>
        </p:nvSpPr>
        <p:spPr bwMode="auto">
          <a:xfrm>
            <a:off x="1839913" y="1076325"/>
            <a:ext cx="0" cy="9096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8" name="Line 10"/>
          <p:cNvSpPr>
            <a:spLocks noChangeShapeType="1"/>
          </p:cNvSpPr>
          <p:nvPr/>
        </p:nvSpPr>
        <p:spPr bwMode="auto">
          <a:xfrm>
            <a:off x="1157288" y="1152525"/>
            <a:ext cx="0" cy="7588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9" name="Line 11"/>
          <p:cNvSpPr>
            <a:spLocks noChangeShapeType="1"/>
          </p:cNvSpPr>
          <p:nvPr/>
        </p:nvSpPr>
        <p:spPr bwMode="auto">
          <a:xfrm flipV="1">
            <a:off x="7608888" y="1304925"/>
            <a:ext cx="454025" cy="68262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80" name="Line 12"/>
          <p:cNvSpPr>
            <a:spLocks noChangeShapeType="1"/>
          </p:cNvSpPr>
          <p:nvPr/>
        </p:nvSpPr>
        <p:spPr bwMode="auto">
          <a:xfrm flipV="1">
            <a:off x="7986713" y="1076325"/>
            <a:ext cx="454025" cy="68262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3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3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23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23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/>
      <p:bldP spid="237572" grpId="0" animBg="1"/>
      <p:bldP spid="237573" grpId="0" animBg="1"/>
      <p:bldP spid="237574" grpId="0"/>
      <p:bldP spid="237575" grpId="0"/>
      <p:bldP spid="237576" grpId="0"/>
      <p:bldP spid="237577" grpId="0" animBg="1"/>
      <p:bldP spid="237578" grpId="0" animBg="1"/>
      <p:bldP spid="237579" grpId="0" animBg="1"/>
      <p:bldP spid="2375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322263" y="2454275"/>
            <a:ext cx="561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- Làm sạch môi trường không khí.</a:t>
            </a:r>
          </a:p>
        </p:txBody>
      </p:sp>
      <p:sp>
        <p:nvSpPr>
          <p:cNvPr id="9219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latin typeface="Times New Roman" pitchFamily="18" charset="0"/>
              </a:rPr>
              <a:t>Tiết 18,</a:t>
            </a:r>
            <a:r>
              <a:rPr lang="en-US" altLang="en-US" sz="2000" b="1"/>
              <a:t>  </a:t>
            </a:r>
            <a:r>
              <a:rPr lang="en-US" altLang="en-US" sz="3600" b="1">
                <a:solidFill>
                  <a:srgbClr val="FF0066"/>
                </a:solidFill>
                <a:latin typeface="Times New Roman" pitchFamily="18" charset="0"/>
              </a:rPr>
              <a:t>BÀI 22: VAI TRÒ CỦA RỪNG VÀ NHIỆM VỤ CỦA TRỒNG RỪNG</a:t>
            </a:r>
          </a:p>
        </p:txBody>
      </p:sp>
      <p:sp>
        <p:nvSpPr>
          <p:cNvPr id="9220" name="Text Box 15"/>
          <p:cNvSpPr txBox="1">
            <a:spLocks noChangeArrowheads="1"/>
          </p:cNvSpPr>
          <p:nvPr/>
        </p:nvSpPr>
        <p:spPr bwMode="auto">
          <a:xfrm>
            <a:off x="93663" y="1682750"/>
            <a:ext cx="7740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I. </a:t>
            </a:r>
            <a:r>
              <a:rPr lang="en-US" altLang="en-US" sz="2800" b="1" u="sng">
                <a:solidFill>
                  <a:srgbClr val="3333FF"/>
                </a:solidFill>
                <a:latin typeface="Times New Roman" pitchFamily="18" charset="0"/>
              </a:rPr>
              <a:t>Vai trò của rừng và trồng rừng.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0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2" name="Line 72"/>
          <p:cNvSpPr>
            <a:spLocks noChangeShapeType="1"/>
          </p:cNvSpPr>
          <p:nvPr/>
        </p:nvSpPr>
        <p:spPr bwMode="auto">
          <a:xfrm>
            <a:off x="777875" y="5099050"/>
            <a:ext cx="0" cy="4556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3" name="Line 73"/>
          <p:cNvSpPr>
            <a:spLocks noChangeShapeType="1"/>
          </p:cNvSpPr>
          <p:nvPr/>
        </p:nvSpPr>
        <p:spPr bwMode="auto">
          <a:xfrm>
            <a:off x="1231900" y="5175250"/>
            <a:ext cx="0" cy="5302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4" name="Line 74"/>
          <p:cNvSpPr>
            <a:spLocks noChangeShapeType="1"/>
          </p:cNvSpPr>
          <p:nvPr/>
        </p:nvSpPr>
        <p:spPr bwMode="auto">
          <a:xfrm>
            <a:off x="2143125" y="5099050"/>
            <a:ext cx="0" cy="4540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5" name="Line 75"/>
          <p:cNvSpPr>
            <a:spLocks noChangeShapeType="1"/>
          </p:cNvSpPr>
          <p:nvPr/>
        </p:nvSpPr>
        <p:spPr bwMode="auto">
          <a:xfrm>
            <a:off x="1687513" y="5099050"/>
            <a:ext cx="0" cy="4556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6" name="Line 76"/>
          <p:cNvSpPr>
            <a:spLocks noChangeShapeType="1"/>
          </p:cNvSpPr>
          <p:nvPr/>
        </p:nvSpPr>
        <p:spPr bwMode="auto">
          <a:xfrm>
            <a:off x="2446338" y="5249863"/>
            <a:ext cx="0" cy="4556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7" name="Text Box 77"/>
          <p:cNvSpPr txBox="1">
            <a:spLocks noChangeArrowheads="1"/>
          </p:cNvSpPr>
          <p:nvPr/>
        </p:nvSpPr>
        <p:spPr bwMode="auto">
          <a:xfrm>
            <a:off x="-196850" y="5822950"/>
            <a:ext cx="3562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</a:rPr>
              <a:t>Nước mưa thấm vào lòng đất. </a:t>
            </a:r>
          </a:p>
        </p:txBody>
      </p:sp>
      <p:sp>
        <p:nvSpPr>
          <p:cNvPr id="10249" name="Text Box 82"/>
          <p:cNvSpPr txBox="1">
            <a:spLocks noChangeArrowheads="1"/>
          </p:cNvSpPr>
          <p:nvPr/>
        </p:nvSpPr>
        <p:spPr bwMode="auto">
          <a:xfrm>
            <a:off x="2219325" y="923925"/>
            <a:ext cx="1290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Mưa</a:t>
            </a:r>
          </a:p>
        </p:txBody>
      </p:sp>
      <p:sp>
        <p:nvSpPr>
          <p:cNvPr id="10250" name="Line 83"/>
          <p:cNvSpPr>
            <a:spLocks noChangeShapeType="1"/>
          </p:cNvSpPr>
          <p:nvPr/>
        </p:nvSpPr>
        <p:spPr bwMode="auto">
          <a:xfrm flipH="1">
            <a:off x="2032000" y="2290763"/>
            <a:ext cx="263525" cy="4556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84"/>
          <p:cNvSpPr>
            <a:spLocks noChangeShapeType="1"/>
          </p:cNvSpPr>
          <p:nvPr/>
        </p:nvSpPr>
        <p:spPr bwMode="auto">
          <a:xfrm flipH="1">
            <a:off x="2227263" y="2517775"/>
            <a:ext cx="219075" cy="3794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85"/>
          <p:cNvSpPr>
            <a:spLocks noChangeShapeType="1"/>
          </p:cNvSpPr>
          <p:nvPr/>
        </p:nvSpPr>
        <p:spPr bwMode="auto">
          <a:xfrm flipH="1">
            <a:off x="2574925" y="2441575"/>
            <a:ext cx="176213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86"/>
          <p:cNvSpPr>
            <a:spLocks noChangeShapeType="1"/>
          </p:cNvSpPr>
          <p:nvPr/>
        </p:nvSpPr>
        <p:spPr bwMode="auto">
          <a:xfrm flipH="1">
            <a:off x="2955925" y="2517775"/>
            <a:ext cx="174625" cy="303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87"/>
          <p:cNvSpPr>
            <a:spLocks noChangeShapeType="1"/>
          </p:cNvSpPr>
          <p:nvPr/>
        </p:nvSpPr>
        <p:spPr bwMode="auto">
          <a:xfrm flipH="1">
            <a:off x="2727325" y="2517775"/>
            <a:ext cx="174625" cy="303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88"/>
          <p:cNvSpPr>
            <a:spLocks noChangeShapeType="1"/>
          </p:cNvSpPr>
          <p:nvPr/>
        </p:nvSpPr>
        <p:spPr bwMode="auto">
          <a:xfrm flipH="1">
            <a:off x="2270125" y="2820988"/>
            <a:ext cx="176213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89"/>
          <p:cNvSpPr>
            <a:spLocks noChangeShapeType="1"/>
          </p:cNvSpPr>
          <p:nvPr/>
        </p:nvSpPr>
        <p:spPr bwMode="auto">
          <a:xfrm flipH="1">
            <a:off x="1847850" y="2820988"/>
            <a:ext cx="219075" cy="3794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90"/>
          <p:cNvSpPr>
            <a:spLocks noChangeShapeType="1"/>
          </p:cNvSpPr>
          <p:nvPr/>
        </p:nvSpPr>
        <p:spPr bwMode="auto">
          <a:xfrm flipH="1">
            <a:off x="2693988" y="3049588"/>
            <a:ext cx="131762" cy="2270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91"/>
          <p:cNvSpPr>
            <a:spLocks noChangeShapeType="1"/>
          </p:cNvSpPr>
          <p:nvPr/>
        </p:nvSpPr>
        <p:spPr bwMode="auto">
          <a:xfrm flipH="1">
            <a:off x="2290763" y="2897188"/>
            <a:ext cx="307975" cy="5318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92"/>
          <p:cNvSpPr>
            <a:spLocks noChangeShapeType="1"/>
          </p:cNvSpPr>
          <p:nvPr/>
        </p:nvSpPr>
        <p:spPr bwMode="auto">
          <a:xfrm flipH="1">
            <a:off x="2011363" y="2973388"/>
            <a:ext cx="131762" cy="2270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93"/>
          <p:cNvSpPr>
            <a:spLocks noChangeShapeType="1"/>
          </p:cNvSpPr>
          <p:nvPr/>
        </p:nvSpPr>
        <p:spPr bwMode="auto">
          <a:xfrm flipH="1">
            <a:off x="3322638" y="2441575"/>
            <a:ext cx="263525" cy="4556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94"/>
          <p:cNvSpPr>
            <a:spLocks noChangeShapeType="1"/>
          </p:cNvSpPr>
          <p:nvPr/>
        </p:nvSpPr>
        <p:spPr bwMode="auto">
          <a:xfrm flipH="1">
            <a:off x="3397250" y="2062163"/>
            <a:ext cx="263525" cy="4556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95"/>
          <p:cNvSpPr>
            <a:spLocks noChangeShapeType="1"/>
          </p:cNvSpPr>
          <p:nvPr/>
        </p:nvSpPr>
        <p:spPr bwMode="auto">
          <a:xfrm flipH="1">
            <a:off x="3030538" y="2670175"/>
            <a:ext cx="174625" cy="303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96"/>
          <p:cNvSpPr>
            <a:spLocks noChangeShapeType="1"/>
          </p:cNvSpPr>
          <p:nvPr/>
        </p:nvSpPr>
        <p:spPr bwMode="auto">
          <a:xfrm flipH="1">
            <a:off x="3062288" y="2973388"/>
            <a:ext cx="219075" cy="3794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Line 97"/>
          <p:cNvSpPr>
            <a:spLocks noChangeShapeType="1"/>
          </p:cNvSpPr>
          <p:nvPr/>
        </p:nvSpPr>
        <p:spPr bwMode="auto">
          <a:xfrm flipH="1">
            <a:off x="2619375" y="2897188"/>
            <a:ext cx="131763" cy="228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Line 98"/>
          <p:cNvSpPr>
            <a:spLocks noChangeShapeType="1"/>
          </p:cNvSpPr>
          <p:nvPr/>
        </p:nvSpPr>
        <p:spPr bwMode="auto">
          <a:xfrm flipH="1">
            <a:off x="2924175" y="3049588"/>
            <a:ext cx="130175" cy="2270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Line 99"/>
          <p:cNvSpPr>
            <a:spLocks noChangeShapeType="1"/>
          </p:cNvSpPr>
          <p:nvPr/>
        </p:nvSpPr>
        <p:spPr bwMode="auto">
          <a:xfrm flipH="1">
            <a:off x="2270125" y="3732213"/>
            <a:ext cx="176213" cy="3032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100"/>
          <p:cNvSpPr>
            <a:spLocks noChangeShapeType="1"/>
          </p:cNvSpPr>
          <p:nvPr/>
        </p:nvSpPr>
        <p:spPr bwMode="auto">
          <a:xfrm flipH="1">
            <a:off x="1697038" y="2746375"/>
            <a:ext cx="219075" cy="3794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101"/>
          <p:cNvSpPr>
            <a:spLocks noChangeShapeType="1"/>
          </p:cNvSpPr>
          <p:nvPr/>
        </p:nvSpPr>
        <p:spPr bwMode="auto">
          <a:xfrm flipH="1">
            <a:off x="1978025" y="2441575"/>
            <a:ext cx="8890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102"/>
          <p:cNvSpPr>
            <a:spLocks noChangeShapeType="1"/>
          </p:cNvSpPr>
          <p:nvPr/>
        </p:nvSpPr>
        <p:spPr bwMode="auto">
          <a:xfrm flipH="1">
            <a:off x="3409950" y="2820988"/>
            <a:ext cx="176213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103"/>
          <p:cNvSpPr>
            <a:spLocks noChangeShapeType="1"/>
          </p:cNvSpPr>
          <p:nvPr/>
        </p:nvSpPr>
        <p:spPr bwMode="auto">
          <a:xfrm flipH="1">
            <a:off x="2101850" y="2138363"/>
            <a:ext cx="41275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Line 104"/>
          <p:cNvSpPr>
            <a:spLocks noChangeShapeType="1"/>
          </p:cNvSpPr>
          <p:nvPr/>
        </p:nvSpPr>
        <p:spPr bwMode="auto">
          <a:xfrm flipH="1">
            <a:off x="1697038" y="2290763"/>
            <a:ext cx="219075" cy="3794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Line 105"/>
          <p:cNvSpPr>
            <a:spLocks noChangeShapeType="1"/>
          </p:cNvSpPr>
          <p:nvPr/>
        </p:nvSpPr>
        <p:spPr bwMode="auto">
          <a:xfrm flipH="1">
            <a:off x="1360488" y="2441575"/>
            <a:ext cx="176212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3" name="Line 106"/>
          <p:cNvSpPr>
            <a:spLocks noChangeShapeType="1"/>
          </p:cNvSpPr>
          <p:nvPr/>
        </p:nvSpPr>
        <p:spPr bwMode="auto">
          <a:xfrm flipH="1">
            <a:off x="1131888" y="2441575"/>
            <a:ext cx="176212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Line 107"/>
          <p:cNvSpPr>
            <a:spLocks noChangeShapeType="1"/>
          </p:cNvSpPr>
          <p:nvPr/>
        </p:nvSpPr>
        <p:spPr bwMode="auto">
          <a:xfrm flipH="1">
            <a:off x="1555750" y="2820988"/>
            <a:ext cx="131763" cy="228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5" name="Line 108"/>
          <p:cNvSpPr>
            <a:spLocks noChangeShapeType="1"/>
          </p:cNvSpPr>
          <p:nvPr/>
        </p:nvSpPr>
        <p:spPr bwMode="auto">
          <a:xfrm flipH="1">
            <a:off x="1273175" y="2746375"/>
            <a:ext cx="263525" cy="4540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6" name="Line 109"/>
          <p:cNvSpPr>
            <a:spLocks noChangeShapeType="1"/>
          </p:cNvSpPr>
          <p:nvPr/>
        </p:nvSpPr>
        <p:spPr bwMode="auto">
          <a:xfrm flipH="1">
            <a:off x="1144588" y="2897188"/>
            <a:ext cx="87312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Line 110"/>
          <p:cNvSpPr>
            <a:spLocks noChangeShapeType="1"/>
          </p:cNvSpPr>
          <p:nvPr/>
        </p:nvSpPr>
        <p:spPr bwMode="auto">
          <a:xfrm flipH="1">
            <a:off x="1404938" y="3200400"/>
            <a:ext cx="131762" cy="228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Line 111"/>
          <p:cNvSpPr>
            <a:spLocks noChangeShapeType="1"/>
          </p:cNvSpPr>
          <p:nvPr/>
        </p:nvSpPr>
        <p:spPr bwMode="auto">
          <a:xfrm flipH="1">
            <a:off x="1069975" y="3200400"/>
            <a:ext cx="87313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9" name="Line 112"/>
          <p:cNvSpPr>
            <a:spLocks noChangeShapeType="1"/>
          </p:cNvSpPr>
          <p:nvPr/>
        </p:nvSpPr>
        <p:spPr bwMode="auto">
          <a:xfrm flipH="1">
            <a:off x="906463" y="2897188"/>
            <a:ext cx="174625" cy="3032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Line 113"/>
          <p:cNvSpPr>
            <a:spLocks noChangeShapeType="1"/>
          </p:cNvSpPr>
          <p:nvPr/>
        </p:nvSpPr>
        <p:spPr bwMode="auto">
          <a:xfrm flipH="1">
            <a:off x="2122488" y="3200400"/>
            <a:ext cx="20637" cy="76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" name="Line 114"/>
          <p:cNvSpPr>
            <a:spLocks noChangeShapeType="1"/>
          </p:cNvSpPr>
          <p:nvPr/>
        </p:nvSpPr>
        <p:spPr bwMode="auto">
          <a:xfrm flipH="1">
            <a:off x="1598613" y="3200400"/>
            <a:ext cx="8890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2" name="Line 115"/>
          <p:cNvSpPr>
            <a:spLocks noChangeShapeType="1"/>
          </p:cNvSpPr>
          <p:nvPr/>
        </p:nvSpPr>
        <p:spPr bwMode="auto">
          <a:xfrm flipH="1">
            <a:off x="2389188" y="1985963"/>
            <a:ext cx="133350" cy="228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3" name="Line 116"/>
          <p:cNvSpPr>
            <a:spLocks noChangeShapeType="1"/>
          </p:cNvSpPr>
          <p:nvPr/>
        </p:nvSpPr>
        <p:spPr bwMode="auto">
          <a:xfrm flipH="1">
            <a:off x="2208213" y="3352800"/>
            <a:ext cx="87312" cy="1508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4" name="Line 117"/>
          <p:cNvSpPr>
            <a:spLocks noChangeShapeType="1"/>
          </p:cNvSpPr>
          <p:nvPr/>
        </p:nvSpPr>
        <p:spPr bwMode="auto">
          <a:xfrm flipH="1">
            <a:off x="1665288" y="1985963"/>
            <a:ext cx="174625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5" name="Line 118"/>
          <p:cNvSpPr>
            <a:spLocks noChangeShapeType="1"/>
          </p:cNvSpPr>
          <p:nvPr/>
        </p:nvSpPr>
        <p:spPr bwMode="auto">
          <a:xfrm flipH="1">
            <a:off x="1404938" y="3427413"/>
            <a:ext cx="131762" cy="228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6" name="Line 119"/>
          <p:cNvSpPr>
            <a:spLocks noChangeShapeType="1"/>
          </p:cNvSpPr>
          <p:nvPr/>
        </p:nvSpPr>
        <p:spPr bwMode="auto">
          <a:xfrm flipH="1">
            <a:off x="1077913" y="2062163"/>
            <a:ext cx="306387" cy="5318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7" name="Line 120"/>
          <p:cNvSpPr>
            <a:spLocks noChangeShapeType="1"/>
          </p:cNvSpPr>
          <p:nvPr/>
        </p:nvSpPr>
        <p:spPr bwMode="auto">
          <a:xfrm flipH="1">
            <a:off x="1741488" y="3352800"/>
            <a:ext cx="174625" cy="303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8" name="Line 121"/>
          <p:cNvSpPr>
            <a:spLocks noChangeShapeType="1"/>
          </p:cNvSpPr>
          <p:nvPr/>
        </p:nvSpPr>
        <p:spPr bwMode="auto">
          <a:xfrm flipH="1">
            <a:off x="1362075" y="3656013"/>
            <a:ext cx="174625" cy="3032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9" name="Line 122"/>
          <p:cNvSpPr>
            <a:spLocks noChangeShapeType="1"/>
          </p:cNvSpPr>
          <p:nvPr/>
        </p:nvSpPr>
        <p:spPr bwMode="auto">
          <a:xfrm flipH="1">
            <a:off x="2303463" y="3276600"/>
            <a:ext cx="219075" cy="3794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0" name="Line 123"/>
          <p:cNvSpPr>
            <a:spLocks noChangeShapeType="1"/>
          </p:cNvSpPr>
          <p:nvPr/>
        </p:nvSpPr>
        <p:spPr bwMode="auto">
          <a:xfrm flipH="1">
            <a:off x="2663825" y="3429000"/>
            <a:ext cx="87313" cy="1508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" name="Line 124"/>
          <p:cNvSpPr>
            <a:spLocks noChangeShapeType="1"/>
          </p:cNvSpPr>
          <p:nvPr/>
        </p:nvSpPr>
        <p:spPr bwMode="auto">
          <a:xfrm flipH="1">
            <a:off x="2725738" y="3429000"/>
            <a:ext cx="176212" cy="303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2" name="Line 125"/>
          <p:cNvSpPr>
            <a:spLocks noChangeShapeType="1"/>
          </p:cNvSpPr>
          <p:nvPr/>
        </p:nvSpPr>
        <p:spPr bwMode="auto">
          <a:xfrm flipH="1">
            <a:off x="1968500" y="3505200"/>
            <a:ext cx="174625" cy="303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3" name="Picture 127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4" name="Line 129"/>
          <p:cNvSpPr>
            <a:spLocks noChangeShapeType="1"/>
          </p:cNvSpPr>
          <p:nvPr/>
        </p:nvSpPr>
        <p:spPr bwMode="auto">
          <a:xfrm flipH="1">
            <a:off x="6696075" y="847725"/>
            <a:ext cx="758825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5" name="Line 130"/>
          <p:cNvSpPr>
            <a:spLocks noChangeShapeType="1"/>
          </p:cNvSpPr>
          <p:nvPr/>
        </p:nvSpPr>
        <p:spPr bwMode="auto">
          <a:xfrm flipH="1">
            <a:off x="6621463" y="1076325"/>
            <a:ext cx="985837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6" name="Text Box 131"/>
          <p:cNvSpPr txBox="1">
            <a:spLocks noChangeArrowheads="1"/>
          </p:cNvSpPr>
          <p:nvPr/>
        </p:nvSpPr>
        <p:spPr bwMode="auto">
          <a:xfrm>
            <a:off x="8158163" y="544513"/>
            <a:ext cx="985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Gió</a:t>
            </a:r>
          </a:p>
        </p:txBody>
      </p:sp>
      <p:sp>
        <p:nvSpPr>
          <p:cNvPr id="10297" name="Line 132"/>
          <p:cNvSpPr>
            <a:spLocks noChangeShapeType="1"/>
          </p:cNvSpPr>
          <p:nvPr/>
        </p:nvSpPr>
        <p:spPr bwMode="auto">
          <a:xfrm flipH="1">
            <a:off x="7229475" y="1303338"/>
            <a:ext cx="1214438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3" name="Text Box 133"/>
          <p:cNvSpPr txBox="1">
            <a:spLocks noChangeArrowheads="1"/>
          </p:cNvSpPr>
          <p:nvPr/>
        </p:nvSpPr>
        <p:spPr bwMode="auto">
          <a:xfrm>
            <a:off x="4799013" y="5857875"/>
            <a:ext cx="43449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</a:rPr>
              <a:t>Tán rừng và cây cỏ ngăn cản nước rơi và dòng chảy.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6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6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6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6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6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6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2" grpId="0" animBg="1"/>
      <p:bldP spid="163913" grpId="0" animBg="1"/>
      <p:bldP spid="163914" grpId="0" animBg="1"/>
      <p:bldP spid="163915" grpId="0" animBg="1"/>
      <p:bldP spid="163916" grpId="0" animBg="1"/>
      <p:bldP spid="163917" grpId="0"/>
      <p:bldP spid="1639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322263" y="3276600"/>
            <a:ext cx="652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- Chắn gió, hạn chế khô hạn và bão lụt.</a:t>
            </a:r>
          </a:p>
        </p:txBody>
      </p:sp>
      <p:sp>
        <p:nvSpPr>
          <p:cNvPr id="11267" name="Text Box 23"/>
          <p:cNvSpPr txBox="1">
            <a:spLocks noChangeArrowheads="1"/>
          </p:cNvSpPr>
          <p:nvPr/>
        </p:nvSpPr>
        <p:spPr bwMode="auto">
          <a:xfrm>
            <a:off x="322263" y="2454275"/>
            <a:ext cx="561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</a:rPr>
              <a:t>- Làm sạch môi trường không khí.</a:t>
            </a:r>
          </a:p>
        </p:txBody>
      </p:sp>
      <p:sp>
        <p:nvSpPr>
          <p:cNvPr id="11268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latin typeface="Times New Roman" pitchFamily="18" charset="0"/>
              </a:rPr>
              <a:t>Tiết 18,</a:t>
            </a:r>
            <a:r>
              <a:rPr lang="en-US" altLang="en-US" sz="2000" b="1"/>
              <a:t>  </a:t>
            </a:r>
            <a:r>
              <a:rPr lang="en-US" altLang="en-US" sz="3600" b="1">
                <a:solidFill>
                  <a:srgbClr val="FF0066"/>
                </a:solidFill>
                <a:latin typeface="Times New Roman" pitchFamily="18" charset="0"/>
              </a:rPr>
              <a:t>BÀI 22: VAI TRÒ CỦA RỪNG VÀ NHIỆM VỤ CỦA TRỒNG RỪNG</a:t>
            </a:r>
          </a:p>
        </p:txBody>
      </p:sp>
      <p:sp>
        <p:nvSpPr>
          <p:cNvPr id="11269" name="Text Box 25"/>
          <p:cNvSpPr txBox="1">
            <a:spLocks noChangeArrowheads="1"/>
          </p:cNvSpPr>
          <p:nvPr/>
        </p:nvSpPr>
        <p:spPr bwMode="auto">
          <a:xfrm>
            <a:off x="93663" y="1682750"/>
            <a:ext cx="7740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I. </a:t>
            </a:r>
            <a:r>
              <a:rPr lang="en-US" altLang="en-US" sz="2800" b="1" u="sng">
                <a:solidFill>
                  <a:srgbClr val="3333FF"/>
                </a:solidFill>
                <a:latin typeface="Times New Roman" pitchFamily="18" charset="0"/>
              </a:rPr>
              <a:t>Vai trò của rừng và trồng rừng.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icture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4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0"/>
            <a:ext cx="5103812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Picture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3475038"/>
            <a:ext cx="5103812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</TotalTime>
  <Words>1154</Words>
  <Application>Microsoft Office PowerPoint</Application>
  <PresentationFormat>On-screen Show (4:3)</PresentationFormat>
  <Paragraphs>129</Paragraphs>
  <Slides>29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VNI-Times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 Trồng rừng đáp ứng nhiệm vụ gì?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PTNB</dc:creator>
  <cp:lastModifiedBy>ducanh</cp:lastModifiedBy>
  <cp:revision>244</cp:revision>
  <cp:lastPrinted>1601-01-01T00:00:00Z</cp:lastPrinted>
  <dcterms:created xsi:type="dcterms:W3CDTF">2005-11-11T15:34:31Z</dcterms:created>
  <dcterms:modified xsi:type="dcterms:W3CDTF">2021-03-06T01:04:34Z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