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134" r:id="rId2"/>
    <p:sldMasterId id="2147484156" r:id="rId3"/>
  </p:sldMasterIdLst>
  <p:notesMasterIdLst>
    <p:notesMasterId r:id="rId19"/>
  </p:notesMasterIdLst>
  <p:sldIdLst>
    <p:sldId id="257" r:id="rId4"/>
    <p:sldId id="338" r:id="rId5"/>
    <p:sldId id="337" r:id="rId6"/>
    <p:sldId id="343" r:id="rId7"/>
    <p:sldId id="342" r:id="rId8"/>
    <p:sldId id="344" r:id="rId9"/>
    <p:sldId id="339" r:id="rId10"/>
    <p:sldId id="311" r:id="rId11"/>
    <p:sldId id="312" r:id="rId12"/>
    <p:sldId id="313" r:id="rId13"/>
    <p:sldId id="340" r:id="rId14"/>
    <p:sldId id="316" r:id="rId15"/>
    <p:sldId id="334" r:id="rId16"/>
    <p:sldId id="335" r:id="rId17"/>
    <p:sldId id="332" r:id="rId18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315"/>
    <a:srgbClr val="FF9900"/>
    <a:srgbClr val="0000CC"/>
    <a:srgbClr val="0000FF"/>
    <a:srgbClr val="D60093"/>
    <a:srgbClr val="008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>
        <p:scale>
          <a:sx n="118" d="100"/>
          <a:sy n="118" d="100"/>
        </p:scale>
        <p:origin x="-85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5F955BC-6668-4F31-9D1A-A5842ABCCFA6}" type="datetimeFigureOut">
              <a:rPr lang="vi-VN"/>
              <a:pPr/>
              <a:t>06/03/2021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59634AA-589D-4A12-9E64-7F8674BBEC5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5211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000CD4-99E2-46E5-B642-8EB728F62CE7}" type="slidenum">
              <a:rPr lang="vi-VN"/>
              <a:pPr eaLnBrk="1" hangingPunct="1"/>
              <a:t>15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original_christmas_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4925" y="47625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Line 3"/>
          <p:cNvSpPr>
            <a:spLocks noChangeShapeType="1"/>
          </p:cNvSpPr>
          <p:nvPr/>
        </p:nvSpPr>
        <p:spPr bwMode="gray">
          <a:xfrm>
            <a:off x="468313" y="2205038"/>
            <a:ext cx="8675687" cy="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gray">
          <a:xfrm>
            <a:off x="1979613" y="908050"/>
            <a:ext cx="0" cy="1800225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1936750" y="836613"/>
            <a:ext cx="92075" cy="9207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395288" y="2163763"/>
            <a:ext cx="92075" cy="9207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762000"/>
            <a:ext cx="6858000" cy="1470025"/>
          </a:xfrm>
        </p:spPr>
        <p:txBody>
          <a:bodyPr/>
          <a:lstStyle>
            <a:lvl1pPr>
              <a:defRPr sz="44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ABDFAC1-D521-4ABA-B2B3-4CE464F56AD1}" type="datetimeFigureOut">
              <a:rPr lang="vi-VN"/>
              <a:pPr/>
              <a:t>06/03/2021</a:t>
            </a:fld>
            <a:endParaRPr lang="en-US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45066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30300"/>
            <a:ext cx="5727700" cy="5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19DD36F-2862-483F-906C-975C8AAB3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1371600" y="5943600"/>
            <a:ext cx="64008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5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Oval 2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Oval 4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5" name="Oval 5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Oval 6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Oval 7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Oval 8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fld id="{FB9C4C7C-F1DC-4B80-910E-3B00FC230F11}" type="datetimeFigureOut">
              <a:rPr lang="vi-VN"/>
              <a:pPr/>
              <a:t>06/03/2021</a:t>
            </a:fld>
            <a:endParaRPr lang="en-US"/>
          </a:p>
        </p:txBody>
      </p:sp>
      <p:sp>
        <p:nvSpPr>
          <p:cNvPr id="16897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6897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C9CC99E3-C02D-48C1-88F9-3DCE899C30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latin typeface="Arial" charset="0"/>
              </a:rPr>
              <a:t>LOGO</a:t>
            </a:r>
          </a:p>
        </p:txBody>
      </p:sp>
      <p:sp>
        <p:nvSpPr>
          <p:cNvPr id="16897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897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149D1F-124F-410D-A4AD-967808C2E9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9FB1EB-06FA-467C-A28B-94DFD306D4FC}" type="datetimeFigureOut">
              <a:rPr lang="vi-VN"/>
              <a:pPr/>
              <a:t>06/03/2021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2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FD29C-A1DB-44EF-9832-65220B4E43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4A92EB-FDE9-4D99-B9C2-3F6277ABBCAE}" type="datetimeFigureOut">
              <a:rPr lang="vi-VN"/>
              <a:pPr/>
              <a:t>06/03/2021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3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836710-8546-4B2D-BC3C-50A0BA58F3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F721C61-23B3-4224-965B-2DC2A6FA7EBA}" type="datetimeFigureOut">
              <a:rPr lang="vi-VN"/>
              <a:pPr/>
              <a:t>06/03/2021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9FE3F0-8807-4A90-BB9E-E06ACB16E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6AADCA-2057-4199-B08B-F6171F834A74}" type="datetimeFigureOut">
              <a:rPr lang="vi-VN"/>
              <a:pPr/>
              <a:t>06/03/2021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FC1287-EC6C-46EA-8278-CDBCE1946E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63ACB2-011A-4475-8F65-3D18D412EE86}" type="datetimeFigureOut">
              <a:rPr lang="vi-VN"/>
              <a:pPr/>
              <a:t>06/03/2021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77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014132-8EC4-417C-8A47-8F0045EAA4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EAFDCBF-42A0-4210-8A6E-4935D75ECDEF}" type="datetimeFigureOut">
              <a:rPr lang="vi-VN"/>
              <a:pPr/>
              <a:t>06/03/2021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19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10F262-1430-4CA0-8439-9B66EDB3DC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DAD2A0F-D2C1-4D42-B22E-A8C5E4B957C1}" type="datetimeFigureOut">
              <a:rPr lang="vi-VN"/>
              <a:pPr/>
              <a:t>06/03/2021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2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6C40B-A72D-4E32-B7D7-A2511B1DD1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9D26E44-6F3C-46C9-95D4-72B203B6140F}" type="datetimeFigureOut">
              <a:rPr lang="vi-VN"/>
              <a:pPr/>
              <a:t>06/03/2021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54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D58584-1ECF-4134-BB63-C93EDA0E37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2A7B20-19FB-4DFB-9594-55A0AB1DD7A0}" type="datetimeFigureOut">
              <a:rPr lang="vi-VN"/>
              <a:pPr/>
              <a:t>06/03/2021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58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F75E2E-263D-4388-9810-20212C098B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60F32C-7097-4F8E-A289-AAC9A29F2E1D}" type="datetimeFigureOut">
              <a:rPr lang="vi-VN"/>
              <a:pPr/>
              <a:t>06/03/2021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7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E8D02A-DA9A-45DF-8DB4-DD829C1DA56A}" type="datetimeFigureOut">
              <a:rPr lang="vi-VN"/>
              <a:pPr/>
              <a:t>06/03/2021</a:t>
            </a:fld>
            <a:endParaRPr lang="vi-VN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F3620F-FC87-4E57-90F8-5451C123D47D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93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71BCE-3317-495A-8F53-53645C080E5D}" type="datetimeFigureOut">
              <a:rPr lang="vi-VN"/>
              <a:pPr/>
              <a:t>06/03/2021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541FB-3A6E-42F9-B8FF-CFA83BC036B9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7851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701FA0-3834-4C72-8309-B37F941267D6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38962EE-07C8-48A7-844F-C62F042F25A0}" type="datetimeFigureOut">
              <a:rPr lang="vi-VN"/>
              <a:pPr/>
              <a:t>06/03/2021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450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72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8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6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22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96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98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5" name="Picture 3" descr="original_christmas_b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700" y="12700"/>
            <a:ext cx="1058863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5188"/>
            <a:ext cx="9144000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52400"/>
            <a:ext cx="7696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848600" y="15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971800" y="6400800"/>
            <a:ext cx="33528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400">
                <a:latin typeface="Verdana" pitchFamily="34" charset="0"/>
              </a:rPr>
              <a:t>Collect by www.thuonghieuso.net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Oval 2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gray">
          <a:xfrm>
            <a:off x="0" y="476250"/>
            <a:ext cx="9144000" cy="86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1" name="Oval 5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  <p:sp>
        <p:nvSpPr>
          <p:cNvPr id="167944" name="Rectangle 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fld id="{2ECFC2A1-31A4-46A1-97F2-569744479B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7946" name="Rectangle 10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7947" name="Rectangle 11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27CF5C5E-610C-4C3E-977C-5B790E0E8FBE}" type="datetimeFigureOut">
              <a:rPr lang="vi-VN"/>
              <a:pPr/>
              <a:t>06/03/2021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BEFAA959-AF2D-4BEA-A1B8-58E7FFD70F10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CEEF4E88-1163-4E1A-A786-613767848497}" type="datetimeFigureOut">
              <a:rPr lang="vi-VN"/>
              <a:pPr/>
              <a:t>06/03/2021</a:t>
            </a:fld>
            <a:endParaRPr lang="vi-V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2.png"/><Relationship Id="rId7" Type="http://schemas.openxmlformats.org/officeDocument/2006/relationships/image" Target="../media/image32.jpeg"/><Relationship Id="rId12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11" Type="http://schemas.openxmlformats.org/officeDocument/2006/relationships/image" Target="../media/image15.gif"/><Relationship Id="rId5" Type="http://schemas.openxmlformats.org/officeDocument/2006/relationships/image" Target="../media/image30.jpeg"/><Relationship Id="rId10" Type="http://schemas.openxmlformats.org/officeDocument/2006/relationships/image" Target="../media/image27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23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62000" y="1600200"/>
            <a:ext cx="784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685800" y="5562600"/>
            <a:ext cx="784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5580063" y="3644900"/>
            <a:ext cx="338455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CÔNG NGHỆ 6</a:t>
            </a: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2562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763713" y="620713"/>
            <a:ext cx="5448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THCS 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NGỌC LÂM</a:t>
            </a:r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1428750" y="1714500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2" name="Picture 4" descr="salad_ca_chu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12875"/>
            <a:ext cx="79565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24400"/>
            <a:ext cx="1871662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Line 17"/>
          <p:cNvSpPr>
            <a:spLocks noChangeShapeType="1"/>
          </p:cNvSpPr>
          <p:nvPr/>
        </p:nvSpPr>
        <p:spPr bwMode="auto">
          <a:xfrm flipH="1" flipV="1">
            <a:off x="5364163" y="4799013"/>
            <a:ext cx="1223962" cy="935037"/>
          </a:xfrm>
          <a:prstGeom prst="line">
            <a:avLst/>
          </a:prstGeom>
          <a:noFill/>
          <a:ln w="76200">
            <a:solidFill>
              <a:srgbClr val="EC407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250825" y="692150"/>
            <a:ext cx="21605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* TRỘN RAU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2987675" y="549275"/>
            <a:ext cx="59055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Cho xà lách +  hành tây  + cà chua vào 1 khay to , đỗ hỗn hợp dầu giấm vào trộn đều nhẹ tay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HINH BAI 19.jpg"/>
          <p:cNvPicPr>
            <a:picLocks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1704975"/>
            <a:ext cx="7813675" cy="4465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Title 2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8424863" cy="1079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827088" y="4797425"/>
            <a:ext cx="100822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Xếp cà chua xung quanh dĩa,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 C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ho hỗn hợp xà lách vào, </a:t>
            </a:r>
          </a:p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 C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ho thịt bò lên trên mặt dĩa,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Trang trí với rau thơm, cà tỉa hoa.</a:t>
            </a:r>
          </a:p>
          <a:p>
            <a:endParaRPr lang="en-US" sz="32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8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log_yobanbe119762752314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41438"/>
            <a:ext cx="74295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22jan_amthuc_sala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8001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P819195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501062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a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88582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xalach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vh.salat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Salad-ca-ngu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124075" y="692150"/>
            <a:ext cx="3527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88" y="0"/>
            <a:ext cx="8739187" cy="23114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 b="1" u="sng">
                <a:solidFill>
                  <a:srgbClr val="FF0000"/>
                </a:solidFill>
              </a:rPr>
              <a:t>Câu 1:</a:t>
            </a:r>
            <a:r>
              <a:rPr lang="vi-VN" sz="2800" b="1">
                <a:solidFill>
                  <a:srgbClr val="FF0000"/>
                </a:solidFill>
              </a:rPr>
              <a:t> Nguyên liệu chính của món trộn Rau xà lách là gì?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AutoNum type="alphaLcPeriod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Cà chua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AutoNum type="alphaLcPeriod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Rau xà lách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AutoNum type="alphaLcPeriod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Hành tây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AutoNum type="alphaLcPeriod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Tất cả đều đúng.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8" y="2214563"/>
            <a:ext cx="8429625" cy="2227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 b="1" u="sng">
                <a:solidFill>
                  <a:srgbClr val="FF0000"/>
                </a:solidFill>
              </a:rPr>
              <a:t>Câu 2: </a:t>
            </a:r>
            <a:r>
              <a:rPr lang="vi-VN" sz="2800" b="1">
                <a:solidFill>
                  <a:srgbClr val="FF0000"/>
                </a:solidFill>
              </a:rPr>
              <a:t>Nêu trình tự thực hiện món xà lách trộn:</a:t>
            </a:r>
          </a:p>
          <a:p>
            <a:pPr eaLnBrk="1" hangingPunct="1">
              <a:buFontTx/>
              <a:buAutoNum type="alphaLcPeriod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Chế biến, chuẩn bị nguyên liệu</a:t>
            </a:r>
            <a:r>
              <a:rPr lang="vi-VN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, </a:t>
            </a:r>
            <a:r>
              <a:rPr lang="vi-VN" sz="2800" b="1">
                <a:solidFill>
                  <a:srgbClr val="0000FF"/>
                </a:solidFill>
              </a:rPr>
              <a:t>trình bày.</a:t>
            </a:r>
          </a:p>
          <a:p>
            <a:pPr eaLnBrk="1" hangingPunct="1">
              <a:buFontTx/>
              <a:buAutoNum type="alphaLcPeriod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Trình bày, chế biến, chuẩn bị nguyên liệu. </a:t>
            </a:r>
          </a:p>
          <a:p>
            <a:pPr eaLnBrk="1" hangingPunct="1">
              <a:buFontTx/>
              <a:buAutoNum type="alphaLcPeriod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Chuẩn bị nguyên liệu, Chế biến, trình bày. </a:t>
            </a:r>
          </a:p>
          <a:p>
            <a:pPr eaLnBrk="1" hangingPunct="1">
              <a:buFontTx/>
              <a:buAutoNum type="alphaLcPeriod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Tất cả đều đúng.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88" y="4286250"/>
            <a:ext cx="9072562" cy="2652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vi-VN" sz="2800" b="1" u="sng">
                <a:solidFill>
                  <a:srgbClr val="FF0000"/>
                </a:solidFill>
                <a:latin typeface="Arial" charset="0"/>
              </a:rPr>
              <a:t>Câu 3:</a:t>
            </a:r>
            <a:r>
              <a:rPr lang="vi-VN" sz="2800" b="1">
                <a:solidFill>
                  <a:srgbClr val="FF0000"/>
                </a:solidFill>
                <a:latin typeface="Arial" charset="0"/>
              </a:rPr>
              <a:t> sắp xếp các bước thực hiện theo đúng trình tự:</a:t>
            </a:r>
          </a:p>
          <a:p>
            <a:pPr marL="342900" indent="-342900">
              <a:lnSpc>
                <a:spcPct val="80000"/>
              </a:lnSpc>
              <a:buFont typeface="Wingdings 2" pitchFamily="18" charset="2"/>
              <a:buAutoNum type="alphaLcPeriod"/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Đổ hổn hợp dầu giấm vào trộn</a:t>
            </a:r>
          </a:p>
          <a:p>
            <a:pPr marL="342900" indent="-342900">
              <a:lnSpc>
                <a:spcPct val="80000"/>
              </a:lnSpc>
              <a:buFont typeface="Wingdings 2" pitchFamily="18" charset="2"/>
              <a:buAutoNum type="alphaLcPeriod"/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Trộn đều tay</a:t>
            </a:r>
          </a:p>
          <a:p>
            <a:pPr marL="342900" indent="-342900">
              <a:lnSpc>
                <a:spcPct val="80000"/>
              </a:lnSpc>
              <a:buFont typeface="Wingdings 2" pitchFamily="18" charset="2"/>
              <a:buAutoNum type="alphaLcPeriod"/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Cho xà lách, hành tây, cà chua vào dĩa</a:t>
            </a:r>
          </a:p>
          <a:p>
            <a:pPr marL="342900" indent="-342900">
              <a:lnSpc>
                <a:spcPct val="80000"/>
              </a:lnSpc>
              <a:buFont typeface="Wingdings 2" pitchFamily="18" charset="2"/>
              <a:buAutoNum type="alphaLcPeriod"/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Trình bày.</a:t>
            </a:r>
          </a:p>
          <a:p>
            <a:pPr marL="342900" indent="-342900">
              <a:lnSpc>
                <a:spcPct val="80000"/>
              </a:lnSpc>
            </a:pPr>
            <a:r>
              <a:rPr lang="vi-VN" sz="2800" b="1">
                <a:solidFill>
                  <a:srgbClr val="FF0000"/>
                </a:solidFill>
                <a:latin typeface="Arial" charset="0"/>
              </a:rPr>
              <a:t>*. c – a – b - d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395288" y="1844675"/>
            <a:ext cx="360362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latin typeface="Arial" charset="0"/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468313" y="3573463"/>
            <a:ext cx="360362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571500"/>
            <a:ext cx="873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188913"/>
            <a:ext cx="842962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FF0000"/>
                </a:solidFill>
              </a:rPr>
              <a:t>Câu 4. Khi làm nước trộn dầu dấm, bước đầu tiên cho: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Giấm, đường, muối khuấy tan.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Giấm,tiêu, tỏi, dầu ăn khuấy tan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Giấm, đường, dầu ăn, muối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vi-VN" sz="2800" b="1">
                <a:solidFill>
                  <a:srgbClr val="0000FF"/>
                </a:solidFill>
              </a:rPr>
              <a:t>Giấm, muối, tỏi, tiêu, dầu ăn.</a:t>
            </a:r>
          </a:p>
          <a:p>
            <a:pPr eaLnBrk="1" hangingPunct="1"/>
            <a:endParaRPr lang="vi-VN" sz="2800" b="1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50" y="2714625"/>
            <a:ext cx="88582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Dặn dò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3200">
                <a:latin typeface="Arial" charset="0"/>
              </a:rPr>
              <a:t> </a:t>
            </a:r>
          </a:p>
          <a:p>
            <a:pPr>
              <a:buFontTx/>
              <a:buChar char="-"/>
            </a:pPr>
            <a:r>
              <a:rPr lang="en-US" b="1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Học bài.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chemeClr val="folHlink"/>
                </a:solidFill>
                <a:latin typeface="Arial" charset="0"/>
              </a:rPr>
              <a:t> Xem và chuẩn bị nguyên liệu dụng cụ thực hành.</a:t>
            </a:r>
          </a:p>
          <a:p>
            <a:r>
              <a:rPr lang="en-US" sz="2800" b="1">
                <a:solidFill>
                  <a:schemeClr val="folHlink"/>
                </a:solidFill>
                <a:latin typeface="Arial" charset="0"/>
              </a:rPr>
              <a:t>-  Các nguyên liệu được sơ chế trước ở nhà , đảm bảo vệ sinh an toàn thực phẩm , bỏ vào tủ lạnh trước khi  đem đi .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chemeClr val="folHlink"/>
                </a:solidFill>
                <a:latin typeface="Arial" charset="0"/>
              </a:rPr>
              <a:t> 1 cái đĩa to,1 cái tô to  ( thố ), 2 cái chén, 1 muỗng to, 1 muỗng nhỏ, đũa và  khăn giấy , giấy báo cũ….</a:t>
            </a:r>
          </a:p>
          <a:p>
            <a:endParaRPr lang="en-US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323850" y="1052513"/>
            <a:ext cx="360363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WordArt 6"/>
          <p:cNvSpPr>
            <a:spLocks noChangeArrowheads="1" noChangeShapeType="1" noTextEdit="1"/>
          </p:cNvSpPr>
          <p:nvPr/>
        </p:nvSpPr>
        <p:spPr bwMode="auto">
          <a:xfrm>
            <a:off x="1000125" y="2214563"/>
            <a:ext cx="7429500" cy="268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30769"/>
              </a:avLst>
            </a:prstTxWarp>
          </a:bodyPr>
          <a:lstStyle/>
          <a:p>
            <a:pPr algn="ctr"/>
            <a:r>
              <a:rPr lang="en-US" kern="10">
                <a:solidFill>
                  <a:srgbClr val="FF0000"/>
                </a:solidFill>
                <a:latin typeface="Arial"/>
                <a:cs typeface="Arial"/>
              </a:rPr>
              <a:t>Chúc các em thực hiện thành công.</a:t>
            </a:r>
          </a:p>
          <a:p>
            <a:pPr algn="ctr"/>
            <a:endParaRPr lang="en-US" kern="1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9464" name="Picture 8" descr="mawm ruoc(N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7534275" y="2133600"/>
            <a:ext cx="1609725" cy="453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THỰC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HIỆN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94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27013"/>
            <a:ext cx="8858250" cy="39338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sz="3600" b="1">
                <a:solidFill>
                  <a:srgbClr val="0000FF"/>
                </a:solidFill>
              </a:rPr>
              <a:t>Kiểm tra bài cũ</a:t>
            </a:r>
          </a:p>
          <a:p>
            <a:pPr eaLnBrk="1" hangingPunct="1"/>
            <a:r>
              <a:rPr lang="vi-VN" sz="2800" u="sng">
                <a:solidFill>
                  <a:srgbClr val="FF0000"/>
                </a:solidFill>
              </a:rPr>
              <a:t>Câu 1:</a:t>
            </a:r>
            <a:r>
              <a:rPr lang="vi-VN" sz="2800">
                <a:solidFill>
                  <a:srgbClr val="FF0000"/>
                </a:solidFill>
              </a:rPr>
              <a:t> Kể tên các phương pháp chế biến thực phẩm ?</a:t>
            </a:r>
            <a:endParaRPr lang="en-US" sz="2800">
              <a:solidFill>
                <a:srgbClr val="FF0000"/>
              </a:solidFill>
            </a:endParaRPr>
          </a:p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     </a:t>
            </a:r>
            <a:r>
              <a:rPr lang="en-US" sz="2800" b="1"/>
              <a:t>- </a:t>
            </a:r>
            <a:r>
              <a:rPr lang="vi-VN" sz="2000" b="1"/>
              <a:t>Phương </a:t>
            </a:r>
            <a:r>
              <a:rPr lang="en-US" sz="2000" b="1"/>
              <a:t>p</a:t>
            </a:r>
            <a:r>
              <a:rPr lang="vi-VN" sz="2000" b="1"/>
              <a:t>háp chế biến có sử dụng nhiệt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 </a:t>
            </a:r>
            <a:r>
              <a:rPr lang="en-US" sz="2000" b="1">
                <a:solidFill>
                  <a:srgbClr val="0000FF"/>
                </a:solidFill>
              </a:rPr>
              <a:t>+</a:t>
            </a:r>
            <a:r>
              <a:rPr lang="vi-VN" sz="2000" b="1">
                <a:solidFill>
                  <a:srgbClr val="0000FF"/>
                </a:solidFill>
              </a:rPr>
              <a:t>Phương pháp làm chín thực phẩm trong nước</a:t>
            </a:r>
          </a:p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         + </a:t>
            </a:r>
            <a:r>
              <a:rPr lang="vi-VN" sz="2000" b="1">
                <a:solidFill>
                  <a:srgbClr val="0000FF"/>
                </a:solidFill>
              </a:rPr>
              <a:t>Phương pháp làm chín thực phẩm bằng hơi nước</a:t>
            </a:r>
          </a:p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         </a:t>
            </a:r>
            <a:r>
              <a:rPr lang="en-US" b="1">
                <a:solidFill>
                  <a:srgbClr val="0000FF"/>
                </a:solidFill>
              </a:rPr>
              <a:t>+ </a:t>
            </a:r>
            <a:r>
              <a:rPr lang="vi-VN" b="1">
                <a:solidFill>
                  <a:srgbClr val="0000FF"/>
                </a:solidFill>
              </a:rPr>
              <a:t>Phương pháp làm chín thực phẩm bằng sức nóng trự</a:t>
            </a:r>
            <a:r>
              <a:rPr lang="en-US" b="1">
                <a:solidFill>
                  <a:srgbClr val="0000FF"/>
                </a:solidFill>
              </a:rPr>
              <a:t>c</a:t>
            </a:r>
            <a:r>
              <a:rPr lang="vi-VN" b="1">
                <a:solidFill>
                  <a:srgbClr val="0000FF"/>
                </a:solidFill>
              </a:rPr>
              <a:t> tiếp của lửa</a:t>
            </a:r>
          </a:p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         + </a:t>
            </a:r>
            <a:r>
              <a:rPr lang="vi-VN" sz="2000" b="1">
                <a:solidFill>
                  <a:srgbClr val="0000FF"/>
                </a:solidFill>
              </a:rPr>
              <a:t>Phương pháp làm chín thực phẩm trong  chất béo</a:t>
            </a:r>
          </a:p>
          <a:p>
            <a:pPr eaLnBrk="1" hangingPunct="1"/>
            <a:r>
              <a:rPr lang="en-US" sz="2000" b="1"/>
              <a:t>      -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vi-VN" sz="2000">
                <a:solidFill>
                  <a:srgbClr val="FF0000"/>
                </a:solidFill>
              </a:rPr>
              <a:t> </a:t>
            </a:r>
            <a:r>
              <a:rPr lang="vi-VN" sz="2000" b="1"/>
              <a:t>Phương </a:t>
            </a:r>
            <a:r>
              <a:rPr lang="en-US" sz="2000" b="1"/>
              <a:t>p</a:t>
            </a:r>
            <a:r>
              <a:rPr lang="vi-VN" sz="2000" b="1"/>
              <a:t>háp chế biến không có sử dụng nhiệt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 </a:t>
            </a:r>
            <a:r>
              <a:rPr lang="en-US" sz="2000" b="1">
                <a:solidFill>
                  <a:srgbClr val="0000FF"/>
                </a:solidFill>
              </a:rPr>
              <a:t>+</a:t>
            </a:r>
            <a:r>
              <a:rPr lang="vi-VN" sz="2000" b="1">
                <a:solidFill>
                  <a:srgbClr val="0000FF"/>
                </a:solidFill>
              </a:rPr>
              <a:t>Trộn dầu giấm</a:t>
            </a:r>
          </a:p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         +</a:t>
            </a:r>
            <a:r>
              <a:rPr lang="vi-VN" sz="2000" b="1">
                <a:solidFill>
                  <a:srgbClr val="0000FF"/>
                </a:solidFill>
              </a:rPr>
              <a:t> Trộn hỗn hợp</a:t>
            </a:r>
          </a:p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         + </a:t>
            </a:r>
            <a:r>
              <a:rPr lang="vi-VN" sz="2000" b="1">
                <a:solidFill>
                  <a:srgbClr val="0000FF"/>
                </a:solidFill>
              </a:rPr>
              <a:t>Muối chua</a:t>
            </a:r>
            <a:endParaRPr lang="vi-VN" sz="2000" b="1"/>
          </a:p>
        </p:txBody>
      </p:sp>
      <p:pic>
        <p:nvPicPr>
          <p:cNvPr id="3" name="Tit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1188" y="3441700"/>
            <a:ext cx="6697662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Content Placeholder 1"/>
          <p:cNvSpPr>
            <a:spLocks/>
          </p:cNvSpPr>
          <p:nvPr/>
        </p:nvSpPr>
        <p:spPr bwMode="gray">
          <a:xfrm>
            <a:off x="695325" y="4627563"/>
            <a:ext cx="82677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         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Trộn dầu giấm là cách làm cho thực phẩm giảm bớt mùi vị chính ( thường là mùi hăng )và ngấm các gia vị khác, tạo nên món ăn ngon</a:t>
            </a:r>
            <a:r>
              <a:rPr lang="vi-VN" sz="2000" b="1"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vi-VN" sz="2000" b="1">
                <a:latin typeface="Arial" charset="0"/>
              </a:rPr>
              <a:t>* Nguyên liệu trộn</a:t>
            </a:r>
            <a:r>
              <a:rPr lang="en-US" sz="2000" b="1">
                <a:latin typeface="Arial" charset="0"/>
              </a:rPr>
              <a:t> dầu giấm là gì</a:t>
            </a:r>
            <a:r>
              <a:rPr lang="vi-VN" sz="2000" b="1">
                <a:latin typeface="Arial" charset="0"/>
              </a:rPr>
              <a:t>?</a:t>
            </a:r>
            <a:r>
              <a:rPr lang="vi-VN" sz="2000" b="1">
                <a:solidFill>
                  <a:srgbClr val="FF9900"/>
                </a:solidFill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     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Thường là các loại thực vật rau củ quả.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32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85750" y="1357313"/>
            <a:ext cx="8501063" cy="5286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vi-VN" sz="2900" b="1">
                <a:solidFill>
                  <a:srgbClr val="FF0000"/>
                </a:solidFill>
                <a:cs typeface="Arial" charset="0"/>
              </a:rPr>
              <a:t>I. Nguyên liệu</a:t>
            </a:r>
          </a:p>
          <a:p>
            <a:pPr>
              <a:buFont typeface="Wingdings" pitchFamily="2" charset="2"/>
              <a:buNone/>
            </a:pPr>
            <a:r>
              <a:rPr lang="vi-VN" sz="2900" b="1">
                <a:solidFill>
                  <a:srgbClr val="FF0000"/>
                </a:solidFill>
                <a:cs typeface="Arial" charset="0"/>
              </a:rPr>
              <a:t>II. Quy trình thực hiện</a:t>
            </a:r>
          </a:p>
          <a:p>
            <a:pPr>
              <a:buFont typeface="Wingdings" pitchFamily="2" charset="2"/>
              <a:buNone/>
            </a:pPr>
            <a:r>
              <a:rPr lang="vi-VN" sz="2900">
                <a:solidFill>
                  <a:srgbClr val="0000FF"/>
                </a:solidFill>
                <a:cs typeface="Arial" charset="0"/>
              </a:rPr>
              <a:t>- </a:t>
            </a:r>
            <a:r>
              <a:rPr lang="en-US" sz="2900">
                <a:solidFill>
                  <a:srgbClr val="0000FF"/>
                </a:solidFill>
                <a:cs typeface="Arial" charset="0"/>
              </a:rPr>
              <a:t>G</a:t>
            </a:r>
            <a:r>
              <a:rPr lang="vi-VN" sz="2900">
                <a:solidFill>
                  <a:srgbClr val="0000FF"/>
                </a:solidFill>
                <a:cs typeface="Arial" charset="0"/>
              </a:rPr>
              <a:t>iai đoạn 1: chuẩn bị</a:t>
            </a:r>
          </a:p>
          <a:p>
            <a:pPr>
              <a:buFontTx/>
              <a:buNone/>
            </a:pPr>
            <a:r>
              <a:rPr lang="en-US" sz="2900">
                <a:solidFill>
                  <a:srgbClr val="0000FF"/>
                </a:solidFill>
                <a:cs typeface="Arial" charset="0"/>
              </a:rPr>
              <a:t>- </a:t>
            </a:r>
            <a:r>
              <a:rPr lang="vi-VN" sz="2900">
                <a:solidFill>
                  <a:srgbClr val="0000FF"/>
                </a:solidFill>
                <a:cs typeface="Arial" charset="0"/>
              </a:rPr>
              <a:t>Giai đoạn 2: chế biến</a:t>
            </a:r>
          </a:p>
          <a:p>
            <a:pPr>
              <a:buFontTx/>
              <a:buNone/>
            </a:pPr>
            <a:r>
              <a:rPr lang="en-US" sz="2900">
                <a:solidFill>
                  <a:srgbClr val="0000FF"/>
                </a:solidFill>
                <a:cs typeface="Arial" charset="0"/>
              </a:rPr>
              <a:t>- </a:t>
            </a:r>
            <a:r>
              <a:rPr lang="vi-VN" sz="2900">
                <a:solidFill>
                  <a:srgbClr val="0000FF"/>
                </a:solidFill>
                <a:cs typeface="Arial" charset="0"/>
              </a:rPr>
              <a:t>Giai đoạn 3: Trình bày.</a:t>
            </a:r>
          </a:p>
          <a:p>
            <a:pPr>
              <a:buFont typeface="Wingdings" pitchFamily="2" charset="2"/>
              <a:buNone/>
            </a:pPr>
            <a:r>
              <a:rPr lang="vi-VN"/>
              <a:t> </a:t>
            </a:r>
          </a:p>
          <a:p>
            <a:pPr>
              <a:buFont typeface="Wingdings" pitchFamily="2" charset="2"/>
              <a:buNone/>
            </a:pPr>
            <a:endParaRPr lang="vi-VN"/>
          </a:p>
          <a:p>
            <a:pPr>
              <a:buFont typeface="Wingdings" pitchFamily="2" charset="2"/>
              <a:buNone/>
            </a:pPr>
            <a:endParaRPr lang="vi-VN"/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9144000" cy="1344613"/>
          </a:xfrm>
          <a:solidFill>
            <a:srgbClr val="0000FF"/>
          </a:solidFill>
          <a:ln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" y="1322388"/>
            <a:ext cx="2773363" cy="415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vi-VN" b="1">
                <a:solidFill>
                  <a:srgbClr val="FF0000"/>
                </a:solidFill>
                <a:cs typeface="Arial" charset="0"/>
              </a:rPr>
              <a:t>I. Nguyên liệu</a:t>
            </a:r>
          </a:p>
          <a:p>
            <a:pPr>
              <a:buFont typeface="Wingdings" pitchFamily="2" charset="2"/>
              <a:buNone/>
            </a:pPr>
            <a:r>
              <a:rPr lang="vi-VN">
                <a:solidFill>
                  <a:srgbClr val="0000FF"/>
                </a:solidFill>
                <a:cs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vi-VN"/>
              <a:t> </a:t>
            </a:r>
          </a:p>
          <a:p>
            <a:pPr>
              <a:buFont typeface="Wingdings" pitchFamily="2" charset="2"/>
              <a:buNone/>
            </a:pPr>
            <a:endParaRPr lang="vi-VN"/>
          </a:p>
          <a:p>
            <a:pPr>
              <a:buFont typeface="Wingdings" pitchFamily="2" charset="2"/>
              <a:buNone/>
            </a:pPr>
            <a:endParaRPr lang="vi-VN"/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9144000" cy="1344613"/>
          </a:xfrm>
          <a:solidFill>
            <a:srgbClr val="0000FF"/>
          </a:solidFill>
          <a:ln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Content Placeholder 3" descr="DSC0397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24313"/>
            <a:ext cx="298767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25" y="2466975"/>
            <a:ext cx="4356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b="1">
                <a:solidFill>
                  <a:srgbClr val="0000FF"/>
                </a:solidFill>
                <a:latin typeface="Arial" charset="0"/>
              </a:rPr>
              <a:t>Quan sát hình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kết hợp với đọc thông tin SGK </a:t>
            </a:r>
            <a:r>
              <a:rPr lang="en-US" b="1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 em hãy cho biết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 các nguyên liệu được sử dụng trong món trộn là gì?</a:t>
            </a:r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3635375" y="1412875"/>
            <a:ext cx="0" cy="544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5795963" y="1412875"/>
            <a:ext cx="2016125" cy="1008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6062663" y="1549400"/>
            <a:ext cx="15128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b="1">
                <a:solidFill>
                  <a:srgbClr val="FF0000"/>
                </a:solidFill>
                <a:latin typeface="Arial" charset="0"/>
              </a:rPr>
              <a:t>Thảo luận :</a:t>
            </a:r>
            <a:endParaRPr lang="en-US" b="1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2 phuùt</a:t>
            </a:r>
          </a:p>
        </p:txBody>
      </p:sp>
      <p:pic>
        <p:nvPicPr>
          <p:cNvPr id="36" name="Picture 35" descr="DSC039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76700"/>
            <a:ext cx="25019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1" name="Picture 11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838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4087" grpId="0" animBg="1"/>
      <p:bldP spid="1740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" y="1322388"/>
            <a:ext cx="2773363" cy="415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vi-VN" b="1">
                <a:solidFill>
                  <a:srgbClr val="FF0000"/>
                </a:solidFill>
                <a:cs typeface="Arial" charset="0"/>
              </a:rPr>
              <a:t>I. Nguyên liệu</a:t>
            </a:r>
          </a:p>
          <a:p>
            <a:pPr>
              <a:buFont typeface="Wingdings" pitchFamily="2" charset="2"/>
              <a:buNone/>
            </a:pPr>
            <a:r>
              <a:rPr lang="vi-VN">
                <a:solidFill>
                  <a:srgbClr val="0000FF"/>
                </a:solidFill>
                <a:cs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vi-VN"/>
              <a:t> </a:t>
            </a:r>
          </a:p>
          <a:p>
            <a:pPr>
              <a:buFont typeface="Wingdings" pitchFamily="2" charset="2"/>
              <a:buNone/>
            </a:pPr>
            <a:endParaRPr lang="vi-VN"/>
          </a:p>
          <a:p>
            <a:pPr>
              <a:buFont typeface="Wingdings" pitchFamily="2" charset="2"/>
              <a:buNone/>
            </a:pPr>
            <a:endParaRPr lang="vi-VN"/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344613"/>
          </a:xfrm>
          <a:solidFill>
            <a:srgbClr val="0000FF"/>
          </a:solidFill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2057" name="Line 25"/>
          <p:cNvSpPr>
            <a:spLocks noChangeShapeType="1"/>
          </p:cNvSpPr>
          <p:nvPr/>
        </p:nvSpPr>
        <p:spPr bwMode="auto">
          <a:xfrm>
            <a:off x="3986213" y="1412875"/>
            <a:ext cx="0" cy="544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9" name="Text Box 27"/>
          <p:cNvSpPr txBox="1">
            <a:spLocks noChangeArrowheads="1"/>
          </p:cNvSpPr>
          <p:nvPr/>
        </p:nvSpPr>
        <p:spPr bwMode="auto">
          <a:xfrm>
            <a:off x="250825" y="17732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vi-VN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200g rau xà lách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" name="Content Placeholder 3" descr="xalach bu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95738" y="1412875"/>
            <a:ext cx="17287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64" name="Text Box 32"/>
          <p:cNvSpPr txBox="1">
            <a:spLocks noChangeArrowheads="1"/>
          </p:cNvSpPr>
          <p:nvPr/>
        </p:nvSpPr>
        <p:spPr bwMode="auto">
          <a:xfrm>
            <a:off x="268288" y="2133600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vi-VN" b="1">
                <a:solidFill>
                  <a:srgbClr val="0000FF"/>
                </a:solidFill>
                <a:latin typeface="Arial" charset="0"/>
              </a:rPr>
              <a:t>30g hành tây</a:t>
            </a:r>
            <a:endParaRPr lang="en-US">
              <a:latin typeface="Arial" charset="0"/>
            </a:endParaRPr>
          </a:p>
        </p:txBody>
      </p:sp>
      <p:pic>
        <p:nvPicPr>
          <p:cNvPr id="27" name="Picture 26" descr="hanh-tay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1381125"/>
            <a:ext cx="156686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66" name="Text Box 34"/>
          <p:cNvSpPr txBox="1">
            <a:spLocks noChangeArrowheads="1"/>
          </p:cNvSpPr>
          <p:nvPr/>
        </p:nvSpPr>
        <p:spPr bwMode="auto">
          <a:xfrm>
            <a:off x="200025" y="2492375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vi-VN" b="1">
                <a:solidFill>
                  <a:srgbClr val="0000FF"/>
                </a:solidFill>
                <a:latin typeface="Arial" charset="0"/>
              </a:rPr>
              <a:t>50g thịt bò ( nếu thích)</a:t>
            </a:r>
            <a:endParaRPr lang="en-US">
              <a:latin typeface="Arial" charset="0"/>
            </a:endParaRPr>
          </a:p>
        </p:txBody>
      </p:sp>
      <p:pic>
        <p:nvPicPr>
          <p:cNvPr id="28" name="Picture 14" descr="vuidtgiamcan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1422400"/>
            <a:ext cx="16827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68" name="Text Box 36"/>
          <p:cNvSpPr txBox="1">
            <a:spLocks noChangeArrowheads="1"/>
          </p:cNvSpPr>
          <p:nvPr/>
        </p:nvSpPr>
        <p:spPr bwMode="auto">
          <a:xfrm>
            <a:off x="200025" y="2781300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vi-VN" b="1">
                <a:solidFill>
                  <a:srgbClr val="0000FF"/>
                </a:solidFill>
                <a:latin typeface="Arial" charset="0"/>
              </a:rPr>
              <a:t>100g cà chua chín</a:t>
            </a:r>
            <a:endParaRPr lang="en-US">
              <a:latin typeface="Arial" charset="0"/>
            </a:endParaRPr>
          </a:p>
        </p:txBody>
      </p:sp>
      <p:pic>
        <p:nvPicPr>
          <p:cNvPr id="29" name="Picture 5" descr="xalach ca chua 2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17888"/>
            <a:ext cx="17287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70" name="Text Box 38"/>
          <p:cNvSpPr txBox="1">
            <a:spLocks noChangeArrowheads="1"/>
          </p:cNvSpPr>
          <p:nvPr/>
        </p:nvSpPr>
        <p:spPr bwMode="auto">
          <a:xfrm>
            <a:off x="185738" y="306863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vi-VN" b="1">
                <a:solidFill>
                  <a:srgbClr val="0000FF"/>
                </a:solidFill>
                <a:latin typeface="Arial" charset="0"/>
              </a:rPr>
              <a:t>1 muỗng cà phê tỏi phi</a:t>
            </a:r>
            <a:endParaRPr lang="en-US">
              <a:latin typeface="Arial" charset="0"/>
            </a:endParaRPr>
          </a:p>
        </p:txBody>
      </p:sp>
      <p:pic>
        <p:nvPicPr>
          <p:cNvPr id="30" name="Picture 29" descr="DSC03946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18002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72" name="Text Box 40"/>
          <p:cNvSpPr txBox="1">
            <a:spLocks noChangeArrowheads="1"/>
          </p:cNvSpPr>
          <p:nvPr/>
        </p:nvSpPr>
        <p:spPr bwMode="auto">
          <a:xfrm>
            <a:off x="188913" y="3429000"/>
            <a:ext cx="2376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vi-VN" b="1">
                <a:solidFill>
                  <a:srgbClr val="0000FF"/>
                </a:solidFill>
                <a:latin typeface="Arial" charset="0"/>
              </a:rPr>
              <a:t>1 chén giấm </a:t>
            </a:r>
            <a:endParaRPr lang="en-US">
              <a:latin typeface="Arial" charset="0"/>
            </a:endParaRPr>
          </a:p>
        </p:txBody>
      </p:sp>
      <p:pic>
        <p:nvPicPr>
          <p:cNvPr id="31" name="Picture 30" descr="DSC0394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470275"/>
            <a:ext cx="16922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74" name="Text Box 42"/>
          <p:cNvSpPr txBox="1">
            <a:spLocks noChangeArrowheads="1"/>
          </p:cNvSpPr>
          <p:nvPr/>
        </p:nvSpPr>
        <p:spPr bwMode="auto">
          <a:xfrm>
            <a:off x="220663" y="3748088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vi-VN" b="1">
                <a:solidFill>
                  <a:srgbClr val="0000FF"/>
                </a:solidFill>
                <a:latin typeface="Arial" charset="0"/>
              </a:rPr>
              <a:t>3 muỗng đường</a:t>
            </a:r>
            <a:endParaRPr lang="en-US">
              <a:latin typeface="Arial" charset="0"/>
            </a:endParaRPr>
          </a:p>
        </p:txBody>
      </p:sp>
      <p:pic>
        <p:nvPicPr>
          <p:cNvPr id="32" name="Picture 31" descr="DSC0393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157788"/>
            <a:ext cx="13684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76" name="Text Box 44"/>
          <p:cNvSpPr txBox="1">
            <a:spLocks noChangeArrowheads="1"/>
          </p:cNvSpPr>
          <p:nvPr/>
        </p:nvSpPr>
        <p:spPr bwMode="auto">
          <a:xfrm>
            <a:off x="168275" y="4005263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vi-VN" b="1">
                <a:solidFill>
                  <a:srgbClr val="0000FF"/>
                </a:solidFill>
                <a:latin typeface="Arial" charset="0"/>
              </a:rPr>
              <a:t>½ muỗng cà phê muối</a:t>
            </a:r>
            <a:endParaRPr lang="en-US">
              <a:latin typeface="Arial" charset="0"/>
            </a:endParaRPr>
          </a:p>
        </p:txBody>
      </p:sp>
      <p:pic>
        <p:nvPicPr>
          <p:cNvPr id="33" name="Picture 32" descr="DSC0393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157788"/>
            <a:ext cx="122713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78" name="Text Box 46"/>
          <p:cNvSpPr txBox="1">
            <a:spLocks noChangeArrowheads="1"/>
          </p:cNvSpPr>
          <p:nvPr/>
        </p:nvSpPr>
        <p:spPr bwMode="auto">
          <a:xfrm>
            <a:off x="147638" y="4313238"/>
            <a:ext cx="2951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vi-VN" b="1">
                <a:solidFill>
                  <a:srgbClr val="0000FF"/>
                </a:solidFill>
                <a:latin typeface="Arial" charset="0"/>
              </a:rPr>
              <a:t>½ muỗng cà phê tiêu</a:t>
            </a:r>
            <a:endParaRPr lang="en-US">
              <a:latin typeface="Arial" charset="0"/>
            </a:endParaRPr>
          </a:p>
        </p:txBody>
      </p:sp>
      <p:pic>
        <p:nvPicPr>
          <p:cNvPr id="34" name="Content Placeholder 3" descr="DSC03928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157788"/>
            <a:ext cx="132873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DSC03939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208588"/>
            <a:ext cx="13081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81" name="Text Box 49"/>
          <p:cNvSpPr txBox="1">
            <a:spLocks noChangeArrowheads="1"/>
          </p:cNvSpPr>
          <p:nvPr/>
        </p:nvSpPr>
        <p:spPr bwMode="auto">
          <a:xfrm>
            <a:off x="185738" y="4652963"/>
            <a:ext cx="201612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vi-VN" b="1">
                <a:solidFill>
                  <a:srgbClr val="0000FF"/>
                </a:solidFill>
                <a:latin typeface="Arial" charset="0"/>
              </a:rPr>
              <a:t>1 muỗng dầu ăn</a:t>
            </a:r>
            <a:endParaRPr lang="en-US">
              <a:latin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5100" y="4941888"/>
            <a:ext cx="2808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vi-VN" b="1">
                <a:solidFill>
                  <a:srgbClr val="0000FF"/>
                </a:solidFill>
              </a:rPr>
              <a:t>Rau thơm, ớt, xì dầu</a:t>
            </a:r>
          </a:p>
          <a:p>
            <a:pPr eaLnBrk="1" hangingPunct="1"/>
            <a:r>
              <a:rPr lang="vi-VN" b="1">
                <a:solidFill>
                  <a:srgbClr val="0000FF"/>
                </a:solidFill>
              </a:rPr>
              <a:t> ( nước tương )</a:t>
            </a:r>
          </a:p>
        </p:txBody>
      </p:sp>
      <p:pic>
        <p:nvPicPr>
          <p:cNvPr id="172083" name="Picture 51" descr="viet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1658938"/>
            <a:ext cx="525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5" descr="xlach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41438"/>
            <a:ext cx="181768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RauXaLach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41438"/>
            <a:ext cx="17129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7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7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7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7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7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7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7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9" grpId="0"/>
      <p:bldP spid="172064" grpId="0"/>
      <p:bldP spid="172066" grpId="0"/>
      <p:bldP spid="172068" grpId="0"/>
      <p:bldP spid="172070" grpId="0"/>
      <p:bldP spid="172072" grpId="0"/>
      <p:bldP spid="172074" grpId="0"/>
      <p:bldP spid="172076" grpId="0"/>
      <p:bldP spid="172078" grpId="0"/>
      <p:bldP spid="172081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" y="1322388"/>
            <a:ext cx="2773363" cy="415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vi-VN" b="1">
                <a:solidFill>
                  <a:srgbClr val="FF0000"/>
                </a:solidFill>
                <a:cs typeface="Arial" charset="0"/>
              </a:rPr>
              <a:t>I. Nguyên liệu</a:t>
            </a:r>
          </a:p>
          <a:p>
            <a:pPr>
              <a:buFont typeface="Wingdings" pitchFamily="2" charset="2"/>
              <a:buNone/>
            </a:pPr>
            <a:r>
              <a:rPr lang="vi-VN">
                <a:solidFill>
                  <a:srgbClr val="0000FF"/>
                </a:solidFill>
                <a:cs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vi-VN"/>
              <a:t> </a:t>
            </a:r>
          </a:p>
          <a:p>
            <a:pPr>
              <a:buFont typeface="Wingdings" pitchFamily="2" charset="2"/>
              <a:buNone/>
            </a:pPr>
            <a:endParaRPr lang="vi-VN"/>
          </a:p>
          <a:p>
            <a:pPr>
              <a:buFont typeface="Wingdings" pitchFamily="2" charset="2"/>
              <a:buNone/>
            </a:pPr>
            <a:endParaRPr lang="vi-VN"/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9144000" cy="1344613"/>
          </a:xfrm>
          <a:solidFill>
            <a:srgbClr val="0000FF"/>
          </a:solidFill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4275138" y="1412875"/>
            <a:ext cx="0" cy="544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07" name="Text Box 31"/>
          <p:cNvSpPr txBox="1">
            <a:spLocks noChangeArrowheads="1"/>
          </p:cNvSpPr>
          <p:nvPr/>
        </p:nvSpPr>
        <p:spPr bwMode="auto">
          <a:xfrm>
            <a:off x="20638" y="1803400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II. Quy trình thực hiện</a:t>
            </a:r>
          </a:p>
        </p:txBody>
      </p:sp>
      <p:sp>
        <p:nvSpPr>
          <p:cNvPr id="178208" name="Text Box 32"/>
          <p:cNvSpPr txBox="1">
            <a:spLocks noChangeArrowheads="1"/>
          </p:cNvSpPr>
          <p:nvPr/>
        </p:nvSpPr>
        <p:spPr bwMode="auto">
          <a:xfrm>
            <a:off x="457200" y="2235200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b="1">
                <a:latin typeface="Arial" charset="0"/>
              </a:rPr>
              <a:t>-</a:t>
            </a:r>
            <a:r>
              <a:rPr lang="en-US" b="1" u="sng">
                <a:latin typeface="Arial" charset="0"/>
              </a:rPr>
              <a:t> </a:t>
            </a:r>
            <a:r>
              <a:rPr lang="vi-VN" b="1" u="sng">
                <a:latin typeface="Arial" charset="0"/>
              </a:rPr>
              <a:t>Giai đoạn 1</a:t>
            </a:r>
            <a:r>
              <a:rPr lang="vi-VN" b="1">
                <a:latin typeface="Arial" charset="0"/>
              </a:rPr>
              <a:t>: chuẩn bị</a:t>
            </a:r>
            <a:endParaRPr lang="en-US" b="1">
              <a:latin typeface="Arial" charset="0"/>
            </a:endParaRPr>
          </a:p>
        </p:txBody>
      </p:sp>
      <p:pic>
        <p:nvPicPr>
          <p:cNvPr id="12" name="Picture 4" descr="salad_ca_chua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86338"/>
            <a:ext cx="24844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xalachcachua5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57775"/>
            <a:ext cx="23034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xalachhanh tay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13100"/>
            <a:ext cx="21605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xalach hanh tay 2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13100"/>
            <a:ext cx="2627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xalach hanh tay4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12875"/>
            <a:ext cx="154781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SC0391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12082" b="2249"/>
          <a:stretch>
            <a:fillRect/>
          </a:stretch>
        </p:blipFill>
        <p:spPr bwMode="auto">
          <a:xfrm>
            <a:off x="5940425" y="1412875"/>
            <a:ext cx="16557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5" descr="xlach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/>
          <a:stretch>
            <a:fillRect/>
          </a:stretch>
        </p:blipFill>
        <p:spPr bwMode="auto">
          <a:xfrm>
            <a:off x="4356100" y="1412875"/>
            <a:ext cx="16557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217" name="Text Box 41"/>
          <p:cNvSpPr txBox="1">
            <a:spLocks noChangeArrowheads="1"/>
          </p:cNvSpPr>
          <p:nvPr/>
        </p:nvSpPr>
        <p:spPr bwMode="auto">
          <a:xfrm>
            <a:off x="539750" y="2613025"/>
            <a:ext cx="38163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Quan sát hình kết hợp đọc thông tin SGK </a:t>
            </a:r>
            <a:r>
              <a:rPr lang="en-US" b="1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 trả lời câu hỏi sau: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charset="0"/>
                <a:sym typeface="Wingdings" pitchFamily="2" charset="2"/>
              </a:rPr>
              <a:t>     “ Giai đoạn chuẩn bị các nguyên liệu dùng để trộn dầu giấm sẽ được sơ chế như thế nào?”</a:t>
            </a:r>
            <a:endParaRPr lang="en-US" b="1">
              <a:latin typeface="Arial" charset="0"/>
            </a:endParaRPr>
          </a:p>
        </p:txBody>
      </p:sp>
      <p:pic>
        <p:nvPicPr>
          <p:cNvPr id="178218" name="Picture 42" descr="Cau hoi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2781300"/>
            <a:ext cx="838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3850" y="2627313"/>
            <a:ext cx="4033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b="1">
                <a:solidFill>
                  <a:srgbClr val="0000FF"/>
                </a:solidFill>
                <a:latin typeface="Arial" charset="0"/>
              </a:rPr>
              <a:t>- Rau xà lách: Nhặt, rửa sạch, vẩy ráo nước.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12750" y="3249613"/>
            <a:ext cx="403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- 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Thịt bò: ướp tiêu, nước tương , xào chín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8788" y="3838575"/>
            <a:ext cx="3825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- 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Hành tây : thái mỏng ngâm dấm  đường ( 2 muỗng giấm + 1 muỗng đường )</a:t>
            </a:r>
          </a:p>
        </p:txBody>
      </p:sp>
      <p:sp>
        <p:nvSpPr>
          <p:cNvPr id="178222" name="Rectangle 46"/>
          <p:cNvSpPr>
            <a:spLocks noChangeArrowheads="1"/>
          </p:cNvSpPr>
          <p:nvPr/>
        </p:nvSpPr>
        <p:spPr bwMode="auto">
          <a:xfrm>
            <a:off x="412750" y="478631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Cà chua: Cắt lát</a:t>
            </a:r>
          </a:p>
        </p:txBody>
      </p:sp>
      <p:pic>
        <p:nvPicPr>
          <p:cNvPr id="178223" name="Picture 47" descr="viet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535238"/>
            <a:ext cx="525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7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7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7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7" grpId="0"/>
      <p:bldP spid="178208" grpId="0"/>
      <p:bldP spid="178217" grpId="0"/>
      <p:bldP spid="178217" grpId="1"/>
      <p:bldP spid="16" grpId="0"/>
      <p:bldP spid="18" grpId="0"/>
      <p:bldP spid="22" grpId="0"/>
      <p:bldP spid="178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0" y="571500"/>
            <a:ext cx="716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</a:rPr>
              <a:t>Thảo luận nhóm:</a:t>
            </a:r>
          </a:p>
          <a:p>
            <a:pPr eaLnBrk="1" hangingPunct="1"/>
            <a:endParaRPr lang="en-US" sz="400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52400" y="1447800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611188" y="3284538"/>
            <a:ext cx="7848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- Nhóm 1: 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Có nên ngâm rau xà lách lâu  trong nước không ? tại sao?</a:t>
            </a:r>
          </a:p>
          <a:p>
            <a:pPr eaLnBrk="1" hangingPunct="1">
              <a:buFontTx/>
              <a:buChar char="-"/>
            </a:pPr>
            <a:r>
              <a:rPr lang="en-US" sz="2400" b="1">
                <a:solidFill>
                  <a:srgbClr val="FF0000"/>
                </a:solidFill>
              </a:rPr>
              <a:t>Nhóm 2: </a:t>
            </a:r>
            <a:r>
              <a:rPr lang="en-US" sz="2400" b="1">
                <a:solidFill>
                  <a:srgbClr val="0000FF"/>
                </a:solidFill>
              </a:rPr>
              <a:t>Tại sao nên ngâm rau xà lách trong nước muối nhạt khoảng 10 phút? 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- Nhóm 3 : </a:t>
            </a:r>
            <a:r>
              <a:rPr lang="en-US" sz="2400" b="1">
                <a:solidFill>
                  <a:srgbClr val="0000FF"/>
                </a:solidFill>
              </a:rPr>
              <a:t>Hành tây ngâm giấm , đường để làm gì ?</a:t>
            </a:r>
          </a:p>
          <a:p>
            <a:pPr eaLnBrk="1" hangingPunct="1"/>
            <a:endParaRPr 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Line 4"/>
          <p:cNvSpPr>
            <a:spLocks noChangeShapeType="1"/>
          </p:cNvSpPr>
          <p:nvPr/>
        </p:nvSpPr>
        <p:spPr bwMode="auto">
          <a:xfrm>
            <a:off x="1187450" y="3244850"/>
            <a:ext cx="1989138" cy="86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 flipH="1">
            <a:off x="4572000" y="2668588"/>
            <a:ext cx="46038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>
            <a:off x="6084888" y="3316288"/>
            <a:ext cx="1844675" cy="86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0" y="404813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Giai đoạn 2: Chế biến</a:t>
            </a:r>
            <a:r>
              <a:rPr lang="en-US" sz="4000" b="1" i="1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2" name="Picture 11" descr="DSC039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76425"/>
            <a:ext cx="26431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SC039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03400"/>
            <a:ext cx="29289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SC0393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47863"/>
            <a:ext cx="27146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14"/>
          <p:cNvSpPr txBox="1">
            <a:spLocks noChangeArrowheads="1"/>
          </p:cNvSpPr>
          <p:nvPr/>
        </p:nvSpPr>
        <p:spPr bwMode="auto">
          <a:xfrm>
            <a:off x="1643063" y="12858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48038" y="1803400"/>
            <a:ext cx="285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 b="1">
                <a:solidFill>
                  <a:srgbClr val="0000FF"/>
                </a:solidFill>
                <a:latin typeface="Arial" charset="0"/>
              </a:rPr>
              <a:t>1 muỗng đường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84888" y="1814513"/>
            <a:ext cx="2808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Arial" charset="0"/>
              </a:rPr>
              <a:t>½ muỗng cà phê </a:t>
            </a:r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vi-VN" sz="2400" b="1">
                <a:solidFill>
                  <a:srgbClr val="0000FF"/>
                </a:solidFill>
                <a:latin typeface="Arial" charset="0"/>
              </a:rPr>
              <a:t>muối</a:t>
            </a:r>
            <a:endParaRPr lang="vi-VN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5288" y="1916113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400" b="1">
                <a:solidFill>
                  <a:srgbClr val="0000FF"/>
                </a:solidFill>
              </a:rPr>
              <a:t>3 muỗng giấm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8313" y="1382713"/>
            <a:ext cx="6429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 b="1" u="sng">
                <a:solidFill>
                  <a:srgbClr val="008000"/>
                </a:solidFill>
              </a:rPr>
              <a:t>* LÀM NƯỚC TRỘN DẦU GIẤM</a:t>
            </a:r>
            <a:r>
              <a:rPr lang="vi-VN" sz="2800" b="1">
                <a:solidFill>
                  <a:srgbClr val="008000"/>
                </a:solidFill>
              </a:rPr>
              <a:t>  </a:t>
            </a:r>
          </a:p>
        </p:txBody>
      </p:sp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79888"/>
            <a:ext cx="3810000" cy="22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059113" y="6357938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KHUẤY TAN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640513" y="7408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nimBg="1"/>
      <p:bldP spid="133125" grpId="0" animBg="1"/>
      <p:bldP spid="133126" grpId="0" animBg="1"/>
      <p:bldP spid="133128" grpId="0"/>
      <p:bldP spid="16" grpId="0"/>
      <p:bldP spid="17" grpId="0"/>
      <p:bldP spid="19" grpId="0"/>
      <p:bldP spid="20" grpId="0"/>
      <p:bldP spid="123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187450" y="3141663"/>
            <a:ext cx="1781175" cy="100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4500563" y="2708275"/>
            <a:ext cx="460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795963" y="3141663"/>
            <a:ext cx="1785937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>
            <a:off x="1643063" y="12858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5371" name="Content Placeholder 3" descr="DSC039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27146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21"/>
          <p:cNvSpPr>
            <a:spLocks noChangeArrowheads="1"/>
          </p:cNvSpPr>
          <p:nvPr/>
        </p:nvSpPr>
        <p:spPr bwMode="auto">
          <a:xfrm>
            <a:off x="3563938" y="1341438"/>
            <a:ext cx="2357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 b="1">
                <a:solidFill>
                  <a:srgbClr val="0000FF"/>
                </a:solidFill>
                <a:latin typeface="Arial" charset="0"/>
              </a:rPr>
              <a:t>½ muỗng </a:t>
            </a:r>
          </a:p>
          <a:p>
            <a:r>
              <a:rPr lang="vi-VN" sz="2400" b="1">
                <a:solidFill>
                  <a:srgbClr val="0000FF"/>
                </a:solidFill>
                <a:latin typeface="Arial" charset="0"/>
              </a:rPr>
              <a:t>cà phê tiêu</a:t>
            </a:r>
          </a:p>
        </p:txBody>
      </p:sp>
      <p:pic>
        <p:nvPicPr>
          <p:cNvPr id="15373" name="Picture 22" descr="DSC039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12875"/>
            <a:ext cx="28575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4" descr="DSC0393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8575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26"/>
          <p:cNvSpPr>
            <a:spLocks noChangeArrowheads="1"/>
          </p:cNvSpPr>
          <p:nvPr/>
        </p:nvSpPr>
        <p:spPr bwMode="auto">
          <a:xfrm>
            <a:off x="1763713" y="1844675"/>
            <a:ext cx="12239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1 muỗng dầu </a:t>
            </a:r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vi-VN" sz="2400" b="1">
                <a:solidFill>
                  <a:srgbClr val="0000FF"/>
                </a:solidFill>
                <a:latin typeface="Arial" charset="0"/>
              </a:rPr>
              <a:t>ăn</a:t>
            </a:r>
          </a:p>
        </p:txBody>
      </p:sp>
      <p:sp>
        <p:nvSpPr>
          <p:cNvPr id="15376" name="Rectangle 27"/>
          <p:cNvSpPr>
            <a:spLocks noChangeArrowheads="1"/>
          </p:cNvSpPr>
          <p:nvPr/>
        </p:nvSpPr>
        <p:spPr bwMode="auto">
          <a:xfrm>
            <a:off x="7092950" y="2852738"/>
            <a:ext cx="1857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 b="1">
                <a:solidFill>
                  <a:srgbClr val="0000FF"/>
                </a:solidFill>
                <a:latin typeface="Arial" charset="0"/>
              </a:rPr>
              <a:t>1 muỗng cà phê tỏi</a:t>
            </a:r>
            <a:r>
              <a:rPr lang="vi-VN" sz="2400" b="1">
                <a:solidFill>
                  <a:srgbClr val="FFFF00"/>
                </a:solidFill>
                <a:latin typeface="Arial" charset="0"/>
              </a:rPr>
              <a:t> </a:t>
            </a:r>
            <a:endParaRPr lang="vi-VN" sz="2400">
              <a:latin typeface="Arial" charset="0"/>
            </a:endParaRPr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725"/>
            <a:ext cx="38100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843213" y="6278563"/>
            <a:ext cx="3671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KHUẤY ĐỀU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72" grpId="0"/>
      <p:bldP spid="15375" grpId="0"/>
      <p:bldP spid="15376" grpId="0"/>
      <p:bldP spid="13329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Noel">
  <a:themeElements>
    <a:clrScheme name="Noel 3">
      <a:dk1>
        <a:srgbClr val="4D4D4D"/>
      </a:dk1>
      <a:lt1>
        <a:srgbClr val="FFFFFF"/>
      </a:lt1>
      <a:dk2>
        <a:srgbClr val="FFFFFF"/>
      </a:dk2>
      <a:lt2>
        <a:srgbClr val="000000"/>
      </a:lt2>
      <a:accent1>
        <a:srgbClr val="426AA6"/>
      </a:accent1>
      <a:accent2>
        <a:srgbClr val="ECA024"/>
      </a:accent2>
      <a:accent3>
        <a:srgbClr val="FFFFFF"/>
      </a:accent3>
      <a:accent4>
        <a:srgbClr val="404040"/>
      </a:accent4>
      <a:accent5>
        <a:srgbClr val="B0B9D0"/>
      </a:accent5>
      <a:accent6>
        <a:srgbClr val="D69120"/>
      </a:accent6>
      <a:hlink>
        <a:srgbClr val="60D885"/>
      </a:hlink>
      <a:folHlink>
        <a:srgbClr val="132891"/>
      </a:folHlink>
    </a:clrScheme>
    <a:fontScheme name="No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el 1">
        <a:dk1>
          <a:srgbClr val="4D4D4D"/>
        </a:dk1>
        <a:lt1>
          <a:srgbClr val="FFFFFF"/>
        </a:lt1>
        <a:dk2>
          <a:srgbClr val="FFFFFF"/>
        </a:dk2>
        <a:lt2>
          <a:srgbClr val="000000"/>
        </a:lt2>
        <a:accent1>
          <a:srgbClr val="058089"/>
        </a:accent1>
        <a:accent2>
          <a:srgbClr val="FF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E7B900"/>
        </a:accent6>
        <a:hlink>
          <a:srgbClr val="AB360D"/>
        </a:hlink>
        <a:folHlink>
          <a:srgbClr val="0D6D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el 2">
        <a:dk1>
          <a:srgbClr val="777777"/>
        </a:dk1>
        <a:lt1>
          <a:srgbClr val="FFFFFF"/>
        </a:lt1>
        <a:dk2>
          <a:srgbClr val="FFFFFF"/>
        </a:dk2>
        <a:lt2>
          <a:srgbClr val="000000"/>
        </a:lt2>
        <a:accent1>
          <a:srgbClr val="863ACC"/>
        </a:accent1>
        <a:accent2>
          <a:srgbClr val="28CCBC"/>
        </a:accent2>
        <a:accent3>
          <a:srgbClr val="FFFFFF"/>
        </a:accent3>
        <a:accent4>
          <a:srgbClr val="656565"/>
        </a:accent4>
        <a:accent5>
          <a:srgbClr val="C3AEE2"/>
        </a:accent5>
        <a:accent6>
          <a:srgbClr val="23B9AA"/>
        </a:accent6>
        <a:hlink>
          <a:srgbClr val="D6D348"/>
        </a:hlink>
        <a:folHlink>
          <a:srgbClr val="5E0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el 3">
        <a:dk1>
          <a:srgbClr val="4D4D4D"/>
        </a:dk1>
        <a:lt1>
          <a:srgbClr val="FFFFFF"/>
        </a:lt1>
        <a:dk2>
          <a:srgbClr val="FFFFFF"/>
        </a:dk2>
        <a:lt2>
          <a:srgbClr val="000000"/>
        </a:lt2>
        <a:accent1>
          <a:srgbClr val="426AA6"/>
        </a:accent1>
        <a:accent2>
          <a:srgbClr val="ECA024"/>
        </a:accent2>
        <a:accent3>
          <a:srgbClr val="FFFFFF"/>
        </a:accent3>
        <a:accent4>
          <a:srgbClr val="404040"/>
        </a:accent4>
        <a:accent5>
          <a:srgbClr val="B0B9D0"/>
        </a:accent5>
        <a:accent6>
          <a:srgbClr val="D69120"/>
        </a:accent6>
        <a:hlink>
          <a:srgbClr val="60D885"/>
        </a:hlink>
        <a:folHlink>
          <a:srgbClr val="1328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213l">
  <a:themeElements>
    <a:clrScheme name="cdb2004213l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cdb2004213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13l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13l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13l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4_Pap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1256</TotalTime>
  <Words>856</Words>
  <Application>Microsoft Office PowerPoint</Application>
  <PresentationFormat>On-screen Show (4:3)</PresentationFormat>
  <Paragraphs>115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Times New Roman</vt:lpstr>
      <vt:lpstr>Wingdings 2</vt:lpstr>
      <vt:lpstr>Wingdings</vt:lpstr>
      <vt:lpstr>Verdana</vt:lpstr>
      <vt:lpstr>Constantia</vt:lpstr>
      <vt:lpstr>VNI-Times</vt:lpstr>
      <vt:lpstr>Noel</vt:lpstr>
      <vt:lpstr>cdb2004213l</vt:lpstr>
      <vt:lpstr>4_Paper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CaptainTBK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NHÀ BÈ TRƯỜNG THCS HAI BÀ TRƯNG</dc:title>
  <dc:creator>Nguyễn Thanh Bình</dc:creator>
  <cp:lastModifiedBy>ducanh</cp:lastModifiedBy>
  <cp:revision>113</cp:revision>
  <dcterms:created xsi:type="dcterms:W3CDTF">2009-02-21T04:42:49Z</dcterms:created>
  <dcterms:modified xsi:type="dcterms:W3CDTF">2021-03-06T00:57:06Z</dcterms:modified>
</cp:coreProperties>
</file>