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4660"/>
  </p:normalViewPr>
  <p:slideViewPr>
    <p:cSldViewPr>
      <p:cViewPr>
        <p:scale>
          <a:sx n="118" d="100"/>
          <a:sy n="118" d="100"/>
        </p:scale>
        <p:origin x="-1108"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29D088D4-7187-4797-ADAE-6BE7CA8A1FB4}" type="datetimeFigureOut">
              <a:rPr lang="en-US"/>
              <a:pPr/>
              <a:t>3/6/2021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3C5D5D5-696E-4CEC-866F-2F0EB2892F5E}" type="slidenum">
              <a:rPr lang="en-US"/>
              <a:pPr/>
              <a:t>‹#›</a:t>
            </a:fld>
            <a:endParaRPr lang="en-US"/>
          </a:p>
        </p:txBody>
      </p:sp>
    </p:spTree>
    <p:extLst>
      <p:ext uri="{BB962C8B-B14F-4D97-AF65-F5344CB8AC3E}">
        <p14:creationId xmlns:p14="http://schemas.microsoft.com/office/powerpoint/2010/main" val="3825842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27F134-54C8-47EA-8643-99DBE2AF1133}" type="slidenum">
              <a:rPr lang="en-US">
                <a:latin typeface="Calibri" pitchFamily="34" charset="0"/>
              </a:rPr>
              <a:pPr eaLnBrk="1" hangingPunct="1"/>
              <a:t>1</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1639A3D-5340-41DA-9724-EE9F0626F07B}" type="datetimeFigureOut">
              <a:rPr lang="en-US"/>
              <a:pPr/>
              <a:t>3/6/2021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B6DEFD-A29B-4A27-8E35-541692B38A2B}" type="slidenum">
              <a:rPr lang="en-US"/>
              <a:pPr/>
              <a:t>‹#›</a:t>
            </a:fld>
            <a:endParaRPr lang="en-US"/>
          </a:p>
        </p:txBody>
      </p:sp>
    </p:spTree>
    <p:extLst>
      <p:ext uri="{BB962C8B-B14F-4D97-AF65-F5344CB8AC3E}">
        <p14:creationId xmlns:p14="http://schemas.microsoft.com/office/powerpoint/2010/main" val="367551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160CC6A-B78C-4CB6-8910-EBEAA27C90FA}" type="datetimeFigureOut">
              <a:rPr lang="en-US"/>
              <a:pPr/>
              <a:t>3/6/2021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E68F89-D81E-4033-A41A-2E8239BAB22C}" type="slidenum">
              <a:rPr lang="en-US"/>
              <a:pPr/>
              <a:t>‹#›</a:t>
            </a:fld>
            <a:endParaRPr lang="en-US"/>
          </a:p>
        </p:txBody>
      </p:sp>
    </p:spTree>
    <p:extLst>
      <p:ext uri="{BB962C8B-B14F-4D97-AF65-F5344CB8AC3E}">
        <p14:creationId xmlns:p14="http://schemas.microsoft.com/office/powerpoint/2010/main" val="334577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16381FE-101B-48A4-9723-3EA8960C676A}" type="datetimeFigureOut">
              <a:rPr lang="en-US"/>
              <a:pPr/>
              <a:t>3/6/2021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6C23B8-4B46-41F8-9FE3-8B5FBA5DA1FC}" type="slidenum">
              <a:rPr lang="en-US"/>
              <a:pPr/>
              <a:t>‹#›</a:t>
            </a:fld>
            <a:endParaRPr lang="en-US"/>
          </a:p>
        </p:txBody>
      </p:sp>
    </p:spTree>
    <p:extLst>
      <p:ext uri="{BB962C8B-B14F-4D97-AF65-F5344CB8AC3E}">
        <p14:creationId xmlns:p14="http://schemas.microsoft.com/office/powerpoint/2010/main" val="3287806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F1ACFA-28CE-4DA7-A18D-C67E92760791}" type="datetimeFigureOut">
              <a:rPr lang="en-US"/>
              <a:pPr/>
              <a:t>3/6/2021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985136-F2BA-4938-817F-1FD491F8E73D}" type="slidenum">
              <a:rPr lang="en-US"/>
              <a:pPr/>
              <a:t>‹#›</a:t>
            </a:fld>
            <a:endParaRPr lang="en-US"/>
          </a:p>
        </p:txBody>
      </p:sp>
    </p:spTree>
    <p:extLst>
      <p:ext uri="{BB962C8B-B14F-4D97-AF65-F5344CB8AC3E}">
        <p14:creationId xmlns:p14="http://schemas.microsoft.com/office/powerpoint/2010/main" val="2032674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A0ECDE7-C6AC-42E0-9EF9-EB6FC7F1EE6E}" type="datetimeFigureOut">
              <a:rPr lang="en-US"/>
              <a:pPr/>
              <a:t>3/6/2021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38695D-105B-4790-86AD-C087EDA0E655}" type="slidenum">
              <a:rPr lang="en-US"/>
              <a:pPr/>
              <a:t>‹#›</a:t>
            </a:fld>
            <a:endParaRPr lang="en-US"/>
          </a:p>
        </p:txBody>
      </p:sp>
    </p:spTree>
    <p:extLst>
      <p:ext uri="{BB962C8B-B14F-4D97-AF65-F5344CB8AC3E}">
        <p14:creationId xmlns:p14="http://schemas.microsoft.com/office/powerpoint/2010/main" val="428738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E6001FA-95BA-4DC8-A5D7-ACB87F47A236}" type="datetimeFigureOut">
              <a:rPr lang="en-US"/>
              <a:pPr/>
              <a:t>3/6/2021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CAB8541-6596-44BD-95D5-E5D4B62A274B}" type="slidenum">
              <a:rPr lang="en-US"/>
              <a:pPr/>
              <a:t>‹#›</a:t>
            </a:fld>
            <a:endParaRPr lang="en-US"/>
          </a:p>
        </p:txBody>
      </p:sp>
    </p:spTree>
    <p:extLst>
      <p:ext uri="{BB962C8B-B14F-4D97-AF65-F5344CB8AC3E}">
        <p14:creationId xmlns:p14="http://schemas.microsoft.com/office/powerpoint/2010/main" val="87952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2240F5-E22F-4490-AF4E-C3CF077A7602}" type="datetimeFigureOut">
              <a:rPr lang="en-US"/>
              <a:pPr/>
              <a:t>3/6/2021</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C8D4C0C-5A2C-4FE0-81EC-194980A66821}" type="slidenum">
              <a:rPr lang="en-US"/>
              <a:pPr/>
              <a:t>‹#›</a:t>
            </a:fld>
            <a:endParaRPr lang="en-US"/>
          </a:p>
        </p:txBody>
      </p:sp>
    </p:spTree>
    <p:extLst>
      <p:ext uri="{BB962C8B-B14F-4D97-AF65-F5344CB8AC3E}">
        <p14:creationId xmlns:p14="http://schemas.microsoft.com/office/powerpoint/2010/main" val="370436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C6879C1-5C23-429D-9E8E-55613245A7EB}" type="datetimeFigureOut">
              <a:rPr lang="en-US"/>
              <a:pPr/>
              <a:t>3/6/2021</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1D210DB-CA27-4139-869A-629D88603988}" type="slidenum">
              <a:rPr lang="en-US"/>
              <a:pPr/>
              <a:t>‹#›</a:t>
            </a:fld>
            <a:endParaRPr lang="en-US"/>
          </a:p>
        </p:txBody>
      </p:sp>
    </p:spTree>
    <p:extLst>
      <p:ext uri="{BB962C8B-B14F-4D97-AF65-F5344CB8AC3E}">
        <p14:creationId xmlns:p14="http://schemas.microsoft.com/office/powerpoint/2010/main" val="121625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160BD2-7AED-4F87-91D7-A8BE98AD761F}" type="datetimeFigureOut">
              <a:rPr lang="en-US"/>
              <a:pPr/>
              <a:t>3/6/2021</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9BCE0C9C-5849-45C3-B786-9F90363F285F}" type="slidenum">
              <a:rPr lang="en-US"/>
              <a:pPr/>
              <a:t>‹#›</a:t>
            </a:fld>
            <a:endParaRPr lang="en-US"/>
          </a:p>
        </p:txBody>
      </p:sp>
    </p:spTree>
    <p:extLst>
      <p:ext uri="{BB962C8B-B14F-4D97-AF65-F5344CB8AC3E}">
        <p14:creationId xmlns:p14="http://schemas.microsoft.com/office/powerpoint/2010/main" val="190122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D00C9A-2562-4C67-A170-390D4D75551B}" type="datetimeFigureOut">
              <a:rPr lang="en-US"/>
              <a:pPr/>
              <a:t>3/6/2021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6403521-93C7-44A2-8028-4138C5E50612}" type="slidenum">
              <a:rPr lang="en-US"/>
              <a:pPr/>
              <a:t>‹#›</a:t>
            </a:fld>
            <a:endParaRPr lang="en-US"/>
          </a:p>
        </p:txBody>
      </p:sp>
    </p:spTree>
    <p:extLst>
      <p:ext uri="{BB962C8B-B14F-4D97-AF65-F5344CB8AC3E}">
        <p14:creationId xmlns:p14="http://schemas.microsoft.com/office/powerpoint/2010/main" val="105696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B55253-66AB-487F-876B-D1B2268AE542}" type="datetimeFigureOut">
              <a:rPr lang="en-US"/>
              <a:pPr/>
              <a:t>3/6/2021</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79C3E78-C7EC-4E7D-AE45-8D0DCF6F6006}" type="slidenum">
              <a:rPr lang="en-US"/>
              <a:pPr/>
              <a:t>‹#›</a:t>
            </a:fld>
            <a:endParaRPr lang="en-US"/>
          </a:p>
        </p:txBody>
      </p:sp>
    </p:spTree>
    <p:extLst>
      <p:ext uri="{BB962C8B-B14F-4D97-AF65-F5344CB8AC3E}">
        <p14:creationId xmlns:p14="http://schemas.microsoft.com/office/powerpoint/2010/main" val="15348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C1BF05D9-A338-4A68-B76F-170D6671D7CB}" type="datetimeFigureOut">
              <a:rPr lang="en-US"/>
              <a:pPr/>
              <a:t>3/6/2021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55F923B-C162-4983-80C6-7E350D8AE46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gif"/><Relationship Id="rId4"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04800" y="2514600"/>
            <a:ext cx="8610600" cy="1828800"/>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BÀI 17.BẢO QUẢN CHẤT DINH DƯỠNG TRONG CHẾ BIẾN MÓN ĂN</a:t>
            </a:r>
            <a:endPar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2051" name="Picture 6" descr="big1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39762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big1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0ck44a.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495800"/>
            <a:ext cx="480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BLU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V="1">
            <a:off x="228600" y="4419600"/>
            <a:ext cx="869156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Bellcol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906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nodeType="withEffect">
                                  <p:stCondLst>
                                    <p:cond delay="0"/>
                                  </p:stCondLst>
                                  <p:childTnLst>
                                    <p:animClr clrSpc="hsl" dir="cw">
                                      <p:cBhvr override="childStyle">
                                        <p:cTn id="6" dur="500" fill="hold"/>
                                        <p:tgtEl>
                                          <p:spTgt spid="2050">
                                            <p:txEl>
                                              <p:pRg st="0" end="0"/>
                                            </p:txEl>
                                          </p:spTgt>
                                        </p:tgtEl>
                                        <p:attrNameLst>
                                          <p:attrName>style.color</p:attrName>
                                        </p:attrNameLst>
                                      </p:cBhvr>
                                      <p:by>
                                        <p:hsl h="-7200000" s="0" l="0"/>
                                      </p:by>
                                    </p:animClr>
                                    <p:animClr clrSpc="hsl" dir="cw">
                                      <p:cBhvr>
                                        <p:cTn id="7" dur="500" fill="hold"/>
                                        <p:tgtEl>
                                          <p:spTgt spid="2050">
                                            <p:txEl>
                                              <p:pRg st="0" end="0"/>
                                            </p:txEl>
                                          </p:spTgt>
                                        </p:tgtEl>
                                        <p:attrNameLst>
                                          <p:attrName>fillcolor</p:attrName>
                                        </p:attrNameLst>
                                      </p:cBhvr>
                                      <p:by>
                                        <p:hsl h="-7200000" s="0" l="0"/>
                                      </p:by>
                                    </p:animClr>
                                    <p:animClr clrSpc="hsl" dir="cw">
                                      <p:cBhvr>
                                        <p:cTn id="8" dur="500" fill="hold"/>
                                        <p:tgtEl>
                                          <p:spTgt spid="2050">
                                            <p:txEl>
                                              <p:pRg st="0" end="0"/>
                                            </p:txEl>
                                          </p:spTgt>
                                        </p:tgtEl>
                                        <p:attrNameLst>
                                          <p:attrName>stroke.color</p:attrName>
                                        </p:attrNameLst>
                                      </p:cBhvr>
                                      <p:by>
                                        <p:hsl h="-7200000" s="0" l="0"/>
                                      </p:by>
                                    </p:animClr>
                                    <p:set>
                                      <p:cBhvr>
                                        <p:cTn id="9" dur="500" fill="hold"/>
                                        <p:tgtEl>
                                          <p:spTgt spid="205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3581400" cy="1143000"/>
          </a:xfrm>
        </p:spPr>
        <p:txBody>
          <a:bodyPr/>
          <a:lstStyle/>
          <a:p>
            <a:pPr eaLnBrk="1" hangingPunct="1"/>
            <a:r>
              <a:rPr lang="en-US" u="sng" smtClean="0">
                <a:solidFill>
                  <a:srgbClr val="FF0000"/>
                </a:solidFill>
              </a:rPr>
              <a:t>b)Chất béo</a:t>
            </a:r>
          </a:p>
        </p:txBody>
      </p:sp>
      <p:sp>
        <p:nvSpPr>
          <p:cNvPr id="11267" name="Content Placeholder 2"/>
          <p:cNvSpPr>
            <a:spLocks noGrp="1"/>
          </p:cNvSpPr>
          <p:nvPr>
            <p:ph idx="1"/>
          </p:nvPr>
        </p:nvSpPr>
        <p:spPr>
          <a:xfrm>
            <a:off x="914400" y="4724400"/>
            <a:ext cx="7010400" cy="2133600"/>
          </a:xfrm>
        </p:spPr>
        <p:txBody>
          <a:bodyPr/>
          <a:lstStyle/>
          <a:p>
            <a:pPr eaLnBrk="1" hangingPunct="1">
              <a:buFont typeface="Arial" charset="0"/>
              <a:buNone/>
            </a:pPr>
            <a:r>
              <a:rPr lang="en-US" sz="4000" smtClean="0"/>
              <a:t>_ Đun nóng nhiều,sinh tố A trong chất béo sẽ bị phân hủy và chất béo sẽ bị biến chất.</a:t>
            </a:r>
          </a:p>
        </p:txBody>
      </p:sp>
      <p:sp>
        <p:nvSpPr>
          <p:cNvPr id="11268" name="AutoShape 2" descr="data:image/jpeg;base64,/9j/4AAQSkZJRgABAQAAAQABAAD/2wCEAAkGBxAQDw8PDw8QDxAPDw8QDQ8PDw8PDw0PFRQWFhUUFRQYHCghGBolHRQUITEhJSkrLi4uFx8zODMsNygtLisBCgoKDg0OGhAQGCwkHCQsLCwsLCwsLCwsLCwsLCwsLCwsLCwsLCwsLCwsLCwsLCwsLCwsLCwsLCwsLCwsLCwsLP/AABEIAMcA/QMBEQACEQEDEQH/xAAcAAACAgMBAQAAAAAAAAAAAAABAgAEAwUGBwj/xABAEAABBAADBAUHCwQCAwEAAAABAAIDEQQSIQUxQVETImFxkQYHMlKBobEUIzNicpKissHR8FOC0uEkQhZjcxX/xAAaAQEBAAMBAQAAAAAAAAAAAAAAAQIDBAUG/8QAMREBAQACAQMDAgUDAwUBAAAAAAECEQMEEiEiMUEyUQUTYXGhM4GRFCOxUsHh8PFC/9oADAMBAAIRAxEAPwD2ilkxGkEQRBEAUATQiCIIgWkAVEpQBBCECEKhSECkIAgClAIUCkIbJSKBCBSiELUAIRSlAtKoVwQIQlAQdMqCAgNKAEIJSolKUAhSUSlQKUEpAKQAhUBFCkERCkIBSBXBULSBSFAFAKQIQilKICBSgUoEIRS0qA4IEcEqBSg6ekEpNgq0BQRURKJSxApESkVCEC0gBCoCoFJQCECkKCUqFIVCkIFIUApQLSAEIAQgQhFIQgWkQrggUqqUqAEIhaQdOggQRBKQRAFRCoIgFIIoAgVACqQEAKKBQKURjlkDWlziGtaCXOJoADebVHPnyzwFkCZz6JFshmc2+/KjHui3szyhwmJcY4ZQXj/o5r431zAcBaLMpWzUZAiAUCkIEKKQqBSiEKoUoFKKBQBEdMgiCIIgiABWiFQRBEAQAqAFACFSFQAooFACg0nlm1x2djcjsh+TyHNQOgFke0aKX2YZ/TXzbjHSNiZ1nAWSCHakEbu5I5OLLdbjzZ4eabamHbFiHQSND39JQeXNbRcyjzGirqxj6OKNiIhSgUoQhRSlApUQhCBSqoFQKUCojplQUEQRACFYAgKgCCUgiAUoAQgUlACqAgUooIKu0HR9G5suUscCHNdWUjtWOWWMnlcZb7OIxextjvADoYDR/wCug+C5rzcf/V/LZOn877f4XtgbP2bh5A/DxQscRlDm+m1XDm49/V/K5cWUnt/DrbXU0gUQCikKIQoFUUpQKUQpKKQooIhUNOmVQUEQS0EtUAoIFBEAKAIIgBUCqgFAEARWOaQNaXHgFjllMZukm7py+NlMrjnDyw7soDqI5t5LwebqMs8v0ehhjMZ+rB8mb6zx2GB4/Ra5y34/4ZX9v5NHh47FGR5vQCMtF9riNAsbyX+/7Hn+zc7PlcCGOJN7jydxHcvU6HqLfRk5ebCfVGwK9JzFJRSFAhRClRSlEIVQqKVygVAKQdMqiFALVBUEVgCoilEtQBBLQAlBCUCWgiBUUCUFbaAuJ9cvFaeolvHdM+P6o5/HYicD5uOtNAI8wHfzXhZcmXxi7scMfmqseIxfGNv3Kv2ZlpuWV+Gfbxz5ZoH4hx63zf2Y81+9Y7z/AG/slnHPZtsGHWMwuj6VZfcV3dD3fmzf+XPza7fC+vecbHNuOtaGjy0WOXtVnvHIyYR0jOlEkgbrnL6eQRvoDgvLx5rZt6NxmN1pr4Mc6OeBrZnua+RjToGXZ5Fx0Wzj5bcpE5OOdlunclei88pUQhVCopCgVRUtQdMsmKIAshFBEEtUQrEAlEAlFBFS0QCgVBLRQKBUFfG6xu7tO9aeo/p5MsPqjVF7qAyu3b6H7rwrb9nbqb92PpH+q77o/wAlr3V1GaOR3EO+6P8AJWWsdRZisuaetQs60Bfdeq7ej88sa+TxjVor2XIxvF6HjoUvsrWy4M9C8NlcIwcoDmtfQ7CeC5f9LjrxfDf/AKi73ry08ex42yRPe90ga8EDqtaHDdddquHS443e1y6nLKa06UldDnISg021cfiWvLYIQ9oAt5I9LiKJHNcPP1n5edw06uLp5lj3WtL/AOT4lpIdBeU04ZHNo96wnXffTb/o5fZ0eAxfTRMlylmcXkdvabpd3HnM8ZlHHnh2Wys9rNilqDpLWbEbQS1RLQRACVBLUAJQC0VLRAtACgFooFAEAKIrY4XG/u071p6ib4smfH7tdb6FNdu+r+68O717OzU+7GXv9U/h/da7tZIaOR9+ie+m/wCSS5FkWorLmk6AA6Gt67ei3eWbaeXxj4WXFey5XmXnJ8t58POMHhHU9zckjgBnDnEeiTdEfqVryy86ZyeNuY8p9pBuCZE6SfpC4GQ9I4ZydT6JWzvx0x+XP4Pbb4sroZJ2kCqMhyHvaSb8FheXFdPYvN95Rux2FJlrpoXZJMugIOrXV/NyYZzJLHTErMjnZ4gcXL0pcxpa3o3USxwrmCNd68LrpnOW24+Hp8Fx/Lnb7tBtTFG3t6W2DdQv9VxYS32jtnbJ5dZsVrm4aBrwWuEYzA7we3tX0vFNYR4nLd51bJWxrS0HSrNiloDaAWgNqAEoFtAbQQlQBFC0EtACUAtALVQpKCvjtY3d2netHUzfFkz476o1pMulNadN5cdfcvDvdrxHZ6dsRfP6jfv/AOlq9f2Zaw+7LE+Xi1o/utPX9kvb91iIOL2lxAABodq7uh3eX1NXLrt8LJK9lyPBo3tm2rjcTKbEcsgZetHMRp3Ae9aMbvyzzcv5T7T6eY5fo2WG9p4n+clakUcK+9PBYWK9K8zmIIxOIjvR8Oau1rh+6vF76SvV3PABJ0A3nkFvHHYPbs2MxMzIWhkEGc9KAC55oBop2g1BK4r1EuWm/wDK1JWij27imMcZ4xO05rGRjCOWrT+i1Ydbjflty6eu72Vj24iCKZu57ASPVduI9htehjl3YyuSzV0tkrJAtEdNayRLQG1QLQS1BEAtFC0BtQC0AQS0AtES0ClApWQr476N+taLR1P9LL9mzj+qNcOkoeju35j+y8G92nZe3Zfnfq+K13uPQyRmTjlT1/EPQyRA5wXEaAhoB8Su38PmX5vqaubXb4WSV7TlfNmPme2bF5XVmnlzaA31yuWZaZ5Ty0pgHMq9yAyKjYKWj0PzRD/nSHlhn+9zVOP6i+z0nylmLcM8DQvpl9h3rDreX8vhtbunw785FDYkTYMDLJQBeTl7RWUDxteNx59vBlnfeuzkndyzGe0azCwgtXn4511Zzy3WxAGMcwaDNmAAAAvevf8AwrluWGWN+Hm9Xj6pWxzr1nImZB1NrJigKA2gloqWgBKIFoqWgBKiJaKlogWgFoBmRQJQC1UV8b9G7uWjqf6WX7NnH9Ua9gdQBI3aLw9XTruthld6w8P9rXZVO3NzH3Ukv3S6PGOuC42QDl4Ac129BL+b592vlvp8MzivYcr5q2i752f/AO8v5iuVsvu15RiAKo9D8z4/5OJPKBvvd/pXj+pb7O88pjcQH1wuH8Wv+1J+rr6KeuqeLkLo44gC1rQLsjU1yC8Pm5blhMJPDt4sZMrlWKBmXtHvXPPDZl5bPAaFy9r8Hvry/ZwdZ7RbzL33AFoOstZsRtBLQG0EtALQS0AtBLQRQBALRQtALQBEAlUVsd9G7uXP1P8ASybOP6opAaDU7uwrxPh133IWu9fxatVl+Ky3PsZod6/4Qrq/dLZ9jx+nqSSWmrr3BdvQzXLb86aub6WZ50PcvWcz5oxjrkmPOaT8xWiM77qRKrFAUHovmg+lxZ/9UY/EUw91dr5QP6sY5vC838WvoxdvRT1VXkdqvCydshWu1WKthgzofYva/B55zv7OHrPhnzL3Y4gzJsdjS2tY0gigilyk96slqWtGXU4/HlnOOkLitOXU5fEZzjgZ+a2YdVP/ANMcuP7DmXVLL7NektQTMgloGA56Lmz6jt9mcw2XERkNtup0IG7xXNy8+et4+7PDGb1VKSVx0YdeIN6e1c16nly8Y1unHjPeMsTJAAHn21v7F0cfNyz6qwuGPwOf9u5dnFzzPx8tOWGmDHO+bf3J1P8ASy/Y4vqigGaCnOGnAj9QvD+HWxmN39R3g39lr7WW59jNa7+o4+xg/RJP1Nz7MkAAksklxbvJvQH3Lu6DxyX9mrmvpZZn0132T8F6lrnj5nmdZkPOR/5itZVclVACD0jzSafKz2Qj8ymPuyjqtvSaxD61ryvxW+MY7uinmsb3rxrHZC500rYYJ/VPevb/AAqaxyv6vP6v3jOXr1tuTQZldjuVvakQJLK1o6xr4n2JoZ4yHNB5j2rzeaeutuNK6Nau2xnMmMtUZbLlUq7Y3x2CLIviDRHtTHkuHnGpZKo4hzowXCUkAXlIa4n4fFdnD1mOeUwy96158Vk3Cw7SOQPkYWNIsuGuT7Td4HaLXb2/DU2MUgNEEEHUEajsKws3NErO4a6j+d64cuPLH3bplLEdfur2LVlGU0w9HW4dqwmMnsy3sr5OZV7bkm41WI2g3PkabLyMx4Bo3+3RbeLjuGW/lMr3T9DYqYOjeBqSCFv6nL/ayYcU9ca4NdlFOrThf7rw9+HZ437MJif/AFnrHTLc+x44pP6rj4qapufZnwkZa9ziSSQASb4d66+gus6083nGaHFzdR/2HfAr07m59Pm4v1ePrE+9ZRKxEqsUBV0PSPNW6osU7nJG3waf3Wv2rOezottONsfwFj2ij+q8f8Ty3lMXodHPFYjMvO06UEimlbXZtlhP1q9wXs/h97eO/u8/qfOUWCCvQmTn0lLLbF3tLsaVfETkOEbKL3Au13MYDWY+3QBNTW6KTMPbiXF1gjMHVnvhZGla8NKKZ8kwhMd1tcKKY0VVCq5Ly+TK3K2tutMymwrmApZtZWsnxRBIA3c15+fPfiOnHDxtUkxDjvPgtGWeV962TGKs7ra4XVgrPp8u3kxv6pnN41ThluizQcgALX0/Fl3Ty8/OaptjYoslnhHoMmIjHBtsa5zR2BznfBZcnixjj5js4zYBHELELIOwcU7ZfeLtTnJ10HH3J2z7HdWpxxNH2/H/AEteTLFzOIcelAB1olctusnRJ6VmN76Ot7h4kBaepz/27GXHj6ovRgUQ3WtDlcCAeWo3rzJnNajdcbtrJnOa/Lbjrwc7TvO5YbbZF2Bjj63iFL5jCrcVMvNdHcbtbukurWvklqtj3NLJKN9R/wACvTl20PnB76cb5ke9dWM8NNYXz6kaLZMahopb71jR6D5upSzDy6aOm07aaFoz1tnHTYyYvYBW6z40vG/EMfXL+j0ekviqj8QBS4p5dOl3DvFa7z4UtWV8r21usBI1ketCyT7P4F7nR8d/LjzufKd7J8oB3Ar0ceK/LnuTI0Fbe1ht3lLoamkxxDcU5ko6mJhjbC6yA6SMvLo7HGnBwHEZuS2Sbxlx95U3qrmHa0VXYD3DQLl6jG5SX7NnHY2TCCFq7ZlFu4Yhas+KzzDYFat6Vz+Mf1nd5XkZ5TuruxniKUkorfXate7fEZ617o2F8ltDXC25iXCrZzF/rS9DpOh5cspln4n8tHNzY4zU91efa7Ws6OBrc+rRLYfFEBp1a9N/YCQDvPA/Q6mDh85H2DgNxANCzZNucSbLieJJJJPatW7ld1faadjh200A8FmxSQfzxQU59x/u+AQarHjQ3zd8SteTPFyk+Gkc90rAQxrSM5B6x+qOK4ubxLk6+LzZi1kjJRld05c9j2Ocx4LOoADmDa11sLys+S5Sy16+PDjL4nj7tp8pLhlZq9+YsiZYfZO+iAuXHhsnpu2H5ePvl4k+WvkwrX0JOlJEgjcTORE19EkanXSta7F0Tz7e7G4SXxfDabJ2hHh+jic11OflYwUXPblzBwvWt2vIrnvDlvfynJx92O8a1/lHtaXEPZ8nuJjBJlaazSO6tk9moA71u6eflzZj0+Mmsru1Tbt1sOGmnnJcIQ36Os0jnEDKATvs6ncvZ6XPvlmnB1XD+XZp49t/HxzYh8kcRhYXWI3au11JJC75hqeHFaoyTgmg2hw5lTHDXmoxwOAOpoa7tda0WWU2NxsTb+Iw72BrszCRcTiMrr5HgVrz4ccoyxysrqnbWlkkL2SGQDMWwxAAtZuFk3qvM5ePG+nKeP1e1xcMvH6b5/RZw2LizMa6N8rpQXW6UgtI3ihQ01WnLjnnUkkWdLlZN5eaYbVMb3Og6QtaCHxv+cAPZeo3ha8umxz8ZSTf2bMOns3blvXwsYXb81tEmXMCHSaW0Rk1R5HfuXbhy9upPb2as+iwvdfO/fT0vBYQFoOmosUbFd69CPFu54q83DBZsXThZsSYzCRzRmOVgew1bXcxqCORHMKS3G7g08mzJ4fopRKwbm4nNnb2dM3Uj7TSe1Z/mY36p/hNX4ZIdoSN0fBIOZjMUzT4ODvwrXePG301nMte7N/+xRoslA5mCe/ANU/Ky/8AabiSbajG9svsw+I/wWrLpe7/AOnc0eJxzNfmpnb9+SIa8eu5q5sfwvgx+q/y3f6jO+ymdqFp+bjiYeBt87/BtN/GunDj4OL6Z/j/AMsMss8veq0kOIxFB+d4qqkoRgchE3Q/3Zln+bb9MY9snu2+ztgGw6Q2dPYBuHYFjMfuXL7OlwuHawAALYw2tWqA4BBhfA07yfEdymxgdgoibLcx+tbviouxMTeSmWEs1VmVnmOJ21sZzZ3FrdXtcYpODGtAsOJ3AbwOa8Dn6XPDOy/T7x73T9Xjlxyf2saRscgmPWNW14kILGl/RhtAu0BIzcQuaZ5Wel16x7fLC/CxZIyxj5JHMAiDXRtia4G+jonXcSXeC2akmt+WEyz3fsEnoQ6tL3AgOJyyRRNzEENcd9A63wVkut1j43qe3/LDh8NK6V7+lDWuOmj3dY1Qc2gcxrdqB2qXWu2M+7xuxsMJ5GnEx5Z2ubG7pBIT1HvJ3EAbgDR7wvT6LizmXflNTTzOu5uOztxrkNo+aCdrnOZimPbrkzscHdgcRp4L1dvKeeba2dJh5nQzNEcjDRaNxHBzTxB5qqTB7OmnIbDE6Q6egCfag6fyd8hsZJiG9NhZo42kEkigXd/JY537Li9MxvkPnhDYgxsg1twLb04lo7VzcvHc8dO3pOqnDnu+zQjyOmgkiYIJ5gHOdI5pbQeR6QcSNL4dq48uLmy34/Z6eHU9PjJq/O1U7ExcTy8xzsLxJ02ZokbkBqMCtLoqZ8eUmrj9tM+PqOPLLcy9/f8A7DsXyYxU2UGKaFoe65DlaXNveL115ELbhwW5eZ4aOXrMMcPRfVK9U2Ts1uHiZE0uIaKGY2V244yTTxeTO55XKr9LPTBvQs2JgVAM6mgr4mO3tCmostV5NnxngseyL3VXfseI77U/Lh30o2HB6oV7Id9Z2bOibuaFe2J3VYbE0bgqhwggQFApKBSUUEQpQAhFl0o43ZkMvpsBOYOJ5kChfPRcnJ0XDnZbHRx9Vycf01VfsDDkNBZYaAACdNKr8vvKl6DhvwznW803qkj8ncOMltc7o82XM7QWSTpy1Kk/D+H53/llev5bv9VyPAxtcXBozGusdToKHuA8F0YcHHh9Mc2fNnlNWspC3NTG9loqhjdi4eeumgilrdnY11d1psNhtmQxCoomMHJjGtTYshilImVRQpRQyoiUqAgio6AhZMSoIpsQBQQhBKQBBEAQFACgCoBUAKqgiFKCIFKilKBSgUqoBQIUUFACgUoAgCAIFKKUoIg6FZsQpQSlBFBAgiBVaIoAgKAIAqAigUAQAogIEKigUCoAQqhSgVACFDYUhspQ2BQKgiBSFVAoBSG3QLJEUETQighTQW1RAoAoIgiCIFKBbVVEAQAogUgUhFKUApBCgSkQCECkIJSBSEC0gFIFIQKUClVURG/tUC0DIIoAUASiKAKCIIgCAFACqoIgIIgBQKUClFBACqUCogIFIVATQUoFIUAQAoMbkCqqiDfKoKCBAUEQBQAhYgIIghQRACgVVQQAoAiAroKVACiltBFUAqgFQAoFKoCgUoFUAKyCkKBKQBB//9k="/>
          <p:cNvSpPr>
            <a:spLocks noChangeAspect="1" noChangeArrowheads="1"/>
          </p:cNvSpPr>
          <p:nvPr/>
        </p:nvSpPr>
        <p:spPr bwMode="auto">
          <a:xfrm>
            <a:off x="144463" y="-1257300"/>
            <a:ext cx="33337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9" name="AutoShape 4" descr="data:image/jpeg;base64,/9j/4AAQSkZJRgABAQAAAQABAAD/2wCEAAkGBxAQDw8PDw8QDxAPDw8QDQ8PDw8PDw0PFRQWFhUUFRQYHCghGBolHRQUITEhJSkrLi4uFx8zODMsNygtLisBCgoKDg0OGhAQGCwkHCQsLCwsLCwsLCwsLCwsLCwsLCwsLCwsLCwsLCwsLCwsLCwsLCwsLCwsLCwsLCwsLCwsLP/AABEIAMcA/QMBEQACEQEDEQH/xAAcAAACAgMBAQAAAAAAAAAAAAABAgAEAwUGBwj/xABAEAABBAADBAUHCwQCAwEAAAABAAIDEQQSIQUxQVETImFxkQYHMlKBobEUIzNicpKissHR8FOC0uEkQhZjcxX/xAAaAQEBAAMBAQAAAAAAAAAAAAAAAQIDBAUG/8QAMREBAQACAQMDAgUDAwUBAAAAAAECEQMEEiEiMUEyUQUTYXGhM4GRFCOxUsHh8PFC/9oADAMBAAIRAxEAPwD2ilkxGkEQRBEAUATQiCIIgWkAVEpQBBCECEKhSECkIAgClAIUCkIbJSKBCBSiELUAIRSlAtKoVwQIQlAQdMqCAgNKAEIJSolKUAhSUSlQKUEpAKQAhUBFCkERCkIBSBXBULSBSFAFAKQIQilKICBSgUoEIRS0qA4IEcEqBSg6ekEpNgq0BQRURKJSxApESkVCEC0gBCoCoFJQCECkKCUqFIVCkIFIUApQLSAEIAQgQhFIQgWkQrggUqqUqAEIhaQdOggQRBKQRAFRCoIgFIIoAgVACqQEAKKBQKURjlkDWlziGtaCXOJoADebVHPnyzwFkCZz6JFshmc2+/KjHui3szyhwmJcY4ZQXj/o5r431zAcBaLMpWzUZAiAUCkIEKKQqBSiEKoUoFKKBQBEdMgiCIIgiABWiFQRBEAQAqAFACFSFQAooFACg0nlm1x2djcjsh+TyHNQOgFke0aKX2YZ/TXzbjHSNiZ1nAWSCHakEbu5I5OLLdbjzZ4eabamHbFiHQSND39JQeXNbRcyjzGirqxj6OKNiIhSgUoQhRSlApUQhCBSqoFQKUCojplQUEQRACFYAgKgCCUgiAUoAQgUlACqAgUooIKu0HR9G5suUscCHNdWUjtWOWWMnlcZb7OIxextjvADoYDR/wCug+C5rzcf/V/LZOn877f4XtgbP2bh5A/DxQscRlDm+m1XDm49/V/K5cWUnt/DrbXU0gUQCikKIQoFUUpQKUQpKKQooIhUNOmVQUEQS0EtUAoIFBEAKAIIgBUCqgFAEARWOaQNaXHgFjllMZukm7py+NlMrjnDyw7soDqI5t5LwebqMs8v0ehhjMZ+rB8mb6zx2GB4/Ra5y34/4ZX9v5NHh47FGR5vQCMtF9riNAsbyX+/7Hn+zc7PlcCGOJN7jydxHcvU6HqLfRk5ebCfVGwK9JzFJRSFAhRClRSlEIVQqKVygVAKQdMqiFALVBUEVgCoilEtQBBLQAlBCUCWgiBUUCUFbaAuJ9cvFaeolvHdM+P6o5/HYicD5uOtNAI8wHfzXhZcmXxi7scMfmqseIxfGNv3Kv2ZlpuWV+Gfbxz5ZoH4hx63zf2Y81+9Y7z/AG/slnHPZtsGHWMwuj6VZfcV3dD3fmzf+XPza7fC+vecbHNuOtaGjy0WOXtVnvHIyYR0jOlEkgbrnL6eQRvoDgvLx5rZt6NxmN1pr4Mc6OeBrZnua+RjToGXZ5Fx0Wzj5bcpE5OOdlunclei88pUQhVCopCgVRUtQdMsmKIAshFBEEtUQrEAlEAlFBFS0QCgVBLRQKBUFfG6xu7tO9aeo/p5MsPqjVF7qAyu3b6H7rwrb9nbqb92PpH+q77o/wAlr3V1GaOR3EO+6P8AJWWsdRZisuaetQs60Bfdeq7ej88sa+TxjVor2XIxvF6HjoUvsrWy4M9C8NlcIwcoDmtfQ7CeC5f9LjrxfDf/AKi73ry08ex42yRPe90ga8EDqtaHDdddquHS443e1y6nLKa06UldDnISg021cfiWvLYIQ9oAt5I9LiKJHNcPP1n5edw06uLp5lj3WtL/AOT4lpIdBeU04ZHNo96wnXffTb/o5fZ0eAxfTRMlylmcXkdvabpd3HnM8ZlHHnh2Wys9rNilqDpLWbEbQS1RLQRACVBLUAJQC0VLRAtACgFooFAEAKIrY4XG/u071p6ib4smfH7tdb6FNdu+r+68O717OzU+7GXv9U/h/da7tZIaOR9+ie+m/wCSS5FkWorLmk6AA6Gt67ei3eWbaeXxj4WXFey5XmXnJ8t58POMHhHU9zckjgBnDnEeiTdEfqVryy86ZyeNuY8p9pBuCZE6SfpC4GQ9I4ZydT6JWzvx0x+XP4Pbb4sroZJ2kCqMhyHvaSb8FheXFdPYvN95Rux2FJlrpoXZJMugIOrXV/NyYZzJLHTErMjnZ4gcXL0pcxpa3o3USxwrmCNd68LrpnOW24+Hp8Fx/Lnb7tBtTFG3t6W2DdQv9VxYS32jtnbJ5dZsVrm4aBrwWuEYzA7we3tX0vFNYR4nLd51bJWxrS0HSrNiloDaAWgNqAEoFtAbQQlQBFC0EtACUAtALVQpKCvjtY3d2netHUzfFkz476o1pMulNadN5cdfcvDvdrxHZ6dsRfP6jfv/AOlq9f2Zaw+7LE+Xi1o/utPX9kvb91iIOL2lxAABodq7uh3eX1NXLrt8LJK9lyPBo3tm2rjcTKbEcsgZetHMRp3Ae9aMbvyzzcv5T7T6eY5fo2WG9p4n+clakUcK+9PBYWK9K8zmIIxOIjvR8Oau1rh+6vF76SvV3PABJ0A3nkFvHHYPbs2MxMzIWhkEGc9KAC55oBop2g1BK4r1EuWm/wDK1JWij27imMcZ4xO05rGRjCOWrT+i1Ydbjflty6eu72Vj24iCKZu57ASPVduI9htehjl3YyuSzV0tkrJAtEdNayRLQG1QLQS1BEAtFC0BtQC0AQS0AtES0ClApWQr476N+taLR1P9LL9mzj+qNcOkoeju35j+y8G92nZe3Zfnfq+K13uPQyRmTjlT1/EPQyRA5wXEaAhoB8Su38PmX5vqaubXb4WSV7TlfNmPme2bF5XVmnlzaA31yuWZaZ5Ty0pgHMq9yAyKjYKWj0PzRD/nSHlhn+9zVOP6i+z0nylmLcM8DQvpl9h3rDreX8vhtbunw785FDYkTYMDLJQBeTl7RWUDxteNx59vBlnfeuzkndyzGe0azCwgtXn4511Zzy3WxAGMcwaDNmAAAAvevf8AwrluWGWN+Hm9Xj6pWxzr1nImZB1NrJigKA2gloqWgBKIFoqWgBKiJaKlogWgFoBmRQJQC1UV8b9G7uWjqf6WX7NnH9Ua9gdQBI3aLw9XTruthld6w8P9rXZVO3NzH3Ukv3S6PGOuC42QDl4Ac129BL+b592vlvp8MzivYcr5q2i752f/AO8v5iuVsvu15RiAKo9D8z4/5OJPKBvvd/pXj+pb7O88pjcQH1wuH8Wv+1J+rr6KeuqeLkLo44gC1rQLsjU1yC8Pm5blhMJPDt4sZMrlWKBmXtHvXPPDZl5bPAaFy9r8Hvry/ZwdZ7RbzL33AFoOstZsRtBLQG0EtALQS0AtBLQRQBALRQtALQBEAlUVsd9G7uXP1P8ASybOP6opAaDU7uwrxPh133IWu9fxatVl+Ky3PsZod6/4Qrq/dLZ9jx+nqSSWmrr3BdvQzXLb86aub6WZ50PcvWcz5oxjrkmPOaT8xWiM77qRKrFAUHovmg+lxZ/9UY/EUw91dr5QP6sY5vC838WvoxdvRT1VXkdqvCydshWu1WKthgzofYva/B55zv7OHrPhnzL3Y4gzJsdjS2tY0gigilyk96slqWtGXU4/HlnOOkLitOXU5fEZzjgZ+a2YdVP/ANMcuP7DmXVLL7NektQTMgloGA56Lmz6jt9mcw2XERkNtup0IG7xXNy8+et4+7PDGb1VKSVx0YdeIN6e1c16nly8Y1unHjPeMsTJAAHn21v7F0cfNyz6qwuGPwOf9u5dnFzzPx8tOWGmDHO+bf3J1P8ASy/Y4vqigGaCnOGnAj9QvD+HWxmN39R3g39lr7WW59jNa7+o4+xg/RJP1Nz7MkAAksklxbvJvQH3Lu6DxyX9mrmvpZZn0132T8F6lrnj5nmdZkPOR/5itZVclVACD0jzSafKz2Qj8ymPuyjqtvSaxD61ryvxW+MY7uinmsb3rxrHZC500rYYJ/VPevb/AAqaxyv6vP6v3jOXr1tuTQZldjuVvakQJLK1o6xr4n2JoZ4yHNB5j2rzeaeutuNK6Nau2xnMmMtUZbLlUq7Y3x2CLIviDRHtTHkuHnGpZKo4hzowXCUkAXlIa4n4fFdnD1mOeUwy96158Vk3Cw7SOQPkYWNIsuGuT7Td4HaLXb2/DU2MUgNEEEHUEajsKws3NErO4a6j+d64cuPLH3bplLEdfur2LVlGU0w9HW4dqwmMnsy3sr5OZV7bkm41WI2g3PkabLyMx4Bo3+3RbeLjuGW/lMr3T9DYqYOjeBqSCFv6nL/ayYcU9ca4NdlFOrThf7rw9+HZ437MJif/AFnrHTLc+x44pP6rj4qapufZnwkZa9ziSSQASb4d66+gus6083nGaHFzdR/2HfAr07m59Pm4v1ePrE+9ZRKxEqsUBV0PSPNW6osU7nJG3waf3Wv2rOezottONsfwFj2ij+q8f8Ty3lMXodHPFYjMvO06UEimlbXZtlhP1q9wXs/h97eO/u8/qfOUWCCvQmTn0lLLbF3tLsaVfETkOEbKL3Au13MYDWY+3QBNTW6KTMPbiXF1gjMHVnvhZGla8NKKZ8kwhMd1tcKKY0VVCq5Ly+TK3K2tutMymwrmApZtZWsnxRBIA3c15+fPfiOnHDxtUkxDjvPgtGWeV962TGKs7ra4XVgrPp8u3kxv6pnN41ThluizQcgALX0/Fl3Ty8/OaptjYoslnhHoMmIjHBtsa5zR2BznfBZcnixjj5js4zYBHELELIOwcU7ZfeLtTnJ10HH3J2z7HdWpxxNH2/H/AEteTLFzOIcelAB1olctusnRJ6VmN76Ot7h4kBaepz/27GXHj6ovRgUQ3WtDlcCAeWo3rzJnNajdcbtrJnOa/Lbjrwc7TvO5YbbZF2Bjj63iFL5jCrcVMvNdHcbtbukurWvklqtj3NLJKN9R/wACvTl20PnB76cb5ke9dWM8NNYXz6kaLZMahopb71jR6D5upSzDy6aOm07aaFoz1tnHTYyYvYBW6z40vG/EMfXL+j0ekviqj8QBS4p5dOl3DvFa7z4UtWV8r21usBI1ketCyT7P4F7nR8d/LjzufKd7J8oB3Ar0ceK/LnuTI0Fbe1ht3lLoamkxxDcU5ko6mJhjbC6yA6SMvLo7HGnBwHEZuS2Sbxlx95U3qrmHa0VXYD3DQLl6jG5SX7NnHY2TCCFq7ZlFu4Yhas+KzzDYFat6Vz+Mf1nd5XkZ5TuruxniKUkorfXate7fEZ617o2F8ltDXC25iXCrZzF/rS9DpOh5cspln4n8tHNzY4zU91efa7Ws6OBrc+rRLYfFEBp1a9N/YCQDvPA/Q6mDh85H2DgNxANCzZNucSbLieJJJJPatW7ld1faadjh200A8FmxSQfzxQU59x/u+AQarHjQ3zd8SteTPFyk+Gkc90rAQxrSM5B6x+qOK4ubxLk6+LzZi1kjJRld05c9j2Ocx4LOoADmDa11sLys+S5Sy16+PDjL4nj7tp8pLhlZq9+YsiZYfZO+iAuXHhsnpu2H5ePvl4k+WvkwrX0JOlJEgjcTORE19EkanXSta7F0Tz7e7G4SXxfDabJ2hHh+jic11OflYwUXPblzBwvWt2vIrnvDlvfynJx92O8a1/lHtaXEPZ8nuJjBJlaazSO6tk9moA71u6eflzZj0+Mmsru1Tbt1sOGmnnJcIQ36Os0jnEDKATvs6ncvZ6XPvlmnB1XD+XZp49t/HxzYh8kcRhYXWI3au11JJC75hqeHFaoyTgmg2hw5lTHDXmoxwOAOpoa7tda0WWU2NxsTb+Iw72BrszCRcTiMrr5HgVrz4ccoyxysrqnbWlkkL2SGQDMWwxAAtZuFk3qvM5ePG+nKeP1e1xcMvH6b5/RZw2LizMa6N8rpQXW6UgtI3ihQ01WnLjnnUkkWdLlZN5eaYbVMb3Og6QtaCHxv+cAPZeo3ha8umxz8ZSTf2bMOns3blvXwsYXb81tEmXMCHSaW0Rk1R5HfuXbhy9upPb2as+iwvdfO/fT0vBYQFoOmosUbFd69CPFu54q83DBZsXThZsSYzCRzRmOVgew1bXcxqCORHMKS3G7g08mzJ4fopRKwbm4nNnb2dM3Uj7TSe1Z/mY36p/hNX4ZIdoSN0fBIOZjMUzT4ODvwrXePG301nMte7N/+xRoslA5mCe/ANU/Ky/8AabiSbajG9svsw+I/wWrLpe7/AOnc0eJxzNfmpnb9+SIa8eu5q5sfwvgx+q/y3f6jO+ymdqFp+bjiYeBt87/BtN/GunDj4OL6Z/j/AMsMss8veq0kOIxFB+d4qqkoRgchE3Q/3Zln+bb9MY9snu2+ztgGw6Q2dPYBuHYFjMfuXL7OlwuHawAALYw2tWqA4BBhfA07yfEdymxgdgoibLcx+tbviouxMTeSmWEs1VmVnmOJ21sZzZ3FrdXtcYpODGtAsOJ3AbwOa8Dn6XPDOy/T7x73T9Xjlxyf2saRscgmPWNW14kILGl/RhtAu0BIzcQuaZ5Wel16x7fLC/CxZIyxj5JHMAiDXRtia4G+jonXcSXeC2akmt+WEyz3fsEnoQ6tL3AgOJyyRRNzEENcd9A63wVkut1j43qe3/LDh8NK6V7+lDWuOmj3dY1Qc2gcxrdqB2qXWu2M+7xuxsMJ5GnEx5Z2ubG7pBIT1HvJ3EAbgDR7wvT6LizmXflNTTzOu5uOztxrkNo+aCdrnOZimPbrkzscHdgcRp4L1dvKeeba2dJh5nQzNEcjDRaNxHBzTxB5qqTB7OmnIbDE6Q6egCfag6fyd8hsZJiG9NhZo42kEkigXd/JY537Li9MxvkPnhDYgxsg1twLb04lo7VzcvHc8dO3pOqnDnu+zQjyOmgkiYIJ5gHOdI5pbQeR6QcSNL4dq48uLmy34/Z6eHU9PjJq/O1U7ExcTy8xzsLxJ02ZokbkBqMCtLoqZ8eUmrj9tM+PqOPLLcy9/f8A7DsXyYxU2UGKaFoe65DlaXNveL115ELbhwW5eZ4aOXrMMcPRfVK9U2Ts1uHiZE0uIaKGY2V244yTTxeTO55XKr9LPTBvQs2JgVAM6mgr4mO3tCmostV5NnxngseyL3VXfseI77U/Lh30o2HB6oV7Id9Z2bOibuaFe2J3VYbE0bgqhwggQFApKBSUUEQpQAhFl0o43ZkMvpsBOYOJ5kChfPRcnJ0XDnZbHRx9Vycf01VfsDDkNBZYaAACdNKr8vvKl6DhvwznW803qkj8ncOMltc7o82XM7QWSTpy1Kk/D+H53/llev5bv9VyPAxtcXBozGusdToKHuA8F0YcHHh9Mc2fNnlNWspC3NTG9loqhjdi4eeumgilrdnY11d1psNhtmQxCoomMHJjGtTYshilImVRQpRQyoiUqAgio6AhZMSoIpsQBQQhBKQBBEAQFACgCoBUAKqgiFKCIFKilKBSgUqoBQIUUFACgUoAgCAIFKKUoIg6FZsQpQSlBFBAgiBVaIoAgKAIAqAigUAQAogIEKigUCoAQqhSgVACFDYUhspQ2BQKgiBSFVAoBSG3QLJEUETQighTQW1RAoAoIgiCIFKBbVVEAQAogUgUhFKUApBCgSkQCECkIJSBSEC0gFIFIQKUClVURG/tUC0DIIoAUASiKAKCIIgCAFACqoIgIIgBQKUClFBACqUCogIFIVATQUoFIUAQAoMbkCqqiDfKoKCBAUEQBQAhYgIIghQRACgVVQQAoAiAroKVACiltBFUAqgFQAoFKoCgUoFUAKyCkKBKQBB//9k="/>
          <p:cNvSpPr>
            <a:spLocks noChangeAspect="1" noChangeArrowheads="1"/>
          </p:cNvSpPr>
          <p:nvPr/>
        </p:nvSpPr>
        <p:spPr bwMode="auto">
          <a:xfrm>
            <a:off x="144463" y="-1257300"/>
            <a:ext cx="333375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1270" name="Picture 6" descr="http://tinmung.net/SucKhoe_DoiSong/_2013/05/05/image002.jpg"/>
          <p:cNvPicPr>
            <a:picLocks noChangeAspect="1" noChangeArrowheads="1"/>
          </p:cNvPicPr>
          <p:nvPr/>
        </p:nvPicPr>
        <p:blipFill>
          <a:blip r:embed="rId2"/>
          <a:srcRect/>
          <a:stretch>
            <a:fillRect/>
          </a:stretch>
        </p:blipFill>
        <p:spPr bwMode="auto">
          <a:xfrm>
            <a:off x="228600" y="1066800"/>
            <a:ext cx="3333750" cy="3686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1" name="Picture 8" descr="http://amthuchanoi.org/wp-content/uploads/2013/08/chat-beo-trong-thuc-pham.gif"/>
          <p:cNvPicPr>
            <a:picLocks noChangeAspect="1" noChangeArrowheads="1"/>
          </p:cNvPicPr>
          <p:nvPr/>
        </p:nvPicPr>
        <p:blipFill>
          <a:blip r:embed="rId3"/>
          <a:srcRect/>
          <a:stretch>
            <a:fillRect/>
          </a:stretch>
        </p:blipFill>
        <p:spPr bwMode="auto">
          <a:xfrm>
            <a:off x="5257800" y="228600"/>
            <a:ext cx="3581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2" name="Picture 10" descr="http://media.yeutretho.com/anh-tre-tho/2010/08/26/chabeo.jpg"/>
          <p:cNvPicPr>
            <a:picLocks noChangeAspect="1" noChangeArrowheads="1"/>
          </p:cNvPicPr>
          <p:nvPr/>
        </p:nvPicPr>
        <p:blipFill>
          <a:blip r:embed="rId4"/>
          <a:srcRect/>
          <a:stretch>
            <a:fillRect/>
          </a:stretch>
        </p:blipFill>
        <p:spPr bwMode="auto">
          <a:xfrm>
            <a:off x="5334000" y="2667000"/>
            <a:ext cx="3581400"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 to="" calcmode="lin" valueType="num">
                                      <p:cBhvr>
                                        <p:cTn id="12" dur="1" fill="hold"/>
                                        <p:tgtEl>
                                          <p:spTgt spid="1127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1271"/>
                                        </p:tgtEl>
                                        <p:attrNameLst>
                                          <p:attrName>style.visibility</p:attrName>
                                        </p:attrNameLst>
                                      </p:cBhvr>
                                      <p:to>
                                        <p:strVal val="visible"/>
                                      </p:to>
                                    </p:set>
                                    <p:anim to="" calcmode="lin" valueType="num">
                                      <p:cBhvr>
                                        <p:cTn id="17" dur="1" fill="hold"/>
                                        <p:tgtEl>
                                          <p:spTgt spid="11271"/>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1272"/>
                                        </p:tgtEl>
                                        <p:attrNameLst>
                                          <p:attrName>style.visibility</p:attrName>
                                        </p:attrNameLst>
                                      </p:cBhvr>
                                      <p:to>
                                        <p:strVal val="visible"/>
                                      </p:to>
                                    </p:set>
                                    <p:anim to="" calcmode="lin" valueType="num">
                                      <p:cBhvr>
                                        <p:cTn id="22" dur="1" fill="hold"/>
                                        <p:tgtEl>
                                          <p:spTgt spid="11272"/>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1267">
                                            <p:txEl>
                                              <p:pRg st="0" end="0"/>
                                            </p:txEl>
                                          </p:spTgt>
                                        </p:tgtEl>
                                        <p:attrNameLst>
                                          <p:attrName>style.visibility</p:attrName>
                                        </p:attrNameLst>
                                      </p:cBhvr>
                                      <p:to>
                                        <p:strVal val="visible"/>
                                      </p:to>
                                    </p:set>
                                    <p:anim to="" calcmode="lin" valueType="num">
                                      <p:cBhvr>
                                        <p:cTn id="27" dur="1" fill="hold"/>
                                        <p:tgtEl>
                                          <p:spTgt spid="1126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4114800" cy="685800"/>
          </a:xfrm>
        </p:spPr>
        <p:txBody>
          <a:bodyPr/>
          <a:lstStyle/>
          <a:p>
            <a:pPr eaLnBrk="1" hangingPunct="1"/>
            <a:r>
              <a:rPr lang="en-US" sz="4000" u="sng" smtClean="0">
                <a:solidFill>
                  <a:srgbClr val="FF0000"/>
                </a:solidFill>
              </a:rPr>
              <a:t>c)Chất đường bột</a:t>
            </a:r>
          </a:p>
        </p:txBody>
      </p:sp>
      <p:sp>
        <p:nvSpPr>
          <p:cNvPr id="12291" name="Content Placeholder 2"/>
          <p:cNvSpPr>
            <a:spLocks noGrp="1"/>
          </p:cNvSpPr>
          <p:nvPr>
            <p:ph idx="1"/>
          </p:nvPr>
        </p:nvSpPr>
        <p:spPr>
          <a:xfrm>
            <a:off x="0" y="4343400"/>
            <a:ext cx="9144000" cy="2667000"/>
          </a:xfrm>
        </p:spPr>
        <p:txBody>
          <a:bodyPr/>
          <a:lstStyle/>
          <a:p>
            <a:pPr eaLnBrk="1" hangingPunct="1">
              <a:buFont typeface="Arial" charset="0"/>
              <a:buNone/>
            </a:pPr>
            <a:r>
              <a:rPr lang="en-US" smtClean="0"/>
              <a:t>   </a:t>
            </a:r>
            <a:r>
              <a:rPr lang="en-US" sz="4000" smtClean="0"/>
              <a:t>_</a:t>
            </a:r>
            <a:r>
              <a:rPr lang="vi-VN" sz="4000" smtClean="0"/>
              <a:t>Ở nhiệt độ cao đường dễ bị biến chất,tinh bột cháy đen,chất dinh dưỡng bị tiêu hủy hoàn toàn.</a:t>
            </a:r>
            <a:endParaRPr lang="en-US" sz="4000" smtClean="0"/>
          </a:p>
        </p:txBody>
      </p:sp>
      <p:pic>
        <p:nvPicPr>
          <p:cNvPr id="12292" name="Picture 2" descr="http://webtangcan.com/upload_images/chat.jpg"/>
          <p:cNvPicPr>
            <a:picLocks noChangeAspect="1" noChangeArrowheads="1"/>
          </p:cNvPicPr>
          <p:nvPr/>
        </p:nvPicPr>
        <p:blipFill>
          <a:blip r:embed="rId2" cstate="print"/>
          <a:srcRect/>
          <a:stretch>
            <a:fillRect/>
          </a:stretch>
        </p:blipFill>
        <p:spPr bwMode="auto">
          <a:xfrm>
            <a:off x="228600" y="914400"/>
            <a:ext cx="2819400" cy="3238500"/>
          </a:xfrm>
          <a:prstGeom prst="rect">
            <a:avLst/>
          </a:prstGeom>
          <a:ln w="88900" cap="sq" cmpd="thickThin">
            <a:solidFill>
              <a:srgbClr val="000000"/>
            </a:solidFill>
            <a:prstDash val="solid"/>
            <a:miter lim="800000"/>
          </a:ln>
          <a:effectLst>
            <a:innerShdw blurRad="76200">
              <a:srgbClr val="000000"/>
            </a:innerShdw>
          </a:effectLst>
        </p:spPr>
      </p:pic>
      <p:pic>
        <p:nvPicPr>
          <p:cNvPr id="12293" name="Picture 4" descr="http://dantri21.vcmedia.vn/Uploaded/2010/07/12/khoai-lang-11710.jpg"/>
          <p:cNvPicPr>
            <a:picLocks noChangeAspect="1" noChangeArrowheads="1"/>
          </p:cNvPicPr>
          <p:nvPr/>
        </p:nvPicPr>
        <p:blipFill>
          <a:blip r:embed="rId3" cstate="print"/>
          <a:srcRect/>
          <a:stretch>
            <a:fillRect/>
          </a:stretch>
        </p:blipFill>
        <p:spPr bwMode="auto">
          <a:xfrm>
            <a:off x="3505200" y="914400"/>
            <a:ext cx="2514600" cy="3228975"/>
          </a:xfrm>
          <a:prstGeom prst="rect">
            <a:avLst/>
          </a:prstGeom>
          <a:ln w="88900" cap="sq" cmpd="thickThin">
            <a:solidFill>
              <a:srgbClr val="000000"/>
            </a:solidFill>
            <a:prstDash val="solid"/>
            <a:miter lim="800000"/>
          </a:ln>
          <a:effectLst>
            <a:innerShdw blurRad="76200">
              <a:srgbClr val="000000"/>
            </a:innerShdw>
          </a:effectLst>
        </p:spPr>
      </p:pic>
      <p:pic>
        <p:nvPicPr>
          <p:cNvPr id="12294" name="Picture 6" descr="http://cimsi.org.vn/page/include/content/files/LCT/13-7-2010_khoai%20lang.jpg"/>
          <p:cNvPicPr>
            <a:picLocks noChangeAspect="1" noChangeArrowheads="1"/>
          </p:cNvPicPr>
          <p:nvPr/>
        </p:nvPicPr>
        <p:blipFill>
          <a:blip r:embed="rId4" cstate="print"/>
          <a:srcRect/>
          <a:stretch>
            <a:fillRect/>
          </a:stretch>
        </p:blipFill>
        <p:spPr bwMode="auto">
          <a:xfrm>
            <a:off x="6324600" y="914400"/>
            <a:ext cx="2606040" cy="32861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 to="" calcmode="lin" valueType="num">
                                      <p:cBhvr>
                                        <p:cTn id="12" dur="1" fill="hold"/>
                                        <p:tgtEl>
                                          <p:spTgt spid="12292"/>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 to="" calcmode="lin" valueType="num">
                                      <p:cBhvr>
                                        <p:cTn id="17" dur="1" fill="hold"/>
                                        <p:tgtEl>
                                          <p:spTgt spid="12293"/>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 to="" calcmode="lin" valueType="num">
                                      <p:cBhvr>
                                        <p:cTn id="22" dur="1" fill="hold"/>
                                        <p:tgtEl>
                                          <p:spTgt spid="1229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2291">
                                            <p:txEl>
                                              <p:pRg st="0" end="0"/>
                                            </p:txEl>
                                          </p:spTgt>
                                        </p:tgtEl>
                                        <p:attrNameLst>
                                          <p:attrName>style.visibility</p:attrName>
                                        </p:attrNameLst>
                                      </p:cBhvr>
                                      <p:to>
                                        <p:strVal val="visible"/>
                                      </p:to>
                                    </p:set>
                                    <p:anim to="" calcmode="lin" valueType="num">
                                      <p:cBhvr>
                                        <p:cTn id="27" dur="1" fill="hold"/>
                                        <p:tgtEl>
                                          <p:spTgt spid="1229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3581400" cy="762000"/>
          </a:xfrm>
        </p:spPr>
        <p:txBody>
          <a:bodyPr/>
          <a:lstStyle/>
          <a:p>
            <a:pPr eaLnBrk="1" hangingPunct="1"/>
            <a:r>
              <a:rPr lang="en-US" u="sng" smtClean="0">
                <a:solidFill>
                  <a:srgbClr val="FF0000"/>
                </a:solidFill>
              </a:rPr>
              <a:t>d)Chất khoáng</a:t>
            </a:r>
          </a:p>
        </p:txBody>
      </p:sp>
      <p:sp>
        <p:nvSpPr>
          <p:cNvPr id="13315" name="Content Placeholder 2"/>
          <p:cNvSpPr>
            <a:spLocks noGrp="1"/>
          </p:cNvSpPr>
          <p:nvPr>
            <p:ph idx="1"/>
          </p:nvPr>
        </p:nvSpPr>
        <p:spPr>
          <a:xfrm>
            <a:off x="6019800" y="3581400"/>
            <a:ext cx="3124200" cy="3048000"/>
          </a:xfrm>
        </p:spPr>
        <p:txBody>
          <a:bodyPr/>
          <a:lstStyle/>
          <a:p>
            <a:pPr eaLnBrk="1" hangingPunct="1">
              <a:buFont typeface="Arial" charset="0"/>
              <a:buNone/>
            </a:pPr>
            <a:r>
              <a:rPr lang="en-US" smtClean="0"/>
              <a:t>_ Khi đun nấu,một phần chất khoáng sẽ hòa tan vào nước</a:t>
            </a:r>
          </a:p>
        </p:txBody>
      </p:sp>
      <p:pic>
        <p:nvPicPr>
          <p:cNvPr id="13316" name="Picture 2" descr="http://tapchithucpham.com/wp-content/uploads/2010/08/khoang-chat.jpg"/>
          <p:cNvPicPr>
            <a:picLocks noChangeAspect="1" noChangeArrowheads="1"/>
          </p:cNvPicPr>
          <p:nvPr/>
        </p:nvPicPr>
        <p:blipFill>
          <a:blip r:embed="rId2" cstate="print"/>
          <a:srcRect/>
          <a:stretch>
            <a:fillRect/>
          </a:stretch>
        </p:blipFill>
        <p:spPr bwMode="auto">
          <a:xfrm>
            <a:off x="6324600" y="609600"/>
            <a:ext cx="2514600" cy="2590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18" name="Picture 6" descr="http://nhahangthanhhoi.vn/admin/upload/1090429053514.jpg"/>
          <p:cNvPicPr>
            <a:picLocks noChangeAspect="1" noChangeArrowheads="1"/>
          </p:cNvPicPr>
          <p:nvPr/>
        </p:nvPicPr>
        <p:blipFill>
          <a:blip r:embed="rId3" cstate="print"/>
          <a:srcRect/>
          <a:stretch>
            <a:fillRect/>
          </a:stretch>
        </p:blipFill>
        <p:spPr bwMode="auto">
          <a:xfrm>
            <a:off x="3505200" y="685800"/>
            <a:ext cx="266700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20" name="Picture 8" descr="http://haisandaiduongxanh.com/files/assets/154_12450327981.jpg"/>
          <p:cNvPicPr>
            <a:picLocks noChangeAspect="1" noChangeArrowheads="1"/>
          </p:cNvPicPr>
          <p:nvPr/>
        </p:nvPicPr>
        <p:blipFill>
          <a:blip r:embed="rId4" cstate="print"/>
          <a:srcRect/>
          <a:stretch>
            <a:fillRect/>
          </a:stretch>
        </p:blipFill>
        <p:spPr bwMode="auto">
          <a:xfrm>
            <a:off x="3124200" y="3810000"/>
            <a:ext cx="2819400"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22" name="Picture 10" descr="http://vinamax.vn/uploads/business/haisandaotan/hai-san-dao-tan.jpg"/>
          <p:cNvPicPr>
            <a:picLocks noChangeAspect="1" noChangeArrowheads="1"/>
          </p:cNvPicPr>
          <p:nvPr/>
        </p:nvPicPr>
        <p:blipFill>
          <a:blip r:embed="rId5" cstate="print"/>
          <a:srcRect/>
          <a:stretch>
            <a:fillRect/>
          </a:stretch>
        </p:blipFill>
        <p:spPr bwMode="auto">
          <a:xfrm>
            <a:off x="304800" y="3810000"/>
            <a:ext cx="2667000" cy="2628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324" name="Picture 12" descr="http://web.tin.vn/CKFinderJava/userfiles/images/hai_san.jpg"/>
          <p:cNvPicPr>
            <a:picLocks noChangeAspect="1" noChangeArrowheads="1"/>
          </p:cNvPicPr>
          <p:nvPr/>
        </p:nvPicPr>
        <p:blipFill>
          <a:blip r:embed="rId6" cstate="print"/>
          <a:srcRect/>
          <a:stretch>
            <a:fillRect/>
          </a:stretch>
        </p:blipFill>
        <p:spPr bwMode="auto">
          <a:xfrm>
            <a:off x="304800" y="762000"/>
            <a:ext cx="2895600" cy="24384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3324"/>
                                        </p:tgtEl>
                                        <p:attrNameLst>
                                          <p:attrName>style.visibility</p:attrName>
                                        </p:attrNameLst>
                                      </p:cBhvr>
                                      <p:to>
                                        <p:strVal val="visible"/>
                                      </p:to>
                                    </p:set>
                                    <p:anim to="" calcmode="lin" valueType="num">
                                      <p:cBhvr>
                                        <p:cTn id="12" dur="1" fill="hold"/>
                                        <p:tgtEl>
                                          <p:spTgt spid="1332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3318"/>
                                        </p:tgtEl>
                                        <p:attrNameLst>
                                          <p:attrName>style.visibility</p:attrName>
                                        </p:attrNameLst>
                                      </p:cBhvr>
                                      <p:to>
                                        <p:strVal val="visible"/>
                                      </p:to>
                                    </p:set>
                                    <p:anim to="" calcmode="lin" valueType="num">
                                      <p:cBhvr>
                                        <p:cTn id="17" dur="1" fill="hold"/>
                                        <p:tgtEl>
                                          <p:spTgt spid="1331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3316"/>
                                        </p:tgtEl>
                                        <p:attrNameLst>
                                          <p:attrName>style.visibility</p:attrName>
                                        </p:attrNameLst>
                                      </p:cBhvr>
                                      <p:to>
                                        <p:strVal val="visible"/>
                                      </p:to>
                                    </p:set>
                                    <p:anim to="" calcmode="lin" valueType="num">
                                      <p:cBhvr>
                                        <p:cTn id="22" dur="1" fill="hold"/>
                                        <p:tgtEl>
                                          <p:spTgt spid="13316"/>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nodeType="clickEffect">
                                  <p:stCondLst>
                                    <p:cond delay="0"/>
                                  </p:stCondLst>
                                  <p:childTnLst>
                                    <p:set>
                                      <p:cBhvr>
                                        <p:cTn id="26" dur="1" fill="hold">
                                          <p:stCondLst>
                                            <p:cond delay="0"/>
                                          </p:stCondLst>
                                        </p:cTn>
                                        <p:tgtEl>
                                          <p:spTgt spid="13322"/>
                                        </p:tgtEl>
                                        <p:attrNameLst>
                                          <p:attrName>style.visibility</p:attrName>
                                        </p:attrNameLst>
                                      </p:cBhvr>
                                      <p:to>
                                        <p:strVal val="visible"/>
                                      </p:to>
                                    </p:set>
                                    <p:anim to="" calcmode="lin" valueType="num">
                                      <p:cBhvr>
                                        <p:cTn id="27" dur="1" fill="hold"/>
                                        <p:tgtEl>
                                          <p:spTgt spid="13322"/>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nodeType="clickEffect">
                                  <p:stCondLst>
                                    <p:cond delay="0"/>
                                  </p:stCondLst>
                                  <p:childTnLst>
                                    <p:set>
                                      <p:cBhvr>
                                        <p:cTn id="31" dur="1" fill="hold">
                                          <p:stCondLst>
                                            <p:cond delay="0"/>
                                          </p:stCondLst>
                                        </p:cTn>
                                        <p:tgtEl>
                                          <p:spTgt spid="13320"/>
                                        </p:tgtEl>
                                        <p:attrNameLst>
                                          <p:attrName>style.visibility</p:attrName>
                                        </p:attrNameLst>
                                      </p:cBhvr>
                                      <p:to>
                                        <p:strVal val="visible"/>
                                      </p:to>
                                    </p:set>
                                    <p:anim to="" calcmode="lin" valueType="num">
                                      <p:cBhvr>
                                        <p:cTn id="32" dur="1" fill="hold"/>
                                        <p:tgtEl>
                                          <p:spTgt spid="13320"/>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315">
                                            <p:txEl>
                                              <p:pRg st="0" end="0"/>
                                            </p:txEl>
                                          </p:spTgt>
                                        </p:tgtEl>
                                        <p:attrNameLst>
                                          <p:attrName>style.visibility</p:attrName>
                                        </p:attrNameLst>
                                      </p:cBhvr>
                                      <p:to>
                                        <p:strVal val="visible"/>
                                      </p:to>
                                    </p:set>
                                    <p:anim to="" calcmode="lin" valueType="num">
                                      <p:cBhvr>
                                        <p:cTn id="37" dur="1" fill="hold"/>
                                        <p:tgtEl>
                                          <p:spTgt spid="1331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362200" cy="914400"/>
          </a:xfrm>
        </p:spPr>
        <p:txBody>
          <a:bodyPr/>
          <a:lstStyle/>
          <a:p>
            <a:r>
              <a:rPr lang="en-US" u="sng" smtClean="0">
                <a:solidFill>
                  <a:srgbClr val="FF0000"/>
                </a:solidFill>
              </a:rPr>
              <a:t>e) Sinh tố</a:t>
            </a:r>
          </a:p>
        </p:txBody>
      </p:sp>
      <p:sp>
        <p:nvSpPr>
          <p:cNvPr id="3" name="Content Placeholder 2"/>
          <p:cNvSpPr>
            <a:spLocks noGrp="1"/>
          </p:cNvSpPr>
          <p:nvPr>
            <p:ph idx="1"/>
          </p:nvPr>
        </p:nvSpPr>
        <p:spPr>
          <a:xfrm>
            <a:off x="0" y="3429000"/>
            <a:ext cx="9144000" cy="3429000"/>
          </a:xfrm>
        </p:spPr>
        <p:txBody>
          <a:bodyPr/>
          <a:lstStyle/>
          <a:p>
            <a:pPr>
              <a:buFont typeface="Arial" charset="0"/>
              <a:buNone/>
            </a:pPr>
            <a:r>
              <a:rPr lang="en-US" smtClean="0"/>
              <a:t> </a:t>
            </a:r>
            <a:r>
              <a:rPr lang="en-US" sz="3600" smtClean="0"/>
              <a:t>_Trong quá trình chế biến,các sinh tố dễ bị mất đi.</a:t>
            </a:r>
          </a:p>
          <a:p>
            <a:pPr>
              <a:buFont typeface="Arial" charset="0"/>
              <a:buNone/>
            </a:pPr>
            <a:r>
              <a:rPr lang="en-US" sz="3600" smtClean="0"/>
              <a:t> _Cần áp dụng hợp lí các quy trình kĩ thuật trong chế biến món ăn để hạn chế phần nào sự hao mất sinh tố.</a:t>
            </a:r>
          </a:p>
        </p:txBody>
      </p:sp>
      <p:pic>
        <p:nvPicPr>
          <p:cNvPr id="38914" name="Picture 2" descr="http://webdata.vcmedia.vn/webdata/100/64e9desinhtorauquabaidoccuctot.jpg"/>
          <p:cNvPicPr>
            <a:picLocks noChangeAspect="1" noChangeArrowheads="1"/>
          </p:cNvPicPr>
          <p:nvPr/>
        </p:nvPicPr>
        <p:blipFill>
          <a:blip r:embed="rId2"/>
          <a:srcRect/>
          <a:stretch>
            <a:fillRect/>
          </a:stretch>
        </p:blipFill>
        <p:spPr bwMode="auto">
          <a:xfrm>
            <a:off x="6096000" y="1143000"/>
            <a:ext cx="2819400" cy="2362200"/>
          </a:xfrm>
          <a:prstGeom prst="rect">
            <a:avLst/>
          </a:prstGeom>
          <a:ln>
            <a:noFill/>
          </a:ln>
          <a:effectLst>
            <a:outerShdw blurRad="190500" algn="tl" rotWithShape="0">
              <a:srgbClr val="000000">
                <a:alpha val="70000"/>
              </a:srgbClr>
            </a:outerShdw>
          </a:effectLst>
        </p:spPr>
      </p:pic>
      <p:pic>
        <p:nvPicPr>
          <p:cNvPr id="38918" name="Picture 6" descr="http://www.mamnon2010danang.edu.vn/Pictures/cuqua.JPG"/>
          <p:cNvPicPr>
            <a:picLocks noChangeAspect="1" noChangeArrowheads="1"/>
          </p:cNvPicPr>
          <p:nvPr/>
        </p:nvPicPr>
        <p:blipFill>
          <a:blip r:embed="rId3"/>
          <a:srcRect/>
          <a:stretch>
            <a:fillRect/>
          </a:stretch>
        </p:blipFill>
        <p:spPr bwMode="auto">
          <a:xfrm>
            <a:off x="3124200" y="1143000"/>
            <a:ext cx="2667000" cy="2286000"/>
          </a:xfrm>
          <a:prstGeom prst="rect">
            <a:avLst/>
          </a:prstGeom>
          <a:ln>
            <a:noFill/>
          </a:ln>
          <a:effectLst>
            <a:outerShdw blurRad="190500" algn="tl" rotWithShape="0">
              <a:srgbClr val="000000">
                <a:alpha val="70000"/>
              </a:srgbClr>
            </a:outerShdw>
          </a:effectLst>
        </p:spPr>
      </p:pic>
      <p:pic>
        <p:nvPicPr>
          <p:cNvPr id="38920" name="Picture 8" descr="http://images01.jaovat.com/ui/1/83/19/1353771980_459097419_1-Hinh-anh-ca--Chuyen-cung-cap-cac-mat-hang-rau-c-qua-thuc-phm-tuoi-song.jpg"/>
          <p:cNvPicPr>
            <a:picLocks noChangeAspect="1" noChangeArrowheads="1"/>
          </p:cNvPicPr>
          <p:nvPr/>
        </p:nvPicPr>
        <p:blipFill>
          <a:blip r:embed="rId4"/>
          <a:srcRect/>
          <a:stretch>
            <a:fillRect/>
          </a:stretch>
        </p:blipFill>
        <p:spPr bwMode="auto">
          <a:xfrm>
            <a:off x="152400" y="1143000"/>
            <a:ext cx="2667000" cy="2286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38920"/>
                                        </p:tgtEl>
                                        <p:attrNameLst>
                                          <p:attrName>style.visibility</p:attrName>
                                        </p:attrNameLst>
                                      </p:cBhvr>
                                      <p:to>
                                        <p:strVal val="visible"/>
                                      </p:to>
                                    </p:set>
                                    <p:anim to="" calcmode="lin" valueType="num">
                                      <p:cBhvr>
                                        <p:cTn id="12" dur="1" fill="hold"/>
                                        <p:tgtEl>
                                          <p:spTgt spid="38920"/>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38918"/>
                                        </p:tgtEl>
                                        <p:attrNameLst>
                                          <p:attrName>style.visibility</p:attrName>
                                        </p:attrNameLst>
                                      </p:cBhvr>
                                      <p:to>
                                        <p:strVal val="visible"/>
                                      </p:to>
                                    </p:set>
                                    <p:anim to="" calcmode="lin" valueType="num">
                                      <p:cBhvr>
                                        <p:cTn id="17" dur="1" fill="hold"/>
                                        <p:tgtEl>
                                          <p:spTgt spid="38918"/>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38914"/>
                                        </p:tgtEl>
                                        <p:attrNameLst>
                                          <p:attrName>style.visibility</p:attrName>
                                        </p:attrNameLst>
                                      </p:cBhvr>
                                      <p:to>
                                        <p:strVal val="visible"/>
                                      </p:to>
                                    </p:set>
                                    <p:anim to="" calcmode="lin" valueType="num">
                                      <p:cBhvr>
                                        <p:cTn id="22" dur="1" fill="hold"/>
                                        <p:tgtEl>
                                          <p:spTgt spid="38914"/>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to="" calcmode="lin" valueType="num">
                                      <p:cBhvr>
                                        <p:cTn id="27" dur="1" fill="hold"/>
                                        <p:tgtEl>
                                          <p:spTgt spid="3">
                                            <p:txEl>
                                              <p:pRg st="0" end="0"/>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to="" calcmode="lin" valueType="num">
                                      <p:cBhvr>
                                        <p:cTn id="3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30000">
              <a:srgbClr val="66008F"/>
            </a:gs>
            <a:gs pos="64999">
              <a:srgbClr val="BA0066"/>
            </a:gs>
            <a:gs pos="89999">
              <a:srgbClr val="FF0000"/>
            </a:gs>
            <a:gs pos="100000">
              <a:srgbClr val="FF8200"/>
            </a:gs>
          </a:gsLst>
          <a:lin ang="5400000"/>
        </a:gradFill>
        <a:effectLst/>
      </p:bgPr>
    </p:bg>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endParaRPr lang="en-US" smtClean="0"/>
          </a:p>
        </p:txBody>
      </p:sp>
      <p:sp>
        <p:nvSpPr>
          <p:cNvPr id="4" name="Horizontal Scroll 3"/>
          <p:cNvSpPr/>
          <p:nvPr/>
        </p:nvSpPr>
        <p:spPr>
          <a:xfrm>
            <a:off x="228600" y="228600"/>
            <a:ext cx="2057400" cy="1371600"/>
          </a:xfrm>
          <a:prstGeom prst="horizontalScroll">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Chevron">
              <a:avLst/>
            </a:prstTxWarp>
          </a:bodyPr>
          <a:lstStyle/>
          <a:p>
            <a:pPr algn="ctr">
              <a:defRPr/>
            </a:pPr>
            <a:r>
              <a:rPr lang="en-US" sz="3600" dirty="0" err="1">
                <a:solidFill>
                  <a:srgbClr val="002060"/>
                </a:solidFill>
              </a:rPr>
              <a:t>Ghi</a:t>
            </a:r>
            <a:r>
              <a:rPr lang="en-US" sz="3600" dirty="0">
                <a:solidFill>
                  <a:srgbClr val="002060"/>
                </a:solidFill>
              </a:rPr>
              <a:t> </a:t>
            </a:r>
            <a:r>
              <a:rPr lang="en-US" sz="3600" dirty="0" err="1">
                <a:solidFill>
                  <a:srgbClr val="002060"/>
                </a:solidFill>
              </a:rPr>
              <a:t>nhớ</a:t>
            </a:r>
            <a:endParaRPr lang="en-US" sz="3600" dirty="0">
              <a:solidFill>
                <a:srgbClr val="002060"/>
              </a:solidFill>
            </a:endParaRPr>
          </a:p>
        </p:txBody>
      </p:sp>
      <p:sp>
        <p:nvSpPr>
          <p:cNvPr id="5" name="Rectangle 4"/>
          <p:cNvSpPr/>
          <p:nvPr/>
        </p:nvSpPr>
        <p:spPr>
          <a:xfrm>
            <a:off x="228600" y="1600200"/>
            <a:ext cx="8458200" cy="5029200"/>
          </a:xfrm>
          <a:prstGeom prst="rect">
            <a:avLst/>
          </a:prstGeom>
          <a:blipFill>
            <a:blip r:embed="rId2" cstate="print"/>
            <a:tile tx="0" ty="0" sx="100000" sy="100000" flip="none" algn="tl"/>
          </a:blipFill>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atin typeface="Calibri" pitchFamily="34" charset="0"/>
            </a:endParaRPr>
          </a:p>
        </p:txBody>
      </p:sp>
      <p:sp>
        <p:nvSpPr>
          <p:cNvPr id="6" name="Rectangle 5"/>
          <p:cNvSpPr>
            <a:spLocks noChangeArrowheads="1"/>
          </p:cNvSpPr>
          <p:nvPr/>
        </p:nvSpPr>
        <p:spPr bwMode="auto">
          <a:xfrm>
            <a:off x="152400" y="1600200"/>
            <a:ext cx="8458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  </a:t>
            </a:r>
            <a:r>
              <a:rPr lang="en-US" sz="2400"/>
              <a:t>*</a:t>
            </a:r>
            <a:r>
              <a:rPr lang="vi-VN" sz="2400"/>
              <a:t>Muốn cho việc ăn uống, sử dụng thực phẩm có tác dụng tốt đến sức khỏe và</a:t>
            </a:r>
            <a:r>
              <a:rPr lang="en-US" sz="2400"/>
              <a:t> </a:t>
            </a:r>
            <a:r>
              <a:rPr lang="vi-VN" sz="2400"/>
              <a:t>thể lực, cần phải bảo quản các chất dinh dưỡng của thực phẩm cho thật chu đáo trong quá trình chế biến thực phẩm( trong lúc chuẩn bị cũng như khi ch</a:t>
            </a:r>
            <a:r>
              <a:rPr lang="en-US" sz="2400"/>
              <a:t>ế biến).</a:t>
            </a:r>
          </a:p>
          <a:p>
            <a:r>
              <a:rPr lang="vi-VN" sz="2400"/>
              <a:t> </a:t>
            </a:r>
            <a:r>
              <a:rPr lang="en-US" sz="2400"/>
              <a:t>  *</a:t>
            </a:r>
            <a:r>
              <a:rPr lang="vi-VN" sz="2400"/>
              <a:t>Để thực phẩm không bị mất các loại sinh tố, nhất là những sinh tố dễ tan trong nước, cần chú ý: </a:t>
            </a:r>
            <a:br>
              <a:rPr lang="vi-VN" sz="2400"/>
            </a:br>
            <a:r>
              <a:rPr lang="en-US" sz="2400"/>
              <a:t>  </a:t>
            </a:r>
            <a:r>
              <a:rPr lang="vi-VN" sz="2400"/>
              <a:t>- Không ngâm thực phẩm lâu trong nuớc.</a:t>
            </a:r>
            <a:br>
              <a:rPr lang="vi-VN" sz="2400"/>
            </a:br>
            <a:r>
              <a:rPr lang="en-US" sz="2400"/>
              <a:t>  </a:t>
            </a:r>
            <a:r>
              <a:rPr lang="vi-VN" sz="2400"/>
              <a:t>- Không để thực phẩm khô héo.</a:t>
            </a:r>
            <a:br>
              <a:rPr lang="vi-VN" sz="2400"/>
            </a:br>
            <a:r>
              <a:rPr lang="en-US" sz="2400"/>
              <a:t>  </a:t>
            </a:r>
            <a:r>
              <a:rPr lang="vi-VN" sz="2400"/>
              <a:t>- Không đun nấu thực phẩm lâu.</a:t>
            </a:r>
            <a:br>
              <a:rPr lang="vi-VN" sz="2400"/>
            </a:br>
            <a:r>
              <a:rPr lang="en-US" sz="2400"/>
              <a:t>  </a:t>
            </a:r>
            <a:r>
              <a:rPr lang="vi-VN" sz="2400"/>
              <a:t>- Bảo quản thực phẩm ở nhiệt độ thích hợp và hợp vệ sinh.</a:t>
            </a:r>
            <a:br>
              <a:rPr lang="vi-VN" sz="2400"/>
            </a:br>
            <a:r>
              <a:rPr lang="en-US" sz="2400"/>
              <a:t>  </a:t>
            </a:r>
            <a:r>
              <a:rPr lang="vi-VN" sz="2400"/>
              <a:t>- Phải biết áp dụng hợp lí các quy trình chế biến và bảo quản thực phẩm.</a:t>
            </a:r>
            <a:br>
              <a:rPr lang="vi-VN" sz="2400"/>
            </a:br>
            <a:endParaRPr lang="en-US" sz="2400"/>
          </a:p>
          <a:p>
            <a:r>
              <a:rPr lang="vi-VN" sz="2400"/>
              <a:t/>
            </a:r>
            <a:br>
              <a:rPr lang="vi-VN" sz="2400"/>
            </a:br>
            <a:endParaRPr lang="en-US" sz="2400"/>
          </a:p>
        </p:txBody>
      </p:sp>
      <p:pic>
        <p:nvPicPr>
          <p:cNvPr id="15368" name="Picture 8" descr="909398Barres_etoiles__14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909398Barres_etoiles__14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909398Barres_etoiles__14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479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6" descr="704229Barres_etoiles__6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to="" calcmode="lin" valueType="num">
                                      <p:cBhvr>
                                        <p:cTn id="1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taianhdep.net/wp-content/uploads/2013/07/hinhnendacsacchopowerpoint_25072013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4399" y="2133601"/>
            <a:ext cx="7391401" cy="2585323"/>
          </a:xfrm>
          <a:prstGeom prst="rect">
            <a:avLst/>
          </a:prstGeom>
          <a:noFill/>
        </p:spPr>
        <p:txBody>
          <a:bodyPr>
            <a:spAutoFit/>
          </a:bodyPr>
          <a:lstStyle/>
          <a:p>
            <a:pPr algn="ctr">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CÁM ƠN THẦY CÔ VÀ CÁC BẠN ĐÃ LẮNG NGHE</a:t>
            </a:r>
          </a:p>
        </p:txBody>
      </p:sp>
      <p:pic>
        <p:nvPicPr>
          <p:cNvPr id="16389" name="Picture 5" descr="hoa 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81600"/>
            <a:ext cx="236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inh dong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29200"/>
            <a:ext cx="1600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0 (29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4114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1.38778E-17 4.44444E-6 C -0.1125 0.00324 -0.225 0.00648 -0.29861 -0.00417 C -0.37187 -0.01481 -0.40156 -0.04861 -0.44062 -0.06458 C -0.47969 -0.08056 -0.51059 -0.08773 -0.53281 -0.1 C -0.55503 -0.11227 -0.56128 -0.12894 -0.57344 -0.1375 C -0.58559 -0.14606 -0.59774 -0.14514 -0.60625 -0.15208 C -0.61493 -0.15903 -0.60608 -0.16435 -0.62517 -0.17917 C -0.64392 -0.19398 -0.68802 -0.21875 -0.72031 -0.24167 C -0.7526 -0.26458 -0.78993 -0.2956 -0.81875 -0.31667 C -0.84757 -0.33773 -0.87066 -0.35324 -0.89375 -0.36875 " pathEditMode="relative" ptsTypes="aaaaaaaaaA">
                                      <p:cBhvr>
                                        <p:cTn id="6" dur="5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ttps://encrypted-tbn3.gstatic.com/images?q=tbn:ANd9GcRu41Zm5xVHa5nOJqqNoRnvA9ol-5ht7eZ8nl9SOIFAVmL2og-a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81000"/>
            <a:ext cx="9144000" cy="457200"/>
          </a:xfrm>
        </p:spPr>
        <p:txBody>
          <a:bodyPr>
            <a:normAutofit fontScale="90000"/>
          </a:bodyPr>
          <a:lstStyle/>
          <a:p>
            <a:pPr eaLnBrk="1" hangingPunct="1"/>
            <a:r>
              <a:rPr lang="en-US" sz="4000" smtClean="0">
                <a:solidFill>
                  <a:srgbClr val="002060"/>
                </a:solidFill>
              </a:rPr>
              <a:t>  </a:t>
            </a:r>
            <a:r>
              <a:rPr lang="en-US" sz="4000" b="1" smtClean="0">
                <a:solidFill>
                  <a:srgbClr val="002060"/>
                </a:solidFill>
              </a:rPr>
              <a:t>I-Bảo quản chất dinh dưỡng khi chuẩn bị    chế biến</a:t>
            </a:r>
          </a:p>
        </p:txBody>
      </p:sp>
      <p:sp>
        <p:nvSpPr>
          <p:cNvPr id="3" name="Content Placeholder 2"/>
          <p:cNvSpPr>
            <a:spLocks noGrp="1"/>
          </p:cNvSpPr>
          <p:nvPr>
            <p:ph idx="1"/>
          </p:nvPr>
        </p:nvSpPr>
        <p:spPr>
          <a:xfrm>
            <a:off x="0" y="1219200"/>
            <a:ext cx="9144000" cy="5638800"/>
          </a:xfrm>
        </p:spPr>
        <p:txBody>
          <a:bodyPr/>
          <a:lstStyle/>
          <a:p>
            <a:pPr eaLnBrk="1" hangingPunct="1">
              <a:buFont typeface="Arial" charset="0"/>
              <a:buNone/>
            </a:pPr>
            <a:r>
              <a:rPr lang="en-US" smtClean="0"/>
              <a:t>  </a:t>
            </a:r>
            <a:r>
              <a:rPr lang="en-US" smtClean="0">
                <a:solidFill>
                  <a:srgbClr val="FF0000"/>
                </a:solidFill>
              </a:rPr>
              <a:t>1.Thịt cá</a:t>
            </a:r>
          </a:p>
          <a:p>
            <a:pPr eaLnBrk="1" hangingPunct="1">
              <a:buFont typeface="Arial" charset="0"/>
              <a:buNone/>
            </a:pPr>
            <a:r>
              <a:rPr lang="en-US" smtClean="0"/>
              <a:t>   </a:t>
            </a:r>
            <a:r>
              <a:rPr lang="en-US" smtClean="0">
                <a:solidFill>
                  <a:srgbClr val="FFFF00"/>
                </a:solidFill>
              </a:rPr>
              <a:t>_ Không ngâm rửa thịt, cá sau khi cắt, thái vì chất khoáng và sinh tố dễ bị mất đi.</a:t>
            </a:r>
          </a:p>
          <a:p>
            <a:pPr eaLnBrk="1" hangingPunct="1">
              <a:buFont typeface="Arial" charset="0"/>
              <a:buNone/>
            </a:pPr>
            <a:r>
              <a:rPr lang="en-US" smtClean="0">
                <a:solidFill>
                  <a:srgbClr val="FFFF00"/>
                </a:solidFill>
              </a:rPr>
              <a:t>   _Không để ruồi,bọ bâu vào.</a:t>
            </a:r>
          </a:p>
          <a:p>
            <a:pPr eaLnBrk="1" hangingPunct="1">
              <a:buFont typeface="Arial" charset="0"/>
              <a:buNone/>
            </a:pPr>
            <a:r>
              <a:rPr lang="en-US" smtClean="0">
                <a:solidFill>
                  <a:srgbClr val="FFFF00"/>
                </a:solidFill>
              </a:rPr>
              <a:t>   _Giữ thịt cá ở nhiệt độ thích hợp để sử dụng lâu dài</a:t>
            </a:r>
          </a:p>
          <a:p>
            <a:pPr eaLnBrk="1" hangingPunct="1">
              <a:buFont typeface="Arial" charset="0"/>
              <a:buNone/>
            </a:pPr>
            <a:r>
              <a:rPr lang="en-US" smtClean="0">
                <a:solidFill>
                  <a:srgbClr val="FFFF00"/>
                </a:solidFill>
              </a:rPr>
              <a:t>   </a:t>
            </a:r>
          </a:p>
        </p:txBody>
      </p:sp>
      <p:pic>
        <p:nvPicPr>
          <p:cNvPr id="4" name="Picture 2" descr="http://dantri4.vcmedia.vn/I3KdHJtU0B3ELPKGaTLe/Image/2011/12/thit222_cd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blog.thoigian.info/uploads/2012/01/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2" dur="500"/>
                                        <p:tgtEl>
                                          <p:spTgt spid="3">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xit" presetSubtype="4" fill="hold" nodeType="clickEffect">
                                  <p:stCondLst>
                                    <p:cond delay="0"/>
                                  </p:stCondLst>
                                  <p:childTnLst>
                                    <p:anim calcmode="lin" valueType="num">
                                      <p:cBhvr additive="base">
                                        <p:cTn id="41" dur="500"/>
                                        <p:tgtEl>
                                          <p:spTgt spid="4"/>
                                        </p:tgtEl>
                                        <p:attrNameLst>
                                          <p:attrName>ppt_x</p:attrName>
                                        </p:attrNameLst>
                                      </p:cBhvr>
                                      <p:tavLst>
                                        <p:tav tm="0">
                                          <p:val>
                                            <p:strVal val="ppt_x"/>
                                          </p:val>
                                        </p:tav>
                                        <p:tav tm="100000">
                                          <p:val>
                                            <p:strVal val="ppt_x"/>
                                          </p:val>
                                        </p:tav>
                                      </p:tavLst>
                                    </p:anim>
                                    <p:anim calcmode="lin" valueType="num">
                                      <p:cBhvr additive="base">
                                        <p:cTn id="42" dur="500"/>
                                        <p:tgtEl>
                                          <p:spTgt spid="4"/>
                                        </p:tgtEl>
                                        <p:attrNameLst>
                                          <p:attrName>ppt_y</p:attrName>
                                        </p:attrNameLst>
                                      </p:cBhvr>
                                      <p:tavLst>
                                        <p:tav tm="0">
                                          <p:val>
                                            <p:strVal val="ppt_y"/>
                                          </p:val>
                                        </p:tav>
                                        <p:tav tm="100000">
                                          <p:val>
                                            <p:strVal val="1+ppt_h/2"/>
                                          </p:val>
                                        </p:tav>
                                      </p:tavLst>
                                    </p:anim>
                                    <p:set>
                                      <p:cBhvr>
                                        <p:cTn id="43" dur="1" fill="hold">
                                          <p:stCondLst>
                                            <p:cond delay="499"/>
                                          </p:stCondLst>
                                        </p:cTn>
                                        <p:tgtEl>
                                          <p:spTgt spid="4"/>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p:cTn id="4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15362"/>
                                        </p:tgtEl>
                                        <p:attrNameLst>
                                          <p:attrName>style.visibility</p:attrName>
                                        </p:attrNameLst>
                                      </p:cBhvr>
                                      <p:to>
                                        <p:strVal val="visible"/>
                                      </p:to>
                                    </p:set>
                                    <p:anim calcmode="lin" valueType="num">
                                      <p:cBhvr>
                                        <p:cTn id="55" dur="1000" fill="hold"/>
                                        <p:tgtEl>
                                          <p:spTgt spid="15362"/>
                                        </p:tgtEl>
                                        <p:attrNameLst>
                                          <p:attrName>ppt_w</p:attrName>
                                        </p:attrNameLst>
                                      </p:cBhvr>
                                      <p:tavLst>
                                        <p:tav tm="0">
                                          <p:val>
                                            <p:fltVal val="0"/>
                                          </p:val>
                                        </p:tav>
                                        <p:tav tm="100000">
                                          <p:val>
                                            <p:strVal val="#ppt_w"/>
                                          </p:val>
                                        </p:tav>
                                      </p:tavLst>
                                    </p:anim>
                                    <p:anim calcmode="lin" valueType="num">
                                      <p:cBhvr>
                                        <p:cTn id="56" dur="1000" fill="hold"/>
                                        <p:tgtEl>
                                          <p:spTgt spid="15362"/>
                                        </p:tgtEl>
                                        <p:attrNameLst>
                                          <p:attrName>ppt_h</p:attrName>
                                        </p:attrNameLst>
                                      </p:cBhvr>
                                      <p:tavLst>
                                        <p:tav tm="0">
                                          <p:val>
                                            <p:fltVal val="0"/>
                                          </p:val>
                                        </p:tav>
                                        <p:tav tm="100000">
                                          <p:val>
                                            <p:strVal val="#ppt_h"/>
                                          </p:val>
                                        </p:tav>
                                      </p:tavLst>
                                    </p:anim>
                                    <p:anim calcmode="lin" valueType="num">
                                      <p:cBhvr>
                                        <p:cTn id="57" dur="1000" fill="hold"/>
                                        <p:tgtEl>
                                          <p:spTgt spid="15362"/>
                                        </p:tgtEl>
                                        <p:attrNameLst>
                                          <p:attrName>style.rotation</p:attrName>
                                        </p:attrNameLst>
                                      </p:cBhvr>
                                      <p:tavLst>
                                        <p:tav tm="0">
                                          <p:val>
                                            <p:fltVal val="90"/>
                                          </p:val>
                                        </p:tav>
                                        <p:tav tm="100000">
                                          <p:val>
                                            <p:fltVal val="0"/>
                                          </p:val>
                                        </p:tav>
                                      </p:tavLst>
                                    </p:anim>
                                    <p:animEffect transition="in" filter="fade">
                                      <p:cBhvr>
                                        <p:cTn id="58" dur="1000"/>
                                        <p:tgtEl>
                                          <p:spTgt spid="1536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xit" presetSubtype="0" fill="hold" nodeType="clickEffect">
                                  <p:stCondLst>
                                    <p:cond delay="0"/>
                                  </p:stCondLst>
                                  <p:iterate type="lt">
                                    <p:tmPct val="0"/>
                                  </p:iterate>
                                  <p:childTnLst>
                                    <p:anim calcmode="lin" valueType="num">
                                      <p:cBhvr>
                                        <p:cTn id="62" dur="500"/>
                                        <p:tgtEl>
                                          <p:spTgt spid="15362"/>
                                        </p:tgtEl>
                                        <p:attrNameLst>
                                          <p:attrName>ppt_w</p:attrName>
                                        </p:attrNameLst>
                                      </p:cBhvr>
                                      <p:tavLst>
                                        <p:tav tm="0">
                                          <p:val>
                                            <p:strVal val="ppt_w"/>
                                          </p:val>
                                        </p:tav>
                                        <p:tav tm="100000">
                                          <p:val>
                                            <p:fltVal val="0"/>
                                          </p:val>
                                        </p:tav>
                                      </p:tavLst>
                                    </p:anim>
                                    <p:anim calcmode="lin" valueType="num">
                                      <p:cBhvr>
                                        <p:cTn id="63" dur="500"/>
                                        <p:tgtEl>
                                          <p:spTgt spid="15362"/>
                                        </p:tgtEl>
                                        <p:attrNameLst>
                                          <p:attrName>ppt_h</p:attrName>
                                        </p:attrNameLst>
                                      </p:cBhvr>
                                      <p:tavLst>
                                        <p:tav tm="0">
                                          <p:val>
                                            <p:strVal val="ppt_h"/>
                                          </p:val>
                                        </p:tav>
                                        <p:tav tm="100000">
                                          <p:val>
                                            <p:fltVal val="0"/>
                                          </p:val>
                                        </p:tav>
                                      </p:tavLst>
                                    </p:anim>
                                    <p:animEffect transition="out" filter="fade">
                                      <p:cBhvr>
                                        <p:cTn id="64" dur="500"/>
                                        <p:tgtEl>
                                          <p:spTgt spid="15362"/>
                                        </p:tgtEl>
                                      </p:cBhvr>
                                    </p:animEffect>
                                    <p:set>
                                      <p:cBhvr>
                                        <p:cTn id="65" dur="1" fill="hold">
                                          <p:stCondLst>
                                            <p:cond delay="4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s://encrypted-tbn3.gstatic.com/images?q=tbn:ANd9GcRu41Zm5xVHa5nOJqqNoRnvA9ol-5ht7eZ8nl9SOIFAVmL2og-a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fontScale="90000"/>
          </a:bodyPr>
          <a:lstStyle/>
          <a:p>
            <a:pPr eaLnBrk="1" hangingPunct="1"/>
            <a:r>
              <a:rPr lang="en-US" sz="4000" b="1" smtClean="0">
                <a:solidFill>
                  <a:srgbClr val="002060"/>
                </a:solidFill>
              </a:rPr>
              <a:t>I-Bảo quản chất dinh dưỡng khi chuẩn bị    chế biến</a:t>
            </a:r>
          </a:p>
        </p:txBody>
      </p:sp>
      <p:sp>
        <p:nvSpPr>
          <p:cNvPr id="3" name="Content Placeholder 2"/>
          <p:cNvSpPr>
            <a:spLocks noGrp="1"/>
          </p:cNvSpPr>
          <p:nvPr>
            <p:ph idx="1"/>
          </p:nvPr>
        </p:nvSpPr>
        <p:spPr>
          <a:xfrm>
            <a:off x="0" y="1143000"/>
            <a:ext cx="9144000" cy="5715000"/>
          </a:xfrm>
        </p:spPr>
        <p:txBody>
          <a:bodyPr/>
          <a:lstStyle/>
          <a:p>
            <a:pPr eaLnBrk="1" hangingPunct="1">
              <a:buFont typeface="Arial" charset="0"/>
              <a:buNone/>
            </a:pPr>
            <a:r>
              <a:rPr lang="en-US" sz="3600" smtClean="0"/>
              <a:t>  </a:t>
            </a:r>
            <a:r>
              <a:rPr lang="en-US" sz="3600" smtClean="0">
                <a:solidFill>
                  <a:srgbClr val="FF0000"/>
                </a:solidFill>
              </a:rPr>
              <a:t>2. Rau, củ, quả,đậu hạt tươi</a:t>
            </a:r>
          </a:p>
          <a:p>
            <a:pPr eaLnBrk="1" hangingPunct="1">
              <a:buFont typeface="Arial" charset="0"/>
              <a:buNone/>
            </a:pPr>
            <a:r>
              <a:rPr lang="en-US" sz="4400" b="1" smtClean="0">
                <a:solidFill>
                  <a:srgbClr val="FF0000"/>
                </a:solidFill>
              </a:rPr>
              <a:t>  </a:t>
            </a:r>
            <a:r>
              <a:rPr lang="en-US" sz="3600" smtClean="0">
                <a:solidFill>
                  <a:srgbClr val="FFFF00"/>
                </a:solidFill>
              </a:rPr>
              <a:t>_Các loại rau,củ ,quả,đậu,hạt tươi dùng trong chế biến thức ăn.</a:t>
            </a:r>
          </a:p>
          <a:p>
            <a:pPr eaLnBrk="1" hangingPunct="1">
              <a:buFont typeface="Arial" charset="0"/>
              <a:buNone/>
            </a:pPr>
            <a:r>
              <a:rPr lang="en-US" sz="3600" smtClean="0">
                <a:solidFill>
                  <a:srgbClr val="FFFF00"/>
                </a:solidFill>
              </a:rPr>
              <a:t>  _Trước khi chế biến phải rửa thật sạch</a:t>
            </a:r>
            <a:r>
              <a:rPr lang="vi-VN" sz="3600" smtClean="0">
                <a:solidFill>
                  <a:srgbClr val="FFFF00"/>
                </a:solidFill>
              </a:rPr>
              <a:t>, </a:t>
            </a:r>
            <a:r>
              <a:rPr lang="en-US" sz="3600" smtClean="0">
                <a:solidFill>
                  <a:srgbClr val="FFFF00"/>
                </a:solidFill>
              </a:rPr>
              <a:t>không nên để rau khô héo</a:t>
            </a:r>
            <a:r>
              <a:rPr lang="vi-VN" sz="3600" smtClean="0">
                <a:solidFill>
                  <a:srgbClr val="FFFF00"/>
                </a:solidFill>
              </a:rPr>
              <a:t>,</a:t>
            </a:r>
            <a:r>
              <a:rPr lang="en-US" sz="3600" smtClean="0">
                <a:solidFill>
                  <a:srgbClr val="FFFF00"/>
                </a:solidFill>
              </a:rPr>
              <a:t>nên thái sau khi rửa</a:t>
            </a:r>
            <a:r>
              <a:rPr lang="vi-VN" sz="3600" smtClean="0">
                <a:solidFill>
                  <a:srgbClr val="FFFF00"/>
                </a:solidFill>
              </a:rPr>
              <a:t>, </a:t>
            </a:r>
            <a:r>
              <a:rPr lang="en-US" sz="3600" smtClean="0">
                <a:solidFill>
                  <a:srgbClr val="FFFF00"/>
                </a:solidFill>
              </a:rPr>
              <a:t>gọt vỏ trước khi ăn</a:t>
            </a:r>
            <a:r>
              <a:rPr lang="vi-VN" sz="3600" smtClean="0">
                <a:solidFill>
                  <a:srgbClr val="FFFF00"/>
                </a:solidFill>
              </a:rPr>
              <a:t/>
            </a:r>
            <a:br>
              <a:rPr lang="vi-VN" sz="3600" smtClean="0">
                <a:solidFill>
                  <a:srgbClr val="FFFF00"/>
                </a:solidFill>
              </a:rPr>
            </a:br>
            <a:endParaRPr lang="en-US" sz="3600" smtClean="0">
              <a:solidFill>
                <a:srgbClr val="FFFF00"/>
              </a:solidFill>
            </a:endParaRPr>
          </a:p>
        </p:txBody>
      </p:sp>
      <p:pic>
        <p:nvPicPr>
          <p:cNvPr id="19458" name="Picture 2" descr="http://l.yimg.com/bt/api/res/1.2/w1tC0OQigtgXErVx.lNTTQ--/YXBwaWQ9eW5ld3M7cT04NTt3PTUwMA--/http:/media.zenfs.com/vi-VN/News/thanhnien.com.vn/raucuquad-20131021-193527-2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6248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0" presetClass="entr" presetSubtype="0" fill="hold" nodeType="clickEffect">
                                  <p:stCondLst>
                                    <p:cond delay="0"/>
                                  </p:stCondLst>
                                  <p:childTnLst>
                                    <p:set>
                                      <p:cBhvr>
                                        <p:cTn id="34" dur="1" fill="hold">
                                          <p:stCondLst>
                                            <p:cond delay="0"/>
                                          </p:stCondLst>
                                        </p:cTn>
                                        <p:tgtEl>
                                          <p:spTgt spid="19458"/>
                                        </p:tgtEl>
                                        <p:attrNameLst>
                                          <p:attrName>style.visibility</p:attrName>
                                        </p:attrNameLst>
                                      </p:cBhvr>
                                      <p:to>
                                        <p:strVal val="visible"/>
                                      </p:to>
                                    </p:set>
                                    <p:animEffect transition="in" filter="fade">
                                      <p:cBhvr>
                                        <p:cTn id="35" dur="800" decel="100000"/>
                                        <p:tgtEl>
                                          <p:spTgt spid="19458"/>
                                        </p:tgtEl>
                                      </p:cBhvr>
                                    </p:animEffect>
                                    <p:anim calcmode="lin" valueType="num">
                                      <p:cBhvr>
                                        <p:cTn id="36" dur="800" decel="100000" fill="hold"/>
                                        <p:tgtEl>
                                          <p:spTgt spid="19458"/>
                                        </p:tgtEl>
                                        <p:attrNameLst>
                                          <p:attrName>style.rotation</p:attrName>
                                        </p:attrNameLst>
                                      </p:cBhvr>
                                      <p:tavLst>
                                        <p:tav tm="0">
                                          <p:val>
                                            <p:fltVal val="-90"/>
                                          </p:val>
                                        </p:tav>
                                        <p:tav tm="100000">
                                          <p:val>
                                            <p:fltVal val="0"/>
                                          </p:val>
                                        </p:tav>
                                      </p:tavLst>
                                    </p:anim>
                                    <p:anim calcmode="lin" valueType="num">
                                      <p:cBhvr>
                                        <p:cTn id="37" dur="800" decel="100000" fill="hold"/>
                                        <p:tgtEl>
                                          <p:spTgt spid="19458"/>
                                        </p:tgtEl>
                                        <p:attrNameLst>
                                          <p:attrName>ppt_x</p:attrName>
                                        </p:attrNameLst>
                                      </p:cBhvr>
                                      <p:tavLst>
                                        <p:tav tm="0">
                                          <p:val>
                                            <p:strVal val="#ppt_x+0.4"/>
                                          </p:val>
                                        </p:tav>
                                        <p:tav tm="100000">
                                          <p:val>
                                            <p:strVal val="#ppt_x-0.05"/>
                                          </p:val>
                                        </p:tav>
                                      </p:tavLst>
                                    </p:anim>
                                    <p:anim calcmode="lin" valueType="num">
                                      <p:cBhvr>
                                        <p:cTn id="38" dur="800" decel="100000" fill="hold"/>
                                        <p:tgtEl>
                                          <p:spTgt spid="19458"/>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9458"/>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9458"/>
                                        </p:tgtEl>
                                        <p:attrNameLst>
                                          <p:attrName>ppt_y</p:attrName>
                                        </p:attrNameLst>
                                      </p:cBhvr>
                                      <p:tavLst>
                                        <p:tav tm="0">
                                          <p:val>
                                            <p:strVal val="#ppt_y+0.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nodeType="clickEffect">
                                  <p:stCondLst>
                                    <p:cond delay="0"/>
                                  </p:stCondLst>
                                  <p:childTnLst>
                                    <p:animEffect transition="out" filter="randombar(horizontal)">
                                      <p:cBhvr>
                                        <p:cTn id="44" dur="500"/>
                                        <p:tgtEl>
                                          <p:spTgt spid="19458"/>
                                        </p:tgtEl>
                                      </p:cBhvr>
                                    </p:animEffect>
                                    <p:set>
                                      <p:cBhvr>
                                        <p:cTn id="45" dur="1" fill="hold">
                                          <p:stCondLst>
                                            <p:cond delay="499"/>
                                          </p:stCondLst>
                                        </p:cTn>
                                        <p:tgtEl>
                                          <p:spTgt spid="19458"/>
                                        </p:tgtEl>
                                        <p:attrNameLst>
                                          <p:attrName>style.visibility</p:attrName>
                                        </p:attrNameLst>
                                      </p:cBhvr>
                                      <p:to>
                                        <p:strVal val="hidden"/>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to="" calcmode="lin" valueType="num">
                                      <p:cBhvr>
                                        <p:cTn id="50"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ozonemaxx.com/wp-content/uploads/2013/03/su-dung-may-ozone-rua-rau-qua-hieu-qu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8100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http://media.yeutretho.com/2013/09/27/1380255798-cach-su-dung-cac-loai-dao-lam-bep-anh-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09600" y="2895600"/>
            <a:ext cx="3033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Calibri" pitchFamily="34" charset="0"/>
              </a:rPr>
              <a:t>Rửa thật sạch</a:t>
            </a:r>
          </a:p>
        </p:txBody>
      </p:sp>
      <p:sp>
        <p:nvSpPr>
          <p:cNvPr id="11" name="TextBox 10"/>
          <p:cNvSpPr txBox="1">
            <a:spLocks noChangeArrowheads="1"/>
          </p:cNvSpPr>
          <p:nvPr/>
        </p:nvSpPr>
        <p:spPr bwMode="auto">
          <a:xfrm>
            <a:off x="5029200" y="2971800"/>
            <a:ext cx="347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Calibri" pitchFamily="34" charset="0"/>
              </a:rPr>
              <a:t>Thái sau khi rửa</a:t>
            </a:r>
          </a:p>
        </p:txBody>
      </p:sp>
      <p:pic>
        <p:nvPicPr>
          <p:cNvPr id="18438" name="Picture 6" descr="http://media.yeutretho.com/anh-tre-tho/2011/04/06/110405afamilyAN-xoai-dam-chua-cay-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581400"/>
            <a:ext cx="4572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286000" y="5943600"/>
            <a:ext cx="4217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000">
                <a:latin typeface="Calibri" pitchFamily="34" charset="0"/>
              </a:rPr>
              <a:t>Gọt vỏ trước khi ăn</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4)">
                                      <p:cBhvr>
                                        <p:cTn id="7" dur="2000"/>
                                        <p:tgtEl>
                                          <p:spTgt spid="1843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4)">
                                      <p:cBhvr>
                                        <p:cTn id="10" dur="2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wheel(4)">
                                      <p:cBhvr>
                                        <p:cTn id="15" dur="2000"/>
                                        <p:tgtEl>
                                          <p:spTgt spid="18436"/>
                                        </p:tgtEl>
                                      </p:cBhvr>
                                    </p:animEffect>
                                  </p:childTnLst>
                                </p:cTn>
                              </p:par>
                              <p:par>
                                <p:cTn id="16" presetID="21"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4)">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18438"/>
                                        </p:tgtEl>
                                        <p:attrNameLst>
                                          <p:attrName>style.visibility</p:attrName>
                                        </p:attrNameLst>
                                      </p:cBhvr>
                                      <p:to>
                                        <p:strVal val="visible"/>
                                      </p:to>
                                    </p:set>
                                    <p:animEffect transition="in" filter="wheel(4)">
                                      <p:cBhvr>
                                        <p:cTn id="23" dur="2000"/>
                                        <p:tgtEl>
                                          <p:spTgt spid="18438"/>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4)">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aianhdep.net/wp-content/uploads/2013/07/powerpoint_15072013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0"/>
            <a:ext cx="7239000" cy="1143000"/>
          </a:xfrm>
        </p:spPr>
        <p:txBody>
          <a:bodyPr>
            <a:normAutofit fontScale="90000"/>
          </a:bodyPr>
          <a:lstStyle/>
          <a:p>
            <a:pPr eaLnBrk="1" hangingPunct="1"/>
            <a:r>
              <a:rPr lang="en-US" sz="4000" b="1" smtClean="0">
                <a:solidFill>
                  <a:srgbClr val="002060"/>
                </a:solidFill>
              </a:rPr>
              <a:t>I-Bảo quản chất dinh dưỡng khi chuẩn bị chế biến</a:t>
            </a:r>
            <a:endParaRPr lang="en-US" sz="4000" smtClean="0"/>
          </a:p>
        </p:txBody>
      </p:sp>
      <p:sp>
        <p:nvSpPr>
          <p:cNvPr id="3" name="Content Placeholder 2"/>
          <p:cNvSpPr>
            <a:spLocks noGrp="1"/>
          </p:cNvSpPr>
          <p:nvPr>
            <p:ph idx="1"/>
          </p:nvPr>
        </p:nvSpPr>
        <p:spPr>
          <a:xfrm>
            <a:off x="1905000" y="1143000"/>
            <a:ext cx="7239000" cy="5715000"/>
          </a:xfrm>
        </p:spPr>
        <p:txBody>
          <a:bodyPr/>
          <a:lstStyle/>
          <a:p>
            <a:pPr eaLnBrk="1" hangingPunct="1">
              <a:buFont typeface="Arial" charset="0"/>
              <a:buNone/>
            </a:pPr>
            <a:r>
              <a:rPr lang="en-US" sz="4000" smtClean="0"/>
              <a:t>_Các biện pháp bảo quản chất dinh dưỡng thích hợp cho các loại:</a:t>
            </a:r>
          </a:p>
          <a:p>
            <a:pPr eaLnBrk="1" hangingPunct="1">
              <a:buFont typeface="Arial" charset="0"/>
              <a:buNone/>
            </a:pPr>
            <a:r>
              <a:rPr lang="en-US" sz="4000" smtClean="0"/>
              <a:t>    _Đậu hạt khô :Bảo quản nơi khô ráo mát mẻ,tránh sâu mọt.</a:t>
            </a:r>
          </a:p>
          <a:p>
            <a:pPr eaLnBrk="1" hangingPunct="1">
              <a:buFont typeface="Arial" charset="0"/>
              <a:buNone/>
            </a:pPr>
            <a:r>
              <a:rPr lang="en-US" sz="4000" smtClean="0"/>
              <a:t>    _Gạo:Không vo quá kĩ vì sẽ bị mất sinh tố B.</a:t>
            </a:r>
          </a:p>
          <a:p>
            <a:pPr eaLnBrk="1" hangingPunct="1">
              <a:buFont typeface="Arial" charset="0"/>
              <a:buNone/>
            </a:pPr>
            <a:endParaRPr lang="en-US" sz="4400" smtClean="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ttp://hinhanhnen.com/hinhanh/hinhfck/131015Hinh-nen-popowerpoint-tham-co-xanh-mu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C:\Program Files\Microsoft Office\MEDIA\OFFICE12\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381000"/>
            <a:ext cx="9144000" cy="609600"/>
          </a:xfrm>
        </p:spPr>
        <p:txBody>
          <a:bodyPr/>
          <a:lstStyle/>
          <a:p>
            <a:pPr eaLnBrk="1" hangingPunct="1"/>
            <a:r>
              <a:rPr lang="en-US" smtClean="0">
                <a:solidFill>
                  <a:srgbClr val="FFFF00"/>
                </a:solidFill>
              </a:rPr>
              <a:t>II-Bảo quản chất dinh dưỡng trong khi chế biến </a:t>
            </a:r>
          </a:p>
        </p:txBody>
      </p:sp>
      <p:sp>
        <p:nvSpPr>
          <p:cNvPr id="3" name="Content Placeholder 2"/>
          <p:cNvSpPr>
            <a:spLocks noGrp="1"/>
          </p:cNvSpPr>
          <p:nvPr>
            <p:ph idx="1"/>
          </p:nvPr>
        </p:nvSpPr>
        <p:spPr>
          <a:xfrm>
            <a:off x="0" y="1295400"/>
            <a:ext cx="9144000" cy="5562600"/>
          </a:xfrm>
        </p:spPr>
        <p:txBody>
          <a:bodyPr/>
          <a:lstStyle/>
          <a:p>
            <a:pPr eaLnBrk="1" hangingPunct="1">
              <a:buFont typeface="Arial" charset="0"/>
              <a:buNone/>
            </a:pPr>
            <a:r>
              <a:rPr lang="en-US" smtClean="0"/>
              <a:t> </a:t>
            </a:r>
            <a:r>
              <a:rPr lang="en-US" smtClean="0">
                <a:solidFill>
                  <a:srgbClr val="FF0000"/>
                </a:solidFill>
              </a:rPr>
              <a:t>1.Tại sao phải quan tâm bảo quản chất dinh dưỡng trong khi chế biến món ăn?</a:t>
            </a:r>
          </a:p>
          <a:p>
            <a:pPr eaLnBrk="1" hangingPunct="1">
              <a:buFont typeface="Arial" charset="0"/>
              <a:buNone/>
            </a:pPr>
            <a:r>
              <a:rPr lang="en-US" smtClean="0">
                <a:solidFill>
                  <a:srgbClr val="FF0000"/>
                </a:solidFill>
              </a:rPr>
              <a:t>  </a:t>
            </a:r>
            <a:r>
              <a:rPr lang="en-US" smtClean="0">
                <a:solidFill>
                  <a:srgbClr val="002060"/>
                </a:solidFill>
              </a:rPr>
              <a:t> _ </a:t>
            </a:r>
            <a:r>
              <a:rPr lang="en-US" smtClean="0"/>
              <a:t>Đun nấu lâu sẽ mất nhiều</a:t>
            </a:r>
          </a:p>
          <a:p>
            <a:pPr eaLnBrk="1" hangingPunct="1">
              <a:buFont typeface="Arial" charset="0"/>
              <a:buNone/>
            </a:pPr>
            <a:r>
              <a:rPr lang="en-US" smtClean="0">
                <a:solidFill>
                  <a:srgbClr val="FF0000"/>
                </a:solidFill>
              </a:rPr>
              <a:t>   </a:t>
            </a:r>
            <a:r>
              <a:rPr lang="en-US" smtClean="0"/>
              <a:t>sinh tố,nhất là sinh tố C,sinh</a:t>
            </a:r>
          </a:p>
          <a:p>
            <a:pPr eaLnBrk="1" hangingPunct="1">
              <a:buFont typeface="Arial" charset="0"/>
              <a:buNone/>
            </a:pPr>
            <a:r>
              <a:rPr lang="en-US" smtClean="0"/>
              <a:t>   tố nhóm B và PP</a:t>
            </a:r>
          </a:p>
          <a:p>
            <a:pPr eaLnBrk="1" hangingPunct="1">
              <a:buFont typeface="Arial" charset="0"/>
              <a:buNone/>
            </a:pPr>
            <a:r>
              <a:rPr lang="en-US" smtClean="0"/>
              <a:t>   </a:t>
            </a:r>
          </a:p>
          <a:p>
            <a:pPr eaLnBrk="1" hangingPunct="1">
              <a:buFont typeface="Arial" charset="0"/>
              <a:buNone/>
            </a:pPr>
            <a:r>
              <a:rPr lang="en-US" smtClean="0"/>
              <a:t>    _Chiên (rán ) lâu sẽ mất nhiều </a:t>
            </a:r>
          </a:p>
          <a:p>
            <a:pPr eaLnBrk="1" hangingPunct="1">
              <a:buFont typeface="Arial" charset="0"/>
              <a:buNone/>
            </a:pPr>
            <a:r>
              <a:rPr lang="en-US" smtClean="0"/>
              <a:t>    sinh tố A, D, E, K</a:t>
            </a:r>
          </a:p>
          <a:p>
            <a:pPr eaLnBrk="1" hangingPunct="1">
              <a:buFont typeface="Arial" charset="0"/>
              <a:buNone/>
            </a:pPr>
            <a:r>
              <a:rPr lang="en-US" smtClean="0">
                <a:solidFill>
                  <a:srgbClr val="FF0000"/>
                </a:solidFill>
              </a:rPr>
              <a:t>  </a:t>
            </a:r>
          </a:p>
        </p:txBody>
      </p:sp>
      <p:pic>
        <p:nvPicPr>
          <p:cNvPr id="20484" name="Picture 4" descr="http://www.amthuc365.vn/uploads/content/2012/02/02/6-bi-quyet-tiet-kiem-ga-khi-dun-nau-8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362200"/>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static.kienthuc.net.vn:81/Images/dataimages/201006/original/images397672_T3_dau_a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572000"/>
            <a:ext cx="33147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to="" calcmode="lin" valueType="num">
                                      <p:cBhvr>
                                        <p:cTn id="7" dur="1" fill="hold"/>
                                        <p:tgtEl>
                                          <p:spTgt spid="2048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nodeType="afterGroup">
                            <p:stCondLst>
                              <p:cond delay="500"/>
                            </p:stCondLst>
                            <p:childTnLst>
                              <p:par>
                                <p:cTn id="36" presetID="24" presetClass="entr" presetSubtype="0" fill="hold" nodeType="afterEffect">
                                  <p:stCondLst>
                                    <p:cond delay="0"/>
                                  </p:stCondLst>
                                  <p:childTnLst>
                                    <p:set>
                                      <p:cBhvr>
                                        <p:cTn id="37" dur="1" fill="hold">
                                          <p:stCondLst>
                                            <p:cond delay="0"/>
                                          </p:stCondLst>
                                        </p:cTn>
                                        <p:tgtEl>
                                          <p:spTgt spid="20484"/>
                                        </p:tgtEl>
                                        <p:attrNameLst>
                                          <p:attrName>style.visibility</p:attrName>
                                        </p:attrNameLst>
                                      </p:cBhvr>
                                      <p:to>
                                        <p:strVal val="visible"/>
                                      </p:to>
                                    </p:set>
                                    <p:anim to="" calcmode="lin" valueType="num">
                                      <p:cBhvr>
                                        <p:cTn id="38" dur="1" fill="hold"/>
                                        <p:tgtEl>
                                          <p:spTgt spid="20484"/>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4" presetClass="entr" presetSubtype="1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3" dur="500"/>
                                        <p:tgtEl>
                                          <p:spTgt spid="3">
                                            <p:txEl>
                                              <p:pRg st="5" end="5"/>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6" dur="500"/>
                                        <p:tgtEl>
                                          <p:spTgt spid="3">
                                            <p:txEl>
                                              <p:pRg st="6" end="6"/>
                                            </p:txEl>
                                          </p:spTgt>
                                        </p:tgtEl>
                                      </p:cBhvr>
                                    </p:animEffect>
                                  </p:childTnLst>
                                </p:cTn>
                              </p:par>
                            </p:childTnLst>
                          </p:cTn>
                        </p:par>
                        <p:par>
                          <p:cTn id="47" fill="hold" nodeType="afterGroup">
                            <p:stCondLst>
                              <p:cond delay="500"/>
                            </p:stCondLst>
                            <p:childTnLst>
                              <p:par>
                                <p:cTn id="48" presetID="53" presetClass="entr" presetSubtype="0" fill="hold" nodeType="afterEffect">
                                  <p:stCondLst>
                                    <p:cond delay="0"/>
                                  </p:stCondLst>
                                  <p:childTnLst>
                                    <p:set>
                                      <p:cBhvr>
                                        <p:cTn id="49" dur="1" fill="hold">
                                          <p:stCondLst>
                                            <p:cond delay="0"/>
                                          </p:stCondLst>
                                        </p:cTn>
                                        <p:tgtEl>
                                          <p:spTgt spid="20486"/>
                                        </p:tgtEl>
                                        <p:attrNameLst>
                                          <p:attrName>style.visibility</p:attrName>
                                        </p:attrNameLst>
                                      </p:cBhvr>
                                      <p:to>
                                        <p:strVal val="visible"/>
                                      </p:to>
                                    </p:set>
                                    <p:anim calcmode="lin" valueType="num">
                                      <p:cBhvr>
                                        <p:cTn id="50" dur="500" fill="hold"/>
                                        <p:tgtEl>
                                          <p:spTgt spid="20486"/>
                                        </p:tgtEl>
                                        <p:attrNameLst>
                                          <p:attrName>ppt_w</p:attrName>
                                        </p:attrNameLst>
                                      </p:cBhvr>
                                      <p:tavLst>
                                        <p:tav tm="0">
                                          <p:val>
                                            <p:fltVal val="0"/>
                                          </p:val>
                                        </p:tav>
                                        <p:tav tm="100000">
                                          <p:val>
                                            <p:strVal val="#ppt_w"/>
                                          </p:val>
                                        </p:tav>
                                      </p:tavLst>
                                    </p:anim>
                                    <p:anim calcmode="lin" valueType="num">
                                      <p:cBhvr>
                                        <p:cTn id="51" dur="500" fill="hold"/>
                                        <p:tgtEl>
                                          <p:spTgt spid="20486"/>
                                        </p:tgtEl>
                                        <p:attrNameLst>
                                          <p:attrName>ppt_h</p:attrName>
                                        </p:attrNameLst>
                                      </p:cBhvr>
                                      <p:tavLst>
                                        <p:tav tm="0">
                                          <p:val>
                                            <p:fltVal val="0"/>
                                          </p:val>
                                        </p:tav>
                                        <p:tav tm="100000">
                                          <p:val>
                                            <p:strVal val="#ppt_h"/>
                                          </p:val>
                                        </p:tav>
                                      </p:tavLst>
                                    </p:anim>
                                    <p:animEffect transition="in" filter="fade">
                                      <p:cBhvr>
                                        <p:cTn id="52" dur="500"/>
                                        <p:tgtEl>
                                          <p:spTgt spid="2048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4" presetClass="entr" presetSubtype="0" fill="hold" nodeType="clickEffect">
                                  <p:stCondLst>
                                    <p:cond delay="0"/>
                                  </p:stCondLst>
                                  <p:childTnLst>
                                    <p:set>
                                      <p:cBhvr>
                                        <p:cTn id="56" dur="1" fill="hold">
                                          <p:stCondLst>
                                            <p:cond delay="0"/>
                                          </p:stCondLst>
                                        </p:cTn>
                                        <p:tgtEl>
                                          <p:spTgt spid="20484"/>
                                        </p:tgtEl>
                                        <p:attrNameLst>
                                          <p:attrName>style.visibility</p:attrName>
                                        </p:attrNameLst>
                                      </p:cBhvr>
                                      <p:to>
                                        <p:strVal val="visible"/>
                                      </p:to>
                                    </p:set>
                                    <p:anim to="" calcmode="lin" valueType="num">
                                      <p:cBhvr>
                                        <p:cTn id="57" dur="1" fill="hold"/>
                                        <p:tgtEl>
                                          <p:spTgt spid="2048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219200"/>
          </a:xfrm>
        </p:spPr>
        <p:txBody>
          <a:bodyPr/>
          <a:lstStyle/>
          <a:p>
            <a:pPr eaLnBrk="1" hangingPunct="1"/>
            <a:endParaRPr lang="en-US" smtClean="0"/>
          </a:p>
        </p:txBody>
      </p:sp>
      <p:sp>
        <p:nvSpPr>
          <p:cNvPr id="8195" name="Content Placeholder 2"/>
          <p:cNvSpPr>
            <a:spLocks noGrp="1"/>
          </p:cNvSpPr>
          <p:nvPr>
            <p:ph idx="1"/>
          </p:nvPr>
        </p:nvSpPr>
        <p:spPr>
          <a:xfrm>
            <a:off x="3048000" y="1219200"/>
            <a:ext cx="6096000" cy="5638800"/>
          </a:xfrm>
        </p:spPr>
        <p:txBody>
          <a:bodyPr/>
          <a:lstStyle/>
          <a:p>
            <a:pPr eaLnBrk="1" hangingPunct="1">
              <a:buFont typeface="Arial" charset="0"/>
              <a:buNone/>
            </a:pPr>
            <a:r>
              <a:rPr lang="en-US" sz="2800" smtClean="0"/>
              <a:t>   </a:t>
            </a:r>
            <a:r>
              <a:rPr lang="vi-VN" sz="2800" smtClean="0"/>
              <a:t>+ Cho thực phẩm vào luộc hay nấu khi nước</a:t>
            </a:r>
            <a:r>
              <a:rPr lang="en-US" sz="2800" smtClean="0"/>
              <a:t> </a:t>
            </a:r>
            <a:r>
              <a:rPr lang="vi-VN" sz="2800" smtClean="0"/>
              <a:t>sôi</a:t>
            </a:r>
            <a:endParaRPr lang="en-US" sz="2800" smtClean="0"/>
          </a:p>
          <a:p>
            <a:pPr eaLnBrk="1" hangingPunct="1">
              <a:buFont typeface="Arial" charset="0"/>
              <a:buNone/>
            </a:pPr>
            <a:r>
              <a:rPr lang="en-US" sz="2800" smtClean="0"/>
              <a:t>   </a:t>
            </a:r>
          </a:p>
          <a:p>
            <a:pPr eaLnBrk="1" hangingPunct="1">
              <a:buFont typeface="Arial" charset="0"/>
              <a:buNone/>
            </a:pPr>
            <a:r>
              <a:rPr lang="en-US" sz="2800" smtClean="0"/>
              <a:t>   + </a:t>
            </a:r>
            <a:r>
              <a:rPr lang="en-US" smtClean="0"/>
              <a:t>Khi nấu tránh khuấy nhiều</a:t>
            </a:r>
          </a:p>
          <a:p>
            <a:pPr eaLnBrk="1" hangingPunct="1">
              <a:buFont typeface="Arial" charset="0"/>
              <a:buNone/>
            </a:pPr>
            <a:endParaRPr lang="en-US" smtClean="0"/>
          </a:p>
          <a:p>
            <a:pPr eaLnBrk="1" hangingPunct="1">
              <a:buFont typeface="Arial" charset="0"/>
              <a:buNone/>
            </a:pPr>
            <a:r>
              <a:rPr lang="en-US" sz="2800" smtClean="0"/>
              <a:t>   </a:t>
            </a:r>
            <a:r>
              <a:rPr lang="vi-VN" sz="2800" smtClean="0"/>
              <a:t>+ Không hâm thức ăn nhiều lần.</a:t>
            </a:r>
            <a:endParaRPr lang="en-US" sz="2800" smtClean="0"/>
          </a:p>
          <a:p>
            <a:pPr eaLnBrk="1" hangingPunct="1">
              <a:buFont typeface="Arial" charset="0"/>
              <a:buNone/>
            </a:pPr>
            <a:endParaRPr lang="en-US" sz="2800" smtClean="0"/>
          </a:p>
          <a:p>
            <a:pPr eaLnBrk="1" hangingPunct="1">
              <a:buFont typeface="Arial" charset="0"/>
              <a:buNone/>
            </a:pPr>
            <a:r>
              <a:rPr lang="en-US" sz="2800" smtClean="0"/>
              <a:t>   </a:t>
            </a:r>
            <a:r>
              <a:rPr lang="vi-VN" sz="2800" smtClean="0"/>
              <a:t>+ Không vo gạo kỹ.</a:t>
            </a:r>
            <a:endParaRPr lang="en-US" sz="2800" smtClean="0"/>
          </a:p>
          <a:p>
            <a:pPr eaLnBrk="1" hangingPunct="1">
              <a:buFont typeface="Arial" charset="0"/>
              <a:buNone/>
            </a:pPr>
            <a:endParaRPr lang="en-US" sz="2800" smtClean="0"/>
          </a:p>
          <a:p>
            <a:pPr eaLnBrk="1" hangingPunct="1">
              <a:buFont typeface="Arial" charset="0"/>
              <a:buNone/>
            </a:pPr>
            <a:r>
              <a:rPr lang="en-US" sz="2800" smtClean="0"/>
              <a:t>   </a:t>
            </a:r>
            <a:r>
              <a:rPr lang="vi-VN" sz="2800" smtClean="0"/>
              <a:t>+ Không chắt bỏ nước cơm. </a:t>
            </a:r>
            <a:endParaRPr lang="en-US" sz="2800" smtClean="0"/>
          </a:p>
        </p:txBody>
      </p:sp>
      <p:sp>
        <p:nvSpPr>
          <p:cNvPr id="7" name="Explosion 1 6"/>
          <p:cNvSpPr/>
          <p:nvPr/>
        </p:nvSpPr>
        <p:spPr>
          <a:xfrm>
            <a:off x="0" y="0"/>
            <a:ext cx="3124200" cy="1143000"/>
          </a:xfrm>
          <a:prstGeom prst="irregularSeal1">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err="1">
                <a:solidFill>
                  <a:srgbClr val="FF0000"/>
                </a:solidFill>
              </a:rPr>
              <a:t>Lưu</a:t>
            </a:r>
            <a:r>
              <a:rPr lang="en-US" sz="3600" dirty="0">
                <a:solidFill>
                  <a:srgbClr val="FF0000"/>
                </a:solidFill>
              </a:rPr>
              <a:t> ý</a:t>
            </a:r>
          </a:p>
        </p:txBody>
      </p:sp>
      <p:pic>
        <p:nvPicPr>
          <p:cNvPr id="8197" name="Picture 6" descr="http://image.phunuonline.com.vn/news/2013/20131022/fckimage/Ste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304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descr="http://static.proguide.vn/image/2013/6/1/682_nau-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http://a8.vietbao.vn/images/vn888/hot/v2011/20120221-083605-1-nuocvogao.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9530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988279Barres_fleurs__16_.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0"/>
            <a:ext cx="1885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Picture 2" descr="C:\Program Files\Microsoft Office\MEDIA\OFFICE12\Lines\BD21318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p:cNvSpPr>
            <a:spLocks noGrp="1"/>
          </p:cNvSpPr>
          <p:nvPr>
            <p:ph idx="1"/>
          </p:nvPr>
        </p:nvSpPr>
        <p:spPr>
          <a:xfrm>
            <a:off x="0" y="1295400"/>
            <a:ext cx="9144000" cy="5562600"/>
          </a:xfrm>
          <a:blipFill dpi="0" rotWithShape="1">
            <a:blip r:embed="rId2"/>
            <a:srcRect/>
            <a:tile tx="0" ty="0" sx="100000" sy="100000" flip="none" algn="tl"/>
          </a:blipFill>
        </p:spPr>
        <p:txBody>
          <a:bodyPr/>
          <a:lstStyle/>
          <a:p>
            <a:pPr eaLnBrk="1" hangingPunct="1">
              <a:buFont typeface="Arial" charset="0"/>
              <a:buNone/>
            </a:pPr>
            <a:r>
              <a:rPr lang="en-US" sz="4000" smtClean="0">
                <a:solidFill>
                  <a:srgbClr val="FF0000"/>
                </a:solidFill>
              </a:rPr>
              <a:t>2.Ảnh hưởng của nhiệt đối với thành phần dinh dưỡng.</a:t>
            </a:r>
          </a:p>
          <a:p>
            <a:pPr eaLnBrk="1" hangingPunct="1">
              <a:buFont typeface="Arial" charset="0"/>
              <a:buNone/>
            </a:pPr>
            <a:r>
              <a:rPr lang="en-US" sz="3600" smtClean="0">
                <a:solidFill>
                  <a:srgbClr val="FF0000"/>
                </a:solidFill>
              </a:rPr>
              <a:t>         </a:t>
            </a:r>
            <a:r>
              <a:rPr lang="en-US" sz="4400" smtClean="0">
                <a:solidFill>
                  <a:srgbClr val="002060"/>
                </a:solidFill>
              </a:rPr>
              <a:t>a) Chất đạm</a:t>
            </a:r>
          </a:p>
          <a:p>
            <a:pPr eaLnBrk="1" hangingPunct="1">
              <a:buFont typeface="Arial" charset="0"/>
              <a:buNone/>
            </a:pPr>
            <a:r>
              <a:rPr lang="en-US" sz="4400" smtClean="0">
                <a:solidFill>
                  <a:srgbClr val="002060"/>
                </a:solidFill>
              </a:rPr>
              <a:t>        b) Chất béo</a:t>
            </a:r>
          </a:p>
          <a:p>
            <a:pPr eaLnBrk="1" hangingPunct="1">
              <a:buFont typeface="Arial" charset="0"/>
              <a:buNone/>
            </a:pPr>
            <a:r>
              <a:rPr lang="en-US" sz="4400" smtClean="0">
                <a:solidFill>
                  <a:srgbClr val="002060"/>
                </a:solidFill>
              </a:rPr>
              <a:t>        c) Chất đường bột</a:t>
            </a:r>
          </a:p>
          <a:p>
            <a:pPr eaLnBrk="1" hangingPunct="1">
              <a:buFont typeface="Arial" charset="0"/>
              <a:buNone/>
            </a:pPr>
            <a:r>
              <a:rPr lang="en-US" sz="4400" smtClean="0">
                <a:solidFill>
                  <a:srgbClr val="002060"/>
                </a:solidFill>
              </a:rPr>
              <a:t>        d) Chất khoáng</a:t>
            </a:r>
          </a:p>
          <a:p>
            <a:pPr eaLnBrk="1" hangingPunct="1">
              <a:buFont typeface="Arial" charset="0"/>
              <a:buNone/>
            </a:pPr>
            <a:r>
              <a:rPr lang="en-US" sz="4400" smtClean="0">
                <a:solidFill>
                  <a:srgbClr val="002060"/>
                </a:solidFill>
              </a:rPr>
              <a:t>        e) Sinh tố</a:t>
            </a:r>
          </a:p>
          <a:p>
            <a:pPr eaLnBrk="1" hangingPunct="1">
              <a:buFont typeface="Arial" charset="0"/>
              <a:buNone/>
            </a:pPr>
            <a:r>
              <a:rPr lang="en-US" sz="4400" u="sng" smtClean="0">
                <a:solidFill>
                  <a:srgbClr val="FF0000"/>
                </a:solidFill>
              </a:rPr>
              <a:t>      </a:t>
            </a:r>
          </a:p>
          <a:p>
            <a:pPr eaLnBrk="1" hangingPunct="1">
              <a:buFont typeface="Arial" charset="0"/>
              <a:buNone/>
            </a:pPr>
            <a:r>
              <a:rPr lang="en-US" sz="3600" smtClean="0">
                <a:solidFill>
                  <a:srgbClr val="FF0000"/>
                </a:solidFill>
              </a:rPr>
              <a:t>    </a:t>
            </a:r>
          </a:p>
          <a:p>
            <a:pPr eaLnBrk="1" hangingPunct="1">
              <a:buFont typeface="Arial" charset="0"/>
              <a:buNone/>
            </a:pPr>
            <a:r>
              <a:rPr lang="en-US" smtClean="0">
                <a:solidFill>
                  <a:srgbClr val="FF0000"/>
                </a:solidFill>
              </a:rPr>
              <a:t>   </a:t>
            </a:r>
            <a:endParaRPr lang="en-US" smtClean="0"/>
          </a:p>
        </p:txBody>
      </p:sp>
      <p:sp>
        <p:nvSpPr>
          <p:cNvPr id="5" name="Title 1"/>
          <p:cNvSpPr>
            <a:spLocks noGrp="1"/>
          </p:cNvSpPr>
          <p:nvPr>
            <p:ph type="title"/>
          </p:nvPr>
        </p:nvSpPr>
        <p:spPr>
          <a:xfrm>
            <a:off x="0" y="152400"/>
            <a:ext cx="9144000" cy="990600"/>
          </a:xfrm>
        </p:spPr>
        <p:txBody>
          <a:bodyPr/>
          <a:lstStyle/>
          <a:p>
            <a:pPr eaLnBrk="1" hangingPunct="1"/>
            <a:r>
              <a:rPr lang="en-US" smtClean="0">
                <a:solidFill>
                  <a:srgbClr val="FFFF00"/>
                </a:solidFill>
              </a:rPr>
              <a:t>II-Bảo quản chất dinh dưỡng trong khi chế biến </a:t>
            </a:r>
          </a:p>
        </p:txBody>
      </p:sp>
      <p:pic>
        <p:nvPicPr>
          <p:cNvPr id="9" name="Picture 8" descr="AG00092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95600"/>
            <a:ext cx="381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G00092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57600"/>
            <a:ext cx="49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G00092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95800"/>
            <a:ext cx="49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G00092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257800"/>
            <a:ext cx="49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G00092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6096000"/>
            <a:ext cx="495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to="" calcmode="lin" valueType="num">
                                      <p:cBhvr>
                                        <p:cTn id="10" dur="1" fill="hold"/>
                                        <p:tgtEl>
                                          <p:spTgt spid="5"/>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 to="" calcmode="lin" valueType="num">
                                      <p:cBhvr>
                                        <p:cTn id="15" dur="1" fill="hold"/>
                                        <p:tgtEl>
                                          <p:spTgt spid="9219">
                                            <p:txEl>
                                              <p:pRg st="0" end="0"/>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 to="" calcmode="lin" valueType="num">
                                      <p:cBhvr>
                                        <p:cTn id="23" dur="1" fill="hold"/>
                                        <p:tgtEl>
                                          <p:spTgt spid="9219">
                                            <p:txEl>
                                              <p:pRg st="1" end="1"/>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to="" calcmode="lin" valueType="num">
                                      <p:cBhvr>
                                        <p:cTn id="28" dur="1" fill="hold"/>
                                        <p:tgtEl>
                                          <p:spTgt spid="10"/>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 to="" calcmode="lin" valueType="num">
                                      <p:cBhvr>
                                        <p:cTn id="31" dur="1" fill="hold"/>
                                        <p:tgtEl>
                                          <p:spTgt spid="9219">
                                            <p:txEl>
                                              <p:pRg st="2" end="2"/>
                                            </p:txEl>
                                          </p:spTgt>
                                        </p:tgtEl>
                                        <p:attrNameLst>
                                          <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4"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to="" calcmode="lin" valueType="num">
                                      <p:cBhvr>
                                        <p:cTn id="36" dur="1" fill="hold"/>
                                        <p:tgtEl>
                                          <p:spTgt spid="11"/>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 to="" calcmode="lin" valueType="num">
                                      <p:cBhvr>
                                        <p:cTn id="39" dur="1" fill="hold"/>
                                        <p:tgtEl>
                                          <p:spTgt spid="9219">
                                            <p:txEl>
                                              <p:pRg st="3" end="3"/>
                                            </p:txEl>
                                          </p:spTgt>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to="" calcmode="lin" valueType="num">
                                      <p:cBhvr>
                                        <p:cTn id="44" dur="1" fill="hold"/>
                                        <p:tgtEl>
                                          <p:spTgt spid="12"/>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9219">
                                            <p:txEl>
                                              <p:pRg st="4" end="4"/>
                                            </p:txEl>
                                          </p:spTgt>
                                        </p:tgtEl>
                                        <p:attrNameLst>
                                          <p:attrName>style.visibility</p:attrName>
                                        </p:attrNameLst>
                                      </p:cBhvr>
                                      <p:to>
                                        <p:strVal val="visible"/>
                                      </p:to>
                                    </p:set>
                                    <p:anim to="" calcmode="lin" valueType="num">
                                      <p:cBhvr>
                                        <p:cTn id="47" dur="1" fill="hold"/>
                                        <p:tgtEl>
                                          <p:spTgt spid="9219">
                                            <p:txEl>
                                              <p:pRg st="4" end="4"/>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attrNameLst>
                                          <p:attrName/>
                                        </p:attrNameLst>
                                      </p:cBhvr>
                                    </p:anim>
                                  </p:childTnLst>
                                </p:cTn>
                              </p:par>
                              <p:par>
                                <p:cTn id="53" presetID="24" presetClass="entr" presetSubtype="0" fill="hold" nodeType="withEffect">
                                  <p:stCondLst>
                                    <p:cond delay="0"/>
                                  </p:stCondLst>
                                  <p:childTnLst>
                                    <p:set>
                                      <p:cBhvr>
                                        <p:cTn id="54" dur="1" fill="hold">
                                          <p:stCondLst>
                                            <p:cond delay="0"/>
                                          </p:stCondLst>
                                        </p:cTn>
                                        <p:tgtEl>
                                          <p:spTgt spid="9219">
                                            <p:txEl>
                                              <p:pRg st="5" end="5"/>
                                            </p:txEl>
                                          </p:spTgt>
                                        </p:tgtEl>
                                        <p:attrNameLst>
                                          <p:attrName>style.visibility</p:attrName>
                                        </p:attrNameLst>
                                      </p:cBhvr>
                                      <p:to>
                                        <p:strVal val="visible"/>
                                      </p:to>
                                    </p:set>
                                    <p:anim to="" calcmode="lin" valueType="num">
                                      <p:cBhvr>
                                        <p:cTn id="55" dur="1" fill="hold"/>
                                        <p:tgtEl>
                                          <p:spTgt spid="921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2971800" cy="685800"/>
          </a:xfrm>
        </p:spPr>
        <p:txBody>
          <a:bodyPr/>
          <a:lstStyle/>
          <a:p>
            <a:pPr eaLnBrk="1" hangingPunct="1"/>
            <a:r>
              <a:rPr lang="en-US" u="sng" smtClean="0">
                <a:solidFill>
                  <a:srgbClr val="FF0000"/>
                </a:solidFill>
              </a:rPr>
              <a:t>a) Chất đạm </a:t>
            </a:r>
          </a:p>
        </p:txBody>
      </p:sp>
      <p:sp>
        <p:nvSpPr>
          <p:cNvPr id="10243" name="Content Placeholder 2"/>
          <p:cNvSpPr>
            <a:spLocks noGrp="1"/>
          </p:cNvSpPr>
          <p:nvPr>
            <p:ph idx="1"/>
          </p:nvPr>
        </p:nvSpPr>
        <p:spPr>
          <a:xfrm>
            <a:off x="0" y="685800"/>
            <a:ext cx="4343400" cy="2514600"/>
          </a:xfrm>
        </p:spPr>
        <p:txBody>
          <a:bodyPr/>
          <a:lstStyle/>
          <a:p>
            <a:pPr eaLnBrk="1" hangingPunct="1">
              <a:buFont typeface="Arial" charset="0"/>
              <a:buNone/>
            </a:pPr>
            <a:r>
              <a:rPr lang="en-US" smtClean="0"/>
              <a:t> _</a:t>
            </a:r>
            <a:r>
              <a:rPr lang="vi-VN" smtClean="0"/>
              <a:t> </a:t>
            </a:r>
            <a:r>
              <a:rPr lang="en-US" smtClean="0"/>
              <a:t>N</a:t>
            </a:r>
            <a:r>
              <a:rPr lang="vi-VN" smtClean="0"/>
              <a:t>hiệt độ cao chất đạm dễ tan vào trong nước,giá trị dinh dưỡng sẽ giảm đi.</a:t>
            </a:r>
            <a:endParaRPr lang="en-US" smtClean="0"/>
          </a:p>
        </p:txBody>
      </p:sp>
      <p:pic>
        <p:nvPicPr>
          <p:cNvPr id="10244" name="Picture 2" descr="http://sankom.vn/FileUpload/Images/30_1.jpg"/>
          <p:cNvPicPr>
            <a:picLocks noChangeAspect="1" noChangeArrowheads="1"/>
          </p:cNvPicPr>
          <p:nvPr/>
        </p:nvPicPr>
        <p:blipFill>
          <a:blip r:embed="rId2" cstate="print"/>
          <a:srcRect/>
          <a:stretch>
            <a:fillRect/>
          </a:stretch>
        </p:blipFill>
        <p:spPr bwMode="auto">
          <a:xfrm>
            <a:off x="4343400" y="228600"/>
            <a:ext cx="4419600" cy="3048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45" name="Picture 4" descr="http://sankom.vn/FileUpload/Images/nhietdobqta_tapchiamthucvn.jpg"/>
          <p:cNvPicPr>
            <a:picLocks noChangeAspect="1" noChangeArrowheads="1"/>
          </p:cNvPicPr>
          <p:nvPr/>
        </p:nvPicPr>
        <p:blipFill>
          <a:blip r:embed="rId3" cstate="print"/>
          <a:srcRect/>
          <a:stretch>
            <a:fillRect/>
          </a:stretch>
        </p:blipFill>
        <p:spPr bwMode="auto">
          <a:xfrm>
            <a:off x="304800" y="3276600"/>
            <a:ext cx="3810000" cy="326707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 to="" calcmode="lin" valueType="num">
                                      <p:cBhvr>
                                        <p:cTn id="12" dur="1" fill="hold"/>
                                        <p:tgtEl>
                                          <p:spTgt spid="10244"/>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to="" calcmode="lin" valueType="num">
                                      <p:cBhvr>
                                        <p:cTn id="17" dur="1" fill="hold"/>
                                        <p:tgtEl>
                                          <p:spTgt spid="10245"/>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nodeType="clickEffect">
                                  <p:stCondLst>
                                    <p:cond delay="0"/>
                                  </p:stCondLst>
                                  <p:childTnLst>
                                    <p:set>
                                      <p:cBhvr>
                                        <p:cTn id="21" dur="1" fill="hold">
                                          <p:stCondLst>
                                            <p:cond delay="0"/>
                                          </p:stCondLst>
                                        </p:cTn>
                                        <p:tgtEl>
                                          <p:spTgt spid="10243">
                                            <p:txEl>
                                              <p:pRg st="0" end="0"/>
                                            </p:txEl>
                                          </p:spTgt>
                                        </p:tgtEl>
                                        <p:attrNameLst>
                                          <p:attrName>style.visibility</p:attrName>
                                        </p:attrNameLst>
                                      </p:cBhvr>
                                      <p:to>
                                        <p:strVal val="visible"/>
                                      </p:to>
                                    </p:set>
                                    <p:anim to="" calcmode="lin" valueType="num">
                                      <p:cBhvr>
                                        <p:cTn id="22" dur="1" fill="hold"/>
                                        <p:tgtEl>
                                          <p:spTgt spid="1024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598</Words>
  <Application>Microsoft Office PowerPoint</Application>
  <PresentationFormat>On-screen Show (4:3)</PresentationFormat>
  <Paragraphs>64</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  I-Bảo quản chất dinh dưỡng khi chuẩn bị    chế biến</vt:lpstr>
      <vt:lpstr>I-Bảo quản chất dinh dưỡng khi chuẩn bị    chế biến</vt:lpstr>
      <vt:lpstr>PowerPoint Presentation</vt:lpstr>
      <vt:lpstr>I-Bảo quản chất dinh dưỡng khi chuẩn bị chế biến</vt:lpstr>
      <vt:lpstr>II-Bảo quản chất dinh dưỡng trong khi chế biến </vt:lpstr>
      <vt:lpstr>PowerPoint Presentation</vt:lpstr>
      <vt:lpstr>II-Bảo quản chất dinh dưỡng trong khi chế biến </vt:lpstr>
      <vt:lpstr>a) Chất đạm </vt:lpstr>
      <vt:lpstr>b)Chất béo</vt:lpstr>
      <vt:lpstr>c)Chất đường bột</vt:lpstr>
      <vt:lpstr>d)Chất khoáng</vt:lpstr>
      <vt:lpstr>e) Sinh tố</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ducanh</cp:lastModifiedBy>
  <cp:revision>32</cp:revision>
  <dcterms:created xsi:type="dcterms:W3CDTF">2014-01-14T13:05:56Z</dcterms:created>
  <dcterms:modified xsi:type="dcterms:W3CDTF">2021-03-06T01:01:17Z</dcterms:modified>
</cp:coreProperties>
</file>